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Lst>
  <p:notesMasterIdLst>
    <p:notesMasterId r:id="rId27"/>
  </p:notesMasterIdLst>
  <p:sldIdLst>
    <p:sldId id="813" r:id="rId7"/>
    <p:sldId id="818" r:id="rId8"/>
    <p:sldId id="858" r:id="rId9"/>
    <p:sldId id="829" r:id="rId10"/>
    <p:sldId id="812" r:id="rId11"/>
    <p:sldId id="817" r:id="rId12"/>
    <p:sldId id="825" r:id="rId13"/>
    <p:sldId id="780" r:id="rId14"/>
    <p:sldId id="816" r:id="rId15"/>
    <p:sldId id="844" r:id="rId16"/>
    <p:sldId id="851" r:id="rId17"/>
    <p:sldId id="853" r:id="rId18"/>
    <p:sldId id="826" r:id="rId19"/>
    <p:sldId id="857" r:id="rId20"/>
    <p:sldId id="837" r:id="rId21"/>
    <p:sldId id="846" r:id="rId22"/>
    <p:sldId id="847" r:id="rId23"/>
    <p:sldId id="760" r:id="rId24"/>
    <p:sldId id="815" r:id="rId25"/>
    <p:sldId id="8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vzner, Eric (CDC/DDPHSS/CSELS/DSEPD)" initials="PE(" lastIdx="1" clrIdx="0">
    <p:extLst>
      <p:ext uri="{19B8F6BF-5375-455C-9EA6-DF929625EA0E}">
        <p15:presenceInfo xmlns:p15="http://schemas.microsoft.com/office/powerpoint/2012/main" userId="S::ecp9@cdc.gov::5a1b9bd5-68ff-4144-8b2b-387172bfac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969A3"/>
    <a:srgbClr val="4A91D2"/>
    <a:srgbClr val="3484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7B7E7-25F9-4B25-BA44-194A17E1E64F}" v="153" dt="2021-12-15T18:40:16.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32" autoAdjust="0"/>
    <p:restoredTop sz="86375" autoAdjust="0"/>
  </p:normalViewPr>
  <p:slideViewPr>
    <p:cSldViewPr snapToGrid="0">
      <p:cViewPr varScale="1">
        <p:scale>
          <a:sx n="83" d="100"/>
          <a:sy n="83" d="100"/>
        </p:scale>
        <p:origin x="144" y="3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100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06742-8309-455F-A724-E9996BFB6C7F}"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F6364-18DD-4685-86D5-53FF89A88946}" type="slidenum">
              <a:rPr lang="en-US" smtClean="0"/>
              <a:t>‹#›</a:t>
            </a:fld>
            <a:endParaRPr lang="en-US"/>
          </a:p>
        </p:txBody>
      </p:sp>
    </p:spTree>
    <p:extLst>
      <p:ext uri="{BB962C8B-B14F-4D97-AF65-F5344CB8AC3E}">
        <p14:creationId xmlns:p14="http://schemas.microsoft.com/office/powerpoint/2010/main" val="3738429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opportunity to talk today – excited to share about the LLS program, some recent changes we’ve made, and ways that the program can help you prepare a competitive application.</a:t>
            </a:r>
          </a:p>
          <a:p>
            <a:endParaRPr lang="en-US" dirty="0"/>
          </a:p>
          <a:p>
            <a:r>
              <a:rPr lang="en-US" dirty="0"/>
              <a:t>I’ll also take a moment throughout to highlight some of our fellows, like here – CO 2018 Brandi Freeman on a response deployment to USVI PHL.</a:t>
            </a:r>
          </a:p>
        </p:txBody>
      </p:sp>
      <p:sp>
        <p:nvSpPr>
          <p:cNvPr id="4" name="Slide Number Placeholder 3"/>
          <p:cNvSpPr>
            <a:spLocks noGrp="1"/>
          </p:cNvSpPr>
          <p:nvPr>
            <p:ph type="sldNum" sz="quarter" idx="5"/>
          </p:nvPr>
        </p:nvSpPr>
        <p:spPr/>
        <p:txBody>
          <a:bodyPr/>
          <a:lstStyle/>
          <a:p>
            <a:fld id="{525DD7AB-92D7-4E4F-A020-F504259C5284}" type="slidenum">
              <a:rPr lang="en-US" smtClean="0"/>
              <a:t>1</a:t>
            </a:fld>
            <a:endParaRPr lang="en-US"/>
          </a:p>
        </p:txBody>
      </p:sp>
    </p:spTree>
    <p:extLst>
      <p:ext uri="{BB962C8B-B14F-4D97-AF65-F5344CB8AC3E}">
        <p14:creationId xmlns:p14="http://schemas.microsoft.com/office/powerpoint/2010/main" val="38956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criteria to apply for and host an LLS fellow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Understand the Core Activities of Learning. We should be able to outline how fellows will complete CALs through reviewing the projects proposed in your application.  Program happy to chat.  Don’t have to be listed out per 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You should have experience mentoring post-doctoral scientists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You’ll also need the Laboratory Director Support (</a:t>
            </a:r>
            <a:r>
              <a:rPr lang="en-US" dirty="0" err="1"/>
              <a:t>SPHLs</a:t>
            </a:r>
            <a:r>
              <a:rPr lang="en-U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CIO Authority Approval for CDC Labs. This can be the branch chief, division director, etc.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Fellows should have a primary supervisor, and at least one secondary supervisor. It’s not uncommon to have more than one secondary supervisor.  The primary supervisor should have experience mentoring and supervising PhD scientists. We do ask on the application whether the secondary supervisor can sub as primary supervisor if needed which makes for an easy transition for both the program and LLS fellow if the primary supervisor moves to another position (which has happened). </a:t>
            </a:r>
          </a:p>
        </p:txBody>
      </p:sp>
      <p:sp>
        <p:nvSpPr>
          <p:cNvPr id="4" name="Slide Number Placeholder 3"/>
          <p:cNvSpPr>
            <a:spLocks noGrp="1"/>
          </p:cNvSpPr>
          <p:nvPr>
            <p:ph type="sldNum" sz="quarter" idx="5"/>
          </p:nvPr>
        </p:nvSpPr>
        <p:spPr/>
        <p:txBody>
          <a:bodyPr/>
          <a:lstStyle/>
          <a:p>
            <a:fld id="{525DD7AB-92D7-4E4F-A020-F504259C5284}" type="slidenum">
              <a:rPr lang="en-US" smtClean="0"/>
              <a:t>11</a:t>
            </a:fld>
            <a:endParaRPr lang="en-US"/>
          </a:p>
        </p:txBody>
      </p:sp>
    </p:spTree>
    <p:extLst>
      <p:ext uri="{BB962C8B-B14F-4D97-AF65-F5344CB8AC3E}">
        <p14:creationId xmlns:p14="http://schemas.microsoft.com/office/powerpoint/2010/main" val="40794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 site overview or profile - basic information such as your name and host site agency location.  Particularly if you are a field site or a CDC lab outside ATL, it might be helpful (for when applicants see it) to give an overview of selling points to the area, or even to your lab</a:t>
            </a:r>
          </a:p>
          <a:p>
            <a:endParaRPr lang="en-US" dirty="0"/>
          </a:p>
          <a:p>
            <a:r>
              <a:rPr lang="en-US" dirty="0"/>
              <a:t>Host Site Supervisors profile is key.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Supervisor Experience – experience mentoring doctoral level students.  Where did they end up?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Supervisory Plan (which is new this year). The plan should outline each supervisor’s role on the team; communication methods and meeting frequency with the fellow, and how the team will facilitate engagement of the fellow with others, including senior leadership, in the host site. </a:t>
            </a:r>
          </a:p>
          <a:p>
            <a:endParaRPr lang="en-US" dirty="0"/>
          </a:p>
          <a:p>
            <a:r>
              <a:rPr lang="en-US" dirty="0"/>
              <a:t>For the LLS application </a:t>
            </a:r>
          </a:p>
          <a:p>
            <a:r>
              <a:rPr lang="en-US" dirty="0"/>
              <a:t>LLS position description – list consultants which are individuals that will provide substantial advice or trainings to a LLS fellow during the fellowship, former fellows you’ve supervised (whether </a:t>
            </a:r>
            <a:r>
              <a:rPr lang="en-US" dirty="0" err="1"/>
              <a:t>ORISE</a:t>
            </a:r>
            <a:r>
              <a:rPr lang="en-US" dirty="0"/>
              <a:t>, LLS, EIS, etc.),  and the routine laboratory work that your lab performs. </a:t>
            </a:r>
          </a:p>
          <a:p>
            <a:endParaRPr lang="en-US" b="0" dirty="0"/>
          </a:p>
          <a:p>
            <a:r>
              <a:rPr lang="en-US" b="0" dirty="0"/>
              <a:t>You will also need to d</a:t>
            </a:r>
            <a:r>
              <a:rPr lang="en-US" sz="1200" b="0" i="0" kern="1200" dirty="0">
                <a:solidFill>
                  <a:schemeClr val="tx1"/>
                </a:solidFill>
                <a:effectLst/>
                <a:latin typeface="+mn-lt"/>
                <a:ea typeface="+mn-ea"/>
                <a:cs typeface="+mn-cs"/>
              </a:rPr>
              <a:t>escribe: </a:t>
            </a:r>
          </a:p>
          <a:p>
            <a:pPr marL="171450" indent="-171450">
              <a:buFontTx/>
              <a:buChar char="-"/>
            </a:pPr>
            <a:r>
              <a:rPr lang="en-US" sz="1200" b="0" i="0" kern="1200" dirty="0">
                <a:solidFill>
                  <a:schemeClr val="tx1"/>
                </a:solidFill>
                <a:effectLst/>
                <a:latin typeface="+mn-lt"/>
                <a:ea typeface="+mn-ea"/>
                <a:cs typeface="+mn-cs"/>
              </a:rPr>
              <a:t>Projects that will support the candidate gaining leadership and management skills. </a:t>
            </a:r>
            <a:r>
              <a:rPr lang="en-US" dirty="0"/>
              <a:t>The applied research project is key for a competitive application – because so many of a fellow’s training requirements stem from this. It should be defined – something that can be completed ideally, within a year to 18months year and a half, so that the fellow has time to complete other related CALs.  The more ideal projects are those that are ready to roll – not ones that require or are dependent upon another lab member’s work, clinical specimens from a study that is not already underway, etc.  </a:t>
            </a:r>
          </a:p>
          <a:p>
            <a:pPr marL="171450" indent="-171450">
              <a:buFontTx/>
              <a:buChar char="-"/>
            </a:pPr>
            <a:r>
              <a:rPr lang="en-US" sz="1200" b="0" i="0" kern="1200" dirty="0">
                <a:solidFill>
                  <a:schemeClr val="tx1"/>
                </a:solidFill>
                <a:effectLst/>
                <a:latin typeface="+mn-lt"/>
                <a:ea typeface="+mn-ea"/>
                <a:cs typeface="+mn-cs"/>
              </a:rPr>
              <a:t>The breadth of work or opportunities (technical and soft skills) that the fellow can experience.  Where are there leadership opportunities?  Exposure to leadership examples?</a:t>
            </a:r>
          </a:p>
          <a:p>
            <a:pPr marL="171450" indent="-171450">
              <a:buFontTx/>
              <a:buChar char="-"/>
            </a:pPr>
            <a:r>
              <a:rPr lang="en-US" sz="1200" b="0" i="0" kern="1200" dirty="0">
                <a:solidFill>
                  <a:schemeClr val="tx1"/>
                </a:solidFill>
                <a:effectLst/>
                <a:latin typeface="+mn-lt"/>
                <a:ea typeface="+mn-ea"/>
                <a:cs typeface="+mn-cs"/>
              </a:rPr>
              <a:t>Special skills useful for this position assignment or required.</a:t>
            </a:r>
            <a:endParaRPr lang="en-US" b="0" dirty="0"/>
          </a:p>
          <a:p>
            <a:endParaRPr lang="en-US" dirty="0"/>
          </a:p>
          <a:p>
            <a:r>
              <a:rPr lang="en-US" dirty="0"/>
              <a:t>Position Environment </a:t>
            </a:r>
          </a:p>
          <a:p>
            <a:pPr marL="171450" indent="-171450">
              <a:buFontTx/>
              <a:buChar char="-"/>
            </a:pPr>
            <a:r>
              <a:rPr lang="en-US" dirty="0"/>
              <a:t>Staff and other resources available</a:t>
            </a:r>
          </a:p>
          <a:p>
            <a:pPr marL="171450" indent="-171450">
              <a:buFontTx/>
              <a:buChar char="-"/>
            </a:pPr>
            <a:r>
              <a:rPr lang="en-US" dirty="0"/>
              <a:t>Workplace support that will be provided</a:t>
            </a:r>
          </a:p>
          <a:p>
            <a:pPr marL="0" indent="0">
              <a:buFontTx/>
              <a:buNone/>
            </a:pPr>
            <a:endParaRPr lang="en-US" dirty="0"/>
          </a:p>
          <a:p>
            <a:pPr marL="0" indent="0">
              <a:buFontTx/>
              <a:buNone/>
            </a:pPr>
            <a:r>
              <a:rPr lang="en-US" dirty="0"/>
              <a:t>Travel Opportunities</a:t>
            </a:r>
          </a:p>
          <a:p>
            <a:pPr marL="171450" indent="-171450">
              <a:buFontTx/>
              <a:buChar char="-"/>
            </a:pPr>
            <a:r>
              <a:rPr lang="en-US" dirty="0"/>
              <a:t>Percentage of travel that your position assignment will provide for the candidate.  Candidates, as well as the program, look for direct mention of whether you can support conference travel.  </a:t>
            </a:r>
          </a:p>
          <a:p>
            <a:pPr marL="171450" indent="-171450">
              <a:buFontTx/>
              <a:buChar char="-"/>
            </a:pPr>
            <a:r>
              <a:rPr lang="en-US" dirty="0"/>
              <a:t>Will the projects or lab’s mission objectives require or permit any TDY travel or deployments?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12</a:t>
            </a:fld>
            <a:endParaRPr lang="en-US"/>
          </a:p>
        </p:txBody>
      </p:sp>
    </p:spTree>
    <p:extLst>
      <p:ext uri="{BB962C8B-B14F-4D97-AF65-F5344CB8AC3E}">
        <p14:creationId xmlns:p14="http://schemas.microsoft.com/office/powerpoint/2010/main" val="346391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Letter of intent, LOI, is no longer required.  Previously, the application process for non-Atlanta labs involved a cumbersome process of first submitting a letter of intent to apply and then subject to a site visit.  We aren’t doing this anymore.  All labs, CDC, HQ, field, will undergo the same application process with the same opening date for applications.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We’re also excited to pilot a pre-match process this year.  Our partner program, EIS, has long had this approach to help match their officers with sites who are clearly strong host sites, but haven’t matched in the past.  We recognized the same need in our program and excited to launch.  I’ll share more details in the following slides.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Application coaching is now standard for the program and application.  Host site applicants just need to let us know when you’d like to chat.  The LLS program’s goal is to make the host site of the application process as transparent as possible.  We’re here to help.</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And as an aside, we’ve also adjusted our fellow applicant eligibility criteria.  2 years of post doc experience is no longer required.  This indirectly impacts host labs by providing a larger candidate pool and higher probability of matching with more labs.</a:t>
            </a:r>
          </a:p>
        </p:txBody>
      </p:sp>
      <p:sp>
        <p:nvSpPr>
          <p:cNvPr id="4" name="Slide Number Placeholder 3"/>
          <p:cNvSpPr>
            <a:spLocks noGrp="1"/>
          </p:cNvSpPr>
          <p:nvPr>
            <p:ph type="sldNum" sz="quarter" idx="5"/>
          </p:nvPr>
        </p:nvSpPr>
        <p:spPr/>
        <p:txBody>
          <a:bodyPr/>
          <a:lstStyle/>
          <a:p>
            <a:fld id="{67CF6364-18DD-4685-86D5-53FF89A88946}" type="slidenum">
              <a:rPr lang="en-US" smtClean="0"/>
              <a:t>13</a:t>
            </a:fld>
            <a:endParaRPr lang="en-US"/>
          </a:p>
        </p:txBody>
      </p:sp>
    </p:spTree>
    <p:extLst>
      <p:ext uri="{BB962C8B-B14F-4D97-AF65-F5344CB8AC3E}">
        <p14:creationId xmlns:p14="http://schemas.microsoft.com/office/powerpoint/2010/main" val="17042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LLS program does not select a class, then match, but rather has pools of both fellow applicants and competent host site labs who, as the last stage of our selection process, have the opportunity to interview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the host site application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Hopefully host sites elect to meet with the LLS program while developing their application to receive coaching or general insights on current program priorities that could be included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Submitted applications are reviewed by a panel. Host sites that receive a high quality rating during this review advance to the next stage, with is interviews.  The ideal is that the panel review is a formality, given that all labs are receiving coaching and application support.  The goal is to provide as many labs as possible the opportunity to interview with candidates.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Host labs that advance to interviews are eligible to be matched with a fellow. If your application is selected to advance to match, candidates will review your position description (essentially your entire application) and select which sites they would like to interview with. We ask that you interview with all candidates that have selected your site for an interview.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New for the Class of 2022 was “pre-match” (discussed more on the next slide).  These interviews occur first, then the regular match interviews.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After each set, candidate fellows rank the labs they interviewed with.  The labs rate the respective fellows.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uses a statistical algorithm to establish a rank-order based on the strength of the match.  We place as many fellows as we can based on that rank order, as budget permits.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14</a:t>
            </a:fld>
            <a:endParaRPr lang="en-US"/>
          </a:p>
        </p:txBody>
      </p:sp>
    </p:spTree>
    <p:extLst>
      <p:ext uri="{BB962C8B-B14F-4D97-AF65-F5344CB8AC3E}">
        <p14:creationId xmlns:p14="http://schemas.microsoft.com/office/powerpoint/2010/main" val="92314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Pre-match is offered as a means to place fellows in host sites where there is a priority need for a fellow.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Pre-match was first offered for the Class of 2022 and priority placements were needed for state and local laboratories.   To meet this need, state and local labs who advanced to match in the past but not assigned a fellow were eligible for pre-match.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the Class of 2023, we are currently evaluating agency and public health workforce needs and priorities to identify pre-match eligible labs.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Pre-match will also be offered to a CDC laboratory that opts to sponsor, or pay for, its own fellow (similar to the EIS). If you are a CDC laboratory interested in this route, please reach out to me or the LLS program so we can square away those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Should a pre-match lab either not identify a suitable fellow or not match during this phase, then that lab will advance to the regular match process with the larger pool of fellows.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Labs meeting the criteria will indicate their eligibility when prompted during the routine application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Candidate fellows are told that these placements are priority and matches are binding.  They will learn about the advantage of interviewing early with a smaller pool applicants and these specific pre match laboratories, as this increases their likelihood of securing a spot in an LLS class that is known to have limited space.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15</a:t>
            </a:fld>
            <a:endParaRPr lang="en-US"/>
          </a:p>
        </p:txBody>
      </p:sp>
    </p:spTree>
    <p:extLst>
      <p:ext uri="{BB962C8B-B14F-4D97-AF65-F5344CB8AC3E}">
        <p14:creationId xmlns:p14="http://schemas.microsoft.com/office/powerpoint/2010/main" val="277497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Host site application coaching is valuable and effective, even for repeat host sites.</a:t>
            </a:r>
          </a:p>
          <a:p>
            <a:pPr marL="171450" indent="-171450">
              <a:buFont typeface="Arial" panose="020B0604020202020204" pitchFamily="34" charset="0"/>
              <a:buChar char="•"/>
            </a:pPr>
            <a:r>
              <a:rPr lang="en-US" dirty="0"/>
              <a:t>Fellow candidates review host labs’ applications to decide who they would like to interview with in the match.   </a:t>
            </a:r>
          </a:p>
          <a:p>
            <a:pPr marL="171450" indent="-171450">
              <a:buFont typeface="Arial" panose="020B0604020202020204" pitchFamily="34" charset="0"/>
              <a:buChar char="•"/>
            </a:pPr>
            <a:r>
              <a:rPr lang="en-US" dirty="0"/>
              <a:t>A host site’s application must hold merit for the application review panel but also appeal and communicate the strengths of your lab to a candidate fellow.  </a:t>
            </a:r>
          </a:p>
          <a:p>
            <a:pPr marL="171450" indent="-171450">
              <a:buFont typeface="Arial" panose="020B0604020202020204" pitchFamily="34" charset="0"/>
              <a:buChar char="•"/>
            </a:pPr>
            <a:r>
              <a:rPr lang="en-US" dirty="0"/>
              <a:t>LLS program provides coaching and application review to both increase likelihood of advancing to match and garner the interest of as many candidates as possible for interviews during match.  This increases the likelihood of matching with a fellow.   </a:t>
            </a:r>
          </a:p>
          <a:p>
            <a:pPr marL="171450" indent="-171450">
              <a:buFont typeface="Arial" panose="020B0604020202020204" pitchFamily="34" charset="0"/>
              <a:buChar char="•"/>
            </a:pPr>
            <a:r>
              <a:rPr lang="en-US" dirty="0"/>
              <a:t>Coaching or even just a consult is not required, but highly encouraged (particularly for new applicants).</a:t>
            </a:r>
          </a:p>
          <a:p>
            <a:pPr marL="171450" indent="-171450">
              <a:buFont typeface="Arial" panose="020B0604020202020204" pitchFamily="34" charset="0"/>
              <a:buChar char="•"/>
            </a:pPr>
            <a:r>
              <a:rPr lang="en-US" dirty="0"/>
              <a:t>For labs that have applied in the past, the LLS program can pull feedback from the review panel to share.</a:t>
            </a:r>
          </a:p>
          <a:p>
            <a:pPr marL="171450" indent="-171450">
              <a:buFont typeface="Arial" panose="020B0604020202020204" pitchFamily="34" charset="0"/>
              <a:buChar char="•"/>
            </a:pPr>
            <a:r>
              <a:rPr lang="en-US" dirty="0"/>
              <a:t>There is no secrecy.  The program’s goal is to adopt a fully transparent process and approach for host sites.  We cannot develop great fellows without great host sites.  We would love to better support you.</a:t>
            </a:r>
          </a:p>
          <a:p>
            <a:pPr marL="171450" indent="-171450">
              <a:buFont typeface="Arial" panose="020B0604020202020204" pitchFamily="34" charset="0"/>
              <a:buChar char="•"/>
            </a:pPr>
            <a:r>
              <a:rPr lang="en-US" dirty="0"/>
              <a:t>The LLS program is readily available to answer questions even as host sites actively work through the application.  We’re here as a resource, please don’t hesitate to call on us.</a:t>
            </a:r>
          </a:p>
        </p:txBody>
      </p:sp>
      <p:sp>
        <p:nvSpPr>
          <p:cNvPr id="4" name="Slide Number Placeholder 3"/>
          <p:cNvSpPr>
            <a:spLocks noGrp="1"/>
          </p:cNvSpPr>
          <p:nvPr>
            <p:ph type="sldNum" sz="quarter" idx="5"/>
          </p:nvPr>
        </p:nvSpPr>
        <p:spPr/>
        <p:txBody>
          <a:bodyPr/>
          <a:lstStyle/>
          <a:p>
            <a:fld id="{67CF6364-18DD-4685-86D5-53FF89A88946}" type="slidenum">
              <a:rPr lang="en-US" smtClean="0"/>
              <a:t>16</a:t>
            </a:fld>
            <a:endParaRPr lang="en-US"/>
          </a:p>
        </p:txBody>
      </p:sp>
    </p:spTree>
    <p:extLst>
      <p:ext uri="{BB962C8B-B14F-4D97-AF65-F5344CB8AC3E}">
        <p14:creationId xmlns:p14="http://schemas.microsoft.com/office/powerpoint/2010/main" val="27681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the Class of 2022, LLS no longer required candidates to have post-doctoral experience.</a:t>
            </a:r>
          </a:p>
          <a:p>
            <a:pPr marL="171450" indent="-171450">
              <a:buFont typeface="Arial" panose="020B0604020202020204" pitchFamily="34" charset="0"/>
              <a:buChar char="•"/>
            </a:pPr>
            <a:r>
              <a:rPr lang="en-US" dirty="0"/>
              <a:t>While not directly related to you as a potential host site, it is still relevant.</a:t>
            </a:r>
          </a:p>
          <a:p>
            <a:pPr marL="171450" indent="-171450">
              <a:buFont typeface="Arial" panose="020B0604020202020204" pitchFamily="34" charset="0"/>
              <a:buChar char="•"/>
            </a:pPr>
            <a:r>
              <a:rPr lang="en-US" dirty="0"/>
              <a:t>This changed resulted in larger applicant pools, which provided more matching options to our host sites.</a:t>
            </a:r>
          </a:p>
          <a:p>
            <a:pPr marL="171450" indent="-171450">
              <a:buFont typeface="Arial" panose="020B0604020202020204" pitchFamily="34" charset="0"/>
              <a:buChar char="•"/>
            </a:pPr>
            <a:r>
              <a:rPr lang="en-US" dirty="0"/>
              <a:t>LLS was able to engage PhDs at a time when we can direct their career paths more readily towards public health.  </a:t>
            </a:r>
          </a:p>
          <a:p>
            <a:pPr marL="171450" indent="-171450">
              <a:buFont typeface="Arial" panose="020B0604020202020204" pitchFamily="34" charset="0"/>
              <a:buChar char="•"/>
            </a:pPr>
            <a:r>
              <a:rPr lang="en-US" dirty="0"/>
              <a:t>Regardless of post-doctoral experience, all candidates are subject to a rigorous application cycle.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Approximately 1/3 of the matched class of 2022 can be attributed to the new, expanded eligibility criteria that eliminated the requirement of 2 years post-doc experience.  Anecdotally, these fellows were also among the highest rated by host sites (a proxy for the quality of a candidate).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17</a:t>
            </a:fld>
            <a:endParaRPr lang="en-US"/>
          </a:p>
        </p:txBody>
      </p:sp>
    </p:spTree>
    <p:extLst>
      <p:ext uri="{BB962C8B-B14F-4D97-AF65-F5344CB8AC3E}">
        <p14:creationId xmlns:p14="http://schemas.microsoft.com/office/powerpoint/2010/main" val="381384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06f1c2d_30:notes"/>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g3606f1c2d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71450" indent="-171450">
              <a:lnSpc>
                <a:spcPct val="150000"/>
              </a:lnSpc>
              <a:buFont typeface="Arial" panose="020B0604020202020204" pitchFamily="34" charset="0"/>
              <a:buChar char="•"/>
            </a:pPr>
            <a:r>
              <a:rPr lang="en-US" b="0" baseline="0" dirty="0"/>
              <a:t>For a host site lab, you gain a high-caliber scientist with an eager mind for additional experience who can positively contribute to your workforce – they can and do hit the deck running and do extraordinary work.  </a:t>
            </a:r>
          </a:p>
          <a:p>
            <a:pPr marL="171450" indent="-171450">
              <a:lnSpc>
                <a:spcPct val="150000"/>
              </a:lnSpc>
              <a:buFont typeface="Arial" panose="020B0604020202020204" pitchFamily="34" charset="0"/>
              <a:buChar char="•"/>
            </a:pPr>
            <a:r>
              <a:rPr lang="en-US" b="0" baseline="0" dirty="0"/>
              <a:t>LLS will cover the cost.</a:t>
            </a:r>
          </a:p>
          <a:p>
            <a:pPr marL="171450" indent="-171450">
              <a:lnSpc>
                <a:spcPct val="150000"/>
              </a:lnSpc>
              <a:buFont typeface="Arial" panose="020B0604020202020204" pitchFamily="34" charset="0"/>
              <a:buChar char="•"/>
            </a:pPr>
            <a:r>
              <a:rPr lang="en-US" b="0" baseline="0" dirty="0"/>
              <a:t>Host site supervisors are able to share their wisdom and experience and have an immeasurable impact on an LLS fellow</a:t>
            </a:r>
          </a:p>
          <a:p>
            <a:pPr>
              <a:lnSpc>
                <a:spcPct val="150000"/>
              </a:lnSpc>
            </a:pPr>
            <a:endParaRPr lang="en-US" b="0" baseline="0" dirty="0"/>
          </a:p>
        </p:txBody>
      </p:sp>
    </p:spTree>
    <p:extLst>
      <p:ext uri="{BB962C8B-B14F-4D97-AF65-F5344CB8AC3E}">
        <p14:creationId xmlns:p14="http://schemas.microsoft.com/office/powerpoint/2010/main" val="1298297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 host site laboratory, or even as a partner to our curriculum and training, you make a difference in these fellows’ lives and careers.  </a:t>
            </a:r>
          </a:p>
          <a:p>
            <a:pPr marL="171450" indent="-171450">
              <a:buFont typeface="Arial" panose="020B0604020202020204" pitchFamily="34" charset="0"/>
              <a:buChar char="•"/>
            </a:pPr>
            <a:r>
              <a:rPr lang="en-US" dirty="0"/>
              <a:t>Your experience, knowledge, and leadership is critical for the success of this program </a:t>
            </a:r>
          </a:p>
          <a:p>
            <a:pPr marL="171450" indent="-171450">
              <a:buFont typeface="Arial" panose="020B0604020202020204" pitchFamily="34" charset="0"/>
              <a:buChar char="•"/>
            </a:pPr>
            <a:r>
              <a:rPr lang="en-US" dirty="0"/>
              <a:t>Please apply to host a fellow!</a:t>
            </a:r>
          </a:p>
        </p:txBody>
      </p:sp>
      <p:sp>
        <p:nvSpPr>
          <p:cNvPr id="4" name="Slide Number Placeholder 3"/>
          <p:cNvSpPr>
            <a:spLocks noGrp="1"/>
          </p:cNvSpPr>
          <p:nvPr>
            <p:ph type="sldNum" sz="quarter" idx="5"/>
          </p:nvPr>
        </p:nvSpPr>
        <p:spPr/>
        <p:txBody>
          <a:bodyPr/>
          <a:lstStyle/>
          <a:p>
            <a:fld id="{525DD7AB-92D7-4E4F-A020-F504259C5284}" type="slidenum">
              <a:rPr lang="en-US" smtClean="0"/>
              <a:t>19</a:t>
            </a:fld>
            <a:endParaRPr lang="en-US"/>
          </a:p>
        </p:txBody>
      </p:sp>
    </p:spTree>
    <p:extLst>
      <p:ext uri="{BB962C8B-B14F-4D97-AF65-F5344CB8AC3E}">
        <p14:creationId xmlns:p14="http://schemas.microsoft.com/office/powerpoint/2010/main" val="3273397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5DD7AB-92D7-4E4F-A020-F504259C5284}" type="slidenum">
              <a:rPr lang="en-US" smtClean="0"/>
              <a:t>20</a:t>
            </a:fld>
            <a:endParaRPr lang="en-US"/>
          </a:p>
        </p:txBody>
      </p:sp>
    </p:spTree>
    <p:extLst>
      <p:ext uri="{BB962C8B-B14F-4D97-AF65-F5344CB8AC3E}">
        <p14:creationId xmlns:p14="http://schemas.microsoft.com/office/powerpoint/2010/main" val="6534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is a 2-year fellowship for doctoral level scientists </a:t>
            </a:r>
          </a:p>
          <a:p>
            <a:pPr marL="171450" indent="-171450">
              <a:buFont typeface="Arial" panose="020B0604020202020204" pitchFamily="34" charset="0"/>
              <a:buChar char="•"/>
            </a:pPr>
            <a:r>
              <a:rPr lang="en-US" dirty="0"/>
              <a:t>LLS training and experiences are based on competencies deemed critical for success as a leader in the public health laboratory workforce. </a:t>
            </a:r>
          </a:p>
          <a:p>
            <a:pPr marL="171450" indent="-171450">
              <a:buFont typeface="Arial" panose="020B0604020202020204" pitchFamily="34" charset="0"/>
              <a:buChar char="•"/>
            </a:pPr>
            <a:r>
              <a:rPr lang="en-US" dirty="0"/>
              <a:t>Competencies were developed in collaboration with APHL, the Association for Public Health Laboratories and include applied research, lab safety and quality, bioinformatics, lab management, and communications.  </a:t>
            </a:r>
          </a:p>
          <a:p>
            <a:pPr marL="171450" indent="-171450">
              <a:buFont typeface="Arial" panose="020B0604020202020204" pitchFamily="34" charset="0"/>
              <a:buChar char="•"/>
            </a:pPr>
            <a:r>
              <a:rPr lang="en-US" dirty="0"/>
              <a:t>Curriculum is designed to weave leadership experience and training throughout all of the competencies.  </a:t>
            </a:r>
          </a:p>
          <a:p>
            <a:pPr marL="171450" indent="-171450">
              <a:buFont typeface="Arial" panose="020B0604020202020204" pitchFamily="34" charset="0"/>
              <a:buChar char="•"/>
            </a:pPr>
            <a:r>
              <a:rPr lang="en-US" dirty="0"/>
              <a:t>Fellows complete Core activities of Learning, or CALs, throughout their fellowship to build proficiency and skill within these competency domains.  </a:t>
            </a:r>
          </a:p>
          <a:p>
            <a:pPr marL="171450" indent="-171450">
              <a:buFont typeface="Arial" panose="020B0604020202020204" pitchFamily="34" charset="0"/>
              <a:buChar char="•"/>
            </a:pPr>
            <a:r>
              <a:rPr lang="en-US" b="0" dirty="0"/>
              <a:t>Find more information on LLS competencies and CALs on the LLS website under What Fellows Learn.</a:t>
            </a:r>
          </a:p>
          <a:p>
            <a:pPr marL="171450" indent="-171450">
              <a:buFont typeface="Arial" panose="020B0604020202020204" pitchFamily="34" charset="0"/>
              <a:buChar char="•"/>
            </a:pPr>
            <a:r>
              <a:rPr lang="en-US" b="0" dirty="0"/>
              <a:t>Shown in this slide is Class of 2022 fellow Christine Lee, partnering with the Wisconsin State Public Health Laboratory to implement a COVID-19 field testing strategy on a college campus.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103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LLS seeks to train fellows through service and retain them in public health</a:t>
            </a:r>
          </a:p>
          <a:p>
            <a:pPr marL="171450" indent="-171450">
              <a:buFont typeface="Arial" panose="020B0604020202020204" pitchFamily="34" charset="0"/>
              <a:buChar char="•"/>
            </a:pPr>
            <a:r>
              <a:rPr lang="en-US" dirty="0"/>
              <a:t>7 classes over 6 years, matriculating 47 fellows</a:t>
            </a:r>
          </a:p>
          <a:p>
            <a:pPr marL="171450" indent="-171450">
              <a:buFont typeface="Arial" panose="020B0604020202020204" pitchFamily="34" charset="0"/>
              <a:buChar char="•"/>
            </a:pPr>
            <a:r>
              <a:rPr lang="en-US" dirty="0"/>
              <a:t>Program will expand with the class of 2022, adding 25 more in July </a:t>
            </a:r>
          </a:p>
          <a:p>
            <a:pPr marL="171450" indent="-171450">
              <a:buFont typeface="Arial" panose="020B0604020202020204" pitchFamily="34" charset="0"/>
              <a:buChar char="•"/>
            </a:pPr>
            <a:r>
              <a:rPr lang="en-US" dirty="0"/>
              <a:t>Over 90% of LLS fellows remain in public health.  61% of grads accepted positions at CDC</a:t>
            </a:r>
          </a:p>
          <a:p>
            <a:pPr marL="171450" indent="-171450">
              <a:buFont typeface="Arial" panose="020B0604020202020204" pitchFamily="34" charset="0"/>
              <a:buChar char="•"/>
            </a:pPr>
            <a:r>
              <a:rPr lang="en-US" dirty="0"/>
              <a:t>Interest is increasing for post-LLS positions in jurisdictional laboratories</a:t>
            </a:r>
          </a:p>
          <a:p>
            <a:endParaRPr lang="en-US" dirty="0"/>
          </a:p>
        </p:txBody>
      </p:sp>
      <p:sp>
        <p:nvSpPr>
          <p:cNvPr id="4" name="Slide Number Placeholder 3"/>
          <p:cNvSpPr>
            <a:spLocks noGrp="1"/>
          </p:cNvSpPr>
          <p:nvPr>
            <p:ph type="sldNum" sz="quarter" idx="5"/>
          </p:nvPr>
        </p:nvSpPr>
        <p:spPr/>
        <p:txBody>
          <a:bodyPr/>
          <a:lstStyle/>
          <a:p>
            <a:fld id="{48459F03-9032-4F85-A4B2-D082CDE5CCC4}" type="slidenum">
              <a:rPr lang="en-US" smtClean="0"/>
              <a:t>3</a:t>
            </a:fld>
            <a:endParaRPr lang="en-US"/>
          </a:p>
        </p:txBody>
      </p:sp>
    </p:spTree>
    <p:extLst>
      <p:ext uri="{BB962C8B-B14F-4D97-AF65-F5344CB8AC3E}">
        <p14:creationId xmlns:p14="http://schemas.microsoft.com/office/powerpoint/2010/main" val="368669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Fellows are hosted in CDC or other jurisdictional public health labs.   CDC labs include those at Atlanta headquarters or others throughout the country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more than doubled the LLS class size with the Class of 2022 (25 fellows) and seek to sustain these numbers.  We can only do that if we have host site labs’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communicates to applicants that public health doesn’t just happen at CDC, but also on the frontlines in our nation’s state, local, territorial, and tribal public health labs and health departments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Applicants are encouraged to be open to both headquarters and field placements;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the class of 2022, half of the assignments are in the field, including 10 with state and local public health labs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CF6364-18DD-4685-86D5-53FF89A889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1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training is largely on the job, experiential, and service-based.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a near-daily basis, fellows support the mission objectives of their host labs through whether through research contributions, conducting risk assessments, supporting laboratory operations, or other routine, yet high-performance activities. And they also provide service to the nation’s public health needs through support of CDC and local jurisdiction’s initiatives.  </a:t>
            </a:r>
          </a:p>
          <a:p>
            <a:pPr marL="171450" indent="-171450">
              <a:buFont typeface="Arial" panose="020B0604020202020204" pitchFamily="34" charset="0"/>
              <a:buChar char="•"/>
            </a:pPr>
            <a:r>
              <a:rPr lang="en-US" dirty="0"/>
              <a:t>Class of 2019 fellow Nicholas Wiese is trapping mongoose for rabies testing in the US Virgin Islands.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DD7AB-92D7-4E4F-A020-F504259C5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88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Service and service-learning are LLS cornerstones.  </a:t>
            </a:r>
          </a:p>
          <a:p>
            <a:pPr marL="171450" indent="-171450">
              <a:buFont typeface="Arial" panose="020B0604020202020204" pitchFamily="34" charset="0"/>
              <a:buChar char="•"/>
            </a:pPr>
            <a:r>
              <a:rPr lang="en-US" dirty="0"/>
              <a:t>A key benefit to a host site lab is that a PhD level scientist, who has been vetted through a rigorous application process, can join your team at not cost to you.</a:t>
            </a:r>
          </a:p>
          <a:p>
            <a:pPr marL="171450" indent="-171450">
              <a:buFont typeface="Arial" panose="020B0604020202020204" pitchFamily="34" charset="0"/>
              <a:buChar char="•"/>
            </a:pPr>
            <a:r>
              <a:rPr lang="en-US" dirty="0"/>
              <a:t>Although LLS garners attention for its deployment, the magic of LLS is in the day-to-day - the high caliber and challenging activities at a fellow’s host site, the ability to engage with public health leadership at all levels across multiple agencies and those partnerships they are building in the process.</a:t>
            </a:r>
          </a:p>
          <a:p>
            <a:pPr marL="171450" indent="-171450">
              <a:buFont typeface="Arial" panose="020B0604020202020204" pitchFamily="34" charset="0"/>
              <a:buChar char="•"/>
            </a:pPr>
            <a:r>
              <a:rPr lang="en-US" dirty="0"/>
              <a:t>Mentorship and supervision in their host sites, from leaders and subject matter experts dedicated to fellows’ professional development, is critical to the success of the program and the fellows’ experience</a:t>
            </a:r>
          </a:p>
          <a:p>
            <a:pPr marL="171450" indent="-171450">
              <a:buFont typeface="Arial" panose="020B0604020202020204" pitchFamily="34" charset="0"/>
              <a:buChar char="•"/>
            </a:pPr>
            <a:r>
              <a:rPr lang="en-US" dirty="0"/>
              <a:t>Shown here is class of 2018 fellow Shelby Chastain Potts meeting with her supervisor and CDC’s lead lab quality expert, Ron Alford, on the right - </a:t>
            </a:r>
          </a:p>
          <a:p>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6</a:t>
            </a:fld>
            <a:endParaRPr lang="en-US"/>
          </a:p>
        </p:txBody>
      </p:sp>
    </p:spTree>
    <p:extLst>
      <p:ext uri="{BB962C8B-B14F-4D97-AF65-F5344CB8AC3E}">
        <p14:creationId xmlns:p14="http://schemas.microsoft.com/office/powerpoint/2010/main" val="3886762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Service learning can come the form of deployments.  LLS asks that host site laboratories commit to supporting their fellow’s participation in a field response.  LLS fellows are expected to be able to deploy to the field to support CDC’s mission, to meet the critical needs of a partnering public health laboratory through a Lab-Aid, provide lab support to an Epi-Aid, or deploy on behalf of their host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experiences are highly beneficial to the fellow’s professional development and also give them experience they often apply back to their host site projects or duties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LLS program requires supervisory approval for LLS Lab-Aid or Joint Epi-Aid (with EIS partners) deployments.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LLS is mindful of the commitment fellows have to their host sites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CF6364-18DD-4685-86D5-53FF89A88946}" type="slidenum">
              <a:rPr lang="en-US" smtClean="0"/>
              <a:t>7</a:t>
            </a:fld>
            <a:endParaRPr lang="en-US"/>
          </a:p>
        </p:txBody>
      </p:sp>
    </p:spTree>
    <p:extLst>
      <p:ext uri="{BB962C8B-B14F-4D97-AF65-F5344CB8AC3E}">
        <p14:creationId xmlns:p14="http://schemas.microsoft.com/office/powerpoint/2010/main" val="391939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Historically, fellows have participated in a variety of service-based activities, not necessarily associated with a deployment, that provide unique leadership training opportunities.  </a:t>
            </a:r>
          </a:p>
          <a:p>
            <a:pPr marL="171450" indent="-171450">
              <a:buFont typeface="Arial" panose="020B0604020202020204" pitchFamily="34" charset="0"/>
              <a:buChar char="•"/>
            </a:pPr>
            <a:r>
              <a:rPr lang="en-US" dirty="0"/>
              <a:t>Many of these are a part of their daily duties with their host lab assignments, supported through training provided by the LLS program and curriculum.  </a:t>
            </a:r>
          </a:p>
          <a:p>
            <a:pPr marL="171450" indent="-171450">
              <a:buFont typeface="Arial" panose="020B0604020202020204" pitchFamily="34" charset="0"/>
              <a:buChar char="•"/>
            </a:pPr>
            <a:r>
              <a:rPr lang="en-US" dirty="0"/>
              <a:t>The goal is to challenge fellows to not just complete an activity, but to take a leadership role in that activity. These situational leadership training opportunities have included :</a:t>
            </a:r>
          </a:p>
          <a:p>
            <a:endParaRPr lang="en-US" dirty="0"/>
          </a:p>
          <a:p>
            <a:pPr marL="628650" lvl="1" indent="-171450">
              <a:buFont typeface="Arial" panose="020B0604020202020204" pitchFamily="34" charset="0"/>
              <a:buChar char="•"/>
            </a:pPr>
            <a:r>
              <a:rPr lang="en-US" dirty="0"/>
              <a:t>Developing and implementing quality management system protocols for a mobile COVID-19 testing unit in DC</a:t>
            </a:r>
          </a:p>
          <a:p>
            <a:pPr marL="628650" lvl="1" indent="-171450">
              <a:buFont typeface="Arial" panose="020B0604020202020204" pitchFamily="34" charset="0"/>
              <a:buChar char="•"/>
            </a:pPr>
            <a:r>
              <a:rPr lang="en-US" dirty="0"/>
              <a:t>Creating laboratorian competency assessment procedures for inactivating pox and rabies virus</a:t>
            </a:r>
          </a:p>
          <a:p>
            <a:pPr marL="628650" lvl="1" indent="-171450">
              <a:buFont typeface="Arial" panose="020B0604020202020204" pitchFamily="34" charset="0"/>
              <a:buChar char="•"/>
            </a:pPr>
            <a:r>
              <a:rPr lang="en-US" dirty="0"/>
              <a:t>Serving as the Emergency Operations Center (EOC) coordinator for a Center-level measles response</a:t>
            </a:r>
          </a:p>
          <a:p>
            <a:pPr marL="628650" lvl="1" indent="-171450">
              <a:buFont typeface="Arial" panose="020B0604020202020204" pitchFamily="34" charset="0"/>
              <a:buChar char="•"/>
            </a:pPr>
            <a:r>
              <a:rPr lang="en-US" dirty="0"/>
              <a:t>Leading a large, complex field validation study for the </a:t>
            </a:r>
            <a:r>
              <a:rPr lang="en-US" dirty="0" err="1"/>
              <a:t>BinaxNow</a:t>
            </a:r>
            <a:r>
              <a:rPr lang="en-US" dirty="0"/>
              <a:t> COVID Ag test in MA to help inform state testing policies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 as shown here, with Christina Carlson, CO 2018 alum, serving as a consultant to the WHO on global guidance for lab biosafety and biosecurity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The LLS program is happy to meet with host sites to discuss projects.  We challenge you to challenge the fellow.  </a:t>
            </a:r>
          </a:p>
          <a:p>
            <a:pPr marL="171450" indent="-171450">
              <a:buFont typeface="Arial" panose="020B0604020202020204" pitchFamily="34" charset="0"/>
              <a:buChar char="•"/>
            </a:pPr>
            <a:r>
              <a:rPr lang="en-US" dirty="0"/>
              <a:t>Fellows are bright, talented scientists who are seeking the opportunity to do great things and make a difference.  </a:t>
            </a:r>
          </a:p>
          <a:p>
            <a:pPr marL="171450" indent="-171450">
              <a:buFont typeface="Arial" panose="020B0604020202020204" pitchFamily="34" charset="0"/>
              <a:buChar char="•"/>
            </a:pPr>
            <a:r>
              <a:rPr lang="en-US" dirty="0"/>
              <a:t>LLS fellows have a track record of elevating even the mundane projects to a level of greatness with their skill, innovation, and work ethic.  </a:t>
            </a:r>
          </a:p>
          <a:p>
            <a:pPr marL="171450" indent="-171450">
              <a:buFont typeface="Arial" panose="020B0604020202020204" pitchFamily="34" charset="0"/>
              <a:buChar char="•"/>
            </a:pPr>
            <a:r>
              <a:rPr lang="en-US" dirty="0"/>
              <a:t>LLS would love to partner with host sites to see what’s possible.</a:t>
            </a:r>
          </a:p>
        </p:txBody>
      </p:sp>
      <p:sp>
        <p:nvSpPr>
          <p:cNvPr id="4" name="Slide Number Placeholder 3"/>
          <p:cNvSpPr>
            <a:spLocks noGrp="1"/>
          </p:cNvSpPr>
          <p:nvPr>
            <p:ph type="sldNum" sz="quarter" idx="5"/>
          </p:nvPr>
        </p:nvSpPr>
        <p:spPr/>
        <p:txBody>
          <a:bodyPr/>
          <a:lstStyle/>
          <a:p>
            <a:fld id="{525DD7AB-92D7-4E4F-A020-F504259C5284}" type="slidenum">
              <a:rPr lang="en-US" smtClean="0"/>
              <a:t>8</a:t>
            </a:fld>
            <a:endParaRPr lang="en-US"/>
          </a:p>
        </p:txBody>
      </p:sp>
    </p:spTree>
    <p:extLst>
      <p:ext uri="{BB962C8B-B14F-4D97-AF65-F5344CB8AC3E}">
        <p14:creationId xmlns:p14="http://schemas.microsoft.com/office/powerpoint/2010/main" val="390928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Overview of roles and responsibilities of the LLS program vs. the host site. </a:t>
            </a:r>
          </a:p>
          <a:p>
            <a:pPr marL="171450" indent="-171450">
              <a:buFont typeface="Arial" panose="020B0604020202020204" pitchFamily="34" charset="0"/>
              <a:buChar char="•"/>
            </a:pPr>
            <a:r>
              <a:rPr lang="en-US" dirty="0"/>
              <a:t>Note listed is conference travel.</a:t>
            </a:r>
          </a:p>
          <a:p>
            <a:pPr marL="628650" lvl="1" indent="-171450">
              <a:buFont typeface="Arial" panose="020B0604020202020204" pitchFamily="34" charset="0"/>
              <a:buChar char="•"/>
            </a:pPr>
            <a:r>
              <a:rPr lang="en-US" dirty="0"/>
              <a:t>Field fellows in jurisdictional </a:t>
            </a:r>
            <a:r>
              <a:rPr lang="en-US" dirty="0" err="1"/>
              <a:t>laborarories</a:t>
            </a:r>
            <a:r>
              <a:rPr lang="en-US" dirty="0"/>
              <a:t> receive an annual stipend of $1500 for conference travel.  </a:t>
            </a:r>
          </a:p>
          <a:p>
            <a:pPr marL="628650" lvl="1" indent="-171450">
              <a:buFont typeface="Arial" panose="020B0604020202020204" pitchFamily="34" charset="0"/>
              <a:buChar char="•"/>
            </a:pPr>
            <a:r>
              <a:rPr lang="en-US" dirty="0"/>
              <a:t>For CDC-based fellows (HQ or field), they are presenting work on behalf of their host site, then the expectation is that host CIO supports the travel and registration.  </a:t>
            </a:r>
          </a:p>
          <a:p>
            <a:pPr marL="628650" lvl="1" indent="-171450">
              <a:buFont typeface="Arial" panose="020B0604020202020204" pitchFamily="34" charset="0"/>
              <a:buChar char="•"/>
            </a:pPr>
            <a:r>
              <a:rPr lang="en-US" dirty="0"/>
              <a:t>We do ask that fellows have the opportunity to attend or participate in at least one conference during their fellowship term.  We look for this commitment in the host site’s application.</a:t>
            </a:r>
          </a:p>
          <a:p>
            <a:pPr marL="628650" lvl="1" indent="-171450">
              <a:buFont typeface="Arial" panose="020B0604020202020204" pitchFamily="34" charset="0"/>
              <a:buChar char="•"/>
            </a:pPr>
            <a:r>
              <a:rPr lang="en-US" dirty="0"/>
              <a:t>As budget allows, LLS will attempt to support registration to the APHL annual conference.</a:t>
            </a:r>
          </a:p>
        </p:txBody>
      </p:sp>
      <p:sp>
        <p:nvSpPr>
          <p:cNvPr id="4" name="Slide Number Placeholder 3"/>
          <p:cNvSpPr>
            <a:spLocks noGrp="1"/>
          </p:cNvSpPr>
          <p:nvPr>
            <p:ph type="sldNum" sz="quarter" idx="5"/>
          </p:nvPr>
        </p:nvSpPr>
        <p:spPr/>
        <p:txBody>
          <a:bodyPr/>
          <a:lstStyle/>
          <a:p>
            <a:fld id="{525DD7AB-92D7-4E4F-A020-F504259C5284}" type="slidenum">
              <a:rPr lang="en-US" smtClean="0"/>
              <a:t>9</a:t>
            </a:fld>
            <a:endParaRPr lang="en-US"/>
          </a:p>
        </p:txBody>
      </p:sp>
    </p:spTree>
    <p:extLst>
      <p:ext uri="{BB962C8B-B14F-4D97-AF65-F5344CB8AC3E}">
        <p14:creationId xmlns:p14="http://schemas.microsoft.com/office/powerpoint/2010/main" val="44390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0FEF-D809-4736-9881-DE418E77D7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0A800-60E1-4A80-AA1C-65CC0EA9E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02CFAA-4192-43C0-ADB8-B227DE68EFB5}"/>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BD1671D2-D36B-454E-B56C-AC0265B8B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33DA8-34BA-453C-B9CC-D61284DED3BA}"/>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373385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A534-883E-4CA7-9BC8-E40FBFB663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4CCD5-D7E9-441B-8E34-0D1CE04F29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1D610-B038-4429-8EFB-B7F53D694C0B}"/>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95E29CEE-A93A-4CD8-A2B3-61136C08D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1486B-22FB-49EB-845C-B6554C748037}"/>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192438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CFCF5-558D-4E9B-B64C-29C4F60A6E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6E2D6F-CC99-4147-A163-B13A11DFD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D284A-5D46-4D9D-B937-A4F18E92159E}"/>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B68CDFF2-2751-4538-825A-A55A80533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3D3F3-195F-41A8-9E67-7BD38F18DA3B}"/>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270831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p:nvPr/>
        </p:nvSpPr>
        <p:spPr>
          <a:xfrm>
            <a:off x="0" y="0"/>
            <a:ext cx="6096000" cy="6858000"/>
          </a:xfrm>
          <a:prstGeom prst="rect">
            <a:avLst/>
          </a:prstGeom>
          <a:solidFill>
            <a:srgbClr val="1D1D1B"/>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2" name="Google Shape;22;p5"/>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6668800" y="1900033"/>
            <a:ext cx="4950400" cy="4438800"/>
          </a:xfrm>
          <a:prstGeom prst="rect">
            <a:avLst/>
          </a:prstGeom>
        </p:spPr>
        <p:txBody>
          <a:bodyPr spcFirstLastPara="1" wrap="square" lIns="91425" tIns="91425" rIns="91425" bIns="91425" anchor="t" anchorCtr="0"/>
          <a:lstStyle>
            <a:lvl1pPr marL="609585" lvl="0" indent="-414856">
              <a:spcBef>
                <a:spcPts val="800"/>
              </a:spcBef>
              <a:spcAft>
                <a:spcPts val="0"/>
              </a:spcAft>
              <a:buSzPts val="1300"/>
              <a:buFont typeface="Raleway"/>
              <a:buChar char="▫"/>
              <a:defRPr>
                <a:latin typeface="Raleway"/>
                <a:ea typeface="Raleway"/>
                <a:cs typeface="Raleway"/>
                <a:sym typeface="Raleway"/>
              </a:defRPr>
            </a:lvl1pPr>
            <a:lvl2pPr marL="1219170" lvl="1" indent="-414856">
              <a:spcBef>
                <a:spcPts val="0"/>
              </a:spcBef>
              <a:spcAft>
                <a:spcPts val="0"/>
              </a:spcAft>
              <a:buSzPts val="1300"/>
              <a:buFont typeface="Raleway"/>
              <a:buChar char="▫"/>
              <a:defRPr>
                <a:latin typeface="Raleway"/>
                <a:ea typeface="Raleway"/>
                <a:cs typeface="Raleway"/>
                <a:sym typeface="Raleway"/>
              </a:defRPr>
            </a:lvl2pPr>
            <a:lvl3pPr marL="1828754" lvl="2" indent="-414856">
              <a:spcBef>
                <a:spcPts val="0"/>
              </a:spcBef>
              <a:spcAft>
                <a:spcPts val="0"/>
              </a:spcAft>
              <a:buSzPts val="1300"/>
              <a:buFont typeface="Raleway"/>
              <a:buChar char="▫"/>
              <a:defRPr>
                <a:latin typeface="Raleway"/>
                <a:ea typeface="Raleway"/>
                <a:cs typeface="Raleway"/>
                <a:sym typeface="Raleway"/>
              </a:defRPr>
            </a:lvl3pPr>
            <a:lvl4pPr marL="2438339" lvl="3" indent="-414856">
              <a:spcBef>
                <a:spcPts val="0"/>
              </a:spcBef>
              <a:spcAft>
                <a:spcPts val="0"/>
              </a:spcAft>
              <a:buSzPts val="1300"/>
              <a:buFont typeface="Raleway"/>
              <a:buChar char="▫"/>
              <a:defRPr>
                <a:latin typeface="Raleway"/>
                <a:ea typeface="Raleway"/>
                <a:cs typeface="Raleway"/>
                <a:sym typeface="Raleway"/>
              </a:defRPr>
            </a:lvl4pPr>
            <a:lvl5pPr marL="3047924" lvl="4" indent="-414856">
              <a:spcBef>
                <a:spcPts val="0"/>
              </a:spcBef>
              <a:spcAft>
                <a:spcPts val="0"/>
              </a:spcAft>
              <a:buSzPts val="1300"/>
              <a:buFont typeface="Raleway"/>
              <a:buChar char="▫"/>
              <a:defRPr>
                <a:latin typeface="Raleway"/>
                <a:ea typeface="Raleway"/>
                <a:cs typeface="Raleway"/>
                <a:sym typeface="Raleway"/>
              </a:defRPr>
            </a:lvl5pPr>
            <a:lvl6pPr marL="3657509" lvl="5" indent="-414856">
              <a:spcBef>
                <a:spcPts val="0"/>
              </a:spcBef>
              <a:spcAft>
                <a:spcPts val="0"/>
              </a:spcAft>
              <a:buSzPts val="1300"/>
              <a:buFont typeface="Raleway"/>
              <a:buChar char="▫"/>
              <a:defRPr>
                <a:latin typeface="Raleway"/>
                <a:ea typeface="Raleway"/>
                <a:cs typeface="Raleway"/>
                <a:sym typeface="Raleway"/>
              </a:defRPr>
            </a:lvl6pPr>
            <a:lvl7pPr marL="4267093" lvl="6" indent="-414856">
              <a:spcBef>
                <a:spcPts val="0"/>
              </a:spcBef>
              <a:spcAft>
                <a:spcPts val="0"/>
              </a:spcAft>
              <a:buSzPts val="1300"/>
              <a:buFont typeface="Raleway"/>
              <a:buChar char="▫"/>
              <a:defRPr>
                <a:latin typeface="Raleway"/>
                <a:ea typeface="Raleway"/>
                <a:cs typeface="Raleway"/>
                <a:sym typeface="Raleway"/>
              </a:defRPr>
            </a:lvl7pPr>
            <a:lvl8pPr marL="4876678" lvl="7" indent="-414856">
              <a:spcBef>
                <a:spcPts val="0"/>
              </a:spcBef>
              <a:spcAft>
                <a:spcPts val="0"/>
              </a:spcAft>
              <a:buSzPts val="1300"/>
              <a:buFont typeface="Raleway"/>
              <a:buChar char="▫"/>
              <a:defRPr>
                <a:latin typeface="Raleway"/>
                <a:ea typeface="Raleway"/>
                <a:cs typeface="Raleway"/>
                <a:sym typeface="Raleway"/>
              </a:defRPr>
            </a:lvl8pPr>
            <a:lvl9pPr marL="5486263" lvl="8" indent="-414856">
              <a:spcBef>
                <a:spcPts val="0"/>
              </a:spcBef>
              <a:spcAft>
                <a:spcPts val="0"/>
              </a:spcAft>
              <a:buSzPts val="1300"/>
              <a:buFont typeface="Raleway"/>
              <a:buChar char="▫"/>
              <a:defRPr>
                <a:latin typeface="Raleway"/>
                <a:ea typeface="Raleway"/>
                <a:cs typeface="Raleway"/>
                <a:sym typeface="Raleway"/>
              </a:defRPr>
            </a:lvl9pPr>
          </a:lstStyle>
          <a:p>
            <a:endParaRPr/>
          </a:p>
        </p:txBody>
      </p:sp>
      <p:sp>
        <p:nvSpPr>
          <p:cNvPr id="24" name="Google Shape;24;p5"/>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buNone/>
              <a:defRPr>
                <a:latin typeface="Calibri" panose="020F0502020204030204" pitchFamily="34" charset="0"/>
                <a:ea typeface="Calibri" panose="020F0502020204030204" pitchFamily="34" charset="0"/>
                <a:cs typeface="Calibri" panose="020F0502020204030204" pitchFamily="34" charset="0"/>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r>
              <a:rPr lang="en" dirty="0"/>
              <a:t>Text</a:t>
            </a:r>
          </a:p>
        </p:txBody>
      </p:sp>
    </p:spTree>
    <p:extLst>
      <p:ext uri="{BB962C8B-B14F-4D97-AF65-F5344CB8AC3E}">
        <p14:creationId xmlns:p14="http://schemas.microsoft.com/office/powerpoint/2010/main" val="1168105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7" name="Google Shape;27;p6"/>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6640067"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9183463"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312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3" name="Google Shape;33;p7"/>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3236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
        <p:cNvGrpSpPr/>
        <p:nvPr/>
      </p:nvGrpSpPr>
      <p:grpSpPr>
        <a:xfrm>
          <a:off x="0" y="0"/>
          <a:ext cx="0" cy="0"/>
          <a:chOff x="0" y="0"/>
          <a:chExt cx="0" cy="0"/>
        </a:xfrm>
      </p:grpSpPr>
      <p:sp>
        <p:nvSpPr>
          <p:cNvPr id="21" name="Google Shape;21;p5"/>
          <p:cNvSpPr/>
          <p:nvPr/>
        </p:nvSpPr>
        <p:spPr>
          <a:xfrm>
            <a:off x="0" y="0"/>
            <a:ext cx="6096000" cy="6858000"/>
          </a:xfrm>
          <a:prstGeom prst="rect">
            <a:avLst/>
          </a:prstGeom>
          <a:solidFill>
            <a:srgbClr val="1D1D1B"/>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2" name="Google Shape;22;p5"/>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6668800" y="1900033"/>
            <a:ext cx="4950400" cy="4438800"/>
          </a:xfrm>
          <a:prstGeom prst="rect">
            <a:avLst/>
          </a:prstGeom>
        </p:spPr>
        <p:txBody>
          <a:bodyPr spcFirstLastPara="1" wrap="square" lIns="91425" tIns="91425" rIns="91425" bIns="91425" anchor="t" anchorCtr="0"/>
          <a:lstStyle>
            <a:lvl1pPr marL="609585" lvl="0" indent="-414856">
              <a:spcBef>
                <a:spcPts val="800"/>
              </a:spcBef>
              <a:spcAft>
                <a:spcPts val="0"/>
              </a:spcAft>
              <a:buSzPts val="1300"/>
              <a:buFont typeface="Raleway"/>
              <a:buChar char="▫"/>
              <a:defRPr>
                <a:latin typeface="Raleway"/>
                <a:ea typeface="Raleway"/>
                <a:cs typeface="Raleway"/>
                <a:sym typeface="Raleway"/>
              </a:defRPr>
            </a:lvl1pPr>
            <a:lvl2pPr marL="1219170" lvl="1" indent="-414856">
              <a:spcBef>
                <a:spcPts val="0"/>
              </a:spcBef>
              <a:spcAft>
                <a:spcPts val="0"/>
              </a:spcAft>
              <a:buSzPts val="1300"/>
              <a:buFont typeface="Raleway"/>
              <a:buChar char="▫"/>
              <a:defRPr>
                <a:latin typeface="Raleway"/>
                <a:ea typeface="Raleway"/>
                <a:cs typeface="Raleway"/>
                <a:sym typeface="Raleway"/>
              </a:defRPr>
            </a:lvl2pPr>
            <a:lvl3pPr marL="1828754" lvl="2" indent="-414856">
              <a:spcBef>
                <a:spcPts val="0"/>
              </a:spcBef>
              <a:spcAft>
                <a:spcPts val="0"/>
              </a:spcAft>
              <a:buSzPts val="1300"/>
              <a:buFont typeface="Raleway"/>
              <a:buChar char="▫"/>
              <a:defRPr>
                <a:latin typeface="Raleway"/>
                <a:ea typeface="Raleway"/>
                <a:cs typeface="Raleway"/>
                <a:sym typeface="Raleway"/>
              </a:defRPr>
            </a:lvl3pPr>
            <a:lvl4pPr marL="2438339" lvl="3" indent="-414856">
              <a:spcBef>
                <a:spcPts val="0"/>
              </a:spcBef>
              <a:spcAft>
                <a:spcPts val="0"/>
              </a:spcAft>
              <a:buSzPts val="1300"/>
              <a:buFont typeface="Raleway"/>
              <a:buChar char="▫"/>
              <a:defRPr>
                <a:latin typeface="Raleway"/>
                <a:ea typeface="Raleway"/>
                <a:cs typeface="Raleway"/>
                <a:sym typeface="Raleway"/>
              </a:defRPr>
            </a:lvl4pPr>
            <a:lvl5pPr marL="3047924" lvl="4" indent="-414856">
              <a:spcBef>
                <a:spcPts val="0"/>
              </a:spcBef>
              <a:spcAft>
                <a:spcPts val="0"/>
              </a:spcAft>
              <a:buSzPts val="1300"/>
              <a:buFont typeface="Raleway"/>
              <a:buChar char="▫"/>
              <a:defRPr>
                <a:latin typeface="Raleway"/>
                <a:ea typeface="Raleway"/>
                <a:cs typeface="Raleway"/>
                <a:sym typeface="Raleway"/>
              </a:defRPr>
            </a:lvl5pPr>
            <a:lvl6pPr marL="3657509" lvl="5" indent="-414856">
              <a:spcBef>
                <a:spcPts val="0"/>
              </a:spcBef>
              <a:spcAft>
                <a:spcPts val="0"/>
              </a:spcAft>
              <a:buSzPts val="1300"/>
              <a:buFont typeface="Raleway"/>
              <a:buChar char="▫"/>
              <a:defRPr>
                <a:latin typeface="Raleway"/>
                <a:ea typeface="Raleway"/>
                <a:cs typeface="Raleway"/>
                <a:sym typeface="Raleway"/>
              </a:defRPr>
            </a:lvl6pPr>
            <a:lvl7pPr marL="4267093" lvl="6" indent="-414856">
              <a:spcBef>
                <a:spcPts val="0"/>
              </a:spcBef>
              <a:spcAft>
                <a:spcPts val="0"/>
              </a:spcAft>
              <a:buSzPts val="1300"/>
              <a:buFont typeface="Raleway"/>
              <a:buChar char="▫"/>
              <a:defRPr>
                <a:latin typeface="Raleway"/>
                <a:ea typeface="Raleway"/>
                <a:cs typeface="Raleway"/>
                <a:sym typeface="Raleway"/>
              </a:defRPr>
            </a:lvl7pPr>
            <a:lvl8pPr marL="4876678" lvl="7" indent="-414856">
              <a:spcBef>
                <a:spcPts val="0"/>
              </a:spcBef>
              <a:spcAft>
                <a:spcPts val="0"/>
              </a:spcAft>
              <a:buSzPts val="1300"/>
              <a:buFont typeface="Raleway"/>
              <a:buChar char="▫"/>
              <a:defRPr>
                <a:latin typeface="Raleway"/>
                <a:ea typeface="Raleway"/>
                <a:cs typeface="Raleway"/>
                <a:sym typeface="Raleway"/>
              </a:defRPr>
            </a:lvl8pPr>
            <a:lvl9pPr marL="5486263" lvl="8" indent="-414856">
              <a:spcBef>
                <a:spcPts val="0"/>
              </a:spcBef>
              <a:spcAft>
                <a:spcPts val="0"/>
              </a:spcAft>
              <a:buSzPts val="1300"/>
              <a:buFont typeface="Raleway"/>
              <a:buChar char="▫"/>
              <a:defRPr>
                <a:latin typeface="Raleway"/>
                <a:ea typeface="Raleway"/>
                <a:cs typeface="Raleway"/>
                <a:sym typeface="Raleway"/>
              </a:defRPr>
            </a:lvl9pPr>
          </a:lstStyle>
          <a:p>
            <a:endParaRPr/>
          </a:p>
        </p:txBody>
      </p:sp>
      <p:sp>
        <p:nvSpPr>
          <p:cNvPr id="24" name="Google Shape;24;p5"/>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buNone/>
              <a:defRPr>
                <a:latin typeface="Calibri" panose="020F0502020204030204" pitchFamily="34" charset="0"/>
                <a:ea typeface="Calibri" panose="020F0502020204030204" pitchFamily="34" charset="0"/>
                <a:cs typeface="Calibri" panose="020F0502020204030204" pitchFamily="34" charset="0"/>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r>
              <a:rPr lang="en" dirty="0"/>
              <a:t>Text</a:t>
            </a:r>
          </a:p>
        </p:txBody>
      </p:sp>
    </p:spTree>
    <p:extLst>
      <p:ext uri="{BB962C8B-B14F-4D97-AF65-F5344CB8AC3E}">
        <p14:creationId xmlns:p14="http://schemas.microsoft.com/office/powerpoint/2010/main" val="1925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7" name="Google Shape;27;p6"/>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6640067"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6"/>
          <p:cNvSpPr txBox="1">
            <a:spLocks noGrp="1"/>
          </p:cNvSpPr>
          <p:nvPr>
            <p:ph type="body" idx="2"/>
          </p:nvPr>
        </p:nvSpPr>
        <p:spPr>
          <a:xfrm>
            <a:off x="9183463" y="1799233"/>
            <a:ext cx="2398800" cy="3472400"/>
          </a:xfrm>
          <a:prstGeom prst="rect">
            <a:avLst/>
          </a:prstGeom>
        </p:spPr>
        <p:txBody>
          <a:bodyPr spcFirstLastPara="1" wrap="square" lIns="91425" tIns="91425" rIns="91425" bIns="91425" anchor="t" anchorCtr="0"/>
          <a:lstStyle>
            <a:lvl1pPr marL="609585" lvl="0" indent="-406390">
              <a:spcBef>
                <a:spcPts val="80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6"/>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8426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7"/>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33" name="Google Shape;33;p7"/>
          <p:cNvSpPr txBox="1">
            <a:spLocks noGrp="1"/>
          </p:cNvSpPr>
          <p:nvPr>
            <p:ph type="title"/>
          </p:nvPr>
        </p:nvSpPr>
        <p:spPr>
          <a:xfrm>
            <a:off x="7044867" y="274633"/>
            <a:ext cx="4198400" cy="1143200"/>
          </a:xfrm>
          <a:prstGeom prst="rect">
            <a:avLst/>
          </a:prstGeom>
        </p:spPr>
        <p:txBody>
          <a:bodyPr spcFirstLastPara="1" wrap="square" lIns="91425" tIns="91425" rIns="91425" bIns="91425"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sldNum" idx="12"/>
          </p:nvPr>
        </p:nvSpPr>
        <p:spPr>
          <a:xfrm>
            <a:off x="1584200" y="1593200"/>
            <a:ext cx="2927600" cy="3671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974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A912D-012A-47C3-8932-BCF7BA8A250F}"/>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3" name="Footer Placeholder 2">
            <a:extLst>
              <a:ext uri="{FF2B5EF4-FFF2-40B4-BE49-F238E27FC236}">
                <a16:creationId xmlns:a16="http://schemas.microsoft.com/office/drawing/2014/main" id="{198BF14F-56E4-490E-90E0-EA2F16D65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F23B64-E586-4864-A0EC-61778AE9BF43}"/>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282514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0C72-776B-43B9-9083-D2F8671C3E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B7FF5-46DF-4AED-B3A7-A19FD6C8A1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9E359-C275-4993-9313-9A80F4833B76}"/>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BFEF1901-7CAA-4425-9311-D27681014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3A4DC-06E0-412D-BA47-921D00B3D4E7}"/>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138367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E792-383B-4D3F-967C-D4F89A76F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565E62-F011-4535-AAEE-82ABDCDD8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06D95-A423-4093-B0C2-28550428562A}"/>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7A94DD1A-E3FD-4226-B766-D3E904B1A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E9E8-34DB-4DC4-879E-AC87A6DF5EE6}"/>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248220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3A75-6A7A-4BF5-AAC4-6E5185556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01359-E606-4AD3-AF44-AD5BF039A3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BC634-3B87-4EF8-B52A-87A0E7790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BB32F-B63D-4F12-892F-41F36F1BDDE2}"/>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6" name="Footer Placeholder 5">
            <a:extLst>
              <a:ext uri="{FF2B5EF4-FFF2-40B4-BE49-F238E27FC236}">
                <a16:creationId xmlns:a16="http://schemas.microsoft.com/office/drawing/2014/main" id="{8632BCE1-2862-41DB-9319-A75CFCB84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9A3DB-C478-4DE8-A4B3-0A8B3755F62C}"/>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22000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AB4A-FF90-4435-B5EE-C9357683EE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54B097-16EE-49CF-9A76-47262B4A3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28EBF-20B4-4C49-92D7-6593A2CAB4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DF302A-CDB5-4069-95D8-BA6D193C1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D065D-774B-42D6-91B9-74D14C5DF0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9CE8A-DDB3-46CC-A42B-1BD74312135C}"/>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8" name="Footer Placeholder 7">
            <a:extLst>
              <a:ext uri="{FF2B5EF4-FFF2-40B4-BE49-F238E27FC236}">
                <a16:creationId xmlns:a16="http://schemas.microsoft.com/office/drawing/2014/main" id="{05A2A527-282F-4B17-985B-BB6A34E85F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0B1A85-E762-4AEE-8E7C-7676F600B47A}"/>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382234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8EA9-7B81-43F8-9A57-B1011EA32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35535-D985-4A21-8A17-D92AF043F442}"/>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4" name="Footer Placeholder 3">
            <a:extLst>
              <a:ext uri="{FF2B5EF4-FFF2-40B4-BE49-F238E27FC236}">
                <a16:creationId xmlns:a16="http://schemas.microsoft.com/office/drawing/2014/main" id="{2E81F197-363F-4803-802A-C80FA231C0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409A7-0E87-40A7-82C3-63ED19DD858D}"/>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4157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A912D-012A-47C3-8932-BCF7BA8A250F}"/>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3" name="Footer Placeholder 2">
            <a:extLst>
              <a:ext uri="{FF2B5EF4-FFF2-40B4-BE49-F238E27FC236}">
                <a16:creationId xmlns:a16="http://schemas.microsoft.com/office/drawing/2014/main" id="{198BF14F-56E4-490E-90E0-EA2F16D65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F23B64-E586-4864-A0EC-61778AE9BF43}"/>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351623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7A337-2228-4AA6-AB60-1E85CB21C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CF6785-F1F5-4C6E-ABFF-3E0DF3F7A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1FD67-2201-465A-AD2E-E931F654F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E6E8A-9BA5-49E0-9F6B-42E8FD3FB6A3}"/>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6" name="Footer Placeholder 5">
            <a:extLst>
              <a:ext uri="{FF2B5EF4-FFF2-40B4-BE49-F238E27FC236}">
                <a16:creationId xmlns:a16="http://schemas.microsoft.com/office/drawing/2014/main" id="{DB2095B4-5D1B-46C7-9B48-278A8C729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1925C-72E5-4F46-B5C0-E2A43E2CB025}"/>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44679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00BD-95E9-449E-91B1-88D4A566C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768B12-52C9-402E-A54D-6E5C6ED62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89CF8B-FFBF-4982-AC49-40F97877B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5F284-6D77-44E9-A999-6FC29785351C}"/>
              </a:ext>
            </a:extLst>
          </p:cNvPr>
          <p:cNvSpPr>
            <a:spLocks noGrp="1"/>
          </p:cNvSpPr>
          <p:nvPr>
            <p:ph type="dt" sz="half" idx="10"/>
          </p:nvPr>
        </p:nvSpPr>
        <p:spPr/>
        <p:txBody>
          <a:bodyPr/>
          <a:lstStyle/>
          <a:p>
            <a:fld id="{F4EDF661-ADC0-4E78-AAF0-105FBB02A00D}" type="datetimeFigureOut">
              <a:rPr lang="en-US" smtClean="0"/>
              <a:t>1/21/2022</a:t>
            </a:fld>
            <a:endParaRPr lang="en-US"/>
          </a:p>
        </p:txBody>
      </p:sp>
      <p:sp>
        <p:nvSpPr>
          <p:cNvPr id="6" name="Footer Placeholder 5">
            <a:extLst>
              <a:ext uri="{FF2B5EF4-FFF2-40B4-BE49-F238E27FC236}">
                <a16:creationId xmlns:a16="http://schemas.microsoft.com/office/drawing/2014/main" id="{83443293-0895-4178-B5C9-0058AC5B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5DDDE-FF9B-4F56-A88E-2A3B4D04E45B}"/>
              </a:ext>
            </a:extLst>
          </p:cNvPr>
          <p:cNvSpPr>
            <a:spLocks noGrp="1"/>
          </p:cNvSpPr>
          <p:nvPr>
            <p:ph type="sldNum" sz="quarter" idx="12"/>
          </p:nvPr>
        </p:nvSpPr>
        <p:spPr/>
        <p:txBody>
          <a:bodyPr/>
          <a:lstStyle/>
          <a:p>
            <a:fld id="{870F7AB7-EB68-4F6A-9EEE-9869891CACF9}" type="slidenum">
              <a:rPr lang="en-US" smtClean="0"/>
              <a:t>‹#›</a:t>
            </a:fld>
            <a:endParaRPr lang="en-US"/>
          </a:p>
        </p:txBody>
      </p:sp>
    </p:spTree>
    <p:extLst>
      <p:ext uri="{BB962C8B-B14F-4D97-AF65-F5344CB8AC3E}">
        <p14:creationId xmlns:p14="http://schemas.microsoft.com/office/powerpoint/2010/main" val="37380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E72D8-4DC2-42C1-8753-29F56592DA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6A9090-3877-413C-9560-DC5337914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8F4CD-723D-4AC1-9E76-86340AC7B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DF661-ADC0-4E78-AAF0-105FBB02A00D}" type="datetimeFigureOut">
              <a:rPr lang="en-US" smtClean="0"/>
              <a:t>1/21/2022</a:t>
            </a:fld>
            <a:endParaRPr lang="en-US"/>
          </a:p>
        </p:txBody>
      </p:sp>
      <p:sp>
        <p:nvSpPr>
          <p:cNvPr id="5" name="Footer Placeholder 4">
            <a:extLst>
              <a:ext uri="{FF2B5EF4-FFF2-40B4-BE49-F238E27FC236}">
                <a16:creationId xmlns:a16="http://schemas.microsoft.com/office/drawing/2014/main" id="{2CB9BB22-AB61-4825-BEDA-E9C12FBEA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5655A3-7B95-45F5-9941-F9E5BB9F2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F7AB7-EB68-4F6A-9EEE-9869891CACF9}" type="slidenum">
              <a:rPr lang="en-US" smtClean="0"/>
              <a:t>‹#›</a:t>
            </a:fld>
            <a:endParaRPr lang="en-US"/>
          </a:p>
        </p:txBody>
      </p:sp>
    </p:spTree>
    <p:extLst>
      <p:ext uri="{BB962C8B-B14F-4D97-AF65-F5344CB8AC3E}">
        <p14:creationId xmlns:p14="http://schemas.microsoft.com/office/powerpoint/2010/main" val="2962665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44867" y="274633"/>
            <a:ext cx="4198400" cy="1143200"/>
          </a:xfrm>
          <a:prstGeom prst="rect">
            <a:avLst/>
          </a:prstGeom>
          <a:noFill/>
          <a:ln>
            <a:noFill/>
          </a:ln>
        </p:spPr>
        <p:txBody>
          <a:bodyPr spcFirstLastPara="1" wrap="square" lIns="91425" tIns="91425" rIns="91425" bIns="91425" anchor="b" anchorCtr="0"/>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668800" y="1900033"/>
            <a:ext cx="4950400" cy="4438800"/>
          </a:xfrm>
          <a:prstGeom prst="rect">
            <a:avLst/>
          </a:prstGeom>
          <a:noFill/>
          <a:ln>
            <a:noFill/>
          </a:ln>
        </p:spPr>
        <p:txBody>
          <a:bodyPr spcFirstLastPara="1" wrap="square" lIns="91425" tIns="91425" rIns="91425" bIns="91425" anchor="t" anchorCtr="0"/>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rtl="0">
              <a:buNone/>
              <a:defRPr sz="8000">
                <a:solidFill>
                  <a:srgbClr val="FFFFFF"/>
                </a:solidFill>
                <a:latin typeface="Vidaloka"/>
                <a:ea typeface="Vidaloka"/>
                <a:cs typeface="Vidaloka"/>
                <a:sym typeface="Vidaloka"/>
              </a:defRPr>
            </a:lvl1pPr>
            <a:lvl2pPr lvl="1" algn="ctr" rtl="0">
              <a:buNone/>
              <a:defRPr sz="8000">
                <a:solidFill>
                  <a:srgbClr val="FFFFFF"/>
                </a:solidFill>
                <a:latin typeface="Vidaloka"/>
                <a:ea typeface="Vidaloka"/>
                <a:cs typeface="Vidaloka"/>
                <a:sym typeface="Vidaloka"/>
              </a:defRPr>
            </a:lvl2pPr>
            <a:lvl3pPr lvl="2" algn="ctr" rtl="0">
              <a:buNone/>
              <a:defRPr sz="8000">
                <a:solidFill>
                  <a:srgbClr val="FFFFFF"/>
                </a:solidFill>
                <a:latin typeface="Vidaloka"/>
                <a:ea typeface="Vidaloka"/>
                <a:cs typeface="Vidaloka"/>
                <a:sym typeface="Vidaloka"/>
              </a:defRPr>
            </a:lvl3pPr>
            <a:lvl4pPr lvl="3" algn="ctr" rtl="0">
              <a:buNone/>
              <a:defRPr sz="8000">
                <a:solidFill>
                  <a:srgbClr val="FFFFFF"/>
                </a:solidFill>
                <a:latin typeface="Vidaloka"/>
                <a:ea typeface="Vidaloka"/>
                <a:cs typeface="Vidaloka"/>
                <a:sym typeface="Vidaloka"/>
              </a:defRPr>
            </a:lvl4pPr>
            <a:lvl5pPr lvl="4" algn="ctr" rtl="0">
              <a:buNone/>
              <a:defRPr sz="8000">
                <a:solidFill>
                  <a:srgbClr val="FFFFFF"/>
                </a:solidFill>
                <a:latin typeface="Vidaloka"/>
                <a:ea typeface="Vidaloka"/>
                <a:cs typeface="Vidaloka"/>
                <a:sym typeface="Vidaloka"/>
              </a:defRPr>
            </a:lvl5pPr>
            <a:lvl6pPr lvl="5" algn="ctr" rtl="0">
              <a:buNone/>
              <a:defRPr sz="8000">
                <a:solidFill>
                  <a:srgbClr val="FFFFFF"/>
                </a:solidFill>
                <a:latin typeface="Vidaloka"/>
                <a:ea typeface="Vidaloka"/>
                <a:cs typeface="Vidaloka"/>
                <a:sym typeface="Vidaloka"/>
              </a:defRPr>
            </a:lvl6pPr>
            <a:lvl7pPr lvl="6" algn="ctr" rtl="0">
              <a:buNone/>
              <a:defRPr sz="8000">
                <a:solidFill>
                  <a:srgbClr val="FFFFFF"/>
                </a:solidFill>
                <a:latin typeface="Vidaloka"/>
                <a:ea typeface="Vidaloka"/>
                <a:cs typeface="Vidaloka"/>
                <a:sym typeface="Vidaloka"/>
              </a:defRPr>
            </a:lvl7pPr>
            <a:lvl8pPr lvl="7" algn="ctr" rtl="0">
              <a:buNone/>
              <a:defRPr sz="8000">
                <a:solidFill>
                  <a:srgbClr val="FFFFFF"/>
                </a:solidFill>
                <a:latin typeface="Vidaloka"/>
                <a:ea typeface="Vidaloka"/>
                <a:cs typeface="Vidaloka"/>
                <a:sym typeface="Vidaloka"/>
              </a:defRPr>
            </a:lvl8pPr>
            <a:lvl9pPr lvl="8" algn="ctr" rtl="0">
              <a:buNone/>
              <a:defRPr sz="8000">
                <a:solidFill>
                  <a:srgbClr val="FFFFFF"/>
                </a:solidFill>
                <a:latin typeface="Vidaloka"/>
                <a:ea typeface="Vidaloka"/>
                <a:cs typeface="Vidaloka"/>
                <a:sym typeface="Vidalok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42227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44867" y="274633"/>
            <a:ext cx="4198400" cy="1143200"/>
          </a:xfrm>
          <a:prstGeom prst="rect">
            <a:avLst/>
          </a:prstGeom>
          <a:noFill/>
          <a:ln>
            <a:noFill/>
          </a:ln>
        </p:spPr>
        <p:txBody>
          <a:bodyPr spcFirstLastPara="1" wrap="square" lIns="91425" tIns="91425" rIns="91425" bIns="91425" anchor="b" anchorCtr="0"/>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668800" y="1900033"/>
            <a:ext cx="4950400" cy="4438800"/>
          </a:xfrm>
          <a:prstGeom prst="rect">
            <a:avLst/>
          </a:prstGeom>
          <a:noFill/>
          <a:ln>
            <a:noFill/>
          </a:ln>
        </p:spPr>
        <p:txBody>
          <a:bodyPr spcFirstLastPara="1" wrap="square" lIns="91425" tIns="91425" rIns="91425" bIns="91425" anchor="t" anchorCtr="0"/>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rtl="0">
              <a:buNone/>
              <a:defRPr sz="8000">
                <a:solidFill>
                  <a:srgbClr val="FFFFFF"/>
                </a:solidFill>
                <a:latin typeface="Vidaloka"/>
                <a:ea typeface="Vidaloka"/>
                <a:cs typeface="Vidaloka"/>
                <a:sym typeface="Vidaloka"/>
              </a:defRPr>
            </a:lvl1pPr>
            <a:lvl2pPr lvl="1" algn="ctr" rtl="0">
              <a:buNone/>
              <a:defRPr sz="8000">
                <a:solidFill>
                  <a:srgbClr val="FFFFFF"/>
                </a:solidFill>
                <a:latin typeface="Vidaloka"/>
                <a:ea typeface="Vidaloka"/>
                <a:cs typeface="Vidaloka"/>
                <a:sym typeface="Vidaloka"/>
              </a:defRPr>
            </a:lvl2pPr>
            <a:lvl3pPr lvl="2" algn="ctr" rtl="0">
              <a:buNone/>
              <a:defRPr sz="8000">
                <a:solidFill>
                  <a:srgbClr val="FFFFFF"/>
                </a:solidFill>
                <a:latin typeface="Vidaloka"/>
                <a:ea typeface="Vidaloka"/>
                <a:cs typeface="Vidaloka"/>
                <a:sym typeface="Vidaloka"/>
              </a:defRPr>
            </a:lvl3pPr>
            <a:lvl4pPr lvl="3" algn="ctr" rtl="0">
              <a:buNone/>
              <a:defRPr sz="8000">
                <a:solidFill>
                  <a:srgbClr val="FFFFFF"/>
                </a:solidFill>
                <a:latin typeface="Vidaloka"/>
                <a:ea typeface="Vidaloka"/>
                <a:cs typeface="Vidaloka"/>
                <a:sym typeface="Vidaloka"/>
              </a:defRPr>
            </a:lvl4pPr>
            <a:lvl5pPr lvl="4" algn="ctr" rtl="0">
              <a:buNone/>
              <a:defRPr sz="8000">
                <a:solidFill>
                  <a:srgbClr val="FFFFFF"/>
                </a:solidFill>
                <a:latin typeface="Vidaloka"/>
                <a:ea typeface="Vidaloka"/>
                <a:cs typeface="Vidaloka"/>
                <a:sym typeface="Vidaloka"/>
              </a:defRPr>
            </a:lvl5pPr>
            <a:lvl6pPr lvl="5" algn="ctr" rtl="0">
              <a:buNone/>
              <a:defRPr sz="8000">
                <a:solidFill>
                  <a:srgbClr val="FFFFFF"/>
                </a:solidFill>
                <a:latin typeface="Vidaloka"/>
                <a:ea typeface="Vidaloka"/>
                <a:cs typeface="Vidaloka"/>
                <a:sym typeface="Vidaloka"/>
              </a:defRPr>
            </a:lvl6pPr>
            <a:lvl7pPr lvl="6" algn="ctr" rtl="0">
              <a:buNone/>
              <a:defRPr sz="8000">
                <a:solidFill>
                  <a:srgbClr val="FFFFFF"/>
                </a:solidFill>
                <a:latin typeface="Vidaloka"/>
                <a:ea typeface="Vidaloka"/>
                <a:cs typeface="Vidaloka"/>
                <a:sym typeface="Vidaloka"/>
              </a:defRPr>
            </a:lvl7pPr>
            <a:lvl8pPr lvl="7" algn="ctr" rtl="0">
              <a:buNone/>
              <a:defRPr sz="8000">
                <a:solidFill>
                  <a:srgbClr val="FFFFFF"/>
                </a:solidFill>
                <a:latin typeface="Vidaloka"/>
                <a:ea typeface="Vidaloka"/>
                <a:cs typeface="Vidaloka"/>
                <a:sym typeface="Vidaloka"/>
              </a:defRPr>
            </a:lvl8pPr>
            <a:lvl9pPr lvl="8" algn="ctr" rtl="0">
              <a:buNone/>
              <a:defRPr sz="8000">
                <a:solidFill>
                  <a:srgbClr val="FFFFFF"/>
                </a:solidFill>
                <a:latin typeface="Vidaloka"/>
                <a:ea typeface="Vidaloka"/>
                <a:cs typeface="Vidaloka"/>
                <a:sym typeface="Vidalok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779030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cdc.gov/l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6C79A-7FB7-4940-BDB9-0A960E251126}"/>
              </a:ext>
              <a:ext uri="{C183D7F6-B498-43B3-948B-1728B52AA6E4}">
                <adec:decorative xmlns:adec="http://schemas.microsoft.com/office/drawing/2017/decorative" val="1"/>
              </a:ext>
            </a:extLst>
          </p:cNvPr>
          <p:cNvPicPr>
            <a:picLocks noChangeAspect="1"/>
          </p:cNvPicPr>
          <p:nvPr/>
        </p:nvPicPr>
        <p:blipFill rotWithShape="1">
          <a:blip r:embed="rId3"/>
          <a:srcRect l="21296" t="16059" r="2260" b="7498"/>
          <a:stretch/>
        </p:blipFill>
        <p:spPr>
          <a:xfrm>
            <a:off x="1" y="1"/>
            <a:ext cx="12192000" cy="6857999"/>
          </a:xfrm>
          <a:prstGeom prst="rect">
            <a:avLst/>
          </a:prstGeom>
        </p:spPr>
      </p:pic>
      <p:sp>
        <p:nvSpPr>
          <p:cNvPr id="4" name="Title 3" hidden="1">
            <a:extLst>
              <a:ext uri="{FF2B5EF4-FFF2-40B4-BE49-F238E27FC236}">
                <a16:creationId xmlns:a16="http://schemas.microsoft.com/office/drawing/2014/main" id="{819C3AC9-6A70-45B5-94B4-0BEE369BC4EB}"/>
              </a:ext>
            </a:extLst>
          </p:cNvPr>
          <p:cNvSpPr>
            <a:spLocks noGrp="1"/>
          </p:cNvSpPr>
          <p:nvPr>
            <p:ph type="title" idx="4294967295"/>
          </p:nvPr>
        </p:nvSpPr>
        <p:spPr/>
        <p:txBody>
          <a:bodyPr/>
          <a:lstStyle/>
          <a:p>
            <a:pPr rtl="0" eaLnBrk="1" latinLnBrk="0" hangingPunct="1"/>
            <a:r>
              <a:rPr lang="en-US" sz="4400" b="1" kern="1200" dirty="0">
                <a:solidFill>
                  <a:schemeClr val="tx1"/>
                </a:solidFill>
                <a:effectLst>
                  <a:outerShdw blurRad="38100" dist="38100" dir="2700000" algn="tl" rotWithShape="0">
                    <a:srgbClr val="000000">
                      <a:alpha val="43000"/>
                    </a:srgbClr>
                  </a:outerShdw>
                </a:effectLst>
                <a:latin typeface="+mj-lt"/>
                <a:ea typeface="+mj-ea"/>
                <a:cs typeface="+mj-cs"/>
              </a:rPr>
              <a:t>LABORATORY LEADERSHIP SERVICE</a:t>
            </a:r>
            <a:endParaRPr lang="en-US" dirty="0">
              <a:effectLst/>
            </a:endParaRPr>
          </a:p>
        </p:txBody>
      </p:sp>
      <p:pic>
        <p:nvPicPr>
          <p:cNvPr id="10" name="Picture 9" descr="U.S. Department of Health and Human Services&#10;Centers for Disease Control and Prevention">
            <a:extLst>
              <a:ext uri="{FF2B5EF4-FFF2-40B4-BE49-F238E27FC236}">
                <a16:creationId xmlns:a16="http://schemas.microsoft.com/office/drawing/2014/main" id="{B9316DD5-5F94-46E1-B9CA-85090A601B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619" y="5647735"/>
            <a:ext cx="2928063" cy="806844"/>
          </a:xfrm>
          <a:prstGeom prst="rect">
            <a:avLst/>
          </a:prstGeom>
        </p:spPr>
      </p:pic>
      <p:grpSp>
        <p:nvGrpSpPr>
          <p:cNvPr id="14" name="Group 13">
            <a:extLst>
              <a:ext uri="{FF2B5EF4-FFF2-40B4-BE49-F238E27FC236}">
                <a16:creationId xmlns:a16="http://schemas.microsoft.com/office/drawing/2014/main" id="{16EB9E2A-F444-47F4-A4FF-F4FEF4BE9954}"/>
              </a:ext>
              <a:ext uri="{C183D7F6-B498-43B3-948B-1728B52AA6E4}">
                <adec:decorative xmlns:adec="http://schemas.microsoft.com/office/drawing/2017/decorative" val="1"/>
              </a:ext>
            </a:extLst>
          </p:cNvPr>
          <p:cNvGrpSpPr/>
          <p:nvPr/>
        </p:nvGrpSpPr>
        <p:grpSpPr>
          <a:xfrm>
            <a:off x="6748636" y="0"/>
            <a:ext cx="5443363" cy="6870078"/>
            <a:chOff x="7205837" y="-1"/>
            <a:chExt cx="5443363" cy="6870078"/>
          </a:xfrm>
        </p:grpSpPr>
        <p:sp>
          <p:nvSpPr>
            <p:cNvPr id="13" name="Rectangle 12">
              <a:extLst>
                <a:ext uri="{FF2B5EF4-FFF2-40B4-BE49-F238E27FC236}">
                  <a16:creationId xmlns:a16="http://schemas.microsoft.com/office/drawing/2014/main" id="{E7341181-C1A4-47A9-8D57-5126E6368001}"/>
                </a:ext>
              </a:extLst>
            </p:cNvPr>
            <p:cNvSpPr/>
            <p:nvPr/>
          </p:nvSpPr>
          <p:spPr>
            <a:xfrm>
              <a:off x="7205837" y="12087"/>
              <a:ext cx="5443361" cy="6857990"/>
            </a:xfrm>
            <a:prstGeom prst="rect">
              <a:avLst/>
            </a:prstGeom>
            <a:solidFill>
              <a:schemeClr val="bg2">
                <a:lumMod val="2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5" name="Rectangle 4">
              <a:extLst>
                <a:ext uri="{FF2B5EF4-FFF2-40B4-BE49-F238E27FC236}">
                  <a16:creationId xmlns:a16="http://schemas.microsoft.com/office/drawing/2014/main" id="{618ACE8F-1E3E-47D6-8F1E-7ABC78CC376B}"/>
                </a:ext>
              </a:extLst>
            </p:cNvPr>
            <p:cNvSpPr/>
            <p:nvPr/>
          </p:nvSpPr>
          <p:spPr>
            <a:xfrm>
              <a:off x="7205839" y="-1"/>
              <a:ext cx="5443361" cy="4274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lumMod val="95000"/>
                    <a:lumOff val="5000"/>
                  </a:schemeClr>
                </a:solidFill>
              </a:endParaRPr>
            </a:p>
          </p:txBody>
        </p:sp>
        <p:sp>
          <p:nvSpPr>
            <p:cNvPr id="7" name="TextBox 6">
              <a:extLst>
                <a:ext uri="{FF2B5EF4-FFF2-40B4-BE49-F238E27FC236}">
                  <a16:creationId xmlns:a16="http://schemas.microsoft.com/office/drawing/2014/main" id="{B98009F8-403B-4CC3-93B2-EA2DED829DAB}"/>
                </a:ext>
              </a:extLst>
            </p:cNvPr>
            <p:cNvSpPr txBox="1"/>
            <p:nvPr/>
          </p:nvSpPr>
          <p:spPr>
            <a:xfrm>
              <a:off x="7811638" y="855759"/>
              <a:ext cx="4231758" cy="2585323"/>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LABORATORY LEADERSHIP SERVICE</a:t>
              </a:r>
              <a:endParaRPr lang="en-US" sz="5400" dirty="0"/>
            </a:p>
          </p:txBody>
        </p:sp>
        <p:sp>
          <p:nvSpPr>
            <p:cNvPr id="11" name="Rectangle 10">
              <a:extLst>
                <a:ext uri="{FF2B5EF4-FFF2-40B4-BE49-F238E27FC236}">
                  <a16:creationId xmlns:a16="http://schemas.microsoft.com/office/drawing/2014/main" id="{9C766585-947C-4484-8D4B-953A7944B530}"/>
                </a:ext>
              </a:extLst>
            </p:cNvPr>
            <p:cNvSpPr/>
            <p:nvPr/>
          </p:nvSpPr>
          <p:spPr>
            <a:xfrm>
              <a:off x="7668608" y="4522111"/>
              <a:ext cx="4523392" cy="2123658"/>
            </a:xfrm>
            <a:prstGeom prst="rect">
              <a:avLst/>
            </a:prstGeom>
          </p:spPr>
          <p:txBody>
            <a:bodyPr wrap="square">
              <a:spAutoFit/>
            </a:bodyPr>
            <a:lstStyle/>
            <a:p>
              <a:pPr algn="ctr" defTabSz="1219170">
                <a:defRPr/>
              </a:pPr>
              <a:r>
                <a:rPr lang="en-US" sz="4400" b="1" kern="0" cap="small" dirty="0">
                  <a:solidFill>
                    <a:schemeClr val="bg1"/>
                  </a:solidFill>
                  <a:latin typeface="Calibri" panose="020F0502020204030204" pitchFamily="34" charset="0"/>
                  <a:cs typeface="Calibri" panose="020F0502020204030204" pitchFamily="34" charset="0"/>
                </a:rPr>
                <a:t>Training Disease Detectives and laboratory leaders</a:t>
              </a:r>
            </a:p>
          </p:txBody>
        </p:sp>
        <p:sp>
          <p:nvSpPr>
            <p:cNvPr id="12" name="Rectangle 11">
              <a:extLst>
                <a:ext uri="{FF2B5EF4-FFF2-40B4-BE49-F238E27FC236}">
                  <a16:creationId xmlns:a16="http://schemas.microsoft.com/office/drawing/2014/main" id="{E470D5FE-0189-4E9D-9EFF-B23C8EA096FB}"/>
                </a:ext>
              </a:extLst>
            </p:cNvPr>
            <p:cNvSpPr/>
            <p:nvPr/>
          </p:nvSpPr>
          <p:spPr>
            <a:xfrm>
              <a:off x="7668608" y="437322"/>
              <a:ext cx="4374788" cy="3352800"/>
            </a:xfrm>
            <a:prstGeom prst="rect">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87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A1B9BC-BCAF-42AB-96BF-C7C62EA35615}"/>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Let’s talk about the application process.</a:t>
            </a:r>
          </a:p>
        </p:txBody>
      </p:sp>
    </p:spTree>
    <p:extLst>
      <p:ext uri="{BB962C8B-B14F-4D97-AF65-F5344CB8AC3E}">
        <p14:creationId xmlns:p14="http://schemas.microsoft.com/office/powerpoint/2010/main" val="36784964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B0D309D7-F1B0-4040-BDE2-C06034A411C9}"/>
              </a:ext>
              <a:ext uri="{C183D7F6-B498-43B3-948B-1728B52AA6E4}">
                <adec:decorative xmlns:adec="http://schemas.microsoft.com/office/drawing/2017/decorative" val="1"/>
              </a:ext>
            </a:extLst>
          </p:cNvPr>
          <p:cNvSpPr/>
          <p:nvPr/>
        </p:nvSpPr>
        <p:spPr>
          <a:xfrm>
            <a:off x="1035284" y="3265952"/>
            <a:ext cx="1644576" cy="1613536"/>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02CFFC-3910-4D00-BDA7-AF496C39B8AA}"/>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Oval 3">
            <a:extLst>
              <a:ext uri="{FF2B5EF4-FFF2-40B4-BE49-F238E27FC236}">
                <a16:creationId xmlns:a16="http://schemas.microsoft.com/office/drawing/2014/main" id="{31333122-4293-4AB0-9DB6-C28B02D813B4}"/>
              </a:ext>
              <a:ext uri="{C183D7F6-B498-43B3-948B-1728B52AA6E4}">
                <adec:decorative xmlns:adec="http://schemas.microsoft.com/office/drawing/2017/decorative" val="1"/>
              </a:ext>
            </a:extLst>
          </p:cNvPr>
          <p:cNvSpPr/>
          <p:nvPr/>
        </p:nvSpPr>
        <p:spPr>
          <a:xfrm>
            <a:off x="1035284" y="1533596"/>
            <a:ext cx="1644576" cy="1613536"/>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4D9675-30B3-4B25-A9DB-307C2760F3EF}"/>
              </a:ext>
            </a:extLst>
          </p:cNvPr>
          <p:cNvSpPr txBox="1"/>
          <p:nvPr/>
        </p:nvSpPr>
        <p:spPr>
          <a:xfrm>
            <a:off x="3139867" y="2143195"/>
            <a:ext cx="7725928" cy="584775"/>
          </a:xfrm>
          <a:prstGeom prst="rect">
            <a:avLst/>
          </a:prstGeom>
          <a:noFill/>
        </p:spPr>
        <p:txBody>
          <a:bodyPr wrap="square" rtlCol="0">
            <a:spAutoFit/>
          </a:bodyPr>
          <a:lstStyle/>
          <a:p>
            <a:r>
              <a:rPr lang="en-US" sz="3200" dirty="0"/>
              <a:t>Understanding LLS’s program goals and CALs</a:t>
            </a:r>
          </a:p>
        </p:txBody>
      </p:sp>
      <p:sp>
        <p:nvSpPr>
          <p:cNvPr id="5" name="TextBox 4">
            <a:extLst>
              <a:ext uri="{FF2B5EF4-FFF2-40B4-BE49-F238E27FC236}">
                <a16:creationId xmlns:a16="http://schemas.microsoft.com/office/drawing/2014/main" id="{CAF8FB24-BB84-447C-B130-29D05DD46C4C}"/>
              </a:ext>
            </a:extLst>
          </p:cNvPr>
          <p:cNvSpPr txBox="1"/>
          <p:nvPr/>
        </p:nvSpPr>
        <p:spPr>
          <a:xfrm>
            <a:off x="3109387" y="3811110"/>
            <a:ext cx="7954165" cy="584775"/>
          </a:xfrm>
          <a:prstGeom prst="rect">
            <a:avLst/>
          </a:prstGeom>
          <a:noFill/>
        </p:spPr>
        <p:txBody>
          <a:bodyPr wrap="none" rtlCol="0">
            <a:spAutoFit/>
          </a:bodyPr>
          <a:lstStyle/>
          <a:p>
            <a:r>
              <a:rPr lang="en-US" sz="3200" dirty="0"/>
              <a:t>Experience mentoring post-doctoral scientists</a:t>
            </a:r>
          </a:p>
        </p:txBody>
      </p:sp>
      <p:sp>
        <p:nvSpPr>
          <p:cNvPr id="7" name="TextBox 6">
            <a:extLst>
              <a:ext uri="{FF2B5EF4-FFF2-40B4-BE49-F238E27FC236}">
                <a16:creationId xmlns:a16="http://schemas.microsoft.com/office/drawing/2014/main" id="{CB7BC9AE-A1B4-443D-A184-85FBE12C1393}"/>
              </a:ext>
            </a:extLst>
          </p:cNvPr>
          <p:cNvSpPr txBox="1"/>
          <p:nvPr/>
        </p:nvSpPr>
        <p:spPr>
          <a:xfrm>
            <a:off x="3109387" y="5543466"/>
            <a:ext cx="6924653" cy="584775"/>
          </a:xfrm>
          <a:prstGeom prst="rect">
            <a:avLst/>
          </a:prstGeom>
          <a:noFill/>
        </p:spPr>
        <p:txBody>
          <a:bodyPr wrap="none" rtlCol="0">
            <a:spAutoFit/>
          </a:bodyPr>
          <a:lstStyle/>
          <a:p>
            <a:r>
              <a:rPr lang="en-US" sz="3200" dirty="0"/>
              <a:t>Leadership approval of your application</a:t>
            </a:r>
          </a:p>
        </p:txBody>
      </p:sp>
      <p:pic>
        <p:nvPicPr>
          <p:cNvPr id="10" name="Graphic 9" descr="Lightbulb and gear">
            <a:extLst>
              <a:ext uri="{FF2B5EF4-FFF2-40B4-BE49-F238E27FC236}">
                <a16:creationId xmlns:a16="http://schemas.microsoft.com/office/drawing/2014/main" id="{5F4AF4B9-8C4F-4399-A03C-96E3B3A3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4909" y="1798762"/>
            <a:ext cx="1116766" cy="1116766"/>
          </a:xfrm>
          <a:prstGeom prst="rect">
            <a:avLst/>
          </a:prstGeom>
        </p:spPr>
      </p:pic>
      <p:pic>
        <p:nvPicPr>
          <p:cNvPr id="9" name="Picture 8" descr="Icon&#10;&#10;Description automatically generated">
            <a:extLst>
              <a:ext uri="{FF2B5EF4-FFF2-40B4-BE49-F238E27FC236}">
                <a16:creationId xmlns:a16="http://schemas.microsoft.com/office/drawing/2014/main" id="{0D5E1C84-CFC2-41CB-8FA8-DFCEC2C1A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339" y="3378114"/>
            <a:ext cx="1432560" cy="1432560"/>
          </a:xfrm>
          <a:prstGeom prst="rect">
            <a:avLst/>
          </a:prstGeom>
        </p:spPr>
      </p:pic>
      <p:sp>
        <p:nvSpPr>
          <p:cNvPr id="12" name="TextBox 11">
            <a:extLst>
              <a:ext uri="{FF2B5EF4-FFF2-40B4-BE49-F238E27FC236}">
                <a16:creationId xmlns:a16="http://schemas.microsoft.com/office/drawing/2014/main" id="{10285126-1387-4F17-AA50-D0190AD4CB8A}"/>
              </a:ext>
            </a:extLst>
          </p:cNvPr>
          <p:cNvSpPr txBox="1"/>
          <p:nvPr/>
        </p:nvSpPr>
        <p:spPr>
          <a:xfrm>
            <a:off x="400834" y="265779"/>
            <a:ext cx="11390332" cy="707886"/>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These 3 criteria support a competitive application</a:t>
            </a:r>
          </a:p>
        </p:txBody>
      </p:sp>
      <p:sp>
        <p:nvSpPr>
          <p:cNvPr id="20" name="Oval 19">
            <a:extLst>
              <a:ext uri="{FF2B5EF4-FFF2-40B4-BE49-F238E27FC236}">
                <a16:creationId xmlns:a16="http://schemas.microsoft.com/office/drawing/2014/main" id="{DD99EE15-ADF8-404A-BB6C-0EF0E5D90114}"/>
              </a:ext>
              <a:ext uri="{C183D7F6-B498-43B3-948B-1728B52AA6E4}">
                <adec:decorative xmlns:adec="http://schemas.microsoft.com/office/drawing/2017/decorative" val="1"/>
              </a:ext>
            </a:extLst>
          </p:cNvPr>
          <p:cNvSpPr/>
          <p:nvPr/>
        </p:nvSpPr>
        <p:spPr>
          <a:xfrm>
            <a:off x="1054681" y="4998308"/>
            <a:ext cx="1644576" cy="1613536"/>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Thumbs up sign">
            <a:extLst>
              <a:ext uri="{FF2B5EF4-FFF2-40B4-BE49-F238E27FC236}">
                <a16:creationId xmlns:a16="http://schemas.microsoft.com/office/drawing/2014/main" id="{EC82BECA-E515-4E6F-BBFD-C41A069A6A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4811" y="5324404"/>
            <a:ext cx="996864" cy="996864"/>
          </a:xfrm>
          <a:prstGeom prst="rect">
            <a:avLst/>
          </a:prstGeom>
        </p:spPr>
      </p:pic>
      <p:sp>
        <p:nvSpPr>
          <p:cNvPr id="2" name="Title 1" hidden="1">
            <a:extLst>
              <a:ext uri="{FF2B5EF4-FFF2-40B4-BE49-F238E27FC236}">
                <a16:creationId xmlns:a16="http://schemas.microsoft.com/office/drawing/2014/main" id="{49771A2B-F749-47AA-9E14-02DAD4897A62}"/>
              </a:ext>
            </a:extLst>
          </p:cNvPr>
          <p:cNvSpPr>
            <a:spLocks noGrp="1"/>
          </p:cNvSpPr>
          <p:nvPr>
            <p:ph type="title" idx="4294967295"/>
          </p:nvPr>
        </p:nvSpPr>
        <p:spPr/>
        <p:txBody>
          <a:bodyPr/>
          <a:lstStyle/>
          <a:p>
            <a:pPr rtl="0" eaLnBrk="1" latinLnBrk="0" hangingPunct="1"/>
            <a:r>
              <a:rPr lang="en-US" sz="4000" b="1" kern="1200" dirty="0">
                <a:solidFill>
                  <a:srgbClr val="FFFFFF"/>
                </a:solidFill>
                <a:effectLst>
                  <a:outerShdw blurRad="38100" dist="38100" dir="2700000" algn="tl" rotWithShape="0">
                    <a:srgbClr val="000000">
                      <a:alpha val="43000"/>
                    </a:srgbClr>
                  </a:outerShdw>
                </a:effectLst>
                <a:latin typeface="Calibri" panose="020F0502020204030204" pitchFamily="34" charset="0"/>
                <a:ea typeface="+mn-ea"/>
                <a:cs typeface="+mn-cs"/>
              </a:rPr>
              <a:t>These 3 criteria support a competitive application</a:t>
            </a:r>
            <a:endParaRPr lang="en-US" dirty="0"/>
          </a:p>
        </p:txBody>
      </p:sp>
    </p:spTree>
    <p:extLst>
      <p:ext uri="{BB962C8B-B14F-4D97-AF65-F5344CB8AC3E}">
        <p14:creationId xmlns:p14="http://schemas.microsoft.com/office/powerpoint/2010/main" val="1677342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A3757-0E40-4639-A75B-B920CCE2EE39}"/>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3666D33D-4673-4E2B-9CAD-7CE8C8FBBD64}"/>
              </a:ext>
            </a:extLst>
          </p:cNvPr>
          <p:cNvSpPr txBox="1"/>
          <p:nvPr/>
        </p:nvSpPr>
        <p:spPr>
          <a:xfrm>
            <a:off x="72254" y="341765"/>
            <a:ext cx="12119746" cy="707886"/>
          </a:xfrm>
          <a:prstGeom prst="rect">
            <a:avLst/>
          </a:prstGeom>
          <a:noFill/>
        </p:spPr>
        <p:txBody>
          <a:bodyPr wrap="square" rtlCol="0">
            <a:spAutoFit/>
          </a:bodyPr>
          <a:lstStyle/>
          <a:p>
            <a:pPr algn="ctr"/>
            <a:r>
              <a:rPr lang="en-US" sz="4000" b="1" dirty="0">
                <a:solidFill>
                  <a:schemeClr val="bg1"/>
                </a:solidFill>
                <a:effectLst>
                  <a:outerShdw blurRad="50800" dist="38100" dir="2700000" algn="tl" rotWithShape="0">
                    <a:prstClr val="black">
                      <a:alpha val="40000"/>
                    </a:prstClr>
                  </a:outerShdw>
                </a:effectLst>
              </a:rPr>
              <a:t>There are 3 sections of the LLS host site application. </a:t>
            </a:r>
            <a:endParaRPr lang="en-US" sz="3200" dirty="0">
              <a:solidFill>
                <a:schemeClr val="bg1"/>
              </a:solidFill>
            </a:endParaRPr>
          </a:p>
        </p:txBody>
      </p:sp>
      <p:sp>
        <p:nvSpPr>
          <p:cNvPr id="4" name="Flowchart: Delay 3">
            <a:extLst>
              <a:ext uri="{FF2B5EF4-FFF2-40B4-BE49-F238E27FC236}">
                <a16:creationId xmlns:a16="http://schemas.microsoft.com/office/drawing/2014/main" id="{6CF2178C-998D-430A-A1A5-23AFF2D28304}"/>
              </a:ext>
              <a:ext uri="{C183D7F6-B498-43B3-948B-1728B52AA6E4}">
                <adec:decorative xmlns:adec="http://schemas.microsoft.com/office/drawing/2017/decorative" val="1"/>
              </a:ext>
            </a:extLst>
          </p:cNvPr>
          <p:cNvSpPr/>
          <p:nvPr/>
        </p:nvSpPr>
        <p:spPr>
          <a:xfrm>
            <a:off x="-1" y="1391416"/>
            <a:ext cx="3730171" cy="5466584"/>
          </a:xfrm>
          <a:prstGeom prst="flowChartDe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02120F-7ED6-4015-9980-9757718CBC46}"/>
              </a:ext>
            </a:extLst>
          </p:cNvPr>
          <p:cNvSpPr txBox="1"/>
          <p:nvPr/>
        </p:nvSpPr>
        <p:spPr>
          <a:xfrm>
            <a:off x="4608147" y="3029196"/>
            <a:ext cx="6705875" cy="1569660"/>
          </a:xfrm>
          <a:prstGeom prst="rect">
            <a:avLst/>
          </a:prstGeom>
          <a:noFill/>
        </p:spPr>
        <p:txBody>
          <a:bodyPr wrap="none" rtlCol="0">
            <a:spAutoFit/>
          </a:bodyPr>
          <a:lstStyle/>
          <a:p>
            <a:pPr marL="285750" indent="-285750">
              <a:buFont typeface="Arial" panose="020B0604020202020204" pitchFamily="34" charset="0"/>
              <a:buChar char="•"/>
            </a:pPr>
            <a:r>
              <a:rPr lang="en-US" sz="3200" dirty="0"/>
              <a:t>Host site overview</a:t>
            </a:r>
          </a:p>
          <a:p>
            <a:pPr marL="285750" indent="-285750">
              <a:buFont typeface="Arial" panose="020B0604020202020204" pitchFamily="34" charset="0"/>
              <a:buChar char="•"/>
            </a:pPr>
            <a:r>
              <a:rPr lang="en-US" sz="3200" dirty="0"/>
              <a:t>Supervisor profile</a:t>
            </a:r>
          </a:p>
          <a:p>
            <a:pPr marL="285750" indent="-285750">
              <a:buFont typeface="Arial" panose="020B0604020202020204" pitchFamily="34" charset="0"/>
              <a:buChar char="•"/>
            </a:pPr>
            <a:r>
              <a:rPr lang="en-US" sz="3200" dirty="0"/>
              <a:t>LLS Fellow projects and opportunities</a:t>
            </a:r>
          </a:p>
        </p:txBody>
      </p:sp>
      <p:pic>
        <p:nvPicPr>
          <p:cNvPr id="7" name="Picture 6" descr="Checklist RTL">
            <a:extLst>
              <a:ext uri="{FF2B5EF4-FFF2-40B4-BE49-F238E27FC236}">
                <a16:creationId xmlns:a16="http://schemas.microsoft.com/office/drawing/2014/main" id="{FDC0527D-E7D6-431E-9C46-58A7868A9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0354" y="2748048"/>
            <a:ext cx="2718536" cy="2718536"/>
          </a:xfrm>
          <a:prstGeom prst="rect">
            <a:avLst/>
          </a:prstGeom>
        </p:spPr>
      </p:pic>
      <p:sp>
        <p:nvSpPr>
          <p:cNvPr id="8" name="Title 7" hidden="1">
            <a:extLst>
              <a:ext uri="{FF2B5EF4-FFF2-40B4-BE49-F238E27FC236}">
                <a16:creationId xmlns:a16="http://schemas.microsoft.com/office/drawing/2014/main" id="{3F1FAD1F-A073-4455-8153-1A80C31F5298}"/>
              </a:ext>
            </a:extLst>
          </p:cNvPr>
          <p:cNvSpPr>
            <a:spLocks noGrp="1"/>
          </p:cNvSpPr>
          <p:nvPr>
            <p:ph type="title" idx="4294967295"/>
          </p:nvPr>
        </p:nvSpPr>
        <p:spPr/>
        <p:txBody>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There are 3 sections of the LLS host site application</a:t>
            </a:r>
            <a:endParaRPr lang="en-US" dirty="0"/>
          </a:p>
        </p:txBody>
      </p:sp>
    </p:spTree>
    <p:extLst>
      <p:ext uri="{BB962C8B-B14F-4D97-AF65-F5344CB8AC3E}">
        <p14:creationId xmlns:p14="http://schemas.microsoft.com/office/powerpoint/2010/main" val="393109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F7B6CB-28DE-43E6-9CD4-7892019E49AB}"/>
              </a:ext>
              <a:ext uri="{C183D7F6-B498-43B3-948B-1728B52AA6E4}">
                <adec:decorative xmlns:adec="http://schemas.microsoft.com/office/drawing/2017/decorative" val="1"/>
              </a:ext>
            </a:extLst>
          </p:cNvPr>
          <p:cNvSpPr/>
          <p:nvPr/>
        </p:nvSpPr>
        <p:spPr>
          <a:xfrm>
            <a:off x="0" y="0"/>
            <a:ext cx="12192000" cy="1756881"/>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ED5CC8-F90B-423B-BBBB-4A9832233C23}"/>
              </a:ext>
            </a:extLst>
          </p:cNvPr>
          <p:cNvSpPr txBox="1"/>
          <p:nvPr/>
        </p:nvSpPr>
        <p:spPr>
          <a:xfrm>
            <a:off x="208795" y="130229"/>
            <a:ext cx="11493470"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We made changes to streamline host site application processes and prioritize partnerships with you.</a:t>
            </a:r>
            <a:endParaRPr lang="en-US" sz="3200" dirty="0">
              <a:solidFill>
                <a:schemeClr val="bg1"/>
              </a:solidFill>
            </a:endParaRPr>
          </a:p>
        </p:txBody>
      </p:sp>
      <p:grpSp>
        <p:nvGrpSpPr>
          <p:cNvPr id="3" name="Group 2" descr="No LOI">
            <a:extLst>
              <a:ext uri="{FF2B5EF4-FFF2-40B4-BE49-F238E27FC236}">
                <a16:creationId xmlns:a16="http://schemas.microsoft.com/office/drawing/2014/main" id="{D33F5E64-0EFE-4214-8034-3C5E31CD2244}"/>
              </a:ext>
            </a:extLst>
          </p:cNvPr>
          <p:cNvGrpSpPr/>
          <p:nvPr/>
        </p:nvGrpSpPr>
        <p:grpSpPr>
          <a:xfrm>
            <a:off x="507826" y="2707076"/>
            <a:ext cx="2072383" cy="2879250"/>
            <a:chOff x="507826" y="2707076"/>
            <a:chExt cx="2072383" cy="2879250"/>
          </a:xfrm>
        </p:grpSpPr>
        <p:sp>
          <p:nvSpPr>
            <p:cNvPr id="19" name="Oval 18">
              <a:extLst>
                <a:ext uri="{FF2B5EF4-FFF2-40B4-BE49-F238E27FC236}">
                  <a16:creationId xmlns:a16="http://schemas.microsoft.com/office/drawing/2014/main" id="{00DE89B5-FA15-4B7E-B8A6-F2FCC08B679C}"/>
                </a:ext>
              </a:extLst>
            </p:cNvPr>
            <p:cNvSpPr/>
            <p:nvPr/>
          </p:nvSpPr>
          <p:spPr>
            <a:xfrm>
              <a:off x="507826" y="2707076"/>
              <a:ext cx="2072383" cy="215757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ocument">
              <a:extLst>
                <a:ext uri="{FF2B5EF4-FFF2-40B4-BE49-F238E27FC236}">
                  <a16:creationId xmlns:a16="http://schemas.microsoft.com/office/drawing/2014/main" id="{90AC0DCC-BA46-4FE8-8084-98184716DB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051" y="2905533"/>
              <a:ext cx="1602769" cy="1602769"/>
            </a:xfrm>
            <a:prstGeom prst="rect">
              <a:avLst/>
            </a:prstGeom>
          </p:spPr>
        </p:pic>
        <p:sp>
          <p:nvSpPr>
            <p:cNvPr id="32" name="TextBox 31">
              <a:extLst>
                <a:ext uri="{FF2B5EF4-FFF2-40B4-BE49-F238E27FC236}">
                  <a16:creationId xmlns:a16="http://schemas.microsoft.com/office/drawing/2014/main" id="{B652CB1C-E8E1-40AB-BA5A-61FF0A454F70}"/>
                </a:ext>
              </a:extLst>
            </p:cNvPr>
            <p:cNvSpPr txBox="1"/>
            <p:nvPr/>
          </p:nvSpPr>
          <p:spPr>
            <a:xfrm flipH="1">
              <a:off x="867654" y="5063106"/>
              <a:ext cx="1568718" cy="523220"/>
            </a:xfrm>
            <a:prstGeom prst="rect">
              <a:avLst/>
            </a:prstGeom>
            <a:noFill/>
          </p:spPr>
          <p:txBody>
            <a:bodyPr wrap="square" rtlCol="0">
              <a:spAutoFit/>
            </a:bodyPr>
            <a:lstStyle/>
            <a:p>
              <a:r>
                <a:rPr lang="en-US" sz="2800" b="1" dirty="0"/>
                <a:t>No LOI </a:t>
              </a:r>
            </a:p>
          </p:txBody>
        </p:sp>
      </p:grpSp>
      <p:sp>
        <p:nvSpPr>
          <p:cNvPr id="18" name="Oval 17">
            <a:extLst>
              <a:ext uri="{FF2B5EF4-FFF2-40B4-BE49-F238E27FC236}">
                <a16:creationId xmlns:a16="http://schemas.microsoft.com/office/drawing/2014/main" id="{EF08DF1D-1ED0-4A8F-916D-EC3B438C8F87}"/>
              </a:ext>
              <a:ext uri="{C183D7F6-B498-43B3-948B-1728B52AA6E4}">
                <adec:decorative xmlns:adec="http://schemas.microsoft.com/office/drawing/2017/decorative" val="1"/>
              </a:ext>
            </a:extLst>
          </p:cNvPr>
          <p:cNvSpPr/>
          <p:nvPr/>
        </p:nvSpPr>
        <p:spPr>
          <a:xfrm>
            <a:off x="3442874" y="2714366"/>
            <a:ext cx="2072383" cy="215757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5282957C-4064-4FE4-ADC8-4A543342E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6979" y="2675328"/>
            <a:ext cx="2028278" cy="2028278"/>
          </a:xfrm>
          <a:prstGeom prst="rect">
            <a:avLst/>
          </a:prstGeom>
        </p:spPr>
      </p:pic>
      <p:sp>
        <p:nvSpPr>
          <p:cNvPr id="33" name="TextBox 32">
            <a:extLst>
              <a:ext uri="{FF2B5EF4-FFF2-40B4-BE49-F238E27FC236}">
                <a16:creationId xmlns:a16="http://schemas.microsoft.com/office/drawing/2014/main" id="{42BD3371-F669-4600-91C1-ED644B202997}"/>
              </a:ext>
            </a:extLst>
          </p:cNvPr>
          <p:cNvSpPr txBox="1"/>
          <p:nvPr/>
        </p:nvSpPr>
        <p:spPr>
          <a:xfrm flipH="1">
            <a:off x="3552322" y="5070396"/>
            <a:ext cx="1787386" cy="523220"/>
          </a:xfrm>
          <a:prstGeom prst="rect">
            <a:avLst/>
          </a:prstGeom>
          <a:noFill/>
        </p:spPr>
        <p:txBody>
          <a:bodyPr wrap="square" rtlCol="0">
            <a:spAutoFit/>
          </a:bodyPr>
          <a:lstStyle/>
          <a:p>
            <a:r>
              <a:rPr lang="en-US" sz="2800" b="1" dirty="0"/>
              <a:t>Pre-Match</a:t>
            </a:r>
          </a:p>
        </p:txBody>
      </p:sp>
      <p:grpSp>
        <p:nvGrpSpPr>
          <p:cNvPr id="7" name="Group 6" descr="Coaching">
            <a:extLst>
              <a:ext uri="{FF2B5EF4-FFF2-40B4-BE49-F238E27FC236}">
                <a16:creationId xmlns:a16="http://schemas.microsoft.com/office/drawing/2014/main" id="{4E603298-13E2-420C-B50E-80D6795EE935}"/>
              </a:ext>
            </a:extLst>
          </p:cNvPr>
          <p:cNvGrpSpPr/>
          <p:nvPr/>
        </p:nvGrpSpPr>
        <p:grpSpPr>
          <a:xfrm>
            <a:off x="6457818" y="2805820"/>
            <a:ext cx="2072383" cy="2818520"/>
            <a:chOff x="6345147" y="2805820"/>
            <a:chExt cx="2072383" cy="2818520"/>
          </a:xfrm>
        </p:grpSpPr>
        <p:sp>
          <p:nvSpPr>
            <p:cNvPr id="23" name="Oval 22">
              <a:extLst>
                <a:ext uri="{FF2B5EF4-FFF2-40B4-BE49-F238E27FC236}">
                  <a16:creationId xmlns:a16="http://schemas.microsoft.com/office/drawing/2014/main" id="{04B78B66-58C1-4164-BEFA-6BAEB1DFE0C8}"/>
                </a:ext>
              </a:extLst>
            </p:cNvPr>
            <p:cNvSpPr/>
            <p:nvPr/>
          </p:nvSpPr>
          <p:spPr>
            <a:xfrm>
              <a:off x="6345147" y="2805820"/>
              <a:ext cx="2072383" cy="215757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2DCF0CBC-17DD-4E88-B454-DA185C68F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2477" y="2864108"/>
              <a:ext cx="1876727" cy="1876727"/>
            </a:xfrm>
            <a:prstGeom prst="rect">
              <a:avLst/>
            </a:prstGeom>
          </p:spPr>
        </p:pic>
        <p:sp>
          <p:nvSpPr>
            <p:cNvPr id="35" name="TextBox 34">
              <a:extLst>
                <a:ext uri="{FF2B5EF4-FFF2-40B4-BE49-F238E27FC236}">
                  <a16:creationId xmlns:a16="http://schemas.microsoft.com/office/drawing/2014/main" id="{EAFC7A75-A9A9-44B8-ABF1-CFD6C54292A6}"/>
                </a:ext>
              </a:extLst>
            </p:cNvPr>
            <p:cNvSpPr txBox="1"/>
            <p:nvPr/>
          </p:nvSpPr>
          <p:spPr>
            <a:xfrm flipH="1">
              <a:off x="6459873" y="5101120"/>
              <a:ext cx="1787386" cy="523220"/>
            </a:xfrm>
            <a:prstGeom prst="rect">
              <a:avLst/>
            </a:prstGeom>
            <a:noFill/>
          </p:spPr>
          <p:txBody>
            <a:bodyPr wrap="square" rtlCol="0">
              <a:spAutoFit/>
            </a:bodyPr>
            <a:lstStyle/>
            <a:p>
              <a:pPr algn="ctr"/>
              <a:r>
                <a:rPr lang="en-US" sz="2800" b="1" dirty="0"/>
                <a:t>Coaching</a:t>
              </a:r>
            </a:p>
          </p:txBody>
        </p:sp>
      </p:grpSp>
      <p:grpSp>
        <p:nvGrpSpPr>
          <p:cNvPr id="8" name="Group 7" descr="New Application Eligibility Criteria">
            <a:extLst>
              <a:ext uri="{FF2B5EF4-FFF2-40B4-BE49-F238E27FC236}">
                <a16:creationId xmlns:a16="http://schemas.microsoft.com/office/drawing/2014/main" id="{86659867-4110-437F-A8AC-E0E542E4473F}"/>
              </a:ext>
            </a:extLst>
          </p:cNvPr>
          <p:cNvGrpSpPr/>
          <p:nvPr/>
        </p:nvGrpSpPr>
        <p:grpSpPr>
          <a:xfrm>
            <a:off x="9432815" y="2714366"/>
            <a:ext cx="2380244" cy="3729968"/>
            <a:chOff x="9432815" y="2714366"/>
            <a:chExt cx="2380244" cy="3729968"/>
          </a:xfrm>
        </p:grpSpPr>
        <p:sp>
          <p:nvSpPr>
            <p:cNvPr id="27" name="Oval 26">
              <a:extLst>
                <a:ext uri="{FF2B5EF4-FFF2-40B4-BE49-F238E27FC236}">
                  <a16:creationId xmlns:a16="http://schemas.microsoft.com/office/drawing/2014/main" id="{185CDC33-A597-4571-9E87-CBD266473E59}"/>
                </a:ext>
              </a:extLst>
            </p:cNvPr>
            <p:cNvSpPr/>
            <p:nvPr/>
          </p:nvSpPr>
          <p:spPr>
            <a:xfrm>
              <a:off x="9600255" y="2714366"/>
              <a:ext cx="2072383" cy="215757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Graduation cap">
              <a:extLst>
                <a:ext uri="{FF2B5EF4-FFF2-40B4-BE49-F238E27FC236}">
                  <a16:creationId xmlns:a16="http://schemas.microsoft.com/office/drawing/2014/main" id="{9E5FCC29-1B89-44F8-BA1D-C24F934964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09257" y="2905533"/>
              <a:ext cx="1689005" cy="1689005"/>
            </a:xfrm>
            <a:prstGeom prst="rect">
              <a:avLst/>
            </a:prstGeom>
          </p:spPr>
        </p:pic>
        <p:sp>
          <p:nvSpPr>
            <p:cNvPr id="36" name="TextBox 35">
              <a:extLst>
                <a:ext uri="{FF2B5EF4-FFF2-40B4-BE49-F238E27FC236}">
                  <a16:creationId xmlns:a16="http://schemas.microsoft.com/office/drawing/2014/main" id="{37092929-7DD3-4277-9CDE-00246D7334F1}"/>
                </a:ext>
              </a:extLst>
            </p:cNvPr>
            <p:cNvSpPr txBox="1"/>
            <p:nvPr/>
          </p:nvSpPr>
          <p:spPr>
            <a:xfrm flipH="1">
              <a:off x="9432815" y="5059339"/>
              <a:ext cx="2380244" cy="1384995"/>
            </a:xfrm>
            <a:prstGeom prst="rect">
              <a:avLst/>
            </a:prstGeom>
            <a:noFill/>
          </p:spPr>
          <p:txBody>
            <a:bodyPr wrap="square" rtlCol="0">
              <a:spAutoFit/>
            </a:bodyPr>
            <a:lstStyle/>
            <a:p>
              <a:pPr algn="ctr"/>
              <a:r>
                <a:rPr lang="en-US" sz="2800" b="1" dirty="0"/>
                <a:t>New Applicant Eligibility Criteria</a:t>
              </a:r>
            </a:p>
          </p:txBody>
        </p:sp>
      </p:grpSp>
      <p:sp>
        <p:nvSpPr>
          <p:cNvPr id="9" name="Title 8" hidden="1">
            <a:extLst>
              <a:ext uri="{FF2B5EF4-FFF2-40B4-BE49-F238E27FC236}">
                <a16:creationId xmlns:a16="http://schemas.microsoft.com/office/drawing/2014/main" id="{A9C6E2FB-F611-4E44-849B-C749274F9B49}"/>
              </a:ext>
            </a:extLst>
          </p:cNvPr>
          <p:cNvSpPr>
            <a:spLocks noGrp="1"/>
          </p:cNvSpPr>
          <p:nvPr>
            <p:ph type="title" idx="4294967295"/>
          </p:nvPr>
        </p:nvSpPr>
        <p:spPr/>
        <p:txBody>
          <a:bodyPr>
            <a:normAutofit fontScale="90000"/>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We made changes to streamline host site application processes and prioritize partnerships with you</a:t>
            </a:r>
            <a:endParaRPr lang="en-US" dirty="0"/>
          </a:p>
        </p:txBody>
      </p:sp>
    </p:spTree>
    <p:extLst>
      <p:ext uri="{BB962C8B-B14F-4D97-AF65-F5344CB8AC3E}">
        <p14:creationId xmlns:p14="http://schemas.microsoft.com/office/powerpoint/2010/main" val="3670193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7B9EC4-D188-4C77-92B0-B12990C29EA2}"/>
              </a:ext>
              <a:ext uri="{C183D7F6-B498-43B3-948B-1728B52AA6E4}">
                <adec:decorative xmlns:adec="http://schemas.microsoft.com/office/drawing/2017/decorative" val="1"/>
              </a:ext>
            </a:extLst>
          </p:cNvPr>
          <p:cNvSpPr/>
          <p:nvPr/>
        </p:nvSpPr>
        <p:spPr>
          <a:xfrm>
            <a:off x="2160632" y="3900033"/>
            <a:ext cx="8055854" cy="38479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DA3757-0E40-4639-A75B-B920CCE2EE39}"/>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3666D33D-4673-4E2B-9CAD-7CE8C8FBBD64}"/>
              </a:ext>
            </a:extLst>
          </p:cNvPr>
          <p:cNvSpPr txBox="1"/>
          <p:nvPr/>
        </p:nvSpPr>
        <p:spPr>
          <a:xfrm>
            <a:off x="72254" y="33193"/>
            <a:ext cx="11586346"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Successful host site applications lead to interviews with eligible LLS fellow candidates before final match.</a:t>
            </a:r>
            <a:endParaRPr lang="en-US" sz="3200" dirty="0">
              <a:solidFill>
                <a:schemeClr val="bg1"/>
              </a:solidFill>
            </a:endParaRPr>
          </a:p>
        </p:txBody>
      </p:sp>
      <p:grpSp>
        <p:nvGrpSpPr>
          <p:cNvPr id="22" name="Group 21">
            <a:extLst>
              <a:ext uri="{FF2B5EF4-FFF2-40B4-BE49-F238E27FC236}">
                <a16:creationId xmlns:a16="http://schemas.microsoft.com/office/drawing/2014/main" id="{DD0F0946-599D-4DA1-A0B8-4C6D03CEC29F}"/>
              </a:ext>
              <a:ext uri="{C183D7F6-B498-43B3-948B-1728B52AA6E4}">
                <adec:decorative xmlns:adec="http://schemas.microsoft.com/office/drawing/2017/decorative" val="1"/>
              </a:ext>
            </a:extLst>
          </p:cNvPr>
          <p:cNvGrpSpPr/>
          <p:nvPr/>
        </p:nvGrpSpPr>
        <p:grpSpPr>
          <a:xfrm>
            <a:off x="492678" y="3057594"/>
            <a:ext cx="1932961" cy="1862911"/>
            <a:chOff x="614506" y="3057596"/>
            <a:chExt cx="2072383" cy="2157573"/>
          </a:xfrm>
        </p:grpSpPr>
        <p:sp>
          <p:nvSpPr>
            <p:cNvPr id="8" name="Oval 7">
              <a:extLst>
                <a:ext uri="{FF2B5EF4-FFF2-40B4-BE49-F238E27FC236}">
                  <a16:creationId xmlns:a16="http://schemas.microsoft.com/office/drawing/2014/main" id="{6BF14F3F-2E94-40B2-8FE1-87844040E6D1}"/>
                </a:ext>
              </a:extLst>
            </p:cNvPr>
            <p:cNvSpPr/>
            <p:nvPr/>
          </p:nvSpPr>
          <p:spPr>
            <a:xfrm>
              <a:off x="614506" y="3057596"/>
              <a:ext cx="2072383" cy="2157573"/>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hecklist">
              <a:extLst>
                <a:ext uri="{FF2B5EF4-FFF2-40B4-BE49-F238E27FC236}">
                  <a16:creationId xmlns:a16="http://schemas.microsoft.com/office/drawing/2014/main" id="{7D9DEB82-DF89-46B8-BAFA-8111B492A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920" y="3398520"/>
              <a:ext cx="1478280" cy="1478280"/>
            </a:xfrm>
            <a:prstGeom prst="rect">
              <a:avLst/>
            </a:prstGeom>
          </p:spPr>
        </p:pic>
      </p:grpSp>
      <p:grpSp>
        <p:nvGrpSpPr>
          <p:cNvPr id="37" name="Group 36">
            <a:extLst>
              <a:ext uri="{FF2B5EF4-FFF2-40B4-BE49-F238E27FC236}">
                <a16:creationId xmlns:a16="http://schemas.microsoft.com/office/drawing/2014/main" id="{2AF5CC83-16D2-4315-BB64-9F9B0F0A437F}"/>
              </a:ext>
              <a:ext uri="{C183D7F6-B498-43B3-948B-1728B52AA6E4}">
                <adec:decorative xmlns:adec="http://schemas.microsoft.com/office/drawing/2017/decorative" val="1"/>
              </a:ext>
            </a:extLst>
          </p:cNvPr>
          <p:cNvGrpSpPr/>
          <p:nvPr/>
        </p:nvGrpSpPr>
        <p:grpSpPr>
          <a:xfrm>
            <a:off x="3665219" y="1535609"/>
            <a:ext cx="1880069" cy="1862911"/>
            <a:chOff x="3665219" y="1535609"/>
            <a:chExt cx="1880069" cy="1862911"/>
          </a:xfrm>
        </p:grpSpPr>
        <p:sp>
          <p:nvSpPr>
            <p:cNvPr id="13" name="Oval 12">
              <a:extLst>
                <a:ext uri="{FF2B5EF4-FFF2-40B4-BE49-F238E27FC236}">
                  <a16:creationId xmlns:a16="http://schemas.microsoft.com/office/drawing/2014/main" id="{DBAC832E-2F23-4480-9C43-E82C77924B9A}"/>
                </a:ext>
              </a:extLst>
            </p:cNvPr>
            <p:cNvSpPr/>
            <p:nvPr/>
          </p:nvSpPr>
          <p:spPr>
            <a:xfrm>
              <a:off x="3665219" y="1535609"/>
              <a:ext cx="1880069" cy="1862911"/>
            </a:xfrm>
            <a:prstGeom prst="ellipse">
              <a:avLst/>
            </a:prstGeom>
            <a:solidFill>
              <a:srgbClr val="2969A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oardroom">
              <a:extLst>
                <a:ext uri="{FF2B5EF4-FFF2-40B4-BE49-F238E27FC236}">
                  <a16:creationId xmlns:a16="http://schemas.microsoft.com/office/drawing/2014/main" id="{F97C0044-B5EF-47AE-BF64-450EB27E54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2933" y="1619562"/>
              <a:ext cx="1600200" cy="1600200"/>
            </a:xfrm>
            <a:prstGeom prst="rect">
              <a:avLst/>
            </a:prstGeom>
          </p:spPr>
        </p:pic>
      </p:grpSp>
      <p:grpSp>
        <p:nvGrpSpPr>
          <p:cNvPr id="38" name="Group 37">
            <a:extLst>
              <a:ext uri="{FF2B5EF4-FFF2-40B4-BE49-F238E27FC236}">
                <a16:creationId xmlns:a16="http://schemas.microsoft.com/office/drawing/2014/main" id="{2E7919FD-52A9-4FEF-9E0E-6B8F709427ED}"/>
              </a:ext>
              <a:ext uri="{C183D7F6-B498-43B3-948B-1728B52AA6E4}">
                <adec:decorative xmlns:adec="http://schemas.microsoft.com/office/drawing/2017/decorative" val="1"/>
              </a:ext>
            </a:extLst>
          </p:cNvPr>
          <p:cNvGrpSpPr/>
          <p:nvPr/>
        </p:nvGrpSpPr>
        <p:grpSpPr>
          <a:xfrm>
            <a:off x="5756460" y="4756013"/>
            <a:ext cx="1970220" cy="1878764"/>
            <a:chOff x="5756460" y="4756013"/>
            <a:chExt cx="1970220" cy="1878764"/>
          </a:xfrm>
        </p:grpSpPr>
        <p:sp>
          <p:nvSpPr>
            <p:cNvPr id="14" name="Oval 13">
              <a:extLst>
                <a:ext uri="{FF2B5EF4-FFF2-40B4-BE49-F238E27FC236}">
                  <a16:creationId xmlns:a16="http://schemas.microsoft.com/office/drawing/2014/main" id="{0B35D4C0-9C75-4B1B-A151-7A9FA689F704}"/>
                </a:ext>
              </a:extLst>
            </p:cNvPr>
            <p:cNvSpPr/>
            <p:nvPr/>
          </p:nvSpPr>
          <p:spPr>
            <a:xfrm>
              <a:off x="5756460" y="4756013"/>
              <a:ext cx="1970220" cy="1878764"/>
            </a:xfrm>
            <a:prstGeom prst="ellipse">
              <a:avLst/>
            </a:prstGeom>
            <a:solidFill>
              <a:srgbClr val="4A91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oardroom">
              <a:extLst>
                <a:ext uri="{FF2B5EF4-FFF2-40B4-BE49-F238E27FC236}">
                  <a16:creationId xmlns:a16="http://schemas.microsoft.com/office/drawing/2014/main" id="{4A41E7FD-A3AA-482C-8F28-EF572F8C20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64128" y="4821210"/>
              <a:ext cx="1600200" cy="1600200"/>
            </a:xfrm>
            <a:prstGeom prst="rect">
              <a:avLst/>
            </a:prstGeom>
          </p:spPr>
        </p:pic>
      </p:grpSp>
      <p:sp>
        <p:nvSpPr>
          <p:cNvPr id="21" name="Oval 20">
            <a:extLst>
              <a:ext uri="{FF2B5EF4-FFF2-40B4-BE49-F238E27FC236}">
                <a16:creationId xmlns:a16="http://schemas.microsoft.com/office/drawing/2014/main" id="{8990A5FA-6942-49A6-BD0B-AD092D478A27}"/>
              </a:ext>
              <a:ext uri="{C183D7F6-B498-43B3-948B-1728B52AA6E4}">
                <adec:decorative xmlns:adec="http://schemas.microsoft.com/office/drawing/2017/decorative" val="1"/>
              </a:ext>
            </a:extLst>
          </p:cNvPr>
          <p:cNvSpPr/>
          <p:nvPr/>
        </p:nvSpPr>
        <p:spPr>
          <a:xfrm>
            <a:off x="9534831" y="2910264"/>
            <a:ext cx="2072383" cy="2157573"/>
          </a:xfrm>
          <a:prstGeom prst="ellipse">
            <a:avLst/>
          </a:prstGeom>
          <a:solidFill>
            <a:schemeClr val="accent3">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9462C19-4049-4E87-8870-B79666D24DE3}"/>
              </a:ext>
              <a:ext uri="{C183D7F6-B498-43B3-948B-1728B52AA6E4}">
                <adec:decorative xmlns:adec="http://schemas.microsoft.com/office/drawing/2017/decorative" val="1"/>
              </a:ext>
            </a:extLst>
          </p:cNvPr>
          <p:cNvSpPr/>
          <p:nvPr/>
        </p:nvSpPr>
        <p:spPr>
          <a:xfrm>
            <a:off x="4209013" y="3551378"/>
            <a:ext cx="792480" cy="341078"/>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FDC22AC-A93D-4524-88D2-C51C3E2F0C26}"/>
              </a:ext>
            </a:extLst>
          </p:cNvPr>
          <p:cNvSpPr txBox="1"/>
          <p:nvPr/>
        </p:nvSpPr>
        <p:spPr>
          <a:xfrm>
            <a:off x="566893" y="4965872"/>
            <a:ext cx="1884811" cy="954107"/>
          </a:xfrm>
          <a:prstGeom prst="rect">
            <a:avLst/>
          </a:prstGeom>
          <a:noFill/>
        </p:spPr>
        <p:txBody>
          <a:bodyPr wrap="none" rtlCol="0">
            <a:spAutoFit/>
          </a:bodyPr>
          <a:lstStyle/>
          <a:p>
            <a:pPr algn="ctr"/>
            <a:r>
              <a:rPr lang="en-US" sz="2800" b="1" dirty="0"/>
              <a:t>Application</a:t>
            </a:r>
          </a:p>
          <a:p>
            <a:pPr algn="ctr"/>
            <a:r>
              <a:rPr lang="en-US" sz="2800" b="1" dirty="0"/>
              <a:t>Review</a:t>
            </a:r>
          </a:p>
        </p:txBody>
      </p:sp>
      <p:sp>
        <p:nvSpPr>
          <p:cNvPr id="26" name="TextBox 25">
            <a:extLst>
              <a:ext uri="{FF2B5EF4-FFF2-40B4-BE49-F238E27FC236}">
                <a16:creationId xmlns:a16="http://schemas.microsoft.com/office/drawing/2014/main" id="{1F821DE5-F7EE-41A2-B277-8F6424F2B32A}"/>
              </a:ext>
            </a:extLst>
          </p:cNvPr>
          <p:cNvSpPr txBox="1"/>
          <p:nvPr/>
        </p:nvSpPr>
        <p:spPr>
          <a:xfrm>
            <a:off x="2547284" y="1787827"/>
            <a:ext cx="1117935" cy="954107"/>
          </a:xfrm>
          <a:prstGeom prst="rect">
            <a:avLst/>
          </a:prstGeom>
          <a:noFill/>
        </p:spPr>
        <p:txBody>
          <a:bodyPr wrap="none" rtlCol="0">
            <a:spAutoFit/>
          </a:bodyPr>
          <a:lstStyle/>
          <a:p>
            <a:pPr algn="ctr"/>
            <a:r>
              <a:rPr lang="en-US" sz="2800" dirty="0"/>
              <a:t>Pre</a:t>
            </a:r>
          </a:p>
          <a:p>
            <a:pPr algn="ctr"/>
            <a:r>
              <a:rPr lang="en-US" sz="2800" dirty="0"/>
              <a:t>Match</a:t>
            </a:r>
          </a:p>
        </p:txBody>
      </p:sp>
      <p:sp>
        <p:nvSpPr>
          <p:cNvPr id="27" name="TextBox 26">
            <a:extLst>
              <a:ext uri="{FF2B5EF4-FFF2-40B4-BE49-F238E27FC236}">
                <a16:creationId xmlns:a16="http://schemas.microsoft.com/office/drawing/2014/main" id="{E0B13E9C-D717-4714-8F4C-45D1D997EC52}"/>
              </a:ext>
            </a:extLst>
          </p:cNvPr>
          <p:cNvSpPr txBox="1"/>
          <p:nvPr/>
        </p:nvSpPr>
        <p:spPr>
          <a:xfrm>
            <a:off x="7801062" y="5568723"/>
            <a:ext cx="1287660" cy="954107"/>
          </a:xfrm>
          <a:prstGeom prst="rect">
            <a:avLst/>
          </a:prstGeom>
          <a:noFill/>
        </p:spPr>
        <p:txBody>
          <a:bodyPr wrap="none" rtlCol="0">
            <a:spAutoFit/>
          </a:bodyPr>
          <a:lstStyle/>
          <a:p>
            <a:pPr algn="ctr"/>
            <a:r>
              <a:rPr lang="en-US" sz="2800" dirty="0"/>
              <a:t>Regular</a:t>
            </a:r>
          </a:p>
          <a:p>
            <a:pPr algn="ctr"/>
            <a:r>
              <a:rPr lang="en-US" sz="2800" dirty="0"/>
              <a:t>Match</a:t>
            </a:r>
          </a:p>
        </p:txBody>
      </p:sp>
      <p:sp>
        <p:nvSpPr>
          <p:cNvPr id="28" name="TextBox 27">
            <a:extLst>
              <a:ext uri="{FF2B5EF4-FFF2-40B4-BE49-F238E27FC236}">
                <a16:creationId xmlns:a16="http://schemas.microsoft.com/office/drawing/2014/main" id="{77E41968-CE3D-4A6F-81F2-BB7D228A3CEF}"/>
              </a:ext>
            </a:extLst>
          </p:cNvPr>
          <p:cNvSpPr txBox="1"/>
          <p:nvPr/>
        </p:nvSpPr>
        <p:spPr>
          <a:xfrm>
            <a:off x="4850646" y="3785308"/>
            <a:ext cx="1970219" cy="584775"/>
          </a:xfrm>
          <a:prstGeom prst="rect">
            <a:avLst/>
          </a:prstGeom>
          <a:noFill/>
        </p:spPr>
        <p:txBody>
          <a:bodyPr wrap="none" rtlCol="0">
            <a:spAutoFit/>
          </a:bodyPr>
          <a:lstStyle/>
          <a:p>
            <a:pPr algn="ctr"/>
            <a:r>
              <a:rPr lang="en-US" sz="3200" b="1" dirty="0"/>
              <a:t>Interviews</a:t>
            </a:r>
          </a:p>
        </p:txBody>
      </p:sp>
      <p:sp>
        <p:nvSpPr>
          <p:cNvPr id="29" name="Isosceles Triangle 28">
            <a:extLst>
              <a:ext uri="{FF2B5EF4-FFF2-40B4-BE49-F238E27FC236}">
                <a16:creationId xmlns:a16="http://schemas.microsoft.com/office/drawing/2014/main" id="{B300BC94-B86F-4038-82A5-92B8CD61D77C}"/>
              </a:ext>
              <a:ext uri="{C183D7F6-B498-43B3-948B-1728B52AA6E4}">
                <adec:decorative xmlns:adec="http://schemas.microsoft.com/office/drawing/2017/decorative" val="1"/>
              </a:ext>
            </a:extLst>
          </p:cNvPr>
          <p:cNvSpPr/>
          <p:nvPr/>
        </p:nvSpPr>
        <p:spPr>
          <a:xfrm rot="10800000">
            <a:off x="6371835" y="4261888"/>
            <a:ext cx="792480" cy="341078"/>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EF46FD6-C083-451A-A313-730A82F3D6E0}"/>
              </a:ext>
            </a:extLst>
          </p:cNvPr>
          <p:cNvSpPr txBox="1"/>
          <p:nvPr/>
        </p:nvSpPr>
        <p:spPr>
          <a:xfrm>
            <a:off x="9745938" y="3251550"/>
            <a:ext cx="1696747" cy="1569660"/>
          </a:xfrm>
          <a:prstGeom prst="rect">
            <a:avLst/>
          </a:prstGeom>
          <a:noFill/>
        </p:spPr>
        <p:txBody>
          <a:bodyPr wrap="none" rtlCol="0">
            <a:spAutoFit/>
          </a:bodyPr>
          <a:lstStyle/>
          <a:p>
            <a:pPr algn="ctr"/>
            <a:r>
              <a:rPr lang="en-US" sz="3200" b="1" dirty="0"/>
              <a:t>Matched</a:t>
            </a:r>
          </a:p>
          <a:p>
            <a:pPr algn="ctr"/>
            <a:r>
              <a:rPr lang="en-US" sz="3200" b="1" dirty="0"/>
              <a:t>Class of </a:t>
            </a:r>
          </a:p>
          <a:p>
            <a:pPr algn="ctr"/>
            <a:r>
              <a:rPr lang="en-US" sz="3200" b="1" dirty="0"/>
              <a:t>2022</a:t>
            </a:r>
          </a:p>
        </p:txBody>
      </p:sp>
      <p:grpSp>
        <p:nvGrpSpPr>
          <p:cNvPr id="33" name="Group 32">
            <a:extLst>
              <a:ext uri="{FF2B5EF4-FFF2-40B4-BE49-F238E27FC236}">
                <a16:creationId xmlns:a16="http://schemas.microsoft.com/office/drawing/2014/main" id="{349486C1-D253-4A59-8E9D-E89ACB10EA3A}"/>
              </a:ext>
              <a:ext uri="{C183D7F6-B498-43B3-948B-1728B52AA6E4}">
                <adec:decorative xmlns:adec="http://schemas.microsoft.com/office/drawing/2017/decorative" val="1"/>
              </a:ext>
            </a:extLst>
          </p:cNvPr>
          <p:cNvGrpSpPr/>
          <p:nvPr/>
        </p:nvGrpSpPr>
        <p:grpSpPr>
          <a:xfrm>
            <a:off x="7374201" y="4395279"/>
            <a:ext cx="1108130" cy="1196907"/>
            <a:chOff x="8534657" y="3485509"/>
            <a:chExt cx="1108130" cy="1196907"/>
          </a:xfrm>
        </p:grpSpPr>
        <p:sp>
          <p:nvSpPr>
            <p:cNvPr id="19" name="Oval 18">
              <a:extLst>
                <a:ext uri="{FF2B5EF4-FFF2-40B4-BE49-F238E27FC236}">
                  <a16:creationId xmlns:a16="http://schemas.microsoft.com/office/drawing/2014/main" id="{D61627C0-C10F-4AD7-BE20-49E8450682EE}"/>
                </a:ext>
              </a:extLst>
            </p:cNvPr>
            <p:cNvSpPr/>
            <p:nvPr/>
          </p:nvSpPr>
          <p:spPr>
            <a:xfrm>
              <a:off x="8534657" y="3485509"/>
              <a:ext cx="1108130" cy="1196907"/>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E2E93BD2-D6D9-4403-94B6-62925BC62F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916" y="3496934"/>
              <a:ext cx="1008061" cy="1008061"/>
            </a:xfrm>
            <a:prstGeom prst="rect">
              <a:avLst/>
            </a:prstGeom>
          </p:spPr>
        </p:pic>
      </p:grpSp>
      <p:grpSp>
        <p:nvGrpSpPr>
          <p:cNvPr id="34" name="Group 33">
            <a:extLst>
              <a:ext uri="{FF2B5EF4-FFF2-40B4-BE49-F238E27FC236}">
                <a16:creationId xmlns:a16="http://schemas.microsoft.com/office/drawing/2014/main" id="{2514A2C7-246C-45A5-97F3-6FB5DC9A9DCB}"/>
              </a:ext>
              <a:ext uri="{C183D7F6-B498-43B3-948B-1728B52AA6E4}">
                <adec:decorative xmlns:adec="http://schemas.microsoft.com/office/drawing/2017/decorative" val="1"/>
              </a:ext>
            </a:extLst>
          </p:cNvPr>
          <p:cNvGrpSpPr/>
          <p:nvPr/>
        </p:nvGrpSpPr>
        <p:grpSpPr>
          <a:xfrm>
            <a:off x="5324664" y="1440585"/>
            <a:ext cx="1108130" cy="1196907"/>
            <a:chOff x="8534657" y="3485509"/>
            <a:chExt cx="1108130" cy="1196907"/>
          </a:xfrm>
        </p:grpSpPr>
        <p:sp>
          <p:nvSpPr>
            <p:cNvPr id="35" name="Oval 34">
              <a:extLst>
                <a:ext uri="{FF2B5EF4-FFF2-40B4-BE49-F238E27FC236}">
                  <a16:creationId xmlns:a16="http://schemas.microsoft.com/office/drawing/2014/main" id="{B456CB7E-DDB3-4CCD-9B21-FF67DD680BC9}"/>
                </a:ext>
              </a:extLst>
            </p:cNvPr>
            <p:cNvSpPr/>
            <p:nvPr/>
          </p:nvSpPr>
          <p:spPr>
            <a:xfrm>
              <a:off x="8534657" y="3485509"/>
              <a:ext cx="1108130" cy="1196907"/>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Icon&#10;&#10;Description automatically generated">
              <a:extLst>
                <a:ext uri="{FF2B5EF4-FFF2-40B4-BE49-F238E27FC236}">
                  <a16:creationId xmlns:a16="http://schemas.microsoft.com/office/drawing/2014/main" id="{35102842-BEE2-4AF2-8E47-6DD43BC70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916" y="3496934"/>
              <a:ext cx="1008061" cy="1008061"/>
            </a:xfrm>
            <a:prstGeom prst="rect">
              <a:avLst/>
            </a:prstGeom>
          </p:spPr>
        </p:pic>
      </p:grpSp>
      <p:sp>
        <p:nvSpPr>
          <p:cNvPr id="4" name="Title 3" hidden="1">
            <a:extLst>
              <a:ext uri="{FF2B5EF4-FFF2-40B4-BE49-F238E27FC236}">
                <a16:creationId xmlns:a16="http://schemas.microsoft.com/office/drawing/2014/main" id="{59507528-D8A8-44D2-BCAC-ABE512CC707F}"/>
              </a:ext>
            </a:extLst>
          </p:cNvPr>
          <p:cNvSpPr>
            <a:spLocks noGrp="1"/>
          </p:cNvSpPr>
          <p:nvPr>
            <p:ph type="title" idx="4294967295"/>
          </p:nvPr>
        </p:nvSpPr>
        <p:spPr/>
        <p:txBody>
          <a:bodyPr>
            <a:normAutofit fontScale="90000"/>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We made changes to streamline host site application processes and prioritize partnerships with you</a:t>
            </a:r>
            <a:endParaRPr lang="en-US" dirty="0"/>
          </a:p>
        </p:txBody>
      </p:sp>
    </p:spTree>
    <p:extLst>
      <p:ext uri="{BB962C8B-B14F-4D97-AF65-F5344CB8AC3E}">
        <p14:creationId xmlns:p14="http://schemas.microsoft.com/office/powerpoint/2010/main" val="25477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7"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A3757-0E40-4639-A75B-B920CCE2EE39}"/>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3666D33D-4673-4E2B-9CAD-7CE8C8FBBD64}"/>
              </a:ext>
            </a:extLst>
          </p:cNvPr>
          <p:cNvSpPr txBox="1"/>
          <p:nvPr/>
        </p:nvSpPr>
        <p:spPr>
          <a:xfrm>
            <a:off x="72254" y="33193"/>
            <a:ext cx="11037767"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Labs identified as priority placements are eligible for pre-match.</a:t>
            </a:r>
            <a:endParaRPr lang="en-US" sz="3200" dirty="0">
              <a:solidFill>
                <a:schemeClr val="bg1"/>
              </a:solidFill>
            </a:endParaRPr>
          </a:p>
        </p:txBody>
      </p:sp>
      <p:sp>
        <p:nvSpPr>
          <p:cNvPr id="4" name="Flowchart: Delay 3">
            <a:extLst>
              <a:ext uri="{FF2B5EF4-FFF2-40B4-BE49-F238E27FC236}">
                <a16:creationId xmlns:a16="http://schemas.microsoft.com/office/drawing/2014/main" id="{6CF2178C-998D-430A-A1A5-23AFF2D28304}"/>
              </a:ext>
              <a:ext uri="{C183D7F6-B498-43B3-948B-1728B52AA6E4}">
                <adec:decorative xmlns:adec="http://schemas.microsoft.com/office/drawing/2017/decorative" val="1"/>
              </a:ext>
            </a:extLst>
          </p:cNvPr>
          <p:cNvSpPr/>
          <p:nvPr/>
        </p:nvSpPr>
        <p:spPr>
          <a:xfrm>
            <a:off x="-1" y="1391416"/>
            <a:ext cx="3730171" cy="5466584"/>
          </a:xfrm>
          <a:prstGeom prst="flowChartDe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02120F-7ED6-4015-9980-9757718CBC46}"/>
              </a:ext>
            </a:extLst>
          </p:cNvPr>
          <p:cNvSpPr txBox="1"/>
          <p:nvPr/>
        </p:nvSpPr>
        <p:spPr>
          <a:xfrm>
            <a:off x="4809065" y="3034321"/>
            <a:ext cx="5934253" cy="2062103"/>
          </a:xfrm>
          <a:prstGeom prst="rect">
            <a:avLst/>
          </a:prstGeom>
          <a:noFill/>
        </p:spPr>
        <p:txBody>
          <a:bodyPr wrap="none" rtlCol="0">
            <a:spAutoFit/>
          </a:bodyPr>
          <a:lstStyle/>
          <a:p>
            <a:pPr marL="285750" indent="-285750">
              <a:buFont typeface="Arial" panose="020B0604020202020204" pitchFamily="34" charset="0"/>
              <a:buChar char="•"/>
            </a:pPr>
            <a:r>
              <a:rPr lang="en-US" sz="3200" dirty="0"/>
              <a:t>Indicate eligibility when applying</a:t>
            </a:r>
          </a:p>
          <a:p>
            <a:pPr marL="285750" indent="-285750">
              <a:buFont typeface="Arial" panose="020B0604020202020204" pitchFamily="34" charset="0"/>
              <a:buChar char="•"/>
            </a:pPr>
            <a:r>
              <a:rPr lang="en-US" sz="3200" dirty="0"/>
              <a:t>Interview advantage for labs</a:t>
            </a:r>
          </a:p>
          <a:p>
            <a:pPr marL="285750" indent="-285750">
              <a:buFont typeface="Arial" panose="020B0604020202020204" pitchFamily="34" charset="0"/>
              <a:buChar char="•"/>
            </a:pPr>
            <a:r>
              <a:rPr lang="en-US" sz="3200" dirty="0"/>
              <a:t>Incentive for fellows</a:t>
            </a:r>
          </a:p>
          <a:p>
            <a:pPr marL="285750" indent="-285750">
              <a:buFont typeface="Arial" panose="020B0604020202020204" pitchFamily="34" charset="0"/>
              <a:buChar char="•"/>
            </a:pPr>
            <a:r>
              <a:rPr lang="en-US" sz="3200" dirty="0"/>
              <a:t>Regular match still possible</a:t>
            </a:r>
          </a:p>
        </p:txBody>
      </p:sp>
      <p:pic>
        <p:nvPicPr>
          <p:cNvPr id="7" name="Picture 6" descr="Icon&#10;&#10;Description automatically generated">
            <a:extLst>
              <a:ext uri="{FF2B5EF4-FFF2-40B4-BE49-F238E27FC236}">
                <a16:creationId xmlns:a16="http://schemas.microsoft.com/office/drawing/2014/main" id="{FDC0527D-E7D6-431E-9C46-58A7868A9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54" y="2281288"/>
            <a:ext cx="3185296" cy="3185296"/>
          </a:xfrm>
          <a:prstGeom prst="rect">
            <a:avLst/>
          </a:prstGeom>
        </p:spPr>
      </p:pic>
      <p:sp>
        <p:nvSpPr>
          <p:cNvPr id="5" name="Title 4" hidden="1">
            <a:extLst>
              <a:ext uri="{FF2B5EF4-FFF2-40B4-BE49-F238E27FC236}">
                <a16:creationId xmlns:a16="http://schemas.microsoft.com/office/drawing/2014/main" id="{1C1FD1EF-AFE2-4E4D-A26B-FC1F4FA86A08}"/>
              </a:ext>
            </a:extLst>
          </p:cNvPr>
          <p:cNvSpPr>
            <a:spLocks noGrp="1"/>
          </p:cNvSpPr>
          <p:nvPr>
            <p:ph type="title" idx="4294967295"/>
          </p:nvPr>
        </p:nvSpPr>
        <p:spPr/>
        <p:txBody>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Labs identified as priority placements are eligible for pre-match</a:t>
            </a:r>
            <a:endParaRPr lang="en-US" dirty="0"/>
          </a:p>
        </p:txBody>
      </p:sp>
    </p:spTree>
    <p:extLst>
      <p:ext uri="{BB962C8B-B14F-4D97-AF65-F5344CB8AC3E}">
        <p14:creationId xmlns:p14="http://schemas.microsoft.com/office/powerpoint/2010/main" val="635125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A3757-0E40-4639-A75B-B920CCE2EE39}"/>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3666D33D-4673-4E2B-9CAD-7CE8C8FBBD64}"/>
              </a:ext>
            </a:extLst>
          </p:cNvPr>
          <p:cNvSpPr txBox="1"/>
          <p:nvPr/>
        </p:nvSpPr>
        <p:spPr>
          <a:xfrm>
            <a:off x="72254" y="33193"/>
            <a:ext cx="11037767"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LLS program provides application coaching for host site laboratories.</a:t>
            </a:r>
            <a:endParaRPr lang="en-US" sz="3200" dirty="0">
              <a:solidFill>
                <a:schemeClr val="bg1"/>
              </a:solidFill>
            </a:endParaRPr>
          </a:p>
        </p:txBody>
      </p:sp>
      <p:sp>
        <p:nvSpPr>
          <p:cNvPr id="4" name="Flowchart: Delay 3">
            <a:extLst>
              <a:ext uri="{FF2B5EF4-FFF2-40B4-BE49-F238E27FC236}">
                <a16:creationId xmlns:a16="http://schemas.microsoft.com/office/drawing/2014/main" id="{6CF2178C-998D-430A-A1A5-23AFF2D28304}"/>
              </a:ext>
              <a:ext uri="{C183D7F6-B498-43B3-948B-1728B52AA6E4}">
                <adec:decorative xmlns:adec="http://schemas.microsoft.com/office/drawing/2017/decorative" val="1"/>
              </a:ext>
            </a:extLst>
          </p:cNvPr>
          <p:cNvSpPr/>
          <p:nvPr/>
        </p:nvSpPr>
        <p:spPr>
          <a:xfrm>
            <a:off x="-1" y="1391416"/>
            <a:ext cx="3730171" cy="5466584"/>
          </a:xfrm>
          <a:prstGeom prst="flowChartDe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02120F-7ED6-4015-9980-9757718CBC46}"/>
              </a:ext>
            </a:extLst>
          </p:cNvPr>
          <p:cNvSpPr txBox="1"/>
          <p:nvPr/>
        </p:nvSpPr>
        <p:spPr>
          <a:xfrm>
            <a:off x="4809065" y="3034321"/>
            <a:ext cx="4873706" cy="1569660"/>
          </a:xfrm>
          <a:prstGeom prst="rect">
            <a:avLst/>
          </a:prstGeom>
          <a:noFill/>
        </p:spPr>
        <p:txBody>
          <a:bodyPr wrap="none" rtlCol="0">
            <a:spAutoFit/>
          </a:bodyPr>
          <a:lstStyle/>
          <a:p>
            <a:pPr marL="285750" indent="-285750">
              <a:buFont typeface="Arial" panose="020B0604020202020204" pitchFamily="34" charset="0"/>
              <a:buChar char="•"/>
            </a:pPr>
            <a:r>
              <a:rPr lang="en-US" sz="3200" dirty="0"/>
              <a:t>Impress the review panel</a:t>
            </a:r>
          </a:p>
          <a:p>
            <a:pPr marL="285750" indent="-285750">
              <a:buFont typeface="Arial" panose="020B0604020202020204" pitchFamily="34" charset="0"/>
              <a:buChar char="•"/>
            </a:pPr>
            <a:r>
              <a:rPr lang="en-US" sz="3200" dirty="0"/>
              <a:t>Appeal to candidates</a:t>
            </a:r>
          </a:p>
          <a:p>
            <a:pPr marL="285750" indent="-285750">
              <a:buFont typeface="Arial" panose="020B0604020202020204" pitchFamily="34" charset="0"/>
              <a:buChar char="•"/>
            </a:pPr>
            <a:r>
              <a:rPr lang="en-US" sz="3200" dirty="0"/>
              <a:t>Increase chances of match</a:t>
            </a:r>
          </a:p>
        </p:txBody>
      </p:sp>
      <p:pic>
        <p:nvPicPr>
          <p:cNvPr id="7" name="Picture 6" descr="Icon&#10;&#10;Description automatically generated">
            <a:extLst>
              <a:ext uri="{FF2B5EF4-FFF2-40B4-BE49-F238E27FC236}">
                <a16:creationId xmlns:a16="http://schemas.microsoft.com/office/drawing/2014/main" id="{3EEAB092-B4A8-4DA8-B982-7880618E8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00" y="2557684"/>
            <a:ext cx="2908900" cy="2908900"/>
          </a:xfrm>
          <a:prstGeom prst="rect">
            <a:avLst/>
          </a:prstGeom>
        </p:spPr>
      </p:pic>
      <p:sp>
        <p:nvSpPr>
          <p:cNvPr id="5" name="Title 4" hidden="1">
            <a:extLst>
              <a:ext uri="{FF2B5EF4-FFF2-40B4-BE49-F238E27FC236}">
                <a16:creationId xmlns:a16="http://schemas.microsoft.com/office/drawing/2014/main" id="{7BE24AC0-F1A8-4400-9A33-BF9B991948BF}"/>
              </a:ext>
            </a:extLst>
          </p:cNvPr>
          <p:cNvSpPr>
            <a:spLocks noGrp="1"/>
          </p:cNvSpPr>
          <p:nvPr>
            <p:ph type="title" idx="4294967295"/>
          </p:nvPr>
        </p:nvSpPr>
        <p:spPr/>
        <p:txBody>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LLS program provides application coaching for host site laboratories</a:t>
            </a:r>
            <a:endParaRPr lang="en-US" dirty="0"/>
          </a:p>
        </p:txBody>
      </p:sp>
    </p:spTree>
    <p:extLst>
      <p:ext uri="{BB962C8B-B14F-4D97-AF65-F5344CB8AC3E}">
        <p14:creationId xmlns:p14="http://schemas.microsoft.com/office/powerpoint/2010/main" val="180203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DA3757-0E40-4639-A75B-B920CCE2EE39}"/>
              </a:ext>
              <a:ext uri="{C183D7F6-B498-43B3-948B-1728B52AA6E4}">
                <adec:decorative xmlns:adec="http://schemas.microsoft.com/office/drawing/2017/decorative" val="1"/>
              </a:ext>
            </a:extLst>
          </p:cNvPr>
          <p:cNvSpPr/>
          <p:nvPr/>
        </p:nvSpPr>
        <p:spPr>
          <a:xfrm>
            <a:off x="0" y="0"/>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3666D33D-4673-4E2B-9CAD-7CE8C8FBBD64}"/>
              </a:ext>
            </a:extLst>
          </p:cNvPr>
          <p:cNvSpPr txBox="1"/>
          <p:nvPr/>
        </p:nvSpPr>
        <p:spPr>
          <a:xfrm>
            <a:off x="72254" y="33193"/>
            <a:ext cx="11037767"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Fellow candidates no longer need two years of post-doctoral experience.</a:t>
            </a:r>
            <a:endParaRPr lang="en-US" sz="3200" dirty="0">
              <a:solidFill>
                <a:schemeClr val="bg1"/>
              </a:solidFill>
            </a:endParaRPr>
          </a:p>
        </p:txBody>
      </p:sp>
      <p:sp>
        <p:nvSpPr>
          <p:cNvPr id="4" name="Flowchart: Delay 3">
            <a:extLst>
              <a:ext uri="{FF2B5EF4-FFF2-40B4-BE49-F238E27FC236}">
                <a16:creationId xmlns:a16="http://schemas.microsoft.com/office/drawing/2014/main" id="{6CF2178C-998D-430A-A1A5-23AFF2D28304}"/>
              </a:ext>
              <a:ext uri="{C183D7F6-B498-43B3-948B-1728B52AA6E4}">
                <adec:decorative xmlns:adec="http://schemas.microsoft.com/office/drawing/2017/decorative" val="1"/>
              </a:ext>
            </a:extLst>
          </p:cNvPr>
          <p:cNvSpPr/>
          <p:nvPr/>
        </p:nvSpPr>
        <p:spPr>
          <a:xfrm>
            <a:off x="-1" y="1391416"/>
            <a:ext cx="3730171" cy="5466584"/>
          </a:xfrm>
          <a:prstGeom prst="flowChartDe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02120F-7ED6-4015-9980-9757718CBC46}"/>
              </a:ext>
            </a:extLst>
          </p:cNvPr>
          <p:cNvSpPr txBox="1"/>
          <p:nvPr/>
        </p:nvSpPr>
        <p:spPr>
          <a:xfrm>
            <a:off x="4809065" y="3034321"/>
            <a:ext cx="5563767" cy="1569660"/>
          </a:xfrm>
          <a:prstGeom prst="rect">
            <a:avLst/>
          </a:prstGeom>
          <a:noFill/>
        </p:spPr>
        <p:txBody>
          <a:bodyPr wrap="none" rtlCol="0">
            <a:spAutoFit/>
          </a:bodyPr>
          <a:lstStyle/>
          <a:p>
            <a:pPr marL="285750" indent="-285750">
              <a:buFont typeface="Arial" panose="020B0604020202020204" pitchFamily="34" charset="0"/>
              <a:buChar char="•"/>
            </a:pPr>
            <a:r>
              <a:rPr lang="en-US" sz="3200" dirty="0"/>
              <a:t>Larger applicant pools</a:t>
            </a:r>
          </a:p>
          <a:p>
            <a:pPr marL="285750" indent="-285750">
              <a:buFont typeface="Arial" panose="020B0604020202020204" pitchFamily="34" charset="0"/>
              <a:buChar char="•"/>
            </a:pPr>
            <a:r>
              <a:rPr lang="en-US" sz="3200" dirty="0"/>
              <a:t>Start scientists in public health</a:t>
            </a:r>
          </a:p>
          <a:p>
            <a:pPr marL="285750" indent="-285750">
              <a:buFont typeface="Arial" panose="020B0604020202020204" pitchFamily="34" charset="0"/>
              <a:buChar char="•"/>
            </a:pPr>
            <a:r>
              <a:rPr lang="en-US" sz="3200" dirty="0"/>
              <a:t>Revamped recruitment</a:t>
            </a:r>
          </a:p>
        </p:txBody>
      </p:sp>
      <p:pic>
        <p:nvPicPr>
          <p:cNvPr id="8" name="Graphic 7" descr="Graduation cap">
            <a:extLst>
              <a:ext uri="{FF2B5EF4-FFF2-40B4-BE49-F238E27FC236}">
                <a16:creationId xmlns:a16="http://schemas.microsoft.com/office/drawing/2014/main" id="{62360962-DFC2-4FA1-8AB7-DFDFFFE4C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457" y="2748048"/>
            <a:ext cx="2592293" cy="2592293"/>
          </a:xfrm>
          <a:prstGeom prst="rect">
            <a:avLst/>
          </a:prstGeom>
        </p:spPr>
      </p:pic>
      <p:sp>
        <p:nvSpPr>
          <p:cNvPr id="5" name="Title 4" hidden="1">
            <a:extLst>
              <a:ext uri="{FF2B5EF4-FFF2-40B4-BE49-F238E27FC236}">
                <a16:creationId xmlns:a16="http://schemas.microsoft.com/office/drawing/2014/main" id="{3E2E1FD6-ADEB-450E-B125-0CB9B46CA600}"/>
              </a:ext>
            </a:extLst>
          </p:cNvPr>
          <p:cNvSpPr>
            <a:spLocks noGrp="1"/>
          </p:cNvSpPr>
          <p:nvPr>
            <p:ph type="title" idx="4294967295"/>
          </p:nvPr>
        </p:nvSpPr>
        <p:spPr/>
        <p:txBody>
          <a:bodyPr/>
          <a:lstStyle/>
          <a:p>
            <a:pPr rtl="0" eaLnBrk="1" latinLnBrk="0" hangingPunct="1"/>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LLS program provides application coaching for host site laboratories</a:t>
            </a:r>
            <a:endParaRPr lang="en-US" dirty="0"/>
          </a:p>
        </p:txBody>
      </p:sp>
    </p:spTree>
    <p:extLst>
      <p:ext uri="{BB962C8B-B14F-4D97-AF65-F5344CB8AC3E}">
        <p14:creationId xmlns:p14="http://schemas.microsoft.com/office/powerpoint/2010/main" val="57853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45000"/>
          </a:stretch>
        </a:blipFill>
        <a:effectLst/>
      </p:bgPr>
    </p:bg>
    <p:spTree>
      <p:nvGrpSpPr>
        <p:cNvPr id="1" name="Shape 53"/>
        <p:cNvGrpSpPr/>
        <p:nvPr/>
      </p:nvGrpSpPr>
      <p:grpSpPr>
        <a:xfrm>
          <a:off x="0" y="0"/>
          <a:ext cx="0" cy="0"/>
          <a:chOff x="0" y="0"/>
          <a:chExt cx="0" cy="0"/>
        </a:xfrm>
      </p:grpSpPr>
      <p:sp>
        <p:nvSpPr>
          <p:cNvPr id="4" name="Rectangle 3">
            <a:extLst>
              <a:ext uri="{FF2B5EF4-FFF2-40B4-BE49-F238E27FC236}">
                <a16:creationId xmlns:a16="http://schemas.microsoft.com/office/drawing/2014/main" id="{EBC5EFF8-925B-4D4D-962D-467CABF09FB9}"/>
              </a:ext>
              <a:ext uri="{C183D7F6-B498-43B3-948B-1728B52AA6E4}">
                <adec:decorative xmlns:adec="http://schemas.microsoft.com/office/drawing/2017/decorative" val="1"/>
              </a:ext>
            </a:extLst>
          </p:cNvPr>
          <p:cNvSpPr/>
          <p:nvPr/>
        </p:nvSpPr>
        <p:spPr>
          <a:xfrm>
            <a:off x="0" y="10"/>
            <a:ext cx="4824529" cy="6857990"/>
          </a:xfrm>
          <a:prstGeom prst="rect">
            <a:avLst/>
          </a:prstGeom>
          <a:solidFill>
            <a:srgbClr val="26262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BE40B09B-1771-46FF-A9E6-A835C8FAC191}"/>
              </a:ext>
            </a:extLst>
          </p:cNvPr>
          <p:cNvSpPr txBox="1"/>
          <p:nvPr/>
        </p:nvSpPr>
        <p:spPr>
          <a:xfrm>
            <a:off x="202464" y="3829050"/>
            <a:ext cx="4419600" cy="2862322"/>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Add a PhD scientist to your team, share your expertise, and help train a future lab leader.</a:t>
            </a:r>
          </a:p>
        </p:txBody>
      </p:sp>
      <p:sp>
        <p:nvSpPr>
          <p:cNvPr id="3" name="Title 2" hidden="1">
            <a:extLst>
              <a:ext uri="{FF2B5EF4-FFF2-40B4-BE49-F238E27FC236}">
                <a16:creationId xmlns:a16="http://schemas.microsoft.com/office/drawing/2014/main" id="{E4BB0061-3EE2-41C9-82BF-FE26A4700687}"/>
              </a:ext>
            </a:extLst>
          </p:cNvPr>
          <p:cNvSpPr>
            <a:spLocks noGrp="1"/>
          </p:cNvSpPr>
          <p:nvPr>
            <p:ph type="title"/>
          </p:nvPr>
        </p:nvSpPr>
        <p:spPr/>
        <p:txBody>
          <a:bodyPr/>
          <a:lstStyle/>
          <a:p>
            <a:pPr rtl="0" eaLnBrk="1" latinLnBrk="0" hangingPunct="1"/>
            <a:r>
              <a:rPr lang="en-US" sz="3600" b="1" kern="1200" dirty="0">
                <a:solidFill>
                  <a:srgbClr val="FFFFFF"/>
                </a:solidFill>
                <a:effectLst/>
                <a:latin typeface="Calibri" panose="020F0502020204030204" pitchFamily="34" charset="0"/>
                <a:ea typeface="+mn-ea"/>
                <a:cs typeface="Calibri" panose="020F0502020204030204" pitchFamily="34" charset="0"/>
              </a:rPr>
              <a:t>Add a PhD scientist to your team, share your expertise, and help train a future lab leader</a:t>
            </a:r>
            <a:endParaRPr lang="en-US" dirty="0"/>
          </a:p>
        </p:txBody>
      </p:sp>
    </p:spTree>
    <p:extLst>
      <p:ext uri="{BB962C8B-B14F-4D97-AF65-F5344CB8AC3E}">
        <p14:creationId xmlns:p14="http://schemas.microsoft.com/office/powerpoint/2010/main" val="584060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F383A-0B88-42E9-92ED-7C6B3E5DB5FE}"/>
              </a:ext>
              <a:ext uri="{C183D7F6-B498-43B3-948B-1728B52AA6E4}">
                <adec:decorative xmlns:adec="http://schemas.microsoft.com/office/drawing/2017/decorative" val="1"/>
              </a:ext>
            </a:extLst>
          </p:cNvPr>
          <p:cNvPicPr>
            <a:picLocks noChangeAspect="1"/>
          </p:cNvPicPr>
          <p:nvPr/>
        </p:nvPicPr>
        <p:blipFill rotWithShape="1">
          <a:blip r:embed="rId3"/>
          <a:srcRect r="8415"/>
          <a:stretch/>
        </p:blipFill>
        <p:spPr>
          <a:xfrm>
            <a:off x="0" y="0"/>
            <a:ext cx="8374566" cy="6858000"/>
          </a:xfrm>
          <a:prstGeom prst="rect">
            <a:avLst/>
          </a:prstGeom>
        </p:spPr>
      </p:pic>
      <p:sp>
        <p:nvSpPr>
          <p:cNvPr id="6" name="Rectangle 5">
            <a:extLst>
              <a:ext uri="{FF2B5EF4-FFF2-40B4-BE49-F238E27FC236}">
                <a16:creationId xmlns:a16="http://schemas.microsoft.com/office/drawing/2014/main" id="{559C8907-D100-4920-B317-48B60ABB3B50}"/>
              </a:ext>
              <a:ext uri="{C183D7F6-B498-43B3-948B-1728B52AA6E4}">
                <adec:decorative xmlns:adec="http://schemas.microsoft.com/office/drawing/2017/decorative" val="1"/>
              </a:ext>
            </a:extLst>
          </p:cNvPr>
          <p:cNvSpPr/>
          <p:nvPr/>
        </p:nvSpPr>
        <p:spPr>
          <a:xfrm>
            <a:off x="8374566" y="1"/>
            <a:ext cx="3817434" cy="6858000"/>
          </a:xfrm>
          <a:prstGeom prst="rect">
            <a:avLst/>
          </a:prstGeom>
          <a:solidFill>
            <a:srgbClr val="40404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3C30518-DE53-4C38-AF0C-25DDFD725B7C}"/>
              </a:ext>
            </a:extLst>
          </p:cNvPr>
          <p:cNvSpPr/>
          <p:nvPr/>
        </p:nvSpPr>
        <p:spPr>
          <a:xfrm>
            <a:off x="8569711" y="4040857"/>
            <a:ext cx="3427143" cy="2585323"/>
          </a:xfrm>
          <a:prstGeom prst="rect">
            <a:avLst/>
          </a:prstGeom>
        </p:spPr>
        <p:txBody>
          <a:bodyPr wrap="square">
            <a:spAutoFit/>
          </a:bodyPr>
          <a:lstStyle/>
          <a:p>
            <a:pPr defTabSz="1219170">
              <a:spcAft>
                <a:spcPts val="2400"/>
              </a:spcAft>
              <a:defRPr/>
            </a:pPr>
            <a:r>
              <a:rPr lang="en-US" sz="5400" b="1" kern="0" dirty="0">
                <a:solidFill>
                  <a:srgbClr val="FFFFFF">
                    <a:lumMod val="9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Ready to make a difference?</a:t>
            </a:r>
          </a:p>
        </p:txBody>
      </p:sp>
      <p:sp>
        <p:nvSpPr>
          <p:cNvPr id="3" name="Title 2" hidden="1">
            <a:extLst>
              <a:ext uri="{FF2B5EF4-FFF2-40B4-BE49-F238E27FC236}">
                <a16:creationId xmlns:a16="http://schemas.microsoft.com/office/drawing/2014/main" id="{64C0D325-CE49-4256-93C0-BB8B0EAD6A8B}"/>
              </a:ext>
            </a:extLst>
          </p:cNvPr>
          <p:cNvSpPr>
            <a:spLocks noGrp="1"/>
          </p:cNvSpPr>
          <p:nvPr>
            <p:ph type="title" idx="4294967295"/>
          </p:nvPr>
        </p:nvSpPr>
        <p:spPr/>
        <p:txBody>
          <a:bodyPr/>
          <a:lstStyle/>
          <a:p>
            <a:pPr rtl="0" eaLnBrk="1" latinLnBrk="0" hangingPunct="1"/>
            <a:r>
              <a:rPr lang="en-US" sz="5400" b="1" dirty="0">
                <a:solidFill>
                  <a:srgbClr val="F2F2F2"/>
                </a:solidFill>
                <a:effectLst>
                  <a:outerShdw blurRad="38100" dist="38100" dir="2700000" algn="tl" rotWithShape="0">
                    <a:srgbClr val="000000">
                      <a:alpha val="43000"/>
                    </a:srgbClr>
                  </a:outerShdw>
                </a:effectLst>
                <a:latin typeface="Calibri" panose="020F0502020204030204" pitchFamily="34" charset="0"/>
                <a:ea typeface="+mn-ea"/>
                <a:cs typeface="Calibri" panose="020F0502020204030204" pitchFamily="34" charset="0"/>
              </a:rPr>
              <a:t>Ready to make a difference?</a:t>
            </a:r>
            <a:endParaRPr lang="en-US" dirty="0"/>
          </a:p>
        </p:txBody>
      </p:sp>
    </p:spTree>
    <p:extLst>
      <p:ext uri="{BB962C8B-B14F-4D97-AF65-F5344CB8AC3E}">
        <p14:creationId xmlns:p14="http://schemas.microsoft.com/office/powerpoint/2010/main" val="300870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shelf&#10;&#10;Description automatically generated">
            <a:extLst>
              <a:ext uri="{FF2B5EF4-FFF2-40B4-BE49-F238E27FC236}">
                <a16:creationId xmlns:a16="http://schemas.microsoft.com/office/drawing/2014/main" id="{B21FF74A-C3F7-4F22-AD9B-67BB31B56071}"/>
              </a:ext>
            </a:extLst>
          </p:cNvPr>
          <p:cNvPicPr>
            <a:picLocks noChangeAspect="1"/>
          </p:cNvPicPr>
          <p:nvPr/>
        </p:nvPicPr>
        <p:blipFill rotWithShape="1">
          <a:blip r:embed="rId3">
            <a:extLst>
              <a:ext uri="{28A0092B-C50C-407E-A947-70E740481C1C}">
                <a14:useLocalDpi xmlns:a14="http://schemas.microsoft.com/office/drawing/2010/main" val="0"/>
              </a:ext>
            </a:extLst>
          </a:blip>
          <a:srcRect t="8769" b="16245"/>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41CDD08D-01B0-4FB6-92F6-A4E72497B49B}"/>
              </a:ext>
              <a:ext uri="{C183D7F6-B498-43B3-948B-1728B52AA6E4}">
                <adec:decorative xmlns:adec="http://schemas.microsoft.com/office/drawing/2017/decorative" val="1"/>
              </a:ext>
            </a:extLst>
          </p:cNvPr>
          <p:cNvSpPr/>
          <p:nvPr/>
        </p:nvSpPr>
        <p:spPr>
          <a:xfrm>
            <a:off x="-1" y="1"/>
            <a:ext cx="4582275" cy="6856718"/>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DFA111F7-FD3F-483B-B926-045E8C09E678}"/>
              </a:ext>
            </a:extLst>
          </p:cNvPr>
          <p:cNvSpPr txBox="1"/>
          <p:nvPr/>
        </p:nvSpPr>
        <p:spPr>
          <a:xfrm>
            <a:off x="212220" y="150777"/>
            <a:ext cx="437005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LLS is a 2-year competency-based, service-learning fellowship.</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hidden="1">
            <a:extLst>
              <a:ext uri="{FF2B5EF4-FFF2-40B4-BE49-F238E27FC236}">
                <a16:creationId xmlns:a16="http://schemas.microsoft.com/office/drawing/2014/main" id="{5BBA8770-FE0B-4E0E-9A42-5F7D699399F8}"/>
              </a:ext>
            </a:extLst>
          </p:cNvPr>
          <p:cNvSpPr>
            <a:spLocks noGrp="1"/>
          </p:cNvSpPr>
          <p:nvPr>
            <p:ph type="title" idx="4294967295"/>
          </p:nvPr>
        </p:nvSpPr>
        <p:spPr/>
        <p:txBody>
          <a:bodyPr/>
          <a:lstStyle/>
          <a:p>
            <a:r>
              <a:rPr lang="en-US" sz="4000" b="1" i="0" kern="1200" spc="0" baseline="0" dirty="0">
                <a:ln>
                  <a:noFill/>
                </a:ln>
                <a:solidFill>
                  <a:srgbClr val="FFFFFF"/>
                </a:solidFill>
                <a:effectLst>
                  <a:outerShdw blurRad="50800" dist="38100" dir="2700000" algn="tl" rotWithShape="0">
                    <a:srgbClr val="000000">
                      <a:alpha val="40000"/>
                    </a:srgbClr>
                  </a:outerShdw>
                </a:effectLst>
                <a:latin typeface="Arial" panose="020B0604020202020204" pitchFamily="34" charset="0"/>
                <a:ea typeface="+mn-ea"/>
                <a:cs typeface="+mn-cs"/>
              </a:rPr>
              <a:t>LLS is a 2-year competency-based, service-learning fellowship</a:t>
            </a:r>
            <a:endParaRPr lang="en-US" dirty="0"/>
          </a:p>
        </p:txBody>
      </p:sp>
    </p:spTree>
    <p:extLst>
      <p:ext uri="{BB962C8B-B14F-4D97-AF65-F5344CB8AC3E}">
        <p14:creationId xmlns:p14="http://schemas.microsoft.com/office/powerpoint/2010/main" val="2674191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S Fellows unloading truck.">
            <a:extLst>
              <a:ext uri="{FF2B5EF4-FFF2-40B4-BE49-F238E27FC236}">
                <a16:creationId xmlns:a16="http://schemas.microsoft.com/office/drawing/2014/main" id="{17F50001-9C82-4A91-A5D4-377F3569C41E}"/>
              </a:ext>
            </a:extLst>
          </p:cNvPr>
          <p:cNvPicPr>
            <a:picLocks noChangeAspect="1"/>
          </p:cNvPicPr>
          <p:nvPr/>
        </p:nvPicPr>
        <p:blipFill rotWithShape="1">
          <a:blip r:embed="rId3"/>
          <a:srcRect t="9535" b="8616"/>
          <a:stretch/>
        </p:blipFill>
        <p:spPr>
          <a:xfrm>
            <a:off x="0" y="0"/>
            <a:ext cx="5605670" cy="6873620"/>
          </a:xfrm>
          <a:prstGeom prst="rect">
            <a:avLst/>
          </a:prstGeom>
        </p:spPr>
      </p:pic>
      <p:grpSp>
        <p:nvGrpSpPr>
          <p:cNvPr id="3" name="Group 2">
            <a:extLst>
              <a:ext uri="{FF2B5EF4-FFF2-40B4-BE49-F238E27FC236}">
                <a16:creationId xmlns:a16="http://schemas.microsoft.com/office/drawing/2014/main" id="{EDA2485B-DBE2-45C7-AE17-B0A5AE25359C}"/>
              </a:ext>
              <a:ext uri="{C183D7F6-B498-43B3-948B-1728B52AA6E4}">
                <adec:decorative xmlns:adec="http://schemas.microsoft.com/office/drawing/2017/decorative" val="1"/>
              </a:ext>
            </a:extLst>
          </p:cNvPr>
          <p:cNvGrpSpPr/>
          <p:nvPr/>
        </p:nvGrpSpPr>
        <p:grpSpPr>
          <a:xfrm>
            <a:off x="5605670" y="0"/>
            <a:ext cx="6586330" cy="6857990"/>
            <a:chOff x="-1" y="10"/>
            <a:chExt cx="5443361" cy="6857990"/>
          </a:xfrm>
          <a:solidFill>
            <a:schemeClr val="tx1">
              <a:lumMod val="65000"/>
              <a:lumOff val="35000"/>
            </a:schemeClr>
          </a:solidFill>
        </p:grpSpPr>
        <p:sp>
          <p:nvSpPr>
            <p:cNvPr id="4" name="Rectangle 3">
              <a:extLst>
                <a:ext uri="{FF2B5EF4-FFF2-40B4-BE49-F238E27FC236}">
                  <a16:creationId xmlns:a16="http://schemas.microsoft.com/office/drawing/2014/main" id="{F48A40E4-03FA-4ED3-954C-5EB9D230537D}"/>
                </a:ext>
              </a:extLst>
            </p:cNvPr>
            <p:cNvSpPr/>
            <p:nvPr/>
          </p:nvSpPr>
          <p:spPr>
            <a:xfrm>
              <a:off x="-1" y="10"/>
              <a:ext cx="5443361" cy="6857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5" name="Google Shape;116;p16">
              <a:extLst>
                <a:ext uri="{FF2B5EF4-FFF2-40B4-BE49-F238E27FC236}">
                  <a16:creationId xmlns:a16="http://schemas.microsoft.com/office/drawing/2014/main" id="{1A2713DE-4349-4027-AB5B-605AF708754E}"/>
                </a:ext>
              </a:extLst>
            </p:cNvPr>
            <p:cNvSpPr txBox="1">
              <a:spLocks/>
            </p:cNvSpPr>
            <p:nvPr/>
          </p:nvSpPr>
          <p:spPr>
            <a:xfrm>
              <a:off x="180622" y="2541862"/>
              <a:ext cx="4770319" cy="2479250"/>
            </a:xfrm>
            <a:prstGeom prst="rect">
              <a:avLst/>
            </a:prstGeom>
            <a:grp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r>
                <a:rPr lang="en-US" sz="54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CLASS OF 2023</a:t>
              </a: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r>
                <a:rPr lang="en-US" sz="54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Laboratory Host Sites</a:t>
              </a: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endParaRPr lang="en-US" sz="4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lvl="0">
                <a:defRPr/>
              </a:pPr>
              <a:r>
                <a:rPr lang="en-US" sz="4000" b="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Application period open</a:t>
              </a:r>
            </a:p>
            <a:p>
              <a:pPr lvl="0">
                <a:defRPr/>
              </a:pPr>
              <a:r>
                <a:rPr lang="en-US" sz="4000" b="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April 1 – June 3</a:t>
              </a: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www.cdc.gov/lls</a:t>
              </a:r>
              <a:endPar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Montserrat"/>
                </a:rPr>
                <a:t>thenning@cdc.gov</a:t>
              </a:r>
            </a:p>
            <a:p>
              <a:pPr marL="0" marR="0" lvl="0" indent="0" algn="ctr" defTabSz="914400" rtl="0" eaLnBrk="1" fontAlgn="auto" latinLnBrk="0" hangingPunct="1">
                <a:lnSpc>
                  <a:spcPct val="100000"/>
                </a:lnSpc>
                <a:spcBef>
                  <a:spcPts val="0"/>
                </a:spcBef>
                <a:spcAft>
                  <a:spcPts val="0"/>
                </a:spcAft>
                <a:buClr>
                  <a:srgbClr val="1D1D1B"/>
                </a:buClr>
                <a:buSzPts val="1400"/>
                <a:buFont typeface="Montserrat"/>
                <a:buNone/>
                <a:tabLst/>
                <a:defRPr/>
              </a:pP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Montserrat"/>
              </a:endParaRPr>
            </a:p>
          </p:txBody>
        </p:sp>
      </p:grpSp>
      <p:sp>
        <p:nvSpPr>
          <p:cNvPr id="6" name="Title 5" hidden="1">
            <a:extLst>
              <a:ext uri="{FF2B5EF4-FFF2-40B4-BE49-F238E27FC236}">
                <a16:creationId xmlns:a16="http://schemas.microsoft.com/office/drawing/2014/main" id="{5E51DBBA-3F6D-4235-93A7-C4A59389E7CF}"/>
              </a:ext>
            </a:extLst>
          </p:cNvPr>
          <p:cNvSpPr>
            <a:spLocks noGrp="1"/>
          </p:cNvSpPr>
          <p:nvPr>
            <p:ph type="title" idx="4294967295"/>
          </p:nvPr>
        </p:nvSpPr>
        <p:spPr/>
        <p:txBody>
          <a:bodyPr>
            <a:normAutofit fontScale="90000"/>
          </a:bodyPr>
          <a:lstStyle/>
          <a:p>
            <a:pPr rtl="0" eaLnBrk="1" fontAlgn="auto" latinLnBrk="0" hangingPunct="1"/>
            <a:r>
              <a:rPr lang="en-US" sz="5400" b="1" kern="1200" dirty="0">
                <a:solidFill>
                  <a:srgbClr val="FFFFFF"/>
                </a:solidFill>
                <a:effectLst>
                  <a:outerShdw blurRad="38100" dist="38100" dir="2700000" algn="tl" rotWithShape="0">
                    <a:srgbClr val="000000">
                      <a:alpha val="43000"/>
                    </a:srgbClr>
                  </a:outerShdw>
                </a:effectLst>
                <a:latin typeface="Calibri" panose="020F0502020204030204" pitchFamily="34" charset="0"/>
                <a:ea typeface="+mn-ea"/>
                <a:cs typeface="Calibri" panose="020F0502020204030204" pitchFamily="34" charset="0"/>
              </a:rPr>
              <a:t>CLASS OF 2023 Laboratory Host Sites</a:t>
            </a:r>
            <a:endParaRPr lang="en-US" dirty="0">
              <a:effectLst/>
            </a:endParaRPr>
          </a:p>
          <a:p>
            <a:endParaRPr lang="en-US" dirty="0"/>
          </a:p>
        </p:txBody>
      </p:sp>
    </p:spTree>
    <p:extLst>
      <p:ext uri="{BB962C8B-B14F-4D97-AF65-F5344CB8AC3E}">
        <p14:creationId xmlns:p14="http://schemas.microsoft.com/office/powerpoint/2010/main" val="388739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oup icon | The Air Travel Group">
            <a:extLst>
              <a:ext uri="{FF2B5EF4-FFF2-40B4-BE49-F238E27FC236}">
                <a16:creationId xmlns:a16="http://schemas.microsoft.com/office/drawing/2014/main" id="{B2500304-430C-4A3E-AD1E-1FF945827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418" y="1412949"/>
            <a:ext cx="1860885" cy="18608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ientist Icons - Download Free Vector Icons | Noun Project">
            <a:extLst>
              <a:ext uri="{FF2B5EF4-FFF2-40B4-BE49-F238E27FC236}">
                <a16:creationId xmlns:a16="http://schemas.microsoft.com/office/drawing/2014/main" id="{ABD5EF5E-24C4-4C22-BE27-55B01545F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073" y="136883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BA2BE1-90B5-4CAD-A07E-723F599C1777}"/>
              </a:ext>
            </a:extLst>
          </p:cNvPr>
          <p:cNvSpPr txBox="1"/>
          <p:nvPr/>
        </p:nvSpPr>
        <p:spPr>
          <a:xfrm>
            <a:off x="799071" y="3579879"/>
            <a:ext cx="2319866" cy="1446550"/>
          </a:xfrm>
          <a:prstGeom prst="rect">
            <a:avLst/>
          </a:prstGeom>
          <a:noFill/>
        </p:spPr>
        <p:txBody>
          <a:bodyPr wrap="none" rtlCol="0">
            <a:spAutoFit/>
          </a:bodyPr>
          <a:lstStyle/>
          <a:p>
            <a:pPr algn="ctr"/>
            <a:r>
              <a:rPr lang="en-US" sz="4400" b="1" dirty="0">
                <a:solidFill>
                  <a:schemeClr val="accent1">
                    <a:lumMod val="50000"/>
                  </a:schemeClr>
                </a:solidFill>
                <a:effectLst>
                  <a:outerShdw blurRad="50800" dist="38100" dir="2700000" algn="tl" rotWithShape="0">
                    <a:prstClr val="black">
                      <a:alpha val="40000"/>
                    </a:prstClr>
                  </a:outerShdw>
                </a:effectLst>
                <a:latin typeface="Arial Black" panose="020B0A04020102020204" pitchFamily="34" charset="0"/>
              </a:rPr>
              <a:t>7</a:t>
            </a:r>
          </a:p>
          <a:p>
            <a:r>
              <a:rPr lang="en-US" sz="4400" b="1" dirty="0">
                <a:solidFill>
                  <a:schemeClr val="accent1">
                    <a:lumMod val="50000"/>
                  </a:schemeClr>
                </a:solidFill>
              </a:rPr>
              <a:t>Classes</a:t>
            </a:r>
            <a:endParaRPr lang="en-US" sz="4400" dirty="0"/>
          </a:p>
        </p:txBody>
      </p:sp>
      <p:sp>
        <p:nvSpPr>
          <p:cNvPr id="8" name="TextBox 7">
            <a:extLst>
              <a:ext uri="{FF2B5EF4-FFF2-40B4-BE49-F238E27FC236}">
                <a16:creationId xmlns:a16="http://schemas.microsoft.com/office/drawing/2014/main" id="{C95D3CCB-ED31-4BF3-B0D6-16C050740E2B}"/>
              </a:ext>
            </a:extLst>
          </p:cNvPr>
          <p:cNvSpPr txBox="1"/>
          <p:nvPr/>
        </p:nvSpPr>
        <p:spPr>
          <a:xfrm>
            <a:off x="4849312" y="3579879"/>
            <a:ext cx="2255747" cy="1446550"/>
          </a:xfrm>
          <a:prstGeom prst="rect">
            <a:avLst/>
          </a:prstGeom>
          <a:noFill/>
        </p:spPr>
        <p:txBody>
          <a:bodyPr wrap="none" rtlCol="0">
            <a:spAutoFit/>
          </a:bodyPr>
          <a:lstStyle/>
          <a:p>
            <a:pPr algn="ctr"/>
            <a:r>
              <a:rPr lang="en-US" sz="4400" b="1" dirty="0">
                <a:solidFill>
                  <a:schemeClr val="accent1">
                    <a:lumMod val="50000"/>
                  </a:schemeClr>
                </a:solidFill>
                <a:effectLst>
                  <a:outerShdw blurRad="50800" dist="38100" dir="2700000" algn="tl" rotWithShape="0">
                    <a:prstClr val="black">
                      <a:alpha val="40000"/>
                    </a:prstClr>
                  </a:outerShdw>
                </a:effectLst>
                <a:latin typeface="Arial Black" panose="020B0A04020102020204" pitchFamily="34" charset="0"/>
              </a:rPr>
              <a:t>47</a:t>
            </a:r>
          </a:p>
          <a:p>
            <a:pPr algn="ctr"/>
            <a:r>
              <a:rPr lang="en-US" sz="4400" b="1" dirty="0">
                <a:solidFill>
                  <a:schemeClr val="accent1">
                    <a:lumMod val="50000"/>
                  </a:schemeClr>
                </a:solidFill>
              </a:rPr>
              <a:t>Fellows</a:t>
            </a:r>
            <a:endParaRPr lang="en-US" sz="4400" dirty="0"/>
          </a:p>
        </p:txBody>
      </p:sp>
      <p:grpSp>
        <p:nvGrpSpPr>
          <p:cNvPr id="6" name="Group 5" descr="Ninety-one percent">
            <a:extLst>
              <a:ext uri="{FF2B5EF4-FFF2-40B4-BE49-F238E27FC236}">
                <a16:creationId xmlns:a16="http://schemas.microsoft.com/office/drawing/2014/main" id="{874BCBE9-86FF-4A71-AAC4-483F747748A2}"/>
              </a:ext>
            </a:extLst>
          </p:cNvPr>
          <p:cNvGrpSpPr/>
          <p:nvPr/>
        </p:nvGrpSpPr>
        <p:grpSpPr>
          <a:xfrm>
            <a:off x="8695097" y="1124951"/>
            <a:ext cx="2470485" cy="2392766"/>
            <a:chOff x="8695097" y="290763"/>
            <a:chExt cx="2470485" cy="2392766"/>
          </a:xfrm>
        </p:grpSpPr>
        <p:sp>
          <p:nvSpPr>
            <p:cNvPr id="4" name="Oval 3">
              <a:extLst>
                <a:ext uri="{FF2B5EF4-FFF2-40B4-BE49-F238E27FC236}">
                  <a16:creationId xmlns:a16="http://schemas.microsoft.com/office/drawing/2014/main" id="{682ABC42-294F-4725-B6C9-ABEE2DFF7193}"/>
                </a:ext>
              </a:extLst>
            </p:cNvPr>
            <p:cNvSpPr/>
            <p:nvPr/>
          </p:nvSpPr>
          <p:spPr>
            <a:xfrm>
              <a:off x="8695097" y="290763"/>
              <a:ext cx="2470485" cy="23927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0" b="1" dirty="0"/>
            </a:p>
          </p:txBody>
        </p:sp>
        <p:sp>
          <p:nvSpPr>
            <p:cNvPr id="5" name="TextBox 4">
              <a:extLst>
                <a:ext uri="{FF2B5EF4-FFF2-40B4-BE49-F238E27FC236}">
                  <a16:creationId xmlns:a16="http://schemas.microsoft.com/office/drawing/2014/main" id="{F4634116-C03F-4D9C-A604-34683AEA9735}"/>
                </a:ext>
              </a:extLst>
            </p:cNvPr>
            <p:cNvSpPr txBox="1"/>
            <p:nvPr/>
          </p:nvSpPr>
          <p:spPr>
            <a:xfrm>
              <a:off x="9055740" y="902370"/>
              <a:ext cx="1749197" cy="1169551"/>
            </a:xfrm>
            <a:prstGeom prst="rect">
              <a:avLst/>
            </a:prstGeom>
            <a:noFill/>
          </p:spPr>
          <p:txBody>
            <a:bodyPr wrap="none" rtlCol="0">
              <a:spAutoFit/>
            </a:bodyPr>
            <a:lstStyle/>
            <a:p>
              <a:r>
                <a:rPr lang="en-US" sz="7000" b="1" dirty="0">
                  <a:solidFill>
                    <a:schemeClr val="bg1"/>
                  </a:solidFill>
                </a:rPr>
                <a:t>91%</a:t>
              </a:r>
            </a:p>
          </p:txBody>
        </p:sp>
      </p:grpSp>
      <p:sp>
        <p:nvSpPr>
          <p:cNvPr id="13" name="TextBox 12">
            <a:extLst>
              <a:ext uri="{FF2B5EF4-FFF2-40B4-BE49-F238E27FC236}">
                <a16:creationId xmlns:a16="http://schemas.microsoft.com/office/drawing/2014/main" id="{771CEC25-FF1E-40BF-A2A6-00B2EE89D746}"/>
              </a:ext>
            </a:extLst>
          </p:cNvPr>
          <p:cNvSpPr txBox="1"/>
          <p:nvPr/>
        </p:nvSpPr>
        <p:spPr>
          <a:xfrm>
            <a:off x="8287902" y="3579879"/>
            <a:ext cx="3284874" cy="769441"/>
          </a:xfrm>
          <a:prstGeom prst="rect">
            <a:avLst/>
          </a:prstGeom>
          <a:noFill/>
        </p:spPr>
        <p:txBody>
          <a:bodyPr wrap="none" rtlCol="0">
            <a:spAutoFit/>
          </a:bodyPr>
          <a:lstStyle/>
          <a:p>
            <a:pPr algn="ctr"/>
            <a:r>
              <a:rPr lang="en-US" sz="4400" b="1" dirty="0">
                <a:solidFill>
                  <a:schemeClr val="accent1">
                    <a:lumMod val="50000"/>
                  </a:schemeClr>
                </a:solidFill>
              </a:rPr>
              <a:t>Public Health</a:t>
            </a:r>
            <a:endParaRPr lang="en-US" sz="4400" dirty="0"/>
          </a:p>
        </p:txBody>
      </p:sp>
      <p:sp>
        <p:nvSpPr>
          <p:cNvPr id="24" name="Rectangle 23">
            <a:extLst>
              <a:ext uri="{FF2B5EF4-FFF2-40B4-BE49-F238E27FC236}">
                <a16:creationId xmlns:a16="http://schemas.microsoft.com/office/drawing/2014/main" id="{437B7DA2-8158-4634-8B8A-EA09E59A3EC2}"/>
              </a:ext>
              <a:ext uri="{C183D7F6-B498-43B3-948B-1728B52AA6E4}">
                <adec:decorative xmlns:adec="http://schemas.microsoft.com/office/drawing/2017/decorative" val="1"/>
              </a:ext>
            </a:extLst>
          </p:cNvPr>
          <p:cNvSpPr/>
          <p:nvPr/>
        </p:nvSpPr>
        <p:spPr>
          <a:xfrm>
            <a:off x="0" y="5443224"/>
            <a:ext cx="12192000" cy="1414776"/>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D7D9DE2-2C2F-4347-83A9-8556A35DEA3D}"/>
              </a:ext>
            </a:extLst>
          </p:cNvPr>
          <p:cNvSpPr txBox="1"/>
          <p:nvPr/>
        </p:nvSpPr>
        <p:spPr>
          <a:xfrm>
            <a:off x="577116" y="5596614"/>
            <a:ext cx="11037767" cy="1107996"/>
          </a:xfrm>
          <a:prstGeom prst="rect">
            <a:avLst/>
          </a:prstGeom>
          <a:noFill/>
        </p:spPr>
        <p:txBody>
          <a:bodyPr wrap="square" rtlCol="0">
            <a:spAutoFit/>
          </a:bodyPr>
          <a:lstStyle/>
          <a:p>
            <a:pPr algn="ctr"/>
            <a:r>
              <a:rPr lang="en-US" sz="6600" b="1" dirty="0">
                <a:solidFill>
                  <a:schemeClr val="bg1"/>
                </a:solidFill>
                <a:effectLst>
                  <a:outerShdw blurRad="50800" dist="38100" dir="2700000" algn="tl" rotWithShape="0">
                    <a:prstClr val="black">
                      <a:alpha val="40000"/>
                    </a:prstClr>
                  </a:outerShdw>
                </a:effectLst>
              </a:rPr>
              <a:t>Train, Serve, Retain</a:t>
            </a:r>
            <a:endParaRPr lang="en-US" sz="5400" dirty="0">
              <a:solidFill>
                <a:schemeClr val="bg1"/>
              </a:solidFill>
            </a:endParaRPr>
          </a:p>
        </p:txBody>
      </p:sp>
      <p:sp>
        <p:nvSpPr>
          <p:cNvPr id="2" name="Title 1" hidden="1">
            <a:extLst>
              <a:ext uri="{FF2B5EF4-FFF2-40B4-BE49-F238E27FC236}">
                <a16:creationId xmlns:a16="http://schemas.microsoft.com/office/drawing/2014/main" id="{0EE25AAD-DBF6-4C12-9BE4-D5EB68AF9A40}"/>
              </a:ext>
            </a:extLst>
          </p:cNvPr>
          <p:cNvSpPr>
            <a:spLocks noGrp="1"/>
          </p:cNvSpPr>
          <p:nvPr>
            <p:ph type="title" idx="4294967295"/>
          </p:nvPr>
        </p:nvSpPr>
        <p:spPr/>
        <p:txBody>
          <a:bodyPr/>
          <a:lstStyle/>
          <a:p>
            <a:pPr rtl="0" eaLnBrk="1" latinLnBrk="0" hangingPunct="1"/>
            <a:r>
              <a:rPr lang="en-US" sz="6600" b="1" kern="1200" dirty="0">
                <a:solidFill>
                  <a:srgbClr val="FFFFFF"/>
                </a:solidFill>
                <a:effectLst>
                  <a:outerShdw blurRad="50800" dist="38100" dir="2700000" algn="tl" rotWithShape="0">
                    <a:srgbClr val="000000">
                      <a:alpha val="40000"/>
                    </a:srgbClr>
                  </a:outerShdw>
                </a:effectLst>
                <a:latin typeface="Arial" panose="020B0604020202020204" pitchFamily="34" charset="0"/>
                <a:ea typeface="+mn-ea"/>
                <a:cs typeface="+mn-cs"/>
              </a:rPr>
              <a:t>Train, Serve, Retain</a:t>
            </a:r>
            <a:endParaRPr lang="en-US" dirty="0"/>
          </a:p>
        </p:txBody>
      </p:sp>
    </p:spTree>
    <p:extLst>
      <p:ext uri="{BB962C8B-B14F-4D97-AF65-F5344CB8AC3E}">
        <p14:creationId xmlns:p14="http://schemas.microsoft.com/office/powerpoint/2010/main" val="2178662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BFF04D5E-2DBE-486C-B4E6-C4EB295F6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840"/>
          <a:stretch/>
        </p:blipFill>
        <p:spPr bwMode="auto">
          <a:xfrm>
            <a:off x="5419264" y="3265080"/>
            <a:ext cx="6129269" cy="3592925"/>
          </a:xfrm>
          <a:prstGeom prst="rect">
            <a:avLst/>
          </a:prstGeom>
          <a:solidFill>
            <a:schemeClr val="bg1"/>
          </a:solidFill>
        </p:spPr>
      </p:pic>
      <p:pic>
        <p:nvPicPr>
          <p:cNvPr id="1026" name="Picture 2" descr="Research Misconduct Allegations Shadow New CDC Head | Kaiser Health News">
            <a:extLst>
              <a:ext uri="{FF2B5EF4-FFF2-40B4-BE49-F238E27FC236}">
                <a16:creationId xmlns:a16="http://schemas.microsoft.com/office/drawing/2014/main" id="{F4AA7E33-5E29-4359-A788-A713B8FB6E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52" r="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81F5DE4-3718-4AC0-9372-A1DD1BE78F90}"/>
              </a:ext>
            </a:extLst>
          </p:cNvPr>
          <p:cNvSpPr txBox="1"/>
          <p:nvPr/>
        </p:nvSpPr>
        <p:spPr>
          <a:xfrm>
            <a:off x="7011063" y="719675"/>
            <a:ext cx="425258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LLS fellows train at public health laboratories around the country.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hidden="1">
            <a:extLst>
              <a:ext uri="{FF2B5EF4-FFF2-40B4-BE49-F238E27FC236}">
                <a16:creationId xmlns:a16="http://schemas.microsoft.com/office/drawing/2014/main" id="{E19AA95C-6477-4D7D-89A6-9423FF700AF5}"/>
              </a:ext>
            </a:extLst>
          </p:cNvPr>
          <p:cNvSpPr>
            <a:spLocks noGrp="1"/>
          </p:cNvSpPr>
          <p:nvPr>
            <p:ph type="title" idx="4294967295"/>
          </p:nvPr>
        </p:nvSpPr>
        <p:spPr/>
        <p:txBody>
          <a:bodyPr/>
          <a:lstStyle/>
          <a:p>
            <a:r>
              <a:rPr lang="en-US" sz="3600" b="1" i="0" kern="1200" spc="0" baseline="0" dirty="0">
                <a:ln>
                  <a:noFill/>
                </a:ln>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LLS fellows train at public health laboratories around the country</a:t>
            </a:r>
            <a:endParaRPr lang="en-US" dirty="0"/>
          </a:p>
        </p:txBody>
      </p:sp>
    </p:spTree>
    <p:extLst>
      <p:ext uri="{BB962C8B-B14F-4D97-AF65-F5344CB8AC3E}">
        <p14:creationId xmlns:p14="http://schemas.microsoft.com/office/powerpoint/2010/main" val="1918369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ass of 2019 fellow Nicholas Wiese is trapping mongoose for rabies testing in the US Virgin Islands">
            <a:extLst>
              <a:ext uri="{FF2B5EF4-FFF2-40B4-BE49-F238E27FC236}">
                <a16:creationId xmlns:a16="http://schemas.microsoft.com/office/drawing/2014/main" id="{E9B14AC5-A99A-4DA2-9E65-1EDD44F686A0}"/>
              </a:ext>
            </a:extLst>
          </p:cNvPr>
          <p:cNvPicPr>
            <a:picLocks noChangeAspect="1"/>
          </p:cNvPicPr>
          <p:nvPr/>
        </p:nvPicPr>
        <p:blipFill rotWithShape="1">
          <a:blip r:embed="rId3">
            <a:extLst>
              <a:ext uri="{28A0092B-C50C-407E-A947-70E740481C1C}">
                <a14:useLocalDpi xmlns:a14="http://schemas.microsoft.com/office/drawing/2010/main" val="0"/>
              </a:ext>
            </a:extLst>
          </a:blip>
          <a:srcRect l="6869" t="8070" b="22081"/>
          <a:stretch/>
        </p:blipFill>
        <p:spPr>
          <a:xfrm>
            <a:off x="20" y="10"/>
            <a:ext cx="12191980" cy="6857990"/>
          </a:xfrm>
          <a:prstGeom prst="rect">
            <a:avLst/>
          </a:prstGeom>
        </p:spPr>
      </p:pic>
      <p:sp>
        <p:nvSpPr>
          <p:cNvPr id="5" name="Isosceles Triangle 4">
            <a:extLst>
              <a:ext uri="{FF2B5EF4-FFF2-40B4-BE49-F238E27FC236}">
                <a16:creationId xmlns:a16="http://schemas.microsoft.com/office/drawing/2014/main" id="{BADF6289-5A09-487D-B26D-5B5F954D9C11}"/>
              </a:ext>
              <a:ext uri="{C183D7F6-B498-43B3-948B-1728B52AA6E4}">
                <adec:decorative xmlns:adec="http://schemas.microsoft.com/office/drawing/2017/decorative" val="1"/>
              </a:ext>
            </a:extLst>
          </p:cNvPr>
          <p:cNvSpPr/>
          <p:nvPr/>
        </p:nvSpPr>
        <p:spPr>
          <a:xfrm rot="16200000">
            <a:off x="7366175" y="2032175"/>
            <a:ext cx="1889760" cy="7761890"/>
          </a:xfrm>
          <a:prstGeom prst="triangle">
            <a:avLst>
              <a:gd name="adj" fmla="val 0"/>
            </a:avLst>
          </a:prstGeom>
          <a:solidFill>
            <a:srgbClr val="404040">
              <a:alpha val="69804"/>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1C061-B6AF-4624-8D9F-174432FDB9E4}"/>
              </a:ext>
            </a:extLst>
          </p:cNvPr>
          <p:cNvSpPr txBox="1"/>
          <p:nvPr/>
        </p:nvSpPr>
        <p:spPr>
          <a:xfrm>
            <a:off x="7999911" y="5876557"/>
            <a:ext cx="2682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9% didactic</a:t>
            </a:r>
          </a:p>
        </p:txBody>
      </p:sp>
      <p:pic>
        <p:nvPicPr>
          <p:cNvPr id="8" name="Graphic 7" descr="Classroom">
            <a:extLst>
              <a:ext uri="{FF2B5EF4-FFF2-40B4-BE49-F238E27FC236}">
                <a16:creationId xmlns:a16="http://schemas.microsoft.com/office/drawing/2014/main" id="{27A9902B-0EC3-428C-88B3-DD5626FEFE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5319523"/>
            <a:ext cx="1264920" cy="1264920"/>
          </a:xfrm>
          <a:prstGeom prst="rect">
            <a:avLst/>
          </a:prstGeom>
        </p:spPr>
      </p:pic>
      <p:sp>
        <p:nvSpPr>
          <p:cNvPr id="7" name="Isosceles Triangle 6">
            <a:extLst>
              <a:ext uri="{FF2B5EF4-FFF2-40B4-BE49-F238E27FC236}">
                <a16:creationId xmlns:a16="http://schemas.microsoft.com/office/drawing/2014/main" id="{E190BEAD-DD09-47BF-A518-B3E862915DAB}"/>
              </a:ext>
              <a:ext uri="{C183D7F6-B498-43B3-948B-1728B52AA6E4}">
                <adec:decorative xmlns:adec="http://schemas.microsoft.com/office/drawing/2017/decorative" val="1"/>
              </a:ext>
            </a:extLst>
          </p:cNvPr>
          <p:cNvSpPr/>
          <p:nvPr/>
        </p:nvSpPr>
        <p:spPr>
          <a:xfrm rot="16200000" flipH="1" flipV="1">
            <a:off x="3393269" y="1059961"/>
            <a:ext cx="2404759" cy="9191298"/>
          </a:xfrm>
          <a:prstGeom prst="triangle">
            <a:avLst>
              <a:gd name="adj" fmla="val 100000"/>
            </a:avLst>
          </a:prstGeom>
          <a:solidFill>
            <a:schemeClr val="bg2">
              <a:lumMod val="90000"/>
              <a:alpha val="34902"/>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B3CE24-6541-4B26-8C1F-BE5A8D7D3CAD}"/>
              </a:ext>
            </a:extLst>
          </p:cNvPr>
          <p:cNvSpPr txBox="1"/>
          <p:nvPr/>
        </p:nvSpPr>
        <p:spPr>
          <a:xfrm>
            <a:off x="-160007" y="5815001"/>
            <a:ext cx="536262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91% experiential</a:t>
            </a:r>
          </a:p>
        </p:txBody>
      </p:sp>
      <p:sp>
        <p:nvSpPr>
          <p:cNvPr id="2" name="Title 1" hidden="1">
            <a:extLst>
              <a:ext uri="{FF2B5EF4-FFF2-40B4-BE49-F238E27FC236}">
                <a16:creationId xmlns:a16="http://schemas.microsoft.com/office/drawing/2014/main" id="{E0654E10-B3DD-44EE-BF90-7BD1E0C81D3E}"/>
              </a:ext>
            </a:extLst>
          </p:cNvPr>
          <p:cNvSpPr>
            <a:spLocks noGrp="1"/>
          </p:cNvSpPr>
          <p:nvPr>
            <p:ph type="title" idx="4294967295"/>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i="0" kern="1200" spc="0" baseline="0" dirty="0">
                <a:ln>
                  <a:noFill/>
                </a:ln>
                <a:solidFill>
                  <a:srgbClr val="FFFFFF"/>
                </a:solidFill>
                <a:effectLst/>
                <a:latin typeface="Calibri" panose="020F0502020204030204" pitchFamily="34" charset="0"/>
                <a:ea typeface="+mn-ea"/>
                <a:cs typeface="+mn-cs"/>
              </a:rPr>
              <a:t>91% experiential. </a:t>
            </a:r>
            <a:r>
              <a:rPr lang="en-US" sz="4400" b="1" i="0" kern="1200" baseline="0" dirty="0">
                <a:solidFill>
                  <a:schemeClr val="tx1"/>
                </a:solidFill>
                <a:effectLst/>
                <a:latin typeface="+mj-lt"/>
                <a:ea typeface="+mj-ea"/>
                <a:cs typeface="+mj-cs"/>
              </a:rPr>
              <a:t>9% didactic</a:t>
            </a:r>
            <a:endParaRPr lang="en-US" dirty="0"/>
          </a:p>
        </p:txBody>
      </p:sp>
    </p:spTree>
    <p:extLst>
      <p:ext uri="{BB962C8B-B14F-4D97-AF65-F5344CB8AC3E}">
        <p14:creationId xmlns:p14="http://schemas.microsoft.com/office/powerpoint/2010/main" val="408299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ass of 2018 fellow Shelby Chastain Potts meeting with her supervisor and CDC’s lead lab quality expert, Ron Alford, on the right">
            <a:extLst>
              <a:ext uri="{FF2B5EF4-FFF2-40B4-BE49-F238E27FC236}">
                <a16:creationId xmlns:a16="http://schemas.microsoft.com/office/drawing/2014/main" id="{1F64B229-0CC2-4B0D-BE0A-17F54B7B6623}"/>
              </a:ext>
            </a:extLst>
          </p:cNvPr>
          <p:cNvPicPr>
            <a:picLocks noChangeAspect="1"/>
          </p:cNvPicPr>
          <p:nvPr/>
        </p:nvPicPr>
        <p:blipFill>
          <a:blip r:embed="rId3"/>
          <a:stretch>
            <a:fillRect/>
          </a:stretch>
        </p:blipFill>
        <p:spPr>
          <a:xfrm>
            <a:off x="0" y="-1281"/>
            <a:ext cx="12192000" cy="6857999"/>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164DC661-141B-4DBC-885A-CF489E6053DC}"/>
              </a:ext>
              <a:ext uri="{C183D7F6-B498-43B3-948B-1728B52AA6E4}">
                <adec:decorative xmlns:adec="http://schemas.microsoft.com/office/drawing/2017/decorative" val="1"/>
              </a:ext>
            </a:extLst>
          </p:cNvPr>
          <p:cNvSpPr/>
          <p:nvPr/>
        </p:nvSpPr>
        <p:spPr>
          <a:xfrm>
            <a:off x="1" y="5425440"/>
            <a:ext cx="12190476" cy="1432560"/>
          </a:xfrm>
          <a:prstGeom prst="rect">
            <a:avLst/>
          </a:prstGeom>
          <a:solidFill>
            <a:schemeClr val="tx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CBE2FB9-F3DC-4D98-87F4-018A498A35A4}"/>
              </a:ext>
            </a:extLst>
          </p:cNvPr>
          <p:cNvSpPr txBox="1"/>
          <p:nvPr/>
        </p:nvSpPr>
        <p:spPr>
          <a:xfrm>
            <a:off x="107635" y="5533279"/>
            <a:ext cx="12084365" cy="132343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LLS fellows provide service to their host site laboratory at no cost.</a:t>
            </a:r>
            <a:endParaRPr lang="en-US" sz="3200" dirty="0">
              <a:solidFill>
                <a:schemeClr val="bg1"/>
              </a:solidFill>
            </a:endParaRPr>
          </a:p>
        </p:txBody>
      </p:sp>
      <p:sp>
        <p:nvSpPr>
          <p:cNvPr id="2" name="Title 1" hidden="1">
            <a:extLst>
              <a:ext uri="{FF2B5EF4-FFF2-40B4-BE49-F238E27FC236}">
                <a16:creationId xmlns:a16="http://schemas.microsoft.com/office/drawing/2014/main" id="{086BA397-8E22-43FA-86E7-BC29DE997758}"/>
              </a:ext>
            </a:extLst>
          </p:cNvPr>
          <p:cNvSpPr>
            <a:spLocks noGrp="1"/>
          </p:cNvSpPr>
          <p:nvPr>
            <p:ph type="title" idx="4294967295"/>
          </p:nvPr>
        </p:nvSpPr>
        <p:spPr/>
        <p:txBody>
          <a:bodyPr/>
          <a:lstStyle/>
          <a:p>
            <a:r>
              <a:rPr lang="en-US" sz="40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LLS fellows provide service to their host site laboratory at no cost</a:t>
            </a:r>
            <a:endParaRPr lang="en-US" dirty="0"/>
          </a:p>
        </p:txBody>
      </p:sp>
    </p:spTree>
    <p:extLst>
      <p:ext uri="{BB962C8B-B14F-4D97-AF65-F5344CB8AC3E}">
        <p14:creationId xmlns:p14="http://schemas.microsoft.com/office/powerpoint/2010/main" val="476956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1C0E-B4C4-4657-AC31-9C42B6790E85}"/>
              </a:ext>
            </a:extLst>
          </p:cNvPr>
          <p:cNvSpPr>
            <a:spLocks noGrp="1"/>
          </p:cNvSpPr>
          <p:nvPr>
            <p:ph type="title"/>
          </p:nvPr>
        </p:nvSpPr>
        <p:spPr>
          <a:xfrm>
            <a:off x="7403997" y="3296992"/>
            <a:ext cx="4672093" cy="2889114"/>
          </a:xfrm>
        </p:spPr>
        <p:txBody>
          <a:bodyPr vert="horz" lIns="91440" tIns="45720" rIns="91440" bIns="45720" rtlCol="0" anchor="b">
            <a:noAutofit/>
          </a:bodyPr>
          <a:lstStyle/>
          <a:p>
            <a:r>
              <a:rPr lang="en-US" sz="4000" b="1" dirty="0">
                <a:latin typeface="+mn-lt"/>
              </a:rPr>
              <a:t>LLS deploys to provide critical lab support and expertise.</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Four masked LLS fellows working in a lab">
            <a:extLst>
              <a:ext uri="{FF2B5EF4-FFF2-40B4-BE49-F238E27FC236}">
                <a16:creationId xmlns:a16="http://schemas.microsoft.com/office/drawing/2014/main" id="{984660E2-1CD5-4B31-ABCC-01CAD3C855CF}"/>
              </a:ext>
            </a:extLst>
          </p:cNvPr>
          <p:cNvPicPr>
            <a:picLocks noChangeAspect="1"/>
          </p:cNvPicPr>
          <p:nvPr/>
        </p:nvPicPr>
        <p:blipFill rotWithShape="1">
          <a:blip r:embed="rId3"/>
          <a:srcRect t="26816" r="-1" b="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080415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ristina Carlson, CO 2018 alum, serving as a consultant to the WHO on global guidance for lab biosafety and biosecurity&#10;&#10;">
            <a:extLst>
              <a:ext uri="{FF2B5EF4-FFF2-40B4-BE49-F238E27FC236}">
                <a16:creationId xmlns:a16="http://schemas.microsoft.com/office/drawing/2014/main" id="{D569EB86-BCC7-4C6D-BA5F-F5B452BCBF95}"/>
              </a:ext>
            </a:extLst>
          </p:cNvPr>
          <p:cNvPicPr>
            <a:picLocks noChangeAspect="1"/>
          </p:cNvPicPr>
          <p:nvPr/>
        </p:nvPicPr>
        <p:blipFill>
          <a:blip r:embed="rId3"/>
          <a:stretch>
            <a:fillRect/>
          </a:stretch>
        </p:blipFill>
        <p:spPr>
          <a:xfrm>
            <a:off x="1" y="-19050"/>
            <a:ext cx="12192000" cy="8680704"/>
          </a:xfrm>
          <a:prstGeom prst="rect">
            <a:avLst/>
          </a:prstGeom>
        </p:spPr>
      </p:pic>
      <p:sp>
        <p:nvSpPr>
          <p:cNvPr id="8" name="Isosceles Triangle 7">
            <a:extLst>
              <a:ext uri="{FF2B5EF4-FFF2-40B4-BE49-F238E27FC236}">
                <a16:creationId xmlns:a16="http://schemas.microsoft.com/office/drawing/2014/main" id="{DF6FC0D8-BA99-4ABB-AA95-2A6C3EEEF671}"/>
              </a:ext>
              <a:ext uri="{C183D7F6-B498-43B3-948B-1728B52AA6E4}">
                <adec:decorative xmlns:adec="http://schemas.microsoft.com/office/drawing/2017/decorative" val="1"/>
              </a:ext>
            </a:extLst>
          </p:cNvPr>
          <p:cNvSpPr/>
          <p:nvPr/>
        </p:nvSpPr>
        <p:spPr>
          <a:xfrm rot="16200000">
            <a:off x="5804075" y="470075"/>
            <a:ext cx="5013960" cy="7761890"/>
          </a:xfrm>
          <a:prstGeom prst="triangle">
            <a:avLst>
              <a:gd name="adj" fmla="val 0"/>
            </a:avLst>
          </a:prstGeom>
          <a:solidFill>
            <a:srgbClr val="404040">
              <a:alpha val="69804"/>
            </a:srgb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D4AAFEA-E259-4A56-93CE-D867B62EFF7E}"/>
              </a:ext>
            </a:extLst>
          </p:cNvPr>
          <p:cNvSpPr txBox="1"/>
          <p:nvPr/>
        </p:nvSpPr>
        <p:spPr>
          <a:xfrm>
            <a:off x="7403087" y="4321302"/>
            <a:ext cx="4788912" cy="2431435"/>
          </a:xfrm>
          <a:prstGeom prst="rect">
            <a:avLst/>
          </a:prstGeom>
          <a:noFill/>
        </p:spPr>
        <p:txBody>
          <a:bodyPr wrap="square" rtlCol="0">
            <a:spAutoFit/>
          </a:bodyPr>
          <a:lstStyle/>
          <a:p>
            <a:pPr algn="r"/>
            <a:r>
              <a:rPr lang="en-US" sz="3800" b="1" dirty="0">
                <a:solidFill>
                  <a:schemeClr val="bg1"/>
                </a:solidFill>
                <a:effectLst>
                  <a:outerShdw blurRad="50800" dist="38100" dir="2700000" algn="tl" rotWithShape="0">
                    <a:prstClr val="black">
                      <a:alpha val="40000"/>
                    </a:prstClr>
                  </a:outerShdw>
                </a:effectLst>
              </a:rPr>
              <a:t>Fellows consistently deliver on high impact, complex activities and projects.</a:t>
            </a:r>
            <a:endParaRPr lang="en-US" sz="3800" dirty="0">
              <a:solidFill>
                <a:schemeClr val="bg1"/>
              </a:solidFill>
            </a:endParaRPr>
          </a:p>
        </p:txBody>
      </p:sp>
      <p:sp>
        <p:nvSpPr>
          <p:cNvPr id="10" name="Google Shape;116;p16">
            <a:extLst>
              <a:ext uri="{FF2B5EF4-FFF2-40B4-BE49-F238E27FC236}">
                <a16:creationId xmlns:a16="http://schemas.microsoft.com/office/drawing/2014/main" id="{5BBBDF88-AE4B-4560-AEDA-EC0B2C532A98}"/>
              </a:ext>
            </a:extLst>
          </p:cNvPr>
          <p:cNvSpPr txBox="1">
            <a:spLocks/>
          </p:cNvSpPr>
          <p:nvPr/>
        </p:nvSpPr>
        <p:spPr>
          <a:xfrm>
            <a:off x="168811" y="225083"/>
            <a:ext cx="3324179" cy="8983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pPr marL="0" marR="0" lvl="0" indent="0" algn="l" defTabSz="914400" rtl="0" eaLnBrk="1" fontAlgn="auto" latinLnBrk="0" hangingPunct="1">
              <a:lnSpc>
                <a:spcPct val="70000"/>
              </a:lnSpc>
              <a:spcBef>
                <a:spcPts val="0"/>
              </a:spcBef>
              <a:spcAft>
                <a:spcPts val="0"/>
              </a:spcAft>
              <a:buClr>
                <a:srgbClr val="1D1D1B"/>
              </a:buClr>
              <a:buSzPts val="1400"/>
              <a:buFont typeface="Montserrat"/>
              <a:buNone/>
              <a:tabLst/>
              <a:defRPr/>
            </a:pPr>
            <a:r>
              <a:rPr lang="en-US" sz="2800" dirty="0">
                <a:solidFill>
                  <a:schemeClr val="tx1">
                    <a:lumMod val="75000"/>
                    <a:lumOff val="25000"/>
                  </a:schemeClr>
                </a:solidFill>
                <a:latin typeface="Calibri" panose="020F0502020204030204" pitchFamily="34" charset="0"/>
                <a:cs typeface="Calibri" panose="020F0502020204030204" pitchFamily="34" charset="0"/>
              </a:rPr>
              <a:t>WHO Headquarters</a:t>
            </a:r>
          </a:p>
          <a:p>
            <a:pPr marL="0" marR="0" lvl="0" indent="0" algn="l" defTabSz="914400" rtl="0" eaLnBrk="1" fontAlgn="auto" latinLnBrk="0" hangingPunct="1">
              <a:lnSpc>
                <a:spcPct val="70000"/>
              </a:lnSpc>
              <a:spcBef>
                <a:spcPts val="0"/>
              </a:spcBef>
              <a:spcAft>
                <a:spcPts val="0"/>
              </a:spcAft>
              <a:buClr>
                <a:srgbClr val="1D1D1B"/>
              </a:buClr>
              <a:buSzPts val="1400"/>
              <a:buFont typeface="Montserrat"/>
              <a:buNone/>
              <a:tabLst/>
              <a:defRPr/>
            </a:pPr>
            <a:r>
              <a:rPr kumimoji="0" lang="en-US" sz="2800" b="1"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Calibri" panose="020F0502020204030204" pitchFamily="34" charset="0"/>
                <a:sym typeface="Montserrat"/>
              </a:rPr>
              <a:t>Gene</a:t>
            </a:r>
            <a:r>
              <a:rPr lang="en-US" sz="2800" dirty="0" err="1">
                <a:solidFill>
                  <a:schemeClr val="tx1">
                    <a:lumMod val="75000"/>
                    <a:lumOff val="25000"/>
                  </a:schemeClr>
                </a:solidFill>
                <a:latin typeface="Calibri" panose="020F0502020204030204" pitchFamily="34" charset="0"/>
                <a:cs typeface="Calibri" panose="020F0502020204030204" pitchFamily="34" charset="0"/>
              </a:rPr>
              <a:t>va</a:t>
            </a:r>
            <a:r>
              <a:rPr lang="en-US" sz="2800" dirty="0">
                <a:solidFill>
                  <a:schemeClr val="tx1">
                    <a:lumMod val="75000"/>
                    <a:lumOff val="25000"/>
                  </a:schemeClr>
                </a:solidFill>
                <a:latin typeface="Calibri" panose="020F0502020204030204" pitchFamily="34" charset="0"/>
                <a:cs typeface="Calibri" panose="020F0502020204030204" pitchFamily="34" charset="0"/>
              </a:rPr>
              <a:t>, Switzerland</a:t>
            </a:r>
            <a:endParaRPr kumimoji="0" lang="en-US" sz="2800" b="1" i="0" u="none" strike="noStrike" kern="1200" cap="none" spc="0" normalizeH="0" baseline="0" noProof="0" dirty="0">
              <a:ln>
                <a:noFill/>
              </a:ln>
              <a:solidFill>
                <a:schemeClr val="tx1">
                  <a:lumMod val="75000"/>
                  <a:lumOff val="25000"/>
                </a:schemeClr>
              </a:solidFill>
              <a:uLnTx/>
              <a:uFillTx/>
              <a:latin typeface="Calibri" panose="020F0502020204030204" pitchFamily="34" charset="0"/>
              <a:cs typeface="Calibri" panose="020F0502020204030204" pitchFamily="34" charset="0"/>
              <a:sym typeface="Montserrat"/>
            </a:endParaRPr>
          </a:p>
        </p:txBody>
      </p:sp>
      <p:sp>
        <p:nvSpPr>
          <p:cNvPr id="2" name="Title 1" hidden="1">
            <a:extLst>
              <a:ext uri="{FF2B5EF4-FFF2-40B4-BE49-F238E27FC236}">
                <a16:creationId xmlns:a16="http://schemas.microsoft.com/office/drawing/2014/main" id="{552B8281-208E-4B1E-9AD2-C43025A522AB}"/>
              </a:ext>
            </a:extLst>
          </p:cNvPr>
          <p:cNvSpPr>
            <a:spLocks noGrp="1"/>
          </p:cNvSpPr>
          <p:nvPr>
            <p:ph type="title" idx="4294967295"/>
          </p:nvPr>
        </p:nvSpPr>
        <p:spPr/>
        <p:txBody>
          <a:bodyPr/>
          <a:lstStyle/>
          <a:p>
            <a:r>
              <a:rPr lang="en-US" sz="38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Fellows consistently deliver on high impact, complex activities and projects</a:t>
            </a:r>
            <a:endParaRPr lang="en-US" dirty="0"/>
          </a:p>
        </p:txBody>
      </p:sp>
    </p:spTree>
    <p:extLst>
      <p:ext uri="{BB962C8B-B14F-4D97-AF65-F5344CB8AC3E}">
        <p14:creationId xmlns:p14="http://schemas.microsoft.com/office/powerpoint/2010/main" val="2319324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972055-5105-4580-9665-106FA1888A9E}"/>
              </a:ext>
            </a:extLst>
          </p:cNvPr>
          <p:cNvSpPr/>
          <p:nvPr/>
        </p:nvSpPr>
        <p:spPr>
          <a:xfrm>
            <a:off x="-41538" y="-36712"/>
            <a:ext cx="12233538" cy="1306286"/>
          </a:xfrm>
          <a:prstGeom prst="rect">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rPr>
              <a:t>  LLS provides administrative and financial support for fellows.</a:t>
            </a:r>
          </a:p>
        </p:txBody>
      </p:sp>
      <p:sp>
        <p:nvSpPr>
          <p:cNvPr id="8" name="TextBox 7">
            <a:extLst>
              <a:ext uri="{FF2B5EF4-FFF2-40B4-BE49-F238E27FC236}">
                <a16:creationId xmlns:a16="http://schemas.microsoft.com/office/drawing/2014/main" id="{4C443F7F-736A-4016-ACDB-FDA839759DB2}"/>
              </a:ext>
            </a:extLst>
          </p:cNvPr>
          <p:cNvSpPr txBox="1"/>
          <p:nvPr/>
        </p:nvSpPr>
        <p:spPr>
          <a:xfrm>
            <a:off x="8447629" y="2262831"/>
            <a:ext cx="1887440" cy="646331"/>
          </a:xfrm>
          <a:prstGeom prst="rect">
            <a:avLst/>
          </a:prstGeom>
          <a:noFill/>
        </p:spPr>
        <p:txBody>
          <a:bodyPr wrap="none" rtlCol="0">
            <a:spAutoFit/>
          </a:bodyPr>
          <a:lstStyle/>
          <a:p>
            <a:r>
              <a:rPr lang="en-US" sz="3600" b="1" dirty="0"/>
              <a:t>Host Site</a:t>
            </a:r>
          </a:p>
        </p:txBody>
      </p:sp>
      <p:grpSp>
        <p:nvGrpSpPr>
          <p:cNvPr id="9" name="Group 8">
            <a:extLst>
              <a:ext uri="{FF2B5EF4-FFF2-40B4-BE49-F238E27FC236}">
                <a16:creationId xmlns:a16="http://schemas.microsoft.com/office/drawing/2014/main" id="{1E393D73-B5D3-4D72-B156-8F4F039D9F4E}"/>
              </a:ext>
              <a:ext uri="{C183D7F6-B498-43B3-948B-1728B52AA6E4}">
                <adec:decorative xmlns:adec="http://schemas.microsoft.com/office/drawing/2017/decorative" val="1"/>
              </a:ext>
            </a:extLst>
          </p:cNvPr>
          <p:cNvGrpSpPr/>
          <p:nvPr/>
        </p:nvGrpSpPr>
        <p:grpSpPr>
          <a:xfrm>
            <a:off x="7248868" y="2262831"/>
            <a:ext cx="4284962" cy="4268598"/>
            <a:chOff x="2178977" y="2242102"/>
            <a:chExt cx="3455333" cy="2898948"/>
          </a:xfrm>
        </p:grpSpPr>
        <p:grpSp>
          <p:nvGrpSpPr>
            <p:cNvPr id="10" name="Group 9">
              <a:extLst>
                <a:ext uri="{FF2B5EF4-FFF2-40B4-BE49-F238E27FC236}">
                  <a16:creationId xmlns:a16="http://schemas.microsoft.com/office/drawing/2014/main" id="{22281D63-50EE-4985-8D0A-CC1147120F47}"/>
                </a:ext>
              </a:extLst>
            </p:cNvPr>
            <p:cNvGrpSpPr/>
            <p:nvPr/>
          </p:nvGrpSpPr>
          <p:grpSpPr>
            <a:xfrm>
              <a:off x="2178977" y="2242102"/>
              <a:ext cx="3455333" cy="2898948"/>
              <a:chOff x="754272" y="1551259"/>
              <a:chExt cx="9274629" cy="942693"/>
            </a:xfrm>
            <a:noFill/>
          </p:grpSpPr>
          <p:sp>
            <p:nvSpPr>
              <p:cNvPr id="12" name="Rectangle: Rounded Corners 11">
                <a:extLst>
                  <a:ext uri="{FF2B5EF4-FFF2-40B4-BE49-F238E27FC236}">
                    <a16:creationId xmlns:a16="http://schemas.microsoft.com/office/drawing/2014/main" id="{6CF7C7AE-0684-44F2-B4EF-4177F0144D35}"/>
                  </a:ext>
                </a:extLst>
              </p:cNvPr>
              <p:cNvSpPr/>
              <p:nvPr/>
            </p:nvSpPr>
            <p:spPr>
              <a:xfrm>
                <a:off x="754272" y="1551259"/>
                <a:ext cx="9274629" cy="942693"/>
              </a:xfrm>
              <a:prstGeom prst="roundRect">
                <a:avLst/>
              </a:prstGeom>
              <a:grp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BD3776-2803-4F97-A728-96E64A2B79D0}"/>
                  </a:ext>
                </a:extLst>
              </p:cNvPr>
              <p:cNvSpPr txBox="1"/>
              <p:nvPr/>
            </p:nvSpPr>
            <p:spPr>
              <a:xfrm>
                <a:off x="1359381" y="1898491"/>
                <a:ext cx="8064410" cy="401026"/>
              </a:xfrm>
              <a:prstGeom prst="rect">
                <a:avLst/>
              </a:prstGeom>
              <a:grpFill/>
            </p:spPr>
            <p:txBody>
              <a:bodyPr wrap="square" rtlCol="0">
                <a:spAutoFit/>
              </a:bodyPr>
              <a:lstStyle/>
              <a:p>
                <a:pPr algn="ctr"/>
                <a:r>
                  <a:rPr lang="en-US" sz="2800" b="1" dirty="0"/>
                  <a:t>Space and supplies</a:t>
                </a:r>
              </a:p>
              <a:p>
                <a:pPr algn="ctr"/>
                <a:r>
                  <a:rPr lang="en-US" sz="2800" b="1" dirty="0"/>
                  <a:t>Lab-specific training</a:t>
                </a:r>
              </a:p>
              <a:p>
                <a:pPr algn="ctr"/>
                <a:r>
                  <a:rPr lang="en-US" sz="2800" b="1" dirty="0"/>
                  <a:t>Dedicated time</a:t>
                </a:r>
              </a:p>
              <a:p>
                <a:pPr algn="ctr"/>
                <a:r>
                  <a:rPr lang="en-US" sz="2800" b="1" dirty="0"/>
                  <a:t>Response opportunities</a:t>
                </a:r>
              </a:p>
            </p:txBody>
          </p:sp>
        </p:grpSp>
        <p:sp>
          <p:nvSpPr>
            <p:cNvPr id="11" name="Rectangle: Top Corners Rounded 10">
              <a:extLst>
                <a:ext uri="{FF2B5EF4-FFF2-40B4-BE49-F238E27FC236}">
                  <a16:creationId xmlns:a16="http://schemas.microsoft.com/office/drawing/2014/main" id="{FBE90512-69E3-47AF-B5F0-47944B3C9CB1}"/>
                </a:ext>
              </a:extLst>
            </p:cNvPr>
            <p:cNvSpPr/>
            <p:nvPr/>
          </p:nvSpPr>
          <p:spPr>
            <a:xfrm>
              <a:off x="2178977" y="2242102"/>
              <a:ext cx="3455333" cy="992777"/>
            </a:xfrm>
            <a:prstGeom prst="round2SameRect">
              <a:avLst>
                <a:gd name="adj1" fmla="val 50000"/>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Host Site</a:t>
              </a:r>
            </a:p>
          </p:txBody>
        </p:sp>
      </p:grpSp>
      <p:grpSp>
        <p:nvGrpSpPr>
          <p:cNvPr id="14" name="Group 13">
            <a:extLst>
              <a:ext uri="{FF2B5EF4-FFF2-40B4-BE49-F238E27FC236}">
                <a16:creationId xmlns:a16="http://schemas.microsoft.com/office/drawing/2014/main" id="{DC8973B9-74B5-42DD-8E97-6784CF79A9FD}"/>
              </a:ext>
              <a:ext uri="{C183D7F6-B498-43B3-948B-1728B52AA6E4}">
                <adec:decorative xmlns:adec="http://schemas.microsoft.com/office/drawing/2017/decorative" val="1"/>
              </a:ext>
            </a:extLst>
          </p:cNvPr>
          <p:cNvGrpSpPr/>
          <p:nvPr/>
        </p:nvGrpSpPr>
        <p:grpSpPr>
          <a:xfrm>
            <a:off x="1408267" y="2194444"/>
            <a:ext cx="4284962" cy="4268598"/>
            <a:chOff x="2178977" y="2242102"/>
            <a:chExt cx="3455333" cy="2898949"/>
          </a:xfrm>
        </p:grpSpPr>
        <p:grpSp>
          <p:nvGrpSpPr>
            <p:cNvPr id="15" name="Group 14">
              <a:extLst>
                <a:ext uri="{FF2B5EF4-FFF2-40B4-BE49-F238E27FC236}">
                  <a16:creationId xmlns:a16="http://schemas.microsoft.com/office/drawing/2014/main" id="{F48C6E6A-BCB2-43E6-A724-6033C7131819}"/>
                </a:ext>
              </a:extLst>
            </p:cNvPr>
            <p:cNvGrpSpPr/>
            <p:nvPr/>
          </p:nvGrpSpPr>
          <p:grpSpPr>
            <a:xfrm>
              <a:off x="2178977" y="2242103"/>
              <a:ext cx="3455333" cy="2898948"/>
              <a:chOff x="754272" y="1551259"/>
              <a:chExt cx="9274629" cy="942693"/>
            </a:xfrm>
            <a:noFill/>
          </p:grpSpPr>
          <p:sp>
            <p:nvSpPr>
              <p:cNvPr id="17" name="Rectangle: Rounded Corners 16">
                <a:extLst>
                  <a:ext uri="{FF2B5EF4-FFF2-40B4-BE49-F238E27FC236}">
                    <a16:creationId xmlns:a16="http://schemas.microsoft.com/office/drawing/2014/main" id="{15A0782B-6B57-47BC-B0EB-83C73EFA3E00}"/>
                  </a:ext>
                </a:extLst>
              </p:cNvPr>
              <p:cNvSpPr/>
              <p:nvPr/>
            </p:nvSpPr>
            <p:spPr>
              <a:xfrm>
                <a:off x="754272" y="1551259"/>
                <a:ext cx="9274629" cy="942693"/>
              </a:xfrm>
              <a:prstGeom prst="roundRect">
                <a:avLst/>
              </a:prstGeom>
              <a:grp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897007D-2464-442A-9423-986DB8893493}"/>
                  </a:ext>
                </a:extLst>
              </p:cNvPr>
              <p:cNvSpPr txBox="1"/>
              <p:nvPr/>
            </p:nvSpPr>
            <p:spPr>
              <a:xfrm>
                <a:off x="1359381" y="1913594"/>
                <a:ext cx="8064410" cy="496185"/>
              </a:xfrm>
              <a:prstGeom prst="rect">
                <a:avLst/>
              </a:prstGeom>
              <a:grpFill/>
            </p:spPr>
            <p:txBody>
              <a:bodyPr wrap="square" rtlCol="0">
                <a:spAutoFit/>
              </a:bodyPr>
              <a:lstStyle/>
              <a:p>
                <a:pPr algn="ctr"/>
                <a:r>
                  <a:rPr lang="en-US" sz="2800" b="1" dirty="0"/>
                  <a:t>Salary and benefits</a:t>
                </a:r>
              </a:p>
              <a:p>
                <a:pPr algn="ctr"/>
                <a:r>
                  <a:rPr lang="en-US" sz="2800" b="1" dirty="0"/>
                  <a:t>Onboarding</a:t>
                </a:r>
              </a:p>
              <a:p>
                <a:pPr algn="ctr"/>
                <a:r>
                  <a:rPr lang="en-US" sz="2800" b="1" dirty="0"/>
                  <a:t>Computer</a:t>
                </a:r>
              </a:p>
              <a:p>
                <a:pPr algn="ctr"/>
                <a:r>
                  <a:rPr lang="en-US" sz="2800" b="1" dirty="0"/>
                  <a:t>Required travel logistics</a:t>
                </a:r>
              </a:p>
              <a:p>
                <a:pPr algn="ctr"/>
                <a:r>
                  <a:rPr lang="en-US" sz="2800" b="1" dirty="0"/>
                  <a:t>Program support</a:t>
                </a:r>
              </a:p>
            </p:txBody>
          </p:sp>
        </p:grpSp>
        <p:sp>
          <p:nvSpPr>
            <p:cNvPr id="16" name="Rectangle: Top Corners Rounded 15">
              <a:extLst>
                <a:ext uri="{FF2B5EF4-FFF2-40B4-BE49-F238E27FC236}">
                  <a16:creationId xmlns:a16="http://schemas.microsoft.com/office/drawing/2014/main" id="{A3CE7B44-62B9-4DDF-8420-68724F3671B6}"/>
                </a:ext>
              </a:extLst>
            </p:cNvPr>
            <p:cNvSpPr/>
            <p:nvPr/>
          </p:nvSpPr>
          <p:spPr>
            <a:xfrm>
              <a:off x="2178977" y="2242102"/>
              <a:ext cx="3455333" cy="992777"/>
            </a:xfrm>
            <a:prstGeom prst="round2SameRect">
              <a:avLst>
                <a:gd name="adj1" fmla="val 50000"/>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LLS Program</a:t>
              </a:r>
            </a:p>
          </p:txBody>
        </p:sp>
      </p:grpSp>
      <p:pic>
        <p:nvPicPr>
          <p:cNvPr id="3" name="Picture 2" descr="LLS Logo">
            <a:extLst>
              <a:ext uri="{FF2B5EF4-FFF2-40B4-BE49-F238E27FC236}">
                <a16:creationId xmlns:a16="http://schemas.microsoft.com/office/drawing/2014/main" id="{2FF11989-81F2-482B-B3BD-300D243612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166"/>
          <a:stretch/>
        </p:blipFill>
        <p:spPr>
          <a:xfrm>
            <a:off x="103833" y="1797776"/>
            <a:ext cx="1828418" cy="1668778"/>
          </a:xfrm>
          <a:prstGeom prst="ellipse">
            <a:avLst/>
          </a:prstGeom>
          <a:ln w="50800">
            <a:solidFill>
              <a:schemeClr val="accent1">
                <a:lumMod val="75000"/>
              </a:schemeClr>
            </a:solidFill>
          </a:ln>
        </p:spPr>
      </p:pic>
      <p:pic>
        <p:nvPicPr>
          <p:cNvPr id="4" name="Picture 3">
            <a:extLst>
              <a:ext uri="{FF2B5EF4-FFF2-40B4-BE49-F238E27FC236}">
                <a16:creationId xmlns:a16="http://schemas.microsoft.com/office/drawing/2014/main" id="{09ABA9F9-1ECE-43A8-BC24-7D581855214D}"/>
              </a:ex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85215" y="1860132"/>
            <a:ext cx="1828418" cy="1668778"/>
          </a:xfrm>
          <a:prstGeom prst="ellipse">
            <a:avLst/>
          </a:prstGeom>
          <a:ln w="50800">
            <a:solidFill>
              <a:schemeClr val="accent1">
                <a:lumMod val="75000"/>
              </a:schemeClr>
            </a:solidFill>
          </a:ln>
          <a:effectLst/>
        </p:spPr>
      </p:pic>
      <p:sp>
        <p:nvSpPr>
          <p:cNvPr id="5" name="Title 4" hidden="1">
            <a:extLst>
              <a:ext uri="{FF2B5EF4-FFF2-40B4-BE49-F238E27FC236}">
                <a16:creationId xmlns:a16="http://schemas.microsoft.com/office/drawing/2014/main" id="{A2E47960-6FF2-4A58-8806-0FCCDD97E437}"/>
              </a:ext>
            </a:extLst>
          </p:cNvPr>
          <p:cNvSpPr>
            <a:spLocks noGrp="1"/>
          </p:cNvSpPr>
          <p:nvPr>
            <p:ph type="title" idx="4294967295"/>
          </p:nvPr>
        </p:nvSpPr>
        <p:spPr/>
        <p:txBody>
          <a:bodyPr/>
          <a:lstStyle/>
          <a:p>
            <a:r>
              <a:rPr lang="en-US" sz="3800" b="1" kern="1200" dirty="0">
                <a:solidFill>
                  <a:srgbClr val="FFFFFF"/>
                </a:solidFill>
                <a:effectLst>
                  <a:outerShdw blurRad="50800" dist="38100" dir="2700000" algn="tl" rotWithShape="0">
                    <a:srgbClr val="000000">
                      <a:alpha val="40000"/>
                    </a:srgbClr>
                  </a:outerShdw>
                </a:effectLst>
                <a:latin typeface="Calibri" panose="020F0502020204030204" pitchFamily="34" charset="0"/>
                <a:ea typeface="+mn-ea"/>
                <a:cs typeface="+mn-cs"/>
              </a:rPr>
              <a:t>Fellows consistently deliver on high impact, complex activities and projects</a:t>
            </a:r>
            <a:endParaRPr lang="en-US" dirty="0"/>
          </a:p>
        </p:txBody>
      </p:sp>
    </p:spTree>
    <p:extLst>
      <p:ext uri="{BB962C8B-B14F-4D97-AF65-F5344CB8AC3E}">
        <p14:creationId xmlns:p14="http://schemas.microsoft.com/office/powerpoint/2010/main" val="1651890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96541B1DEA4B4F84A16F8DFCC22A57" ma:contentTypeVersion="14" ma:contentTypeDescription="Create a new document." ma:contentTypeScope="" ma:versionID="a9098003c22da537211f314704692a48">
  <xsd:schema xmlns:xsd="http://www.w3.org/2001/XMLSchema" xmlns:xs="http://www.w3.org/2001/XMLSchema" xmlns:p="http://schemas.microsoft.com/office/2006/metadata/properties" xmlns:ns1="http://schemas.microsoft.com/sharepoint/v3" xmlns:ns3="101ab016-77f8-4a4e-890e-620eb8dba109" xmlns:ns4="aa9d0fe1-daec-4fed-b253-c9db79212d45" targetNamespace="http://schemas.microsoft.com/office/2006/metadata/properties" ma:root="true" ma:fieldsID="91461ee9dd2adccedb6e58cdd75b16d1" ns1:_="" ns3:_="" ns4:_="">
    <xsd:import namespace="http://schemas.microsoft.com/sharepoint/v3"/>
    <xsd:import namespace="101ab016-77f8-4a4e-890e-620eb8dba109"/>
    <xsd:import namespace="aa9d0fe1-daec-4fed-b253-c9db79212d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1ab016-77f8-4a4e-890e-620eb8dba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9d0fe1-daec-4fed-b253-c9db79212d4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291192-96AC-4663-B65A-6FF8887CC3D2}">
  <ds:schemaRefs>
    <ds:schemaRef ds:uri="aa9d0fe1-daec-4fed-b253-c9db79212d45"/>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101ab016-77f8-4a4e-890e-620eb8dba109"/>
    <ds:schemaRef ds:uri="http://schemas.microsoft.com/sharepoint/v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7DA9180-1A31-4E7B-BF82-0BDD715A9EFF}">
  <ds:schemaRefs>
    <ds:schemaRef ds:uri="http://schemas.microsoft.com/sharepoint/v3/contenttype/forms"/>
  </ds:schemaRefs>
</ds:datastoreItem>
</file>

<file path=customXml/itemProps3.xml><?xml version="1.0" encoding="utf-8"?>
<ds:datastoreItem xmlns:ds="http://schemas.openxmlformats.org/officeDocument/2006/customXml" ds:itemID="{890B8F3C-F547-48D2-A96A-92567556B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1ab016-77f8-4a4e-890e-620eb8dba109"/>
    <ds:schemaRef ds:uri="aa9d0fe1-daec-4fed-b253-c9db79212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3700</TotalTime>
  <Words>3488</Words>
  <Application>Microsoft Office PowerPoint</Application>
  <PresentationFormat>Widescreen</PresentationFormat>
  <Paragraphs>240</Paragraphs>
  <Slides>20</Slides>
  <Notes>19</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Arial Black</vt:lpstr>
      <vt:lpstr>Calibri</vt:lpstr>
      <vt:lpstr>Calibri Light</vt:lpstr>
      <vt:lpstr>Montserrat</vt:lpstr>
      <vt:lpstr>Raleway</vt:lpstr>
      <vt:lpstr>Vidaloka</vt:lpstr>
      <vt:lpstr>Office Theme</vt:lpstr>
      <vt:lpstr>Gertrude template</vt:lpstr>
      <vt:lpstr>1_Gertrude template</vt:lpstr>
      <vt:lpstr>LABORATORY LEADERSHIP SERVICE</vt:lpstr>
      <vt:lpstr>LLS is a 2-year competency-based, service-learning fellowship</vt:lpstr>
      <vt:lpstr>Train, Serve, Retain</vt:lpstr>
      <vt:lpstr>LLS fellows train at public health laboratories around the country</vt:lpstr>
      <vt:lpstr>91% experiential. 9% didactic</vt:lpstr>
      <vt:lpstr>LLS fellows provide service to their host site laboratory at no cost</vt:lpstr>
      <vt:lpstr>LLS deploys to provide critical lab support and expertise.</vt:lpstr>
      <vt:lpstr>Fellows consistently deliver on high impact, complex activities and projects</vt:lpstr>
      <vt:lpstr>Fellows consistently deliver on high impact, complex activities and projects</vt:lpstr>
      <vt:lpstr>Let’s talk about the application process.</vt:lpstr>
      <vt:lpstr>These 3 criteria support a competitive application</vt:lpstr>
      <vt:lpstr>There are 3 sections of the LLS host site application</vt:lpstr>
      <vt:lpstr>We made changes to streamline host site application processes and prioritize partnerships with you</vt:lpstr>
      <vt:lpstr>We made changes to streamline host site application processes and prioritize partnerships with you</vt:lpstr>
      <vt:lpstr>Labs identified as priority placements are eligible for pre-match</vt:lpstr>
      <vt:lpstr>LLS program provides application coaching for host site laboratories</vt:lpstr>
      <vt:lpstr>LLS program provides application coaching for host site laboratories</vt:lpstr>
      <vt:lpstr>Add a PhD scientist to your team, share your expertise, and help train a future lab leader</vt:lpstr>
      <vt:lpstr>Ready to make a difference?</vt:lpstr>
      <vt:lpstr>CLASS OF 2023 Laboratory Host Sites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dc:creator>
  <cp:lastModifiedBy>Triplett, Deyon (CDC/DDPHSS/CSELS/DSEPD) (CTR)</cp:lastModifiedBy>
  <cp:revision>79</cp:revision>
  <dcterms:created xsi:type="dcterms:W3CDTF">2021-03-17T13:13:43Z</dcterms:created>
  <dcterms:modified xsi:type="dcterms:W3CDTF">2022-01-21T19:57:14Z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2021-03-17T13:18:51Z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18234294-fe53-4781-b388-5f786a09680a</vt:lpwstr>
  </property>
  <property fmtid="{D5CDD505-2E9C-101B-9397-08002B2CF9AE}" pid="8" name="MSIP_Label_8af03ff0-41c5-4c41-b55e-fabb8fae94be_ContentBits">
    <vt:lpwstr>0</vt:lpwstr>
  </property>
  <property fmtid="{D5CDD505-2E9C-101B-9397-08002B2CF9AE}" pid="9" name="ContentTypeId">
    <vt:lpwstr>0x0101000E96541B1DEA4B4F84A16F8DFCC22A57</vt:lpwstr>
  </property>
</Properties>
</file>