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17"/>
  </p:notesMasterIdLst>
  <p:sldIdLst>
    <p:sldId id="276" r:id="rId7"/>
    <p:sldId id="277" r:id="rId8"/>
    <p:sldId id="275" r:id="rId9"/>
    <p:sldId id="265" r:id="rId10"/>
    <p:sldId id="267" r:id="rId11"/>
    <p:sldId id="268" r:id="rId12"/>
    <p:sldId id="281" r:id="rId13"/>
    <p:sldId id="282" r:id="rId14"/>
    <p:sldId id="266" r:id="rId15"/>
    <p:sldId id="280" r:id="rId16"/>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kins, Rashida (CDC/DDPHSS/CSELS/DLS)" initials="AR(" lastIdx="14" clrIdx="0">
    <p:extLst>
      <p:ext uri="{19B8F6BF-5375-455C-9EA6-DF929625EA0E}">
        <p15:presenceInfo xmlns:p15="http://schemas.microsoft.com/office/powerpoint/2012/main" userId="S::nxx4@cdc.gov::cd3b0629-97bc-4cf9-8d0c-9b213632ea2e" providerId="AD"/>
      </p:ext>
    </p:extLst>
  </p:cmAuthor>
  <p:cmAuthor id="2" name="Branch, Alicia (CDC/DDPHSS/CSELS/DLS)" initials="BA(" lastIdx="33" clrIdx="1">
    <p:extLst>
      <p:ext uri="{19B8F6BF-5375-455C-9EA6-DF929625EA0E}">
        <p15:presenceInfo xmlns:p15="http://schemas.microsoft.com/office/powerpoint/2012/main" userId="S::isr2@cdc.gov::020c9075-1298-4c31-b218-ee7bc28d582d" providerId="AD"/>
      </p:ext>
    </p:extLst>
  </p:cmAuthor>
  <p:cmAuthor id="3" name="Hurtado, Isaiah (CDC/DDPHSS/CSELS/DLS)" initials="H(" lastIdx="94" clrIdx="2">
    <p:extLst>
      <p:ext uri="{19B8F6BF-5375-455C-9EA6-DF929625EA0E}">
        <p15:presenceInfo xmlns:p15="http://schemas.microsoft.com/office/powerpoint/2012/main" userId="S::qpr3@cdc.gov::de8eaed5-02e1-4497-a293-2be20cc9ac95" providerId="AD"/>
      </p:ext>
    </p:extLst>
  </p:cmAuthor>
  <p:cmAuthor id="4" name="Araujo, Aufra (CDC/DDPHSS/CSELS/DLS)" initials="A(" lastIdx="1" clrIdx="3">
    <p:extLst>
      <p:ext uri="{19B8F6BF-5375-455C-9EA6-DF929625EA0E}">
        <p15:presenceInfo xmlns:p15="http://schemas.microsoft.com/office/powerpoint/2012/main" userId="S::aka8@cdc.gov::9429a2be-fff6-400d-b6e7-44374dddd0fc" providerId="AD"/>
      </p:ext>
    </p:extLst>
  </p:cmAuthor>
  <p:cmAuthor id="5" name="De Jesus, Victor (CDC/DDPHSS/CSELS/DLS)" initials="D(" lastIdx="6" clrIdx="4">
    <p:extLst>
      <p:ext uri="{19B8F6BF-5375-455C-9EA6-DF929625EA0E}">
        <p15:presenceInfo xmlns:p15="http://schemas.microsoft.com/office/powerpoint/2012/main" userId="S::foa5@cdc.gov::b1767df5-7885-4f23-8f00-a35eacddf217" providerId="AD"/>
      </p:ext>
    </p:extLst>
  </p:cmAuthor>
  <p:cmAuthor id="6" name="Courtney, Sean (CDC/DDPHSS/CSELS/DLS)" initials="CS(" lastIdx="2" clrIdx="5">
    <p:extLst>
      <p:ext uri="{19B8F6BF-5375-455C-9EA6-DF929625EA0E}">
        <p15:presenceInfo xmlns:p15="http://schemas.microsoft.com/office/powerpoint/2012/main" userId="S::xcz1@cdc.gov::255964f4-2978-4116-ad93-79bf3d11c572" providerId="AD"/>
      </p:ext>
    </p:extLst>
  </p:cmAuthor>
  <p:cmAuthor id="7" name="Mercante, Alexandra Maria (CDC/DDPHSS/CSELS/DLS)" initials="M(" lastIdx="7" clrIdx="6">
    <p:extLst>
      <p:ext uri="{19B8F6BF-5375-455C-9EA6-DF929625EA0E}">
        <p15:presenceInfo xmlns:p15="http://schemas.microsoft.com/office/powerpoint/2012/main" userId="S::wip2@cdc.gov::093c4981-cc2f-4286-8387-67437b8acd96" providerId="AD"/>
      </p:ext>
    </p:extLst>
  </p:cmAuthor>
  <p:cmAuthor id="8" name="Chen, Bin (CDC/DDPHSS/CSELS/DLS)" initials="CB(" lastIdx="2" clrIdx="7">
    <p:extLst>
      <p:ext uri="{19B8F6BF-5375-455C-9EA6-DF929625EA0E}">
        <p15:presenceInfo xmlns:p15="http://schemas.microsoft.com/office/powerpoint/2012/main" userId="Chen, Bin (CDC/DDPHSS/CSELS/DLS)" providerId="None"/>
      </p:ext>
    </p:extLst>
  </p:cmAuthor>
  <p:cmAuthor id="9" name="Schwartz, Stephanie (CDC/DDID/NCIRD/DBD)" initials="S(" lastIdx="1" clrIdx="8">
    <p:extLst>
      <p:ext uri="{19B8F6BF-5375-455C-9EA6-DF929625EA0E}">
        <p15:presenceInfo xmlns:p15="http://schemas.microsoft.com/office/powerpoint/2012/main" userId="S::zqd3@cdc.gov::1043f597-417f-436d-a25e-67ae8047e5dd" providerId="AD"/>
      </p:ext>
    </p:extLst>
  </p:cmAuthor>
  <p:cmAuthor id="10" name="Hutson, Christina (CDC/DDID/NCEZID/DHCPP)" initials="H(" lastIdx="7" clrIdx="9">
    <p:extLst>
      <p:ext uri="{19B8F6BF-5375-455C-9EA6-DF929625EA0E}">
        <p15:presenceInfo xmlns:p15="http://schemas.microsoft.com/office/powerpoint/2012/main" userId="S::zuu6@cdc.gov::1797d2c3-d406-4ab5-a4bc-e9dc8425d613" providerId="AD"/>
      </p:ext>
    </p:extLst>
  </p:cmAuthor>
  <p:cmAuthor id="11" name="Woodson, Evonne (CDC/DDID/NCHHSTP/DSTDP)" initials="WE(" lastIdx="2" clrIdx="10">
    <p:extLst>
      <p:ext uri="{19B8F6BF-5375-455C-9EA6-DF929625EA0E}">
        <p15:presenceInfo xmlns:p15="http://schemas.microsoft.com/office/powerpoint/2012/main" userId="S::phy2@cdc.gov::ddc80b04-3645-4450-b76f-7151069378a5" providerId="AD"/>
      </p:ext>
    </p:extLst>
  </p:cmAuthor>
  <p:cmAuthor id="12" name="Kuhnert-Tallman, Wendi (CDC/DDID/OD)" initials="KW(" lastIdx="1" clrIdx="11">
    <p:extLst>
      <p:ext uri="{19B8F6BF-5375-455C-9EA6-DF929625EA0E}">
        <p15:presenceInfo xmlns:p15="http://schemas.microsoft.com/office/powerpoint/2012/main" userId="S::wdk1@cdc.gov::1a16bfc3-1dbb-47cd-bfef-d301b5e6c9ef" providerId="AD"/>
      </p:ext>
    </p:extLst>
  </p:cmAuthor>
  <p:cmAuthor id="13" name="Waters, Sean (CDC/DDPHSS/CSELS/DLS)" initials="WS(" lastIdx="19" clrIdx="12">
    <p:extLst>
      <p:ext uri="{19B8F6BF-5375-455C-9EA6-DF929625EA0E}">
        <p15:presenceInfo xmlns:p15="http://schemas.microsoft.com/office/powerpoint/2012/main" userId="S::ljn4@cdc.gov::4c04f9f0-9b36-43ec-9ab8-06f451407192" providerId="AD"/>
      </p:ext>
    </p:extLst>
  </p:cmAuthor>
  <p:cmAuthor id="14" name="Headley, Tanya (CDC/NIOSH/OD)" initials="HT(" lastIdx="15" clrIdx="13">
    <p:extLst>
      <p:ext uri="{19B8F6BF-5375-455C-9EA6-DF929625EA0E}">
        <p15:presenceInfo xmlns:p15="http://schemas.microsoft.com/office/powerpoint/2012/main" userId="S::tfh4@cdc.gov::17e00185-d4e2-4678-9c92-b02643d07a7f" providerId="AD"/>
      </p:ext>
    </p:extLst>
  </p:cmAuthor>
  <p:cmAuthor id="15" name="Moon, Jonathan L. (CDC/DDID/NCEZID/DSR)" initials="IKI5" lastIdx="1" clrIdx="14">
    <p:extLst>
      <p:ext uri="{19B8F6BF-5375-455C-9EA6-DF929625EA0E}">
        <p15:presenceInfo xmlns:p15="http://schemas.microsoft.com/office/powerpoint/2012/main" userId="Moon, Jonathan L. (CDC/DDID/NCEZID/DSR)" providerId="None"/>
      </p:ext>
    </p:extLst>
  </p:cmAuthor>
  <p:cmAuthor id="16" name="Collins, Blanche C. (CDC/DDPHSS/CSELS/DLS)" initials="C(" lastIdx="3" clrIdx="15">
    <p:extLst>
      <p:ext uri="{19B8F6BF-5375-455C-9EA6-DF929625EA0E}">
        <p15:presenceInfo xmlns:p15="http://schemas.microsoft.com/office/powerpoint/2012/main" userId="S::fve0@cdc.gov::a2896b99-4d29-4693-b437-312cacb64750" providerId="AD"/>
      </p:ext>
    </p:extLst>
  </p:cmAuthor>
  <p:cmAuthor id="17" name="George, Mary G. (CDC/DDNID/NCCDPHP/DHDSP)" initials="GMG(" lastIdx="11" clrIdx="16">
    <p:extLst>
      <p:ext uri="{19B8F6BF-5375-455C-9EA6-DF929625EA0E}">
        <p15:presenceInfo xmlns:p15="http://schemas.microsoft.com/office/powerpoint/2012/main" userId="S::coq5@cdc.gov::7d3ff145-60f4-4c92-90fd-15f64876486a" providerId="AD"/>
      </p:ext>
    </p:extLst>
  </p:cmAuthor>
  <p:cmAuthor id="18" name="Collins, Blanche C. (CDC/DDPHSS/CSELS/DLS)" initials="BCC" lastIdx="6" clrIdx="17">
    <p:extLst>
      <p:ext uri="{19B8F6BF-5375-455C-9EA6-DF929625EA0E}">
        <p15:presenceInfo xmlns:p15="http://schemas.microsoft.com/office/powerpoint/2012/main" userId="Collins, Blanche C. (CDC/DDPHSS/CSELS/DL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F70"/>
    <a:srgbClr val="0851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75" autoAdjust="0"/>
  </p:normalViewPr>
  <p:slideViewPr>
    <p:cSldViewPr snapToGrid="0">
      <p:cViewPr varScale="1">
        <p:scale>
          <a:sx n="71" d="100"/>
          <a:sy n="71" d="100"/>
        </p:scale>
        <p:origin x="96" y="5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1" d="100"/>
          <a:sy n="111" d="100"/>
        </p:scale>
        <p:origin x="253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5947" y="431321"/>
            <a:ext cx="8272106" cy="460313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35948" y="5115464"/>
            <a:ext cx="8272105" cy="131121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54853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labtraining/docs/job_aids/packing_and_shipping/Step_2_IATA_Job_Aid_508.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4" name="Slide Number Placeholder 3"/>
          <p:cNvSpPr>
            <a:spLocks noGrp="1"/>
          </p:cNvSpPr>
          <p:nvPr>
            <p:ph type="sldNum" sz="quarter" idx="5"/>
          </p:nvPr>
        </p:nvSpPr>
        <p:spPr>
          <a:xfrm>
            <a:off x="8708052" y="6513910"/>
            <a:ext cx="433831" cy="344090"/>
          </a:xfrm>
          <a:prstGeom prst="rect">
            <a:avLst/>
          </a:prstGeom>
        </p:spPr>
        <p:txBody>
          <a:bodyPr/>
          <a:lstStyle/>
          <a:p>
            <a:pPr algn="r"/>
            <a:fld id="{64BFB881-7B72-4602-A3DB-54FD19E9F912}" type="slidenum">
              <a:rPr lang="en-US" sz="1200" smtClean="0"/>
              <a:pPr algn="r"/>
              <a:t>1</a:t>
            </a:fld>
            <a:endParaRPr lang="en-US" sz="1200"/>
          </a:p>
        </p:txBody>
      </p:sp>
    </p:spTree>
    <p:extLst>
      <p:ext uri="{BB962C8B-B14F-4D97-AF65-F5344CB8AC3E}">
        <p14:creationId xmlns:p14="http://schemas.microsoft.com/office/powerpoint/2010/main" val="368956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4" name="Slide Number Placeholder 3"/>
          <p:cNvSpPr>
            <a:spLocks noGrp="1"/>
          </p:cNvSpPr>
          <p:nvPr>
            <p:ph type="sldNum" sz="quarter" idx="5"/>
          </p:nvPr>
        </p:nvSpPr>
        <p:spPr>
          <a:xfrm>
            <a:off x="8708052" y="6513910"/>
            <a:ext cx="433831" cy="344090"/>
          </a:xfrm>
          <a:prstGeom prst="rect">
            <a:avLst/>
          </a:prstGeom>
        </p:spPr>
        <p:txBody>
          <a:bodyPr/>
          <a:lstStyle/>
          <a:p>
            <a:pPr algn="r"/>
            <a:fld id="{64BFB881-7B72-4602-A3DB-54FD19E9F912}" type="slidenum">
              <a:rPr lang="en-US" sz="1200" smtClean="0"/>
              <a:pPr algn="r"/>
              <a:t>10</a:t>
            </a:fld>
            <a:endParaRPr lang="en-US" sz="1200" dirty="0"/>
          </a:p>
        </p:txBody>
      </p:sp>
    </p:spTree>
    <p:extLst>
      <p:ext uri="{BB962C8B-B14F-4D97-AF65-F5344CB8AC3E}">
        <p14:creationId xmlns:p14="http://schemas.microsoft.com/office/powerpoint/2010/main" val="97509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cs typeface="Arial"/>
              </a:rPr>
              <a:t>Recommendations are in accordance with the current edition of the International Air Transport Association (IATA) Dangerous Goods Regulations and U.S. Department of Transportation (DOT) Transporting Infectious Substances Safely.</a:t>
            </a:r>
            <a:endParaRPr lang="en-US" dirty="0">
              <a:latin typeface="Arial"/>
              <a:cs typeface="Arial"/>
            </a:endParaRPr>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2</a:t>
            </a:fld>
            <a:endParaRPr lang="en-US" sz="1200" dirty="0"/>
          </a:p>
        </p:txBody>
      </p:sp>
    </p:spTree>
    <p:extLst>
      <p:ext uri="{BB962C8B-B14F-4D97-AF65-F5344CB8AC3E}">
        <p14:creationId xmlns:p14="http://schemas.microsoft.com/office/powerpoint/2010/main" val="134793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mn-lt"/>
                <a:cs typeface="Arial"/>
              </a:rPr>
              <a:t>*The air transport company must be an IATA member airline such as FedEx or UPS.</a:t>
            </a:r>
            <a:endParaRPr lang="en-US" dirty="0">
              <a:latin typeface="Arial"/>
              <a:cs typeface="Arial"/>
            </a:endParaRPr>
          </a:p>
          <a:p>
            <a:endParaRPr lang="en-US" dirty="0"/>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3</a:t>
            </a:fld>
            <a:endParaRPr lang="en-US" sz="1200"/>
          </a:p>
        </p:txBody>
      </p:sp>
    </p:spTree>
    <p:extLst>
      <p:ext uri="{BB962C8B-B14F-4D97-AF65-F5344CB8AC3E}">
        <p14:creationId xmlns:p14="http://schemas.microsoft.com/office/powerpoint/2010/main" val="361808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p:txBody>
          <a:bodyPr/>
          <a:lstStyle/>
          <a:p>
            <a:pPr>
              <a:lnSpc>
                <a:spcPct val="125000"/>
              </a:lnSpc>
            </a:pPr>
            <a:r>
              <a:rPr lang="en-US" dirty="0">
                <a:latin typeface="Arial" panose="020B0604020202020204" pitchFamily="34" charset="0"/>
                <a:cs typeface="Arial" panose="020B0604020202020204" pitchFamily="34" charset="0"/>
              </a:rPr>
              <a:t>Additional guidance on packing and shipping infectious substances regulations:</a:t>
            </a:r>
          </a:p>
          <a:p>
            <a:pPr marL="171450" indent="-171450">
              <a:lnSpc>
                <a:spcPct val="125000"/>
              </a:lnSpc>
              <a:buFont typeface="Arial" panose="020B0604020202020204" pitchFamily="34" charset="0"/>
              <a:buChar char="•"/>
            </a:pPr>
            <a:r>
              <a:rPr lang="en-US" u="none" dirty="0">
                <a:solidFill>
                  <a:schemeClr val="tx1"/>
                </a:solidFill>
                <a:latin typeface="Arial" panose="020B0604020202020204" pitchFamily="34" charset="0"/>
                <a:cs typeface="Arial" panose="020B0604020202020204" pitchFamily="34" charset="0"/>
              </a:rPr>
              <a:t>IATA Novel Coronavirus (COVID-19) Guidance for Operators </a:t>
            </a:r>
            <a:r>
              <a:rPr lang="en-US" u="none" dirty="0">
                <a:latin typeface="Arial" panose="020B0604020202020204" pitchFamily="34" charset="0"/>
                <a:cs typeface="Arial" panose="020B0604020202020204" pitchFamily="34" charset="0"/>
              </a:rPr>
              <a:t>(https://www.iata.org/contentassets/5b7bfb49568442049a384623cefb3cea/covid-19-guidance.pdf)</a:t>
            </a:r>
          </a:p>
          <a:p>
            <a:endParaRPr lang="en-US" dirty="0"/>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4</a:t>
            </a:fld>
            <a:endParaRPr lang="en-US" sz="1200" dirty="0"/>
          </a:p>
        </p:txBody>
      </p:sp>
    </p:spTree>
    <p:extLst>
      <p:ext uri="{BB962C8B-B14F-4D97-AF65-F5344CB8AC3E}">
        <p14:creationId xmlns:p14="http://schemas.microsoft.com/office/powerpoint/2010/main" val="81841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a:xfrm>
            <a:off x="435948" y="5115464"/>
            <a:ext cx="8272105" cy="1398446"/>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dirty="0">
                <a:latin typeface="Arial"/>
                <a:cs typeface="Arial"/>
              </a:rPr>
              <a:t>Biological substances are classified as “Category B” if they are not in a form generally capable of causing permanent disability or life-threatening or fatal disease when exposure occurs. This applies to both human and animal specimens. Category B substances are assigned to UN 3373.</a:t>
            </a:r>
            <a:endParaRPr lang="en-US" dirty="0">
              <a:latin typeface="Arial" panose="020B0604020202020204" pitchFamily="34" charset="0"/>
              <a:cs typeface="Arial" panose="020B0604020202020204" pitchFamily="34" charset="0"/>
            </a:endParaRPr>
          </a:p>
          <a:p>
            <a:pPr>
              <a:lnSpc>
                <a:spcPct val="125000"/>
              </a:lnSpc>
            </a:pPr>
            <a:r>
              <a:rPr lang="en-US" dirty="0">
                <a:latin typeface="Arial" panose="020B0604020202020204" pitchFamily="34" charset="0"/>
                <a:cs typeface="Arial" panose="020B0604020202020204" pitchFamily="34" charset="0"/>
              </a:rPr>
              <a:t>The job aid below provides guidance on determining the classification of a specimen:</a:t>
            </a:r>
          </a:p>
          <a:p>
            <a:pPr marL="171450" indent="-171450">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IATA Decision Tree and Indicative List Job Aid (</a:t>
            </a:r>
            <a:r>
              <a:rPr lang="en-US" dirty="0">
                <a:latin typeface="Arial" panose="020B0604020202020204" pitchFamily="34" charset="0"/>
                <a:cs typeface="Arial" panose="020B0604020202020204" pitchFamily="34" charset="0"/>
                <a:hlinkClick r:id="rId3"/>
              </a:rPr>
              <a:t>https://www.cdc.gov/labtraining/docs/job_aids/packing_and_shipping/Step_2_IATA_Job_Aid_508.pdf</a:t>
            </a:r>
            <a:r>
              <a:rPr lang="en-US" dirty="0">
                <a:latin typeface="Arial" panose="020B0604020202020204" pitchFamily="34" charset="0"/>
                <a:cs typeface="Arial" panose="020B0604020202020204" pitchFamily="34" charset="0"/>
              </a:rPr>
              <a:t>)</a:t>
            </a:r>
          </a:p>
          <a:p>
            <a:pPr>
              <a:lnSpc>
                <a:spcPct val="125000"/>
              </a:lnSpc>
            </a:pPr>
            <a:r>
              <a:rPr lang="en-US" dirty="0">
                <a:latin typeface="Arial"/>
                <a:cs typeface="Arial"/>
              </a:rPr>
              <a:t>*Unless the countries of origin, transit, or destination have issued national recommendations defining them otherwise.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5</a:t>
            </a:fld>
            <a:endParaRPr lang="en-US" sz="1200" dirty="0"/>
          </a:p>
        </p:txBody>
      </p:sp>
    </p:spTree>
    <p:extLst>
      <p:ext uri="{BB962C8B-B14F-4D97-AF65-F5344CB8AC3E}">
        <p14:creationId xmlns:p14="http://schemas.microsoft.com/office/powerpoint/2010/main" val="2168862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p:txBody>
          <a:bodyPr/>
          <a:lstStyle/>
          <a:p>
            <a:pPr>
              <a:lnSpc>
                <a:spcPct val="150000"/>
              </a:lnSpc>
            </a:pPr>
            <a:r>
              <a:rPr lang="en-US" dirty="0">
                <a:latin typeface="Arial"/>
                <a:cs typeface="Arial"/>
              </a:rPr>
              <a:t>The job aid below provides guidance on packing requirements for each classification:</a:t>
            </a:r>
          </a:p>
          <a:p>
            <a:pPr marL="171450" indent="-171450">
              <a:lnSpc>
                <a:spcPct val="125000"/>
              </a:lnSpc>
              <a:buFont typeface="Arial" panose="020B0604020202020204" pitchFamily="34" charset="0"/>
              <a:buChar char="•"/>
            </a:pPr>
            <a:r>
              <a:rPr lang="en-US" dirty="0">
                <a:latin typeface="Arial"/>
                <a:cs typeface="Arial"/>
              </a:rPr>
              <a:t>Step 3: Packing Category B Specimens – Page 2 (https://www.cdc.gov/labtraining/docs/job_aids/packing_and_shipping/Step_3_Packing_Category_A_and_B_and_Exempt_Human_and_Exempt_Animal_Specimens_Job_Aid_508.pdf)</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6</a:t>
            </a:fld>
            <a:endParaRPr lang="en-US" sz="1200" dirty="0"/>
          </a:p>
        </p:txBody>
      </p:sp>
    </p:spTree>
    <p:extLst>
      <p:ext uri="{BB962C8B-B14F-4D97-AF65-F5344CB8AC3E}">
        <p14:creationId xmlns:p14="http://schemas.microsoft.com/office/powerpoint/2010/main" val="217355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4" name="Slide Number Placeholder 3"/>
          <p:cNvSpPr>
            <a:spLocks noGrp="1"/>
          </p:cNvSpPr>
          <p:nvPr>
            <p:ph type="sldNum" sz="quarter" idx="5"/>
          </p:nvPr>
        </p:nvSpPr>
        <p:spPr>
          <a:xfrm>
            <a:off x="8708052" y="6513910"/>
            <a:ext cx="433831" cy="344090"/>
          </a:xfrm>
          <a:prstGeom prst="rect">
            <a:avLst/>
          </a:prstGeom>
        </p:spPr>
        <p:txBody>
          <a:bodyPr/>
          <a:lstStyle/>
          <a:p>
            <a:pPr algn="r"/>
            <a:fld id="{64BFB881-7B72-4602-A3DB-54FD19E9F912}" type="slidenum">
              <a:rPr lang="en-US" sz="1200" smtClean="0"/>
              <a:pPr algn="r"/>
              <a:t>7</a:t>
            </a:fld>
            <a:endParaRPr lang="en-US" sz="1200" dirty="0"/>
          </a:p>
        </p:txBody>
      </p:sp>
    </p:spTree>
    <p:extLst>
      <p:ext uri="{BB962C8B-B14F-4D97-AF65-F5344CB8AC3E}">
        <p14:creationId xmlns:p14="http://schemas.microsoft.com/office/powerpoint/2010/main" val="383419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3" name="Notes Placeholder 2"/>
          <p:cNvSpPr>
            <a:spLocks noGrp="1"/>
          </p:cNvSpPr>
          <p:nvPr>
            <p:ph type="body" idx="1"/>
          </p:nvPr>
        </p:nvSpPr>
        <p:spPr/>
        <p:txBody>
          <a:bodyPr/>
          <a:lstStyle/>
          <a:p>
            <a:pPr>
              <a:lnSpc>
                <a:spcPct val="125000"/>
              </a:lnSpc>
            </a:pPr>
            <a:r>
              <a:rPr lang="en-US" dirty="0">
                <a:latin typeface="Arial"/>
                <a:cs typeface="Arial"/>
              </a:rPr>
              <a:t>The job aid below provides guidance to determine required labeling, marking, and documentation for the package, based on the mode of transportation and classification:</a:t>
            </a:r>
          </a:p>
          <a:p>
            <a:pPr marL="171450" indent="-171450">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Step 4: Labeling, Marking, and Documenting Requirements – Page 4 (https://www.cdc.gov/labtraining/docs/job_aids/packing_and_shipping/Step_4_Labeling_Marking_and_Documenting_Requirements_Job_Aid_508.pdf)</a:t>
            </a:r>
          </a:p>
          <a:p>
            <a:endParaRPr lang="en-US" dirty="0"/>
          </a:p>
        </p:txBody>
      </p:sp>
      <p:sp>
        <p:nvSpPr>
          <p:cNvPr id="4" name="Slide Number Placeholder 3"/>
          <p:cNvSpPr>
            <a:spLocks noGrp="1"/>
          </p:cNvSpPr>
          <p:nvPr>
            <p:ph type="sldNum" sz="quarter" idx="5"/>
          </p:nvPr>
        </p:nvSpPr>
        <p:spPr>
          <a:xfrm>
            <a:off x="8662988" y="6513910"/>
            <a:ext cx="478896" cy="344090"/>
          </a:xfrm>
          <a:prstGeom prst="rect">
            <a:avLst/>
          </a:prstGeom>
        </p:spPr>
        <p:txBody>
          <a:bodyPr/>
          <a:lstStyle/>
          <a:p>
            <a:pPr algn="r"/>
            <a:fld id="{64BFB881-7B72-4602-A3DB-54FD19E9F912}" type="slidenum">
              <a:rPr lang="en-US" sz="1200" smtClean="0"/>
              <a:pPr algn="r"/>
              <a:t>8</a:t>
            </a:fld>
            <a:endParaRPr lang="en-US" sz="1200" dirty="0"/>
          </a:p>
        </p:txBody>
      </p:sp>
    </p:spTree>
    <p:extLst>
      <p:ext uri="{BB962C8B-B14F-4D97-AF65-F5344CB8AC3E}">
        <p14:creationId xmlns:p14="http://schemas.microsoft.com/office/powerpoint/2010/main" val="95132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431800"/>
            <a:ext cx="8181975" cy="4602163"/>
          </a:xfrm>
        </p:spPr>
      </p:sp>
      <p:sp>
        <p:nvSpPr>
          <p:cNvPr id="4" name="Slide Number Placeholder 3"/>
          <p:cNvSpPr>
            <a:spLocks noGrp="1"/>
          </p:cNvSpPr>
          <p:nvPr>
            <p:ph type="sldNum" sz="quarter" idx="5"/>
          </p:nvPr>
        </p:nvSpPr>
        <p:spPr>
          <a:xfrm>
            <a:off x="8708052" y="6513910"/>
            <a:ext cx="433831" cy="344090"/>
          </a:xfrm>
          <a:prstGeom prst="rect">
            <a:avLst/>
          </a:prstGeom>
        </p:spPr>
        <p:txBody>
          <a:bodyPr/>
          <a:lstStyle/>
          <a:p>
            <a:pPr algn="r"/>
            <a:fld id="{64BFB881-7B72-4602-A3DB-54FD19E9F912}" type="slidenum">
              <a:rPr lang="en-US" sz="1200" smtClean="0"/>
              <a:pPr algn="r"/>
              <a:t>9</a:t>
            </a:fld>
            <a:endParaRPr lang="en-US" sz="1200" dirty="0"/>
          </a:p>
        </p:txBody>
      </p:sp>
    </p:spTree>
    <p:extLst>
      <p:ext uri="{BB962C8B-B14F-4D97-AF65-F5344CB8AC3E}">
        <p14:creationId xmlns:p14="http://schemas.microsoft.com/office/powerpoint/2010/main" val="400477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14630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143058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127450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72889" y="474789"/>
            <a:ext cx="3046221" cy="711200"/>
          </a:xfrm>
          <a:prstGeom prst="rect">
            <a:avLst/>
          </a:prstGeom>
        </p:spPr>
        <p:txBody>
          <a:bodyPr wrap="square" lIns="0" tIns="0" rIns="0" bIns="0">
            <a:spAutoFit/>
          </a:bodyPr>
          <a:lstStyle>
            <a:lvl1pPr>
              <a:defRPr sz="44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5" name="Holder 5"/>
          <p:cNvSpPr>
            <a:spLocks noGrp="1"/>
          </p:cNvSpPr>
          <p:nvPr>
            <p:ph type="dt" sz="half" idx="6"/>
          </p:nvPr>
        </p:nvSpPr>
        <p:spPr/>
        <p:txBody>
          <a:bodyPr lIns="0" tIns="0" rIns="0" bIns="0"/>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6" name="Holder 6"/>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3583558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1F487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5" name="Holder 5"/>
          <p:cNvSpPr>
            <a:spLocks noGrp="1"/>
          </p:cNvSpPr>
          <p:nvPr>
            <p:ph type="dt" sz="half" idx="6"/>
          </p:nvPr>
        </p:nvSpPr>
        <p:spPr/>
        <p:txBody>
          <a:bodyPr lIns="0" tIns="0" rIns="0" bIns="0"/>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6" name="Holder 6"/>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3793971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1F487C"/>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6" name="Holder 6"/>
          <p:cNvSpPr>
            <a:spLocks noGrp="1"/>
          </p:cNvSpPr>
          <p:nvPr>
            <p:ph type="dt" sz="half" idx="6"/>
          </p:nvPr>
        </p:nvSpPr>
        <p:spPr/>
        <p:txBody>
          <a:bodyPr lIns="0" tIns="0" rIns="0" bIns="0"/>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7" name="Holder 7"/>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393564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8"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800" b="1" i="0">
                <a:solidFill>
                  <a:srgbClr val="1F487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4" name="Holder 4"/>
          <p:cNvSpPr>
            <a:spLocks noGrp="1"/>
          </p:cNvSpPr>
          <p:nvPr>
            <p:ph type="dt" sz="half" idx="6"/>
          </p:nvPr>
        </p:nvSpPr>
        <p:spPr/>
        <p:txBody>
          <a:bodyPr lIns="0" tIns="0" rIns="0" bIns="0"/>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5" name="Holder 5"/>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339917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3" name="Holder 3"/>
          <p:cNvSpPr>
            <a:spLocks noGrp="1"/>
          </p:cNvSpPr>
          <p:nvPr>
            <p:ph type="dt" sz="half" idx="6"/>
          </p:nvPr>
        </p:nvSpPr>
        <p:spPr/>
        <p:txBody>
          <a:bodyPr lIns="0" tIns="0" rIns="0" bIns="0"/>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4" name="Holder 4"/>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389383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260205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324968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18475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89316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135983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2D12DC-EB5E-4153-8471-991FA9AD11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581271"/>
            <a:ext cx="12192000" cy="280416"/>
          </a:xfrm>
          <a:prstGeom prst="rect">
            <a:avLst/>
          </a:prstGeom>
        </p:spPr>
      </p:pic>
      <p:pic>
        <p:nvPicPr>
          <p:cNvPr id="6" name="Picture 5">
            <a:extLst>
              <a:ext uri="{FF2B5EF4-FFF2-40B4-BE49-F238E27FC236}">
                <a16:creationId xmlns:a16="http://schemas.microsoft.com/office/drawing/2014/main" id="{BAE83EDA-EF3F-48EE-A1B7-D39A30210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22"/>
            <a:ext cx="12192000" cy="280486"/>
          </a:xfrm>
          <a:prstGeom prst="rect">
            <a:avLst/>
          </a:prstGeom>
        </p:spPr>
      </p:pic>
    </p:spTree>
    <p:extLst>
      <p:ext uri="{BB962C8B-B14F-4D97-AF65-F5344CB8AC3E}">
        <p14:creationId xmlns:p14="http://schemas.microsoft.com/office/powerpoint/2010/main" val="339981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283318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fld id="{25FB60A5-BEC9-4296-8A38-EF1A628C402E}" type="datetimeFigureOut">
              <a:rPr lang="en-US" smtClean="0"/>
              <a:t>6/28/2021</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15BD2486-BEAA-47EC-94A4-5912DD37D02B}" type="slidenum">
              <a:rPr lang="en-US" smtClean="0"/>
              <a:t>‹#›</a:t>
            </a:fld>
            <a:endParaRPr lang="en-US"/>
          </a:p>
        </p:txBody>
      </p:sp>
    </p:spTree>
    <p:extLst>
      <p:ext uri="{BB962C8B-B14F-4D97-AF65-F5344CB8AC3E}">
        <p14:creationId xmlns:p14="http://schemas.microsoft.com/office/powerpoint/2010/main" val="350865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773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2145379" y="1672413"/>
            <a:ext cx="7901241" cy="615950"/>
          </a:xfrm>
          <a:prstGeom prst="rect">
            <a:avLst/>
          </a:prstGeom>
        </p:spPr>
        <p:txBody>
          <a:bodyPr wrap="square" lIns="0" tIns="0" rIns="0" bIns="0">
            <a:spAutoFit/>
          </a:bodyPr>
          <a:lstStyle>
            <a:lvl1pPr>
              <a:defRPr sz="3800" b="1" i="0">
                <a:solidFill>
                  <a:srgbClr val="1F487C"/>
                </a:solidFill>
                <a:latin typeface="Calibri"/>
                <a:cs typeface="Calibri"/>
              </a:defRPr>
            </a:lvl1pPr>
          </a:lstStyle>
          <a:p>
            <a:endParaRPr/>
          </a:p>
        </p:txBody>
      </p:sp>
      <p:sp>
        <p:nvSpPr>
          <p:cNvPr id="3" name="Holder 3"/>
          <p:cNvSpPr>
            <a:spLocks noGrp="1"/>
          </p:cNvSpPr>
          <p:nvPr>
            <p:ph type="body" idx="1"/>
          </p:nvPr>
        </p:nvSpPr>
        <p:spPr>
          <a:xfrm>
            <a:off x="688340" y="1627633"/>
            <a:ext cx="10815319" cy="41694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653512" y="6573169"/>
            <a:ext cx="1764029" cy="165100"/>
          </a:xfrm>
          <a:prstGeom prst="rect">
            <a:avLst/>
          </a:prstGeom>
        </p:spPr>
        <p:txBody>
          <a:bodyPr wrap="square" lIns="0" tIns="0" rIns="0" bIns="0">
            <a:spAutoFit/>
          </a:bodyPr>
          <a:lstStyle>
            <a:lvl1pPr>
              <a:defRPr sz="1100" b="0" i="0">
                <a:solidFill>
                  <a:schemeClr val="bg1"/>
                </a:solidFill>
                <a:latin typeface="Calibri"/>
                <a:cs typeface="Calibri"/>
              </a:defRPr>
            </a:lvl1pPr>
          </a:lstStyle>
          <a:p>
            <a:pPr marL="12700">
              <a:lnSpc>
                <a:spcPts val="1145"/>
              </a:lnSpc>
            </a:pPr>
            <a:r>
              <a:rPr spc="-5"/>
              <a:t>Division of Laboratory</a:t>
            </a:r>
            <a:r>
              <a:rPr spc="-70"/>
              <a:t> </a:t>
            </a:r>
            <a:r>
              <a:rPr spc="-5"/>
              <a:t>Systems</a:t>
            </a:r>
          </a:p>
        </p:txBody>
      </p:sp>
      <p:sp>
        <p:nvSpPr>
          <p:cNvPr id="5" name="Holder 5"/>
          <p:cNvSpPr>
            <a:spLocks noGrp="1"/>
          </p:cNvSpPr>
          <p:nvPr>
            <p:ph type="dt" sz="half" idx="6"/>
          </p:nvPr>
        </p:nvSpPr>
        <p:spPr>
          <a:xfrm>
            <a:off x="9131303" y="6565081"/>
            <a:ext cx="2440940" cy="165100"/>
          </a:xfrm>
          <a:prstGeom prst="rect">
            <a:avLst/>
          </a:prstGeom>
        </p:spPr>
        <p:txBody>
          <a:bodyPr wrap="square" lIns="0" tIns="0" rIns="0" bIns="0">
            <a:spAutoFit/>
          </a:bodyPr>
          <a:lstStyle>
            <a:lvl1pPr>
              <a:defRPr sz="1100" b="0" i="1">
                <a:solidFill>
                  <a:schemeClr val="bg1"/>
                </a:solidFill>
                <a:latin typeface="Calibri"/>
                <a:cs typeface="Calibri"/>
              </a:defRPr>
            </a:lvl1pPr>
          </a:lstStyle>
          <a:p>
            <a:pPr marL="12700">
              <a:lnSpc>
                <a:spcPts val="1145"/>
              </a:lnSpc>
            </a:pPr>
            <a:r>
              <a:rPr spc="-5"/>
              <a:t>Excellent Laboratories, Outstanding</a:t>
            </a:r>
            <a:r>
              <a:rPr spc="-90"/>
              <a:t> </a:t>
            </a:r>
            <a:r>
              <a:rPr spc="-5"/>
              <a:t>Health</a:t>
            </a:r>
          </a:p>
        </p:txBody>
      </p:sp>
      <p:sp>
        <p:nvSpPr>
          <p:cNvPr id="6" name="Holder 6"/>
          <p:cNvSpPr>
            <a:spLocks noGrp="1"/>
          </p:cNvSpPr>
          <p:nvPr>
            <p:ph type="sldNum" sz="quarter" idx="7"/>
          </p:nvPr>
        </p:nvSpPr>
        <p:spPr>
          <a:xfrm>
            <a:off x="11842495" y="6537130"/>
            <a:ext cx="283209" cy="254000"/>
          </a:xfrm>
          <a:prstGeom prst="rect">
            <a:avLst/>
          </a:prstGeom>
        </p:spPr>
        <p:txBody>
          <a:bodyPr wrap="square" lIns="0" tIns="0" rIns="0" bIns="0">
            <a:spAutoFit/>
          </a:bodyPr>
          <a:lstStyle>
            <a:lvl1pPr>
              <a:defRPr sz="1800" b="0" i="0">
                <a:solidFill>
                  <a:schemeClr val="bg1"/>
                </a:solidFill>
                <a:latin typeface="Calibri"/>
                <a:cs typeface="Calibri"/>
              </a:defRPr>
            </a:lvl1pPr>
          </a:lstStyle>
          <a:p>
            <a:pPr marL="25400">
              <a:lnSpc>
                <a:spcPts val="1810"/>
              </a:lnSpc>
            </a:pPr>
            <a:fld id="{81D60167-4931-47E6-BA6A-407CBD079E47}" type="slidenum">
              <a:rPr dirty="0"/>
              <a:t>‹#›</a:t>
            </a:fld>
            <a:endParaRPr/>
          </a:p>
        </p:txBody>
      </p:sp>
    </p:spTree>
    <p:extLst>
      <p:ext uri="{BB962C8B-B14F-4D97-AF65-F5344CB8AC3E}">
        <p14:creationId xmlns:p14="http://schemas.microsoft.com/office/powerpoint/2010/main" val="2316573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dc.gov/labtraining/training-courses/packing-shipping-division-6.2-materials.htm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pe.usps.com/text/pub52/welcome.htm" TargetMode="External"/><Relationship Id="rId3" Type="http://schemas.openxmlformats.org/officeDocument/2006/relationships/image" Target="../media/image7.png"/><Relationship Id="rId7" Type="http://schemas.openxmlformats.org/officeDocument/2006/relationships/hyperlink" Target="https://www.fedex.com/en-us/service-guide/hazardous-materials/how-to-ship.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cdc.gov/coronavirus/2019-ncov/lab/guidelines-clinical-specimens.html" TargetMode="External"/><Relationship Id="rId5" Type="http://schemas.openxmlformats.org/officeDocument/2006/relationships/hyperlink" Target="https://www.cdc.gov/labtraining/training-courses/packing-shipping-division-6.2-materials.html" TargetMode="External"/><Relationship Id="rId10" Type="http://schemas.openxmlformats.org/officeDocument/2006/relationships/hyperlink" Target="https://www.ecfr.gov/cgi-bin/text-idx?SID=7026294a5d8c1c05daff2cdafe1a8a4e&amp;mc=true&amp;tpl=/ecfrbrowse/Title49/49tab_02.tpl" TargetMode="External"/><Relationship Id="rId4" Type="http://schemas.openxmlformats.org/officeDocument/2006/relationships/image" Target="../media/image8.png"/><Relationship Id="rId9" Type="http://schemas.openxmlformats.org/officeDocument/2006/relationships/hyperlink" Target="https://www.ups.com/us/en/help-center/packaging-and-supplies/special-care-shipments/hazardous-materials.pag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iata.org/en/programs/cargo/d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phmsa.dot.gov/sites/phmsa.dot.gov/files/2020-04/Transporting%20Infectious%20Substances%20Safely.pdf" TargetMode="External"/><Relationship Id="rId4" Type="http://schemas.openxmlformats.org/officeDocument/2006/relationships/hyperlink" Target="https://www.iata.org/en/programs/cargo/dg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D6B24F-F783-43BE-AD5E-8EE8B22EC8F5}"/>
              </a:ext>
              <a:ext uri="{C183D7F6-B498-43B3-948B-1728B52AA6E4}">
                <adec:decorative xmlns:adec="http://schemas.microsoft.com/office/drawing/2017/decorative" val="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8050652" y="1803672"/>
            <a:ext cx="4141348" cy="5054328"/>
          </a:xfrm>
          <a:prstGeom prst="rect">
            <a:avLst/>
          </a:prstGeom>
        </p:spPr>
      </p:pic>
      <p:pic>
        <p:nvPicPr>
          <p:cNvPr id="9" name="Picture 8">
            <a:extLst>
              <a:ext uri="{FF2B5EF4-FFF2-40B4-BE49-F238E27FC236}">
                <a16:creationId xmlns:a16="http://schemas.microsoft.com/office/drawing/2014/main" id="{A11A1E0B-3E29-4EB3-98A6-159BCC5810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49511" y="2037057"/>
            <a:ext cx="3054681" cy="3970490"/>
          </a:xfrm>
          <a:prstGeom prst="rect">
            <a:avLst/>
          </a:prstGeom>
        </p:spPr>
      </p:pic>
      <p:pic>
        <p:nvPicPr>
          <p:cNvPr id="4" name="Picture 3">
            <a:extLst>
              <a:ext uri="{FF2B5EF4-FFF2-40B4-BE49-F238E27FC236}">
                <a16:creationId xmlns:a16="http://schemas.microsoft.com/office/drawing/2014/main" id="{7D9A993A-D2F3-4DDA-9675-D0265879490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4117"/>
            <a:ext cx="12192001" cy="1370256"/>
          </a:xfrm>
          <a:prstGeom prst="rect">
            <a:avLst/>
          </a:prstGeom>
        </p:spPr>
      </p:pic>
      <p:sp>
        <p:nvSpPr>
          <p:cNvPr id="5" name="Title 3">
            <a:extLst>
              <a:ext uri="{FF2B5EF4-FFF2-40B4-BE49-F238E27FC236}">
                <a16:creationId xmlns:a16="http://schemas.microsoft.com/office/drawing/2014/main" id="{25A5F142-A413-48C3-8EF7-465CDDCC95FC}"/>
              </a:ext>
            </a:extLst>
          </p:cNvPr>
          <p:cNvSpPr txBox="1">
            <a:spLocks noGrp="1"/>
          </p:cNvSpPr>
          <p:nvPr>
            <p:ph type="title" idx="4294967295"/>
          </p:nvPr>
        </p:nvSpPr>
        <p:spPr>
          <a:xfrm>
            <a:off x="-607580" y="2498528"/>
            <a:ext cx="9497855" cy="1523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8517A"/>
                </a:solidFill>
                <a:effectLst/>
                <a:uLnTx/>
                <a:uFillTx/>
                <a:latin typeface="Arial Black"/>
                <a:ea typeface="+mj-ea"/>
                <a:cs typeface="+mj-cs"/>
              </a:rPr>
              <a:t>SARS-CoV-2 Specimens: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8517A"/>
                </a:solidFill>
                <a:effectLst/>
                <a:uLnTx/>
                <a:uFillTx/>
                <a:latin typeface="Arial" panose="020B0604020202020204" pitchFamily="34" charset="0"/>
                <a:ea typeface="+mj-ea"/>
                <a:cs typeface="Arial" panose="020B0604020202020204" pitchFamily="34" charset="0"/>
              </a:rPr>
              <a:t>Packing and Shipping</a:t>
            </a:r>
          </a:p>
        </p:txBody>
      </p:sp>
      <p:pic>
        <p:nvPicPr>
          <p:cNvPr id="7" name="Picture 6">
            <a:extLst>
              <a:ext uri="{FF2B5EF4-FFF2-40B4-BE49-F238E27FC236}">
                <a16:creationId xmlns:a16="http://schemas.microsoft.com/office/drawing/2014/main" id="{43A6130D-ECDA-46E0-9ABB-01E99B9C92E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3844" y="6021206"/>
            <a:ext cx="4018156" cy="536894"/>
          </a:xfrm>
          <a:prstGeom prst="rect">
            <a:avLst/>
          </a:prstGeom>
        </p:spPr>
      </p:pic>
      <p:sp>
        <p:nvSpPr>
          <p:cNvPr id="2" name="Rectangle 1">
            <a:extLst>
              <a:ext uri="{FF2B5EF4-FFF2-40B4-BE49-F238E27FC236}">
                <a16:creationId xmlns:a16="http://schemas.microsoft.com/office/drawing/2014/main" id="{6034AF1F-1CB6-4197-B9DD-8834EC7CE100}"/>
              </a:ext>
            </a:extLst>
          </p:cNvPr>
          <p:cNvSpPr/>
          <p:nvPr/>
        </p:nvSpPr>
        <p:spPr>
          <a:xfrm>
            <a:off x="412115" y="4643537"/>
            <a:ext cx="7573921" cy="1914563"/>
          </a:xfrm>
          <a:prstGeom prst="rect">
            <a:avLst/>
          </a:prstGeom>
        </p:spPr>
        <p:txBody>
          <a:bodyPr wrap="square">
            <a:spAutoFit/>
          </a:bodyPr>
          <a:lstStyle/>
          <a:p>
            <a:pPr>
              <a:lnSpc>
                <a:spcPct val="125000"/>
              </a:lnSpc>
            </a:pPr>
            <a:r>
              <a:rPr lang="en-US" sz="1600" dirty="0">
                <a:solidFill>
                  <a:srgbClr val="C00000"/>
                </a:solidFill>
                <a:latin typeface="Arial"/>
                <a:cs typeface="Arial"/>
              </a:rPr>
              <a:t>Personnel must be trained to pack and ship suspected or confirmed SARS-CoV-2 specimens according to the regulations and in a manner that corresponds to their function-specific responsibilities. This job aid is not a substitute for the required training to pack and ship infectious substances, but instead serves as a quick reference guide adapted from the CDC Laboratory Training course </a:t>
            </a:r>
          </a:p>
          <a:p>
            <a:pPr>
              <a:lnSpc>
                <a:spcPct val="125000"/>
              </a:lnSpc>
            </a:pPr>
            <a:r>
              <a:rPr lang="en-US" sz="1600" dirty="0">
                <a:solidFill>
                  <a:srgbClr val="C00000"/>
                </a:solidFill>
                <a:latin typeface="Arial"/>
                <a:cs typeface="Arial"/>
                <a:hlinkClick r:id="rId7"/>
              </a:rPr>
              <a:t>Packing and Shipping Dangerous Goods: What the Laboratory Staff Must Know</a:t>
            </a:r>
            <a:r>
              <a:rPr lang="en-US" sz="1600" dirty="0">
                <a:solidFill>
                  <a:srgbClr val="C00000"/>
                </a:solidFill>
                <a:latin typeface="Arial"/>
                <a:cs typeface="Arial"/>
              </a:rPr>
              <a:t>.</a:t>
            </a:r>
            <a:endParaRPr lang="en-US" sz="1600" dirty="0">
              <a:cs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A993A-D2F3-4DDA-9675-D026587949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117"/>
            <a:ext cx="12192001" cy="1370256"/>
          </a:xfrm>
          <a:prstGeom prst="rect">
            <a:avLst/>
          </a:prstGeom>
        </p:spPr>
      </p:pic>
      <p:pic>
        <p:nvPicPr>
          <p:cNvPr id="7" name="Picture 6">
            <a:extLst>
              <a:ext uri="{FF2B5EF4-FFF2-40B4-BE49-F238E27FC236}">
                <a16:creationId xmlns:a16="http://schemas.microsoft.com/office/drawing/2014/main" id="{43A6130D-ECDA-46E0-9ABB-01E99B9C92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844" y="5903516"/>
            <a:ext cx="4018156" cy="536894"/>
          </a:xfrm>
          <a:prstGeom prst="rect">
            <a:avLst/>
          </a:prstGeom>
        </p:spPr>
      </p:pic>
      <p:sp>
        <p:nvSpPr>
          <p:cNvPr id="8" name="TextBox 7">
            <a:extLst>
              <a:ext uri="{FF2B5EF4-FFF2-40B4-BE49-F238E27FC236}">
                <a16:creationId xmlns:a16="http://schemas.microsoft.com/office/drawing/2014/main" id="{01933D73-9EE7-4B52-B063-6296C77B4233}"/>
              </a:ext>
            </a:extLst>
          </p:cNvPr>
          <p:cNvSpPr txBox="1"/>
          <p:nvPr/>
        </p:nvSpPr>
        <p:spPr>
          <a:xfrm>
            <a:off x="731520" y="2515622"/>
            <a:ext cx="10679636" cy="3301353"/>
          </a:xfrm>
          <a:prstGeom prst="rect">
            <a:avLst/>
          </a:prstGeom>
          <a:noFill/>
        </p:spPr>
        <p:txBody>
          <a:bodyPr wrap="square" lIns="91440" tIns="45720" rIns="91440" bIns="45720" rtlCol="0" anchor="t">
            <a:spAutoFit/>
          </a:bodyPr>
          <a:lstStyle/>
          <a:p>
            <a:pPr marL="228600" indent="-228600">
              <a:lnSpc>
                <a:spcPct val="125000"/>
              </a:lnSpc>
              <a:buAutoNum type="arabicPeriod"/>
            </a:pPr>
            <a:r>
              <a:rPr lang="en-US" sz="1200" dirty="0">
                <a:latin typeface="Arial"/>
                <a:cs typeface="Arial"/>
              </a:rPr>
              <a:t>CDC Laboratory Training. Packing and Shipping Dangerous Goods: What the Laboratory Staff Must Know. Updated February 24, 2021. </a:t>
            </a:r>
            <a:r>
              <a:rPr lang="en-US" sz="1200" dirty="0">
                <a:latin typeface="Arial"/>
                <a:ea typeface="+mn-lt"/>
                <a:cs typeface="+mn-lt"/>
                <a:hlinkClick r:id="rId5"/>
              </a:rPr>
              <a:t>https://www.cdc.gov/labtraining/training-courses/packing-shipping-division-6.2-materials.html</a:t>
            </a:r>
            <a:r>
              <a:rPr lang="en-US" sz="1200" dirty="0">
                <a:latin typeface="Arial"/>
                <a:ea typeface="+mn-lt"/>
                <a:cs typeface="+mn-lt"/>
              </a:rPr>
              <a:t>. Accessed April 20, 2021. </a:t>
            </a:r>
            <a:endParaRPr lang="en-US" sz="1200" dirty="0">
              <a:latin typeface="Arial"/>
              <a:cs typeface="Arial"/>
            </a:endParaRPr>
          </a:p>
          <a:p>
            <a:pPr marL="228600" indent="-228600">
              <a:lnSpc>
                <a:spcPct val="125000"/>
              </a:lnSpc>
              <a:buAutoNum type="arabicPeriod"/>
            </a:pPr>
            <a:r>
              <a:rPr lang="en-US" sz="1200" dirty="0">
                <a:latin typeface="Arial"/>
                <a:cs typeface="Arial"/>
              </a:rPr>
              <a:t>Centers for Disease Control and Prevention. Interim Guidelines for Collecting and Handling of Clinical Specimens for COVID-19 Testing. Updated February 26, 2021. </a:t>
            </a:r>
            <a:r>
              <a:rPr lang="en-US" sz="1200" dirty="0">
                <a:latin typeface="Arial"/>
                <a:cs typeface="Arial"/>
                <a:hlinkClick r:id="rId6"/>
              </a:rPr>
              <a:t>https://www.cdc.gov/coronavirus/2019-ncov/lab/guidelines-clinical-specimens.html</a:t>
            </a:r>
            <a:r>
              <a:rPr lang="en-US" sz="1200" dirty="0">
                <a:latin typeface="Arial"/>
                <a:cs typeface="Arial"/>
              </a:rPr>
              <a:t>. Accessed April 20, 2021.</a:t>
            </a:r>
          </a:p>
          <a:p>
            <a:pPr marL="228600" indent="-228600">
              <a:lnSpc>
                <a:spcPct val="125000"/>
              </a:lnSpc>
              <a:buAutoNum type="arabicPeriod"/>
            </a:pPr>
            <a:r>
              <a:rPr lang="en-US" sz="1200" dirty="0">
                <a:latin typeface="Arial"/>
                <a:cs typeface="Arial"/>
              </a:rPr>
              <a:t>Federal Express. Hazardous Materials (FedEx Ground): How to Ship Service Guide. Updated 2021. </a:t>
            </a:r>
            <a:r>
              <a:rPr lang="en-US" sz="1200" dirty="0">
                <a:latin typeface="Arial"/>
                <a:cs typeface="Arial"/>
                <a:hlinkClick r:id="rId7"/>
              </a:rPr>
              <a:t>https://www.fedex.com/en-us/service-guide/hazardous-materials/how-to-ship.html</a:t>
            </a:r>
            <a:r>
              <a:rPr lang="en-US" sz="1200" dirty="0">
                <a:latin typeface="Arial"/>
                <a:cs typeface="Arial"/>
              </a:rPr>
              <a:t> Accessed on April 21, 2021.</a:t>
            </a:r>
          </a:p>
          <a:p>
            <a:pPr marL="228600" indent="-228600">
              <a:lnSpc>
                <a:spcPct val="125000"/>
              </a:lnSpc>
              <a:buFont typeface="+mj-lt"/>
              <a:buAutoNum type="arabicPeriod"/>
            </a:pPr>
            <a:r>
              <a:rPr lang="en-US" sz="1200" dirty="0">
                <a:latin typeface="Arial"/>
                <a:cs typeface="Arial"/>
              </a:rPr>
              <a:t>International Air Transport Association. IATA Dangerous Goods Regulations, 61</a:t>
            </a:r>
            <a:r>
              <a:rPr lang="en-US" sz="1200" baseline="30000" dirty="0">
                <a:latin typeface="Arial"/>
                <a:cs typeface="Arial"/>
              </a:rPr>
              <a:t>st</a:t>
            </a:r>
            <a:r>
              <a:rPr lang="en-US" sz="1200" dirty="0">
                <a:latin typeface="Arial"/>
                <a:cs typeface="Arial"/>
              </a:rPr>
              <a:t> Edition. 61</a:t>
            </a:r>
            <a:r>
              <a:rPr lang="en-US" sz="1200" baseline="30000" dirty="0">
                <a:latin typeface="Arial"/>
                <a:cs typeface="Arial"/>
              </a:rPr>
              <a:t>st</a:t>
            </a:r>
            <a:r>
              <a:rPr lang="en-US" sz="1200" dirty="0">
                <a:latin typeface="Arial"/>
                <a:cs typeface="Arial"/>
              </a:rPr>
              <a:t> ed. Montreal, Geneva: International Air Transport Association, 2019.</a:t>
            </a:r>
          </a:p>
          <a:p>
            <a:pPr marL="228600" indent="-228600">
              <a:lnSpc>
                <a:spcPct val="125000"/>
              </a:lnSpc>
              <a:buFont typeface="+mj-lt"/>
              <a:buAutoNum type="arabicPeriod"/>
            </a:pPr>
            <a:r>
              <a:rPr lang="en-US" sz="1200" dirty="0">
                <a:latin typeface="Arial"/>
                <a:cs typeface="Arial"/>
              </a:rPr>
              <a:t>United States Postal Service. Publication 52, Hazardous, Restricted, and Perishable Mail. Updated 2020. </a:t>
            </a:r>
            <a:r>
              <a:rPr lang="en-US" sz="1200" dirty="0">
                <a:latin typeface="Arial"/>
                <a:cs typeface="Arial"/>
                <a:hlinkClick r:id="rId8"/>
              </a:rPr>
              <a:t>https://pe.usps.com/text/pub52/welcome.htm</a:t>
            </a:r>
            <a:r>
              <a:rPr lang="en-US" sz="1200" dirty="0">
                <a:latin typeface="Arial"/>
                <a:cs typeface="Arial"/>
              </a:rPr>
              <a:t>. Accessed April 21, 2021. </a:t>
            </a:r>
          </a:p>
          <a:p>
            <a:pPr marL="228600" indent="-228600">
              <a:lnSpc>
                <a:spcPct val="125000"/>
              </a:lnSpc>
              <a:buFont typeface="+mj-lt"/>
              <a:buAutoNum type="arabicPeriod"/>
            </a:pPr>
            <a:r>
              <a:rPr lang="en-US" sz="1200" dirty="0">
                <a:latin typeface="Arial"/>
                <a:cs typeface="Arial"/>
              </a:rPr>
              <a:t>United Parcel Service. Infectious Substances. Updated 2021. </a:t>
            </a:r>
            <a:r>
              <a:rPr lang="en-US" sz="1200" dirty="0">
                <a:latin typeface="Arial"/>
                <a:cs typeface="Arial"/>
                <a:hlinkClick r:id="rId9"/>
              </a:rPr>
              <a:t>https://www.ups.com/us/en/help-center/packaging-and-supplies/special-care-shipments/hazardous-materials.page</a:t>
            </a:r>
            <a:r>
              <a:rPr lang="en-US" sz="1200" dirty="0">
                <a:latin typeface="Arial"/>
                <a:cs typeface="Arial"/>
              </a:rPr>
              <a:t> Accessed on April 21, 2021. </a:t>
            </a:r>
            <a:endParaRPr lang="en-US" sz="1200" dirty="0">
              <a:latin typeface="Arial" panose="020B0604020202020204" pitchFamily="34" charset="0"/>
              <a:cs typeface="Arial" panose="020B0604020202020204" pitchFamily="34" charset="0"/>
            </a:endParaRPr>
          </a:p>
          <a:p>
            <a:pPr marL="228600" indent="-228600">
              <a:lnSpc>
                <a:spcPct val="125000"/>
              </a:lnSpc>
              <a:buFont typeface="+mj-lt"/>
              <a:buAutoNum type="arabicPeriod"/>
            </a:pPr>
            <a:r>
              <a:rPr lang="en-US" sz="1200" dirty="0">
                <a:latin typeface="Arial"/>
                <a:cs typeface="Arial"/>
              </a:rPr>
              <a:t>US Department of Transportation. Hazardous Materials Regulations (HMR) Title 49 CFR Parts 100-185. Updated April 21, 2021. </a:t>
            </a:r>
            <a:r>
              <a:rPr lang="en-US" sz="1200" dirty="0">
                <a:latin typeface="Arial"/>
                <a:cs typeface="Arial"/>
                <a:hlinkClick r:id="rId10"/>
              </a:rPr>
              <a:t>https://www.ecfr.gov/cgi-bin/text-idx?SID=7026294a5d8c1c05daff2cdafe1a8a4e&amp;mc=true&amp;tpl=/ecfrbrowse/Title49/49tab_02.tpl</a:t>
            </a:r>
            <a:r>
              <a:rPr lang="en-US" sz="1200" dirty="0">
                <a:latin typeface="Arial"/>
                <a:cs typeface="Arial"/>
              </a:rPr>
              <a:t>. Accessed April 22, 2021.</a:t>
            </a:r>
          </a:p>
        </p:txBody>
      </p:sp>
      <p:sp>
        <p:nvSpPr>
          <p:cNvPr id="5" name="Title 1">
            <a:extLst>
              <a:ext uri="{FF2B5EF4-FFF2-40B4-BE49-F238E27FC236}">
                <a16:creationId xmlns:a16="http://schemas.microsoft.com/office/drawing/2014/main" id="{C63BCD67-7B1E-4311-B7B6-F469D0183366}"/>
              </a:ext>
            </a:extLst>
          </p:cNvPr>
          <p:cNvSpPr txBox="1">
            <a:spLocks noGrp="1"/>
          </p:cNvSpPr>
          <p:nvPr>
            <p:ph type="title" idx="4294967295"/>
          </p:nvPr>
        </p:nvSpPr>
        <p:spPr>
          <a:xfrm>
            <a:off x="731520" y="1366139"/>
            <a:ext cx="714089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a:rPr>
              <a:t>SARS-CoV-2 Specimens: Packing and Shipping</a:t>
            </a:r>
          </a:p>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a:ea typeface="+mj-ea"/>
                <a:cs typeface="Arial"/>
              </a:rPr>
              <a:t>Resources</a:t>
            </a:r>
          </a:p>
        </p:txBody>
      </p:sp>
    </p:spTree>
    <p:extLst>
      <p:ext uri="{BB962C8B-B14F-4D97-AF65-F5344CB8AC3E}">
        <p14:creationId xmlns:p14="http://schemas.microsoft.com/office/powerpoint/2010/main" val="76687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88997F-E388-48E4-A3BB-078F87916F56}"/>
              </a:ext>
            </a:extLst>
          </p:cNvPr>
          <p:cNvSpPr txBox="1"/>
          <p:nvPr/>
        </p:nvSpPr>
        <p:spPr>
          <a:xfrm>
            <a:off x="731520" y="1463040"/>
            <a:ext cx="6269785" cy="3678443"/>
          </a:xfrm>
          <a:prstGeom prst="rect">
            <a:avLst/>
          </a:prstGeom>
          <a:noFill/>
        </p:spPr>
        <p:txBody>
          <a:bodyPr wrap="square" lIns="91440" tIns="45720" rIns="91440" bIns="45720" rtlCol="0" anchor="t">
            <a:spAutoFit/>
          </a:bodyPr>
          <a:lstStyle/>
          <a:p>
            <a:pPr>
              <a:lnSpc>
                <a:spcPct val="125000"/>
              </a:lnSpc>
            </a:pPr>
            <a:r>
              <a:rPr lang="en-US" sz="1600" dirty="0">
                <a:latin typeface="Arial"/>
                <a:cs typeface="Arial"/>
              </a:rPr>
              <a:t>This job aid describes a practical four-step method to packing and shipping suspected or confirmed SARS-CoV-2 specimens as UN 3373 Biological Substance, Category B. This process is designed to systematically think through the requirements needed for transportation and provide quick-reference job aids to apply in the workplace. </a:t>
            </a:r>
          </a:p>
          <a:p>
            <a:pPr>
              <a:lnSpc>
                <a:spcPct val="125000"/>
              </a:lnSpc>
            </a:pPr>
            <a:endParaRPr lang="en-US" sz="1600" dirty="0">
              <a:latin typeface="Arial" panose="020B0604020202020204" pitchFamily="34" charset="0"/>
              <a:cs typeface="Arial" panose="020B0604020202020204" pitchFamily="34" charset="0"/>
            </a:endParaRPr>
          </a:p>
          <a:p>
            <a:pPr lvl="1">
              <a:lnSpc>
                <a:spcPct val="150000"/>
              </a:lnSpc>
            </a:pPr>
            <a:r>
              <a:rPr lang="en-US" sz="1600" dirty="0">
                <a:latin typeface="Arial"/>
                <a:cs typeface="Arial"/>
              </a:rPr>
              <a:t>Step 1: Determine the mode of transport for the package</a:t>
            </a:r>
            <a:endParaRPr lang="en-US" sz="1600" dirty="0">
              <a:latin typeface="Arial"/>
              <a:ea typeface="+mn-lt"/>
              <a:cs typeface="Arial"/>
            </a:endParaRPr>
          </a:p>
          <a:p>
            <a:pPr lvl="1">
              <a:lnSpc>
                <a:spcPct val="150000"/>
              </a:lnSpc>
            </a:pPr>
            <a:r>
              <a:rPr lang="en-US" sz="1600" dirty="0">
                <a:latin typeface="Arial"/>
                <a:cs typeface="Arial"/>
              </a:rPr>
              <a:t>Step 2: Determine the classification of a substance</a:t>
            </a:r>
            <a:endParaRPr lang="en-US" sz="1600" dirty="0">
              <a:latin typeface="Arial"/>
              <a:ea typeface="+mn-lt"/>
              <a:cs typeface="Arial"/>
            </a:endParaRPr>
          </a:p>
          <a:p>
            <a:pPr lvl="1">
              <a:lnSpc>
                <a:spcPct val="150000"/>
              </a:lnSpc>
            </a:pPr>
            <a:r>
              <a:rPr lang="en-US" sz="1600" dirty="0">
                <a:latin typeface="Arial"/>
                <a:cs typeface="Arial"/>
              </a:rPr>
              <a:t>Step 3: Pack the Material</a:t>
            </a:r>
            <a:endParaRPr lang="en-US" sz="1600" dirty="0">
              <a:latin typeface="Arial"/>
              <a:ea typeface="+mn-lt"/>
              <a:cs typeface="Arial"/>
            </a:endParaRPr>
          </a:p>
          <a:p>
            <a:pPr lvl="1">
              <a:lnSpc>
                <a:spcPct val="150000"/>
              </a:lnSpc>
            </a:pPr>
            <a:r>
              <a:rPr lang="en-US" sz="1600" dirty="0">
                <a:latin typeface="Arial"/>
                <a:cs typeface="Arial"/>
              </a:rPr>
              <a:t>Step 4: Label, mark, and document the package</a:t>
            </a:r>
          </a:p>
        </p:txBody>
      </p:sp>
      <p:sp>
        <p:nvSpPr>
          <p:cNvPr id="5" name="Title 1">
            <a:extLst>
              <a:ext uri="{FF2B5EF4-FFF2-40B4-BE49-F238E27FC236}">
                <a16:creationId xmlns:a16="http://schemas.microsoft.com/office/drawing/2014/main" id="{F3747424-E86C-44B1-AEED-D81D94006970}"/>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Packing and Shipping Process</a:t>
            </a:r>
            <a:b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Job Aid Overview</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8C8421EF-8DE5-4B37-89BC-D55DEEF51F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8327" y="270072"/>
            <a:ext cx="4793672" cy="6324604"/>
          </a:xfrm>
          <a:prstGeom prst="rect">
            <a:avLst/>
          </a:prstGeom>
        </p:spPr>
      </p:pic>
    </p:spTree>
    <p:extLst>
      <p:ext uri="{BB962C8B-B14F-4D97-AF65-F5344CB8AC3E}">
        <p14:creationId xmlns:p14="http://schemas.microsoft.com/office/powerpoint/2010/main" val="118066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5E7F9B-CBEA-4BF2-9AFE-FDE95B869FB0}"/>
              </a:ext>
            </a:extLst>
          </p:cNvPr>
          <p:cNvSpPr/>
          <p:nvPr/>
        </p:nvSpPr>
        <p:spPr>
          <a:xfrm>
            <a:off x="731520" y="1463040"/>
            <a:ext cx="6395017" cy="4370940"/>
          </a:xfrm>
          <a:prstGeom prst="rect">
            <a:avLst/>
          </a:prstGeom>
        </p:spPr>
        <p:txBody>
          <a:bodyPr wrap="square" lIns="91440" tIns="45720" rIns="91440" bIns="45720" anchor="t">
            <a:spAutoFit/>
          </a:bodyPr>
          <a:lstStyle/>
          <a:p>
            <a:pPr lvl="0">
              <a:lnSpc>
                <a:spcPct val="125000"/>
              </a:lnSpc>
            </a:pPr>
            <a:r>
              <a:rPr lang="en-US" sz="1600" dirty="0">
                <a:latin typeface="Arial"/>
                <a:cs typeface="Arial"/>
              </a:rPr>
              <a:t>This scenario will be referenced throughout the job aid to walk through the four-step method of packing and shipping suspected or confirmed SARS-CoV-2 specimens.</a:t>
            </a:r>
          </a:p>
          <a:p>
            <a:pPr lvl="0">
              <a:lnSpc>
                <a:spcPct val="125000"/>
              </a:lnSpc>
            </a:pPr>
            <a:endParaRPr lang="en-US" sz="1600" i="1" dirty="0">
              <a:solidFill>
                <a:prstClr val="black"/>
              </a:solidFill>
              <a:latin typeface="Arial" panose="020B0604020202020204" pitchFamily="34" charset="0"/>
              <a:cs typeface="Arial" panose="020B0604020202020204" pitchFamily="34" charset="0"/>
            </a:endParaRPr>
          </a:p>
          <a:p>
            <a:pPr>
              <a:lnSpc>
                <a:spcPct val="125000"/>
              </a:lnSpc>
            </a:pPr>
            <a:r>
              <a:rPr lang="en-US" sz="1600" i="1" dirty="0">
                <a:latin typeface="Arial"/>
                <a:cs typeface="Arial"/>
              </a:rPr>
              <a:t>“</a:t>
            </a:r>
            <a:r>
              <a:rPr lang="en-US" sz="1600" i="1" dirty="0">
                <a:latin typeface="Arial"/>
                <a:ea typeface="+mn-lt"/>
                <a:cs typeface="+mn-lt"/>
              </a:rPr>
              <a:t>A 65-year-old patient requests a COVID-19 test from their physician. </a:t>
            </a:r>
            <a:r>
              <a:rPr lang="en-US" sz="1600" i="1" dirty="0">
                <a:latin typeface="Arial"/>
                <a:ea typeface="+mn-lt"/>
                <a:cs typeface="Arial"/>
              </a:rPr>
              <a:t>The patient is experiencing chills, body aches, and cough, and had a close encounter in the last three days with a friend who was recently diagnosed with SARS-CoV-2. </a:t>
            </a:r>
            <a:r>
              <a:rPr lang="en-US" sz="1600" i="1" dirty="0">
                <a:latin typeface="Arial"/>
                <a:ea typeface="+mn-lt"/>
                <a:cs typeface="+mn-lt"/>
              </a:rPr>
              <a:t>The physician's office collects a nasopharyngeal (NP) swab and contacts the state public health laboratory who requests that all specimens be sent to the designated laboratory for testing within 24 hours or overnight. The physician's team contacts an air transport company* to ship the specimen via priority air overnight to the designated laboratory at the requested frozen temperature (&lt;0</a:t>
            </a:r>
            <a:r>
              <a:rPr lang="en-US" sz="1600" i="1" baseline="30000" dirty="0">
                <a:latin typeface="Arial"/>
                <a:ea typeface="+mn-lt"/>
                <a:cs typeface="+mn-lt"/>
              </a:rPr>
              <a:t>o</a:t>
            </a:r>
            <a:r>
              <a:rPr lang="en-US" sz="1600" i="1" dirty="0">
                <a:latin typeface="Arial"/>
                <a:ea typeface="+mn-lt"/>
                <a:cs typeface="+mn-lt"/>
              </a:rPr>
              <a:t>C).</a:t>
            </a:r>
            <a:r>
              <a:rPr lang="en-US" sz="1600" i="1" dirty="0">
                <a:latin typeface="Arial"/>
                <a:ea typeface="+mn-lt"/>
                <a:cs typeface="Arial"/>
              </a:rPr>
              <a:t>”</a:t>
            </a:r>
          </a:p>
        </p:txBody>
      </p:sp>
      <p:sp>
        <p:nvSpPr>
          <p:cNvPr id="5" name="Title 1">
            <a:extLst>
              <a:ext uri="{FF2B5EF4-FFF2-40B4-BE49-F238E27FC236}">
                <a16:creationId xmlns:a16="http://schemas.microsoft.com/office/drawing/2014/main" id="{00A7C903-901E-4C90-BA9E-A9DCB0661970}"/>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a:rPr>
              <a:t>Scenario</a:t>
            </a:r>
            <a:br>
              <a:rPr kumimoji="0" lang="en-US" sz="2400" b="1" i="0" u="none" strike="noStrike" kern="1200" cap="none" spc="0" normalizeH="0" baseline="0" noProof="0" dirty="0">
                <a:ln>
                  <a:noFill/>
                </a:ln>
                <a:solidFill>
                  <a:schemeClr val="tx1"/>
                </a:solidFill>
                <a:effectLst/>
                <a:uLnTx/>
                <a:uFillTx/>
                <a:latin typeface="Arial"/>
                <a:ea typeface="+mj-ea"/>
                <a:cs typeface="Arial"/>
              </a:rPr>
            </a:b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6" name="Picture 5">
            <a:extLst>
              <a:ext uri="{FF2B5EF4-FFF2-40B4-BE49-F238E27FC236}">
                <a16:creationId xmlns:a16="http://schemas.microsoft.com/office/drawing/2014/main" id="{E6E5A2B6-837B-4938-911F-43B1E097D7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5649" y="254719"/>
            <a:ext cx="4838729" cy="6327056"/>
          </a:xfrm>
          <a:prstGeom prst="rect">
            <a:avLst/>
          </a:prstGeom>
        </p:spPr>
      </p:pic>
    </p:spTree>
    <p:extLst>
      <p:ext uri="{BB962C8B-B14F-4D97-AF65-F5344CB8AC3E}">
        <p14:creationId xmlns:p14="http://schemas.microsoft.com/office/powerpoint/2010/main" val="206410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17D189-8F06-4A83-A81E-87AA9F386660}"/>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j-ea"/>
                <a:cs typeface="Arial"/>
              </a:rPr>
              <a:t>Scenario</a:t>
            </a:r>
            <a:br>
              <a:rPr kumimoji="0" lang="en-US" sz="2400" b="1" i="0" u="none" strike="noStrike" kern="1200" cap="none" spc="0" normalizeH="0" baseline="0" noProof="0" dirty="0">
                <a:ln>
                  <a:noFill/>
                </a:ln>
                <a:solidFill>
                  <a:schemeClr val="tx1"/>
                </a:solidFill>
                <a:effectLst/>
                <a:uLnTx/>
                <a:uFillTx/>
                <a:latin typeface="Arial"/>
                <a:ea typeface="+mj-ea"/>
                <a:cs typeface="Arial"/>
              </a:rPr>
            </a:br>
            <a:r>
              <a:rPr kumimoji="0" lang="en-US" sz="2400" b="0" i="0" u="none" strike="noStrike" kern="1200" cap="none" spc="0" normalizeH="0" baseline="0" noProof="0" dirty="0">
                <a:ln>
                  <a:noFill/>
                </a:ln>
                <a:solidFill>
                  <a:schemeClr val="tx1"/>
                </a:solidFill>
                <a:effectLst/>
                <a:uLnTx/>
                <a:uFillTx/>
                <a:latin typeface="Arial"/>
                <a:ea typeface="+mj-ea"/>
                <a:cs typeface="Arial"/>
              </a:rPr>
              <a:t>Step 1: Determine the Mode of Transport</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0423AD12-DBC7-4819-8C3C-D6F2CD8F68C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876"/>
          <a:stretch/>
        </p:blipFill>
        <p:spPr>
          <a:xfrm>
            <a:off x="6875812" y="257315"/>
            <a:ext cx="5316187" cy="6324459"/>
          </a:xfrm>
          <a:prstGeom prst="rect">
            <a:avLst/>
          </a:prstGeom>
        </p:spPr>
      </p:pic>
      <p:sp>
        <p:nvSpPr>
          <p:cNvPr id="6" name="TextBox 5">
            <a:extLst>
              <a:ext uri="{FF2B5EF4-FFF2-40B4-BE49-F238E27FC236}">
                <a16:creationId xmlns:a16="http://schemas.microsoft.com/office/drawing/2014/main" id="{F9F63DD9-0702-4CF5-BE8C-CE015A4CA57A}"/>
              </a:ext>
            </a:extLst>
          </p:cNvPr>
          <p:cNvSpPr txBox="1"/>
          <p:nvPr/>
        </p:nvSpPr>
        <p:spPr>
          <a:xfrm>
            <a:off x="731520" y="1463040"/>
            <a:ext cx="6196965" cy="2524281"/>
          </a:xfrm>
          <a:prstGeom prst="rect">
            <a:avLst/>
          </a:prstGeom>
          <a:noFill/>
        </p:spPr>
        <p:txBody>
          <a:bodyPr wrap="square" lIns="91440" tIns="45720" rIns="91440" bIns="45720" rtlCol="0" anchor="t">
            <a:spAutoFit/>
          </a:bodyPr>
          <a:lstStyle/>
          <a:p>
            <a:pPr>
              <a:lnSpc>
                <a:spcPct val="125000"/>
              </a:lnSpc>
            </a:pPr>
            <a:r>
              <a:rPr lang="en-US" sz="1600" dirty="0">
                <a:latin typeface="Arial"/>
                <a:cs typeface="Arial"/>
              </a:rPr>
              <a:t>Step 1 is to determine the mode of transportation and associated regulations. The state public health laboratory requested that all specimens be sent to a designated laboratory for testing. The physician's team contacts an air transport company to ship the specimen(s) priority air overnight to the designated laboratory. The person shipping the specimen should reference the </a:t>
            </a:r>
            <a:r>
              <a:rPr lang="en-US" sz="1600" dirty="0">
                <a:latin typeface="Arial"/>
                <a:cs typeface="Arial"/>
                <a:hlinkClick r:id="rId4"/>
              </a:rPr>
              <a:t>IATA Dangerous Goods Regulations </a:t>
            </a:r>
            <a:r>
              <a:rPr lang="en-US" sz="1600" dirty="0">
                <a:latin typeface="Arial"/>
                <a:cs typeface="Arial"/>
              </a:rPr>
              <a:t>as the mode of transportation will be </a:t>
            </a:r>
            <a:r>
              <a:rPr lang="en-US" sz="1600" b="1" u="sng" dirty="0">
                <a:latin typeface="Arial"/>
                <a:cs typeface="Arial"/>
              </a:rPr>
              <a:t>AIR</a:t>
            </a:r>
            <a:r>
              <a:rPr lang="en-US" sz="1600" dirty="0">
                <a:latin typeface="Arial"/>
                <a:cs typeface="Arial"/>
              </a:rPr>
              <a:t>. </a:t>
            </a:r>
          </a:p>
        </p:txBody>
      </p:sp>
    </p:spTree>
    <p:extLst>
      <p:ext uri="{BB962C8B-B14F-4D97-AF65-F5344CB8AC3E}">
        <p14:creationId xmlns:p14="http://schemas.microsoft.com/office/powerpoint/2010/main" val="302547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70D31ED-559E-460B-A14A-4F3E1A317BE2}"/>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Scenario</a:t>
            </a:r>
            <a:br>
              <a:rPr kumimoji="0" lang="en-US" sz="2400" b="1" i="0" u="none" strike="noStrike" kern="1200" cap="none" spc="0" normalizeH="0" baseline="0" noProof="0" dirty="0">
                <a:ln>
                  <a:noFill/>
                </a:ln>
                <a:solidFill>
                  <a:prstClr val="black"/>
                </a:solidFill>
                <a:effectLst/>
                <a:uLnTx/>
                <a:uFillTx/>
                <a:latin typeface="Arial"/>
                <a:ea typeface="+mj-ea"/>
                <a:cs typeface="Arial"/>
              </a:rPr>
            </a:br>
            <a:r>
              <a:rPr kumimoji="0" lang="en-US" sz="2400" b="0" i="0" u="none" strike="noStrike" kern="1200" cap="none" spc="0" normalizeH="0" baseline="0" noProof="0" dirty="0">
                <a:ln>
                  <a:noFill/>
                </a:ln>
                <a:solidFill>
                  <a:prstClr val="black"/>
                </a:solidFill>
                <a:effectLst/>
                <a:uLnTx/>
                <a:uFillTx/>
                <a:latin typeface="Arial"/>
                <a:ea typeface="+mj-ea"/>
                <a:cs typeface="Arial"/>
              </a:rPr>
              <a:t>Step 2: Determine the Classification</a:t>
            </a: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FD5CED26-2E79-4DE4-A627-5CDCBC02E3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98327" y="250407"/>
            <a:ext cx="4793673" cy="6338842"/>
          </a:xfrm>
          <a:prstGeom prst="rect">
            <a:avLst/>
          </a:prstGeom>
        </p:spPr>
      </p:pic>
      <p:sp>
        <p:nvSpPr>
          <p:cNvPr id="6" name="TextBox 5">
            <a:extLst>
              <a:ext uri="{FF2B5EF4-FFF2-40B4-BE49-F238E27FC236}">
                <a16:creationId xmlns:a16="http://schemas.microsoft.com/office/drawing/2014/main" id="{D447C05D-7782-42E0-8AEF-5EC56F295058}"/>
              </a:ext>
            </a:extLst>
          </p:cNvPr>
          <p:cNvSpPr txBox="1"/>
          <p:nvPr/>
        </p:nvSpPr>
        <p:spPr>
          <a:xfrm>
            <a:off x="731520" y="1463040"/>
            <a:ext cx="6362621" cy="1908728"/>
          </a:xfrm>
          <a:prstGeom prst="rect">
            <a:avLst/>
          </a:prstGeom>
          <a:noFill/>
        </p:spPr>
        <p:txBody>
          <a:bodyPr wrap="square" lIns="91440" tIns="45720" rIns="91440" bIns="45720" rtlCol="0" anchor="t">
            <a:spAutoFit/>
          </a:bodyPr>
          <a:lstStyle/>
          <a:p>
            <a:pPr>
              <a:lnSpc>
                <a:spcPct val="125000"/>
              </a:lnSpc>
            </a:pPr>
            <a:r>
              <a:rPr lang="en-US" sz="1600" dirty="0">
                <a:latin typeface="Arial"/>
                <a:cs typeface="Arial"/>
              </a:rPr>
              <a:t>For this scenario, suspected or confirmed SARS-CoV-2 specimens should be packed and shipped as UN 3373 Biological Substance, Category B*, in accordance with the current edition of the </a:t>
            </a:r>
            <a:r>
              <a:rPr lang="en-US" sz="1600" dirty="0">
                <a:latin typeface="Arial"/>
                <a:cs typeface="Arial"/>
                <a:hlinkClick r:id="rId4"/>
              </a:rPr>
              <a:t>International Air Transport Association (IATA) Dangerous Goods Regulations </a:t>
            </a:r>
            <a:r>
              <a:rPr lang="en-US" sz="1600" dirty="0">
                <a:latin typeface="Arial"/>
                <a:cs typeface="Arial"/>
              </a:rPr>
              <a:t>and </a:t>
            </a:r>
            <a:r>
              <a:rPr lang="en-US" sz="1600" dirty="0">
                <a:latin typeface="Arial"/>
                <a:cs typeface="Arial"/>
                <a:hlinkClick r:id="rId5"/>
              </a:rPr>
              <a:t>U.S. Department of Transportation (DOT) Transporting Infectious Substances Safely</a:t>
            </a:r>
            <a:r>
              <a:rPr lang="en-US" sz="1600" dirty="0">
                <a:latin typeface="Arial"/>
                <a:cs typeface="Arial"/>
              </a:rPr>
              <a:t>. </a:t>
            </a:r>
            <a:endParaRPr lang="en-US" sz="12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659BED-5B39-4A95-BC0F-9316F6C3B575}"/>
              </a:ext>
              <a:ext uri="{C183D7F6-B498-43B3-948B-1728B52AA6E4}">
                <adec:decorative xmlns:adec="http://schemas.microsoft.com/office/drawing/2017/decorative" val="1"/>
              </a:ext>
            </a:extLst>
          </p:cNvPr>
          <p:cNvGrpSpPr/>
          <p:nvPr/>
        </p:nvGrpSpPr>
        <p:grpSpPr>
          <a:xfrm>
            <a:off x="2828042" y="3672318"/>
            <a:ext cx="2039288" cy="2659905"/>
            <a:chOff x="2596749" y="3649686"/>
            <a:chExt cx="1969118" cy="2568379"/>
          </a:xfrm>
        </p:grpSpPr>
        <p:pic>
          <p:nvPicPr>
            <p:cNvPr id="7" name="Picture 6" descr="A picture containing text, sign&#10;&#10;Description automatically generated">
              <a:extLst>
                <a:ext uri="{FF2B5EF4-FFF2-40B4-BE49-F238E27FC236}">
                  <a16:creationId xmlns:a16="http://schemas.microsoft.com/office/drawing/2014/main" id="{FC0830E8-7066-4DAE-B63E-33F47258C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6749" y="3649686"/>
              <a:ext cx="1968628" cy="1941411"/>
            </a:xfrm>
            <a:prstGeom prst="rect">
              <a:avLst/>
            </a:prstGeom>
          </p:spPr>
        </p:pic>
        <p:pic>
          <p:nvPicPr>
            <p:cNvPr id="8" name="Picture 7">
              <a:extLst>
                <a:ext uri="{FF2B5EF4-FFF2-40B4-BE49-F238E27FC236}">
                  <a16:creationId xmlns:a16="http://schemas.microsoft.com/office/drawing/2014/main" id="{B6BA0CAE-3CB0-41F5-A185-9FFCB68BDD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7239" y="5592581"/>
              <a:ext cx="1968628" cy="625484"/>
            </a:xfrm>
            <a:prstGeom prst="rect">
              <a:avLst/>
            </a:prstGeom>
          </p:spPr>
        </p:pic>
      </p:grpSp>
    </p:spTree>
    <p:extLst>
      <p:ext uri="{BB962C8B-B14F-4D97-AF65-F5344CB8AC3E}">
        <p14:creationId xmlns:p14="http://schemas.microsoft.com/office/powerpoint/2010/main" val="307735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7BF9-F214-42DA-B25A-BB4FA67D06F3}"/>
              </a:ext>
            </a:extLst>
          </p:cNvPr>
          <p:cNvSpPr>
            <a:spLocks noGrp="1"/>
          </p:cNvSpPr>
          <p:nvPr>
            <p:ph type="title" idx="4294967295"/>
          </p:nvPr>
        </p:nvSpPr>
        <p:spPr>
          <a:xfrm>
            <a:off x="731520" y="274320"/>
            <a:ext cx="6617145" cy="1325563"/>
          </a:xfrm>
        </p:spPr>
        <p:txBody>
          <a:bodyPr>
            <a:normAutofit/>
          </a:bodyPr>
          <a:lstStyle/>
          <a:p>
            <a:pPr defTabSz="457200">
              <a:lnSpc>
                <a:spcPct val="125000"/>
              </a:lnSpc>
            </a:pPr>
            <a:r>
              <a:rPr lang="en-US" sz="2400" b="1" dirty="0">
                <a:solidFill>
                  <a:prstClr val="black"/>
                </a:solidFill>
                <a:latin typeface="Arial"/>
                <a:ea typeface="+mn-ea"/>
                <a:cs typeface="Arial"/>
              </a:rPr>
              <a:t>Scenario</a:t>
            </a:r>
            <a:br>
              <a:rPr lang="en-US" sz="2400" b="1" dirty="0">
                <a:solidFill>
                  <a:prstClr val="black"/>
                </a:solidFill>
                <a:latin typeface="Arial"/>
                <a:ea typeface="+mn-ea"/>
                <a:cs typeface="Arial"/>
              </a:rPr>
            </a:br>
            <a:r>
              <a:rPr lang="en-US" sz="2400" dirty="0">
                <a:solidFill>
                  <a:prstClr val="black"/>
                </a:solidFill>
                <a:latin typeface="Arial"/>
                <a:ea typeface="+mn-ea"/>
                <a:cs typeface="Arial"/>
              </a:rPr>
              <a:t>Step 3: Pack the Material</a:t>
            </a:r>
          </a:p>
        </p:txBody>
      </p:sp>
      <p:pic>
        <p:nvPicPr>
          <p:cNvPr id="10" name="Picture 9">
            <a:extLst>
              <a:ext uri="{FF2B5EF4-FFF2-40B4-BE49-F238E27FC236}">
                <a16:creationId xmlns:a16="http://schemas.microsoft.com/office/drawing/2014/main" id="{EFB25F06-36EF-4280-A8A1-40130E306C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2078" y="267195"/>
            <a:ext cx="4769921" cy="6307434"/>
          </a:xfrm>
          <a:prstGeom prst="rect">
            <a:avLst/>
          </a:prstGeom>
        </p:spPr>
      </p:pic>
      <p:sp>
        <p:nvSpPr>
          <p:cNvPr id="13" name="TextBox 12">
            <a:extLst>
              <a:ext uri="{FF2B5EF4-FFF2-40B4-BE49-F238E27FC236}">
                <a16:creationId xmlns:a16="http://schemas.microsoft.com/office/drawing/2014/main" id="{6F2798E5-6D87-45C8-8029-EB1E50FAED12}"/>
              </a:ext>
            </a:extLst>
          </p:cNvPr>
          <p:cNvSpPr txBox="1"/>
          <p:nvPr/>
        </p:nvSpPr>
        <p:spPr>
          <a:xfrm>
            <a:off x="731520" y="1463040"/>
            <a:ext cx="6617145" cy="4544001"/>
          </a:xfrm>
          <a:prstGeom prst="rect">
            <a:avLst/>
          </a:prstGeom>
          <a:noFill/>
        </p:spPr>
        <p:txBody>
          <a:bodyPr wrap="square" lIns="91440" tIns="45720" rIns="91440" bIns="45720" rtlCol="0" anchor="t">
            <a:spAutoFit/>
          </a:bodyPr>
          <a:lstStyle/>
          <a:p>
            <a:pPr>
              <a:lnSpc>
                <a:spcPct val="125000"/>
              </a:lnSpc>
            </a:pPr>
            <a:r>
              <a:rPr lang="en-US" sz="1600" dirty="0">
                <a:latin typeface="Arial"/>
                <a:cs typeface="Arial"/>
              </a:rPr>
              <a:t>According to the packing instructions (PI) regulations, the shipper is responsible for all aspects of packing the dangerous goods. All suspected or confirmed SARS-CoV-2 specimens must be triple-packed with primary, secondary, and outer packaging. For this scenario, the shipper would:</a:t>
            </a:r>
          </a:p>
          <a:p>
            <a:endParaRPr lang="en-US" sz="1600" dirty="0">
              <a:latin typeface="Arial" panose="020B0604020202020204" pitchFamily="34" charset="0"/>
              <a:cs typeface="Arial" panose="020B0604020202020204" pitchFamily="34" charset="0"/>
            </a:endParaRPr>
          </a:p>
          <a:p>
            <a:pPr marL="171450" indent="-171450">
              <a:lnSpc>
                <a:spcPct val="125000"/>
              </a:lnSpc>
              <a:buFont typeface="Arial" panose="020B0604020202020204" pitchFamily="34" charset="0"/>
              <a:buChar char="•"/>
            </a:pPr>
            <a:r>
              <a:rPr lang="en-US" sz="1400" dirty="0">
                <a:latin typeface="Arial"/>
                <a:cs typeface="Arial"/>
              </a:rPr>
              <a:t>Place the specimen into a leak-proof, sift-proof glass, metal, or plastic primary receptacle.</a:t>
            </a:r>
          </a:p>
          <a:p>
            <a:pPr marL="171450" indent="-171450">
              <a:lnSpc>
                <a:spcPct val="125000"/>
              </a:lnSpc>
              <a:buFont typeface="Arial" panose="020B0604020202020204" pitchFamily="34" charset="0"/>
              <a:buChar char="•"/>
            </a:pPr>
            <a:r>
              <a:rPr lang="en-US" sz="1400" dirty="0">
                <a:latin typeface="Arial"/>
                <a:cs typeface="Arial"/>
              </a:rPr>
              <a:t>Cushion each primary receptacle with absorbent materials and place it into a leak-proof, sift-proof 95 kPa bag or tube that can absorb the entire volume of the substance. </a:t>
            </a:r>
            <a:endParaRPr lang="en-US" sz="1400" dirty="0">
              <a:latin typeface="Arial" panose="020B0604020202020204" pitchFamily="34" charset="0"/>
              <a:cs typeface="Arial" panose="020B0604020202020204" pitchFamily="34" charset="0"/>
            </a:endParaRPr>
          </a:p>
          <a:p>
            <a:pPr marL="171450" indent="-171450">
              <a:lnSpc>
                <a:spcPct val="125000"/>
              </a:lnSpc>
              <a:buFont typeface="Arial" panose="020B0604020202020204" pitchFamily="34" charset="0"/>
              <a:buChar char="•"/>
            </a:pPr>
            <a:r>
              <a:rPr lang="en-US" sz="1400" dirty="0">
                <a:latin typeface="Arial"/>
                <a:cs typeface="Arial"/>
              </a:rPr>
              <a:t>Surface decontaminate the secondary packaging and move it to a “clean” zone.</a:t>
            </a:r>
          </a:p>
          <a:p>
            <a:pPr marL="171450" indent="-171450">
              <a:lnSpc>
                <a:spcPct val="125000"/>
              </a:lnSpc>
              <a:buFont typeface="Arial" panose="020B0604020202020204" pitchFamily="34" charset="0"/>
              <a:buChar char="•"/>
            </a:pPr>
            <a:r>
              <a:rPr lang="en-US" sz="1400" dirty="0">
                <a:latin typeface="Arial"/>
                <a:cs typeface="Arial"/>
              </a:rPr>
              <a:t>Secure the secondary packaging in rigid outer packaging, then add dry ice or gel packs.</a:t>
            </a:r>
          </a:p>
          <a:p>
            <a:pPr marL="171450" indent="-171450">
              <a:lnSpc>
                <a:spcPct val="125000"/>
              </a:lnSpc>
              <a:buFont typeface="Arial" panose="020B0604020202020204" pitchFamily="34" charset="0"/>
              <a:buChar char="•"/>
            </a:pPr>
            <a:r>
              <a:rPr lang="en-US" sz="1400" dirty="0">
                <a:latin typeface="Arial"/>
                <a:cs typeface="Arial"/>
              </a:rPr>
              <a:t>If dry ice is used, the outer packaging must be designed and constructed to permit the release of carbon dioxide gas to prevent the build-up of pressure.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42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1C46B5-A59C-425F-B35F-4CEA46F160E5}"/>
              </a:ext>
            </a:extLst>
          </p:cNvPr>
          <p:cNvSpPr txBox="1"/>
          <p:nvPr/>
        </p:nvSpPr>
        <p:spPr>
          <a:xfrm>
            <a:off x="731520" y="1463040"/>
            <a:ext cx="6711008" cy="677621"/>
          </a:xfrm>
          <a:prstGeom prst="rect">
            <a:avLst/>
          </a:prstGeom>
          <a:noFill/>
        </p:spPr>
        <p:txBody>
          <a:bodyPr wrap="square" lIns="91440" tIns="45720" rIns="91440" bIns="45720" rtlCol="0" anchor="t">
            <a:spAutoFit/>
          </a:bodyPr>
          <a:lstStyle/>
          <a:p>
            <a:pPr lvl="0">
              <a:lnSpc>
                <a:spcPct val="125000"/>
              </a:lnSpc>
            </a:pPr>
            <a:r>
              <a:rPr lang="en-US" sz="1600" dirty="0">
                <a:solidFill>
                  <a:prstClr val="black"/>
                </a:solidFill>
                <a:latin typeface="Arial"/>
                <a:cs typeface="Arial"/>
              </a:rPr>
              <a:t>The following markings and labels should be used when shipping the suspected or confirmed SARS-CoV-2 specimen by </a:t>
            </a:r>
            <a:r>
              <a:rPr lang="en-US" sz="1600" b="1" u="sng" dirty="0">
                <a:solidFill>
                  <a:prstClr val="black"/>
                </a:solidFill>
                <a:latin typeface="Arial"/>
                <a:cs typeface="Arial"/>
              </a:rPr>
              <a:t>Air</a:t>
            </a:r>
            <a:r>
              <a:rPr lang="en-US" sz="1600" dirty="0">
                <a:solidFill>
                  <a:prstClr val="black"/>
                </a:solidFill>
                <a:latin typeface="Arial"/>
                <a:cs typeface="Arial"/>
              </a:rPr>
              <a:t>:</a:t>
            </a:r>
          </a:p>
        </p:txBody>
      </p:sp>
      <p:pic>
        <p:nvPicPr>
          <p:cNvPr id="3" name="Picture 2">
            <a:extLst>
              <a:ext uri="{FF2B5EF4-FFF2-40B4-BE49-F238E27FC236}">
                <a16:creationId xmlns:a16="http://schemas.microsoft.com/office/drawing/2014/main" id="{B7E02261-A5F2-4F11-94A1-AE0523969D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0360" y="274320"/>
            <a:ext cx="4779082" cy="6309360"/>
          </a:xfrm>
          <a:prstGeom prst="rect">
            <a:avLst/>
          </a:prstGeom>
        </p:spPr>
      </p:pic>
      <p:pic>
        <p:nvPicPr>
          <p:cNvPr id="5" name="Picture 4">
            <a:extLst>
              <a:ext uri="{FF2B5EF4-FFF2-40B4-BE49-F238E27FC236}">
                <a16:creationId xmlns:a16="http://schemas.microsoft.com/office/drawing/2014/main" id="{2D1D155E-5470-42E0-A00B-05A6AD9D77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4181" y="2359878"/>
            <a:ext cx="4163456" cy="4091930"/>
          </a:xfrm>
          <a:prstGeom prst="rect">
            <a:avLst/>
          </a:prstGeom>
        </p:spPr>
      </p:pic>
      <p:sp>
        <p:nvSpPr>
          <p:cNvPr id="28" name="Title 27">
            <a:extLst>
              <a:ext uri="{FF2B5EF4-FFF2-40B4-BE49-F238E27FC236}">
                <a16:creationId xmlns:a16="http://schemas.microsoft.com/office/drawing/2014/main" id="{B4BE2844-4DEB-45DA-8FD7-05BA332B4309}"/>
              </a:ext>
            </a:extLst>
          </p:cNvPr>
          <p:cNvSpPr txBox="1">
            <a:spLocks noGrp="1"/>
          </p:cNvSpPr>
          <p:nvPr>
            <p:ph type="title" idx="4294967295"/>
          </p:nvPr>
        </p:nvSpPr>
        <p:spPr>
          <a:xfrm>
            <a:off x="5604163" y="2970035"/>
            <a:ext cx="6254751" cy="494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45F70"/>
                </a:solidFill>
                <a:effectLst/>
                <a:uLnTx/>
                <a:uFillTx/>
                <a:latin typeface="Arial" panose="020B0604020202020204" pitchFamily="34" charset="0"/>
                <a:ea typeface="+mn-ea"/>
                <a:cs typeface="Arial" panose="020B0604020202020204" pitchFamily="34" charset="0"/>
              </a:rPr>
              <a:t>Shipper and Consignee Information</a:t>
            </a:r>
            <a:endParaRPr kumimoji="0" lang="en-US" sz="1100" b="0" i="0" u="none" strike="noStrike" kern="1200" cap="none" spc="0" normalizeH="0" baseline="0" noProof="0" dirty="0">
              <a:ln>
                <a:noFill/>
              </a:ln>
              <a:solidFill>
                <a:srgbClr val="145F7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Arial"/>
              </a:rPr>
              <a:t>The shipper and consignee's name and address must appear on all dangerous goods packages. </a:t>
            </a:r>
          </a:p>
        </p:txBody>
      </p:sp>
      <p:sp>
        <p:nvSpPr>
          <p:cNvPr id="31" name="TextBox 30">
            <a:extLst>
              <a:ext uri="{FF2B5EF4-FFF2-40B4-BE49-F238E27FC236}">
                <a16:creationId xmlns:a16="http://schemas.microsoft.com/office/drawing/2014/main" id="{15A1A87C-27E8-4132-BA3B-90B4E4598402}"/>
              </a:ext>
            </a:extLst>
          </p:cNvPr>
          <p:cNvSpPr txBox="1"/>
          <p:nvPr/>
        </p:nvSpPr>
        <p:spPr>
          <a:xfrm>
            <a:off x="5590033" y="3682806"/>
            <a:ext cx="6254750" cy="706347"/>
          </a:xfrm>
          <a:prstGeom prst="rect">
            <a:avLst/>
          </a:prstGeom>
          <a:noFill/>
        </p:spPr>
        <p:txBody>
          <a:bodyPr wrap="square" lIns="91440" tIns="45720" rIns="91440" bIns="45720" rtlCol="0" anchor="t">
            <a:spAutoFit/>
          </a:bodyPr>
          <a:lstStyle/>
          <a:p>
            <a:pPr lvl="0">
              <a:lnSpc>
                <a:spcPct val="125000"/>
              </a:lnSpc>
            </a:pPr>
            <a:r>
              <a:rPr lang="en-US" sz="1100" b="1" dirty="0">
                <a:solidFill>
                  <a:srgbClr val="145F70"/>
                </a:solidFill>
                <a:latin typeface="Arial" panose="020B0604020202020204" pitchFamily="34" charset="0"/>
                <a:cs typeface="Arial" panose="020B0604020202020204" pitchFamily="34" charset="0"/>
              </a:rPr>
              <a:t>UN 3373 Mark</a:t>
            </a:r>
          </a:p>
          <a:p>
            <a:pPr lvl="0">
              <a:lnSpc>
                <a:spcPct val="125000"/>
              </a:lnSpc>
            </a:pPr>
            <a:r>
              <a:rPr lang="en-US" sz="1100" dirty="0">
                <a:latin typeface="Arial"/>
                <a:cs typeface="Arial"/>
              </a:rPr>
              <a:t>UN3373 is a diamond-shaped mark used when shipping Category B substances. It must be displayed on the outer package near the proper shipping name.</a:t>
            </a:r>
          </a:p>
        </p:txBody>
      </p:sp>
      <p:sp>
        <p:nvSpPr>
          <p:cNvPr id="32" name="TextBox 31">
            <a:extLst>
              <a:ext uri="{FF2B5EF4-FFF2-40B4-BE49-F238E27FC236}">
                <a16:creationId xmlns:a16="http://schemas.microsoft.com/office/drawing/2014/main" id="{2AE97511-EDB4-4FC2-8A86-1E280EC93DC1}"/>
              </a:ext>
            </a:extLst>
          </p:cNvPr>
          <p:cNvSpPr txBox="1"/>
          <p:nvPr/>
        </p:nvSpPr>
        <p:spPr>
          <a:xfrm>
            <a:off x="5604163" y="4370879"/>
            <a:ext cx="6254749" cy="706347"/>
          </a:xfrm>
          <a:prstGeom prst="rect">
            <a:avLst/>
          </a:prstGeom>
          <a:noFill/>
        </p:spPr>
        <p:txBody>
          <a:bodyPr wrap="square" lIns="91440" tIns="45720" rIns="91440" bIns="45720" rtlCol="0" anchor="t">
            <a:spAutoFit/>
          </a:bodyPr>
          <a:lstStyle/>
          <a:p>
            <a:pPr lvl="0">
              <a:lnSpc>
                <a:spcPct val="125000"/>
              </a:lnSpc>
            </a:pPr>
            <a:r>
              <a:rPr lang="en-US" sz="1100" b="1" dirty="0">
                <a:solidFill>
                  <a:srgbClr val="145F70"/>
                </a:solidFill>
                <a:latin typeface="Arial" panose="020B0604020202020204" pitchFamily="34" charset="0"/>
                <a:cs typeface="Arial" panose="020B0604020202020204" pitchFamily="34" charset="0"/>
              </a:rPr>
              <a:t>Proper Shipping Name</a:t>
            </a:r>
            <a:endParaRPr lang="en-US" sz="1100" dirty="0">
              <a:solidFill>
                <a:srgbClr val="145F70"/>
              </a:solidFill>
              <a:latin typeface="Arial" panose="020B0604020202020204" pitchFamily="34" charset="0"/>
              <a:cs typeface="Arial" panose="020B0604020202020204" pitchFamily="34" charset="0"/>
            </a:endParaRPr>
          </a:p>
          <a:p>
            <a:pPr>
              <a:lnSpc>
                <a:spcPct val="125000"/>
              </a:lnSpc>
            </a:pPr>
            <a:r>
              <a:rPr lang="en-US" sz="1100" dirty="0">
                <a:latin typeface="Arial"/>
                <a:cs typeface="Arial"/>
              </a:rPr>
              <a:t>The proper shipping name is the specific name from the list of dangerous goods used to describe the hazard properties and the composition of dangerous goods. </a:t>
            </a:r>
          </a:p>
        </p:txBody>
      </p:sp>
      <p:sp>
        <p:nvSpPr>
          <p:cNvPr id="33" name="TextBox 32">
            <a:extLst>
              <a:ext uri="{FF2B5EF4-FFF2-40B4-BE49-F238E27FC236}">
                <a16:creationId xmlns:a16="http://schemas.microsoft.com/office/drawing/2014/main" id="{36770B5E-BF5C-4C8A-A56B-E6349D7D98C3}"/>
              </a:ext>
            </a:extLst>
          </p:cNvPr>
          <p:cNvSpPr txBox="1"/>
          <p:nvPr/>
        </p:nvSpPr>
        <p:spPr>
          <a:xfrm>
            <a:off x="5604163" y="2196293"/>
            <a:ext cx="6254751" cy="706347"/>
          </a:xfrm>
          <a:prstGeom prst="rect">
            <a:avLst/>
          </a:prstGeom>
          <a:noFill/>
        </p:spPr>
        <p:txBody>
          <a:bodyPr wrap="square" lIns="91440" tIns="45720" rIns="91440" bIns="45720" rtlCol="0" anchor="t">
            <a:spAutoFit/>
          </a:bodyPr>
          <a:lstStyle/>
          <a:p>
            <a:pPr lvl="0">
              <a:lnSpc>
                <a:spcPct val="125000"/>
              </a:lnSpc>
            </a:pPr>
            <a:r>
              <a:rPr lang="en-US" sz="1100" b="1" dirty="0">
                <a:solidFill>
                  <a:srgbClr val="145F70"/>
                </a:solidFill>
                <a:latin typeface="Arial" panose="020B0604020202020204" pitchFamily="34" charset="0"/>
                <a:cs typeface="Arial" panose="020B0604020202020204" pitchFamily="34" charset="0"/>
              </a:rPr>
              <a:t>Package Orientation Labels</a:t>
            </a:r>
            <a:endParaRPr lang="en-US" sz="1100" dirty="0">
              <a:solidFill>
                <a:srgbClr val="145F70"/>
              </a:solidFill>
              <a:latin typeface="Arial" panose="020B0604020202020204" pitchFamily="34" charset="0"/>
              <a:cs typeface="Arial" panose="020B0604020202020204" pitchFamily="34" charset="0"/>
            </a:endParaRPr>
          </a:p>
          <a:p>
            <a:pPr>
              <a:lnSpc>
                <a:spcPct val="125000"/>
              </a:lnSpc>
            </a:pPr>
            <a:r>
              <a:rPr lang="en-US" sz="1100" dirty="0">
                <a:latin typeface="Arial"/>
                <a:cs typeface="Arial"/>
              </a:rPr>
              <a:t>The arrows help personnel know which way is up when handling your package. Place the arrows on TWO opposing sides of the package in the same orientation as the primary packaging.</a:t>
            </a:r>
          </a:p>
        </p:txBody>
      </p:sp>
      <p:sp>
        <p:nvSpPr>
          <p:cNvPr id="35" name="TextBox 34">
            <a:extLst>
              <a:ext uri="{FF2B5EF4-FFF2-40B4-BE49-F238E27FC236}">
                <a16:creationId xmlns:a16="http://schemas.microsoft.com/office/drawing/2014/main" id="{25F0788C-68FE-4983-9053-3910C2E417F1}"/>
              </a:ext>
            </a:extLst>
          </p:cNvPr>
          <p:cNvSpPr txBox="1"/>
          <p:nvPr/>
        </p:nvSpPr>
        <p:spPr>
          <a:xfrm>
            <a:off x="5604163" y="5143904"/>
            <a:ext cx="6240619" cy="706347"/>
          </a:xfrm>
          <a:prstGeom prst="rect">
            <a:avLst/>
          </a:prstGeom>
          <a:noFill/>
        </p:spPr>
        <p:txBody>
          <a:bodyPr wrap="square" lIns="91440" tIns="45720" rIns="91440" bIns="45720" rtlCol="0" anchor="t">
            <a:spAutoFit/>
          </a:bodyPr>
          <a:lstStyle/>
          <a:p>
            <a:pPr lvl="0">
              <a:lnSpc>
                <a:spcPct val="125000"/>
              </a:lnSpc>
            </a:pPr>
            <a:r>
              <a:rPr lang="en-US" sz="1100" b="1" dirty="0">
                <a:solidFill>
                  <a:srgbClr val="145F70"/>
                </a:solidFill>
                <a:latin typeface="Arial" panose="020B0604020202020204" pitchFamily="34" charset="0"/>
                <a:cs typeface="Arial" panose="020B0604020202020204" pitchFamily="34" charset="0"/>
              </a:rPr>
              <a:t>Class 9 Label, Proper Shipping Name, UN 1845 Mark and Net Weight of Dry Ice in Kg. </a:t>
            </a:r>
          </a:p>
          <a:p>
            <a:pPr lvl="0">
              <a:lnSpc>
                <a:spcPct val="125000"/>
              </a:lnSpc>
            </a:pPr>
            <a:r>
              <a:rPr lang="en-US" sz="1100" dirty="0">
                <a:latin typeface="Arial"/>
                <a:cs typeface="Arial"/>
              </a:rPr>
              <a:t>Packages including dry ice must include additional pieces of information. Generally, this is a single label but can also be found as two individual labels.</a:t>
            </a:r>
          </a:p>
        </p:txBody>
      </p:sp>
      <p:sp>
        <p:nvSpPr>
          <p:cNvPr id="36" name="TextBox 35">
            <a:extLst>
              <a:ext uri="{FF2B5EF4-FFF2-40B4-BE49-F238E27FC236}">
                <a16:creationId xmlns:a16="http://schemas.microsoft.com/office/drawing/2014/main" id="{FEFA6E19-5057-4C9E-951B-D47AD187DAC5}"/>
              </a:ext>
            </a:extLst>
          </p:cNvPr>
          <p:cNvSpPr txBox="1"/>
          <p:nvPr/>
        </p:nvSpPr>
        <p:spPr>
          <a:xfrm>
            <a:off x="5604164" y="5894721"/>
            <a:ext cx="6254748" cy="706347"/>
          </a:xfrm>
          <a:prstGeom prst="rect">
            <a:avLst/>
          </a:prstGeom>
          <a:noFill/>
        </p:spPr>
        <p:txBody>
          <a:bodyPr wrap="square" lIns="91440" tIns="45720" rIns="91440" bIns="45720" rtlCol="0" anchor="t">
            <a:spAutoFit/>
          </a:bodyPr>
          <a:lstStyle/>
          <a:p>
            <a:pPr lvl="0">
              <a:lnSpc>
                <a:spcPct val="125000"/>
              </a:lnSpc>
            </a:pPr>
            <a:r>
              <a:rPr lang="en-US" sz="1100" b="1" dirty="0">
                <a:solidFill>
                  <a:srgbClr val="145F70"/>
                </a:solidFill>
                <a:latin typeface="Arial" panose="020B0604020202020204" pitchFamily="34" charset="0"/>
                <a:cs typeface="Arial" panose="020B0604020202020204" pitchFamily="34" charset="0"/>
              </a:rPr>
              <a:t>Responsible Person Contact Information</a:t>
            </a:r>
          </a:p>
          <a:p>
            <a:pPr lvl="0">
              <a:lnSpc>
                <a:spcPct val="125000"/>
              </a:lnSpc>
            </a:pPr>
            <a:r>
              <a:rPr lang="en-US" sz="1100" dirty="0">
                <a:latin typeface="Arial"/>
                <a:cs typeface="Arial"/>
              </a:rPr>
              <a:t>A responsible person's name and telephone number are required for shipment of all dangerous goods. The responsible person must be aware of the package contents.</a:t>
            </a:r>
          </a:p>
        </p:txBody>
      </p:sp>
      <p:sp>
        <p:nvSpPr>
          <p:cNvPr id="14" name="Title 1">
            <a:extLst>
              <a:ext uri="{FF2B5EF4-FFF2-40B4-BE49-F238E27FC236}">
                <a16:creationId xmlns:a16="http://schemas.microsoft.com/office/drawing/2014/main" id="{BA11A964-30E0-44E6-A6D4-BEA9386B1C02}"/>
              </a:ext>
            </a:extLst>
          </p:cNvPr>
          <p:cNvSpPr txBox="1">
            <a:spLocks/>
          </p:cNvSpPr>
          <p:nvPr/>
        </p:nvSpPr>
        <p:spPr>
          <a:xfrm>
            <a:off x="731520" y="274320"/>
            <a:ext cx="66171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5000"/>
              </a:lnSpc>
            </a:pPr>
            <a:r>
              <a:rPr lang="en-US" sz="2400" b="1" dirty="0">
                <a:solidFill>
                  <a:prstClr val="black"/>
                </a:solidFill>
                <a:latin typeface="Arial"/>
                <a:ea typeface="+mn-ea"/>
                <a:cs typeface="Arial"/>
              </a:rPr>
              <a:t>Scenario</a:t>
            </a:r>
            <a:br>
              <a:rPr lang="en-US" sz="2400" b="1" dirty="0">
                <a:solidFill>
                  <a:prstClr val="black"/>
                </a:solidFill>
                <a:latin typeface="Arial"/>
                <a:ea typeface="+mn-ea"/>
                <a:cs typeface="Arial"/>
              </a:rPr>
            </a:br>
            <a:r>
              <a:rPr lang="en-US" sz="2400" dirty="0">
                <a:solidFill>
                  <a:prstClr val="black"/>
                </a:solidFill>
                <a:latin typeface="Arial"/>
                <a:ea typeface="+mn-ea"/>
                <a:cs typeface="Arial"/>
              </a:rPr>
              <a:t>Step 4: Mark, Label &amp; Document the Package</a:t>
            </a:r>
          </a:p>
        </p:txBody>
      </p:sp>
    </p:spTree>
    <p:extLst>
      <p:ext uri="{BB962C8B-B14F-4D97-AF65-F5344CB8AC3E}">
        <p14:creationId xmlns:p14="http://schemas.microsoft.com/office/powerpoint/2010/main" val="13787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B6BBCDDB-4919-4B4D-975B-E6E6BDCFFF43}"/>
              </a:ext>
            </a:extLst>
          </p:cNvPr>
          <p:cNvSpPr txBox="1"/>
          <p:nvPr/>
        </p:nvSpPr>
        <p:spPr>
          <a:xfrm>
            <a:off x="731520" y="1463040"/>
            <a:ext cx="6602853" cy="4217052"/>
          </a:xfrm>
          <a:prstGeom prst="rect">
            <a:avLst/>
          </a:prstGeom>
          <a:noFill/>
        </p:spPr>
        <p:txBody>
          <a:bodyPr wrap="square" lIns="91440" tIns="45720" rIns="91440" bIns="45720" rtlCol="0" anchor="t">
            <a:spAutoFit/>
          </a:bodyPr>
          <a:lstStyle/>
          <a:p>
            <a:pPr lvl="0">
              <a:lnSpc>
                <a:spcPct val="125000"/>
              </a:lnSpc>
            </a:pPr>
            <a:r>
              <a:rPr lang="en-US" sz="1600" dirty="0">
                <a:solidFill>
                  <a:prstClr val="black"/>
                </a:solidFill>
                <a:latin typeface="Arial"/>
                <a:cs typeface="Arial"/>
              </a:rPr>
              <a:t>For this scenario, the following documentation should be used when shipping the suspected SARS-CoV-2 patient specimen by Air:</a:t>
            </a:r>
          </a:p>
          <a:p>
            <a:pPr lvl="0">
              <a:lnSpc>
                <a:spcPct val="125000"/>
              </a:lnSpc>
            </a:pPr>
            <a:endParaRPr lang="en-US" sz="1600" dirty="0">
              <a:solidFill>
                <a:prstClr val="black"/>
              </a:solidFill>
              <a:latin typeface="Arial"/>
              <a:cs typeface="Arial"/>
            </a:endParaRPr>
          </a:p>
          <a:p>
            <a:pPr lvl="0">
              <a:lnSpc>
                <a:spcPct val="125000"/>
              </a:lnSpc>
            </a:pPr>
            <a:r>
              <a:rPr lang="en-US" sz="1600" b="1" dirty="0">
                <a:solidFill>
                  <a:srgbClr val="145F70"/>
                </a:solidFill>
                <a:latin typeface="Arial" panose="020B0604020202020204" pitchFamily="34" charset="0"/>
                <a:cs typeface="Arial" panose="020B0604020202020204" pitchFamily="34" charset="0"/>
              </a:rPr>
              <a:t>Itemized List of Contents</a:t>
            </a:r>
          </a:p>
          <a:p>
            <a:pPr lvl="0">
              <a:lnSpc>
                <a:spcPct val="125000"/>
              </a:lnSpc>
            </a:pPr>
            <a:r>
              <a:rPr lang="en-US" sz="1600" dirty="0">
                <a:solidFill>
                  <a:prstClr val="black"/>
                </a:solidFill>
                <a:latin typeface="Arial"/>
                <a:cs typeface="Arial"/>
              </a:rPr>
              <a:t>An itemized list of contents includes the contents of the primary packaging. This must be enclosed between the secondary and outer packaging. </a:t>
            </a:r>
          </a:p>
          <a:p>
            <a:pPr lvl="0">
              <a:lnSpc>
                <a:spcPct val="125000"/>
              </a:lnSpc>
            </a:pPr>
            <a:endParaRPr lang="en-US" sz="1600" dirty="0">
              <a:solidFill>
                <a:prstClr val="black"/>
              </a:solidFill>
              <a:latin typeface="Arial"/>
              <a:cs typeface="Arial"/>
            </a:endParaRPr>
          </a:p>
          <a:p>
            <a:pPr>
              <a:lnSpc>
                <a:spcPct val="125000"/>
              </a:lnSpc>
            </a:pPr>
            <a:r>
              <a:rPr lang="en-US" sz="1600" b="1" dirty="0">
                <a:solidFill>
                  <a:srgbClr val="145F70"/>
                </a:solidFill>
                <a:latin typeface="Arial"/>
                <a:cs typeface="Arial"/>
              </a:rPr>
              <a:t>Air Waybill </a:t>
            </a:r>
            <a:endParaRPr lang="en-US" sz="1600" dirty="0">
              <a:solidFill>
                <a:srgbClr val="145F70"/>
              </a:solidFill>
              <a:latin typeface="Arial"/>
              <a:cs typeface="Arial"/>
            </a:endParaRPr>
          </a:p>
          <a:p>
            <a:pPr>
              <a:lnSpc>
                <a:spcPct val="125000"/>
              </a:lnSpc>
            </a:pPr>
            <a:r>
              <a:rPr lang="en-US" sz="1600" dirty="0">
                <a:latin typeface="Arial"/>
                <a:cs typeface="Arial"/>
              </a:rPr>
              <a:t>The Air Waybill is a critical document that constitutes the contract between the shipper and the carrier airline. It is required for all shipments of dangerous goods by air. The Air Waybill must be attached to the outer packaging.</a:t>
            </a:r>
          </a:p>
        </p:txBody>
      </p:sp>
      <p:grpSp>
        <p:nvGrpSpPr>
          <p:cNvPr id="23" name="Group 22">
            <a:extLst>
              <a:ext uri="{FF2B5EF4-FFF2-40B4-BE49-F238E27FC236}">
                <a16:creationId xmlns:a16="http://schemas.microsoft.com/office/drawing/2014/main" id="{FB01AF42-9D61-4660-8B25-38D338BEE840}"/>
              </a:ext>
              <a:ext uri="{C183D7F6-B498-43B3-948B-1728B52AA6E4}">
                <adec:decorative xmlns:adec="http://schemas.microsoft.com/office/drawing/2017/decorative" val="1"/>
              </a:ext>
            </a:extLst>
          </p:cNvPr>
          <p:cNvGrpSpPr/>
          <p:nvPr/>
        </p:nvGrpSpPr>
        <p:grpSpPr>
          <a:xfrm>
            <a:off x="7355875" y="274320"/>
            <a:ext cx="4836125" cy="6309360"/>
            <a:chOff x="7355875" y="274320"/>
            <a:chExt cx="4836125" cy="6309360"/>
          </a:xfrm>
        </p:grpSpPr>
        <p:pic>
          <p:nvPicPr>
            <p:cNvPr id="24" name="Picture 23">
              <a:extLst>
                <a:ext uri="{FF2B5EF4-FFF2-40B4-BE49-F238E27FC236}">
                  <a16:creationId xmlns:a16="http://schemas.microsoft.com/office/drawing/2014/main" id="{9DB3B930-4061-42E8-AB3E-C5EE167778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5875" y="274320"/>
              <a:ext cx="4836125" cy="6309360"/>
            </a:xfrm>
            <a:prstGeom prst="rect">
              <a:avLst/>
            </a:prstGeom>
          </p:spPr>
        </p:pic>
        <p:pic>
          <p:nvPicPr>
            <p:cNvPr id="25" name="Picture 24">
              <a:extLst>
                <a:ext uri="{FF2B5EF4-FFF2-40B4-BE49-F238E27FC236}">
                  <a16:creationId xmlns:a16="http://schemas.microsoft.com/office/drawing/2014/main" id="{E3264E1D-F50B-4E90-9709-3A3C2CDE05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11146" y="3454895"/>
              <a:ext cx="4280854" cy="3086796"/>
            </a:xfrm>
            <a:prstGeom prst="rect">
              <a:avLst/>
            </a:prstGeom>
          </p:spPr>
        </p:pic>
      </p:grpSp>
      <p:sp>
        <p:nvSpPr>
          <p:cNvPr id="6" name="Title 1">
            <a:extLst>
              <a:ext uri="{FF2B5EF4-FFF2-40B4-BE49-F238E27FC236}">
                <a16:creationId xmlns:a16="http://schemas.microsoft.com/office/drawing/2014/main" id="{E7A52729-D359-4E4E-9CBC-2389DF6017AF}"/>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Scenario</a:t>
            </a:r>
            <a:br>
              <a:rPr kumimoji="0" lang="en-US" sz="2400" b="1" i="0" u="none" strike="noStrike" kern="1200" cap="none" spc="0" normalizeH="0" baseline="0" noProof="0" dirty="0">
                <a:ln>
                  <a:noFill/>
                </a:ln>
                <a:solidFill>
                  <a:prstClr val="black"/>
                </a:solidFill>
                <a:effectLst/>
                <a:uLnTx/>
                <a:uFillTx/>
                <a:latin typeface="Arial"/>
                <a:ea typeface="+mn-ea"/>
                <a:cs typeface="Arial"/>
              </a:rPr>
            </a:br>
            <a:r>
              <a:rPr kumimoji="0" lang="en-US" sz="2400" b="0" i="0" u="none" strike="noStrike" kern="1200" cap="none" spc="0" normalizeH="0" baseline="0" noProof="0" dirty="0">
                <a:ln>
                  <a:noFill/>
                </a:ln>
                <a:solidFill>
                  <a:prstClr val="black"/>
                </a:solidFill>
                <a:effectLst/>
                <a:uLnTx/>
                <a:uFillTx/>
                <a:latin typeface="Arial"/>
                <a:ea typeface="+mn-ea"/>
                <a:cs typeface="Arial"/>
              </a:rPr>
              <a:t>Step 4: Mark, Label &amp; Document the Package</a:t>
            </a:r>
          </a:p>
        </p:txBody>
      </p:sp>
    </p:spTree>
    <p:extLst>
      <p:ext uri="{BB962C8B-B14F-4D97-AF65-F5344CB8AC3E}">
        <p14:creationId xmlns:p14="http://schemas.microsoft.com/office/powerpoint/2010/main" val="282391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B91603-FC63-406B-AA70-D3FC739F66FE}"/>
              </a:ext>
            </a:extLst>
          </p:cNvPr>
          <p:cNvSpPr txBox="1"/>
          <p:nvPr/>
        </p:nvSpPr>
        <p:spPr>
          <a:xfrm>
            <a:off x="731520" y="1463040"/>
            <a:ext cx="6475743" cy="5146089"/>
          </a:xfrm>
          <a:prstGeom prst="rect">
            <a:avLst/>
          </a:prstGeom>
          <a:noFill/>
        </p:spPr>
        <p:txBody>
          <a:bodyPr wrap="square" rtlCol="0">
            <a:spAutoFit/>
          </a:bodyPr>
          <a:lstStyle/>
          <a:p>
            <a:r>
              <a:rPr lang="en-US" sz="1600" dirty="0">
                <a:latin typeface="Arial"/>
                <a:cs typeface="Arial"/>
              </a:rPr>
              <a:t>Biological substance Category B packaging checklist:</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Leak-proof/ sift-proof primary receptacle</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Cushioning and absorbent materials for liquid specimens that can absorb the entire volume of the substance</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Leak-proof/ sift-proof </a:t>
            </a:r>
            <a:r>
              <a:rPr lang="en-US" sz="1400" dirty="0">
                <a:latin typeface="Arial"/>
                <a:cs typeface="Arial"/>
              </a:rPr>
              <a:t>95 kPa bag or tube</a:t>
            </a:r>
            <a:r>
              <a:rPr lang="en-US" sz="1400" dirty="0">
                <a:latin typeface="Arial" panose="020B0604020202020204" pitchFamily="34" charset="0"/>
                <a:cs typeface="Arial" panose="020B0604020202020204" pitchFamily="34" charset="0"/>
              </a:rPr>
              <a:t> secondary packaging</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Rigid outer packaging</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UN3373 mark</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Proper shipping name</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Shipper and consignee addresses</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Responsible person contact information on outer packaging or written documentation</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Biohazard symbol on primary or secondary packaging if the substance contains blood or is contaminated with human blood</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Itemized list of contents between secondary and outer packaging</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Air Waybill (air transport only)</a:t>
            </a:r>
          </a:p>
          <a:p>
            <a:pPr marL="628650" lvl="1" indent="-171450">
              <a:lnSpc>
                <a:spcPct val="150000"/>
              </a:lnSpc>
              <a:buFont typeface="Wingdings" panose="05000000000000000000" pitchFamily="2" charset="2"/>
              <a:buChar char="q"/>
            </a:pPr>
            <a:r>
              <a:rPr lang="en-US" sz="1400" dirty="0">
                <a:latin typeface="Arial" panose="020B0604020202020204" pitchFamily="34" charset="0"/>
                <a:cs typeface="Arial" panose="020B0604020202020204" pitchFamily="34" charset="0"/>
              </a:rPr>
              <a:t>Packages including dry ice must include additional pieces of information </a:t>
            </a:r>
          </a:p>
        </p:txBody>
      </p:sp>
      <p:pic>
        <p:nvPicPr>
          <p:cNvPr id="16" name="Picture 15">
            <a:extLst>
              <a:ext uri="{FF2B5EF4-FFF2-40B4-BE49-F238E27FC236}">
                <a16:creationId xmlns:a16="http://schemas.microsoft.com/office/drawing/2014/main" id="{D86249DF-744F-4BF0-82F0-95ED6FA77F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4290" y="269965"/>
            <a:ext cx="4812802" cy="6495301"/>
          </a:xfrm>
          <a:prstGeom prst="rect">
            <a:avLst/>
          </a:prstGeom>
        </p:spPr>
      </p:pic>
      <p:sp>
        <p:nvSpPr>
          <p:cNvPr id="6" name="Title 1">
            <a:extLst>
              <a:ext uri="{FF2B5EF4-FFF2-40B4-BE49-F238E27FC236}">
                <a16:creationId xmlns:a16="http://schemas.microsoft.com/office/drawing/2014/main" id="{BDC0A65C-E4DE-4F77-BE7B-BA193165C3D9}"/>
              </a:ext>
            </a:extLst>
          </p:cNvPr>
          <p:cNvSpPr txBox="1">
            <a:spLocks noGrp="1"/>
          </p:cNvSpPr>
          <p:nvPr>
            <p:ph type="title" idx="4294967295"/>
          </p:nvPr>
        </p:nvSpPr>
        <p:spPr>
          <a:xfrm>
            <a:off x="731520" y="274320"/>
            <a:ext cx="66171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25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Packing and Shipping Process</a:t>
            </a:r>
            <a:br>
              <a:rPr kumimoji="0" lang="en-US" sz="2400" b="1" i="0" u="none" strike="noStrike" kern="1200" cap="none" spc="0" normalizeH="0" baseline="0" noProof="0" dirty="0">
                <a:ln>
                  <a:noFill/>
                </a:ln>
                <a:solidFill>
                  <a:prstClr val="black"/>
                </a:solidFill>
                <a:effectLst/>
                <a:uLnTx/>
                <a:uFillTx/>
                <a:latin typeface="Arial"/>
                <a:ea typeface="+mn-ea"/>
                <a:cs typeface="Arial"/>
              </a:rPr>
            </a:br>
            <a:r>
              <a:rPr kumimoji="0" lang="en-US" sz="2400" b="0" i="0" u="none" strike="noStrike" kern="1200" cap="none" spc="0" normalizeH="0" baseline="0" noProof="0" dirty="0">
                <a:ln>
                  <a:noFill/>
                </a:ln>
                <a:solidFill>
                  <a:prstClr val="black"/>
                </a:solidFill>
                <a:effectLst/>
                <a:uLnTx/>
                <a:uFillTx/>
                <a:latin typeface="Arial"/>
                <a:ea typeface="+mn-ea"/>
                <a:cs typeface="Arial"/>
              </a:rPr>
              <a:t>SARS-CoV-2 Specimen Packing Overview</a:t>
            </a:r>
          </a:p>
        </p:txBody>
      </p:sp>
    </p:spTree>
    <p:extLst>
      <p:ext uri="{BB962C8B-B14F-4D97-AF65-F5344CB8AC3E}">
        <p14:creationId xmlns:p14="http://schemas.microsoft.com/office/powerpoint/2010/main" val="996508258"/>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2E23C9701DFA47A65858237CCAB721" ma:contentTypeVersion="1298" ma:contentTypeDescription="Create a new document." ma:contentTypeScope="" ma:versionID="888f98b8437783f99ecdff7d2ff22315">
  <xsd:schema xmlns:xsd="http://www.w3.org/2001/XMLSchema" xmlns:xs="http://www.w3.org/2001/XMLSchema" xmlns:p="http://schemas.microsoft.com/office/2006/metadata/properties" xmlns:ns2="0724e717-bbe7-4e48-ae6a-faff532bb476" xmlns:ns3="f52a3169-e43e-47cd-ab98-54b0da0f7bdd" xmlns:ns4="1a67b3a4-2341-4c6a-843e-f2a42af82800" targetNamespace="http://schemas.microsoft.com/office/2006/metadata/properties" ma:root="true" ma:fieldsID="b2b0f4d72e9872df9e697c948ddab8a1" ns2:_="" ns3:_="" ns4:_="">
    <xsd:import namespace="0724e717-bbe7-4e48-ae6a-faff532bb476"/>
    <xsd:import namespace="f52a3169-e43e-47cd-ab98-54b0da0f7bdd"/>
    <xsd:import namespace="1a67b3a4-2341-4c6a-843e-f2a42af8280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4e717-bbe7-4e48-ae6a-faff532bb47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52a3169-e43e-47cd-ab98-54b0da0f7b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67b3a4-2341-4c6a-843e-f2a42af8280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724e717-bbe7-4e48-ae6a-faff532bb476">CSELS-1165620290-2764</_dlc_DocId>
    <_dlc_DocIdUrl xmlns="0724e717-bbe7-4e48-ae6a-faff532bb476">
      <Url>https://cdc.sharepoint.com/sites/CSELS/DLS/Comms/_layouts/15/DocIdRedir.aspx?ID=CSELS-1165620290-2764</Url>
      <Description>CSELS-1165620290-2764</Description>
    </_dlc_DocIdUrl>
  </documentManagement>
</p:properties>
</file>

<file path=customXml/itemProps1.xml><?xml version="1.0" encoding="utf-8"?>
<ds:datastoreItem xmlns:ds="http://schemas.openxmlformats.org/officeDocument/2006/customXml" ds:itemID="{ED531C76-DA86-46EC-92C7-7DE7BC15DE38}">
  <ds:schemaRefs>
    <ds:schemaRef ds:uri="http://schemas.microsoft.com/sharepoint/events"/>
  </ds:schemaRefs>
</ds:datastoreItem>
</file>

<file path=customXml/itemProps2.xml><?xml version="1.0" encoding="utf-8"?>
<ds:datastoreItem xmlns:ds="http://schemas.openxmlformats.org/officeDocument/2006/customXml" ds:itemID="{C48079F2-09E5-45F8-BBA3-3171CC953D8A}">
  <ds:schemaRefs>
    <ds:schemaRef ds:uri="http://schemas.microsoft.com/sharepoint/v3/contenttype/forms"/>
  </ds:schemaRefs>
</ds:datastoreItem>
</file>

<file path=customXml/itemProps3.xml><?xml version="1.0" encoding="utf-8"?>
<ds:datastoreItem xmlns:ds="http://schemas.openxmlformats.org/officeDocument/2006/customXml" ds:itemID="{67CE264F-E3A7-418E-979A-AEED51CC90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4e717-bbe7-4e48-ae6a-faff532bb476"/>
    <ds:schemaRef ds:uri="f52a3169-e43e-47cd-ab98-54b0da0f7bdd"/>
    <ds:schemaRef ds:uri="1a67b3a4-2341-4c6a-843e-f2a42af828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223965E-A8DF-444E-AE1C-BE75A9A4CCF3}">
  <ds:schemaRefs>
    <ds:schemaRef ds:uri="http://purl.org/dc/terms/"/>
    <ds:schemaRef ds:uri="http://purl.org/dc/dcmitype/"/>
    <ds:schemaRef ds:uri="http://www.w3.org/XML/1998/namespace"/>
    <ds:schemaRef ds:uri="http://schemas.microsoft.com/office/2006/metadata/properties"/>
    <ds:schemaRef ds:uri="http://schemas.microsoft.com/office/2006/documentManagement/types"/>
    <ds:schemaRef ds:uri="0724e717-bbe7-4e48-ae6a-faff532bb476"/>
    <ds:schemaRef ds:uri="f52a3169-e43e-47cd-ab98-54b0da0f7bdd"/>
    <ds:schemaRef ds:uri="1a67b3a4-2341-4c6a-843e-f2a42af82800"/>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848</TotalTime>
  <Words>1770</Words>
  <Application>Microsoft Office PowerPoint</Application>
  <PresentationFormat>Widescreen</PresentationFormat>
  <Paragraphs>94</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 Black</vt:lpstr>
      <vt:lpstr>Calibri</vt:lpstr>
      <vt:lpstr>Calibri Light</vt:lpstr>
      <vt:lpstr>Wingdings</vt:lpstr>
      <vt:lpstr>Office Theme</vt:lpstr>
      <vt:lpstr>1_Office Theme</vt:lpstr>
      <vt:lpstr>SARS-CoV-2 Specimens: Packing and Shipping</vt:lpstr>
      <vt:lpstr>Packing and Shipping Process Job Aid Overview</vt:lpstr>
      <vt:lpstr>Scenario </vt:lpstr>
      <vt:lpstr>Scenario Step 1: Determine the Mode of Transport</vt:lpstr>
      <vt:lpstr>Scenario Step 2: Determine the Classification</vt:lpstr>
      <vt:lpstr>Scenario Step 3: Pack the Material</vt:lpstr>
      <vt:lpstr>Shipper and Consignee Information The shipper and consignee's name and address must appear on all dangerous goods packages. </vt:lpstr>
      <vt:lpstr>Scenario Step 4: Mark, Label &amp; Document the Package</vt:lpstr>
      <vt:lpstr>Packing and Shipping Process SARS-CoV-2 Specimen Packing Overview</vt:lpstr>
      <vt:lpstr>SARS-CoV-2 Specimens: Packing and Shipping Resources</vt:lpstr>
    </vt:vector>
  </TitlesOfParts>
  <Company>CDC/DDPHSS/CSELS/DLS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Task 383 COVID-19 Pack and Ship PPT Job Aid</dc:title>
  <dc:subject>How to prepare COVID-19 Specimens for shipping</dc:subject>
  <dc:creator>Hurtado, Isaiah (CDC/DDPHSS/CSELS/DLS)</dc:creator>
  <cp:keywords>job aid, packing and shipping, COVID-19 specimens</cp:keywords>
  <cp:lastModifiedBy>Waters, Sean (CDC/DDPHSS/CSELS/DLS)</cp:lastModifiedBy>
  <cp:revision>49</cp:revision>
  <cp:lastPrinted>2021-06-28T13:39:55Z</cp:lastPrinted>
  <dcterms:created xsi:type="dcterms:W3CDTF">2021-03-26T17:31:18Z</dcterms:created>
  <dcterms:modified xsi:type="dcterms:W3CDTF">2021-06-28T14:01:32Z</dcterms:modified>
  <cp:category>Job Aid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2021-03-26T20:47:46Z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54dd69a6-41c5-4083-8e17-cda89deb692e</vt:lpwstr>
  </property>
  <property fmtid="{D5CDD505-2E9C-101B-9397-08002B2CF9AE}" pid="8" name="MSIP_Label_7b94a7b8-f06c-4dfe-bdcc-9b548fd58c31_ContentBits">
    <vt:lpwstr>0</vt:lpwstr>
  </property>
  <property fmtid="{D5CDD505-2E9C-101B-9397-08002B2CF9AE}" pid="9" name="ContentTypeId">
    <vt:lpwstr>0x010100E02E23C9701DFA47A65858237CCAB721</vt:lpwstr>
  </property>
  <property fmtid="{D5CDD505-2E9C-101B-9397-08002B2CF9AE}" pid="10" name="_dlc_DocIdItemGuid">
    <vt:lpwstr>adc4de09-9c04-4e7a-b47a-fcf22d0abd12</vt:lpwstr>
  </property>
</Properties>
</file>