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9"/>
  </p:notesMasterIdLst>
  <p:sldIdLst>
    <p:sldId id="352" r:id="rId5"/>
    <p:sldId id="351" r:id="rId6"/>
    <p:sldId id="353" r:id="rId7"/>
    <p:sldId id="354" r:id="rId8"/>
    <p:sldId id="259" r:id="rId9"/>
    <p:sldId id="355" r:id="rId10"/>
    <p:sldId id="356" r:id="rId11"/>
    <p:sldId id="262" r:id="rId12"/>
    <p:sldId id="263" r:id="rId13"/>
    <p:sldId id="264" r:id="rId14"/>
    <p:sldId id="265" r:id="rId15"/>
    <p:sldId id="266" r:id="rId16"/>
    <p:sldId id="267" r:id="rId17"/>
    <p:sldId id="357" r:id="rId18"/>
    <p:sldId id="269" r:id="rId19"/>
    <p:sldId id="358" r:id="rId20"/>
    <p:sldId id="271" r:id="rId21"/>
    <p:sldId id="272"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286" r:id="rId36"/>
    <p:sldId id="372" r:id="rId37"/>
    <p:sldId id="373" r:id="rId38"/>
    <p:sldId id="374" r:id="rId39"/>
    <p:sldId id="290" r:id="rId40"/>
    <p:sldId id="375" r:id="rId41"/>
    <p:sldId id="376" r:id="rId42"/>
    <p:sldId id="377" r:id="rId43"/>
    <p:sldId id="378" r:id="rId44"/>
    <p:sldId id="379" r:id="rId45"/>
    <p:sldId id="380" r:id="rId46"/>
    <p:sldId id="381" r:id="rId47"/>
    <p:sldId id="382" r:id="rId48"/>
    <p:sldId id="383" r:id="rId49"/>
    <p:sldId id="384" r:id="rId50"/>
    <p:sldId id="301" r:id="rId51"/>
    <p:sldId id="385" r:id="rId52"/>
    <p:sldId id="386" r:id="rId53"/>
    <p:sldId id="387" r:id="rId54"/>
    <p:sldId id="388" r:id="rId55"/>
    <p:sldId id="389" r:id="rId56"/>
    <p:sldId id="390" r:id="rId57"/>
    <p:sldId id="308" r:id="rId58"/>
    <p:sldId id="391" r:id="rId59"/>
    <p:sldId id="392" r:id="rId60"/>
    <p:sldId id="311" r:id="rId61"/>
    <p:sldId id="393" r:id="rId62"/>
    <p:sldId id="394" r:id="rId63"/>
    <p:sldId id="395" r:id="rId64"/>
    <p:sldId id="396" r:id="rId65"/>
    <p:sldId id="397" r:id="rId66"/>
    <p:sldId id="398" r:id="rId67"/>
    <p:sldId id="399" r:id="rId68"/>
    <p:sldId id="401" r:id="rId69"/>
    <p:sldId id="402" r:id="rId70"/>
    <p:sldId id="403" r:id="rId71"/>
    <p:sldId id="404" r:id="rId72"/>
    <p:sldId id="405" r:id="rId73"/>
    <p:sldId id="324" r:id="rId74"/>
    <p:sldId id="406" r:id="rId75"/>
    <p:sldId id="40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32B11-0BEC-4AC7-BE43-7300C11780B0}" v="689" dt="2020-06-03T13:15:33.2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32" autoAdjust="0"/>
    <p:restoredTop sz="86412" autoAdjust="0"/>
  </p:normalViewPr>
  <p:slideViewPr>
    <p:cSldViewPr>
      <p:cViewPr varScale="1">
        <p:scale>
          <a:sx n="70" d="100"/>
          <a:sy n="70" d="100"/>
        </p:scale>
        <p:origin x="437" y="58"/>
      </p:cViewPr>
      <p:guideLst>
        <p:guide orient="horz" pos="2880"/>
        <p:guide pos="2160"/>
      </p:guideLst>
    </p:cSldViewPr>
  </p:slideViewPr>
  <p:outlineViewPr>
    <p:cViewPr>
      <p:scale>
        <a:sx n="33" d="100"/>
        <a:sy n="33" d="100"/>
      </p:scale>
      <p:origin x="0" y="-101976"/>
    </p:cViewPr>
  </p:outlineViewPr>
  <p:notesTextViewPr>
    <p:cViewPr>
      <p:scale>
        <a:sx n="100" d="100"/>
        <a:sy n="100" d="100"/>
      </p:scale>
      <p:origin x="0" y="0"/>
    </p:cViewPr>
  </p:notesTextViewPr>
  <p:sorterViewPr>
    <p:cViewPr>
      <p:scale>
        <a:sx n="100" d="100"/>
        <a:sy n="100" d="100"/>
      </p:scale>
      <p:origin x="0" y="-34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F032FAF-DD82-4C95-B837-C42FEE3F2FB5}" type="datetimeFigureOut">
              <a:rPr lang="en-US" smtClean="0"/>
              <a:t>6/3/2020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9BBDE9D-CF7C-4D8B-BF41-2B1BAD16183B}" type="slidenum">
              <a:rPr lang="en-US" smtClean="0"/>
              <a:t>‹#›</a:t>
            </a:fld>
            <a:endParaRPr lang="en-US"/>
          </a:p>
        </p:txBody>
      </p:sp>
    </p:spTree>
    <p:extLst>
      <p:ext uri="{BB962C8B-B14F-4D97-AF65-F5344CB8AC3E}">
        <p14:creationId xmlns:p14="http://schemas.microsoft.com/office/powerpoint/2010/main" val="55006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DE9D-CF7C-4D8B-BF41-2B1BAD16183B}" type="slidenum">
              <a:rPr lang="en-US" smtClean="0"/>
              <a:t>39</a:t>
            </a:fld>
            <a:endParaRPr lang="en-US"/>
          </a:p>
        </p:txBody>
      </p:sp>
    </p:spTree>
    <p:extLst>
      <p:ext uri="{BB962C8B-B14F-4D97-AF65-F5344CB8AC3E}">
        <p14:creationId xmlns:p14="http://schemas.microsoft.com/office/powerpoint/2010/main" val="49671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4E7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4E79"/>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4E7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158203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677911" y="5678423"/>
            <a:ext cx="1347215" cy="109118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3.xm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8785" y="213047"/>
            <a:ext cx="341190" cy="414051"/>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168063" y="188497"/>
            <a:ext cx="167916" cy="91116"/>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1009974" y="322493"/>
            <a:ext cx="185420" cy="304800"/>
          </a:xfrm>
          <a:custGeom>
            <a:avLst/>
            <a:gdLst/>
            <a:ahLst/>
            <a:cxnLst/>
            <a:rect l="l" t="t" r="r" b="b"/>
            <a:pathLst>
              <a:path w="185419" h="304800">
                <a:moveTo>
                  <a:pt x="183099" y="304614"/>
                </a:moveTo>
                <a:lnTo>
                  <a:pt x="0" y="304614"/>
                </a:lnTo>
                <a:lnTo>
                  <a:pt x="0" y="0"/>
                </a:lnTo>
                <a:lnTo>
                  <a:pt x="184885" y="0"/>
                </a:lnTo>
                <a:lnTo>
                  <a:pt x="183099" y="133995"/>
                </a:lnTo>
                <a:lnTo>
                  <a:pt x="16076" y="133995"/>
                </a:lnTo>
                <a:lnTo>
                  <a:pt x="16076" y="171512"/>
                </a:lnTo>
                <a:lnTo>
                  <a:pt x="183099" y="171512"/>
                </a:lnTo>
                <a:lnTo>
                  <a:pt x="183099" y="204566"/>
                </a:lnTo>
                <a:lnTo>
                  <a:pt x="82172" y="204566"/>
                </a:lnTo>
                <a:lnTo>
                  <a:pt x="82172" y="242085"/>
                </a:lnTo>
                <a:lnTo>
                  <a:pt x="183099" y="242085"/>
                </a:lnTo>
                <a:lnTo>
                  <a:pt x="183099" y="304614"/>
                </a:lnTo>
                <a:close/>
              </a:path>
              <a:path w="185419" h="304800">
                <a:moveTo>
                  <a:pt x="63413" y="171512"/>
                </a:moveTo>
                <a:lnTo>
                  <a:pt x="52697" y="171512"/>
                </a:lnTo>
                <a:lnTo>
                  <a:pt x="52697" y="133995"/>
                </a:lnTo>
                <a:lnTo>
                  <a:pt x="63413" y="133995"/>
                </a:lnTo>
                <a:lnTo>
                  <a:pt x="63413" y="171512"/>
                </a:lnTo>
                <a:close/>
              </a:path>
              <a:path w="185419" h="304800">
                <a:moveTo>
                  <a:pt x="111644" y="171512"/>
                </a:moveTo>
                <a:lnTo>
                  <a:pt x="100927" y="171512"/>
                </a:lnTo>
                <a:lnTo>
                  <a:pt x="100927" y="133995"/>
                </a:lnTo>
                <a:lnTo>
                  <a:pt x="111644" y="133995"/>
                </a:lnTo>
                <a:lnTo>
                  <a:pt x="111644" y="171512"/>
                </a:lnTo>
                <a:close/>
              </a:path>
              <a:path w="185419" h="304800">
                <a:moveTo>
                  <a:pt x="183099" y="171512"/>
                </a:moveTo>
                <a:lnTo>
                  <a:pt x="148265" y="171512"/>
                </a:lnTo>
                <a:lnTo>
                  <a:pt x="148265" y="133995"/>
                </a:lnTo>
                <a:lnTo>
                  <a:pt x="183099" y="133995"/>
                </a:lnTo>
                <a:lnTo>
                  <a:pt x="183099" y="171512"/>
                </a:lnTo>
                <a:close/>
              </a:path>
              <a:path w="185419" h="304800">
                <a:moveTo>
                  <a:pt x="130402" y="242085"/>
                </a:moveTo>
                <a:lnTo>
                  <a:pt x="119684" y="242085"/>
                </a:lnTo>
                <a:lnTo>
                  <a:pt x="119684" y="204566"/>
                </a:lnTo>
                <a:lnTo>
                  <a:pt x="130402" y="204566"/>
                </a:lnTo>
                <a:lnTo>
                  <a:pt x="130402" y="242085"/>
                </a:lnTo>
                <a:close/>
              </a:path>
              <a:path w="185419" h="304800">
                <a:moveTo>
                  <a:pt x="183099" y="242085"/>
                </a:moveTo>
                <a:lnTo>
                  <a:pt x="167020" y="242085"/>
                </a:lnTo>
                <a:lnTo>
                  <a:pt x="167020" y="204566"/>
                </a:lnTo>
                <a:lnTo>
                  <a:pt x="183099" y="204566"/>
                </a:lnTo>
                <a:lnTo>
                  <a:pt x="183099" y="242085"/>
                </a:lnTo>
                <a:close/>
              </a:path>
            </a:pathLst>
          </a:custGeom>
          <a:solidFill>
            <a:srgbClr val="F9BC51"/>
          </a:solidFill>
        </p:spPr>
        <p:txBody>
          <a:bodyPr wrap="square" lIns="0" tIns="0" rIns="0" bIns="0" rtlCol="0"/>
          <a:lstStyle/>
          <a:p>
            <a:endParaRPr/>
          </a:p>
        </p:txBody>
      </p:sp>
      <p:sp>
        <p:nvSpPr>
          <p:cNvPr id="19" name="bk object 19"/>
          <p:cNvSpPr/>
          <p:nvPr/>
        </p:nvSpPr>
        <p:spPr>
          <a:xfrm>
            <a:off x="1026051" y="456489"/>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9BC51"/>
          </a:solidFill>
        </p:spPr>
        <p:txBody>
          <a:bodyPr wrap="square" lIns="0" tIns="0" rIns="0" bIns="0" rtlCol="0"/>
          <a:lstStyle/>
          <a:p>
            <a:endParaRPr/>
          </a:p>
        </p:txBody>
      </p:sp>
      <p:sp>
        <p:nvSpPr>
          <p:cNvPr id="20" name="bk object 20"/>
          <p:cNvSpPr/>
          <p:nvPr/>
        </p:nvSpPr>
        <p:spPr>
          <a:xfrm>
            <a:off x="1026051" y="456490"/>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EFEFE"/>
          </a:solidFill>
        </p:spPr>
        <p:txBody>
          <a:bodyPr wrap="square" lIns="0" tIns="0" rIns="0" bIns="0" rtlCol="0"/>
          <a:lstStyle/>
          <a:p>
            <a:endParaRPr/>
          </a:p>
        </p:txBody>
      </p:sp>
      <p:sp>
        <p:nvSpPr>
          <p:cNvPr id="21" name="bk object 21"/>
          <p:cNvSpPr/>
          <p:nvPr/>
        </p:nvSpPr>
        <p:spPr>
          <a:xfrm>
            <a:off x="1073388" y="456491"/>
            <a:ext cx="38100" cy="38100"/>
          </a:xfrm>
          <a:custGeom>
            <a:avLst/>
            <a:gdLst/>
            <a:ahLst/>
            <a:cxnLst/>
            <a:rect l="l" t="t" r="r" b="b"/>
            <a:pathLst>
              <a:path w="38100" h="38100">
                <a:moveTo>
                  <a:pt x="0" y="0"/>
                </a:moveTo>
                <a:lnTo>
                  <a:pt x="37513" y="0"/>
                </a:lnTo>
                <a:lnTo>
                  <a:pt x="37513" y="37517"/>
                </a:lnTo>
                <a:lnTo>
                  <a:pt x="0" y="37517"/>
                </a:lnTo>
                <a:lnTo>
                  <a:pt x="0" y="0"/>
                </a:lnTo>
                <a:close/>
              </a:path>
            </a:pathLst>
          </a:custGeom>
          <a:solidFill>
            <a:srgbClr val="F9BC51"/>
          </a:solidFill>
        </p:spPr>
        <p:txBody>
          <a:bodyPr wrap="square" lIns="0" tIns="0" rIns="0" bIns="0" rtlCol="0"/>
          <a:lstStyle/>
          <a:p>
            <a:endParaRPr/>
          </a:p>
        </p:txBody>
      </p:sp>
      <p:sp>
        <p:nvSpPr>
          <p:cNvPr id="22" name="bk object 22"/>
          <p:cNvSpPr/>
          <p:nvPr/>
        </p:nvSpPr>
        <p:spPr>
          <a:xfrm>
            <a:off x="1073388" y="456491"/>
            <a:ext cx="38100" cy="38100"/>
          </a:xfrm>
          <a:custGeom>
            <a:avLst/>
            <a:gdLst/>
            <a:ahLst/>
            <a:cxnLst/>
            <a:rect l="l" t="t" r="r" b="b"/>
            <a:pathLst>
              <a:path w="38100" h="38100">
                <a:moveTo>
                  <a:pt x="0" y="0"/>
                </a:moveTo>
                <a:lnTo>
                  <a:pt x="37513" y="0"/>
                </a:lnTo>
                <a:lnTo>
                  <a:pt x="37513" y="37517"/>
                </a:lnTo>
                <a:lnTo>
                  <a:pt x="0" y="37517"/>
                </a:lnTo>
                <a:lnTo>
                  <a:pt x="0" y="0"/>
                </a:lnTo>
                <a:close/>
              </a:path>
            </a:pathLst>
          </a:custGeom>
          <a:solidFill>
            <a:srgbClr val="FEFEFE"/>
          </a:solidFill>
        </p:spPr>
        <p:txBody>
          <a:bodyPr wrap="square" lIns="0" tIns="0" rIns="0" bIns="0" rtlCol="0"/>
          <a:lstStyle/>
          <a:p>
            <a:endParaRPr/>
          </a:p>
        </p:txBody>
      </p:sp>
      <p:sp>
        <p:nvSpPr>
          <p:cNvPr id="23" name="bk object 23"/>
          <p:cNvSpPr/>
          <p:nvPr/>
        </p:nvSpPr>
        <p:spPr>
          <a:xfrm>
            <a:off x="1121618" y="456492"/>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9BC51"/>
          </a:solidFill>
        </p:spPr>
        <p:txBody>
          <a:bodyPr wrap="square" lIns="0" tIns="0" rIns="0" bIns="0" rtlCol="0"/>
          <a:lstStyle/>
          <a:p>
            <a:endParaRPr/>
          </a:p>
        </p:txBody>
      </p:sp>
      <p:sp>
        <p:nvSpPr>
          <p:cNvPr id="24" name="bk object 24"/>
          <p:cNvSpPr/>
          <p:nvPr/>
        </p:nvSpPr>
        <p:spPr>
          <a:xfrm>
            <a:off x="1121618" y="456493"/>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EFEFE"/>
          </a:solidFill>
        </p:spPr>
        <p:txBody>
          <a:bodyPr wrap="square" lIns="0" tIns="0" rIns="0" bIns="0" rtlCol="0"/>
          <a:lstStyle/>
          <a:p>
            <a:endParaRPr/>
          </a:p>
        </p:txBody>
      </p:sp>
      <p:sp>
        <p:nvSpPr>
          <p:cNvPr id="25" name="bk object 25"/>
          <p:cNvSpPr/>
          <p:nvPr/>
        </p:nvSpPr>
        <p:spPr>
          <a:xfrm>
            <a:off x="1092145" y="527064"/>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F9BC51"/>
          </a:solidFill>
        </p:spPr>
        <p:txBody>
          <a:bodyPr wrap="square" lIns="0" tIns="0" rIns="0" bIns="0" rtlCol="0"/>
          <a:lstStyle/>
          <a:p>
            <a:endParaRPr/>
          </a:p>
        </p:txBody>
      </p:sp>
      <p:sp>
        <p:nvSpPr>
          <p:cNvPr id="26" name="bk object 26"/>
          <p:cNvSpPr/>
          <p:nvPr/>
        </p:nvSpPr>
        <p:spPr>
          <a:xfrm>
            <a:off x="1025157" y="382349"/>
            <a:ext cx="38100" cy="38100"/>
          </a:xfrm>
          <a:custGeom>
            <a:avLst/>
            <a:gdLst/>
            <a:ahLst/>
            <a:cxnLst/>
            <a:rect l="l" t="t" r="r" b="b"/>
            <a:pathLst>
              <a:path w="38100" h="38100">
                <a:moveTo>
                  <a:pt x="0" y="0"/>
                </a:moveTo>
                <a:lnTo>
                  <a:pt x="37513" y="0"/>
                </a:lnTo>
                <a:lnTo>
                  <a:pt x="37513" y="37519"/>
                </a:lnTo>
                <a:lnTo>
                  <a:pt x="0" y="37519"/>
                </a:lnTo>
                <a:lnTo>
                  <a:pt x="0" y="0"/>
                </a:lnTo>
                <a:close/>
              </a:path>
            </a:pathLst>
          </a:custGeom>
          <a:solidFill>
            <a:srgbClr val="FEFEFE"/>
          </a:solidFill>
        </p:spPr>
        <p:txBody>
          <a:bodyPr wrap="square" lIns="0" tIns="0" rIns="0" bIns="0" rtlCol="0"/>
          <a:lstStyle/>
          <a:p>
            <a:endParaRPr/>
          </a:p>
        </p:txBody>
      </p:sp>
      <p:sp>
        <p:nvSpPr>
          <p:cNvPr id="27" name="bk object 27"/>
          <p:cNvSpPr/>
          <p:nvPr/>
        </p:nvSpPr>
        <p:spPr>
          <a:xfrm>
            <a:off x="1140376" y="527066"/>
            <a:ext cx="36830" cy="38100"/>
          </a:xfrm>
          <a:custGeom>
            <a:avLst/>
            <a:gdLst/>
            <a:ahLst/>
            <a:cxnLst/>
            <a:rect l="l" t="t" r="r" b="b"/>
            <a:pathLst>
              <a:path w="36830" h="38100">
                <a:moveTo>
                  <a:pt x="0" y="0"/>
                </a:moveTo>
                <a:lnTo>
                  <a:pt x="36618" y="0"/>
                </a:lnTo>
                <a:lnTo>
                  <a:pt x="36618" y="37517"/>
                </a:lnTo>
                <a:lnTo>
                  <a:pt x="0" y="37517"/>
                </a:lnTo>
                <a:lnTo>
                  <a:pt x="0" y="0"/>
                </a:lnTo>
                <a:close/>
              </a:path>
            </a:pathLst>
          </a:custGeom>
          <a:solidFill>
            <a:srgbClr val="F9BC51"/>
          </a:solidFill>
        </p:spPr>
        <p:txBody>
          <a:bodyPr wrap="square" lIns="0" tIns="0" rIns="0" bIns="0" rtlCol="0"/>
          <a:lstStyle/>
          <a:p>
            <a:endParaRPr/>
          </a:p>
        </p:txBody>
      </p:sp>
      <p:sp>
        <p:nvSpPr>
          <p:cNvPr id="28" name="bk object 28"/>
          <p:cNvSpPr/>
          <p:nvPr/>
        </p:nvSpPr>
        <p:spPr>
          <a:xfrm>
            <a:off x="1073388" y="382351"/>
            <a:ext cx="36830" cy="38100"/>
          </a:xfrm>
          <a:custGeom>
            <a:avLst/>
            <a:gdLst/>
            <a:ahLst/>
            <a:cxnLst/>
            <a:rect l="l" t="t" r="r" b="b"/>
            <a:pathLst>
              <a:path w="36830" h="38100">
                <a:moveTo>
                  <a:pt x="0" y="0"/>
                </a:moveTo>
                <a:lnTo>
                  <a:pt x="36619" y="0"/>
                </a:lnTo>
                <a:lnTo>
                  <a:pt x="36619" y="37517"/>
                </a:lnTo>
                <a:lnTo>
                  <a:pt x="0" y="37517"/>
                </a:lnTo>
                <a:lnTo>
                  <a:pt x="0" y="0"/>
                </a:lnTo>
                <a:close/>
              </a:path>
            </a:pathLst>
          </a:custGeom>
          <a:solidFill>
            <a:srgbClr val="FEFEFE"/>
          </a:solidFill>
        </p:spPr>
        <p:txBody>
          <a:bodyPr wrap="square" lIns="0" tIns="0" rIns="0" bIns="0" rtlCol="0"/>
          <a:lstStyle/>
          <a:p>
            <a:endParaRPr/>
          </a:p>
        </p:txBody>
      </p:sp>
      <p:sp>
        <p:nvSpPr>
          <p:cNvPr id="29" name="bk object 29"/>
          <p:cNvSpPr/>
          <p:nvPr/>
        </p:nvSpPr>
        <p:spPr>
          <a:xfrm>
            <a:off x="1073387" y="536001"/>
            <a:ext cx="36830" cy="38100"/>
          </a:xfrm>
          <a:custGeom>
            <a:avLst/>
            <a:gdLst/>
            <a:ahLst/>
            <a:cxnLst/>
            <a:rect l="l" t="t" r="r" b="b"/>
            <a:pathLst>
              <a:path w="36830" h="38100">
                <a:moveTo>
                  <a:pt x="0" y="0"/>
                </a:moveTo>
                <a:lnTo>
                  <a:pt x="36619" y="0"/>
                </a:lnTo>
                <a:lnTo>
                  <a:pt x="36619" y="37517"/>
                </a:lnTo>
                <a:lnTo>
                  <a:pt x="0" y="37517"/>
                </a:lnTo>
                <a:lnTo>
                  <a:pt x="0" y="0"/>
                </a:lnTo>
                <a:close/>
              </a:path>
            </a:pathLst>
          </a:custGeom>
          <a:solidFill>
            <a:srgbClr val="FEFEFE"/>
          </a:solidFill>
        </p:spPr>
        <p:txBody>
          <a:bodyPr wrap="square" lIns="0" tIns="0" rIns="0" bIns="0" rtlCol="0"/>
          <a:lstStyle/>
          <a:p>
            <a:endParaRPr/>
          </a:p>
        </p:txBody>
      </p:sp>
      <p:sp>
        <p:nvSpPr>
          <p:cNvPr id="30" name="bk object 30"/>
          <p:cNvSpPr/>
          <p:nvPr/>
        </p:nvSpPr>
        <p:spPr>
          <a:xfrm>
            <a:off x="1120726" y="536001"/>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FEFEFE"/>
          </a:solidFill>
        </p:spPr>
        <p:txBody>
          <a:bodyPr wrap="square" lIns="0" tIns="0" rIns="0" bIns="0" rtlCol="0"/>
          <a:lstStyle/>
          <a:p>
            <a:endParaRPr/>
          </a:p>
        </p:txBody>
      </p:sp>
      <p:sp>
        <p:nvSpPr>
          <p:cNvPr id="31" name="bk object 31"/>
          <p:cNvSpPr/>
          <p:nvPr/>
        </p:nvSpPr>
        <p:spPr>
          <a:xfrm>
            <a:off x="1193071" y="301339"/>
            <a:ext cx="113030" cy="0"/>
          </a:xfrm>
          <a:custGeom>
            <a:avLst/>
            <a:gdLst/>
            <a:ahLst/>
            <a:cxnLst/>
            <a:rect l="l" t="t" r="r" b="b"/>
            <a:pathLst>
              <a:path w="113030">
                <a:moveTo>
                  <a:pt x="0" y="0"/>
                </a:moveTo>
                <a:lnTo>
                  <a:pt x="112533" y="0"/>
                </a:lnTo>
              </a:path>
            </a:pathLst>
          </a:custGeom>
          <a:ln w="44453">
            <a:solidFill>
              <a:srgbClr val="E13647"/>
            </a:solidFill>
          </a:ln>
        </p:spPr>
        <p:txBody>
          <a:bodyPr wrap="square" lIns="0" tIns="0" rIns="0" bIns="0" rtlCol="0"/>
          <a:lstStyle/>
          <a:p>
            <a:endParaRPr/>
          </a:p>
        </p:txBody>
      </p:sp>
      <p:sp>
        <p:nvSpPr>
          <p:cNvPr id="32" name="bk object 32"/>
          <p:cNvSpPr/>
          <p:nvPr/>
        </p:nvSpPr>
        <p:spPr>
          <a:xfrm>
            <a:off x="1193071" y="323566"/>
            <a:ext cx="19050" cy="36830"/>
          </a:xfrm>
          <a:custGeom>
            <a:avLst/>
            <a:gdLst/>
            <a:ahLst/>
            <a:cxnLst/>
            <a:rect l="l" t="t" r="r" b="b"/>
            <a:pathLst>
              <a:path w="19050" h="36829">
                <a:moveTo>
                  <a:pt x="0" y="0"/>
                </a:moveTo>
                <a:lnTo>
                  <a:pt x="18758" y="0"/>
                </a:lnTo>
                <a:lnTo>
                  <a:pt x="18758" y="36832"/>
                </a:lnTo>
                <a:lnTo>
                  <a:pt x="0" y="36832"/>
                </a:lnTo>
                <a:lnTo>
                  <a:pt x="0" y="0"/>
                </a:lnTo>
                <a:close/>
              </a:path>
            </a:pathLst>
          </a:custGeom>
          <a:solidFill>
            <a:srgbClr val="E13647"/>
          </a:solidFill>
        </p:spPr>
        <p:txBody>
          <a:bodyPr wrap="square" lIns="0" tIns="0" rIns="0" bIns="0" rtlCol="0"/>
          <a:lstStyle/>
          <a:p>
            <a:endParaRPr/>
          </a:p>
        </p:txBody>
      </p:sp>
      <p:sp>
        <p:nvSpPr>
          <p:cNvPr id="33" name="bk object 33"/>
          <p:cNvSpPr/>
          <p:nvPr/>
        </p:nvSpPr>
        <p:spPr>
          <a:xfrm>
            <a:off x="1193071" y="366749"/>
            <a:ext cx="113030" cy="0"/>
          </a:xfrm>
          <a:custGeom>
            <a:avLst/>
            <a:gdLst/>
            <a:ahLst/>
            <a:cxnLst/>
            <a:rect l="l" t="t" r="r" b="b"/>
            <a:pathLst>
              <a:path w="113030">
                <a:moveTo>
                  <a:pt x="0" y="0"/>
                </a:moveTo>
                <a:lnTo>
                  <a:pt x="112533" y="0"/>
                </a:lnTo>
              </a:path>
            </a:pathLst>
          </a:custGeom>
          <a:ln w="12700">
            <a:solidFill>
              <a:srgbClr val="E13647"/>
            </a:solidFill>
          </a:ln>
        </p:spPr>
        <p:txBody>
          <a:bodyPr wrap="square" lIns="0" tIns="0" rIns="0" bIns="0" rtlCol="0"/>
          <a:lstStyle/>
          <a:p>
            <a:endParaRPr/>
          </a:p>
        </p:txBody>
      </p:sp>
      <p:sp>
        <p:nvSpPr>
          <p:cNvPr id="34" name="bk object 34"/>
          <p:cNvSpPr/>
          <p:nvPr/>
        </p:nvSpPr>
        <p:spPr>
          <a:xfrm>
            <a:off x="1193071" y="373099"/>
            <a:ext cx="19050" cy="38100"/>
          </a:xfrm>
          <a:custGeom>
            <a:avLst/>
            <a:gdLst/>
            <a:ahLst/>
            <a:cxnLst/>
            <a:rect l="l" t="t" r="r" b="b"/>
            <a:pathLst>
              <a:path w="19050" h="38100">
                <a:moveTo>
                  <a:pt x="0" y="0"/>
                </a:moveTo>
                <a:lnTo>
                  <a:pt x="18758" y="0"/>
                </a:lnTo>
                <a:lnTo>
                  <a:pt x="18758" y="38102"/>
                </a:lnTo>
                <a:lnTo>
                  <a:pt x="0" y="38102"/>
                </a:lnTo>
                <a:lnTo>
                  <a:pt x="0" y="0"/>
                </a:lnTo>
                <a:close/>
              </a:path>
            </a:pathLst>
          </a:custGeom>
          <a:solidFill>
            <a:srgbClr val="E13647"/>
          </a:solidFill>
        </p:spPr>
        <p:txBody>
          <a:bodyPr wrap="square" lIns="0" tIns="0" rIns="0" bIns="0" rtlCol="0"/>
          <a:lstStyle/>
          <a:p>
            <a:endParaRPr/>
          </a:p>
        </p:txBody>
      </p:sp>
      <p:sp>
        <p:nvSpPr>
          <p:cNvPr id="35" name="bk object 35"/>
          <p:cNvSpPr/>
          <p:nvPr/>
        </p:nvSpPr>
        <p:spPr>
          <a:xfrm>
            <a:off x="1193071" y="431524"/>
            <a:ext cx="113030" cy="0"/>
          </a:xfrm>
          <a:custGeom>
            <a:avLst/>
            <a:gdLst/>
            <a:ahLst/>
            <a:cxnLst/>
            <a:rect l="l" t="t" r="r" b="b"/>
            <a:pathLst>
              <a:path w="113030">
                <a:moveTo>
                  <a:pt x="0" y="0"/>
                </a:moveTo>
                <a:lnTo>
                  <a:pt x="112533" y="0"/>
                </a:lnTo>
              </a:path>
            </a:pathLst>
          </a:custGeom>
          <a:ln w="40643">
            <a:solidFill>
              <a:srgbClr val="E13647"/>
            </a:solidFill>
          </a:ln>
        </p:spPr>
        <p:txBody>
          <a:bodyPr wrap="square" lIns="0" tIns="0" rIns="0" bIns="0" rtlCol="0"/>
          <a:lstStyle/>
          <a:p>
            <a:endParaRPr/>
          </a:p>
        </p:txBody>
      </p:sp>
      <p:sp>
        <p:nvSpPr>
          <p:cNvPr id="36" name="bk object 36"/>
          <p:cNvSpPr/>
          <p:nvPr/>
        </p:nvSpPr>
        <p:spPr>
          <a:xfrm>
            <a:off x="1193071" y="451845"/>
            <a:ext cx="67310" cy="38100"/>
          </a:xfrm>
          <a:custGeom>
            <a:avLst/>
            <a:gdLst/>
            <a:ahLst/>
            <a:cxnLst/>
            <a:rect l="l" t="t" r="r" b="b"/>
            <a:pathLst>
              <a:path w="67309" h="38100">
                <a:moveTo>
                  <a:pt x="0" y="0"/>
                </a:moveTo>
                <a:lnTo>
                  <a:pt x="66988" y="0"/>
                </a:lnTo>
                <a:lnTo>
                  <a:pt x="66988" y="38102"/>
                </a:lnTo>
                <a:lnTo>
                  <a:pt x="0" y="38102"/>
                </a:lnTo>
                <a:lnTo>
                  <a:pt x="0" y="0"/>
                </a:lnTo>
                <a:close/>
              </a:path>
            </a:pathLst>
          </a:custGeom>
          <a:solidFill>
            <a:srgbClr val="E13647"/>
          </a:solidFill>
        </p:spPr>
        <p:txBody>
          <a:bodyPr wrap="square" lIns="0" tIns="0" rIns="0" bIns="0" rtlCol="0"/>
          <a:lstStyle/>
          <a:p>
            <a:endParaRPr/>
          </a:p>
        </p:txBody>
      </p:sp>
      <p:sp>
        <p:nvSpPr>
          <p:cNvPr id="37" name="bk object 37"/>
          <p:cNvSpPr/>
          <p:nvPr/>
        </p:nvSpPr>
        <p:spPr>
          <a:xfrm>
            <a:off x="1193071" y="502649"/>
            <a:ext cx="113030" cy="0"/>
          </a:xfrm>
          <a:custGeom>
            <a:avLst/>
            <a:gdLst/>
            <a:ahLst/>
            <a:cxnLst/>
            <a:rect l="l" t="t" r="r" b="b"/>
            <a:pathLst>
              <a:path w="113030">
                <a:moveTo>
                  <a:pt x="0" y="0"/>
                </a:moveTo>
                <a:lnTo>
                  <a:pt x="112533" y="0"/>
                </a:lnTo>
              </a:path>
            </a:pathLst>
          </a:custGeom>
          <a:ln w="25401">
            <a:solidFill>
              <a:srgbClr val="E13647"/>
            </a:solidFill>
          </a:ln>
        </p:spPr>
        <p:txBody>
          <a:bodyPr wrap="square" lIns="0" tIns="0" rIns="0" bIns="0" rtlCol="0"/>
          <a:lstStyle/>
          <a:p>
            <a:endParaRPr/>
          </a:p>
        </p:txBody>
      </p:sp>
      <p:sp>
        <p:nvSpPr>
          <p:cNvPr id="38" name="bk object 38"/>
          <p:cNvSpPr/>
          <p:nvPr/>
        </p:nvSpPr>
        <p:spPr>
          <a:xfrm>
            <a:off x="1193071" y="515350"/>
            <a:ext cx="19050" cy="38100"/>
          </a:xfrm>
          <a:custGeom>
            <a:avLst/>
            <a:gdLst/>
            <a:ahLst/>
            <a:cxnLst/>
            <a:rect l="l" t="t" r="r" b="b"/>
            <a:pathLst>
              <a:path w="19050" h="38100">
                <a:moveTo>
                  <a:pt x="0" y="0"/>
                </a:moveTo>
                <a:lnTo>
                  <a:pt x="18758" y="0"/>
                </a:lnTo>
                <a:lnTo>
                  <a:pt x="18758" y="38102"/>
                </a:lnTo>
                <a:lnTo>
                  <a:pt x="0" y="38102"/>
                </a:lnTo>
                <a:lnTo>
                  <a:pt x="0" y="0"/>
                </a:lnTo>
                <a:close/>
              </a:path>
            </a:pathLst>
          </a:custGeom>
          <a:solidFill>
            <a:srgbClr val="E13647"/>
          </a:solidFill>
        </p:spPr>
        <p:txBody>
          <a:bodyPr wrap="square" lIns="0" tIns="0" rIns="0" bIns="0" rtlCol="0"/>
          <a:lstStyle/>
          <a:p>
            <a:endParaRPr/>
          </a:p>
        </p:txBody>
      </p:sp>
      <p:sp>
        <p:nvSpPr>
          <p:cNvPr id="39" name="bk object 39"/>
          <p:cNvSpPr/>
          <p:nvPr/>
        </p:nvSpPr>
        <p:spPr>
          <a:xfrm>
            <a:off x="1193071" y="590286"/>
            <a:ext cx="113030" cy="0"/>
          </a:xfrm>
          <a:custGeom>
            <a:avLst/>
            <a:gdLst/>
            <a:ahLst/>
            <a:cxnLst/>
            <a:rect l="l" t="t" r="r" b="b"/>
            <a:pathLst>
              <a:path w="113030">
                <a:moveTo>
                  <a:pt x="0" y="0"/>
                </a:moveTo>
                <a:lnTo>
                  <a:pt x="112533" y="0"/>
                </a:lnTo>
              </a:path>
            </a:pathLst>
          </a:custGeom>
          <a:ln w="73665">
            <a:solidFill>
              <a:srgbClr val="E13647"/>
            </a:solidFill>
          </a:ln>
        </p:spPr>
        <p:txBody>
          <a:bodyPr wrap="square" lIns="0" tIns="0" rIns="0" bIns="0" rtlCol="0"/>
          <a:lstStyle/>
          <a:p>
            <a:endParaRPr/>
          </a:p>
        </p:txBody>
      </p:sp>
      <p:sp>
        <p:nvSpPr>
          <p:cNvPr id="40" name="bk object 40"/>
          <p:cNvSpPr/>
          <p:nvPr/>
        </p:nvSpPr>
        <p:spPr>
          <a:xfrm>
            <a:off x="1249341" y="323396"/>
            <a:ext cx="10795" cy="36830"/>
          </a:xfrm>
          <a:custGeom>
            <a:avLst/>
            <a:gdLst/>
            <a:ahLst/>
            <a:cxnLst/>
            <a:rect l="l" t="t" r="r" b="b"/>
            <a:pathLst>
              <a:path w="10794" h="36829">
                <a:moveTo>
                  <a:pt x="10717" y="36625"/>
                </a:moveTo>
                <a:lnTo>
                  <a:pt x="0" y="36625"/>
                </a:lnTo>
                <a:lnTo>
                  <a:pt x="0" y="0"/>
                </a:lnTo>
                <a:lnTo>
                  <a:pt x="10717" y="0"/>
                </a:lnTo>
                <a:lnTo>
                  <a:pt x="10717" y="36625"/>
                </a:lnTo>
                <a:close/>
              </a:path>
            </a:pathLst>
          </a:custGeom>
          <a:solidFill>
            <a:srgbClr val="E13647"/>
          </a:solidFill>
        </p:spPr>
        <p:txBody>
          <a:bodyPr wrap="square" lIns="0" tIns="0" rIns="0" bIns="0" rtlCol="0"/>
          <a:lstStyle/>
          <a:p>
            <a:endParaRPr/>
          </a:p>
        </p:txBody>
      </p:sp>
      <p:sp>
        <p:nvSpPr>
          <p:cNvPr id="41" name="bk object 41"/>
          <p:cNvSpPr/>
          <p:nvPr/>
        </p:nvSpPr>
        <p:spPr>
          <a:xfrm>
            <a:off x="1296680" y="323396"/>
            <a:ext cx="9525" cy="36830"/>
          </a:xfrm>
          <a:custGeom>
            <a:avLst/>
            <a:gdLst/>
            <a:ahLst/>
            <a:cxnLst/>
            <a:rect l="l" t="t" r="r" b="b"/>
            <a:pathLst>
              <a:path w="9525" h="36829">
                <a:moveTo>
                  <a:pt x="0" y="36625"/>
                </a:moveTo>
                <a:lnTo>
                  <a:pt x="8924" y="36625"/>
                </a:lnTo>
                <a:lnTo>
                  <a:pt x="8924" y="0"/>
                </a:lnTo>
                <a:lnTo>
                  <a:pt x="0" y="0"/>
                </a:lnTo>
                <a:lnTo>
                  <a:pt x="0" y="36625"/>
                </a:lnTo>
                <a:close/>
              </a:path>
            </a:pathLst>
          </a:custGeom>
          <a:solidFill>
            <a:srgbClr val="E13647"/>
          </a:solidFill>
        </p:spPr>
        <p:txBody>
          <a:bodyPr wrap="square" lIns="0" tIns="0" rIns="0" bIns="0" rtlCol="0"/>
          <a:lstStyle/>
          <a:p>
            <a:endParaRPr/>
          </a:p>
        </p:txBody>
      </p:sp>
      <p:sp>
        <p:nvSpPr>
          <p:cNvPr id="42" name="bk object 42"/>
          <p:cNvSpPr/>
          <p:nvPr/>
        </p:nvSpPr>
        <p:spPr>
          <a:xfrm>
            <a:off x="1249341" y="373422"/>
            <a:ext cx="10795" cy="38100"/>
          </a:xfrm>
          <a:custGeom>
            <a:avLst/>
            <a:gdLst/>
            <a:ahLst/>
            <a:cxnLst/>
            <a:rect l="l" t="t" r="r" b="b"/>
            <a:pathLst>
              <a:path w="10794" h="38100">
                <a:moveTo>
                  <a:pt x="10717" y="37517"/>
                </a:moveTo>
                <a:lnTo>
                  <a:pt x="0" y="37517"/>
                </a:lnTo>
                <a:lnTo>
                  <a:pt x="0" y="0"/>
                </a:lnTo>
                <a:lnTo>
                  <a:pt x="10717" y="0"/>
                </a:lnTo>
                <a:lnTo>
                  <a:pt x="10717" y="37517"/>
                </a:lnTo>
                <a:close/>
              </a:path>
            </a:pathLst>
          </a:custGeom>
          <a:solidFill>
            <a:srgbClr val="E13647"/>
          </a:solidFill>
        </p:spPr>
        <p:txBody>
          <a:bodyPr wrap="square" lIns="0" tIns="0" rIns="0" bIns="0" rtlCol="0"/>
          <a:lstStyle/>
          <a:p>
            <a:endParaRPr/>
          </a:p>
        </p:txBody>
      </p:sp>
      <p:sp>
        <p:nvSpPr>
          <p:cNvPr id="43" name="bk object 43"/>
          <p:cNvSpPr/>
          <p:nvPr/>
        </p:nvSpPr>
        <p:spPr>
          <a:xfrm>
            <a:off x="1296680" y="373422"/>
            <a:ext cx="9525" cy="38100"/>
          </a:xfrm>
          <a:custGeom>
            <a:avLst/>
            <a:gdLst/>
            <a:ahLst/>
            <a:cxnLst/>
            <a:rect l="l" t="t" r="r" b="b"/>
            <a:pathLst>
              <a:path w="9525" h="38100">
                <a:moveTo>
                  <a:pt x="0" y="37517"/>
                </a:moveTo>
                <a:lnTo>
                  <a:pt x="8924" y="37517"/>
                </a:lnTo>
                <a:lnTo>
                  <a:pt x="8924" y="0"/>
                </a:lnTo>
                <a:lnTo>
                  <a:pt x="0" y="0"/>
                </a:lnTo>
                <a:lnTo>
                  <a:pt x="0" y="37517"/>
                </a:lnTo>
                <a:close/>
              </a:path>
            </a:pathLst>
          </a:custGeom>
          <a:solidFill>
            <a:srgbClr val="E13647"/>
          </a:solidFill>
        </p:spPr>
        <p:txBody>
          <a:bodyPr wrap="square" lIns="0" tIns="0" rIns="0" bIns="0" rtlCol="0"/>
          <a:lstStyle/>
          <a:p>
            <a:endParaRPr/>
          </a:p>
        </p:txBody>
      </p:sp>
      <p:sp>
        <p:nvSpPr>
          <p:cNvPr id="44" name="bk object 44"/>
          <p:cNvSpPr/>
          <p:nvPr/>
        </p:nvSpPr>
        <p:spPr>
          <a:xfrm>
            <a:off x="1296680" y="452033"/>
            <a:ext cx="9525" cy="38100"/>
          </a:xfrm>
          <a:custGeom>
            <a:avLst/>
            <a:gdLst/>
            <a:ahLst/>
            <a:cxnLst/>
            <a:rect l="l" t="t" r="r" b="b"/>
            <a:pathLst>
              <a:path w="9525" h="38100">
                <a:moveTo>
                  <a:pt x="0" y="37517"/>
                </a:moveTo>
                <a:lnTo>
                  <a:pt x="8924" y="37517"/>
                </a:lnTo>
                <a:lnTo>
                  <a:pt x="8924" y="0"/>
                </a:lnTo>
                <a:lnTo>
                  <a:pt x="0" y="0"/>
                </a:lnTo>
                <a:lnTo>
                  <a:pt x="0" y="37517"/>
                </a:lnTo>
                <a:close/>
              </a:path>
            </a:pathLst>
          </a:custGeom>
          <a:solidFill>
            <a:srgbClr val="E13647"/>
          </a:solidFill>
        </p:spPr>
        <p:txBody>
          <a:bodyPr wrap="square" lIns="0" tIns="0" rIns="0" bIns="0" rtlCol="0"/>
          <a:lstStyle/>
          <a:p>
            <a:endParaRPr/>
          </a:p>
        </p:txBody>
      </p:sp>
      <p:sp>
        <p:nvSpPr>
          <p:cNvPr id="45" name="bk object 45"/>
          <p:cNvSpPr/>
          <p:nvPr/>
        </p:nvSpPr>
        <p:spPr>
          <a:xfrm>
            <a:off x="1249341" y="515456"/>
            <a:ext cx="56515" cy="38100"/>
          </a:xfrm>
          <a:custGeom>
            <a:avLst/>
            <a:gdLst/>
            <a:ahLst/>
            <a:cxnLst/>
            <a:rect l="l" t="t" r="r" b="b"/>
            <a:pathLst>
              <a:path w="56515" h="38100">
                <a:moveTo>
                  <a:pt x="0" y="37519"/>
                </a:moveTo>
                <a:lnTo>
                  <a:pt x="56263" y="37519"/>
                </a:lnTo>
                <a:lnTo>
                  <a:pt x="56263" y="0"/>
                </a:lnTo>
                <a:lnTo>
                  <a:pt x="0" y="0"/>
                </a:lnTo>
                <a:lnTo>
                  <a:pt x="0" y="37519"/>
                </a:lnTo>
                <a:close/>
              </a:path>
            </a:pathLst>
          </a:custGeom>
          <a:solidFill>
            <a:srgbClr val="E13647"/>
          </a:solidFill>
        </p:spPr>
        <p:txBody>
          <a:bodyPr wrap="square" lIns="0" tIns="0" rIns="0" bIns="0" rtlCol="0"/>
          <a:lstStyle/>
          <a:p>
            <a:endParaRPr/>
          </a:p>
        </p:txBody>
      </p:sp>
      <p:sp>
        <p:nvSpPr>
          <p:cNvPr id="46" name="bk object 46"/>
          <p:cNvSpPr/>
          <p:nvPr/>
        </p:nvSpPr>
        <p:spPr>
          <a:xfrm>
            <a:off x="1211829" y="323396"/>
            <a:ext cx="38100" cy="36830"/>
          </a:xfrm>
          <a:custGeom>
            <a:avLst/>
            <a:gdLst/>
            <a:ahLst/>
            <a:cxnLst/>
            <a:rect l="l" t="t" r="r" b="b"/>
            <a:pathLst>
              <a:path w="38100" h="36829">
                <a:moveTo>
                  <a:pt x="0" y="0"/>
                </a:moveTo>
                <a:lnTo>
                  <a:pt x="37512" y="0"/>
                </a:lnTo>
                <a:lnTo>
                  <a:pt x="37512" y="36625"/>
                </a:lnTo>
                <a:lnTo>
                  <a:pt x="0" y="36625"/>
                </a:lnTo>
                <a:lnTo>
                  <a:pt x="0" y="0"/>
                </a:lnTo>
                <a:close/>
              </a:path>
            </a:pathLst>
          </a:custGeom>
          <a:solidFill>
            <a:srgbClr val="E13647"/>
          </a:solidFill>
        </p:spPr>
        <p:txBody>
          <a:bodyPr wrap="square" lIns="0" tIns="0" rIns="0" bIns="0" rtlCol="0"/>
          <a:lstStyle/>
          <a:p>
            <a:endParaRPr/>
          </a:p>
        </p:txBody>
      </p:sp>
      <p:sp>
        <p:nvSpPr>
          <p:cNvPr id="47" name="bk object 47"/>
          <p:cNvSpPr/>
          <p:nvPr/>
        </p:nvSpPr>
        <p:spPr>
          <a:xfrm>
            <a:off x="1211829" y="323397"/>
            <a:ext cx="38100" cy="36830"/>
          </a:xfrm>
          <a:custGeom>
            <a:avLst/>
            <a:gdLst/>
            <a:ahLst/>
            <a:cxnLst/>
            <a:rect l="l" t="t" r="r" b="b"/>
            <a:pathLst>
              <a:path w="38100" h="36829">
                <a:moveTo>
                  <a:pt x="0" y="0"/>
                </a:moveTo>
                <a:lnTo>
                  <a:pt x="37512" y="0"/>
                </a:lnTo>
                <a:lnTo>
                  <a:pt x="37512" y="36625"/>
                </a:lnTo>
                <a:lnTo>
                  <a:pt x="0" y="36625"/>
                </a:lnTo>
                <a:lnTo>
                  <a:pt x="0" y="0"/>
                </a:lnTo>
                <a:close/>
              </a:path>
            </a:pathLst>
          </a:custGeom>
          <a:solidFill>
            <a:srgbClr val="D2D3D2"/>
          </a:solidFill>
        </p:spPr>
        <p:txBody>
          <a:bodyPr wrap="square" lIns="0" tIns="0" rIns="0" bIns="0" rtlCol="0"/>
          <a:lstStyle/>
          <a:p>
            <a:endParaRPr/>
          </a:p>
        </p:txBody>
      </p:sp>
      <p:sp>
        <p:nvSpPr>
          <p:cNvPr id="48" name="bk object 48"/>
          <p:cNvSpPr/>
          <p:nvPr/>
        </p:nvSpPr>
        <p:spPr>
          <a:xfrm>
            <a:off x="1260059" y="323398"/>
            <a:ext cx="36830" cy="36830"/>
          </a:xfrm>
          <a:custGeom>
            <a:avLst/>
            <a:gdLst/>
            <a:ahLst/>
            <a:cxnLst/>
            <a:rect l="l" t="t" r="r" b="b"/>
            <a:pathLst>
              <a:path w="36830" h="36829">
                <a:moveTo>
                  <a:pt x="0" y="0"/>
                </a:moveTo>
                <a:lnTo>
                  <a:pt x="36620" y="0"/>
                </a:lnTo>
                <a:lnTo>
                  <a:pt x="36620" y="36625"/>
                </a:lnTo>
                <a:lnTo>
                  <a:pt x="0" y="36625"/>
                </a:lnTo>
                <a:lnTo>
                  <a:pt x="0" y="0"/>
                </a:lnTo>
                <a:close/>
              </a:path>
            </a:pathLst>
          </a:custGeom>
          <a:solidFill>
            <a:srgbClr val="E13647"/>
          </a:solidFill>
        </p:spPr>
        <p:txBody>
          <a:bodyPr wrap="square" lIns="0" tIns="0" rIns="0" bIns="0" rtlCol="0"/>
          <a:lstStyle/>
          <a:p>
            <a:endParaRPr/>
          </a:p>
        </p:txBody>
      </p:sp>
      <p:sp>
        <p:nvSpPr>
          <p:cNvPr id="49" name="bk object 49"/>
          <p:cNvSpPr/>
          <p:nvPr/>
        </p:nvSpPr>
        <p:spPr>
          <a:xfrm>
            <a:off x="1260059" y="323399"/>
            <a:ext cx="36830" cy="36830"/>
          </a:xfrm>
          <a:custGeom>
            <a:avLst/>
            <a:gdLst/>
            <a:ahLst/>
            <a:cxnLst/>
            <a:rect l="l" t="t" r="r" b="b"/>
            <a:pathLst>
              <a:path w="36830" h="36829">
                <a:moveTo>
                  <a:pt x="0" y="0"/>
                </a:moveTo>
                <a:lnTo>
                  <a:pt x="36620" y="0"/>
                </a:lnTo>
                <a:lnTo>
                  <a:pt x="36620" y="36625"/>
                </a:lnTo>
                <a:lnTo>
                  <a:pt x="0" y="36625"/>
                </a:lnTo>
                <a:lnTo>
                  <a:pt x="0" y="0"/>
                </a:lnTo>
                <a:close/>
              </a:path>
            </a:pathLst>
          </a:custGeom>
          <a:solidFill>
            <a:srgbClr val="D2D3D2"/>
          </a:solidFill>
        </p:spPr>
        <p:txBody>
          <a:bodyPr wrap="square" lIns="0" tIns="0" rIns="0" bIns="0" rtlCol="0"/>
          <a:lstStyle/>
          <a:p>
            <a:endParaRPr/>
          </a:p>
        </p:txBody>
      </p:sp>
      <p:sp>
        <p:nvSpPr>
          <p:cNvPr id="50" name="bk object 50"/>
          <p:cNvSpPr/>
          <p:nvPr/>
        </p:nvSpPr>
        <p:spPr>
          <a:xfrm>
            <a:off x="1211829" y="373425"/>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E13647"/>
          </a:solidFill>
        </p:spPr>
        <p:txBody>
          <a:bodyPr wrap="square" lIns="0" tIns="0" rIns="0" bIns="0" rtlCol="0"/>
          <a:lstStyle/>
          <a:p>
            <a:endParaRPr/>
          </a:p>
        </p:txBody>
      </p:sp>
      <p:sp>
        <p:nvSpPr>
          <p:cNvPr id="51" name="bk object 51"/>
          <p:cNvSpPr/>
          <p:nvPr/>
        </p:nvSpPr>
        <p:spPr>
          <a:xfrm>
            <a:off x="1211828" y="373426"/>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D2D3D2"/>
          </a:solidFill>
        </p:spPr>
        <p:txBody>
          <a:bodyPr wrap="square" lIns="0" tIns="0" rIns="0" bIns="0" rtlCol="0"/>
          <a:lstStyle/>
          <a:p>
            <a:endParaRPr/>
          </a:p>
        </p:txBody>
      </p:sp>
      <p:sp>
        <p:nvSpPr>
          <p:cNvPr id="52" name="bk object 52"/>
          <p:cNvSpPr/>
          <p:nvPr/>
        </p:nvSpPr>
        <p:spPr>
          <a:xfrm>
            <a:off x="1260058" y="373427"/>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E13647"/>
          </a:solidFill>
        </p:spPr>
        <p:txBody>
          <a:bodyPr wrap="square" lIns="0" tIns="0" rIns="0" bIns="0" rtlCol="0"/>
          <a:lstStyle/>
          <a:p>
            <a:endParaRPr/>
          </a:p>
        </p:txBody>
      </p:sp>
      <p:sp>
        <p:nvSpPr>
          <p:cNvPr id="53" name="bk object 53"/>
          <p:cNvSpPr/>
          <p:nvPr/>
        </p:nvSpPr>
        <p:spPr>
          <a:xfrm>
            <a:off x="1260059" y="373427"/>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D2D3D2"/>
          </a:solidFill>
        </p:spPr>
        <p:txBody>
          <a:bodyPr wrap="square" lIns="0" tIns="0" rIns="0" bIns="0" rtlCol="0"/>
          <a:lstStyle/>
          <a:p>
            <a:endParaRPr/>
          </a:p>
        </p:txBody>
      </p:sp>
      <p:sp>
        <p:nvSpPr>
          <p:cNvPr id="54" name="bk object 54"/>
          <p:cNvSpPr/>
          <p:nvPr/>
        </p:nvSpPr>
        <p:spPr>
          <a:xfrm>
            <a:off x="1260059" y="452039"/>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E13647"/>
          </a:solidFill>
        </p:spPr>
        <p:txBody>
          <a:bodyPr wrap="square" lIns="0" tIns="0" rIns="0" bIns="0" rtlCol="0"/>
          <a:lstStyle/>
          <a:p>
            <a:endParaRPr/>
          </a:p>
        </p:txBody>
      </p:sp>
      <p:sp>
        <p:nvSpPr>
          <p:cNvPr id="55" name="bk object 55"/>
          <p:cNvSpPr/>
          <p:nvPr/>
        </p:nvSpPr>
        <p:spPr>
          <a:xfrm>
            <a:off x="1260059" y="452040"/>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D2D3D2"/>
          </a:solidFill>
        </p:spPr>
        <p:txBody>
          <a:bodyPr wrap="square" lIns="0" tIns="0" rIns="0" bIns="0" rtlCol="0"/>
          <a:lstStyle/>
          <a:p>
            <a:endParaRPr/>
          </a:p>
        </p:txBody>
      </p:sp>
      <p:sp>
        <p:nvSpPr>
          <p:cNvPr id="56" name="bk object 56"/>
          <p:cNvSpPr/>
          <p:nvPr/>
        </p:nvSpPr>
        <p:spPr>
          <a:xfrm>
            <a:off x="1211828" y="515464"/>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E13647"/>
          </a:solidFill>
        </p:spPr>
        <p:txBody>
          <a:bodyPr wrap="square" lIns="0" tIns="0" rIns="0" bIns="0" rtlCol="0"/>
          <a:lstStyle/>
          <a:p>
            <a:endParaRPr/>
          </a:p>
        </p:txBody>
      </p:sp>
      <p:sp>
        <p:nvSpPr>
          <p:cNvPr id="57" name="bk object 57"/>
          <p:cNvSpPr/>
          <p:nvPr/>
        </p:nvSpPr>
        <p:spPr>
          <a:xfrm>
            <a:off x="1211828" y="515465"/>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D2D3D2"/>
          </a:solidFill>
        </p:spPr>
        <p:txBody>
          <a:bodyPr wrap="square" lIns="0" tIns="0" rIns="0" bIns="0" rtlCol="0"/>
          <a:lstStyle/>
          <a:p>
            <a:endParaRPr/>
          </a:p>
        </p:txBody>
      </p:sp>
      <p:sp>
        <p:nvSpPr>
          <p:cNvPr id="58" name="bk object 58"/>
          <p:cNvSpPr/>
          <p:nvPr/>
        </p:nvSpPr>
        <p:spPr>
          <a:xfrm>
            <a:off x="798292" y="86682"/>
            <a:ext cx="235794" cy="127742"/>
          </a:xfrm>
          <a:prstGeom prst="rect">
            <a:avLst/>
          </a:prstGeom>
          <a:blipFill>
            <a:blip r:embed="rId9" cstate="print"/>
            <a:stretch>
              <a:fillRect/>
            </a:stretch>
          </a:blipFill>
        </p:spPr>
        <p:txBody>
          <a:bodyPr wrap="square" lIns="0" tIns="0" rIns="0" bIns="0" rtlCol="0"/>
          <a:lstStyle/>
          <a:p>
            <a:endParaRPr/>
          </a:p>
        </p:txBody>
      </p:sp>
      <p:sp>
        <p:nvSpPr>
          <p:cNvPr id="59" name="bk object 59"/>
          <p:cNvSpPr/>
          <p:nvPr/>
        </p:nvSpPr>
        <p:spPr>
          <a:xfrm>
            <a:off x="8509211" y="278742"/>
            <a:ext cx="0" cy="348615"/>
          </a:xfrm>
          <a:custGeom>
            <a:avLst/>
            <a:gdLst/>
            <a:ahLst/>
            <a:cxnLst/>
            <a:rect l="l" t="t" r="r" b="b"/>
            <a:pathLst>
              <a:path h="348615">
                <a:moveTo>
                  <a:pt x="0" y="0"/>
                </a:moveTo>
                <a:lnTo>
                  <a:pt x="0" y="348387"/>
                </a:lnTo>
              </a:path>
            </a:pathLst>
          </a:custGeom>
          <a:ln w="3175">
            <a:solidFill>
              <a:srgbClr val="FEFEFE"/>
            </a:solidFill>
          </a:ln>
        </p:spPr>
        <p:txBody>
          <a:bodyPr wrap="square" lIns="0" tIns="0" rIns="0" bIns="0" rtlCol="0"/>
          <a:lstStyle/>
          <a:p>
            <a:endParaRPr/>
          </a:p>
        </p:txBody>
      </p:sp>
      <p:sp>
        <p:nvSpPr>
          <p:cNvPr id="60" name="bk object 60"/>
          <p:cNvSpPr/>
          <p:nvPr/>
        </p:nvSpPr>
        <p:spPr>
          <a:xfrm>
            <a:off x="8365188" y="278742"/>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EFEFE"/>
          </a:solidFill>
        </p:spPr>
        <p:txBody>
          <a:bodyPr wrap="square" lIns="0" tIns="0" rIns="0" bIns="0" rtlCol="0"/>
          <a:lstStyle/>
          <a:p>
            <a:endParaRPr/>
          </a:p>
        </p:txBody>
      </p:sp>
      <p:sp>
        <p:nvSpPr>
          <p:cNvPr id="61" name="bk object 61"/>
          <p:cNvSpPr/>
          <p:nvPr/>
        </p:nvSpPr>
        <p:spPr>
          <a:xfrm>
            <a:off x="8365189" y="27874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EFEFE"/>
            </a:solidFill>
          </a:ln>
        </p:spPr>
        <p:txBody>
          <a:bodyPr wrap="square" lIns="0" tIns="0" rIns="0" bIns="0" rtlCol="0"/>
          <a:lstStyle/>
          <a:p>
            <a:endParaRPr/>
          </a:p>
        </p:txBody>
      </p:sp>
      <p:sp>
        <p:nvSpPr>
          <p:cNvPr id="62" name="bk object 62"/>
          <p:cNvSpPr/>
          <p:nvPr/>
        </p:nvSpPr>
        <p:spPr>
          <a:xfrm>
            <a:off x="8222281" y="278744"/>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EF8F7"/>
          </a:solidFill>
        </p:spPr>
        <p:txBody>
          <a:bodyPr wrap="square" lIns="0" tIns="0" rIns="0" bIns="0" rtlCol="0"/>
          <a:lstStyle/>
          <a:p>
            <a:endParaRPr/>
          </a:p>
        </p:txBody>
      </p:sp>
      <p:sp>
        <p:nvSpPr>
          <p:cNvPr id="63" name="bk object 63"/>
          <p:cNvSpPr/>
          <p:nvPr/>
        </p:nvSpPr>
        <p:spPr>
          <a:xfrm>
            <a:off x="8222282" y="278745"/>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EF8F7"/>
            </a:solidFill>
          </a:ln>
        </p:spPr>
        <p:txBody>
          <a:bodyPr wrap="square" lIns="0" tIns="0" rIns="0" bIns="0" rtlCol="0"/>
          <a:lstStyle/>
          <a:p>
            <a:endParaRPr/>
          </a:p>
        </p:txBody>
      </p:sp>
      <p:sp>
        <p:nvSpPr>
          <p:cNvPr id="64" name="bk object 64"/>
          <p:cNvSpPr/>
          <p:nvPr/>
        </p:nvSpPr>
        <p:spPr>
          <a:xfrm>
            <a:off x="8078482" y="27874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DF2F0"/>
          </a:solidFill>
        </p:spPr>
        <p:txBody>
          <a:bodyPr wrap="square" lIns="0" tIns="0" rIns="0" bIns="0" rtlCol="0"/>
          <a:lstStyle/>
          <a:p>
            <a:endParaRPr/>
          </a:p>
        </p:txBody>
      </p:sp>
      <p:sp>
        <p:nvSpPr>
          <p:cNvPr id="65" name="bk object 65"/>
          <p:cNvSpPr/>
          <p:nvPr/>
        </p:nvSpPr>
        <p:spPr>
          <a:xfrm>
            <a:off x="8078482" y="278747"/>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DF2F0"/>
            </a:solidFill>
          </a:ln>
        </p:spPr>
        <p:txBody>
          <a:bodyPr wrap="square" lIns="0" tIns="0" rIns="0" bIns="0" rtlCol="0"/>
          <a:lstStyle/>
          <a:p>
            <a:endParaRPr/>
          </a:p>
        </p:txBody>
      </p:sp>
      <p:sp>
        <p:nvSpPr>
          <p:cNvPr id="66" name="bk object 66"/>
          <p:cNvSpPr/>
          <p:nvPr/>
        </p:nvSpPr>
        <p:spPr>
          <a:xfrm>
            <a:off x="7934682" y="278747"/>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DECE9"/>
          </a:solidFill>
        </p:spPr>
        <p:txBody>
          <a:bodyPr wrap="square" lIns="0" tIns="0" rIns="0" bIns="0" rtlCol="0"/>
          <a:lstStyle/>
          <a:p>
            <a:endParaRPr/>
          </a:p>
        </p:txBody>
      </p:sp>
      <p:sp>
        <p:nvSpPr>
          <p:cNvPr id="67" name="bk object 67"/>
          <p:cNvSpPr/>
          <p:nvPr/>
        </p:nvSpPr>
        <p:spPr>
          <a:xfrm>
            <a:off x="7934683" y="278748"/>
            <a:ext cx="144145" cy="348615"/>
          </a:xfrm>
          <a:custGeom>
            <a:avLst/>
            <a:gdLst/>
            <a:ahLst/>
            <a:cxnLst/>
            <a:rect l="l" t="t" r="r" b="b"/>
            <a:pathLst>
              <a:path w="144145" h="348615">
                <a:moveTo>
                  <a:pt x="143798" y="348387"/>
                </a:moveTo>
                <a:lnTo>
                  <a:pt x="0" y="348387"/>
                </a:lnTo>
                <a:lnTo>
                  <a:pt x="0" y="0"/>
                </a:lnTo>
                <a:lnTo>
                  <a:pt x="143798" y="0"/>
                </a:lnTo>
                <a:lnTo>
                  <a:pt x="143798" y="348387"/>
                </a:lnTo>
                <a:close/>
              </a:path>
            </a:pathLst>
          </a:custGeom>
          <a:ln w="3175">
            <a:solidFill>
              <a:srgbClr val="FDECE9"/>
            </a:solidFill>
          </a:ln>
        </p:spPr>
        <p:txBody>
          <a:bodyPr wrap="square" lIns="0" tIns="0" rIns="0" bIns="0" rtlCol="0"/>
          <a:lstStyle/>
          <a:p>
            <a:endParaRPr/>
          </a:p>
        </p:txBody>
      </p:sp>
      <p:sp>
        <p:nvSpPr>
          <p:cNvPr id="68" name="bk object 68"/>
          <p:cNvSpPr/>
          <p:nvPr/>
        </p:nvSpPr>
        <p:spPr>
          <a:xfrm>
            <a:off x="7791775" y="278748"/>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CE6E2"/>
          </a:solidFill>
        </p:spPr>
        <p:txBody>
          <a:bodyPr wrap="square" lIns="0" tIns="0" rIns="0" bIns="0" rtlCol="0"/>
          <a:lstStyle/>
          <a:p>
            <a:endParaRPr/>
          </a:p>
        </p:txBody>
      </p:sp>
      <p:sp>
        <p:nvSpPr>
          <p:cNvPr id="69" name="bk object 69"/>
          <p:cNvSpPr/>
          <p:nvPr/>
        </p:nvSpPr>
        <p:spPr>
          <a:xfrm>
            <a:off x="7791776" y="278750"/>
            <a:ext cx="143510" cy="348615"/>
          </a:xfrm>
          <a:custGeom>
            <a:avLst/>
            <a:gdLst/>
            <a:ahLst/>
            <a:cxnLst/>
            <a:rect l="l" t="t" r="r" b="b"/>
            <a:pathLst>
              <a:path w="143509" h="348615">
                <a:moveTo>
                  <a:pt x="142907" y="348387"/>
                </a:moveTo>
                <a:lnTo>
                  <a:pt x="0" y="348387"/>
                </a:lnTo>
                <a:lnTo>
                  <a:pt x="0" y="0"/>
                </a:lnTo>
                <a:lnTo>
                  <a:pt x="142907" y="0"/>
                </a:lnTo>
                <a:lnTo>
                  <a:pt x="142907" y="348387"/>
                </a:lnTo>
                <a:close/>
              </a:path>
            </a:pathLst>
          </a:custGeom>
          <a:ln w="3175">
            <a:solidFill>
              <a:srgbClr val="FCE6E2"/>
            </a:solidFill>
          </a:ln>
        </p:spPr>
        <p:txBody>
          <a:bodyPr wrap="square" lIns="0" tIns="0" rIns="0" bIns="0" rtlCol="0"/>
          <a:lstStyle/>
          <a:p>
            <a:endParaRPr/>
          </a:p>
        </p:txBody>
      </p:sp>
      <p:sp>
        <p:nvSpPr>
          <p:cNvPr id="70" name="bk object 70"/>
          <p:cNvSpPr/>
          <p:nvPr/>
        </p:nvSpPr>
        <p:spPr>
          <a:xfrm>
            <a:off x="7647975" y="278750"/>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CE0DB"/>
          </a:solidFill>
        </p:spPr>
        <p:txBody>
          <a:bodyPr wrap="square" lIns="0" tIns="0" rIns="0" bIns="0" rtlCol="0"/>
          <a:lstStyle/>
          <a:p>
            <a:endParaRPr/>
          </a:p>
        </p:txBody>
      </p:sp>
      <p:sp>
        <p:nvSpPr>
          <p:cNvPr id="71" name="bk object 71"/>
          <p:cNvSpPr/>
          <p:nvPr/>
        </p:nvSpPr>
        <p:spPr>
          <a:xfrm>
            <a:off x="7647977" y="278751"/>
            <a:ext cx="144145" cy="348615"/>
          </a:xfrm>
          <a:custGeom>
            <a:avLst/>
            <a:gdLst/>
            <a:ahLst/>
            <a:cxnLst/>
            <a:rect l="l" t="t" r="r" b="b"/>
            <a:pathLst>
              <a:path w="144145" h="348615">
                <a:moveTo>
                  <a:pt x="143798" y="348387"/>
                </a:moveTo>
                <a:lnTo>
                  <a:pt x="0" y="348387"/>
                </a:lnTo>
                <a:lnTo>
                  <a:pt x="0" y="0"/>
                </a:lnTo>
                <a:lnTo>
                  <a:pt x="143798" y="0"/>
                </a:lnTo>
                <a:lnTo>
                  <a:pt x="143798" y="348387"/>
                </a:lnTo>
                <a:close/>
              </a:path>
            </a:pathLst>
          </a:custGeom>
          <a:ln w="3175">
            <a:solidFill>
              <a:srgbClr val="FCE0DB"/>
            </a:solidFill>
          </a:ln>
        </p:spPr>
        <p:txBody>
          <a:bodyPr wrap="square" lIns="0" tIns="0" rIns="0" bIns="0" rtlCol="0"/>
          <a:lstStyle/>
          <a:p>
            <a:endParaRPr/>
          </a:p>
        </p:txBody>
      </p:sp>
      <p:sp>
        <p:nvSpPr>
          <p:cNvPr id="72" name="bk object 72"/>
          <p:cNvSpPr/>
          <p:nvPr/>
        </p:nvSpPr>
        <p:spPr>
          <a:xfrm>
            <a:off x="7505069" y="278751"/>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BDAD5"/>
          </a:solidFill>
        </p:spPr>
        <p:txBody>
          <a:bodyPr wrap="square" lIns="0" tIns="0" rIns="0" bIns="0" rtlCol="0"/>
          <a:lstStyle/>
          <a:p>
            <a:endParaRPr/>
          </a:p>
        </p:txBody>
      </p:sp>
      <p:sp>
        <p:nvSpPr>
          <p:cNvPr id="73" name="bk object 73"/>
          <p:cNvSpPr/>
          <p:nvPr/>
        </p:nvSpPr>
        <p:spPr>
          <a:xfrm>
            <a:off x="7505070" y="278753"/>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BDAD5"/>
            </a:solidFill>
          </a:ln>
        </p:spPr>
        <p:txBody>
          <a:bodyPr wrap="square" lIns="0" tIns="0" rIns="0" bIns="0" rtlCol="0"/>
          <a:lstStyle/>
          <a:p>
            <a:endParaRPr/>
          </a:p>
        </p:txBody>
      </p:sp>
      <p:sp>
        <p:nvSpPr>
          <p:cNvPr id="74" name="bk object 74"/>
          <p:cNvSpPr/>
          <p:nvPr/>
        </p:nvSpPr>
        <p:spPr>
          <a:xfrm>
            <a:off x="7361269" y="27875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BD4CE"/>
          </a:solidFill>
        </p:spPr>
        <p:txBody>
          <a:bodyPr wrap="square" lIns="0" tIns="0" rIns="0" bIns="0" rtlCol="0"/>
          <a:lstStyle/>
          <a:p>
            <a:endParaRPr/>
          </a:p>
        </p:txBody>
      </p:sp>
      <p:sp>
        <p:nvSpPr>
          <p:cNvPr id="75" name="bk object 75"/>
          <p:cNvSpPr/>
          <p:nvPr/>
        </p:nvSpPr>
        <p:spPr>
          <a:xfrm>
            <a:off x="7361270" y="27875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BD4CE"/>
            </a:solidFill>
          </a:ln>
        </p:spPr>
        <p:txBody>
          <a:bodyPr wrap="square" lIns="0" tIns="0" rIns="0" bIns="0" rtlCol="0"/>
          <a:lstStyle/>
          <a:p>
            <a:endParaRPr/>
          </a:p>
        </p:txBody>
      </p:sp>
      <p:sp>
        <p:nvSpPr>
          <p:cNvPr id="76" name="bk object 76"/>
          <p:cNvSpPr/>
          <p:nvPr/>
        </p:nvSpPr>
        <p:spPr>
          <a:xfrm>
            <a:off x="7217469" y="27875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BCFC8"/>
          </a:solidFill>
        </p:spPr>
        <p:txBody>
          <a:bodyPr wrap="square" lIns="0" tIns="0" rIns="0" bIns="0" rtlCol="0"/>
          <a:lstStyle/>
          <a:p>
            <a:endParaRPr/>
          </a:p>
        </p:txBody>
      </p:sp>
      <p:sp>
        <p:nvSpPr>
          <p:cNvPr id="77" name="bk object 77"/>
          <p:cNvSpPr/>
          <p:nvPr/>
        </p:nvSpPr>
        <p:spPr>
          <a:xfrm>
            <a:off x="7217471" y="278756"/>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BCFC8"/>
            </a:solidFill>
          </a:ln>
        </p:spPr>
        <p:txBody>
          <a:bodyPr wrap="square" lIns="0" tIns="0" rIns="0" bIns="0" rtlCol="0"/>
          <a:lstStyle/>
          <a:p>
            <a:endParaRPr/>
          </a:p>
        </p:txBody>
      </p:sp>
      <p:sp>
        <p:nvSpPr>
          <p:cNvPr id="78" name="bk object 78"/>
          <p:cNvSpPr/>
          <p:nvPr/>
        </p:nvSpPr>
        <p:spPr>
          <a:xfrm>
            <a:off x="7074565" y="278757"/>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AC9C2"/>
          </a:solidFill>
        </p:spPr>
        <p:txBody>
          <a:bodyPr wrap="square" lIns="0" tIns="0" rIns="0" bIns="0" rtlCol="0"/>
          <a:lstStyle/>
          <a:p>
            <a:endParaRPr/>
          </a:p>
        </p:txBody>
      </p:sp>
      <p:sp>
        <p:nvSpPr>
          <p:cNvPr id="79" name="bk object 79"/>
          <p:cNvSpPr/>
          <p:nvPr/>
        </p:nvSpPr>
        <p:spPr>
          <a:xfrm>
            <a:off x="7074564" y="278758"/>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AC9C2"/>
            </a:solidFill>
          </a:ln>
        </p:spPr>
        <p:txBody>
          <a:bodyPr wrap="square" lIns="0" tIns="0" rIns="0" bIns="0" rtlCol="0"/>
          <a:lstStyle/>
          <a:p>
            <a:endParaRPr/>
          </a:p>
        </p:txBody>
      </p:sp>
      <p:sp>
        <p:nvSpPr>
          <p:cNvPr id="80" name="bk object 80"/>
          <p:cNvSpPr/>
          <p:nvPr/>
        </p:nvSpPr>
        <p:spPr>
          <a:xfrm>
            <a:off x="6930765" y="278759"/>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AC3BC"/>
          </a:solidFill>
        </p:spPr>
        <p:txBody>
          <a:bodyPr wrap="square" lIns="0" tIns="0" rIns="0" bIns="0" rtlCol="0"/>
          <a:lstStyle/>
          <a:p>
            <a:endParaRPr/>
          </a:p>
        </p:txBody>
      </p:sp>
      <p:sp>
        <p:nvSpPr>
          <p:cNvPr id="81" name="bk object 81"/>
          <p:cNvSpPr/>
          <p:nvPr/>
        </p:nvSpPr>
        <p:spPr>
          <a:xfrm>
            <a:off x="6930764" y="278759"/>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AC3BC"/>
            </a:solidFill>
          </a:ln>
        </p:spPr>
        <p:txBody>
          <a:bodyPr wrap="square" lIns="0" tIns="0" rIns="0" bIns="0" rtlCol="0"/>
          <a:lstStyle/>
          <a:p>
            <a:endParaRPr/>
          </a:p>
        </p:txBody>
      </p:sp>
      <p:sp>
        <p:nvSpPr>
          <p:cNvPr id="82" name="bk object 82"/>
          <p:cNvSpPr/>
          <p:nvPr/>
        </p:nvSpPr>
        <p:spPr>
          <a:xfrm>
            <a:off x="6787858" y="278760"/>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9BDB6"/>
          </a:solidFill>
        </p:spPr>
        <p:txBody>
          <a:bodyPr wrap="square" lIns="0" tIns="0" rIns="0" bIns="0" rtlCol="0"/>
          <a:lstStyle/>
          <a:p>
            <a:endParaRPr/>
          </a:p>
        </p:txBody>
      </p:sp>
      <p:sp>
        <p:nvSpPr>
          <p:cNvPr id="83" name="bk object 83"/>
          <p:cNvSpPr/>
          <p:nvPr/>
        </p:nvSpPr>
        <p:spPr>
          <a:xfrm>
            <a:off x="6787857" y="278761"/>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9BDB6"/>
            </a:solidFill>
          </a:ln>
        </p:spPr>
        <p:txBody>
          <a:bodyPr wrap="square" lIns="0" tIns="0" rIns="0" bIns="0" rtlCol="0"/>
          <a:lstStyle/>
          <a:p>
            <a:endParaRPr/>
          </a:p>
        </p:txBody>
      </p:sp>
      <p:sp>
        <p:nvSpPr>
          <p:cNvPr id="84" name="bk object 84"/>
          <p:cNvSpPr/>
          <p:nvPr/>
        </p:nvSpPr>
        <p:spPr>
          <a:xfrm>
            <a:off x="6644058" y="278762"/>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9B8B0"/>
          </a:solidFill>
        </p:spPr>
        <p:txBody>
          <a:bodyPr wrap="square" lIns="0" tIns="0" rIns="0" bIns="0" rtlCol="0"/>
          <a:lstStyle/>
          <a:p>
            <a:endParaRPr/>
          </a:p>
        </p:txBody>
      </p:sp>
      <p:sp>
        <p:nvSpPr>
          <p:cNvPr id="85" name="bk object 85"/>
          <p:cNvSpPr/>
          <p:nvPr/>
        </p:nvSpPr>
        <p:spPr>
          <a:xfrm>
            <a:off x="6644058" y="278762"/>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9B8B0"/>
            </a:solidFill>
          </a:ln>
        </p:spPr>
        <p:txBody>
          <a:bodyPr wrap="square" lIns="0" tIns="0" rIns="0" bIns="0" rtlCol="0"/>
          <a:lstStyle/>
          <a:p>
            <a:endParaRPr/>
          </a:p>
        </p:txBody>
      </p:sp>
      <p:sp>
        <p:nvSpPr>
          <p:cNvPr id="86" name="bk object 86"/>
          <p:cNvSpPr/>
          <p:nvPr/>
        </p:nvSpPr>
        <p:spPr>
          <a:xfrm>
            <a:off x="6500257" y="27876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8B2AA"/>
          </a:solidFill>
        </p:spPr>
        <p:txBody>
          <a:bodyPr wrap="square" lIns="0" tIns="0" rIns="0" bIns="0" rtlCol="0"/>
          <a:lstStyle/>
          <a:p>
            <a:endParaRPr/>
          </a:p>
        </p:txBody>
      </p:sp>
      <p:sp>
        <p:nvSpPr>
          <p:cNvPr id="87" name="bk object 87"/>
          <p:cNvSpPr/>
          <p:nvPr/>
        </p:nvSpPr>
        <p:spPr>
          <a:xfrm>
            <a:off x="6500258" y="27876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8B2AA"/>
            </a:solidFill>
          </a:ln>
        </p:spPr>
        <p:txBody>
          <a:bodyPr wrap="square" lIns="0" tIns="0" rIns="0" bIns="0" rtlCol="0"/>
          <a:lstStyle/>
          <a:p>
            <a:endParaRPr/>
          </a:p>
        </p:txBody>
      </p:sp>
      <p:sp>
        <p:nvSpPr>
          <p:cNvPr id="88" name="bk object 88"/>
          <p:cNvSpPr/>
          <p:nvPr/>
        </p:nvSpPr>
        <p:spPr>
          <a:xfrm>
            <a:off x="6357352" y="278765"/>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8ADA5"/>
          </a:solidFill>
        </p:spPr>
        <p:txBody>
          <a:bodyPr wrap="square" lIns="0" tIns="0" rIns="0" bIns="0" rtlCol="0"/>
          <a:lstStyle/>
          <a:p>
            <a:endParaRPr/>
          </a:p>
        </p:txBody>
      </p:sp>
      <p:sp>
        <p:nvSpPr>
          <p:cNvPr id="89" name="bk object 89"/>
          <p:cNvSpPr/>
          <p:nvPr/>
        </p:nvSpPr>
        <p:spPr>
          <a:xfrm>
            <a:off x="6357351" y="278765"/>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8ADA5"/>
            </a:solidFill>
          </a:ln>
        </p:spPr>
        <p:txBody>
          <a:bodyPr wrap="square" lIns="0" tIns="0" rIns="0" bIns="0" rtlCol="0"/>
          <a:lstStyle/>
          <a:p>
            <a:endParaRPr/>
          </a:p>
        </p:txBody>
      </p:sp>
      <p:sp>
        <p:nvSpPr>
          <p:cNvPr id="90" name="bk object 90"/>
          <p:cNvSpPr/>
          <p:nvPr/>
        </p:nvSpPr>
        <p:spPr>
          <a:xfrm>
            <a:off x="6213552" y="27876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8A79F"/>
          </a:solidFill>
        </p:spPr>
        <p:txBody>
          <a:bodyPr wrap="square" lIns="0" tIns="0" rIns="0" bIns="0" rtlCol="0"/>
          <a:lstStyle/>
          <a:p>
            <a:endParaRPr/>
          </a:p>
        </p:txBody>
      </p:sp>
      <p:sp>
        <p:nvSpPr>
          <p:cNvPr id="91" name="bk object 91"/>
          <p:cNvSpPr/>
          <p:nvPr/>
        </p:nvSpPr>
        <p:spPr>
          <a:xfrm>
            <a:off x="6213551" y="278767"/>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8A79F"/>
            </a:solidFill>
          </a:ln>
        </p:spPr>
        <p:txBody>
          <a:bodyPr wrap="square" lIns="0" tIns="0" rIns="0" bIns="0" rtlCol="0"/>
          <a:lstStyle/>
          <a:p>
            <a:endParaRPr/>
          </a:p>
        </p:txBody>
      </p:sp>
      <p:sp>
        <p:nvSpPr>
          <p:cNvPr id="92" name="bk object 92"/>
          <p:cNvSpPr/>
          <p:nvPr/>
        </p:nvSpPr>
        <p:spPr>
          <a:xfrm>
            <a:off x="6070645" y="278767"/>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7A29A"/>
          </a:solidFill>
        </p:spPr>
        <p:txBody>
          <a:bodyPr wrap="square" lIns="0" tIns="0" rIns="0" bIns="0" rtlCol="0"/>
          <a:lstStyle/>
          <a:p>
            <a:endParaRPr/>
          </a:p>
        </p:txBody>
      </p:sp>
      <p:sp>
        <p:nvSpPr>
          <p:cNvPr id="93" name="bk object 93"/>
          <p:cNvSpPr/>
          <p:nvPr/>
        </p:nvSpPr>
        <p:spPr>
          <a:xfrm>
            <a:off x="6070645" y="278768"/>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7A29A"/>
            </a:solidFill>
          </a:ln>
        </p:spPr>
        <p:txBody>
          <a:bodyPr wrap="square" lIns="0" tIns="0" rIns="0" bIns="0" rtlCol="0"/>
          <a:lstStyle/>
          <a:p>
            <a:endParaRPr/>
          </a:p>
        </p:txBody>
      </p:sp>
      <p:sp>
        <p:nvSpPr>
          <p:cNvPr id="94" name="bk object 94"/>
          <p:cNvSpPr/>
          <p:nvPr/>
        </p:nvSpPr>
        <p:spPr>
          <a:xfrm>
            <a:off x="5926845" y="278768"/>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79C95"/>
          </a:solidFill>
        </p:spPr>
        <p:txBody>
          <a:bodyPr wrap="square" lIns="0" tIns="0" rIns="0" bIns="0" rtlCol="0"/>
          <a:lstStyle/>
          <a:p>
            <a:endParaRPr/>
          </a:p>
        </p:txBody>
      </p:sp>
      <p:sp>
        <p:nvSpPr>
          <p:cNvPr id="95" name="bk object 95"/>
          <p:cNvSpPr/>
          <p:nvPr/>
        </p:nvSpPr>
        <p:spPr>
          <a:xfrm>
            <a:off x="5926845" y="278770"/>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79C95"/>
            </a:solidFill>
          </a:ln>
        </p:spPr>
        <p:txBody>
          <a:bodyPr wrap="square" lIns="0" tIns="0" rIns="0" bIns="0" rtlCol="0"/>
          <a:lstStyle/>
          <a:p>
            <a:endParaRPr/>
          </a:p>
        </p:txBody>
      </p:sp>
      <p:sp>
        <p:nvSpPr>
          <p:cNvPr id="96" name="bk object 96"/>
          <p:cNvSpPr/>
          <p:nvPr/>
        </p:nvSpPr>
        <p:spPr>
          <a:xfrm>
            <a:off x="5783045" y="278770"/>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69790"/>
          </a:solidFill>
        </p:spPr>
        <p:txBody>
          <a:bodyPr wrap="square" lIns="0" tIns="0" rIns="0" bIns="0" rtlCol="0"/>
          <a:lstStyle/>
          <a:p>
            <a:endParaRPr/>
          </a:p>
        </p:txBody>
      </p:sp>
      <p:sp>
        <p:nvSpPr>
          <p:cNvPr id="97" name="bk object 97"/>
          <p:cNvSpPr/>
          <p:nvPr/>
        </p:nvSpPr>
        <p:spPr>
          <a:xfrm>
            <a:off x="5783045" y="278771"/>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69790"/>
            </a:solidFill>
          </a:ln>
        </p:spPr>
        <p:txBody>
          <a:bodyPr wrap="square" lIns="0" tIns="0" rIns="0" bIns="0" rtlCol="0"/>
          <a:lstStyle/>
          <a:p>
            <a:endParaRPr/>
          </a:p>
        </p:txBody>
      </p:sp>
      <p:sp>
        <p:nvSpPr>
          <p:cNvPr id="98" name="bk object 98"/>
          <p:cNvSpPr/>
          <p:nvPr/>
        </p:nvSpPr>
        <p:spPr>
          <a:xfrm>
            <a:off x="5640139" y="278772"/>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6918B"/>
          </a:solidFill>
        </p:spPr>
        <p:txBody>
          <a:bodyPr wrap="square" lIns="0" tIns="0" rIns="0" bIns="0" rtlCol="0"/>
          <a:lstStyle/>
          <a:p>
            <a:endParaRPr/>
          </a:p>
        </p:txBody>
      </p:sp>
      <p:sp>
        <p:nvSpPr>
          <p:cNvPr id="99" name="bk object 99"/>
          <p:cNvSpPr/>
          <p:nvPr/>
        </p:nvSpPr>
        <p:spPr>
          <a:xfrm>
            <a:off x="5640139" y="278773"/>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6918B"/>
            </a:solidFill>
          </a:ln>
        </p:spPr>
        <p:txBody>
          <a:bodyPr wrap="square" lIns="0" tIns="0" rIns="0" bIns="0" rtlCol="0"/>
          <a:lstStyle/>
          <a:p>
            <a:endParaRPr/>
          </a:p>
        </p:txBody>
      </p:sp>
      <p:sp>
        <p:nvSpPr>
          <p:cNvPr id="100" name="bk object 100"/>
          <p:cNvSpPr/>
          <p:nvPr/>
        </p:nvSpPr>
        <p:spPr>
          <a:xfrm>
            <a:off x="5496338" y="27877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68C86"/>
          </a:solidFill>
        </p:spPr>
        <p:txBody>
          <a:bodyPr wrap="square" lIns="0" tIns="0" rIns="0" bIns="0" rtlCol="0"/>
          <a:lstStyle/>
          <a:p>
            <a:endParaRPr/>
          </a:p>
        </p:txBody>
      </p:sp>
      <p:sp>
        <p:nvSpPr>
          <p:cNvPr id="101" name="bk object 101"/>
          <p:cNvSpPr/>
          <p:nvPr/>
        </p:nvSpPr>
        <p:spPr>
          <a:xfrm>
            <a:off x="5496338" y="278775"/>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68C86"/>
            </a:solidFill>
          </a:ln>
        </p:spPr>
        <p:txBody>
          <a:bodyPr wrap="square" lIns="0" tIns="0" rIns="0" bIns="0" rtlCol="0"/>
          <a:lstStyle/>
          <a:p>
            <a:endParaRPr/>
          </a:p>
        </p:txBody>
      </p:sp>
      <p:sp>
        <p:nvSpPr>
          <p:cNvPr id="102" name="bk object 102"/>
          <p:cNvSpPr/>
          <p:nvPr/>
        </p:nvSpPr>
        <p:spPr>
          <a:xfrm>
            <a:off x="5353431" y="278775"/>
            <a:ext cx="143510" cy="348615"/>
          </a:xfrm>
          <a:custGeom>
            <a:avLst/>
            <a:gdLst/>
            <a:ahLst/>
            <a:cxnLst/>
            <a:rect l="l" t="t" r="r" b="b"/>
            <a:pathLst>
              <a:path w="143510" h="348615">
                <a:moveTo>
                  <a:pt x="0" y="0"/>
                </a:moveTo>
                <a:lnTo>
                  <a:pt x="142908" y="0"/>
                </a:lnTo>
                <a:lnTo>
                  <a:pt x="142908" y="348387"/>
                </a:lnTo>
                <a:lnTo>
                  <a:pt x="0" y="348387"/>
                </a:lnTo>
                <a:lnTo>
                  <a:pt x="0" y="0"/>
                </a:lnTo>
                <a:close/>
              </a:path>
            </a:pathLst>
          </a:custGeom>
          <a:solidFill>
            <a:srgbClr val="F58681"/>
          </a:solidFill>
        </p:spPr>
        <p:txBody>
          <a:bodyPr wrap="square" lIns="0" tIns="0" rIns="0" bIns="0" rtlCol="0"/>
          <a:lstStyle/>
          <a:p>
            <a:endParaRPr/>
          </a:p>
        </p:txBody>
      </p:sp>
      <p:sp>
        <p:nvSpPr>
          <p:cNvPr id="103" name="bk object 103"/>
          <p:cNvSpPr/>
          <p:nvPr/>
        </p:nvSpPr>
        <p:spPr>
          <a:xfrm>
            <a:off x="5353432" y="278776"/>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58681"/>
            </a:solidFill>
          </a:ln>
        </p:spPr>
        <p:txBody>
          <a:bodyPr wrap="square" lIns="0" tIns="0" rIns="0" bIns="0" rtlCol="0"/>
          <a:lstStyle/>
          <a:p>
            <a:endParaRPr/>
          </a:p>
        </p:txBody>
      </p:sp>
      <p:sp>
        <p:nvSpPr>
          <p:cNvPr id="104" name="bk object 104"/>
          <p:cNvSpPr/>
          <p:nvPr/>
        </p:nvSpPr>
        <p:spPr>
          <a:xfrm>
            <a:off x="5209633" y="278776"/>
            <a:ext cx="144145" cy="348615"/>
          </a:xfrm>
          <a:custGeom>
            <a:avLst/>
            <a:gdLst/>
            <a:ahLst/>
            <a:cxnLst/>
            <a:rect l="l" t="t" r="r" b="b"/>
            <a:pathLst>
              <a:path w="144145" h="348615">
                <a:moveTo>
                  <a:pt x="0" y="0"/>
                </a:moveTo>
                <a:lnTo>
                  <a:pt x="143797" y="0"/>
                </a:lnTo>
                <a:lnTo>
                  <a:pt x="143797" y="348387"/>
                </a:lnTo>
                <a:lnTo>
                  <a:pt x="0" y="348387"/>
                </a:lnTo>
                <a:lnTo>
                  <a:pt x="0" y="0"/>
                </a:lnTo>
                <a:close/>
              </a:path>
            </a:pathLst>
          </a:custGeom>
          <a:solidFill>
            <a:srgbClr val="F5817D"/>
          </a:solidFill>
        </p:spPr>
        <p:txBody>
          <a:bodyPr wrap="square" lIns="0" tIns="0" rIns="0" bIns="0" rtlCol="0"/>
          <a:lstStyle/>
          <a:p>
            <a:endParaRPr/>
          </a:p>
        </p:txBody>
      </p:sp>
      <p:sp>
        <p:nvSpPr>
          <p:cNvPr id="105" name="bk object 105"/>
          <p:cNvSpPr/>
          <p:nvPr/>
        </p:nvSpPr>
        <p:spPr>
          <a:xfrm>
            <a:off x="5209632" y="278778"/>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5817D"/>
            </a:solidFill>
          </a:ln>
        </p:spPr>
        <p:txBody>
          <a:bodyPr wrap="square" lIns="0" tIns="0" rIns="0" bIns="0" rtlCol="0"/>
          <a:lstStyle/>
          <a:p>
            <a:endParaRPr/>
          </a:p>
        </p:txBody>
      </p:sp>
      <p:sp>
        <p:nvSpPr>
          <p:cNvPr id="106" name="bk object 106"/>
          <p:cNvSpPr/>
          <p:nvPr/>
        </p:nvSpPr>
        <p:spPr>
          <a:xfrm>
            <a:off x="5065833" y="278778"/>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47C78"/>
          </a:solidFill>
        </p:spPr>
        <p:txBody>
          <a:bodyPr wrap="square" lIns="0" tIns="0" rIns="0" bIns="0" rtlCol="0"/>
          <a:lstStyle/>
          <a:p>
            <a:endParaRPr/>
          </a:p>
        </p:txBody>
      </p:sp>
      <p:sp>
        <p:nvSpPr>
          <p:cNvPr id="107" name="bk object 107"/>
          <p:cNvSpPr/>
          <p:nvPr/>
        </p:nvSpPr>
        <p:spPr>
          <a:xfrm>
            <a:off x="5065832" y="278779"/>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47C78"/>
            </a:solidFill>
          </a:ln>
        </p:spPr>
        <p:txBody>
          <a:bodyPr wrap="square" lIns="0" tIns="0" rIns="0" bIns="0" rtlCol="0"/>
          <a:lstStyle/>
          <a:p>
            <a:endParaRPr/>
          </a:p>
        </p:txBody>
      </p:sp>
      <p:sp>
        <p:nvSpPr>
          <p:cNvPr id="108" name="bk object 108"/>
          <p:cNvSpPr/>
          <p:nvPr/>
        </p:nvSpPr>
        <p:spPr>
          <a:xfrm>
            <a:off x="4922927" y="278779"/>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47774"/>
          </a:solidFill>
        </p:spPr>
        <p:txBody>
          <a:bodyPr wrap="square" lIns="0" tIns="0" rIns="0" bIns="0" rtlCol="0"/>
          <a:lstStyle/>
          <a:p>
            <a:endParaRPr/>
          </a:p>
        </p:txBody>
      </p:sp>
      <p:sp>
        <p:nvSpPr>
          <p:cNvPr id="109" name="bk object 109"/>
          <p:cNvSpPr/>
          <p:nvPr/>
        </p:nvSpPr>
        <p:spPr>
          <a:xfrm>
            <a:off x="4922926" y="278781"/>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47774"/>
            </a:solidFill>
          </a:ln>
        </p:spPr>
        <p:txBody>
          <a:bodyPr wrap="square" lIns="0" tIns="0" rIns="0" bIns="0" rtlCol="0"/>
          <a:lstStyle/>
          <a:p>
            <a:endParaRPr/>
          </a:p>
        </p:txBody>
      </p:sp>
      <p:sp>
        <p:nvSpPr>
          <p:cNvPr id="110" name="bk object 110"/>
          <p:cNvSpPr/>
          <p:nvPr/>
        </p:nvSpPr>
        <p:spPr>
          <a:xfrm>
            <a:off x="4896131" y="278781"/>
            <a:ext cx="0" cy="348615"/>
          </a:xfrm>
          <a:custGeom>
            <a:avLst/>
            <a:gdLst/>
            <a:ahLst/>
            <a:cxnLst/>
            <a:rect l="l" t="t" r="r" b="b"/>
            <a:pathLst>
              <a:path h="348615">
                <a:moveTo>
                  <a:pt x="0" y="0"/>
                </a:moveTo>
                <a:lnTo>
                  <a:pt x="0" y="348387"/>
                </a:lnTo>
              </a:path>
            </a:pathLst>
          </a:custGeom>
          <a:ln w="53590">
            <a:solidFill>
              <a:srgbClr val="F37170"/>
            </a:solidFill>
          </a:ln>
        </p:spPr>
        <p:txBody>
          <a:bodyPr wrap="square" lIns="0" tIns="0" rIns="0" bIns="0" rtlCol="0"/>
          <a:lstStyle/>
          <a:p>
            <a:endParaRPr/>
          </a:p>
        </p:txBody>
      </p:sp>
      <p:sp>
        <p:nvSpPr>
          <p:cNvPr id="111" name="bk object 111"/>
          <p:cNvSpPr/>
          <p:nvPr/>
        </p:nvSpPr>
        <p:spPr>
          <a:xfrm>
            <a:off x="4869336" y="278782"/>
            <a:ext cx="53975" cy="348615"/>
          </a:xfrm>
          <a:custGeom>
            <a:avLst/>
            <a:gdLst/>
            <a:ahLst/>
            <a:cxnLst/>
            <a:rect l="l" t="t" r="r" b="b"/>
            <a:pathLst>
              <a:path w="53975" h="348615">
                <a:moveTo>
                  <a:pt x="53589" y="348387"/>
                </a:moveTo>
                <a:lnTo>
                  <a:pt x="0" y="348387"/>
                </a:lnTo>
                <a:lnTo>
                  <a:pt x="0" y="0"/>
                </a:lnTo>
                <a:lnTo>
                  <a:pt x="53589" y="0"/>
                </a:lnTo>
                <a:lnTo>
                  <a:pt x="53589" y="348387"/>
                </a:lnTo>
                <a:close/>
              </a:path>
            </a:pathLst>
          </a:custGeom>
          <a:ln w="3175">
            <a:solidFill>
              <a:srgbClr val="F37170"/>
            </a:solidFill>
          </a:ln>
        </p:spPr>
        <p:txBody>
          <a:bodyPr wrap="square" lIns="0" tIns="0" rIns="0" bIns="0" rtlCol="0"/>
          <a:lstStyle/>
          <a:p>
            <a:endParaRPr/>
          </a:p>
        </p:txBody>
      </p:sp>
      <p:sp>
        <p:nvSpPr>
          <p:cNvPr id="112" name="bk object 112"/>
          <p:cNvSpPr/>
          <p:nvPr/>
        </p:nvSpPr>
        <p:spPr>
          <a:xfrm>
            <a:off x="4582629" y="278782"/>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3706F"/>
          </a:solidFill>
        </p:spPr>
        <p:txBody>
          <a:bodyPr wrap="square" lIns="0" tIns="0" rIns="0" bIns="0" rtlCol="0"/>
          <a:lstStyle/>
          <a:p>
            <a:endParaRPr/>
          </a:p>
        </p:txBody>
      </p:sp>
      <p:sp>
        <p:nvSpPr>
          <p:cNvPr id="113" name="bk object 113"/>
          <p:cNvSpPr/>
          <p:nvPr/>
        </p:nvSpPr>
        <p:spPr>
          <a:xfrm>
            <a:off x="4582629" y="278784"/>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F3706F"/>
            </a:solidFill>
          </a:ln>
        </p:spPr>
        <p:txBody>
          <a:bodyPr wrap="square" lIns="0" tIns="0" rIns="0" bIns="0" rtlCol="0"/>
          <a:lstStyle/>
          <a:p>
            <a:endParaRPr/>
          </a:p>
        </p:txBody>
      </p:sp>
      <p:sp>
        <p:nvSpPr>
          <p:cNvPr id="114" name="bk object 114"/>
          <p:cNvSpPr/>
          <p:nvPr/>
        </p:nvSpPr>
        <p:spPr>
          <a:xfrm>
            <a:off x="4295923" y="278784"/>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26B6B"/>
          </a:solidFill>
        </p:spPr>
        <p:txBody>
          <a:bodyPr wrap="square" lIns="0" tIns="0" rIns="0" bIns="0" rtlCol="0"/>
          <a:lstStyle/>
          <a:p>
            <a:endParaRPr/>
          </a:p>
        </p:txBody>
      </p:sp>
      <p:sp>
        <p:nvSpPr>
          <p:cNvPr id="115" name="bk object 115"/>
          <p:cNvSpPr/>
          <p:nvPr/>
        </p:nvSpPr>
        <p:spPr>
          <a:xfrm>
            <a:off x="4295923" y="278785"/>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F26B6B"/>
            </a:solidFill>
          </a:ln>
        </p:spPr>
        <p:txBody>
          <a:bodyPr wrap="square" lIns="0" tIns="0" rIns="0" bIns="0" rtlCol="0"/>
          <a:lstStyle/>
          <a:p>
            <a:endParaRPr/>
          </a:p>
        </p:txBody>
      </p:sp>
      <p:sp>
        <p:nvSpPr>
          <p:cNvPr id="116" name="bk object 116"/>
          <p:cNvSpPr/>
          <p:nvPr/>
        </p:nvSpPr>
        <p:spPr>
          <a:xfrm>
            <a:off x="4009216" y="278786"/>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06667"/>
          </a:solidFill>
        </p:spPr>
        <p:txBody>
          <a:bodyPr wrap="square" lIns="0" tIns="0" rIns="0" bIns="0" rtlCol="0"/>
          <a:lstStyle/>
          <a:p>
            <a:endParaRPr/>
          </a:p>
        </p:txBody>
      </p:sp>
      <p:sp>
        <p:nvSpPr>
          <p:cNvPr id="117" name="bk object 117"/>
          <p:cNvSpPr/>
          <p:nvPr/>
        </p:nvSpPr>
        <p:spPr>
          <a:xfrm>
            <a:off x="4009218" y="278787"/>
            <a:ext cx="287020" cy="348615"/>
          </a:xfrm>
          <a:custGeom>
            <a:avLst/>
            <a:gdLst/>
            <a:ahLst/>
            <a:cxnLst/>
            <a:rect l="l" t="t" r="r" b="b"/>
            <a:pathLst>
              <a:path w="287020" h="348615">
                <a:moveTo>
                  <a:pt x="286705" y="348387"/>
                </a:moveTo>
                <a:lnTo>
                  <a:pt x="0" y="348387"/>
                </a:lnTo>
                <a:lnTo>
                  <a:pt x="0" y="0"/>
                </a:lnTo>
                <a:lnTo>
                  <a:pt x="286705" y="0"/>
                </a:lnTo>
                <a:lnTo>
                  <a:pt x="286705" y="348387"/>
                </a:lnTo>
                <a:close/>
              </a:path>
            </a:pathLst>
          </a:custGeom>
          <a:ln w="3175">
            <a:solidFill>
              <a:srgbClr val="F06667"/>
            </a:solidFill>
          </a:ln>
        </p:spPr>
        <p:txBody>
          <a:bodyPr wrap="square" lIns="0" tIns="0" rIns="0" bIns="0" rtlCol="0"/>
          <a:lstStyle/>
          <a:p>
            <a:endParaRPr/>
          </a:p>
        </p:txBody>
      </p:sp>
      <p:sp>
        <p:nvSpPr>
          <p:cNvPr id="118" name="bk object 118"/>
          <p:cNvSpPr/>
          <p:nvPr/>
        </p:nvSpPr>
        <p:spPr>
          <a:xfrm>
            <a:off x="3723403" y="278787"/>
            <a:ext cx="286385" cy="348615"/>
          </a:xfrm>
          <a:custGeom>
            <a:avLst/>
            <a:gdLst/>
            <a:ahLst/>
            <a:cxnLst/>
            <a:rect l="l" t="t" r="r" b="b"/>
            <a:pathLst>
              <a:path w="286385" h="348615">
                <a:moveTo>
                  <a:pt x="0" y="0"/>
                </a:moveTo>
                <a:lnTo>
                  <a:pt x="285812" y="0"/>
                </a:lnTo>
                <a:lnTo>
                  <a:pt x="285812" y="348387"/>
                </a:lnTo>
                <a:lnTo>
                  <a:pt x="0" y="348387"/>
                </a:lnTo>
                <a:lnTo>
                  <a:pt x="0" y="0"/>
                </a:lnTo>
                <a:close/>
              </a:path>
            </a:pathLst>
          </a:custGeom>
          <a:solidFill>
            <a:srgbClr val="EF6163"/>
          </a:solidFill>
        </p:spPr>
        <p:txBody>
          <a:bodyPr wrap="square" lIns="0" tIns="0" rIns="0" bIns="0" rtlCol="0"/>
          <a:lstStyle/>
          <a:p>
            <a:endParaRPr/>
          </a:p>
        </p:txBody>
      </p:sp>
      <p:sp>
        <p:nvSpPr>
          <p:cNvPr id="119" name="bk object 119"/>
          <p:cNvSpPr/>
          <p:nvPr/>
        </p:nvSpPr>
        <p:spPr>
          <a:xfrm>
            <a:off x="3723404" y="278789"/>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F6163"/>
            </a:solidFill>
          </a:ln>
        </p:spPr>
        <p:txBody>
          <a:bodyPr wrap="square" lIns="0" tIns="0" rIns="0" bIns="0" rtlCol="0"/>
          <a:lstStyle/>
          <a:p>
            <a:endParaRPr/>
          </a:p>
        </p:txBody>
      </p:sp>
      <p:sp>
        <p:nvSpPr>
          <p:cNvPr id="120" name="bk object 120"/>
          <p:cNvSpPr/>
          <p:nvPr/>
        </p:nvSpPr>
        <p:spPr>
          <a:xfrm>
            <a:off x="3436697" y="278789"/>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ED5C60"/>
          </a:solidFill>
        </p:spPr>
        <p:txBody>
          <a:bodyPr wrap="square" lIns="0" tIns="0" rIns="0" bIns="0" rtlCol="0"/>
          <a:lstStyle/>
          <a:p>
            <a:endParaRPr/>
          </a:p>
        </p:txBody>
      </p:sp>
      <p:sp>
        <p:nvSpPr>
          <p:cNvPr id="121" name="bk object 121"/>
          <p:cNvSpPr/>
          <p:nvPr/>
        </p:nvSpPr>
        <p:spPr>
          <a:xfrm>
            <a:off x="3436698" y="278790"/>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ED5C60"/>
            </a:solidFill>
          </a:ln>
        </p:spPr>
        <p:txBody>
          <a:bodyPr wrap="square" lIns="0" tIns="0" rIns="0" bIns="0" rtlCol="0"/>
          <a:lstStyle/>
          <a:p>
            <a:endParaRPr/>
          </a:p>
        </p:txBody>
      </p:sp>
      <p:sp>
        <p:nvSpPr>
          <p:cNvPr id="122" name="bk object 122"/>
          <p:cNvSpPr/>
          <p:nvPr/>
        </p:nvSpPr>
        <p:spPr>
          <a:xfrm>
            <a:off x="3149991" y="278790"/>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EB585D"/>
          </a:solidFill>
        </p:spPr>
        <p:txBody>
          <a:bodyPr wrap="square" lIns="0" tIns="0" rIns="0" bIns="0" rtlCol="0"/>
          <a:lstStyle/>
          <a:p>
            <a:endParaRPr/>
          </a:p>
        </p:txBody>
      </p:sp>
      <p:sp>
        <p:nvSpPr>
          <p:cNvPr id="123" name="bk object 123"/>
          <p:cNvSpPr/>
          <p:nvPr/>
        </p:nvSpPr>
        <p:spPr>
          <a:xfrm>
            <a:off x="3149991" y="278792"/>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EB585D"/>
            </a:solidFill>
          </a:ln>
        </p:spPr>
        <p:txBody>
          <a:bodyPr wrap="square" lIns="0" tIns="0" rIns="0" bIns="0" rtlCol="0"/>
          <a:lstStyle/>
          <a:p>
            <a:endParaRPr/>
          </a:p>
        </p:txBody>
      </p:sp>
      <p:sp>
        <p:nvSpPr>
          <p:cNvPr id="124" name="bk object 124"/>
          <p:cNvSpPr/>
          <p:nvPr/>
        </p:nvSpPr>
        <p:spPr>
          <a:xfrm>
            <a:off x="2863284" y="278792"/>
            <a:ext cx="287020" cy="348615"/>
          </a:xfrm>
          <a:custGeom>
            <a:avLst/>
            <a:gdLst/>
            <a:ahLst/>
            <a:cxnLst/>
            <a:rect l="l" t="t" r="r" b="b"/>
            <a:pathLst>
              <a:path w="287019" h="348615">
                <a:moveTo>
                  <a:pt x="0" y="0"/>
                </a:moveTo>
                <a:lnTo>
                  <a:pt x="286706" y="0"/>
                </a:lnTo>
                <a:lnTo>
                  <a:pt x="286706" y="348387"/>
                </a:lnTo>
                <a:lnTo>
                  <a:pt x="0" y="348387"/>
                </a:lnTo>
                <a:lnTo>
                  <a:pt x="0" y="0"/>
                </a:lnTo>
                <a:close/>
              </a:path>
            </a:pathLst>
          </a:custGeom>
          <a:solidFill>
            <a:srgbClr val="EA5359"/>
          </a:solidFill>
        </p:spPr>
        <p:txBody>
          <a:bodyPr wrap="square" lIns="0" tIns="0" rIns="0" bIns="0" rtlCol="0"/>
          <a:lstStyle/>
          <a:p>
            <a:endParaRPr/>
          </a:p>
        </p:txBody>
      </p:sp>
      <p:sp>
        <p:nvSpPr>
          <p:cNvPr id="125" name="bk object 125"/>
          <p:cNvSpPr/>
          <p:nvPr/>
        </p:nvSpPr>
        <p:spPr>
          <a:xfrm>
            <a:off x="2863285" y="278793"/>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A5359"/>
            </a:solidFill>
          </a:ln>
        </p:spPr>
        <p:txBody>
          <a:bodyPr wrap="square" lIns="0" tIns="0" rIns="0" bIns="0" rtlCol="0"/>
          <a:lstStyle/>
          <a:p>
            <a:endParaRPr/>
          </a:p>
        </p:txBody>
      </p:sp>
      <p:sp>
        <p:nvSpPr>
          <p:cNvPr id="126" name="bk object 126"/>
          <p:cNvSpPr/>
          <p:nvPr/>
        </p:nvSpPr>
        <p:spPr>
          <a:xfrm>
            <a:off x="2577472" y="278792"/>
            <a:ext cx="286385" cy="348615"/>
          </a:xfrm>
          <a:custGeom>
            <a:avLst/>
            <a:gdLst/>
            <a:ahLst/>
            <a:cxnLst/>
            <a:rect l="l" t="t" r="r" b="b"/>
            <a:pathLst>
              <a:path w="286385" h="348615">
                <a:moveTo>
                  <a:pt x="0" y="0"/>
                </a:moveTo>
                <a:lnTo>
                  <a:pt x="285812" y="0"/>
                </a:lnTo>
                <a:lnTo>
                  <a:pt x="285812" y="348389"/>
                </a:lnTo>
                <a:lnTo>
                  <a:pt x="0" y="348389"/>
                </a:lnTo>
                <a:lnTo>
                  <a:pt x="0" y="0"/>
                </a:lnTo>
                <a:close/>
              </a:path>
            </a:pathLst>
          </a:custGeom>
          <a:solidFill>
            <a:srgbClr val="E84E56"/>
          </a:solidFill>
        </p:spPr>
        <p:txBody>
          <a:bodyPr wrap="square" lIns="0" tIns="0" rIns="0" bIns="0" rtlCol="0"/>
          <a:lstStyle/>
          <a:p>
            <a:endParaRPr/>
          </a:p>
        </p:txBody>
      </p:sp>
      <p:sp>
        <p:nvSpPr>
          <p:cNvPr id="127" name="bk object 127"/>
          <p:cNvSpPr/>
          <p:nvPr/>
        </p:nvSpPr>
        <p:spPr>
          <a:xfrm>
            <a:off x="2577472" y="278795"/>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84E56"/>
            </a:solidFill>
          </a:ln>
        </p:spPr>
        <p:txBody>
          <a:bodyPr wrap="square" lIns="0" tIns="0" rIns="0" bIns="0" rtlCol="0"/>
          <a:lstStyle/>
          <a:p>
            <a:endParaRPr/>
          </a:p>
        </p:txBody>
      </p:sp>
      <p:sp>
        <p:nvSpPr>
          <p:cNvPr id="128" name="bk object 128"/>
          <p:cNvSpPr/>
          <p:nvPr/>
        </p:nvSpPr>
        <p:spPr>
          <a:xfrm>
            <a:off x="2290766" y="278794"/>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74A53"/>
          </a:solidFill>
        </p:spPr>
        <p:txBody>
          <a:bodyPr wrap="square" lIns="0" tIns="0" rIns="0" bIns="0" rtlCol="0"/>
          <a:lstStyle/>
          <a:p>
            <a:endParaRPr/>
          </a:p>
        </p:txBody>
      </p:sp>
      <p:sp>
        <p:nvSpPr>
          <p:cNvPr id="129" name="bk object 129"/>
          <p:cNvSpPr/>
          <p:nvPr/>
        </p:nvSpPr>
        <p:spPr>
          <a:xfrm>
            <a:off x="2290766" y="278796"/>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74A53"/>
            </a:solidFill>
          </a:ln>
        </p:spPr>
        <p:txBody>
          <a:bodyPr wrap="square" lIns="0" tIns="0" rIns="0" bIns="0" rtlCol="0"/>
          <a:lstStyle/>
          <a:p>
            <a:endParaRPr/>
          </a:p>
        </p:txBody>
      </p:sp>
      <p:sp>
        <p:nvSpPr>
          <p:cNvPr id="130" name="bk object 130"/>
          <p:cNvSpPr/>
          <p:nvPr/>
        </p:nvSpPr>
        <p:spPr>
          <a:xfrm>
            <a:off x="2004060" y="278795"/>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64550"/>
          </a:solidFill>
        </p:spPr>
        <p:txBody>
          <a:bodyPr wrap="square" lIns="0" tIns="0" rIns="0" bIns="0" rtlCol="0"/>
          <a:lstStyle/>
          <a:p>
            <a:endParaRPr/>
          </a:p>
        </p:txBody>
      </p:sp>
      <p:sp>
        <p:nvSpPr>
          <p:cNvPr id="131" name="bk object 131"/>
          <p:cNvSpPr/>
          <p:nvPr/>
        </p:nvSpPr>
        <p:spPr>
          <a:xfrm>
            <a:off x="2004060" y="278798"/>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64550"/>
            </a:solidFill>
          </a:ln>
        </p:spPr>
        <p:txBody>
          <a:bodyPr wrap="square" lIns="0" tIns="0" rIns="0" bIns="0" rtlCol="0"/>
          <a:lstStyle/>
          <a:p>
            <a:endParaRPr/>
          </a:p>
        </p:txBody>
      </p:sp>
      <p:sp>
        <p:nvSpPr>
          <p:cNvPr id="132" name="bk object 132"/>
          <p:cNvSpPr/>
          <p:nvPr/>
        </p:nvSpPr>
        <p:spPr>
          <a:xfrm>
            <a:off x="1718247" y="278797"/>
            <a:ext cx="286385" cy="348615"/>
          </a:xfrm>
          <a:custGeom>
            <a:avLst/>
            <a:gdLst/>
            <a:ahLst/>
            <a:cxnLst/>
            <a:rect l="l" t="t" r="r" b="b"/>
            <a:pathLst>
              <a:path w="286385" h="348615">
                <a:moveTo>
                  <a:pt x="0" y="0"/>
                </a:moveTo>
                <a:lnTo>
                  <a:pt x="285812" y="0"/>
                </a:lnTo>
                <a:lnTo>
                  <a:pt x="285812" y="348389"/>
                </a:lnTo>
                <a:lnTo>
                  <a:pt x="0" y="348389"/>
                </a:lnTo>
                <a:lnTo>
                  <a:pt x="0" y="0"/>
                </a:lnTo>
                <a:close/>
              </a:path>
            </a:pathLst>
          </a:custGeom>
          <a:solidFill>
            <a:srgbClr val="E4414D"/>
          </a:solidFill>
        </p:spPr>
        <p:txBody>
          <a:bodyPr wrap="square" lIns="0" tIns="0" rIns="0" bIns="0" rtlCol="0"/>
          <a:lstStyle/>
          <a:p>
            <a:endParaRPr/>
          </a:p>
        </p:txBody>
      </p:sp>
      <p:sp>
        <p:nvSpPr>
          <p:cNvPr id="133" name="bk object 133"/>
          <p:cNvSpPr/>
          <p:nvPr/>
        </p:nvSpPr>
        <p:spPr>
          <a:xfrm>
            <a:off x="1718247" y="278799"/>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4414D"/>
            </a:solidFill>
          </a:ln>
        </p:spPr>
        <p:txBody>
          <a:bodyPr wrap="square" lIns="0" tIns="0" rIns="0" bIns="0" rtlCol="0"/>
          <a:lstStyle/>
          <a:p>
            <a:endParaRPr/>
          </a:p>
        </p:txBody>
      </p:sp>
      <p:sp>
        <p:nvSpPr>
          <p:cNvPr id="134" name="bk object 134"/>
          <p:cNvSpPr/>
          <p:nvPr/>
        </p:nvSpPr>
        <p:spPr>
          <a:xfrm>
            <a:off x="1431540" y="278799"/>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33C4B"/>
          </a:solidFill>
        </p:spPr>
        <p:txBody>
          <a:bodyPr wrap="square" lIns="0" tIns="0" rIns="0" bIns="0" rtlCol="0"/>
          <a:lstStyle/>
          <a:p>
            <a:endParaRPr/>
          </a:p>
        </p:txBody>
      </p:sp>
      <p:sp>
        <p:nvSpPr>
          <p:cNvPr id="135" name="bk object 135"/>
          <p:cNvSpPr/>
          <p:nvPr/>
        </p:nvSpPr>
        <p:spPr>
          <a:xfrm>
            <a:off x="1431540" y="278801"/>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33C4B"/>
            </a:solidFill>
          </a:ln>
        </p:spPr>
        <p:txBody>
          <a:bodyPr wrap="square" lIns="0" tIns="0" rIns="0" bIns="0" rtlCol="0"/>
          <a:lstStyle/>
          <a:p>
            <a:endParaRPr/>
          </a:p>
        </p:txBody>
      </p:sp>
      <p:sp>
        <p:nvSpPr>
          <p:cNvPr id="136" name="bk object 136"/>
          <p:cNvSpPr/>
          <p:nvPr/>
        </p:nvSpPr>
        <p:spPr>
          <a:xfrm>
            <a:off x="1305605" y="278800"/>
            <a:ext cx="126364" cy="348615"/>
          </a:xfrm>
          <a:custGeom>
            <a:avLst/>
            <a:gdLst/>
            <a:ahLst/>
            <a:cxnLst/>
            <a:rect l="l" t="t" r="r" b="b"/>
            <a:pathLst>
              <a:path w="126365" h="348615">
                <a:moveTo>
                  <a:pt x="0" y="0"/>
                </a:moveTo>
                <a:lnTo>
                  <a:pt x="125935" y="0"/>
                </a:lnTo>
                <a:lnTo>
                  <a:pt x="125935" y="348389"/>
                </a:lnTo>
                <a:lnTo>
                  <a:pt x="0" y="348389"/>
                </a:lnTo>
                <a:lnTo>
                  <a:pt x="0" y="0"/>
                </a:lnTo>
                <a:close/>
              </a:path>
            </a:pathLst>
          </a:custGeom>
          <a:solidFill>
            <a:srgbClr val="E13848"/>
          </a:solidFill>
        </p:spPr>
        <p:txBody>
          <a:bodyPr wrap="square" lIns="0" tIns="0" rIns="0" bIns="0" rtlCol="0"/>
          <a:lstStyle/>
          <a:p>
            <a:endParaRPr/>
          </a:p>
        </p:txBody>
      </p:sp>
      <p:sp>
        <p:nvSpPr>
          <p:cNvPr id="137" name="bk object 137"/>
          <p:cNvSpPr/>
          <p:nvPr/>
        </p:nvSpPr>
        <p:spPr>
          <a:xfrm>
            <a:off x="1305604" y="278802"/>
            <a:ext cx="126364" cy="348615"/>
          </a:xfrm>
          <a:custGeom>
            <a:avLst/>
            <a:gdLst/>
            <a:ahLst/>
            <a:cxnLst/>
            <a:rect l="l" t="t" r="r" b="b"/>
            <a:pathLst>
              <a:path w="126365" h="348615">
                <a:moveTo>
                  <a:pt x="125936" y="348387"/>
                </a:moveTo>
                <a:lnTo>
                  <a:pt x="0" y="348387"/>
                </a:lnTo>
                <a:lnTo>
                  <a:pt x="0" y="0"/>
                </a:lnTo>
                <a:lnTo>
                  <a:pt x="125936" y="0"/>
                </a:lnTo>
                <a:lnTo>
                  <a:pt x="125936" y="348387"/>
                </a:lnTo>
                <a:close/>
              </a:path>
            </a:pathLst>
          </a:custGeom>
          <a:ln w="3175">
            <a:solidFill>
              <a:srgbClr val="E13848"/>
            </a:solidFill>
          </a:ln>
        </p:spPr>
        <p:txBody>
          <a:bodyPr wrap="square" lIns="0" tIns="0" rIns="0" bIns="0" rtlCol="0"/>
          <a:lstStyle/>
          <a:p>
            <a:endParaRPr/>
          </a:p>
        </p:txBody>
      </p:sp>
      <p:sp>
        <p:nvSpPr>
          <p:cNvPr id="138" name="bk object 138"/>
          <p:cNvSpPr/>
          <p:nvPr/>
        </p:nvSpPr>
        <p:spPr>
          <a:xfrm>
            <a:off x="1305604" y="278357"/>
            <a:ext cx="0" cy="349885"/>
          </a:xfrm>
          <a:custGeom>
            <a:avLst/>
            <a:gdLst/>
            <a:ahLst/>
            <a:cxnLst/>
            <a:rect l="l" t="t" r="r" b="b"/>
            <a:pathLst>
              <a:path h="349884">
                <a:moveTo>
                  <a:pt x="0" y="0"/>
                </a:moveTo>
                <a:lnTo>
                  <a:pt x="0" y="349280"/>
                </a:lnTo>
              </a:path>
            </a:pathLst>
          </a:custGeom>
          <a:ln w="3175">
            <a:solidFill>
              <a:srgbClr val="E13647"/>
            </a:solidFill>
          </a:ln>
        </p:spPr>
        <p:txBody>
          <a:bodyPr wrap="square" lIns="0" tIns="0" rIns="0" bIns="0" rtlCol="0"/>
          <a:lstStyle/>
          <a:p>
            <a:endParaRPr/>
          </a:p>
        </p:txBody>
      </p:sp>
      <p:sp>
        <p:nvSpPr>
          <p:cNvPr id="139" name="bk object 139"/>
          <p:cNvSpPr/>
          <p:nvPr/>
        </p:nvSpPr>
        <p:spPr>
          <a:xfrm>
            <a:off x="1460121" y="352055"/>
            <a:ext cx="151838" cy="179553"/>
          </a:xfrm>
          <a:prstGeom prst="rect">
            <a:avLst/>
          </a:prstGeom>
          <a:blipFill>
            <a:blip r:embed="rId10" cstate="print"/>
            <a:stretch>
              <a:fillRect/>
            </a:stretch>
          </a:blipFill>
        </p:spPr>
        <p:txBody>
          <a:bodyPr wrap="square" lIns="0" tIns="0" rIns="0" bIns="0" rtlCol="0"/>
          <a:lstStyle/>
          <a:p>
            <a:endParaRPr/>
          </a:p>
        </p:txBody>
      </p:sp>
      <p:sp>
        <p:nvSpPr>
          <p:cNvPr id="140" name="bk object 140"/>
          <p:cNvSpPr/>
          <p:nvPr/>
        </p:nvSpPr>
        <p:spPr>
          <a:xfrm>
            <a:off x="1637861" y="399401"/>
            <a:ext cx="72346" cy="130422"/>
          </a:xfrm>
          <a:prstGeom prst="rect">
            <a:avLst/>
          </a:prstGeom>
          <a:blipFill>
            <a:blip r:embed="rId11" cstate="print"/>
            <a:stretch>
              <a:fillRect/>
            </a:stretch>
          </a:blipFill>
        </p:spPr>
        <p:txBody>
          <a:bodyPr wrap="square" lIns="0" tIns="0" rIns="0" bIns="0" rtlCol="0"/>
          <a:lstStyle/>
          <a:p>
            <a:endParaRPr/>
          </a:p>
        </p:txBody>
      </p:sp>
      <p:sp>
        <p:nvSpPr>
          <p:cNvPr id="141" name="bk object 141"/>
          <p:cNvSpPr/>
          <p:nvPr/>
        </p:nvSpPr>
        <p:spPr>
          <a:xfrm>
            <a:off x="1731644" y="402081"/>
            <a:ext cx="116111" cy="131315"/>
          </a:xfrm>
          <a:prstGeom prst="rect">
            <a:avLst/>
          </a:prstGeom>
          <a:blipFill>
            <a:blip r:embed="rId12" cstate="print"/>
            <a:stretch>
              <a:fillRect/>
            </a:stretch>
          </a:blipFill>
        </p:spPr>
        <p:txBody>
          <a:bodyPr wrap="square" lIns="0" tIns="0" rIns="0" bIns="0" rtlCol="0"/>
          <a:lstStyle/>
          <a:p>
            <a:endParaRPr/>
          </a:p>
        </p:txBody>
      </p:sp>
      <p:sp>
        <p:nvSpPr>
          <p:cNvPr id="142" name="bk object 142"/>
          <p:cNvSpPr/>
          <p:nvPr/>
        </p:nvSpPr>
        <p:spPr>
          <a:xfrm>
            <a:off x="1873657" y="399402"/>
            <a:ext cx="125043" cy="185806"/>
          </a:xfrm>
          <a:prstGeom prst="rect">
            <a:avLst/>
          </a:prstGeom>
          <a:blipFill>
            <a:blip r:embed="rId13" cstate="print"/>
            <a:stretch>
              <a:fillRect/>
            </a:stretch>
          </a:blipFill>
        </p:spPr>
        <p:txBody>
          <a:bodyPr wrap="square" lIns="0" tIns="0" rIns="0" bIns="0" rtlCol="0"/>
          <a:lstStyle/>
          <a:p>
            <a:endParaRPr/>
          </a:p>
        </p:txBody>
      </p:sp>
      <p:sp>
        <p:nvSpPr>
          <p:cNvPr id="143" name="bk object 143"/>
          <p:cNvSpPr/>
          <p:nvPr/>
        </p:nvSpPr>
        <p:spPr>
          <a:xfrm>
            <a:off x="2023709" y="449428"/>
            <a:ext cx="67310" cy="22860"/>
          </a:xfrm>
          <a:custGeom>
            <a:avLst/>
            <a:gdLst/>
            <a:ahLst/>
            <a:cxnLst/>
            <a:rect l="l" t="t" r="r" b="b"/>
            <a:pathLst>
              <a:path w="67310" h="22859">
                <a:moveTo>
                  <a:pt x="0" y="0"/>
                </a:moveTo>
                <a:lnTo>
                  <a:pt x="0" y="22332"/>
                </a:lnTo>
                <a:lnTo>
                  <a:pt x="66987" y="22332"/>
                </a:lnTo>
                <a:lnTo>
                  <a:pt x="66987" y="0"/>
                </a:lnTo>
                <a:lnTo>
                  <a:pt x="0" y="0"/>
                </a:lnTo>
                <a:close/>
              </a:path>
            </a:pathLst>
          </a:custGeom>
          <a:solidFill>
            <a:srgbClr val="FEFEFE"/>
          </a:solidFill>
        </p:spPr>
        <p:txBody>
          <a:bodyPr wrap="square" lIns="0" tIns="0" rIns="0" bIns="0" rtlCol="0"/>
          <a:lstStyle/>
          <a:p>
            <a:endParaRPr/>
          </a:p>
        </p:txBody>
      </p:sp>
      <p:sp>
        <p:nvSpPr>
          <p:cNvPr id="144" name="bk object 144"/>
          <p:cNvSpPr/>
          <p:nvPr/>
        </p:nvSpPr>
        <p:spPr>
          <a:xfrm>
            <a:off x="2117491" y="366618"/>
            <a:ext cx="102235" cy="0"/>
          </a:xfrm>
          <a:custGeom>
            <a:avLst/>
            <a:gdLst/>
            <a:ahLst/>
            <a:cxnLst/>
            <a:rect l="l" t="t" r="r" b="b"/>
            <a:pathLst>
              <a:path w="102235">
                <a:moveTo>
                  <a:pt x="0" y="0"/>
                </a:moveTo>
                <a:lnTo>
                  <a:pt x="101820" y="0"/>
                </a:lnTo>
              </a:path>
            </a:pathLst>
          </a:custGeom>
          <a:ln w="26672">
            <a:solidFill>
              <a:srgbClr val="FEFEFE"/>
            </a:solidFill>
          </a:ln>
        </p:spPr>
        <p:txBody>
          <a:bodyPr wrap="square" lIns="0" tIns="0" rIns="0" bIns="0" rtlCol="0"/>
          <a:lstStyle/>
          <a:p>
            <a:endParaRPr/>
          </a:p>
        </p:txBody>
      </p:sp>
      <p:sp>
        <p:nvSpPr>
          <p:cNvPr id="145" name="bk object 145"/>
          <p:cNvSpPr/>
          <p:nvPr/>
        </p:nvSpPr>
        <p:spPr>
          <a:xfrm>
            <a:off x="2117491" y="379954"/>
            <a:ext cx="32384" cy="49530"/>
          </a:xfrm>
          <a:custGeom>
            <a:avLst/>
            <a:gdLst/>
            <a:ahLst/>
            <a:cxnLst/>
            <a:rect l="l" t="t" r="r" b="b"/>
            <a:pathLst>
              <a:path w="32385" h="49529">
                <a:moveTo>
                  <a:pt x="0" y="0"/>
                </a:moveTo>
                <a:lnTo>
                  <a:pt x="32153" y="0"/>
                </a:lnTo>
                <a:lnTo>
                  <a:pt x="32153" y="49533"/>
                </a:lnTo>
                <a:lnTo>
                  <a:pt x="0" y="49533"/>
                </a:lnTo>
                <a:lnTo>
                  <a:pt x="0" y="0"/>
                </a:lnTo>
                <a:close/>
              </a:path>
            </a:pathLst>
          </a:custGeom>
          <a:solidFill>
            <a:srgbClr val="FEFEFE"/>
          </a:solidFill>
        </p:spPr>
        <p:txBody>
          <a:bodyPr wrap="square" lIns="0" tIns="0" rIns="0" bIns="0" rtlCol="0"/>
          <a:lstStyle/>
          <a:p>
            <a:endParaRPr/>
          </a:p>
        </p:txBody>
      </p:sp>
      <p:sp>
        <p:nvSpPr>
          <p:cNvPr id="146" name="bk object 146"/>
          <p:cNvSpPr/>
          <p:nvPr/>
        </p:nvSpPr>
        <p:spPr>
          <a:xfrm>
            <a:off x="2117491" y="442189"/>
            <a:ext cx="97790" cy="0"/>
          </a:xfrm>
          <a:custGeom>
            <a:avLst/>
            <a:gdLst/>
            <a:ahLst/>
            <a:cxnLst/>
            <a:rect l="l" t="t" r="r" b="b"/>
            <a:pathLst>
              <a:path w="97789">
                <a:moveTo>
                  <a:pt x="0" y="0"/>
                </a:moveTo>
                <a:lnTo>
                  <a:pt x="97355" y="0"/>
                </a:lnTo>
              </a:path>
            </a:pathLst>
          </a:custGeom>
          <a:ln w="25401">
            <a:solidFill>
              <a:srgbClr val="FEFEFE"/>
            </a:solidFill>
          </a:ln>
        </p:spPr>
        <p:txBody>
          <a:bodyPr wrap="square" lIns="0" tIns="0" rIns="0" bIns="0" rtlCol="0"/>
          <a:lstStyle/>
          <a:p>
            <a:endParaRPr/>
          </a:p>
        </p:txBody>
      </p:sp>
      <p:sp>
        <p:nvSpPr>
          <p:cNvPr id="147" name="bk object 147"/>
          <p:cNvSpPr/>
          <p:nvPr/>
        </p:nvSpPr>
        <p:spPr>
          <a:xfrm>
            <a:off x="2117491" y="454890"/>
            <a:ext cx="32384" cy="74930"/>
          </a:xfrm>
          <a:custGeom>
            <a:avLst/>
            <a:gdLst/>
            <a:ahLst/>
            <a:cxnLst/>
            <a:rect l="l" t="t" r="r" b="b"/>
            <a:pathLst>
              <a:path w="32385" h="74929">
                <a:moveTo>
                  <a:pt x="0" y="0"/>
                </a:moveTo>
                <a:lnTo>
                  <a:pt x="32153" y="0"/>
                </a:lnTo>
                <a:lnTo>
                  <a:pt x="32153" y="74935"/>
                </a:lnTo>
                <a:lnTo>
                  <a:pt x="0" y="74935"/>
                </a:lnTo>
                <a:lnTo>
                  <a:pt x="0" y="0"/>
                </a:lnTo>
                <a:close/>
              </a:path>
            </a:pathLst>
          </a:custGeom>
          <a:solidFill>
            <a:srgbClr val="FEFEFE"/>
          </a:solidFill>
        </p:spPr>
        <p:txBody>
          <a:bodyPr wrap="square" lIns="0" tIns="0" rIns="0" bIns="0" rtlCol="0"/>
          <a:lstStyle/>
          <a:p>
            <a:endParaRPr/>
          </a:p>
        </p:txBody>
      </p:sp>
      <p:sp>
        <p:nvSpPr>
          <p:cNvPr id="148" name="bk object 148"/>
          <p:cNvSpPr/>
          <p:nvPr/>
        </p:nvSpPr>
        <p:spPr>
          <a:xfrm>
            <a:off x="2242534" y="399404"/>
            <a:ext cx="338509" cy="133103"/>
          </a:xfrm>
          <a:prstGeom prst="rect">
            <a:avLst/>
          </a:prstGeom>
          <a:blipFill>
            <a:blip r:embed="rId14" cstate="print"/>
            <a:stretch>
              <a:fillRect/>
            </a:stretch>
          </a:blipFill>
        </p:spPr>
        <p:txBody>
          <a:bodyPr wrap="square" lIns="0" tIns="0" rIns="0" bIns="0" rtlCol="0"/>
          <a:lstStyle/>
          <a:p>
            <a:endParaRPr/>
          </a:p>
        </p:txBody>
      </p:sp>
      <p:sp>
        <p:nvSpPr>
          <p:cNvPr id="149" name="bk object 149"/>
          <p:cNvSpPr/>
          <p:nvPr/>
        </p:nvSpPr>
        <p:spPr>
          <a:xfrm>
            <a:off x="2653390" y="350275"/>
            <a:ext cx="280453" cy="183127"/>
          </a:xfrm>
          <a:prstGeom prst="rect">
            <a:avLst/>
          </a:prstGeom>
          <a:blipFill>
            <a:blip r:embed="rId15" cstate="print"/>
            <a:stretch>
              <a:fillRect/>
            </a:stretch>
          </a:blipFill>
        </p:spPr>
        <p:txBody>
          <a:bodyPr wrap="square" lIns="0" tIns="0" rIns="0" bIns="0" rtlCol="0"/>
          <a:lstStyle/>
          <a:p>
            <a:endParaRPr/>
          </a:p>
        </p:txBody>
      </p:sp>
      <p:sp>
        <p:nvSpPr>
          <p:cNvPr id="150" name="bk object 150"/>
          <p:cNvSpPr/>
          <p:nvPr/>
        </p:nvSpPr>
        <p:spPr>
          <a:xfrm>
            <a:off x="2958852" y="399408"/>
            <a:ext cx="190244" cy="130422"/>
          </a:xfrm>
          <a:prstGeom prst="rect">
            <a:avLst/>
          </a:prstGeom>
          <a:blipFill>
            <a:blip r:embed="rId16" cstate="print"/>
            <a:stretch>
              <a:fillRect/>
            </a:stretch>
          </a:blipFill>
        </p:spPr>
        <p:txBody>
          <a:bodyPr wrap="square" lIns="0" tIns="0" rIns="0" bIns="0" rtlCol="0"/>
          <a:lstStyle/>
          <a:p>
            <a:endParaRPr/>
          </a:p>
        </p:txBody>
      </p:sp>
      <p:sp>
        <p:nvSpPr>
          <p:cNvPr id="151" name="bk object 151"/>
          <p:cNvSpPr/>
          <p:nvPr/>
        </p:nvSpPr>
        <p:spPr>
          <a:xfrm>
            <a:off x="3182144" y="399409"/>
            <a:ext cx="190244" cy="130422"/>
          </a:xfrm>
          <a:prstGeom prst="rect">
            <a:avLst/>
          </a:prstGeom>
          <a:blipFill>
            <a:blip r:embed="rId17" cstate="print"/>
            <a:stretch>
              <a:fillRect/>
            </a:stretch>
          </a:blipFill>
        </p:spPr>
        <p:txBody>
          <a:bodyPr wrap="square" lIns="0" tIns="0" rIns="0" bIns="0" rtlCol="0"/>
          <a:lstStyle/>
          <a:p>
            <a:endParaRPr/>
          </a:p>
        </p:txBody>
      </p:sp>
      <p:sp>
        <p:nvSpPr>
          <p:cNvPr id="152" name="bk object 152"/>
          <p:cNvSpPr/>
          <p:nvPr/>
        </p:nvSpPr>
        <p:spPr>
          <a:xfrm>
            <a:off x="3406328" y="402090"/>
            <a:ext cx="116111" cy="131315"/>
          </a:xfrm>
          <a:prstGeom prst="rect">
            <a:avLst/>
          </a:prstGeom>
          <a:blipFill>
            <a:blip r:embed="rId18" cstate="print"/>
            <a:stretch>
              <a:fillRect/>
            </a:stretch>
          </a:blipFill>
        </p:spPr>
        <p:txBody>
          <a:bodyPr wrap="square" lIns="0" tIns="0" rIns="0" bIns="0" rtlCol="0"/>
          <a:lstStyle/>
          <a:p>
            <a:endParaRPr/>
          </a:p>
        </p:txBody>
      </p:sp>
      <p:sp>
        <p:nvSpPr>
          <p:cNvPr id="153" name="bk object 153"/>
          <p:cNvSpPr/>
          <p:nvPr/>
        </p:nvSpPr>
        <p:spPr>
          <a:xfrm>
            <a:off x="3555486" y="399411"/>
            <a:ext cx="117004" cy="130422"/>
          </a:xfrm>
          <a:prstGeom prst="rect">
            <a:avLst/>
          </a:prstGeom>
          <a:blipFill>
            <a:blip r:embed="rId19" cstate="print"/>
            <a:stretch>
              <a:fillRect/>
            </a:stretch>
          </a:blipFill>
        </p:spPr>
        <p:txBody>
          <a:bodyPr wrap="square" lIns="0" tIns="0" rIns="0" bIns="0" rtlCol="0"/>
          <a:lstStyle/>
          <a:p>
            <a:endParaRPr/>
          </a:p>
        </p:txBody>
      </p:sp>
      <p:sp>
        <p:nvSpPr>
          <p:cNvPr id="154" name="bk object 154"/>
          <p:cNvSpPr/>
          <p:nvPr/>
        </p:nvSpPr>
        <p:spPr>
          <a:xfrm>
            <a:off x="3704645" y="349386"/>
            <a:ext cx="36830" cy="180975"/>
          </a:xfrm>
          <a:custGeom>
            <a:avLst/>
            <a:gdLst/>
            <a:ahLst/>
            <a:cxnLst/>
            <a:rect l="l" t="t" r="r" b="b"/>
            <a:pathLst>
              <a:path w="36829" h="180975">
                <a:moveTo>
                  <a:pt x="34833" y="180446"/>
                </a:moveTo>
                <a:lnTo>
                  <a:pt x="1786" y="180446"/>
                </a:lnTo>
                <a:lnTo>
                  <a:pt x="1786" y="52704"/>
                </a:lnTo>
                <a:lnTo>
                  <a:pt x="34833" y="52704"/>
                </a:lnTo>
                <a:lnTo>
                  <a:pt x="34833" y="180446"/>
                </a:lnTo>
                <a:close/>
              </a:path>
              <a:path w="36829" h="180975">
                <a:moveTo>
                  <a:pt x="29474" y="34838"/>
                </a:moveTo>
                <a:lnTo>
                  <a:pt x="7145" y="34838"/>
                </a:lnTo>
                <a:lnTo>
                  <a:pt x="0" y="26799"/>
                </a:lnTo>
                <a:lnTo>
                  <a:pt x="0" y="7146"/>
                </a:lnTo>
                <a:lnTo>
                  <a:pt x="8038" y="0"/>
                </a:lnTo>
                <a:lnTo>
                  <a:pt x="29474" y="0"/>
                </a:lnTo>
                <a:lnTo>
                  <a:pt x="36619" y="7146"/>
                </a:lnTo>
                <a:lnTo>
                  <a:pt x="36619" y="26799"/>
                </a:lnTo>
                <a:lnTo>
                  <a:pt x="29474" y="34838"/>
                </a:lnTo>
                <a:close/>
              </a:path>
            </a:pathLst>
          </a:custGeom>
          <a:solidFill>
            <a:srgbClr val="FEFEFE"/>
          </a:solidFill>
        </p:spPr>
        <p:txBody>
          <a:bodyPr wrap="square" lIns="0" tIns="0" rIns="0" bIns="0" rtlCol="0"/>
          <a:lstStyle/>
          <a:p>
            <a:endParaRPr/>
          </a:p>
        </p:txBody>
      </p:sp>
      <p:sp>
        <p:nvSpPr>
          <p:cNvPr id="155" name="bk object 155"/>
          <p:cNvSpPr/>
          <p:nvPr/>
        </p:nvSpPr>
        <p:spPr>
          <a:xfrm>
            <a:off x="3760915" y="369040"/>
            <a:ext cx="81278" cy="163474"/>
          </a:xfrm>
          <a:prstGeom prst="rect">
            <a:avLst/>
          </a:prstGeom>
          <a:blipFill>
            <a:blip r:embed="rId20" cstate="print"/>
            <a:stretch>
              <a:fillRect/>
            </a:stretch>
          </a:blipFill>
        </p:spPr>
        <p:txBody>
          <a:bodyPr wrap="square" lIns="0" tIns="0" rIns="0" bIns="0" rtlCol="0"/>
          <a:lstStyle/>
          <a:p>
            <a:endParaRPr/>
          </a:p>
        </p:txBody>
      </p:sp>
      <p:sp>
        <p:nvSpPr>
          <p:cNvPr id="156" name="bk object 156"/>
          <p:cNvSpPr/>
          <p:nvPr/>
        </p:nvSpPr>
        <p:spPr>
          <a:xfrm>
            <a:off x="3864521" y="349388"/>
            <a:ext cx="36830" cy="180975"/>
          </a:xfrm>
          <a:custGeom>
            <a:avLst/>
            <a:gdLst/>
            <a:ahLst/>
            <a:cxnLst/>
            <a:rect l="l" t="t" r="r" b="b"/>
            <a:pathLst>
              <a:path w="36829" h="180975">
                <a:moveTo>
                  <a:pt x="33940" y="180446"/>
                </a:moveTo>
                <a:lnTo>
                  <a:pt x="1786" y="180446"/>
                </a:lnTo>
                <a:lnTo>
                  <a:pt x="1786" y="52704"/>
                </a:lnTo>
                <a:lnTo>
                  <a:pt x="33940" y="52704"/>
                </a:lnTo>
                <a:lnTo>
                  <a:pt x="33940" y="180446"/>
                </a:lnTo>
                <a:close/>
              </a:path>
              <a:path w="36829" h="180975">
                <a:moveTo>
                  <a:pt x="29474" y="34838"/>
                </a:moveTo>
                <a:lnTo>
                  <a:pt x="7145" y="34838"/>
                </a:lnTo>
                <a:lnTo>
                  <a:pt x="0" y="26799"/>
                </a:lnTo>
                <a:lnTo>
                  <a:pt x="0" y="7146"/>
                </a:lnTo>
                <a:lnTo>
                  <a:pt x="7145" y="0"/>
                </a:lnTo>
                <a:lnTo>
                  <a:pt x="29474" y="0"/>
                </a:lnTo>
                <a:lnTo>
                  <a:pt x="36619" y="7146"/>
                </a:lnTo>
                <a:lnTo>
                  <a:pt x="36619" y="26799"/>
                </a:lnTo>
                <a:lnTo>
                  <a:pt x="29474" y="34838"/>
                </a:lnTo>
                <a:close/>
              </a:path>
            </a:pathLst>
          </a:custGeom>
          <a:solidFill>
            <a:srgbClr val="FEFEFE"/>
          </a:solidFill>
        </p:spPr>
        <p:txBody>
          <a:bodyPr wrap="square" lIns="0" tIns="0" rIns="0" bIns="0" rtlCol="0"/>
          <a:lstStyle/>
          <a:p>
            <a:endParaRPr/>
          </a:p>
        </p:txBody>
      </p:sp>
      <p:sp>
        <p:nvSpPr>
          <p:cNvPr id="157" name="bk object 157"/>
          <p:cNvSpPr/>
          <p:nvPr/>
        </p:nvSpPr>
        <p:spPr>
          <a:xfrm>
            <a:off x="3926150" y="399414"/>
            <a:ext cx="226863" cy="133102"/>
          </a:xfrm>
          <a:prstGeom prst="rect">
            <a:avLst/>
          </a:prstGeom>
          <a:blipFill>
            <a:blip r:embed="rId21" cstate="print"/>
            <a:stretch>
              <a:fillRect/>
            </a:stretch>
          </a:blipFill>
        </p:spPr>
        <p:txBody>
          <a:bodyPr wrap="square" lIns="0" tIns="0" rIns="0" bIns="0" rtlCol="0"/>
          <a:lstStyle/>
          <a:p>
            <a:endParaRPr/>
          </a:p>
        </p:txBody>
      </p:sp>
      <p:sp>
        <p:nvSpPr>
          <p:cNvPr id="2" name="Holder 2"/>
          <p:cNvSpPr>
            <a:spLocks noGrp="1"/>
          </p:cNvSpPr>
          <p:nvPr>
            <p:ph type="title"/>
          </p:nvPr>
        </p:nvSpPr>
        <p:spPr>
          <a:xfrm>
            <a:off x="680882" y="664871"/>
            <a:ext cx="7782234" cy="1300480"/>
          </a:xfrm>
          <a:prstGeom prst="rect">
            <a:avLst/>
          </a:prstGeom>
        </p:spPr>
        <p:txBody>
          <a:bodyPr wrap="square" lIns="0" tIns="0" rIns="0" bIns="0">
            <a:spAutoFit/>
          </a:bodyPr>
          <a:lstStyle>
            <a:lvl1pPr>
              <a:defRPr sz="4400" b="0" i="0">
                <a:solidFill>
                  <a:srgbClr val="1F4E79"/>
                </a:solidFill>
                <a:latin typeface="Calibri Light"/>
                <a:cs typeface="Calibri Light"/>
              </a:defRPr>
            </a:lvl1pPr>
          </a:lstStyle>
          <a:p>
            <a:endParaRPr/>
          </a:p>
        </p:txBody>
      </p:sp>
      <p:sp>
        <p:nvSpPr>
          <p:cNvPr id="3" name="Holder 3"/>
          <p:cNvSpPr>
            <a:spLocks noGrp="1"/>
          </p:cNvSpPr>
          <p:nvPr>
            <p:ph type="body" idx="1"/>
          </p:nvPr>
        </p:nvSpPr>
        <p:spPr>
          <a:xfrm>
            <a:off x="707388" y="1892297"/>
            <a:ext cx="7581900" cy="3970020"/>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whitehouse.gov/ondcp/grants-progra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DFC@cdc.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whitehouse.gov/ondcp/grants-program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dfc_evaluators@icf.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grants.gov/web/grants/forms/sf-424-family.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cdc.gov/grants/documents/Budget-Preparation-Guidance.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s://wwwn.cdc.gov/grantassurances/(S(50i1elez1kxqu2rpesm043ja))/Homepage.aspx"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cdc.gov/grants/documents/PPMR-G-CDC-Risk-Questionnaire.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cdc.gov/injury/fundedprograms/drug-free-communities/index.html" TargetMode="External"/><Relationship Id="rId2" Type="http://schemas.openxmlformats.org/officeDocument/2006/relationships/hyperlink" Target="mailto:DFC@cdc.gov"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156" y="1066800"/>
            <a:ext cx="7344379" cy="1000274"/>
          </a:xfrm>
        </p:spPr>
        <p:txBody>
          <a:bodyPr/>
          <a:lstStyle/>
          <a:p>
            <a:pPr marL="12700">
              <a:lnSpc>
                <a:spcPts val="3875"/>
              </a:lnSpc>
              <a:spcBef>
                <a:spcPts val="95"/>
              </a:spcBef>
            </a:pPr>
            <a:r>
              <a:rPr lang="en-US" sz="3400" spc="-15" dirty="0">
                <a:solidFill>
                  <a:srgbClr val="3B6D90"/>
                </a:solidFill>
                <a:latin typeface="Arial"/>
                <a:cs typeface="Arial"/>
              </a:rPr>
              <a:t>Welcome!</a:t>
            </a:r>
            <a:br>
              <a:rPr lang="en-US" sz="3400" dirty="0">
                <a:latin typeface="Arial"/>
                <a:cs typeface="Arial"/>
              </a:rPr>
            </a:br>
            <a:r>
              <a:rPr lang="en-US" sz="3400" spc="-20" dirty="0">
                <a:solidFill>
                  <a:srgbClr val="3B6D90"/>
                </a:solidFill>
                <a:latin typeface="Arial"/>
                <a:cs typeface="Arial"/>
              </a:rPr>
              <a:t>We’ll </a:t>
            </a:r>
            <a:r>
              <a:rPr lang="en-US" sz="3400" spc="-5" dirty="0">
                <a:solidFill>
                  <a:srgbClr val="3B6D90"/>
                </a:solidFill>
                <a:latin typeface="Arial"/>
                <a:cs typeface="Arial"/>
              </a:rPr>
              <a:t>Begin</a:t>
            </a:r>
            <a:r>
              <a:rPr lang="en-US" sz="3400" spc="-50" dirty="0">
                <a:solidFill>
                  <a:srgbClr val="3B6D90"/>
                </a:solidFill>
                <a:latin typeface="Arial"/>
                <a:cs typeface="Arial"/>
              </a:rPr>
              <a:t> </a:t>
            </a:r>
            <a:r>
              <a:rPr lang="en-US" sz="3400" spc="-5" dirty="0">
                <a:solidFill>
                  <a:srgbClr val="3B6D90"/>
                </a:solidFill>
                <a:latin typeface="Arial"/>
                <a:cs typeface="Arial"/>
              </a:rPr>
              <a:t>Soon...</a:t>
            </a:r>
            <a:endParaRPr lang="en-US" sz="3400" b="1" dirty="0"/>
          </a:p>
        </p:txBody>
      </p:sp>
      <p:sp>
        <p:nvSpPr>
          <p:cNvPr id="9" name="Text Placeholder 8">
            <a:extLst>
              <a:ext uri="{FF2B5EF4-FFF2-40B4-BE49-F238E27FC236}">
                <a16:creationId xmlns:a16="http://schemas.microsoft.com/office/drawing/2014/main" id="{23B19C3C-5860-4D65-ACAD-E8AC76FEE143}"/>
              </a:ext>
            </a:extLst>
          </p:cNvPr>
          <p:cNvSpPr>
            <a:spLocks noGrp="1"/>
          </p:cNvSpPr>
          <p:nvPr>
            <p:ph type="body" idx="1"/>
          </p:nvPr>
        </p:nvSpPr>
        <p:spPr>
          <a:xfrm>
            <a:off x="3395031" y="3109200"/>
            <a:ext cx="4702812" cy="1472198"/>
          </a:xfrm>
        </p:spPr>
        <p:txBody>
          <a:bodyPr/>
          <a:lstStyle/>
          <a:p>
            <a:pPr marL="12700">
              <a:lnSpc>
                <a:spcPct val="100000"/>
              </a:lnSpc>
              <a:spcBef>
                <a:spcPts val="880"/>
              </a:spcBef>
            </a:pPr>
            <a:r>
              <a:rPr lang="en-US" sz="2800" b="1" spc="-120" dirty="0">
                <a:latin typeface="Arial"/>
                <a:cs typeface="Arial"/>
              </a:rPr>
              <a:t>To </a:t>
            </a:r>
            <a:r>
              <a:rPr lang="en-US" sz="2800" b="1" spc="-5" dirty="0">
                <a:latin typeface="Arial"/>
                <a:cs typeface="Arial"/>
              </a:rPr>
              <a:t>Dial</a:t>
            </a:r>
            <a:r>
              <a:rPr lang="en-US" sz="2800" b="1" spc="85" dirty="0">
                <a:latin typeface="Arial"/>
                <a:cs typeface="Arial"/>
              </a:rPr>
              <a:t> </a:t>
            </a:r>
            <a:r>
              <a:rPr lang="en-US" sz="2800" b="1" spc="-5" dirty="0">
                <a:latin typeface="Arial"/>
                <a:cs typeface="Arial"/>
              </a:rPr>
              <a:t>In:</a:t>
            </a:r>
            <a:endParaRPr lang="en-US" sz="2800" dirty="0">
              <a:latin typeface="Arial"/>
              <a:cs typeface="Arial"/>
            </a:endParaRPr>
          </a:p>
          <a:p>
            <a:pPr marL="241300" indent="-228600">
              <a:lnSpc>
                <a:spcPct val="100000"/>
              </a:lnSpc>
              <a:spcBef>
                <a:spcPts val="675"/>
              </a:spcBef>
              <a:buClr>
                <a:srgbClr val="3B6D90"/>
              </a:buClr>
              <a:buChar char="•"/>
              <a:tabLst>
                <a:tab pos="241300" algn="l"/>
              </a:tabLst>
            </a:pPr>
            <a:r>
              <a:rPr lang="en-US" sz="2800" dirty="0">
                <a:latin typeface="Arial"/>
                <a:cs typeface="Arial"/>
              </a:rPr>
              <a:t>1-800-369-1994</a:t>
            </a:r>
          </a:p>
          <a:p>
            <a:pPr marL="241300" indent="-228600">
              <a:lnSpc>
                <a:spcPct val="100000"/>
              </a:lnSpc>
              <a:spcBef>
                <a:spcPts val="675"/>
              </a:spcBef>
              <a:buClr>
                <a:srgbClr val="3B6D90"/>
              </a:buClr>
              <a:buChar char="•"/>
              <a:tabLst>
                <a:tab pos="241300" algn="l"/>
              </a:tabLst>
            </a:pPr>
            <a:r>
              <a:rPr lang="en-US" sz="2800" dirty="0">
                <a:latin typeface="Arial"/>
                <a:cs typeface="Arial"/>
              </a:rPr>
              <a:t>Conference </a:t>
            </a:r>
            <a:r>
              <a:rPr lang="en-US" sz="2800" spc="-5" dirty="0">
                <a:latin typeface="Arial"/>
                <a:cs typeface="Arial"/>
              </a:rPr>
              <a:t>ID:</a:t>
            </a:r>
            <a:r>
              <a:rPr lang="en-US" sz="2800" spc="-60" dirty="0">
                <a:latin typeface="Arial"/>
                <a:cs typeface="Arial"/>
              </a:rPr>
              <a:t> </a:t>
            </a:r>
            <a:r>
              <a:rPr lang="en-US" sz="2800" dirty="0">
                <a:latin typeface="Arial"/>
                <a:cs typeface="Arial"/>
              </a:rPr>
              <a:t>7789476#</a:t>
            </a:r>
            <a:endParaRPr lang="en-US" sz="2800" dirty="0"/>
          </a:p>
        </p:txBody>
      </p:sp>
      <p:grpSp>
        <p:nvGrpSpPr>
          <p:cNvPr id="7" name="Group 6">
            <a:extLst>
              <a:ext uri="{FF2B5EF4-FFF2-40B4-BE49-F238E27FC236}">
                <a16:creationId xmlns:a16="http://schemas.microsoft.com/office/drawing/2014/main" id="{E228EC6E-F354-4975-8EC2-6651C8C3C33C}"/>
              </a:ext>
              <a:ext uri="{C183D7F6-B498-43B3-948B-1728B52AA6E4}">
                <adec:decorative xmlns:adec="http://schemas.microsoft.com/office/drawing/2017/decorative" val="1"/>
              </a:ext>
            </a:extLst>
          </p:cNvPr>
          <p:cNvGrpSpPr/>
          <p:nvPr/>
        </p:nvGrpSpPr>
        <p:grpSpPr>
          <a:xfrm>
            <a:off x="1046157" y="3182359"/>
            <a:ext cx="2006600" cy="1500427"/>
            <a:chOff x="1046157" y="3182359"/>
            <a:chExt cx="2006600" cy="1500427"/>
          </a:xfrm>
        </p:grpSpPr>
        <p:sp>
          <p:nvSpPr>
            <p:cNvPr id="3" name="object 3"/>
            <p:cNvSpPr/>
            <p:nvPr/>
          </p:nvSpPr>
          <p:spPr>
            <a:xfrm>
              <a:off x="1046157" y="3182359"/>
              <a:ext cx="2006600" cy="662940"/>
            </a:xfrm>
            <a:custGeom>
              <a:avLst/>
              <a:gdLst/>
              <a:ahLst/>
              <a:cxnLst/>
              <a:rect l="l" t="t" r="r" b="b"/>
              <a:pathLst>
                <a:path w="2006600" h="662939">
                  <a:moveTo>
                    <a:pt x="233215" y="662329"/>
                  </a:moveTo>
                  <a:lnTo>
                    <a:pt x="190255" y="648386"/>
                  </a:lnTo>
                  <a:lnTo>
                    <a:pt x="155928" y="615936"/>
                  </a:lnTo>
                  <a:lnTo>
                    <a:pt x="16484" y="410624"/>
                  </a:lnTo>
                  <a:lnTo>
                    <a:pt x="0" y="370524"/>
                  </a:lnTo>
                  <a:lnTo>
                    <a:pt x="1027" y="328696"/>
                  </a:lnTo>
                  <a:lnTo>
                    <a:pt x="18334" y="290324"/>
                  </a:lnTo>
                  <a:lnTo>
                    <a:pt x="50688" y="260588"/>
                  </a:lnTo>
                  <a:lnTo>
                    <a:pt x="92873" y="236250"/>
                  </a:lnTo>
                  <a:lnTo>
                    <a:pt x="135749" y="212995"/>
                  </a:lnTo>
                  <a:lnTo>
                    <a:pt x="179295" y="190842"/>
                  </a:lnTo>
                  <a:lnTo>
                    <a:pt x="223493" y="169808"/>
                  </a:lnTo>
                  <a:lnTo>
                    <a:pt x="268322" y="149912"/>
                  </a:lnTo>
                  <a:lnTo>
                    <a:pt x="313763" y="131170"/>
                  </a:lnTo>
                  <a:lnTo>
                    <a:pt x="359796" y="113601"/>
                  </a:lnTo>
                  <a:lnTo>
                    <a:pt x="406401" y="97223"/>
                  </a:lnTo>
                  <a:lnTo>
                    <a:pt x="453559" y="82052"/>
                  </a:lnTo>
                  <a:lnTo>
                    <a:pt x="501250" y="68108"/>
                  </a:lnTo>
                  <a:lnTo>
                    <a:pt x="549453" y="55407"/>
                  </a:lnTo>
                  <a:lnTo>
                    <a:pt x="598150" y="43968"/>
                  </a:lnTo>
                  <a:lnTo>
                    <a:pt x="647320" y="33808"/>
                  </a:lnTo>
                  <a:lnTo>
                    <a:pt x="696945" y="24945"/>
                  </a:lnTo>
                  <a:lnTo>
                    <a:pt x="747003" y="17397"/>
                  </a:lnTo>
                  <a:lnTo>
                    <a:pt x="797476" y="11181"/>
                  </a:lnTo>
                  <a:lnTo>
                    <a:pt x="848343" y="6316"/>
                  </a:lnTo>
                  <a:lnTo>
                    <a:pt x="899586" y="2819"/>
                  </a:lnTo>
                  <a:lnTo>
                    <a:pt x="951183" y="707"/>
                  </a:lnTo>
                  <a:lnTo>
                    <a:pt x="1003116" y="0"/>
                  </a:lnTo>
                  <a:lnTo>
                    <a:pt x="1055049" y="707"/>
                  </a:lnTo>
                  <a:lnTo>
                    <a:pt x="1106647" y="2819"/>
                  </a:lnTo>
                  <a:lnTo>
                    <a:pt x="1157889" y="6316"/>
                  </a:lnTo>
                  <a:lnTo>
                    <a:pt x="1208757" y="11181"/>
                  </a:lnTo>
                  <a:lnTo>
                    <a:pt x="1259230" y="17397"/>
                  </a:lnTo>
                  <a:lnTo>
                    <a:pt x="1309288" y="24945"/>
                  </a:lnTo>
                  <a:lnTo>
                    <a:pt x="1358912" y="33808"/>
                  </a:lnTo>
                  <a:lnTo>
                    <a:pt x="1408083" y="43968"/>
                  </a:lnTo>
                  <a:lnTo>
                    <a:pt x="1456780" y="55407"/>
                  </a:lnTo>
                  <a:lnTo>
                    <a:pt x="1504983" y="68108"/>
                  </a:lnTo>
                  <a:lnTo>
                    <a:pt x="1552674" y="82052"/>
                  </a:lnTo>
                  <a:lnTo>
                    <a:pt x="1599831" y="97223"/>
                  </a:lnTo>
                  <a:lnTo>
                    <a:pt x="1646436" y="113601"/>
                  </a:lnTo>
                  <a:lnTo>
                    <a:pt x="1692469" y="131170"/>
                  </a:lnTo>
                  <a:lnTo>
                    <a:pt x="1737910" y="149912"/>
                  </a:lnTo>
                  <a:lnTo>
                    <a:pt x="1782740" y="169808"/>
                  </a:lnTo>
                  <a:lnTo>
                    <a:pt x="1826937" y="190842"/>
                  </a:lnTo>
                  <a:lnTo>
                    <a:pt x="1860555" y="207944"/>
                  </a:lnTo>
                  <a:lnTo>
                    <a:pt x="1003116" y="207944"/>
                  </a:lnTo>
                  <a:lnTo>
                    <a:pt x="953085" y="208721"/>
                  </a:lnTo>
                  <a:lnTo>
                    <a:pt x="903458" y="211029"/>
                  </a:lnTo>
                  <a:lnTo>
                    <a:pt x="854245" y="214832"/>
                  </a:lnTo>
                  <a:lnTo>
                    <a:pt x="805460" y="220094"/>
                  </a:lnTo>
                  <a:lnTo>
                    <a:pt x="757113" y="226781"/>
                  </a:lnTo>
                  <a:lnTo>
                    <a:pt x="709217" y="234855"/>
                  </a:lnTo>
                  <a:lnTo>
                    <a:pt x="661784" y="244283"/>
                  </a:lnTo>
                  <a:lnTo>
                    <a:pt x="614825" y="255027"/>
                  </a:lnTo>
                  <a:lnTo>
                    <a:pt x="568352" y="267053"/>
                  </a:lnTo>
                  <a:lnTo>
                    <a:pt x="522377" y="280325"/>
                  </a:lnTo>
                  <a:lnTo>
                    <a:pt x="476913" y="294807"/>
                  </a:lnTo>
                  <a:lnTo>
                    <a:pt x="476913" y="429049"/>
                  </a:lnTo>
                  <a:lnTo>
                    <a:pt x="474939" y="448709"/>
                  </a:lnTo>
                  <a:lnTo>
                    <a:pt x="459153" y="486053"/>
                  </a:lnTo>
                  <a:lnTo>
                    <a:pt x="316421" y="631729"/>
                  </a:lnTo>
                  <a:lnTo>
                    <a:pt x="277654" y="657023"/>
                  </a:lnTo>
                  <a:lnTo>
                    <a:pt x="233215" y="662329"/>
                  </a:lnTo>
                  <a:close/>
                </a:path>
                <a:path w="2006600" h="662939">
                  <a:moveTo>
                    <a:pt x="1774005" y="662329"/>
                  </a:moveTo>
                  <a:lnTo>
                    <a:pt x="1729688" y="657023"/>
                  </a:lnTo>
                  <a:lnTo>
                    <a:pt x="1689812" y="631729"/>
                  </a:lnTo>
                  <a:lnTo>
                    <a:pt x="1560892" y="502751"/>
                  </a:lnTo>
                  <a:lnTo>
                    <a:pt x="1537213" y="469848"/>
                  </a:lnTo>
                  <a:lnTo>
                    <a:pt x="1529320" y="429049"/>
                  </a:lnTo>
                  <a:lnTo>
                    <a:pt x="1529320" y="294807"/>
                  </a:lnTo>
                  <a:lnTo>
                    <a:pt x="1483855" y="280325"/>
                  </a:lnTo>
                  <a:lnTo>
                    <a:pt x="1437881" y="267053"/>
                  </a:lnTo>
                  <a:lnTo>
                    <a:pt x="1391408" y="255027"/>
                  </a:lnTo>
                  <a:lnTo>
                    <a:pt x="1344449" y="244283"/>
                  </a:lnTo>
                  <a:lnTo>
                    <a:pt x="1297015" y="234855"/>
                  </a:lnTo>
                  <a:lnTo>
                    <a:pt x="1249119" y="226781"/>
                  </a:lnTo>
                  <a:lnTo>
                    <a:pt x="1200773" y="220094"/>
                  </a:lnTo>
                  <a:lnTo>
                    <a:pt x="1151987" y="214832"/>
                  </a:lnTo>
                  <a:lnTo>
                    <a:pt x="1102775" y="211029"/>
                  </a:lnTo>
                  <a:lnTo>
                    <a:pt x="1053147" y="208721"/>
                  </a:lnTo>
                  <a:lnTo>
                    <a:pt x="1003116" y="207944"/>
                  </a:lnTo>
                  <a:lnTo>
                    <a:pt x="1860555" y="207944"/>
                  </a:lnTo>
                  <a:lnTo>
                    <a:pt x="1913360" y="236250"/>
                  </a:lnTo>
                  <a:lnTo>
                    <a:pt x="1955545" y="260588"/>
                  </a:lnTo>
                  <a:lnTo>
                    <a:pt x="1987898" y="290324"/>
                  </a:lnTo>
                  <a:lnTo>
                    <a:pt x="2005205" y="328696"/>
                  </a:lnTo>
                  <a:lnTo>
                    <a:pt x="2006233" y="370524"/>
                  </a:lnTo>
                  <a:lnTo>
                    <a:pt x="1989748" y="410624"/>
                  </a:lnTo>
                  <a:lnTo>
                    <a:pt x="1850304" y="615936"/>
                  </a:lnTo>
                  <a:lnTo>
                    <a:pt x="1816348" y="648386"/>
                  </a:lnTo>
                  <a:lnTo>
                    <a:pt x="1774005" y="662329"/>
                  </a:lnTo>
                  <a:close/>
                </a:path>
              </a:pathLst>
            </a:custGeom>
            <a:solidFill>
              <a:srgbClr val="000000"/>
            </a:solidFill>
          </p:spPr>
          <p:txBody>
            <a:bodyPr wrap="square" lIns="0" tIns="0" rIns="0" bIns="0" rtlCol="0"/>
            <a:lstStyle/>
            <a:p>
              <a:endParaRPr/>
            </a:p>
          </p:txBody>
        </p:sp>
        <p:sp>
          <p:nvSpPr>
            <p:cNvPr id="4" name="object 4"/>
            <p:cNvSpPr/>
            <p:nvPr/>
          </p:nvSpPr>
          <p:spPr>
            <a:xfrm>
              <a:off x="1259968" y="3524546"/>
              <a:ext cx="1578610" cy="1158240"/>
            </a:xfrm>
            <a:custGeom>
              <a:avLst/>
              <a:gdLst/>
              <a:ahLst/>
              <a:cxnLst/>
              <a:rect l="l" t="t" r="r" b="b"/>
              <a:pathLst>
                <a:path w="1578610" h="1158239">
                  <a:moveTo>
                    <a:pt x="1578610" y="1158171"/>
                  </a:moveTo>
                  <a:lnTo>
                    <a:pt x="0" y="1158171"/>
                  </a:lnTo>
                  <a:lnTo>
                    <a:pt x="0" y="694902"/>
                  </a:lnTo>
                  <a:lnTo>
                    <a:pt x="3905" y="652581"/>
                  </a:lnTo>
                  <a:lnTo>
                    <a:pt x="15457" y="612975"/>
                  </a:lnTo>
                  <a:lnTo>
                    <a:pt x="34408" y="576823"/>
                  </a:lnTo>
                  <a:lnTo>
                    <a:pt x="60513" y="544866"/>
                  </a:lnTo>
                  <a:lnTo>
                    <a:pt x="368342" y="236898"/>
                  </a:lnTo>
                  <a:lnTo>
                    <a:pt x="368342" y="78966"/>
                  </a:lnTo>
                  <a:lnTo>
                    <a:pt x="374385" y="47749"/>
                  </a:lnTo>
                  <a:lnTo>
                    <a:pt x="391035" y="22702"/>
                  </a:lnTo>
                  <a:lnTo>
                    <a:pt x="416070" y="6045"/>
                  </a:lnTo>
                  <a:lnTo>
                    <a:pt x="447273" y="0"/>
                  </a:lnTo>
                  <a:lnTo>
                    <a:pt x="478475" y="6045"/>
                  </a:lnTo>
                  <a:lnTo>
                    <a:pt x="503511" y="22702"/>
                  </a:lnTo>
                  <a:lnTo>
                    <a:pt x="520160" y="47749"/>
                  </a:lnTo>
                  <a:lnTo>
                    <a:pt x="526203" y="78966"/>
                  </a:lnTo>
                  <a:lnTo>
                    <a:pt x="526203" y="210576"/>
                  </a:lnTo>
                  <a:lnTo>
                    <a:pt x="1210268" y="210576"/>
                  </a:lnTo>
                  <a:lnTo>
                    <a:pt x="1210268" y="236898"/>
                  </a:lnTo>
                  <a:lnTo>
                    <a:pt x="1396027" y="421153"/>
                  </a:lnTo>
                  <a:lnTo>
                    <a:pt x="526203" y="421153"/>
                  </a:lnTo>
                  <a:lnTo>
                    <a:pt x="526203" y="526441"/>
                  </a:lnTo>
                  <a:lnTo>
                    <a:pt x="1502175" y="526441"/>
                  </a:lnTo>
                  <a:lnTo>
                    <a:pt x="1518097" y="542234"/>
                  </a:lnTo>
                  <a:lnTo>
                    <a:pt x="1544202" y="574561"/>
                  </a:lnTo>
                  <a:lnTo>
                    <a:pt x="1563153" y="611330"/>
                  </a:lnTo>
                  <a:lnTo>
                    <a:pt x="1569085" y="631729"/>
                  </a:lnTo>
                  <a:lnTo>
                    <a:pt x="526203" y="631729"/>
                  </a:lnTo>
                  <a:lnTo>
                    <a:pt x="526203" y="737018"/>
                  </a:lnTo>
                  <a:lnTo>
                    <a:pt x="1578610" y="737018"/>
                  </a:lnTo>
                  <a:lnTo>
                    <a:pt x="1578610" y="842306"/>
                  </a:lnTo>
                  <a:lnTo>
                    <a:pt x="526203" y="842306"/>
                  </a:lnTo>
                  <a:lnTo>
                    <a:pt x="526203" y="947594"/>
                  </a:lnTo>
                  <a:lnTo>
                    <a:pt x="1578610" y="947594"/>
                  </a:lnTo>
                  <a:lnTo>
                    <a:pt x="1578610" y="1158171"/>
                  </a:lnTo>
                  <a:close/>
                </a:path>
                <a:path w="1578610" h="1158239">
                  <a:moveTo>
                    <a:pt x="1210268" y="210576"/>
                  </a:moveTo>
                  <a:lnTo>
                    <a:pt x="1052407" y="210576"/>
                  </a:lnTo>
                  <a:lnTo>
                    <a:pt x="1052407" y="78966"/>
                  </a:lnTo>
                  <a:lnTo>
                    <a:pt x="1058450" y="47749"/>
                  </a:lnTo>
                  <a:lnTo>
                    <a:pt x="1075099" y="22702"/>
                  </a:lnTo>
                  <a:lnTo>
                    <a:pt x="1100135" y="6045"/>
                  </a:lnTo>
                  <a:lnTo>
                    <a:pt x="1131337" y="0"/>
                  </a:lnTo>
                  <a:lnTo>
                    <a:pt x="1162540" y="6045"/>
                  </a:lnTo>
                  <a:lnTo>
                    <a:pt x="1187575" y="22702"/>
                  </a:lnTo>
                  <a:lnTo>
                    <a:pt x="1204225" y="47749"/>
                  </a:lnTo>
                  <a:lnTo>
                    <a:pt x="1210268" y="78966"/>
                  </a:lnTo>
                  <a:lnTo>
                    <a:pt x="1210268" y="210576"/>
                  </a:lnTo>
                  <a:close/>
                </a:path>
                <a:path w="1578610" h="1158239">
                  <a:moveTo>
                    <a:pt x="736685" y="526441"/>
                  </a:moveTo>
                  <a:lnTo>
                    <a:pt x="631444" y="526441"/>
                  </a:lnTo>
                  <a:lnTo>
                    <a:pt x="631444" y="421153"/>
                  </a:lnTo>
                  <a:lnTo>
                    <a:pt x="736685" y="421153"/>
                  </a:lnTo>
                  <a:lnTo>
                    <a:pt x="736685" y="526441"/>
                  </a:lnTo>
                  <a:close/>
                </a:path>
                <a:path w="1578610" h="1158239">
                  <a:moveTo>
                    <a:pt x="947166" y="526441"/>
                  </a:moveTo>
                  <a:lnTo>
                    <a:pt x="841925" y="526441"/>
                  </a:lnTo>
                  <a:lnTo>
                    <a:pt x="841925" y="421153"/>
                  </a:lnTo>
                  <a:lnTo>
                    <a:pt x="947166" y="421153"/>
                  </a:lnTo>
                  <a:lnTo>
                    <a:pt x="947166" y="526441"/>
                  </a:lnTo>
                  <a:close/>
                </a:path>
                <a:path w="1578610" h="1158239">
                  <a:moveTo>
                    <a:pt x="1502175" y="526441"/>
                  </a:moveTo>
                  <a:lnTo>
                    <a:pt x="1052407" y="526441"/>
                  </a:lnTo>
                  <a:lnTo>
                    <a:pt x="1052407" y="421153"/>
                  </a:lnTo>
                  <a:lnTo>
                    <a:pt x="1396027" y="421153"/>
                  </a:lnTo>
                  <a:lnTo>
                    <a:pt x="1502175" y="526441"/>
                  </a:lnTo>
                  <a:close/>
                </a:path>
                <a:path w="1578610" h="1158239">
                  <a:moveTo>
                    <a:pt x="736685" y="737018"/>
                  </a:moveTo>
                  <a:lnTo>
                    <a:pt x="631444" y="737018"/>
                  </a:lnTo>
                  <a:lnTo>
                    <a:pt x="631444" y="631729"/>
                  </a:lnTo>
                  <a:lnTo>
                    <a:pt x="736685" y="631729"/>
                  </a:lnTo>
                  <a:lnTo>
                    <a:pt x="736685" y="737018"/>
                  </a:lnTo>
                  <a:close/>
                </a:path>
                <a:path w="1578610" h="1158239">
                  <a:moveTo>
                    <a:pt x="947166" y="737018"/>
                  </a:moveTo>
                  <a:lnTo>
                    <a:pt x="841925" y="737018"/>
                  </a:lnTo>
                  <a:lnTo>
                    <a:pt x="841925" y="631729"/>
                  </a:lnTo>
                  <a:lnTo>
                    <a:pt x="947166" y="631729"/>
                  </a:lnTo>
                  <a:lnTo>
                    <a:pt x="947166" y="737018"/>
                  </a:lnTo>
                  <a:close/>
                </a:path>
                <a:path w="1578610" h="1158239">
                  <a:moveTo>
                    <a:pt x="1578610" y="737018"/>
                  </a:moveTo>
                  <a:lnTo>
                    <a:pt x="1052407" y="737018"/>
                  </a:lnTo>
                  <a:lnTo>
                    <a:pt x="1052407" y="631729"/>
                  </a:lnTo>
                  <a:lnTo>
                    <a:pt x="1569085" y="631729"/>
                  </a:lnTo>
                  <a:lnTo>
                    <a:pt x="1574705" y="651060"/>
                  </a:lnTo>
                  <a:lnTo>
                    <a:pt x="1578610" y="692270"/>
                  </a:lnTo>
                  <a:lnTo>
                    <a:pt x="1578610" y="737018"/>
                  </a:lnTo>
                  <a:close/>
                </a:path>
                <a:path w="1578610" h="1158239">
                  <a:moveTo>
                    <a:pt x="736685" y="947594"/>
                  </a:moveTo>
                  <a:lnTo>
                    <a:pt x="631444" y="947594"/>
                  </a:lnTo>
                  <a:lnTo>
                    <a:pt x="631444" y="842306"/>
                  </a:lnTo>
                  <a:lnTo>
                    <a:pt x="736685" y="842306"/>
                  </a:lnTo>
                  <a:lnTo>
                    <a:pt x="736685" y="947594"/>
                  </a:lnTo>
                  <a:close/>
                </a:path>
                <a:path w="1578610" h="1158239">
                  <a:moveTo>
                    <a:pt x="947166" y="947594"/>
                  </a:moveTo>
                  <a:lnTo>
                    <a:pt x="841925" y="947594"/>
                  </a:lnTo>
                  <a:lnTo>
                    <a:pt x="841925" y="842306"/>
                  </a:lnTo>
                  <a:lnTo>
                    <a:pt x="947166" y="842306"/>
                  </a:lnTo>
                  <a:lnTo>
                    <a:pt x="947166" y="947594"/>
                  </a:lnTo>
                  <a:close/>
                </a:path>
                <a:path w="1578610" h="1158239">
                  <a:moveTo>
                    <a:pt x="1578610" y="947594"/>
                  </a:moveTo>
                  <a:lnTo>
                    <a:pt x="1052407" y="947594"/>
                  </a:lnTo>
                  <a:lnTo>
                    <a:pt x="1052407" y="842306"/>
                  </a:lnTo>
                  <a:lnTo>
                    <a:pt x="1578610" y="842306"/>
                  </a:lnTo>
                  <a:lnTo>
                    <a:pt x="1578610" y="947594"/>
                  </a:lnTo>
                  <a:close/>
                </a:path>
              </a:pathLst>
            </a:custGeom>
            <a:solidFill>
              <a:srgbClr val="000000"/>
            </a:solidFill>
          </p:spPr>
          <p:txBody>
            <a:bodyPr wrap="square" lIns="0" tIns="0" rIns="0" bIns="0" rtlCol="0"/>
            <a:lstStyle/>
            <a:p>
              <a:endParaRPr/>
            </a:p>
          </p:txBody>
        </p:sp>
      </p:grpSp>
      <p:sp>
        <p:nvSpPr>
          <p:cNvPr id="6" name="object 6">
            <a:extLst>
              <a:ext uri="{C183D7F6-B498-43B3-948B-1728B52AA6E4}">
                <adec:decorative xmlns:adec="http://schemas.microsoft.com/office/drawing/2017/decorative" val="1"/>
              </a:ext>
            </a:extLst>
          </p:cNvPr>
          <p:cNvSpPr txBox="1"/>
          <p:nvPr/>
        </p:nvSpPr>
        <p:spPr>
          <a:xfrm>
            <a:off x="8258208" y="6308534"/>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808080"/>
                </a:solidFill>
                <a:latin typeface="Arial"/>
                <a:cs typeface="Arial"/>
              </a:rPr>
              <a:t>1</a:t>
            </a:r>
            <a:endParaRPr sz="1000">
              <a:latin typeface="Arial"/>
              <a:cs typeface="Arial"/>
            </a:endParaRPr>
          </a:p>
        </p:txBody>
      </p:sp>
    </p:spTree>
    <p:extLst>
      <p:ext uri="{BB962C8B-B14F-4D97-AF65-F5344CB8AC3E}">
        <p14:creationId xmlns:p14="http://schemas.microsoft.com/office/powerpoint/2010/main" val="311544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Community of Focus</a:t>
            </a:r>
          </a:p>
        </p:txBody>
      </p:sp>
      <p:sp>
        <p:nvSpPr>
          <p:cNvPr id="5" name="Text Placeholder 4">
            <a:extLst>
              <a:ext uri="{FF2B5EF4-FFF2-40B4-BE49-F238E27FC236}">
                <a16:creationId xmlns:a16="http://schemas.microsoft.com/office/drawing/2014/main" id="{17A9C6FD-3D4B-443C-9DB2-D856630B490F}"/>
              </a:ext>
            </a:extLst>
          </p:cNvPr>
          <p:cNvSpPr>
            <a:spLocks noGrp="1"/>
          </p:cNvSpPr>
          <p:nvPr>
            <p:ph type="body" idx="1"/>
          </p:nvPr>
        </p:nvSpPr>
        <p:spPr>
          <a:xfrm>
            <a:off x="781049" y="1676400"/>
            <a:ext cx="7581900" cy="3634328"/>
          </a:xfrm>
        </p:spPr>
        <p:txBody>
          <a:bodyPr/>
          <a:lstStyle/>
          <a:p>
            <a:pPr marL="355600" marR="5080" indent="-342900">
              <a:lnSpc>
                <a:spcPct val="100000"/>
              </a:lnSpc>
              <a:spcBef>
                <a:spcPts val="105"/>
              </a:spcBef>
              <a:buClr>
                <a:srgbClr val="3B6D90"/>
              </a:buClr>
              <a:buFont typeface="Arial"/>
              <a:buChar char="•"/>
              <a:tabLst>
                <a:tab pos="354965" algn="l"/>
                <a:tab pos="355600" algn="l"/>
              </a:tabLst>
            </a:pPr>
            <a:r>
              <a:rPr lang="en-US" sz="3200" spc="-5" dirty="0">
                <a:latin typeface="Calibri"/>
                <a:cs typeface="Calibri"/>
              </a:rPr>
              <a:t>Do </a:t>
            </a:r>
            <a:r>
              <a:rPr lang="en-US" sz="3200" dirty="0">
                <a:latin typeface="Calibri"/>
                <a:cs typeface="Calibri"/>
              </a:rPr>
              <a:t>not </a:t>
            </a:r>
            <a:r>
              <a:rPr lang="en-US" sz="3200" spc="-10" dirty="0">
                <a:latin typeface="Calibri"/>
                <a:cs typeface="Calibri"/>
              </a:rPr>
              <a:t>define </a:t>
            </a:r>
            <a:r>
              <a:rPr lang="en-US" sz="3200" dirty="0">
                <a:latin typeface="Calibri"/>
                <a:cs typeface="Calibri"/>
              </a:rPr>
              <a:t>a </a:t>
            </a:r>
            <a:r>
              <a:rPr lang="en-US" sz="3200" spc="-5" dirty="0">
                <a:latin typeface="Calibri"/>
                <a:cs typeface="Calibri"/>
              </a:rPr>
              <a:t>community </a:t>
            </a:r>
            <a:r>
              <a:rPr lang="en-US" sz="3200" spc="-10" dirty="0">
                <a:latin typeface="Calibri"/>
                <a:cs typeface="Calibri"/>
              </a:rPr>
              <a:t>that </a:t>
            </a:r>
            <a:r>
              <a:rPr lang="en-US" sz="3200" spc="-5" dirty="0">
                <a:latin typeface="Calibri"/>
                <a:cs typeface="Calibri"/>
              </a:rPr>
              <a:t>is </a:t>
            </a:r>
            <a:r>
              <a:rPr lang="en-US" sz="3200" spc="-15" dirty="0">
                <a:latin typeface="Calibri"/>
                <a:cs typeface="Calibri"/>
              </a:rPr>
              <a:t>too </a:t>
            </a:r>
            <a:r>
              <a:rPr lang="en-US" sz="3200" spc="-20" dirty="0">
                <a:latin typeface="Calibri"/>
                <a:cs typeface="Calibri"/>
              </a:rPr>
              <a:t>large  </a:t>
            </a:r>
            <a:r>
              <a:rPr lang="en-US" sz="3200" spc="-30" dirty="0">
                <a:latin typeface="Calibri"/>
                <a:cs typeface="Calibri"/>
              </a:rPr>
              <a:t>for </a:t>
            </a:r>
            <a:r>
              <a:rPr lang="en-US" sz="3200" spc="-10" dirty="0">
                <a:latin typeface="Calibri"/>
                <a:cs typeface="Calibri"/>
              </a:rPr>
              <a:t>your </a:t>
            </a:r>
            <a:r>
              <a:rPr lang="en-US" sz="3200" spc="-5" dirty="0">
                <a:latin typeface="Calibri"/>
                <a:cs typeface="Calibri"/>
              </a:rPr>
              <a:t>coalition </a:t>
            </a:r>
            <a:r>
              <a:rPr lang="en-US" sz="3200" spc="-25" dirty="0">
                <a:latin typeface="Calibri"/>
                <a:cs typeface="Calibri"/>
              </a:rPr>
              <a:t>to</a:t>
            </a:r>
            <a:r>
              <a:rPr lang="en-US" sz="3200" spc="40" dirty="0">
                <a:latin typeface="Calibri"/>
                <a:cs typeface="Calibri"/>
              </a:rPr>
              <a:t> </a:t>
            </a:r>
            <a:r>
              <a:rPr lang="en-US" sz="3200" spc="-10" dirty="0">
                <a:latin typeface="Calibri"/>
                <a:cs typeface="Calibri"/>
              </a:rPr>
              <a:t>address</a:t>
            </a:r>
            <a:endParaRPr lang="en-US" sz="3200" dirty="0">
              <a:latin typeface="Calibri"/>
              <a:cs typeface="Calibri"/>
            </a:endParaRPr>
          </a:p>
          <a:p>
            <a:pPr marL="355600" marR="46990" indent="-342900">
              <a:lnSpc>
                <a:spcPct val="100000"/>
              </a:lnSpc>
              <a:spcBef>
                <a:spcPts val="765"/>
              </a:spcBef>
              <a:buClr>
                <a:srgbClr val="3B6D90"/>
              </a:buClr>
              <a:buFont typeface="Arial"/>
              <a:buChar char="•"/>
              <a:tabLst>
                <a:tab pos="354965" algn="l"/>
                <a:tab pos="355600" algn="l"/>
              </a:tabLst>
            </a:pPr>
            <a:r>
              <a:rPr lang="en-US" sz="3200" spc="-45" dirty="0">
                <a:latin typeface="Calibri"/>
                <a:cs typeface="Calibri"/>
              </a:rPr>
              <a:t>Pay </a:t>
            </a:r>
            <a:r>
              <a:rPr lang="en-US" sz="3200" spc="-20" dirty="0">
                <a:latin typeface="Calibri"/>
                <a:cs typeface="Calibri"/>
              </a:rPr>
              <a:t>attention </a:t>
            </a:r>
            <a:r>
              <a:rPr lang="en-US" sz="3200" spc="-25" dirty="0">
                <a:latin typeface="Calibri"/>
                <a:cs typeface="Calibri"/>
              </a:rPr>
              <a:t>to </a:t>
            </a:r>
            <a:r>
              <a:rPr lang="en-US" sz="3200" spc="-15" dirty="0">
                <a:latin typeface="Calibri"/>
                <a:cs typeface="Calibri"/>
              </a:rPr>
              <a:t>natural </a:t>
            </a:r>
            <a:r>
              <a:rPr lang="en-US" sz="3200" spc="-5" dirty="0">
                <a:latin typeface="Calibri"/>
                <a:cs typeface="Calibri"/>
              </a:rPr>
              <a:t>delineations </a:t>
            </a:r>
            <a:r>
              <a:rPr lang="en-US" sz="3200" spc="-10" dirty="0">
                <a:latin typeface="Calibri"/>
                <a:cs typeface="Calibri"/>
              </a:rPr>
              <a:t>within  </a:t>
            </a:r>
            <a:r>
              <a:rPr lang="en-US" sz="3200" spc="-5" dirty="0">
                <a:latin typeface="Calibri"/>
                <a:cs typeface="Calibri"/>
              </a:rPr>
              <a:t>the</a:t>
            </a:r>
            <a:r>
              <a:rPr lang="en-US" sz="3200" dirty="0">
                <a:latin typeface="Calibri"/>
                <a:cs typeface="Calibri"/>
              </a:rPr>
              <a:t> </a:t>
            </a:r>
            <a:r>
              <a:rPr lang="en-US" sz="3200" spc="-5" dirty="0">
                <a:latin typeface="Calibri"/>
                <a:cs typeface="Calibri"/>
              </a:rPr>
              <a:t>community</a:t>
            </a:r>
            <a:endParaRPr lang="en-US" sz="3200" dirty="0">
              <a:latin typeface="Calibri"/>
              <a:cs typeface="Calibri"/>
            </a:endParaRPr>
          </a:p>
          <a:p>
            <a:pPr marL="756285" lvl="1" indent="-287020">
              <a:lnSpc>
                <a:spcPct val="100000"/>
              </a:lnSpc>
              <a:spcBef>
                <a:spcPts val="690"/>
              </a:spcBef>
              <a:buClr>
                <a:srgbClr val="3B6D90"/>
              </a:buClr>
              <a:buFont typeface="Arial"/>
              <a:buChar char="–"/>
              <a:tabLst>
                <a:tab pos="756920" algn="l"/>
              </a:tabLst>
            </a:pPr>
            <a:r>
              <a:rPr lang="en-US" sz="2800" spc="-5" dirty="0">
                <a:cs typeface="Calibri"/>
              </a:rPr>
              <a:t>School</a:t>
            </a:r>
            <a:r>
              <a:rPr lang="en-US" sz="2800" dirty="0">
                <a:cs typeface="Calibri"/>
              </a:rPr>
              <a:t> </a:t>
            </a:r>
            <a:r>
              <a:rPr lang="en-US" sz="2800" spc="-15" dirty="0">
                <a:cs typeface="Calibri"/>
              </a:rPr>
              <a:t>districts</a:t>
            </a:r>
            <a:endParaRPr lang="en-US" sz="2800" dirty="0">
              <a:cs typeface="Calibri"/>
            </a:endParaRPr>
          </a:p>
          <a:p>
            <a:pPr marL="756285" lvl="1" indent="-287020">
              <a:lnSpc>
                <a:spcPct val="100000"/>
              </a:lnSpc>
              <a:spcBef>
                <a:spcPts val="670"/>
              </a:spcBef>
              <a:buClr>
                <a:srgbClr val="3B6D90"/>
              </a:buClr>
              <a:buFont typeface="Arial"/>
              <a:buChar char="–"/>
              <a:tabLst>
                <a:tab pos="756920" algn="l"/>
              </a:tabLst>
            </a:pPr>
            <a:r>
              <a:rPr lang="en-US" sz="2800" spc="-10" dirty="0">
                <a:cs typeface="Calibri"/>
              </a:rPr>
              <a:t>Demographics</a:t>
            </a:r>
            <a:endParaRPr lang="en-US" sz="2800" dirty="0">
              <a:cs typeface="Calibri"/>
            </a:endParaRPr>
          </a:p>
          <a:p>
            <a:pPr marL="756285" lvl="1" indent="-287020">
              <a:lnSpc>
                <a:spcPct val="100000"/>
              </a:lnSpc>
              <a:spcBef>
                <a:spcPts val="670"/>
              </a:spcBef>
              <a:buClr>
                <a:srgbClr val="3B6D90"/>
              </a:buClr>
              <a:buFont typeface="Arial"/>
              <a:buChar char="–"/>
              <a:tabLst>
                <a:tab pos="756920" algn="l"/>
              </a:tabLst>
            </a:pPr>
            <a:r>
              <a:rPr lang="en-US" sz="2800" spc="-15" dirty="0">
                <a:cs typeface="Calibri"/>
              </a:rPr>
              <a:t>Geographic</a:t>
            </a:r>
            <a:r>
              <a:rPr lang="en-US" sz="2800" spc="10" dirty="0">
                <a:cs typeface="Calibri"/>
              </a:rPr>
              <a:t> </a:t>
            </a:r>
            <a:r>
              <a:rPr lang="en-US" sz="2800" spc="-10" dirty="0">
                <a:cs typeface="Calibri"/>
              </a:rPr>
              <a:t>boundaries</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Community-Level Change</a:t>
            </a:r>
          </a:p>
        </p:txBody>
      </p:sp>
      <p:sp>
        <p:nvSpPr>
          <p:cNvPr id="5" name="Text Placeholder 4">
            <a:extLst>
              <a:ext uri="{FF2B5EF4-FFF2-40B4-BE49-F238E27FC236}">
                <a16:creationId xmlns:a16="http://schemas.microsoft.com/office/drawing/2014/main" id="{6DF13F26-4936-4A53-9AA8-84E5445FF5E9}"/>
              </a:ext>
            </a:extLst>
          </p:cNvPr>
          <p:cNvSpPr>
            <a:spLocks noGrp="1"/>
          </p:cNvSpPr>
          <p:nvPr>
            <p:ph type="body" idx="1"/>
          </p:nvPr>
        </p:nvSpPr>
        <p:spPr>
          <a:xfrm>
            <a:off x="781049" y="1447800"/>
            <a:ext cx="7581900" cy="5114221"/>
          </a:xfrm>
        </p:spPr>
        <p:txBody>
          <a:bodyPr/>
          <a:lstStyle/>
          <a:p>
            <a:pPr marL="355600" marR="5080" indent="-342900">
              <a:lnSpc>
                <a:spcPct val="100000"/>
              </a:lnSpc>
              <a:spcBef>
                <a:spcPts val="105"/>
              </a:spcBef>
              <a:buClr>
                <a:srgbClr val="3B6D90"/>
              </a:buClr>
              <a:buFont typeface="Arial"/>
              <a:buChar char="•"/>
              <a:tabLst>
                <a:tab pos="354965" algn="l"/>
                <a:tab pos="355600" algn="l"/>
              </a:tabLst>
            </a:pPr>
            <a:r>
              <a:rPr lang="en-US" sz="2400" spc="-5" dirty="0">
                <a:latin typeface="+mn-lt"/>
                <a:cs typeface="Calibri"/>
              </a:rPr>
              <a:t>DFC applicants </a:t>
            </a:r>
            <a:r>
              <a:rPr lang="en-US" sz="2400" spc="-10" dirty="0">
                <a:latin typeface="+mn-lt"/>
                <a:cs typeface="Calibri"/>
              </a:rPr>
              <a:t>are expected </a:t>
            </a:r>
            <a:r>
              <a:rPr lang="en-US" sz="2400" spc="-15" dirty="0">
                <a:latin typeface="+mn-lt"/>
                <a:cs typeface="Calibri"/>
              </a:rPr>
              <a:t>to </a:t>
            </a:r>
            <a:r>
              <a:rPr lang="en-US" sz="2400" spc="-5" dirty="0">
                <a:latin typeface="+mn-lt"/>
                <a:cs typeface="Calibri"/>
              </a:rPr>
              <a:t>choose </a:t>
            </a:r>
            <a:r>
              <a:rPr lang="en-US" sz="2400" spc="-10" dirty="0">
                <a:latin typeface="+mn-lt"/>
                <a:cs typeface="Calibri"/>
              </a:rPr>
              <a:t>comprehensive  </a:t>
            </a:r>
            <a:r>
              <a:rPr lang="en-US" sz="2400" spc="-15" dirty="0">
                <a:latin typeface="+mn-lt"/>
                <a:cs typeface="Calibri"/>
              </a:rPr>
              <a:t>strategies </a:t>
            </a:r>
            <a:r>
              <a:rPr lang="en-US" sz="2400" spc="-5" dirty="0">
                <a:latin typeface="+mn-lt"/>
                <a:cs typeface="Calibri"/>
              </a:rPr>
              <a:t>that </a:t>
            </a:r>
            <a:r>
              <a:rPr lang="en-US" sz="2400" dirty="0">
                <a:latin typeface="+mn-lt"/>
                <a:cs typeface="Calibri"/>
              </a:rPr>
              <a:t>will lead </a:t>
            </a:r>
            <a:r>
              <a:rPr lang="en-US" sz="2400" spc="-15" dirty="0">
                <a:latin typeface="+mn-lt"/>
                <a:cs typeface="Calibri"/>
              </a:rPr>
              <a:t>to </a:t>
            </a:r>
            <a:r>
              <a:rPr lang="en-US" sz="2400" spc="-5" dirty="0">
                <a:latin typeface="+mn-lt"/>
                <a:cs typeface="Calibri"/>
              </a:rPr>
              <a:t>community-level</a:t>
            </a:r>
            <a:r>
              <a:rPr lang="en-US" sz="2400" spc="-60" dirty="0">
                <a:latin typeface="+mn-lt"/>
                <a:cs typeface="Calibri"/>
              </a:rPr>
              <a:t> </a:t>
            </a:r>
            <a:r>
              <a:rPr lang="en-US" sz="2400" spc="-10" dirty="0">
                <a:latin typeface="+mn-lt"/>
                <a:cs typeface="Calibri"/>
              </a:rPr>
              <a:t>change</a:t>
            </a:r>
            <a:endParaRPr lang="en-US" sz="2400" dirty="0">
              <a:latin typeface="+mn-lt"/>
              <a:cs typeface="Calibri"/>
            </a:endParaRPr>
          </a:p>
          <a:p>
            <a:pPr marL="355600" indent="-342900">
              <a:lnSpc>
                <a:spcPct val="100000"/>
              </a:lnSpc>
              <a:spcBef>
                <a:spcPts val="2205"/>
              </a:spcBef>
              <a:buClr>
                <a:srgbClr val="3B6D90"/>
              </a:buClr>
              <a:buFont typeface="Arial"/>
              <a:buChar char="•"/>
              <a:tabLst>
                <a:tab pos="354965" algn="l"/>
                <a:tab pos="355600" algn="l"/>
              </a:tabLst>
            </a:pPr>
            <a:r>
              <a:rPr lang="en-US" sz="2400" spc="-5" dirty="0">
                <a:latin typeface="+mn-lt"/>
                <a:cs typeface="Calibri"/>
              </a:rPr>
              <a:t>Community-level </a:t>
            </a:r>
            <a:r>
              <a:rPr lang="en-US" sz="2400" spc="-10" dirty="0">
                <a:latin typeface="+mn-lt"/>
                <a:cs typeface="Calibri"/>
              </a:rPr>
              <a:t>change </a:t>
            </a:r>
            <a:r>
              <a:rPr lang="en-US" sz="2400" spc="-15" dirty="0">
                <a:latin typeface="+mn-lt"/>
                <a:cs typeface="Calibri"/>
              </a:rPr>
              <a:t>strategies </a:t>
            </a:r>
            <a:r>
              <a:rPr lang="en-US" sz="2400" dirty="0">
                <a:latin typeface="+mn-lt"/>
                <a:cs typeface="Calibri"/>
              </a:rPr>
              <a:t>seek</a:t>
            </a:r>
            <a:r>
              <a:rPr lang="en-US" sz="2400" spc="-85" dirty="0">
                <a:latin typeface="+mn-lt"/>
                <a:cs typeface="Calibri"/>
              </a:rPr>
              <a:t> </a:t>
            </a:r>
            <a:r>
              <a:rPr lang="en-US" sz="2400" spc="-15" dirty="0">
                <a:latin typeface="+mn-lt"/>
                <a:cs typeface="Calibri"/>
              </a:rPr>
              <a:t>to:</a:t>
            </a:r>
            <a:endParaRPr lang="en-US" sz="2400" dirty="0">
              <a:latin typeface="+mn-lt"/>
              <a:cs typeface="Calibri"/>
            </a:endParaRPr>
          </a:p>
          <a:p>
            <a:pPr marL="756285" lvl="1" indent="-287020">
              <a:lnSpc>
                <a:spcPct val="100000"/>
              </a:lnSpc>
              <a:spcBef>
                <a:spcPts val="555"/>
              </a:spcBef>
              <a:buClr>
                <a:srgbClr val="3B6D90"/>
              </a:buClr>
              <a:buFont typeface="Arial"/>
              <a:buChar char="–"/>
              <a:tabLst>
                <a:tab pos="756285" algn="l"/>
                <a:tab pos="756920" algn="l"/>
              </a:tabLst>
            </a:pPr>
            <a:r>
              <a:rPr lang="en-US" sz="2400" spc="-5" dirty="0">
                <a:cs typeface="Calibri"/>
              </a:rPr>
              <a:t>Limit access </a:t>
            </a:r>
            <a:r>
              <a:rPr lang="en-US" sz="2400" spc="-20" dirty="0">
                <a:cs typeface="Calibri"/>
              </a:rPr>
              <a:t>to</a:t>
            </a:r>
            <a:r>
              <a:rPr lang="en-US" sz="2400" spc="25" dirty="0">
                <a:cs typeface="Calibri"/>
              </a:rPr>
              <a:t> </a:t>
            </a:r>
            <a:r>
              <a:rPr lang="en-US" sz="2400" spc="-10" dirty="0">
                <a:cs typeface="Calibri"/>
              </a:rPr>
              <a:t>drugs</a:t>
            </a:r>
            <a:endParaRPr lang="en-US" sz="2400" dirty="0">
              <a:cs typeface="Calibri"/>
            </a:endParaRPr>
          </a:p>
          <a:p>
            <a:pPr marL="756285" lvl="1" indent="-287020">
              <a:lnSpc>
                <a:spcPct val="100000"/>
              </a:lnSpc>
              <a:spcBef>
                <a:spcPts val="530"/>
              </a:spcBef>
              <a:buClr>
                <a:srgbClr val="3B6D90"/>
              </a:buClr>
              <a:buFont typeface="Arial"/>
              <a:buChar char="–"/>
              <a:tabLst>
                <a:tab pos="756285" algn="l"/>
                <a:tab pos="756920" algn="l"/>
              </a:tabLst>
            </a:pPr>
            <a:r>
              <a:rPr lang="en-US" sz="2400" spc="-10" dirty="0">
                <a:cs typeface="Calibri"/>
              </a:rPr>
              <a:t>Change the culture </a:t>
            </a:r>
            <a:r>
              <a:rPr lang="en-US" sz="2400" spc="-5" dirty="0">
                <a:cs typeface="Calibri"/>
              </a:rPr>
              <a:t>and</a:t>
            </a:r>
            <a:r>
              <a:rPr lang="en-US" sz="2400" spc="25" dirty="0">
                <a:cs typeface="Calibri"/>
              </a:rPr>
              <a:t> </a:t>
            </a:r>
            <a:r>
              <a:rPr lang="en-US" sz="2400" spc="-20" dirty="0">
                <a:cs typeface="Calibri"/>
              </a:rPr>
              <a:t>context</a:t>
            </a:r>
            <a:endParaRPr lang="en-US" sz="2400" dirty="0">
              <a:cs typeface="Calibri"/>
            </a:endParaRPr>
          </a:p>
          <a:p>
            <a:pPr marL="756285" lvl="1" indent="-287020">
              <a:lnSpc>
                <a:spcPct val="100000"/>
              </a:lnSpc>
              <a:spcBef>
                <a:spcPts val="530"/>
              </a:spcBef>
              <a:buClr>
                <a:srgbClr val="3B6D90"/>
              </a:buClr>
              <a:buFont typeface="Arial"/>
              <a:buChar char="–"/>
              <a:tabLst>
                <a:tab pos="756285" algn="l"/>
                <a:tab pos="756920" algn="l"/>
              </a:tabLst>
            </a:pPr>
            <a:r>
              <a:rPr lang="en-US" sz="2400" spc="-5" dirty="0">
                <a:cs typeface="Calibri"/>
              </a:rPr>
              <a:t>Shift </a:t>
            </a:r>
            <a:r>
              <a:rPr lang="en-US" sz="2400" spc="-10" dirty="0">
                <a:cs typeface="Calibri"/>
              </a:rPr>
              <a:t>the</a:t>
            </a:r>
            <a:r>
              <a:rPr lang="en-US" sz="2400" spc="15" dirty="0">
                <a:cs typeface="Calibri"/>
              </a:rPr>
              <a:t> </a:t>
            </a:r>
            <a:r>
              <a:rPr lang="en-US" sz="2400" spc="-10" dirty="0">
                <a:cs typeface="Calibri"/>
              </a:rPr>
              <a:t>consequences</a:t>
            </a:r>
            <a:endParaRPr lang="en-US" sz="2400" dirty="0">
              <a:cs typeface="Calibri"/>
            </a:endParaRPr>
          </a:p>
          <a:p>
            <a:pPr marL="355600" indent="-342900">
              <a:lnSpc>
                <a:spcPct val="100000"/>
              </a:lnSpc>
              <a:spcBef>
                <a:spcPts val="2180"/>
              </a:spcBef>
              <a:buClr>
                <a:srgbClr val="3B6D90"/>
              </a:buClr>
              <a:buFont typeface="Arial"/>
              <a:buChar char="•"/>
              <a:tabLst>
                <a:tab pos="354965" algn="l"/>
                <a:tab pos="355600" algn="l"/>
              </a:tabLst>
            </a:pPr>
            <a:r>
              <a:rPr lang="en-US" sz="2400" dirty="0">
                <a:latin typeface="+mn-lt"/>
                <a:cs typeface="Calibri"/>
              </a:rPr>
              <a:t>Use the </a:t>
            </a:r>
            <a:r>
              <a:rPr lang="en-US" sz="2400" spc="-10" dirty="0">
                <a:latin typeface="+mn-lt"/>
                <a:cs typeface="Calibri"/>
              </a:rPr>
              <a:t>Seven Strategies </a:t>
            </a:r>
            <a:r>
              <a:rPr lang="en-US" sz="2400" spc="-25" dirty="0">
                <a:latin typeface="+mn-lt"/>
                <a:cs typeface="Calibri"/>
              </a:rPr>
              <a:t>for </a:t>
            </a:r>
            <a:r>
              <a:rPr lang="en-US" sz="2400" spc="-5" dirty="0">
                <a:latin typeface="+mn-lt"/>
                <a:cs typeface="Calibri"/>
              </a:rPr>
              <a:t>Community </a:t>
            </a:r>
            <a:r>
              <a:rPr lang="en-US" sz="2400" spc="-10" dirty="0">
                <a:latin typeface="+mn-lt"/>
                <a:cs typeface="Calibri"/>
              </a:rPr>
              <a:t>Change</a:t>
            </a:r>
            <a:r>
              <a:rPr lang="en-US" sz="2400" spc="-75" dirty="0">
                <a:latin typeface="+mn-lt"/>
                <a:cs typeface="Calibri"/>
              </a:rPr>
              <a:t> </a:t>
            </a:r>
            <a:r>
              <a:rPr lang="en-US" sz="2400" dirty="0">
                <a:latin typeface="+mn-lt"/>
                <a:cs typeface="Calibri"/>
              </a:rPr>
              <a:t>–</a:t>
            </a:r>
          </a:p>
          <a:p>
            <a:pPr marL="355600">
              <a:lnSpc>
                <a:spcPct val="100000"/>
              </a:lnSpc>
            </a:pPr>
            <a:r>
              <a:rPr lang="en-US" sz="2400" i="1" dirty="0">
                <a:latin typeface="+mn-lt"/>
                <a:cs typeface="Calibri"/>
              </a:rPr>
              <a:t>More </a:t>
            </a:r>
            <a:r>
              <a:rPr lang="en-US" sz="2400" i="1" spc="-5" dirty="0">
                <a:latin typeface="+mn-lt"/>
                <a:cs typeface="Calibri"/>
              </a:rPr>
              <a:t>information </a:t>
            </a:r>
            <a:r>
              <a:rPr lang="en-US" sz="2400" i="1" dirty="0">
                <a:latin typeface="+mn-lt"/>
                <a:cs typeface="Calibri"/>
              </a:rPr>
              <a:t>in the </a:t>
            </a:r>
            <a:r>
              <a:rPr lang="en-US" sz="2400" i="1" spc="-5" dirty="0">
                <a:latin typeface="+mn-lt"/>
                <a:cs typeface="Calibri"/>
              </a:rPr>
              <a:t>DFC</a:t>
            </a:r>
            <a:r>
              <a:rPr lang="en-US" sz="2400" i="1" spc="-50" dirty="0">
                <a:latin typeface="+mn-lt"/>
                <a:cs typeface="Calibri"/>
              </a:rPr>
              <a:t> </a:t>
            </a:r>
            <a:r>
              <a:rPr lang="en-US" sz="2400" i="1" spc="-5" dirty="0">
                <a:latin typeface="+mn-lt"/>
                <a:cs typeface="Calibri"/>
              </a:rPr>
              <a:t>NOFO</a:t>
            </a:r>
            <a:endParaRPr lang="en-US" sz="2400" dirty="0">
              <a:latin typeface="+mn-lt"/>
              <a:cs typeface="Calibri"/>
            </a:endParaRPr>
          </a:p>
          <a:p>
            <a:pPr marL="355600" indent="-342900">
              <a:spcBef>
                <a:spcPts val="2180"/>
              </a:spcBef>
              <a:buClr>
                <a:srgbClr val="3B6D90"/>
              </a:buClr>
              <a:buFont typeface="Arial"/>
              <a:buChar char="•"/>
              <a:tabLst>
                <a:tab pos="354965" algn="l"/>
                <a:tab pos="355600" algn="l"/>
              </a:tabLst>
            </a:pPr>
            <a:r>
              <a:rPr lang="en-US" sz="2400" dirty="0">
                <a:latin typeface="+mn-lt"/>
                <a:cs typeface="Calibri"/>
              </a:rPr>
              <a:t>Recipients are not required to name all Seven Strategies in their 9-Month Action Plan, but should use them as a framework for ensuring a comprehensive plan.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Who Can Apply?</a:t>
            </a:r>
          </a:p>
        </p:txBody>
      </p:sp>
      <p:sp>
        <p:nvSpPr>
          <p:cNvPr id="5" name="Text Placeholder 4">
            <a:extLst>
              <a:ext uri="{FF2B5EF4-FFF2-40B4-BE49-F238E27FC236}">
                <a16:creationId xmlns:a16="http://schemas.microsoft.com/office/drawing/2014/main" id="{EE0B23E2-C90A-4EB6-8804-B4FB58B9E09E}"/>
              </a:ext>
            </a:extLst>
          </p:cNvPr>
          <p:cNvSpPr>
            <a:spLocks noGrp="1"/>
          </p:cNvSpPr>
          <p:nvPr>
            <p:ph type="body" idx="1"/>
          </p:nvPr>
        </p:nvSpPr>
        <p:spPr>
          <a:xfrm>
            <a:off x="881216" y="1447800"/>
            <a:ext cx="7581900" cy="4178067"/>
          </a:xfrm>
        </p:spPr>
        <p:txBody>
          <a:bodyPr/>
          <a:lstStyle/>
          <a:p>
            <a:pPr marL="12700" marR="46355">
              <a:lnSpc>
                <a:spcPct val="100000"/>
              </a:lnSpc>
              <a:spcBef>
                <a:spcPts val="105"/>
              </a:spcBef>
            </a:pPr>
            <a:r>
              <a:rPr lang="en-US" sz="2600" spc="-114" dirty="0">
                <a:latin typeface="Calibri"/>
                <a:cs typeface="Calibri"/>
              </a:rPr>
              <a:t>To </a:t>
            </a:r>
            <a:r>
              <a:rPr lang="en-US" sz="2600" dirty="0">
                <a:latin typeface="Calibri"/>
                <a:cs typeface="Calibri"/>
              </a:rPr>
              <a:t>apply </a:t>
            </a:r>
            <a:r>
              <a:rPr lang="en-US" sz="2600" spc="-25" dirty="0">
                <a:latin typeface="Calibri"/>
                <a:cs typeface="Calibri"/>
              </a:rPr>
              <a:t>for </a:t>
            </a:r>
            <a:r>
              <a:rPr lang="en-US" sz="2600" dirty="0">
                <a:latin typeface="Calibri"/>
                <a:cs typeface="Calibri"/>
              </a:rPr>
              <a:t>a </a:t>
            </a:r>
            <a:r>
              <a:rPr lang="en-US" sz="2600" spc="-5" dirty="0">
                <a:latin typeface="Calibri"/>
                <a:cs typeface="Calibri"/>
              </a:rPr>
              <a:t>DFC </a:t>
            </a:r>
            <a:r>
              <a:rPr lang="en-US" sz="2600" spc="-15" dirty="0">
                <a:latin typeface="Calibri"/>
                <a:cs typeface="Calibri"/>
              </a:rPr>
              <a:t>grant, </a:t>
            </a:r>
            <a:r>
              <a:rPr lang="en-US" sz="2600" dirty="0">
                <a:latin typeface="Calibri"/>
                <a:cs typeface="Calibri"/>
              </a:rPr>
              <a:t>a </a:t>
            </a:r>
            <a:r>
              <a:rPr lang="en-US" sz="2600" spc="-5" dirty="0">
                <a:latin typeface="Calibri"/>
                <a:cs typeface="Calibri"/>
              </a:rPr>
              <a:t>coalition </a:t>
            </a:r>
            <a:r>
              <a:rPr lang="en-US" sz="2600" spc="-10" dirty="0">
                <a:latin typeface="Calibri"/>
                <a:cs typeface="Calibri"/>
              </a:rPr>
              <a:t>must </a:t>
            </a:r>
            <a:r>
              <a:rPr lang="en-US" sz="2600" spc="-15" dirty="0">
                <a:latin typeface="Calibri"/>
                <a:cs typeface="Calibri"/>
              </a:rPr>
              <a:t>fall into </a:t>
            </a:r>
            <a:r>
              <a:rPr lang="en-US" sz="2600" spc="-5" dirty="0">
                <a:latin typeface="Calibri"/>
                <a:cs typeface="Calibri"/>
              </a:rPr>
              <a:t>one  of </a:t>
            </a:r>
            <a:r>
              <a:rPr lang="en-US" sz="2600" dirty="0">
                <a:latin typeface="Calibri"/>
                <a:cs typeface="Calibri"/>
              </a:rPr>
              <a:t>the </a:t>
            </a:r>
            <a:r>
              <a:rPr lang="en-US" sz="2600" spc="-10" dirty="0">
                <a:latin typeface="Calibri"/>
                <a:cs typeface="Calibri"/>
              </a:rPr>
              <a:t>following </a:t>
            </a:r>
            <a:r>
              <a:rPr lang="en-US" sz="2600" b="1" spc="-10" dirty="0">
                <a:solidFill>
                  <a:srgbClr val="1F497D"/>
                </a:solidFill>
                <a:latin typeface="Calibri"/>
                <a:cs typeface="Calibri"/>
              </a:rPr>
              <a:t>three</a:t>
            </a:r>
            <a:r>
              <a:rPr lang="en-US" sz="2600" b="1" spc="5" dirty="0">
                <a:solidFill>
                  <a:srgbClr val="1F497D"/>
                </a:solidFill>
                <a:latin typeface="Calibri"/>
                <a:cs typeface="Calibri"/>
              </a:rPr>
              <a:t> </a:t>
            </a:r>
            <a:r>
              <a:rPr lang="en-US" sz="2600" b="1" spc="-10" dirty="0">
                <a:solidFill>
                  <a:srgbClr val="1F497D"/>
                </a:solidFill>
                <a:latin typeface="Calibri"/>
                <a:cs typeface="Calibri"/>
              </a:rPr>
              <a:t>categories</a:t>
            </a:r>
            <a:r>
              <a:rPr lang="en-US" sz="2600" spc="-10" dirty="0">
                <a:latin typeface="Calibri"/>
                <a:cs typeface="Calibri"/>
              </a:rPr>
              <a:t>:</a:t>
            </a:r>
            <a:endParaRPr lang="en-US" sz="2600" dirty="0">
              <a:latin typeface="Calibri"/>
              <a:cs typeface="Calibri"/>
            </a:endParaRPr>
          </a:p>
          <a:p>
            <a:pPr marL="241300" indent="-228600">
              <a:lnSpc>
                <a:spcPct val="100000"/>
              </a:lnSpc>
              <a:spcBef>
                <a:spcPts val="995"/>
              </a:spcBef>
              <a:buClr>
                <a:srgbClr val="3B6D90"/>
              </a:buClr>
              <a:buFont typeface="Arial"/>
              <a:buChar char="•"/>
              <a:tabLst>
                <a:tab pos="241300" algn="l"/>
              </a:tabLst>
            </a:pPr>
            <a:r>
              <a:rPr lang="en-US" sz="2600" dirty="0">
                <a:latin typeface="Calibri"/>
                <a:cs typeface="Calibri"/>
              </a:rPr>
              <a:t>A </a:t>
            </a:r>
            <a:r>
              <a:rPr lang="en-US" sz="2600" spc="-5" dirty="0">
                <a:latin typeface="Calibri"/>
                <a:cs typeface="Calibri"/>
              </a:rPr>
              <a:t>coalition </a:t>
            </a:r>
            <a:r>
              <a:rPr lang="en-US" sz="2600" spc="-10" dirty="0">
                <a:latin typeface="Calibri"/>
                <a:cs typeface="Calibri"/>
              </a:rPr>
              <a:t>that </a:t>
            </a:r>
            <a:r>
              <a:rPr lang="en-US" sz="2600" spc="-5" dirty="0">
                <a:latin typeface="Calibri"/>
                <a:cs typeface="Calibri"/>
              </a:rPr>
              <a:t>has </a:t>
            </a:r>
            <a:r>
              <a:rPr lang="en-US" sz="2600" spc="-10" dirty="0">
                <a:latin typeface="Calibri"/>
                <a:cs typeface="Calibri"/>
              </a:rPr>
              <a:t>never received </a:t>
            </a:r>
            <a:r>
              <a:rPr lang="en-US" sz="2600" dirty="0">
                <a:latin typeface="Calibri"/>
                <a:cs typeface="Calibri"/>
              </a:rPr>
              <a:t>a </a:t>
            </a:r>
            <a:r>
              <a:rPr lang="en-US" sz="2600" spc="-5" dirty="0">
                <a:latin typeface="Calibri"/>
                <a:cs typeface="Calibri"/>
              </a:rPr>
              <a:t>DFC</a:t>
            </a:r>
            <a:r>
              <a:rPr lang="en-US" sz="2600" spc="-45" dirty="0">
                <a:latin typeface="Calibri"/>
                <a:cs typeface="Calibri"/>
              </a:rPr>
              <a:t> </a:t>
            </a:r>
            <a:r>
              <a:rPr lang="en-US" sz="2600" spc="-15" dirty="0">
                <a:latin typeface="Calibri"/>
                <a:cs typeface="Calibri"/>
              </a:rPr>
              <a:t>grant;</a:t>
            </a:r>
            <a:endParaRPr lang="en-US" sz="2600" dirty="0">
              <a:latin typeface="Calibri"/>
              <a:cs typeface="Calibri"/>
            </a:endParaRPr>
          </a:p>
          <a:p>
            <a:pPr marL="241300" marR="5080" indent="-228600">
              <a:lnSpc>
                <a:spcPct val="100000"/>
              </a:lnSpc>
              <a:spcBef>
                <a:spcPts val="2480"/>
              </a:spcBef>
              <a:buClr>
                <a:srgbClr val="3B6D90"/>
              </a:buClr>
              <a:buFont typeface="Arial"/>
              <a:buChar char="•"/>
              <a:tabLst>
                <a:tab pos="241300" algn="l"/>
              </a:tabLst>
            </a:pPr>
            <a:r>
              <a:rPr lang="en-US" sz="2600" spc="-10" dirty="0">
                <a:latin typeface="Calibri"/>
                <a:cs typeface="Calibri"/>
              </a:rPr>
              <a:t>Previously </a:t>
            </a:r>
            <a:r>
              <a:rPr lang="en-US" sz="2600" spc="-5" dirty="0">
                <a:latin typeface="Calibri"/>
                <a:cs typeface="Calibri"/>
              </a:rPr>
              <a:t>funded coalitions </a:t>
            </a:r>
            <a:r>
              <a:rPr lang="en-US" sz="2600" dirty="0">
                <a:latin typeface="Calibri"/>
                <a:cs typeface="Calibri"/>
              </a:rPr>
              <a:t>applying </a:t>
            </a:r>
            <a:r>
              <a:rPr lang="en-US" sz="2600" spc="-15" dirty="0">
                <a:latin typeface="Calibri"/>
                <a:cs typeface="Calibri"/>
              </a:rPr>
              <a:t>to </a:t>
            </a:r>
            <a:r>
              <a:rPr lang="en-US" sz="2600" spc="-10" dirty="0">
                <a:latin typeface="Calibri"/>
                <a:cs typeface="Calibri"/>
              </a:rPr>
              <a:t>complete  </a:t>
            </a:r>
            <a:r>
              <a:rPr lang="en-US" sz="2600" dirty="0">
                <a:latin typeface="Calibri"/>
                <a:cs typeface="Calibri"/>
              </a:rPr>
              <a:t>their </a:t>
            </a:r>
            <a:r>
              <a:rPr lang="en-US" sz="2600" spc="-10" dirty="0">
                <a:latin typeface="Calibri"/>
                <a:cs typeface="Calibri"/>
              </a:rPr>
              <a:t>five-year </a:t>
            </a:r>
            <a:r>
              <a:rPr lang="en-US" sz="2600" spc="-5" dirty="0">
                <a:latin typeface="Calibri"/>
                <a:cs typeface="Calibri"/>
              </a:rPr>
              <a:t>funding </a:t>
            </a:r>
            <a:r>
              <a:rPr lang="en-US" sz="2600" spc="-10" dirty="0">
                <a:latin typeface="Calibri"/>
                <a:cs typeface="Calibri"/>
              </a:rPr>
              <a:t>cycle after </a:t>
            </a:r>
            <a:r>
              <a:rPr lang="en-US" sz="2600" dirty="0">
                <a:latin typeface="Calibri"/>
                <a:cs typeface="Calibri"/>
              </a:rPr>
              <a:t>a </a:t>
            </a:r>
            <a:r>
              <a:rPr lang="en-US" sz="2600" spc="-5" dirty="0">
                <a:latin typeface="Calibri"/>
                <a:cs typeface="Calibri"/>
              </a:rPr>
              <a:t>lapse </a:t>
            </a:r>
            <a:r>
              <a:rPr lang="en-US" sz="2600" dirty="0">
                <a:latin typeface="Calibri"/>
                <a:cs typeface="Calibri"/>
              </a:rPr>
              <a:t>in </a:t>
            </a:r>
            <a:r>
              <a:rPr lang="en-US" sz="2600" spc="-5" dirty="0">
                <a:latin typeface="Calibri"/>
                <a:cs typeface="Calibri"/>
              </a:rPr>
              <a:t>funding;  </a:t>
            </a:r>
            <a:r>
              <a:rPr lang="en-US" sz="2600" spc="-10" dirty="0">
                <a:latin typeface="Calibri"/>
                <a:cs typeface="Calibri"/>
              </a:rPr>
              <a:t>or</a:t>
            </a:r>
            <a:endParaRPr lang="en-US" sz="2600" dirty="0">
              <a:latin typeface="Calibri"/>
              <a:cs typeface="Calibri"/>
            </a:endParaRPr>
          </a:p>
          <a:p>
            <a:pPr marL="240665" marR="171450" indent="-228600" algn="just">
              <a:lnSpc>
                <a:spcPct val="100000"/>
              </a:lnSpc>
              <a:spcBef>
                <a:spcPts val="1000"/>
              </a:spcBef>
              <a:buClr>
                <a:srgbClr val="3B6D90"/>
              </a:buClr>
              <a:buFont typeface="Arial"/>
              <a:buChar char="•"/>
              <a:tabLst>
                <a:tab pos="241300" algn="l"/>
              </a:tabLst>
            </a:pPr>
            <a:r>
              <a:rPr lang="en-US" sz="2600" dirty="0">
                <a:latin typeface="Calibri"/>
                <a:cs typeface="Calibri"/>
              </a:rPr>
              <a:t>A </a:t>
            </a:r>
            <a:r>
              <a:rPr lang="en-US" sz="2600" spc="-5" dirty="0">
                <a:latin typeface="Calibri"/>
                <a:cs typeface="Calibri"/>
              </a:rPr>
              <a:t>coalition </a:t>
            </a:r>
            <a:r>
              <a:rPr lang="en-US" sz="2600" spc="-10" dirty="0">
                <a:latin typeface="Calibri"/>
                <a:cs typeface="Calibri"/>
              </a:rPr>
              <a:t>that </a:t>
            </a:r>
            <a:r>
              <a:rPr lang="en-US" sz="2600" dirty="0">
                <a:latin typeface="Calibri"/>
                <a:cs typeface="Calibri"/>
              </a:rPr>
              <a:t>is ending </a:t>
            </a:r>
            <a:r>
              <a:rPr lang="en-US" sz="2600" spc="-5" dirty="0">
                <a:latin typeface="Calibri"/>
                <a:cs typeface="Calibri"/>
              </a:rPr>
              <a:t>or has concluded </a:t>
            </a:r>
            <a:r>
              <a:rPr lang="en-US" sz="2600" dirty="0">
                <a:latin typeface="Calibri"/>
                <a:cs typeface="Calibri"/>
              </a:rPr>
              <a:t>the </a:t>
            </a:r>
            <a:r>
              <a:rPr lang="en-US" sz="2600" spc="-15" dirty="0">
                <a:latin typeface="Calibri"/>
                <a:cs typeface="Calibri"/>
              </a:rPr>
              <a:t>first  </a:t>
            </a:r>
            <a:r>
              <a:rPr lang="en-US" sz="2600" spc="-10" dirty="0">
                <a:latin typeface="Calibri"/>
                <a:cs typeface="Calibri"/>
              </a:rPr>
              <a:t>five-year </a:t>
            </a:r>
            <a:r>
              <a:rPr lang="en-US" sz="2600" spc="-5" dirty="0">
                <a:latin typeface="Calibri"/>
                <a:cs typeface="Calibri"/>
              </a:rPr>
              <a:t>funding </a:t>
            </a:r>
            <a:r>
              <a:rPr lang="en-US" sz="2600" spc="-10" dirty="0">
                <a:latin typeface="Calibri"/>
                <a:cs typeface="Calibri"/>
              </a:rPr>
              <a:t>cycle </a:t>
            </a:r>
            <a:r>
              <a:rPr lang="en-US" sz="2600" dirty="0">
                <a:latin typeface="Calibri"/>
                <a:cs typeface="Calibri"/>
              </a:rPr>
              <a:t>and is applying </a:t>
            </a:r>
            <a:r>
              <a:rPr lang="en-US" sz="2600" spc="-25" dirty="0">
                <a:latin typeface="Calibri"/>
                <a:cs typeface="Calibri"/>
              </a:rPr>
              <a:t>for </a:t>
            </a:r>
            <a:r>
              <a:rPr lang="en-US" sz="2600" dirty="0">
                <a:latin typeface="Calibri"/>
                <a:cs typeface="Calibri"/>
              </a:rPr>
              <a:t>a </a:t>
            </a:r>
            <a:r>
              <a:rPr lang="en-US" sz="2600" spc="-10" dirty="0">
                <a:latin typeface="Calibri"/>
                <a:cs typeface="Calibri"/>
              </a:rPr>
              <a:t>second  five-year </a:t>
            </a:r>
            <a:r>
              <a:rPr lang="en-US" sz="2600" spc="-5" dirty="0">
                <a:latin typeface="Calibri"/>
                <a:cs typeface="Calibri"/>
              </a:rPr>
              <a:t>funding </a:t>
            </a:r>
            <a:r>
              <a:rPr lang="en-US" sz="2600" spc="-10" dirty="0">
                <a:latin typeface="Calibri"/>
                <a:cs typeface="Calibri"/>
              </a:rPr>
              <a:t>cycle </a:t>
            </a:r>
            <a:r>
              <a:rPr lang="en-US" sz="2600" spc="-40" dirty="0">
                <a:latin typeface="Calibri"/>
                <a:cs typeface="Calibri"/>
              </a:rPr>
              <a:t>(Years </a:t>
            </a:r>
            <a:r>
              <a:rPr lang="en-US" sz="2600" dirty="0">
                <a:latin typeface="Calibri"/>
                <a:cs typeface="Calibri"/>
              </a:rPr>
              <a:t>6 </a:t>
            </a:r>
            <a:r>
              <a:rPr lang="en-US" sz="2600" spc="-10" dirty="0">
                <a:latin typeface="Calibri"/>
                <a:cs typeface="Calibri"/>
              </a:rPr>
              <a:t>through</a:t>
            </a:r>
            <a:r>
              <a:rPr lang="en-US" sz="2600" spc="-40" dirty="0">
                <a:latin typeface="Calibri"/>
                <a:cs typeface="Calibri"/>
              </a:rPr>
              <a:t> </a:t>
            </a:r>
            <a:r>
              <a:rPr lang="en-US" sz="2600" dirty="0">
                <a:latin typeface="Calibri"/>
                <a:cs typeface="Calibri"/>
              </a:rPr>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latin typeface="+mj-lt"/>
              </a:rPr>
              <a:t>FY 2020 DFC Grant Application  Webinars</a:t>
            </a:r>
          </a:p>
        </p:txBody>
      </p:sp>
      <p:sp>
        <p:nvSpPr>
          <p:cNvPr id="5" name="Text Placeholder 4">
            <a:extLst>
              <a:ext uri="{FF2B5EF4-FFF2-40B4-BE49-F238E27FC236}">
                <a16:creationId xmlns:a16="http://schemas.microsoft.com/office/drawing/2014/main" id="{B0992729-7370-4B7F-9635-3296598F0E71}"/>
              </a:ext>
            </a:extLst>
          </p:cNvPr>
          <p:cNvSpPr>
            <a:spLocks noGrp="1"/>
          </p:cNvSpPr>
          <p:nvPr>
            <p:ph type="body" idx="1"/>
          </p:nvPr>
        </p:nvSpPr>
        <p:spPr>
          <a:xfrm>
            <a:off x="680882" y="2286000"/>
            <a:ext cx="7581900" cy="2821285"/>
          </a:xfrm>
        </p:spPr>
        <p:txBody>
          <a:bodyPr/>
          <a:lstStyle/>
          <a:p>
            <a:pPr marL="241300" indent="-228600">
              <a:lnSpc>
                <a:spcPct val="100000"/>
              </a:lnSpc>
              <a:spcBef>
                <a:spcPts val="1445"/>
              </a:spcBef>
              <a:buClr>
                <a:srgbClr val="3B6D90"/>
              </a:buClr>
              <a:buFont typeface="Arial"/>
              <a:buChar char="•"/>
              <a:tabLst>
                <a:tab pos="241300" algn="l"/>
              </a:tabLst>
            </a:pPr>
            <a:r>
              <a:rPr lang="en-US" sz="2800" spc="-25" dirty="0">
                <a:latin typeface="+mn-lt"/>
                <a:cs typeface="Calibri"/>
              </a:rPr>
              <a:t>Welcome </a:t>
            </a:r>
            <a:r>
              <a:rPr lang="en-US" sz="2800" spc="-5" dirty="0">
                <a:latin typeface="+mn-lt"/>
                <a:cs typeface="Calibri"/>
              </a:rPr>
              <a:t>&amp;</a:t>
            </a:r>
            <a:r>
              <a:rPr lang="en-US" sz="2800" spc="30" dirty="0">
                <a:latin typeface="+mn-lt"/>
                <a:cs typeface="Calibri"/>
              </a:rPr>
              <a:t> </a:t>
            </a:r>
            <a:r>
              <a:rPr lang="en-US" sz="2800" spc="-10" dirty="0">
                <a:latin typeface="+mn-lt"/>
                <a:cs typeface="Calibri"/>
              </a:rPr>
              <a:t>Introduction</a:t>
            </a:r>
            <a:endParaRPr lang="en-US" sz="2800" dirty="0">
              <a:latin typeface="+mn-lt"/>
              <a:cs typeface="Calibri"/>
            </a:endParaRPr>
          </a:p>
          <a:p>
            <a:pPr marL="241300" indent="-228600">
              <a:lnSpc>
                <a:spcPct val="100000"/>
              </a:lnSpc>
              <a:spcBef>
                <a:spcPts val="1340"/>
              </a:spcBef>
              <a:buClr>
                <a:srgbClr val="3B6D90"/>
              </a:buClr>
              <a:buFont typeface="Arial"/>
              <a:buChar char="•"/>
              <a:tabLst>
                <a:tab pos="241300" algn="l"/>
              </a:tabLst>
            </a:pPr>
            <a:r>
              <a:rPr lang="en-US" sz="2800" spc="-15" dirty="0">
                <a:latin typeface="+mn-lt"/>
                <a:cs typeface="Calibri"/>
              </a:rPr>
              <a:t>Statutory </a:t>
            </a:r>
            <a:r>
              <a:rPr lang="en-US" sz="2800" spc="-10" dirty="0">
                <a:latin typeface="+mn-lt"/>
                <a:cs typeface="Calibri"/>
              </a:rPr>
              <a:t>Eligibility </a:t>
            </a:r>
            <a:r>
              <a:rPr lang="en-US" sz="2800" spc="-15" dirty="0">
                <a:latin typeface="+mn-lt"/>
                <a:cs typeface="Calibri"/>
              </a:rPr>
              <a:t>Requirements</a:t>
            </a:r>
            <a:endParaRPr lang="en-US" sz="2800" dirty="0">
              <a:latin typeface="+mn-lt"/>
              <a:cs typeface="Calibri"/>
            </a:endParaRPr>
          </a:p>
          <a:p>
            <a:pPr marL="241300" indent="-228600">
              <a:lnSpc>
                <a:spcPct val="100000"/>
              </a:lnSpc>
              <a:spcBef>
                <a:spcPts val="1345"/>
              </a:spcBef>
              <a:buClr>
                <a:srgbClr val="3B6D90"/>
              </a:buClr>
              <a:buFont typeface="Arial"/>
              <a:buChar char="•"/>
              <a:tabLst>
                <a:tab pos="241300" algn="l"/>
              </a:tabLst>
            </a:pPr>
            <a:r>
              <a:rPr lang="en-US" sz="2800" spc="-10" dirty="0">
                <a:latin typeface="+mn-lt"/>
                <a:cs typeface="Calibri"/>
              </a:rPr>
              <a:t>Application</a:t>
            </a:r>
            <a:r>
              <a:rPr lang="en-US" sz="2800" spc="20" dirty="0">
                <a:latin typeface="+mn-lt"/>
                <a:cs typeface="Calibri"/>
              </a:rPr>
              <a:t> </a:t>
            </a:r>
            <a:r>
              <a:rPr lang="en-US" sz="2800" spc="-20" dirty="0">
                <a:latin typeface="+mn-lt"/>
                <a:cs typeface="Calibri"/>
              </a:rPr>
              <a:t>Attachments</a:t>
            </a:r>
            <a:endParaRPr lang="en-US" sz="2800" dirty="0">
              <a:latin typeface="+mn-lt"/>
              <a:cs typeface="Calibri"/>
            </a:endParaRPr>
          </a:p>
          <a:p>
            <a:pPr marL="241300" indent="-228600">
              <a:lnSpc>
                <a:spcPct val="100000"/>
              </a:lnSpc>
              <a:spcBef>
                <a:spcPts val="1345"/>
              </a:spcBef>
              <a:buClr>
                <a:srgbClr val="3B6D90"/>
              </a:buClr>
              <a:buFont typeface="Arial"/>
              <a:buChar char="•"/>
              <a:tabLst>
                <a:tab pos="241300" algn="l"/>
              </a:tabLst>
            </a:pPr>
            <a:r>
              <a:rPr lang="en-US" sz="2800" spc="-10" dirty="0">
                <a:latin typeface="+mn-lt"/>
                <a:cs typeface="Calibri"/>
              </a:rPr>
              <a:t>Project</a:t>
            </a:r>
            <a:r>
              <a:rPr lang="en-US" sz="2800" spc="5" dirty="0">
                <a:latin typeface="+mn-lt"/>
                <a:cs typeface="Calibri"/>
              </a:rPr>
              <a:t> </a:t>
            </a:r>
            <a:r>
              <a:rPr lang="en-US" sz="2800" spc="-20" dirty="0">
                <a:latin typeface="+mn-lt"/>
                <a:cs typeface="Calibri"/>
              </a:rPr>
              <a:t>Narrative</a:t>
            </a:r>
            <a:endParaRPr lang="en-US" sz="2800" dirty="0">
              <a:latin typeface="+mn-lt"/>
              <a:cs typeface="Calibri"/>
            </a:endParaRPr>
          </a:p>
          <a:p>
            <a:pPr marL="241300" indent="-228600">
              <a:lnSpc>
                <a:spcPct val="100000"/>
              </a:lnSpc>
              <a:spcBef>
                <a:spcPts val="1345"/>
              </a:spcBef>
              <a:buClr>
                <a:srgbClr val="3B6D90"/>
              </a:buClr>
              <a:buFont typeface="Arial"/>
              <a:buChar char="•"/>
              <a:tabLst>
                <a:tab pos="241300" algn="l"/>
              </a:tabLst>
            </a:pPr>
            <a:r>
              <a:rPr lang="en-US" sz="2800" spc="-10" dirty="0">
                <a:latin typeface="+mn-lt"/>
                <a:cs typeface="Calibri"/>
              </a:rPr>
              <a:t>Helpful</a:t>
            </a:r>
            <a:r>
              <a:rPr lang="en-US" sz="2800" spc="20" dirty="0">
                <a:latin typeface="+mn-lt"/>
                <a:cs typeface="Calibri"/>
              </a:rPr>
              <a:t> </a:t>
            </a:r>
            <a:r>
              <a:rPr lang="en-US" sz="2800" spc="-15" dirty="0">
                <a:latin typeface="+mn-lt"/>
                <a:cs typeface="Calibri"/>
              </a:rPr>
              <a:t>Information</a:t>
            </a:r>
            <a:endParaRPr lang="en-US" sz="2800" dirty="0">
              <a:latin typeface="+mn-lt"/>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7400543" y="5620511"/>
            <a:ext cx="1743710" cy="1237615"/>
          </a:xfrm>
          <a:custGeom>
            <a:avLst/>
            <a:gdLst/>
            <a:ahLst/>
            <a:cxnLst/>
            <a:rect l="l" t="t" r="r" b="b"/>
            <a:pathLst>
              <a:path w="1743709" h="1237615">
                <a:moveTo>
                  <a:pt x="0" y="1237488"/>
                </a:moveTo>
                <a:lnTo>
                  <a:pt x="1743455" y="1237488"/>
                </a:lnTo>
                <a:lnTo>
                  <a:pt x="1743455" y="0"/>
                </a:lnTo>
                <a:lnTo>
                  <a:pt x="0" y="0"/>
                </a:lnTo>
                <a:lnTo>
                  <a:pt x="0" y="1237488"/>
                </a:lnTo>
                <a:close/>
              </a:path>
            </a:pathLst>
          </a:custGeom>
          <a:solidFill>
            <a:srgbClr val="FFFFFF"/>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2" cstate="print"/>
            <a:stretch>
              <a:fillRect/>
            </a:stretch>
          </a:blipFill>
        </p:spPr>
        <p:txBody>
          <a:bodyPr wrap="square" lIns="0" tIns="0" rIns="0" bIns="0" rtlCol="0"/>
          <a:lstStyle/>
          <a:p>
            <a:endParaRPr/>
          </a:p>
        </p:txBody>
      </p:sp>
      <p:sp>
        <p:nvSpPr>
          <p:cNvPr id="9" name="Title 8">
            <a:extLst>
              <a:ext uri="{FF2B5EF4-FFF2-40B4-BE49-F238E27FC236}">
                <a16:creationId xmlns:a16="http://schemas.microsoft.com/office/drawing/2014/main" id="{7AEDC2D5-2779-4C4B-AB2E-34A4F3A49BB1}"/>
              </a:ext>
            </a:extLst>
          </p:cNvPr>
          <p:cNvSpPr>
            <a:spLocks noGrp="1"/>
          </p:cNvSpPr>
          <p:nvPr>
            <p:ph type="title"/>
          </p:nvPr>
        </p:nvSpPr>
        <p:spPr>
          <a:xfrm>
            <a:off x="680882" y="664871"/>
            <a:ext cx="7782234" cy="307777"/>
          </a:xfrm>
        </p:spPr>
        <p:txBody>
          <a:bodyPr/>
          <a:lstStyle/>
          <a:p>
            <a:r>
              <a:rPr lang="en-US" sz="2000" dirty="0">
                <a:solidFill>
                  <a:schemeClr val="bg1"/>
                </a:solidFill>
              </a:rPr>
              <a:t>DFC Statutory Eligibility Requirements</a:t>
            </a:r>
          </a:p>
        </p:txBody>
      </p:sp>
      <p:sp>
        <p:nvSpPr>
          <p:cNvPr id="10" name="Text Placeholder 9">
            <a:extLst>
              <a:ext uri="{FF2B5EF4-FFF2-40B4-BE49-F238E27FC236}">
                <a16:creationId xmlns:a16="http://schemas.microsoft.com/office/drawing/2014/main" id="{2BD65B50-91CA-49D7-AF9A-BA15BB413CBE}"/>
              </a:ext>
            </a:extLst>
          </p:cNvPr>
          <p:cNvSpPr>
            <a:spLocks noGrp="1"/>
          </p:cNvSpPr>
          <p:nvPr>
            <p:ph type="body" idx="1"/>
          </p:nvPr>
        </p:nvSpPr>
        <p:spPr>
          <a:xfrm>
            <a:off x="781049" y="2770276"/>
            <a:ext cx="7581900" cy="1661993"/>
          </a:xfrm>
        </p:spPr>
        <p:txBody>
          <a:bodyPr/>
          <a:lstStyle/>
          <a:p>
            <a:pPr algn="ctr"/>
            <a:r>
              <a:rPr lang="en-US" sz="5400" spc="-45" dirty="0">
                <a:solidFill>
                  <a:srgbClr val="3B6D90"/>
                </a:solidFill>
                <a:effectLst>
                  <a:outerShdw blurRad="50800" dist="101600" dir="2700000" algn="tl" rotWithShape="0">
                    <a:prstClr val="black">
                      <a:alpha val="40000"/>
                    </a:prstClr>
                  </a:outerShdw>
                </a:effectLst>
              </a:rPr>
              <a:t>DFC </a:t>
            </a:r>
            <a:r>
              <a:rPr lang="en-US" sz="5400" spc="-55" dirty="0">
                <a:solidFill>
                  <a:srgbClr val="3B6D90"/>
                </a:solidFill>
                <a:effectLst>
                  <a:outerShdw blurRad="50800" dist="101600" dir="2700000" algn="tl" rotWithShape="0">
                    <a:prstClr val="black">
                      <a:alpha val="40000"/>
                    </a:prstClr>
                  </a:outerShdw>
                </a:effectLst>
              </a:rPr>
              <a:t>Statutory</a:t>
            </a:r>
            <a:r>
              <a:rPr lang="en-US" sz="5400" spc="-215" dirty="0">
                <a:solidFill>
                  <a:srgbClr val="3B6D90"/>
                </a:solidFill>
                <a:effectLst>
                  <a:outerShdw blurRad="50800" dist="101600" dir="2700000" algn="tl" rotWithShape="0">
                    <a:prstClr val="black">
                      <a:alpha val="40000"/>
                    </a:prstClr>
                  </a:outerShdw>
                </a:effectLst>
              </a:rPr>
              <a:t> </a:t>
            </a:r>
            <a:r>
              <a:rPr lang="en-US" sz="5400" spc="-30" dirty="0">
                <a:solidFill>
                  <a:srgbClr val="3B6D90"/>
                </a:solidFill>
                <a:effectLst>
                  <a:outerShdw blurRad="50800" dist="101600" dir="2700000" algn="tl" rotWithShape="0">
                    <a:prstClr val="black">
                      <a:alpha val="40000"/>
                    </a:prstClr>
                  </a:outerShdw>
                </a:effectLst>
              </a:rPr>
              <a:t>Eligibility  </a:t>
            </a:r>
            <a:r>
              <a:rPr lang="en-US" sz="5400" spc="-70" dirty="0">
                <a:solidFill>
                  <a:srgbClr val="3B6D90"/>
                </a:solidFill>
                <a:effectLst>
                  <a:outerShdw blurRad="50800" dist="101600" dir="2700000" algn="tl" rotWithShape="0">
                    <a:prstClr val="black">
                      <a:alpha val="40000"/>
                    </a:prstClr>
                  </a:outerShdw>
                </a:effectLst>
              </a:rPr>
              <a:t>Requirements</a:t>
            </a:r>
            <a:endParaRPr lang="en-US" sz="5400" dirty="0">
              <a:effectLst>
                <a:outerShdw blurRad="50800" dist="101600" dir="2700000" algn="tl" rotWithShape="0">
                  <a:prstClr val="black">
                    <a:alpha val="40000"/>
                  </a:prstClr>
                </a:outerShdw>
              </a:effectLst>
            </a:endParaRPr>
          </a:p>
        </p:txBody>
      </p:sp>
      <p:sp>
        <p:nvSpPr>
          <p:cNvPr id="12" name="object 2">
            <a:extLst>
              <a:ext uri="{FF2B5EF4-FFF2-40B4-BE49-F238E27FC236}">
                <a16:creationId xmlns:a16="http://schemas.microsoft.com/office/drawing/2014/main" id="{D42A4E82-BF0F-4EEC-B1D1-FD6C30193A38}"/>
              </a:ex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096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Statutory Eligibility Requirements</a:t>
            </a:r>
          </a:p>
        </p:txBody>
      </p:sp>
      <p:sp>
        <p:nvSpPr>
          <p:cNvPr id="5" name="Text Placeholder 4">
            <a:extLst>
              <a:ext uri="{FF2B5EF4-FFF2-40B4-BE49-F238E27FC236}">
                <a16:creationId xmlns:a16="http://schemas.microsoft.com/office/drawing/2014/main" id="{AD142C19-FAB0-4681-A067-DEB5267D6BB4}"/>
              </a:ext>
            </a:extLst>
          </p:cNvPr>
          <p:cNvSpPr>
            <a:spLocks noGrp="1"/>
          </p:cNvSpPr>
          <p:nvPr>
            <p:ph type="body" idx="1"/>
          </p:nvPr>
        </p:nvSpPr>
        <p:spPr>
          <a:xfrm>
            <a:off x="771908" y="1905000"/>
            <a:ext cx="7581900" cy="4026230"/>
          </a:xfrm>
        </p:spPr>
        <p:txBody>
          <a:bodyPr/>
          <a:lstStyle/>
          <a:p>
            <a:pPr marL="240665" marR="63500" indent="-228600">
              <a:lnSpc>
                <a:spcPct val="110000"/>
              </a:lnSpc>
              <a:spcAft>
                <a:spcPts val="3000"/>
              </a:spcAft>
              <a:buClr>
                <a:srgbClr val="3B6D90"/>
              </a:buClr>
              <a:buFont typeface="Arial"/>
              <a:buChar char="•"/>
              <a:tabLst>
                <a:tab pos="241300" algn="l"/>
              </a:tabLst>
            </a:pPr>
            <a:r>
              <a:rPr lang="en-US" sz="2700" dirty="0">
                <a:latin typeface="Calibri"/>
                <a:cs typeface="Calibri"/>
              </a:rPr>
              <a:t>In </a:t>
            </a:r>
            <a:r>
              <a:rPr lang="en-US" sz="2700" spc="-10" dirty="0">
                <a:latin typeface="Calibri"/>
                <a:cs typeface="Calibri"/>
              </a:rPr>
              <a:t>order </a:t>
            </a:r>
            <a:r>
              <a:rPr lang="en-US" sz="2700" spc="-15" dirty="0">
                <a:latin typeface="Calibri"/>
                <a:cs typeface="Calibri"/>
              </a:rPr>
              <a:t>to </a:t>
            </a:r>
            <a:r>
              <a:rPr lang="en-US" sz="2700" spc="-5" dirty="0">
                <a:latin typeface="Calibri"/>
                <a:cs typeface="Calibri"/>
              </a:rPr>
              <a:t>be eligible </a:t>
            </a:r>
            <a:r>
              <a:rPr lang="en-US" sz="2700" spc="-15" dirty="0">
                <a:latin typeface="Calibri"/>
                <a:cs typeface="Calibri"/>
              </a:rPr>
              <a:t>to </a:t>
            </a:r>
            <a:r>
              <a:rPr lang="en-US" sz="2700" spc="-5" dirty="0">
                <a:latin typeface="Calibri"/>
                <a:cs typeface="Calibri"/>
              </a:rPr>
              <a:t>apply </a:t>
            </a:r>
            <a:r>
              <a:rPr lang="en-US" sz="2700" spc="-15" dirty="0">
                <a:latin typeface="Calibri"/>
                <a:cs typeface="Calibri"/>
              </a:rPr>
              <a:t>to </a:t>
            </a:r>
            <a:r>
              <a:rPr lang="en-US" sz="2700" spc="-5" dirty="0">
                <a:latin typeface="Calibri"/>
                <a:cs typeface="Calibri"/>
              </a:rPr>
              <a:t>the </a:t>
            </a:r>
            <a:r>
              <a:rPr lang="en-US" sz="2700" spc="-15" dirty="0">
                <a:latin typeface="Calibri"/>
                <a:cs typeface="Calibri"/>
              </a:rPr>
              <a:t>DFC </a:t>
            </a:r>
            <a:r>
              <a:rPr lang="en-US" sz="2700" spc="-20" dirty="0">
                <a:latin typeface="Calibri"/>
                <a:cs typeface="Calibri"/>
              </a:rPr>
              <a:t>Program  </a:t>
            </a:r>
            <a:r>
              <a:rPr lang="en-US" sz="2700" spc="-10" dirty="0">
                <a:latin typeface="Calibri"/>
                <a:cs typeface="Calibri"/>
              </a:rPr>
              <a:t>applicants</a:t>
            </a:r>
            <a:r>
              <a:rPr lang="en-US" sz="2700" spc="-10" dirty="0">
                <a:solidFill>
                  <a:srgbClr val="1F497D"/>
                </a:solidFill>
                <a:latin typeface="Calibri"/>
                <a:cs typeface="Calibri"/>
              </a:rPr>
              <a:t> </a:t>
            </a:r>
            <a:r>
              <a:rPr lang="en-US" sz="2800" b="1" u="heavy" spc="-15" dirty="0">
                <a:solidFill>
                  <a:srgbClr val="1F497D"/>
                </a:solidFill>
                <a:uFill>
                  <a:solidFill>
                    <a:srgbClr val="1F497D"/>
                  </a:solidFill>
                </a:uFill>
                <a:latin typeface="Calibri"/>
                <a:cs typeface="Calibri"/>
              </a:rPr>
              <a:t>must</a:t>
            </a:r>
            <a:r>
              <a:rPr lang="en-US" sz="2800" b="1" spc="-15" dirty="0">
                <a:solidFill>
                  <a:srgbClr val="1F497D"/>
                </a:solidFill>
                <a:latin typeface="Calibri"/>
                <a:cs typeface="Calibri"/>
              </a:rPr>
              <a:t> </a:t>
            </a:r>
            <a:r>
              <a:rPr lang="en-US" sz="2800" b="1" spc="-10" dirty="0">
                <a:solidFill>
                  <a:srgbClr val="1F497D"/>
                </a:solidFill>
                <a:latin typeface="Calibri"/>
                <a:cs typeface="Calibri"/>
              </a:rPr>
              <a:t>meet </a:t>
            </a:r>
            <a:r>
              <a:rPr lang="en-US" sz="2800" b="1" spc="-5" dirty="0">
                <a:solidFill>
                  <a:srgbClr val="1F497D"/>
                </a:solidFill>
                <a:latin typeface="Calibri"/>
                <a:cs typeface="Calibri"/>
              </a:rPr>
              <a:t>all </a:t>
            </a:r>
            <a:r>
              <a:rPr lang="en-US" sz="2700" dirty="0">
                <a:latin typeface="Calibri"/>
                <a:cs typeface="Calibri"/>
              </a:rPr>
              <a:t>of </a:t>
            </a:r>
            <a:r>
              <a:rPr lang="en-US" sz="2700" spc="-5" dirty="0">
                <a:latin typeface="Calibri"/>
                <a:cs typeface="Calibri"/>
              </a:rPr>
              <a:t>the </a:t>
            </a:r>
            <a:r>
              <a:rPr lang="en-US" sz="2700" spc="-15" dirty="0">
                <a:latin typeface="Calibri"/>
                <a:cs typeface="Calibri"/>
              </a:rPr>
              <a:t>DFC Statutory  </a:t>
            </a:r>
            <a:r>
              <a:rPr lang="en-US" sz="2700" spc="-5" dirty="0">
                <a:latin typeface="Calibri"/>
                <a:cs typeface="Calibri"/>
              </a:rPr>
              <a:t>Eligibility </a:t>
            </a:r>
            <a:r>
              <a:rPr lang="en-US" sz="2700" spc="-15" dirty="0">
                <a:latin typeface="Calibri"/>
                <a:cs typeface="Calibri"/>
              </a:rPr>
              <a:t>Requirements</a:t>
            </a:r>
            <a:endParaRPr lang="en-US" sz="2450" dirty="0">
              <a:latin typeface="Calibri"/>
              <a:cs typeface="Calibri"/>
            </a:endParaRPr>
          </a:p>
          <a:p>
            <a:pPr marL="240665" marR="6350" indent="-228600">
              <a:lnSpc>
                <a:spcPct val="110000"/>
              </a:lnSpc>
              <a:buClr>
                <a:srgbClr val="3B6D90"/>
              </a:buClr>
              <a:buFont typeface="Arial"/>
              <a:buChar char="•"/>
              <a:tabLst>
                <a:tab pos="241300" algn="l"/>
              </a:tabLst>
            </a:pPr>
            <a:r>
              <a:rPr lang="en-US" sz="2800" b="1" spc="-25" dirty="0">
                <a:solidFill>
                  <a:srgbClr val="1F497D"/>
                </a:solidFill>
                <a:latin typeface="Calibri"/>
                <a:cs typeface="Calibri"/>
              </a:rPr>
              <a:t>Failure </a:t>
            </a:r>
            <a:r>
              <a:rPr lang="en-US" sz="2800" b="1" spc="-15" dirty="0">
                <a:solidFill>
                  <a:srgbClr val="1F497D"/>
                </a:solidFill>
                <a:latin typeface="Calibri"/>
                <a:cs typeface="Calibri"/>
              </a:rPr>
              <a:t>to </a:t>
            </a:r>
            <a:r>
              <a:rPr lang="en-US" sz="2800" b="1" spc="-10" dirty="0">
                <a:solidFill>
                  <a:srgbClr val="1F497D"/>
                </a:solidFill>
                <a:latin typeface="Calibri"/>
                <a:cs typeface="Calibri"/>
              </a:rPr>
              <a:t>meet </a:t>
            </a:r>
            <a:r>
              <a:rPr lang="en-US" sz="2800" b="1" spc="-25" dirty="0">
                <a:solidFill>
                  <a:srgbClr val="1F497D"/>
                </a:solidFill>
                <a:latin typeface="Calibri"/>
                <a:cs typeface="Calibri"/>
              </a:rPr>
              <a:t>any </a:t>
            </a:r>
            <a:r>
              <a:rPr lang="en-US" sz="2800" b="1" spc="-10" dirty="0">
                <a:solidFill>
                  <a:srgbClr val="1F497D"/>
                </a:solidFill>
                <a:latin typeface="Calibri"/>
                <a:cs typeface="Calibri"/>
              </a:rPr>
              <a:t>one </a:t>
            </a:r>
            <a:r>
              <a:rPr lang="en-US" sz="2800" b="1" spc="-15" dirty="0">
                <a:solidFill>
                  <a:srgbClr val="1F497D"/>
                </a:solidFill>
                <a:latin typeface="Calibri"/>
                <a:cs typeface="Calibri"/>
              </a:rPr>
              <a:t>DFC Statutory </a:t>
            </a:r>
            <a:r>
              <a:rPr lang="en-US" sz="2800" b="1" spc="-5" dirty="0">
                <a:solidFill>
                  <a:srgbClr val="1F497D"/>
                </a:solidFill>
                <a:latin typeface="Calibri"/>
                <a:cs typeface="Calibri"/>
              </a:rPr>
              <a:t>Eligibility  </a:t>
            </a:r>
            <a:r>
              <a:rPr lang="en-US" sz="2800" b="1" spc="-15" dirty="0">
                <a:solidFill>
                  <a:srgbClr val="1F497D"/>
                </a:solidFill>
                <a:latin typeface="Calibri"/>
                <a:cs typeface="Calibri"/>
              </a:rPr>
              <a:t>Requirement</a:t>
            </a:r>
            <a:r>
              <a:rPr lang="en-US" sz="2800" b="1" spc="35" dirty="0">
                <a:solidFill>
                  <a:srgbClr val="1F497D"/>
                </a:solidFill>
                <a:latin typeface="Calibri"/>
                <a:cs typeface="Calibri"/>
              </a:rPr>
              <a:t> </a:t>
            </a:r>
            <a:r>
              <a:rPr lang="en-US" sz="2800" b="1" spc="-5" dirty="0">
                <a:solidFill>
                  <a:srgbClr val="1F497D"/>
                </a:solidFill>
                <a:latin typeface="Calibri"/>
                <a:cs typeface="Calibri"/>
              </a:rPr>
              <a:t>will</a:t>
            </a:r>
            <a:r>
              <a:rPr lang="en-US" sz="2700" spc="-5" dirty="0">
                <a:latin typeface="Calibri"/>
                <a:cs typeface="Calibri"/>
              </a:rPr>
              <a:t>:</a:t>
            </a:r>
            <a:endParaRPr lang="en-US" sz="2700" dirty="0">
              <a:latin typeface="Calibri"/>
              <a:cs typeface="Calibri"/>
            </a:endParaRPr>
          </a:p>
          <a:p>
            <a:pPr marL="698500" lvl="1" indent="-229235">
              <a:lnSpc>
                <a:spcPct val="100000"/>
              </a:lnSpc>
              <a:spcBef>
                <a:spcPts val="894"/>
              </a:spcBef>
              <a:buClr>
                <a:srgbClr val="3B6D90"/>
              </a:buClr>
              <a:buFont typeface="Arial"/>
              <a:buChar char="•"/>
              <a:tabLst>
                <a:tab pos="698500" algn="l"/>
              </a:tabLst>
            </a:pPr>
            <a:r>
              <a:rPr lang="en-US" sz="2300" dirty="0">
                <a:cs typeface="Calibri"/>
              </a:rPr>
              <a:t>Deem the </a:t>
            </a:r>
            <a:r>
              <a:rPr lang="en-US" sz="2300" spc="-10" dirty="0">
                <a:cs typeface="Calibri"/>
              </a:rPr>
              <a:t>application </a:t>
            </a:r>
            <a:r>
              <a:rPr lang="en-US" sz="2300" spc="-5" dirty="0">
                <a:cs typeface="Calibri"/>
              </a:rPr>
              <a:t>non-responsive;</a:t>
            </a:r>
            <a:r>
              <a:rPr lang="en-US" sz="2300" dirty="0">
                <a:cs typeface="Calibri"/>
              </a:rPr>
              <a:t> and</a:t>
            </a:r>
          </a:p>
          <a:p>
            <a:pPr marL="697865" marR="5080" lvl="1" indent="-228600">
              <a:lnSpc>
                <a:spcPct val="110000"/>
              </a:lnSpc>
              <a:spcBef>
                <a:spcPts val="550"/>
              </a:spcBef>
              <a:buClr>
                <a:srgbClr val="3B6D90"/>
              </a:buClr>
              <a:buFont typeface="Arial"/>
              <a:buChar char="•"/>
              <a:tabLst>
                <a:tab pos="698500" algn="l"/>
              </a:tabLst>
            </a:pPr>
            <a:r>
              <a:rPr lang="en-US" sz="2300" spc="-15" dirty="0">
                <a:cs typeface="Calibri"/>
              </a:rPr>
              <a:t>Prevent </a:t>
            </a:r>
            <a:r>
              <a:rPr lang="en-US" sz="2300" dirty="0">
                <a:cs typeface="Calibri"/>
              </a:rPr>
              <a:t>the </a:t>
            </a:r>
            <a:r>
              <a:rPr lang="en-US" sz="2300" spc="-10" dirty="0">
                <a:cs typeface="Calibri"/>
              </a:rPr>
              <a:t>application from </a:t>
            </a:r>
            <a:r>
              <a:rPr lang="en-US" sz="2300" spc="-5" dirty="0">
                <a:cs typeface="Calibri"/>
              </a:rPr>
              <a:t>proceeding </a:t>
            </a:r>
            <a:r>
              <a:rPr lang="en-US" sz="2300" spc="-15" dirty="0">
                <a:cs typeface="Calibri"/>
              </a:rPr>
              <a:t>to </a:t>
            </a:r>
            <a:r>
              <a:rPr lang="en-US" sz="2300" dirty="0">
                <a:cs typeface="Calibri"/>
              </a:rPr>
              <a:t>Phase I </a:t>
            </a:r>
            <a:r>
              <a:rPr lang="en-US" sz="2300" spc="-15" dirty="0">
                <a:cs typeface="Calibri"/>
              </a:rPr>
              <a:t>Part  </a:t>
            </a:r>
            <a:r>
              <a:rPr lang="en-US" sz="2300" dirty="0">
                <a:cs typeface="Calibri"/>
              </a:rPr>
              <a:t>2</a:t>
            </a:r>
            <a:r>
              <a:rPr lang="en-US" sz="2300" spc="-5" dirty="0">
                <a:cs typeface="Calibri"/>
              </a:rPr>
              <a:t> </a:t>
            </a:r>
            <a:r>
              <a:rPr lang="en-US" sz="2300" spc="-15" dirty="0">
                <a:cs typeface="Calibri"/>
              </a:rPr>
              <a:t>review</a:t>
            </a:r>
            <a:endParaRPr lang="en-US" sz="2300" dirty="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Proving the Applicant Eligible</a:t>
            </a:r>
          </a:p>
        </p:txBody>
      </p:sp>
      <p:sp>
        <p:nvSpPr>
          <p:cNvPr id="5" name="Text Placeholder 4">
            <a:extLst>
              <a:ext uri="{FF2B5EF4-FFF2-40B4-BE49-F238E27FC236}">
                <a16:creationId xmlns:a16="http://schemas.microsoft.com/office/drawing/2014/main" id="{EDE3ED43-C513-418F-862A-73722E8495C3}"/>
              </a:ext>
            </a:extLst>
          </p:cNvPr>
          <p:cNvSpPr>
            <a:spLocks noGrp="1"/>
          </p:cNvSpPr>
          <p:nvPr>
            <p:ph type="body" idx="1"/>
          </p:nvPr>
        </p:nvSpPr>
        <p:spPr>
          <a:xfrm>
            <a:off x="707388" y="1892297"/>
            <a:ext cx="7581900" cy="4078039"/>
          </a:xfrm>
        </p:spPr>
        <p:txBody>
          <a:bodyPr/>
          <a:lstStyle/>
          <a:p>
            <a:pPr marL="241300" marR="5080" indent="-228600">
              <a:lnSpc>
                <a:spcPts val="3030"/>
              </a:lnSpc>
              <a:spcAft>
                <a:spcPts val="2400"/>
              </a:spcAft>
              <a:buClr>
                <a:srgbClr val="3B6D90"/>
              </a:buClr>
              <a:buFont typeface="Arial"/>
              <a:buChar char="•"/>
              <a:tabLst>
                <a:tab pos="241300" algn="l"/>
              </a:tabLst>
            </a:pPr>
            <a:r>
              <a:rPr lang="en-US" sz="2800" spc="-10" dirty="0">
                <a:latin typeface="Calibri"/>
                <a:cs typeface="Calibri"/>
              </a:rPr>
              <a:t>Applications that advance </a:t>
            </a:r>
            <a:r>
              <a:rPr lang="en-US" sz="2800" spc="-15" dirty="0">
                <a:latin typeface="Calibri"/>
                <a:cs typeface="Calibri"/>
              </a:rPr>
              <a:t>past </a:t>
            </a:r>
            <a:r>
              <a:rPr lang="en-US" sz="2800" spc="-5" dirty="0">
                <a:latin typeface="Calibri"/>
                <a:cs typeface="Calibri"/>
              </a:rPr>
              <a:t>Phase 1 </a:t>
            </a:r>
            <a:r>
              <a:rPr lang="en-US" sz="2800" spc="-20" dirty="0">
                <a:latin typeface="Calibri"/>
                <a:cs typeface="Calibri"/>
              </a:rPr>
              <a:t>Part </a:t>
            </a:r>
            <a:r>
              <a:rPr lang="en-US" sz="2800" spc="-5" dirty="0">
                <a:latin typeface="Calibri"/>
                <a:cs typeface="Calibri"/>
              </a:rPr>
              <a:t>1  </a:t>
            </a:r>
            <a:r>
              <a:rPr lang="en-US" sz="2800" spc="-20" dirty="0">
                <a:latin typeface="Calibri"/>
                <a:cs typeface="Calibri"/>
              </a:rPr>
              <a:t>review </a:t>
            </a:r>
            <a:r>
              <a:rPr lang="en-US" sz="2800" spc="-10" dirty="0">
                <a:latin typeface="Calibri"/>
                <a:cs typeface="Calibri"/>
              </a:rPr>
              <a:t>will </a:t>
            </a:r>
            <a:r>
              <a:rPr lang="en-US" sz="2800" spc="-5" dirty="0">
                <a:latin typeface="Calibri"/>
                <a:cs typeface="Calibri"/>
              </a:rPr>
              <a:t>be </a:t>
            </a:r>
            <a:r>
              <a:rPr lang="en-US" sz="2800" spc="-10" dirty="0">
                <a:latin typeface="Calibri"/>
                <a:cs typeface="Calibri"/>
              </a:rPr>
              <a:t>screened </a:t>
            </a:r>
            <a:r>
              <a:rPr lang="en-US" sz="2800" spc="-15" dirty="0">
                <a:latin typeface="Calibri"/>
                <a:cs typeface="Calibri"/>
              </a:rPr>
              <a:t>by </a:t>
            </a:r>
            <a:r>
              <a:rPr lang="en-US" sz="2800" spc="-10" dirty="0">
                <a:latin typeface="Calibri"/>
                <a:cs typeface="Calibri"/>
              </a:rPr>
              <a:t>ONDCP </a:t>
            </a:r>
            <a:r>
              <a:rPr lang="en-US" sz="2800" spc="-5" dirty="0">
                <a:latin typeface="Calibri"/>
                <a:cs typeface="Calibri"/>
              </a:rPr>
              <a:t>and </a:t>
            </a:r>
            <a:r>
              <a:rPr lang="en-US" sz="2800" spc="-20" dirty="0">
                <a:latin typeface="Calibri"/>
                <a:cs typeface="Calibri"/>
              </a:rPr>
              <a:t>Program  </a:t>
            </a:r>
            <a:r>
              <a:rPr lang="en-US" sz="2800" spc="-10" dirty="0">
                <a:latin typeface="Calibri"/>
                <a:cs typeface="Calibri"/>
              </a:rPr>
              <a:t>Officials </a:t>
            </a:r>
            <a:r>
              <a:rPr lang="en-US" sz="2800" spc="-25" dirty="0">
                <a:latin typeface="Calibri"/>
                <a:cs typeface="Calibri"/>
              </a:rPr>
              <a:t>for </a:t>
            </a:r>
            <a:r>
              <a:rPr lang="en-US" sz="2800" spc="-15" dirty="0">
                <a:latin typeface="Calibri"/>
                <a:cs typeface="Calibri"/>
              </a:rPr>
              <a:t>DFC Statutory</a:t>
            </a:r>
            <a:r>
              <a:rPr lang="en-US" sz="2800" spc="60" dirty="0">
                <a:latin typeface="Calibri"/>
                <a:cs typeface="Calibri"/>
              </a:rPr>
              <a:t> </a:t>
            </a:r>
            <a:r>
              <a:rPr lang="en-US" sz="2800" spc="-10" dirty="0">
                <a:latin typeface="Calibri"/>
                <a:cs typeface="Calibri"/>
              </a:rPr>
              <a:t>Eligibility</a:t>
            </a:r>
            <a:endParaRPr lang="en-US" sz="2800" dirty="0">
              <a:latin typeface="Calibri"/>
              <a:cs typeface="Calibri"/>
            </a:endParaRPr>
          </a:p>
          <a:p>
            <a:pPr marL="240665" marR="34290" indent="-228600">
              <a:lnSpc>
                <a:spcPts val="3030"/>
              </a:lnSpc>
              <a:spcAft>
                <a:spcPts val="2400"/>
              </a:spcAft>
              <a:buClr>
                <a:srgbClr val="3B6D90"/>
              </a:buClr>
              <a:buFont typeface="Arial"/>
              <a:buChar char="•"/>
              <a:tabLst>
                <a:tab pos="241300" algn="l"/>
              </a:tabLst>
            </a:pPr>
            <a:r>
              <a:rPr lang="en-US" sz="2800" spc="-10" dirty="0">
                <a:latin typeface="Calibri"/>
                <a:cs typeface="Calibri"/>
              </a:rPr>
              <a:t>Clearly </a:t>
            </a:r>
            <a:r>
              <a:rPr lang="en-US" sz="2800" spc="-5" dirty="0">
                <a:latin typeface="Calibri"/>
                <a:cs typeface="Calibri"/>
              </a:rPr>
              <a:t>label all </a:t>
            </a:r>
            <a:r>
              <a:rPr lang="en-US" sz="2800" spc="-15" dirty="0">
                <a:latin typeface="Calibri"/>
                <a:cs typeface="Calibri"/>
              </a:rPr>
              <a:t>attachments </a:t>
            </a:r>
            <a:r>
              <a:rPr lang="en-US" sz="2800" spc="-5" dirty="0">
                <a:latin typeface="Calibri"/>
                <a:cs typeface="Calibri"/>
              </a:rPr>
              <a:t>as </a:t>
            </a:r>
            <a:r>
              <a:rPr lang="en-US" sz="2800" spc="-10" dirty="0">
                <a:latin typeface="Calibri"/>
                <a:cs typeface="Calibri"/>
              </a:rPr>
              <a:t>described in the </a:t>
            </a:r>
            <a:r>
              <a:rPr lang="en-US" sz="2800" spc="-10" dirty="0">
                <a:solidFill>
                  <a:srgbClr val="1F497D"/>
                </a:solidFill>
                <a:latin typeface="Calibri"/>
                <a:cs typeface="Calibri"/>
              </a:rPr>
              <a:t> </a:t>
            </a:r>
            <a:r>
              <a:rPr lang="en-US" sz="2800" b="1" spc="-5" dirty="0">
                <a:solidFill>
                  <a:srgbClr val="1F497D"/>
                </a:solidFill>
                <a:latin typeface="Calibri"/>
                <a:cs typeface="Calibri"/>
              </a:rPr>
              <a:t>Other </a:t>
            </a:r>
            <a:r>
              <a:rPr lang="en-US" sz="2800" b="1" spc="-15" dirty="0">
                <a:solidFill>
                  <a:srgbClr val="1F497D"/>
                </a:solidFill>
                <a:latin typeface="Calibri"/>
                <a:cs typeface="Calibri"/>
              </a:rPr>
              <a:t>Information </a:t>
            </a:r>
            <a:r>
              <a:rPr lang="en-US" sz="2800" b="1" spc="-5" dirty="0">
                <a:solidFill>
                  <a:srgbClr val="1F497D"/>
                </a:solidFill>
                <a:latin typeface="Calibri"/>
                <a:cs typeface="Calibri"/>
              </a:rPr>
              <a:t>Section </a:t>
            </a:r>
            <a:r>
              <a:rPr lang="en-US" sz="2800" spc="-5" dirty="0">
                <a:latin typeface="Calibri"/>
                <a:cs typeface="Calibri"/>
              </a:rPr>
              <a:t>of the </a:t>
            </a:r>
            <a:r>
              <a:rPr lang="en-US" sz="2800" spc="-15" dirty="0">
                <a:latin typeface="Calibri"/>
                <a:cs typeface="Calibri"/>
              </a:rPr>
              <a:t>NOFO </a:t>
            </a:r>
            <a:r>
              <a:rPr lang="en-US" sz="2800" spc="-5" dirty="0">
                <a:latin typeface="Calibri"/>
                <a:cs typeface="Calibri"/>
              </a:rPr>
              <a:t>so the  </a:t>
            </a:r>
            <a:r>
              <a:rPr lang="en-US" sz="2800" spc="-10" dirty="0">
                <a:latin typeface="Calibri"/>
                <a:cs typeface="Calibri"/>
              </a:rPr>
              <a:t>eligibility </a:t>
            </a:r>
            <a:r>
              <a:rPr lang="en-US" sz="2800" spc="-20" dirty="0">
                <a:latin typeface="Calibri"/>
                <a:cs typeface="Calibri"/>
              </a:rPr>
              <a:t>reviewers </a:t>
            </a:r>
            <a:r>
              <a:rPr lang="en-US" sz="2800" spc="-10" dirty="0">
                <a:latin typeface="Calibri"/>
                <a:cs typeface="Calibri"/>
              </a:rPr>
              <a:t>can easily find</a:t>
            </a:r>
            <a:r>
              <a:rPr lang="en-US" sz="2800" spc="70" dirty="0">
                <a:latin typeface="Calibri"/>
                <a:cs typeface="Calibri"/>
              </a:rPr>
              <a:t> </a:t>
            </a:r>
            <a:r>
              <a:rPr lang="en-US" sz="2800" spc="-5" dirty="0">
                <a:latin typeface="Calibri"/>
                <a:cs typeface="Calibri"/>
              </a:rPr>
              <a:t>them</a:t>
            </a:r>
            <a:endParaRPr lang="en-US" sz="2800" dirty="0">
              <a:latin typeface="Calibri"/>
              <a:cs typeface="Calibri"/>
            </a:endParaRPr>
          </a:p>
          <a:p>
            <a:pPr marL="240665" marR="101600" indent="-228600">
              <a:lnSpc>
                <a:spcPts val="3020"/>
              </a:lnSpc>
              <a:spcAft>
                <a:spcPts val="2400"/>
              </a:spcAft>
              <a:buClr>
                <a:srgbClr val="3B6D90"/>
              </a:buClr>
              <a:buFont typeface="Arial"/>
              <a:buChar char="•"/>
              <a:tabLst>
                <a:tab pos="241300" algn="l"/>
              </a:tabLst>
            </a:pPr>
            <a:r>
              <a:rPr lang="en-US" sz="2800" spc="-5" dirty="0">
                <a:latin typeface="Calibri"/>
                <a:cs typeface="Calibri"/>
              </a:rPr>
              <a:t>Applicants </a:t>
            </a:r>
            <a:r>
              <a:rPr lang="en-US" sz="2800" b="1" spc="-20" dirty="0">
                <a:solidFill>
                  <a:srgbClr val="1F497D"/>
                </a:solidFill>
                <a:latin typeface="Calibri"/>
                <a:cs typeface="Calibri"/>
              </a:rPr>
              <a:t>may </a:t>
            </a:r>
            <a:r>
              <a:rPr lang="en-US" sz="2800" b="1" spc="-10" dirty="0">
                <a:solidFill>
                  <a:srgbClr val="1F497D"/>
                </a:solidFill>
                <a:latin typeface="Calibri"/>
                <a:cs typeface="Calibri"/>
              </a:rPr>
              <a:t>not </a:t>
            </a:r>
            <a:r>
              <a:rPr lang="en-US" sz="2800" b="1" spc="-20" dirty="0">
                <a:solidFill>
                  <a:srgbClr val="1F497D"/>
                </a:solidFill>
                <a:latin typeface="Calibri"/>
                <a:cs typeface="Calibri"/>
              </a:rPr>
              <a:t>attach </a:t>
            </a:r>
            <a:r>
              <a:rPr lang="en-US" sz="2800" spc="-5" dirty="0">
                <a:latin typeface="Calibri"/>
                <a:cs typeface="Calibri"/>
              </a:rPr>
              <a:t>documents other than  those </a:t>
            </a:r>
            <a:r>
              <a:rPr lang="en-US" sz="2800" spc="-10" dirty="0">
                <a:latin typeface="Calibri"/>
                <a:cs typeface="Calibri"/>
              </a:rPr>
              <a:t>listed; </a:t>
            </a:r>
            <a:r>
              <a:rPr lang="en-US" sz="2800" dirty="0">
                <a:latin typeface="Calibri"/>
                <a:cs typeface="Calibri"/>
              </a:rPr>
              <a:t>if </a:t>
            </a:r>
            <a:r>
              <a:rPr lang="en-US" sz="2800" spc="-5" dirty="0">
                <a:latin typeface="Calibri"/>
                <a:cs typeface="Calibri"/>
              </a:rPr>
              <a:t>other documents </a:t>
            </a:r>
            <a:r>
              <a:rPr lang="en-US" sz="2800" spc="-10" dirty="0">
                <a:latin typeface="Calibri"/>
                <a:cs typeface="Calibri"/>
              </a:rPr>
              <a:t>are </a:t>
            </a:r>
            <a:r>
              <a:rPr lang="en-US" sz="2800" spc="-15" dirty="0">
                <a:latin typeface="Calibri"/>
                <a:cs typeface="Calibri"/>
              </a:rPr>
              <a:t>attached, </a:t>
            </a:r>
            <a:r>
              <a:rPr lang="en-US" sz="2800" spc="-15" dirty="0">
                <a:solidFill>
                  <a:srgbClr val="1F497D"/>
                </a:solidFill>
                <a:latin typeface="Calibri"/>
                <a:cs typeface="Calibri"/>
              </a:rPr>
              <a:t> </a:t>
            </a:r>
            <a:r>
              <a:rPr lang="en-US" sz="2800" b="1" spc="-10" dirty="0">
                <a:solidFill>
                  <a:srgbClr val="1F497D"/>
                </a:solidFill>
                <a:latin typeface="Calibri"/>
                <a:cs typeface="Calibri"/>
              </a:rPr>
              <a:t>applications </a:t>
            </a:r>
            <a:r>
              <a:rPr lang="en-US" sz="2800" b="1" spc="-5" dirty="0">
                <a:solidFill>
                  <a:srgbClr val="1F497D"/>
                </a:solidFill>
                <a:latin typeface="Calibri"/>
                <a:cs typeface="Calibri"/>
              </a:rPr>
              <a:t>will </a:t>
            </a:r>
            <a:r>
              <a:rPr lang="en-US" sz="2800" b="1" spc="-10" dirty="0">
                <a:solidFill>
                  <a:srgbClr val="1F497D"/>
                </a:solidFill>
                <a:latin typeface="Calibri"/>
                <a:cs typeface="Calibri"/>
              </a:rPr>
              <a:t>not </a:t>
            </a:r>
            <a:r>
              <a:rPr lang="en-US" sz="2800" b="1" spc="-5" dirty="0">
                <a:solidFill>
                  <a:srgbClr val="1F497D"/>
                </a:solidFill>
                <a:latin typeface="Calibri"/>
                <a:cs typeface="Calibri"/>
              </a:rPr>
              <a:t>be</a:t>
            </a:r>
            <a:r>
              <a:rPr lang="en-US" sz="2800" b="1" spc="80" dirty="0">
                <a:solidFill>
                  <a:srgbClr val="1F497D"/>
                </a:solidFill>
                <a:latin typeface="Calibri"/>
                <a:cs typeface="Calibri"/>
              </a:rPr>
              <a:t> </a:t>
            </a:r>
            <a:r>
              <a:rPr lang="en-US" sz="2800" b="1" spc="-20" dirty="0">
                <a:solidFill>
                  <a:srgbClr val="1F497D"/>
                </a:solidFill>
                <a:latin typeface="Calibri"/>
                <a:cs typeface="Calibri"/>
              </a:rPr>
              <a:t>reviewed</a:t>
            </a:r>
            <a:endParaRPr lang="en-US" sz="2800" dirty="0">
              <a:latin typeface="Calibri"/>
              <a:cs typeface="Calibri"/>
            </a:endParaRPr>
          </a:p>
        </p:txBody>
      </p:sp>
    </p:spTree>
    <p:extLst>
      <p:ext uri="{BB962C8B-B14F-4D97-AF65-F5344CB8AC3E}">
        <p14:creationId xmlns:p14="http://schemas.microsoft.com/office/powerpoint/2010/main" val="328314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Requirement 1: 12 Sectors</a:t>
            </a:r>
          </a:p>
        </p:txBody>
      </p:sp>
      <p:sp>
        <p:nvSpPr>
          <p:cNvPr id="5" name="Text Placeholder 4">
            <a:extLst>
              <a:ext uri="{FF2B5EF4-FFF2-40B4-BE49-F238E27FC236}">
                <a16:creationId xmlns:a16="http://schemas.microsoft.com/office/drawing/2014/main" id="{FC265734-0952-46C5-8772-FEE312245AE5}"/>
              </a:ext>
            </a:extLst>
          </p:cNvPr>
          <p:cNvSpPr>
            <a:spLocks noGrp="1"/>
          </p:cNvSpPr>
          <p:nvPr>
            <p:ph type="body" idx="1"/>
          </p:nvPr>
        </p:nvSpPr>
        <p:spPr>
          <a:xfrm>
            <a:off x="707388" y="1892297"/>
            <a:ext cx="7581900" cy="4247317"/>
          </a:xfrm>
        </p:spPr>
        <p:txBody>
          <a:bodyPr/>
          <a:lstStyle/>
          <a:p>
            <a:pPr marL="355600" indent="-342900">
              <a:spcAft>
                <a:spcPts val="1200"/>
              </a:spcAft>
              <a:buAutoNum type="arabicPeriod"/>
              <a:tabLst>
                <a:tab pos="354965" algn="l"/>
                <a:tab pos="355600" algn="l"/>
              </a:tabLst>
            </a:pPr>
            <a:r>
              <a:rPr lang="en-US" sz="1800" b="1" spc="-25" dirty="0">
                <a:solidFill>
                  <a:srgbClr val="1F497D"/>
                </a:solidFill>
                <a:latin typeface="Calibri"/>
                <a:cs typeface="Calibri"/>
              </a:rPr>
              <a:t>Youth: </a:t>
            </a:r>
            <a:r>
              <a:rPr lang="en-US" sz="1800" dirty="0">
                <a:latin typeface="Calibri"/>
                <a:cs typeface="Calibri"/>
              </a:rPr>
              <a:t>An </a:t>
            </a:r>
            <a:r>
              <a:rPr lang="en-US" sz="1800" spc="-5" dirty="0">
                <a:latin typeface="Calibri"/>
                <a:cs typeface="Calibri"/>
              </a:rPr>
              <a:t>individual 18 </a:t>
            </a:r>
            <a:r>
              <a:rPr lang="en-US" sz="1800" spc="-15" dirty="0">
                <a:latin typeface="Calibri"/>
                <a:cs typeface="Calibri"/>
              </a:rPr>
              <a:t>years </a:t>
            </a:r>
            <a:r>
              <a:rPr lang="en-US" sz="1800" spc="-5" dirty="0">
                <a:latin typeface="Calibri"/>
                <a:cs typeface="Calibri"/>
              </a:rPr>
              <a:t>of age or </a:t>
            </a:r>
            <a:r>
              <a:rPr lang="en-US" sz="1800" spc="-10" dirty="0">
                <a:latin typeface="Calibri"/>
                <a:cs typeface="Calibri"/>
              </a:rPr>
              <a:t>younger (must provide </a:t>
            </a:r>
            <a:r>
              <a:rPr lang="en-US" sz="1800" spc="-5" dirty="0">
                <a:latin typeface="Calibri"/>
                <a:cs typeface="Calibri"/>
              </a:rPr>
              <a:t>age of</a:t>
            </a:r>
            <a:r>
              <a:rPr lang="en-US" sz="1800" spc="215" dirty="0">
                <a:latin typeface="Calibri"/>
                <a:cs typeface="Calibri"/>
              </a:rPr>
              <a:t> </a:t>
            </a:r>
            <a:r>
              <a:rPr lang="en-US" sz="1800" spc="-10" dirty="0">
                <a:latin typeface="Calibri"/>
                <a:cs typeface="Calibri"/>
              </a:rPr>
              <a:t>youth)</a:t>
            </a:r>
            <a:endParaRPr lang="en-US" sz="1800" dirty="0">
              <a:latin typeface="Calibri"/>
              <a:cs typeface="Calibri"/>
            </a:endParaRPr>
          </a:p>
          <a:p>
            <a:pPr marL="355600" indent="-342900">
              <a:spcAft>
                <a:spcPts val="1200"/>
              </a:spcAft>
              <a:buAutoNum type="arabicPeriod"/>
              <a:tabLst>
                <a:tab pos="354965" algn="l"/>
                <a:tab pos="355600" algn="l"/>
              </a:tabLst>
            </a:pPr>
            <a:r>
              <a:rPr lang="en-US" sz="1800" b="1" spc="-15" dirty="0">
                <a:solidFill>
                  <a:srgbClr val="1F497D"/>
                </a:solidFill>
                <a:latin typeface="Calibri"/>
                <a:cs typeface="Calibri"/>
              </a:rPr>
              <a:t>Parent: </a:t>
            </a:r>
            <a:r>
              <a:rPr lang="en-US" sz="1800" dirty="0">
                <a:latin typeface="Calibri"/>
                <a:cs typeface="Calibri"/>
              </a:rPr>
              <a:t>An </a:t>
            </a:r>
            <a:r>
              <a:rPr lang="en-US" sz="1800" spc="-5" dirty="0">
                <a:latin typeface="Calibri"/>
                <a:cs typeface="Calibri"/>
              </a:rPr>
              <a:t>individual </a:t>
            </a:r>
            <a:r>
              <a:rPr lang="en-US" sz="1800" spc="-10" dirty="0">
                <a:latin typeface="Calibri"/>
                <a:cs typeface="Calibri"/>
              </a:rPr>
              <a:t>legally </a:t>
            </a:r>
            <a:r>
              <a:rPr lang="en-US" sz="1800" spc="-5" dirty="0">
                <a:latin typeface="Calibri"/>
                <a:cs typeface="Calibri"/>
              </a:rPr>
              <a:t>responsible </a:t>
            </a:r>
            <a:r>
              <a:rPr lang="en-US" sz="1800" spc="-15" dirty="0">
                <a:latin typeface="Calibri"/>
                <a:cs typeface="Calibri"/>
              </a:rPr>
              <a:t>for </a:t>
            </a:r>
            <a:r>
              <a:rPr lang="en-US" sz="1800" dirty="0">
                <a:latin typeface="Calibri"/>
                <a:cs typeface="Calibri"/>
              </a:rPr>
              <a:t>a </a:t>
            </a:r>
            <a:r>
              <a:rPr lang="en-US" sz="1800" spc="-5" dirty="0">
                <a:latin typeface="Calibri"/>
                <a:cs typeface="Calibri"/>
              </a:rPr>
              <a:t>child, </a:t>
            </a:r>
            <a:r>
              <a:rPr lang="en-US" sz="1800" spc="-10" dirty="0">
                <a:latin typeface="Calibri"/>
                <a:cs typeface="Calibri"/>
              </a:rPr>
              <a:t>grandchild, </a:t>
            </a:r>
            <a:r>
              <a:rPr lang="en-US" sz="1800" spc="-5" dirty="0">
                <a:latin typeface="Calibri"/>
                <a:cs typeface="Calibri"/>
              </a:rPr>
              <a:t>or </a:t>
            </a:r>
            <a:r>
              <a:rPr lang="en-US" sz="1800" spc="-15" dirty="0">
                <a:latin typeface="Calibri"/>
                <a:cs typeface="Calibri"/>
              </a:rPr>
              <a:t>foster</a:t>
            </a:r>
            <a:r>
              <a:rPr lang="en-US" sz="1800" spc="200" dirty="0">
                <a:latin typeface="Calibri"/>
                <a:cs typeface="Calibri"/>
              </a:rPr>
              <a:t> </a:t>
            </a:r>
            <a:r>
              <a:rPr lang="en-US" sz="1800" spc="-5" dirty="0">
                <a:latin typeface="Calibri"/>
                <a:cs typeface="Calibri"/>
              </a:rPr>
              <a:t>child</a:t>
            </a:r>
            <a:endParaRPr lang="en-US" sz="1800" dirty="0">
              <a:latin typeface="Calibri"/>
              <a:cs typeface="Calibri"/>
            </a:endParaRPr>
          </a:p>
          <a:p>
            <a:pPr marL="355600" indent="-342900">
              <a:spcAft>
                <a:spcPts val="1200"/>
              </a:spcAft>
              <a:buAutoNum type="arabicPeriod"/>
              <a:tabLst>
                <a:tab pos="354965" algn="l"/>
                <a:tab pos="355600" algn="l"/>
              </a:tabLst>
            </a:pPr>
            <a:r>
              <a:rPr lang="en-US" sz="1800" b="1" spc="-5" dirty="0">
                <a:solidFill>
                  <a:srgbClr val="1F497D"/>
                </a:solidFill>
                <a:latin typeface="Calibri"/>
                <a:cs typeface="Calibri"/>
              </a:rPr>
              <a:t>Business: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10" dirty="0">
                <a:latin typeface="Calibri"/>
                <a:cs typeface="Calibri"/>
              </a:rPr>
              <a:t>business-related</a:t>
            </a:r>
            <a:r>
              <a:rPr lang="en-US" sz="1800" dirty="0">
                <a:latin typeface="Calibri"/>
                <a:cs typeface="Calibri"/>
              </a:rPr>
              <a:t> </a:t>
            </a:r>
            <a:r>
              <a:rPr lang="en-US" sz="1800" spc="-15" dirty="0">
                <a:latin typeface="Calibri"/>
                <a:cs typeface="Calibri"/>
              </a:rPr>
              <a:t>organization</a:t>
            </a:r>
            <a:endParaRPr lang="en-US" sz="1800" dirty="0">
              <a:latin typeface="Calibri"/>
              <a:cs typeface="Calibri"/>
            </a:endParaRPr>
          </a:p>
          <a:p>
            <a:pPr marL="355600" marR="123189" indent="-342900">
              <a:spcAft>
                <a:spcPts val="1200"/>
              </a:spcAft>
              <a:buAutoNum type="arabicPeriod"/>
              <a:tabLst>
                <a:tab pos="354965" algn="l"/>
                <a:tab pos="355600" algn="l"/>
              </a:tabLst>
            </a:pPr>
            <a:r>
              <a:rPr lang="en-US" sz="1800" b="1" dirty="0">
                <a:solidFill>
                  <a:srgbClr val="1F497D"/>
                </a:solidFill>
                <a:latin typeface="Calibri"/>
                <a:cs typeface="Calibri"/>
              </a:rPr>
              <a:t>Media: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10" dirty="0">
                <a:latin typeface="Calibri"/>
                <a:cs typeface="Calibri"/>
              </a:rPr>
              <a:t>communication </a:t>
            </a:r>
            <a:r>
              <a:rPr lang="en-US" sz="1800" spc="-5" dirty="0">
                <a:latin typeface="Calibri"/>
                <a:cs typeface="Calibri"/>
              </a:rPr>
              <a:t>outlet that </a:t>
            </a:r>
            <a:r>
              <a:rPr lang="en-US" sz="1800" spc="-10" dirty="0">
                <a:latin typeface="Calibri"/>
                <a:cs typeface="Calibri"/>
              </a:rPr>
              <a:t>provides information  to </a:t>
            </a:r>
            <a:r>
              <a:rPr lang="en-US" sz="1800" spc="-5" dirty="0">
                <a:latin typeface="Calibri"/>
                <a:cs typeface="Calibri"/>
              </a:rPr>
              <a:t>the</a:t>
            </a:r>
            <a:r>
              <a:rPr lang="en-US" sz="1800" spc="20" dirty="0">
                <a:latin typeface="Calibri"/>
                <a:cs typeface="Calibri"/>
              </a:rPr>
              <a:t> </a:t>
            </a:r>
            <a:r>
              <a:rPr lang="en-US" sz="1800" spc="-5" dirty="0">
                <a:latin typeface="Calibri"/>
                <a:cs typeface="Calibri"/>
              </a:rPr>
              <a:t>community</a:t>
            </a:r>
            <a:endParaRPr lang="en-US" sz="1800" dirty="0">
              <a:latin typeface="Calibri"/>
              <a:cs typeface="Calibri"/>
            </a:endParaRPr>
          </a:p>
          <a:p>
            <a:pPr marL="355600" marR="87630" indent="-342900">
              <a:spcAft>
                <a:spcPts val="1200"/>
              </a:spcAft>
              <a:buAutoNum type="arabicPeriod"/>
              <a:tabLst>
                <a:tab pos="354965" algn="l"/>
                <a:tab pos="355600" algn="l"/>
              </a:tabLst>
            </a:pPr>
            <a:r>
              <a:rPr lang="en-US" sz="1800" b="1" spc="-5" dirty="0">
                <a:solidFill>
                  <a:srgbClr val="1F497D"/>
                </a:solidFill>
                <a:latin typeface="Calibri"/>
                <a:cs typeface="Calibri"/>
              </a:rPr>
              <a:t>School: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the school </a:t>
            </a:r>
            <a:r>
              <a:rPr lang="en-US" sz="1800" spc="-20" dirty="0">
                <a:latin typeface="Calibri"/>
                <a:cs typeface="Calibri"/>
              </a:rPr>
              <a:t>system </a:t>
            </a:r>
            <a:r>
              <a:rPr lang="en-US" sz="1800" spc="-5" dirty="0">
                <a:latin typeface="Calibri"/>
                <a:cs typeface="Calibri"/>
              </a:rPr>
              <a:t>with influence in school policies  </a:t>
            </a:r>
            <a:r>
              <a:rPr lang="en-US" sz="1800" dirty="0">
                <a:latin typeface="Calibri"/>
                <a:cs typeface="Calibri"/>
              </a:rPr>
              <a:t>and</a:t>
            </a:r>
            <a:r>
              <a:rPr lang="en-US" sz="1800" spc="5" dirty="0">
                <a:latin typeface="Calibri"/>
                <a:cs typeface="Calibri"/>
              </a:rPr>
              <a:t> </a:t>
            </a:r>
            <a:r>
              <a:rPr lang="en-US" sz="1800" spc="-10" dirty="0">
                <a:latin typeface="Calibri"/>
                <a:cs typeface="Calibri"/>
              </a:rPr>
              <a:t>procedures</a:t>
            </a:r>
            <a:endParaRPr lang="en-US" sz="1800" dirty="0">
              <a:latin typeface="Calibri"/>
              <a:cs typeface="Calibri"/>
            </a:endParaRPr>
          </a:p>
          <a:p>
            <a:pPr marL="355600" marR="5080" indent="-343535">
              <a:spcAft>
                <a:spcPts val="1200"/>
              </a:spcAft>
              <a:buAutoNum type="arabicPeriod"/>
              <a:tabLst>
                <a:tab pos="354965" algn="l"/>
                <a:tab pos="355600" algn="l"/>
              </a:tabLst>
            </a:pPr>
            <a:r>
              <a:rPr lang="en-US" sz="1800" b="1" spc="-15" dirty="0">
                <a:solidFill>
                  <a:srgbClr val="1F497D"/>
                </a:solidFill>
                <a:latin typeface="Calibri"/>
                <a:cs typeface="Calibri"/>
              </a:rPr>
              <a:t>Youth-Serving </a:t>
            </a:r>
            <a:r>
              <a:rPr lang="en-US" sz="1800" b="1" spc="-10" dirty="0">
                <a:solidFill>
                  <a:srgbClr val="1F497D"/>
                </a:solidFill>
                <a:latin typeface="Calibri"/>
                <a:cs typeface="Calibri"/>
              </a:rPr>
              <a:t>Organizations: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an </a:t>
            </a:r>
            <a:r>
              <a:rPr lang="en-US" sz="1800" spc="-15" dirty="0">
                <a:latin typeface="Calibri"/>
                <a:cs typeface="Calibri"/>
              </a:rPr>
              <a:t>organization </a:t>
            </a:r>
            <a:r>
              <a:rPr lang="en-US" sz="1800" spc="-5" dirty="0">
                <a:latin typeface="Calibri"/>
                <a:cs typeface="Calibri"/>
              </a:rPr>
              <a:t>that </a:t>
            </a:r>
            <a:r>
              <a:rPr lang="en-US" sz="1800" spc="-10" dirty="0">
                <a:latin typeface="Calibri"/>
                <a:cs typeface="Calibri"/>
              </a:rPr>
              <a:t>provides  </a:t>
            </a:r>
            <a:r>
              <a:rPr lang="en-US" sz="1800" spc="-5" dirty="0">
                <a:latin typeface="Calibri"/>
                <a:cs typeface="Calibri"/>
              </a:rPr>
              <a:t>services </a:t>
            </a:r>
            <a:r>
              <a:rPr lang="en-US" sz="1800" spc="-10" dirty="0">
                <a:latin typeface="Calibri"/>
                <a:cs typeface="Calibri"/>
              </a:rPr>
              <a:t>to</a:t>
            </a:r>
            <a:r>
              <a:rPr lang="en-US" sz="1800" spc="5" dirty="0">
                <a:latin typeface="Calibri"/>
                <a:cs typeface="Calibri"/>
              </a:rPr>
              <a:t> </a:t>
            </a:r>
            <a:r>
              <a:rPr lang="en-US" sz="1800" spc="-10" dirty="0">
                <a:latin typeface="Calibri"/>
                <a:cs typeface="Calibri"/>
              </a:rPr>
              <a:t>youth</a:t>
            </a:r>
            <a:endParaRPr lang="en-US" sz="1800" dirty="0">
              <a:latin typeface="Calibri"/>
              <a:cs typeface="Calibri"/>
            </a:endParaRPr>
          </a:p>
          <a:p>
            <a:pPr marL="355600" marR="290830" indent="-342900">
              <a:spcAft>
                <a:spcPts val="1200"/>
              </a:spcAft>
              <a:buAutoNum type="arabicPeriod"/>
              <a:tabLst>
                <a:tab pos="354965" algn="l"/>
                <a:tab pos="355600" algn="l"/>
              </a:tabLst>
            </a:pPr>
            <a:r>
              <a:rPr lang="en-US" sz="1800" b="1" spc="-10" dirty="0">
                <a:solidFill>
                  <a:srgbClr val="1F497D"/>
                </a:solidFill>
                <a:latin typeface="Calibri"/>
                <a:cs typeface="Calibri"/>
              </a:rPr>
              <a:t>Law Enforcement: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10" dirty="0">
                <a:latin typeface="Calibri"/>
                <a:cs typeface="Calibri"/>
              </a:rPr>
              <a:t>law enforcement </a:t>
            </a:r>
            <a:r>
              <a:rPr lang="en-US" sz="1800" spc="-5" dirty="0">
                <a:latin typeface="Calibri"/>
                <a:cs typeface="Calibri"/>
              </a:rPr>
              <a:t>agency; the  </a:t>
            </a:r>
            <a:r>
              <a:rPr lang="en-US" sz="1800" spc="-10" dirty="0">
                <a:latin typeface="Calibri"/>
                <a:cs typeface="Calibri"/>
              </a:rPr>
              <a:t>representative must </a:t>
            </a:r>
            <a:r>
              <a:rPr lang="en-US" sz="1800" dirty="0">
                <a:latin typeface="Calibri"/>
                <a:cs typeface="Calibri"/>
              </a:rPr>
              <a:t>be an </a:t>
            </a:r>
            <a:r>
              <a:rPr lang="en-US" sz="1800" spc="-10" dirty="0">
                <a:latin typeface="Calibri"/>
                <a:cs typeface="Calibri"/>
              </a:rPr>
              <a:t>active sworn law enforcement </a:t>
            </a:r>
            <a:r>
              <a:rPr lang="en-US" sz="1800" spc="-25" dirty="0">
                <a:latin typeface="Calibri"/>
                <a:cs typeface="Calibri"/>
              </a:rPr>
              <a:t>officer, </a:t>
            </a:r>
            <a:r>
              <a:rPr lang="en-US" sz="1800" spc="-5" dirty="0">
                <a:latin typeface="Calibri"/>
                <a:cs typeface="Calibri"/>
              </a:rPr>
              <a:t>not</a:t>
            </a:r>
            <a:r>
              <a:rPr lang="en-US" sz="1800" spc="135" dirty="0">
                <a:latin typeface="Calibri"/>
                <a:cs typeface="Calibri"/>
              </a:rPr>
              <a:t> </a:t>
            </a:r>
            <a:r>
              <a:rPr lang="en-US" sz="1800" spc="-15" dirty="0">
                <a:latin typeface="Calibri"/>
                <a:cs typeface="Calibri"/>
              </a:rPr>
              <a:t>retired</a:t>
            </a:r>
            <a:endParaRPr lang="en-US" sz="1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Requirement 1: 12 Sectors Cont.</a:t>
            </a:r>
          </a:p>
        </p:txBody>
      </p:sp>
      <p:sp>
        <p:nvSpPr>
          <p:cNvPr id="5" name="Text Placeholder 4">
            <a:extLst>
              <a:ext uri="{FF2B5EF4-FFF2-40B4-BE49-F238E27FC236}">
                <a16:creationId xmlns:a16="http://schemas.microsoft.com/office/drawing/2014/main" id="{046877CF-CCD1-4DBA-B153-B6E4E17C8183}"/>
              </a:ext>
            </a:extLst>
          </p:cNvPr>
          <p:cNvSpPr>
            <a:spLocks noGrp="1"/>
          </p:cNvSpPr>
          <p:nvPr>
            <p:ph type="body" idx="1"/>
          </p:nvPr>
        </p:nvSpPr>
        <p:spPr>
          <a:xfrm>
            <a:off x="707388" y="1892297"/>
            <a:ext cx="7581900" cy="4090863"/>
          </a:xfrm>
        </p:spPr>
        <p:txBody>
          <a:bodyPr/>
          <a:lstStyle/>
          <a:p>
            <a:pPr marL="355600" marR="142875" indent="-342900">
              <a:lnSpc>
                <a:spcPts val="1939"/>
              </a:lnSpc>
              <a:spcBef>
                <a:spcPts val="345"/>
              </a:spcBef>
              <a:spcAft>
                <a:spcPts val="1800"/>
              </a:spcAft>
              <a:buAutoNum type="arabicPeriod" startAt="8"/>
              <a:tabLst>
                <a:tab pos="354965" algn="l"/>
                <a:tab pos="355600" algn="l"/>
              </a:tabLst>
            </a:pPr>
            <a:r>
              <a:rPr lang="en-US" sz="1800" b="1" spc="-10" dirty="0">
                <a:solidFill>
                  <a:srgbClr val="1F497D"/>
                </a:solidFill>
                <a:latin typeface="Calibri"/>
                <a:cs typeface="Calibri"/>
              </a:rPr>
              <a:t>Religious/Fraternal Organizations: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5" dirty="0">
                <a:latin typeface="Calibri"/>
                <a:cs typeface="Calibri"/>
              </a:rPr>
              <a:t>faith-based  </a:t>
            </a:r>
            <a:r>
              <a:rPr lang="en-US" sz="1800" spc="-15" dirty="0">
                <a:latin typeface="Calibri"/>
                <a:cs typeface="Calibri"/>
              </a:rPr>
              <a:t>organization </a:t>
            </a:r>
            <a:r>
              <a:rPr lang="en-US" sz="1800" spc="-5" dirty="0">
                <a:latin typeface="Calibri"/>
                <a:cs typeface="Calibri"/>
              </a:rPr>
              <a:t>or </a:t>
            </a:r>
            <a:r>
              <a:rPr lang="en-US" sz="1800" dirty="0">
                <a:latin typeface="Calibri"/>
                <a:cs typeface="Calibri"/>
              </a:rPr>
              <a:t>a </a:t>
            </a:r>
            <a:r>
              <a:rPr lang="en-US" sz="1800" spc="-10" dirty="0">
                <a:latin typeface="Calibri"/>
                <a:cs typeface="Calibri"/>
              </a:rPr>
              <a:t>representative from </a:t>
            </a:r>
            <a:r>
              <a:rPr lang="en-US" sz="1800" dirty="0">
                <a:latin typeface="Calibri"/>
                <a:cs typeface="Calibri"/>
              </a:rPr>
              <a:t>a </a:t>
            </a:r>
            <a:r>
              <a:rPr lang="en-US" sz="1800" spc="-10" dirty="0">
                <a:latin typeface="Calibri"/>
                <a:cs typeface="Calibri"/>
              </a:rPr>
              <a:t>fraternal </a:t>
            </a:r>
            <a:r>
              <a:rPr lang="en-US" sz="1800" spc="-15" dirty="0">
                <a:latin typeface="Calibri"/>
                <a:cs typeface="Calibri"/>
              </a:rPr>
              <a:t>organization </a:t>
            </a:r>
            <a:r>
              <a:rPr lang="en-US" sz="1800" spc="-5" dirty="0">
                <a:latin typeface="Calibri"/>
                <a:cs typeface="Calibri"/>
              </a:rPr>
              <a:t>that is </a:t>
            </a:r>
            <a:r>
              <a:rPr lang="en-US" sz="1800" dirty="0">
                <a:latin typeface="Calibri"/>
                <a:cs typeface="Calibri"/>
              </a:rPr>
              <a:t>based </a:t>
            </a:r>
            <a:r>
              <a:rPr lang="en-US" sz="1800" spc="-5" dirty="0">
                <a:latin typeface="Calibri"/>
                <a:cs typeface="Calibri"/>
              </a:rPr>
              <a:t>on  </a:t>
            </a:r>
            <a:r>
              <a:rPr lang="en-US" sz="1800" dirty="0">
                <a:latin typeface="Calibri"/>
                <a:cs typeface="Calibri"/>
              </a:rPr>
              <a:t>a </a:t>
            </a:r>
            <a:r>
              <a:rPr lang="en-US" sz="1800" spc="-5" dirty="0">
                <a:latin typeface="Calibri"/>
                <a:cs typeface="Calibri"/>
              </a:rPr>
              <a:t>common tie or the </a:t>
            </a:r>
            <a:r>
              <a:rPr lang="en-US" sz="1800" spc="-10" dirty="0">
                <a:latin typeface="Calibri"/>
                <a:cs typeface="Calibri"/>
              </a:rPr>
              <a:t>pursuit </a:t>
            </a:r>
            <a:r>
              <a:rPr lang="en-US" sz="1800" spc="-5" dirty="0">
                <a:latin typeface="Calibri"/>
                <a:cs typeface="Calibri"/>
              </a:rPr>
              <a:t>of </a:t>
            </a:r>
            <a:r>
              <a:rPr lang="en-US" sz="1800" dirty="0">
                <a:latin typeface="Calibri"/>
                <a:cs typeface="Calibri"/>
              </a:rPr>
              <a:t>a </a:t>
            </a:r>
            <a:r>
              <a:rPr lang="en-US" sz="1800" spc="-5" dirty="0">
                <a:latin typeface="Calibri"/>
                <a:cs typeface="Calibri"/>
              </a:rPr>
              <a:t>common objective; </a:t>
            </a:r>
            <a:r>
              <a:rPr lang="en-US" sz="1800" spc="-15" dirty="0">
                <a:latin typeface="Calibri"/>
                <a:cs typeface="Calibri"/>
              </a:rPr>
              <a:t>organization </a:t>
            </a:r>
            <a:r>
              <a:rPr lang="en-US" sz="1800" spc="-5" dirty="0">
                <a:latin typeface="Calibri"/>
                <a:cs typeface="Calibri"/>
              </a:rPr>
              <a:t>must </a:t>
            </a:r>
            <a:r>
              <a:rPr lang="en-US" sz="1800" spc="-10" dirty="0">
                <a:latin typeface="Calibri"/>
                <a:cs typeface="Calibri"/>
              </a:rPr>
              <a:t>have </a:t>
            </a:r>
            <a:r>
              <a:rPr lang="en-US" sz="1800" dirty="0">
                <a:latin typeface="Calibri"/>
                <a:cs typeface="Calibri"/>
              </a:rPr>
              <a:t>a  </a:t>
            </a:r>
            <a:r>
              <a:rPr lang="en-US" sz="1800" spc="-10" dirty="0">
                <a:latin typeface="Calibri"/>
                <a:cs typeface="Calibri"/>
              </a:rPr>
              <a:t>substantial </a:t>
            </a:r>
            <a:r>
              <a:rPr lang="en-US" sz="1800" spc="-15" dirty="0">
                <a:latin typeface="Calibri"/>
                <a:cs typeface="Calibri"/>
              </a:rPr>
              <a:t>program </a:t>
            </a:r>
            <a:r>
              <a:rPr lang="en-US" sz="1800" spc="-5" dirty="0">
                <a:latin typeface="Calibri"/>
                <a:cs typeface="Calibri"/>
              </a:rPr>
              <a:t>of </a:t>
            </a:r>
            <a:r>
              <a:rPr lang="en-US" sz="1800" spc="-10" dirty="0">
                <a:latin typeface="Calibri"/>
                <a:cs typeface="Calibri"/>
              </a:rPr>
              <a:t>fraternal </a:t>
            </a:r>
            <a:r>
              <a:rPr lang="en-US" sz="1800" spc="-5" dirty="0">
                <a:latin typeface="Calibri"/>
                <a:cs typeface="Calibri"/>
              </a:rPr>
              <a:t>activities </a:t>
            </a:r>
            <a:r>
              <a:rPr lang="en-US" sz="1800" dirty="0">
                <a:latin typeface="Calibri"/>
                <a:cs typeface="Calibri"/>
              </a:rPr>
              <a:t>and </a:t>
            </a:r>
            <a:r>
              <a:rPr lang="en-US" sz="1800" spc="-10" dirty="0">
                <a:latin typeface="Calibri"/>
                <a:cs typeface="Calibri"/>
              </a:rPr>
              <a:t>pursue </a:t>
            </a:r>
            <a:r>
              <a:rPr lang="en-US" sz="1800" dirty="0">
                <a:latin typeface="Calibri"/>
                <a:cs typeface="Calibri"/>
              </a:rPr>
              <a:t>a</a:t>
            </a:r>
            <a:r>
              <a:rPr lang="en-US" sz="1800" spc="105" dirty="0">
                <a:latin typeface="Calibri"/>
                <a:cs typeface="Calibri"/>
              </a:rPr>
              <a:t> </a:t>
            </a:r>
            <a:r>
              <a:rPr lang="en-US" sz="1800" spc="-5" dirty="0">
                <a:latin typeface="Calibri"/>
                <a:cs typeface="Calibri"/>
              </a:rPr>
              <a:t>purpose</a:t>
            </a:r>
            <a:endParaRPr lang="en-US" sz="2300" dirty="0">
              <a:latin typeface="Calibri"/>
              <a:cs typeface="Calibri"/>
            </a:endParaRPr>
          </a:p>
          <a:p>
            <a:pPr marL="354965" marR="58419" indent="-342900">
              <a:lnSpc>
                <a:spcPts val="1939"/>
              </a:lnSpc>
              <a:spcBef>
                <a:spcPts val="5"/>
              </a:spcBef>
              <a:spcAft>
                <a:spcPts val="1800"/>
              </a:spcAft>
              <a:buAutoNum type="arabicPeriod" startAt="8"/>
              <a:tabLst>
                <a:tab pos="354965" algn="l"/>
                <a:tab pos="355600" algn="l"/>
              </a:tabLst>
            </a:pPr>
            <a:r>
              <a:rPr lang="en-US" sz="1800" b="1" spc="-10" dirty="0">
                <a:solidFill>
                  <a:srgbClr val="1F497D"/>
                </a:solidFill>
                <a:latin typeface="Calibri"/>
                <a:cs typeface="Calibri"/>
              </a:rPr>
              <a:t>Civic/Volunteer </a:t>
            </a:r>
            <a:r>
              <a:rPr lang="en-US" sz="1800" b="1" spc="-5" dirty="0">
                <a:solidFill>
                  <a:srgbClr val="1F497D"/>
                </a:solidFill>
                <a:latin typeface="Calibri"/>
                <a:cs typeface="Calibri"/>
              </a:rPr>
              <a:t>Groups: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an </a:t>
            </a:r>
            <a:r>
              <a:rPr lang="en-US" sz="1800" spc="-15" dirty="0">
                <a:latin typeface="Calibri"/>
                <a:cs typeface="Calibri"/>
              </a:rPr>
              <a:t>organization </a:t>
            </a:r>
            <a:r>
              <a:rPr lang="en-US" sz="1800" spc="-5" dirty="0">
                <a:latin typeface="Calibri"/>
                <a:cs typeface="Calibri"/>
              </a:rPr>
              <a:t>that </a:t>
            </a:r>
            <a:r>
              <a:rPr lang="en-US" sz="1800" spc="-10" dirty="0">
                <a:latin typeface="Calibri"/>
                <a:cs typeface="Calibri"/>
              </a:rPr>
              <a:t>provides </a:t>
            </a:r>
            <a:r>
              <a:rPr lang="en-US" sz="1800" spc="-5" dirty="0">
                <a:latin typeface="Calibri"/>
                <a:cs typeface="Calibri"/>
              </a:rPr>
              <a:t>civic  or </a:t>
            </a:r>
            <a:r>
              <a:rPr lang="en-US" sz="1800" spc="-10" dirty="0">
                <a:latin typeface="Calibri"/>
                <a:cs typeface="Calibri"/>
              </a:rPr>
              <a:t>volunteer </a:t>
            </a:r>
            <a:r>
              <a:rPr lang="en-US" sz="1800" spc="-5" dirty="0">
                <a:latin typeface="Calibri"/>
                <a:cs typeface="Calibri"/>
              </a:rPr>
              <a:t>activities that serves the community (not </a:t>
            </a:r>
            <a:r>
              <a:rPr lang="en-US" sz="1800" dirty="0">
                <a:latin typeface="Calibri"/>
                <a:cs typeface="Calibri"/>
              </a:rPr>
              <a:t>a </a:t>
            </a:r>
            <a:r>
              <a:rPr lang="en-US" sz="1800" spc="-10" dirty="0">
                <a:latin typeface="Calibri"/>
                <a:cs typeface="Calibri"/>
              </a:rPr>
              <a:t>coalition</a:t>
            </a:r>
            <a:r>
              <a:rPr lang="en-US" sz="1800" spc="125" dirty="0">
                <a:latin typeface="Calibri"/>
                <a:cs typeface="Calibri"/>
              </a:rPr>
              <a:t> </a:t>
            </a:r>
            <a:r>
              <a:rPr lang="en-US" sz="1800" spc="-5" dirty="0">
                <a:latin typeface="Calibri"/>
                <a:cs typeface="Calibri"/>
              </a:rPr>
              <a:t>member)</a:t>
            </a:r>
            <a:endParaRPr lang="en-US" sz="2300" dirty="0">
              <a:latin typeface="Calibri"/>
              <a:cs typeface="Calibri"/>
            </a:endParaRPr>
          </a:p>
          <a:p>
            <a:pPr marL="354965" marR="5080" indent="-342900">
              <a:lnSpc>
                <a:spcPts val="1939"/>
              </a:lnSpc>
              <a:spcAft>
                <a:spcPts val="1800"/>
              </a:spcAft>
              <a:buAutoNum type="arabicPeriod" startAt="8"/>
              <a:tabLst>
                <a:tab pos="355600" algn="l"/>
              </a:tabLst>
            </a:pPr>
            <a:r>
              <a:rPr lang="en-US" sz="1800" b="1" spc="-5" dirty="0">
                <a:solidFill>
                  <a:srgbClr val="1F497D"/>
                </a:solidFill>
                <a:latin typeface="Calibri"/>
                <a:cs typeface="Calibri"/>
              </a:rPr>
              <a:t>Healthcare </a:t>
            </a:r>
            <a:r>
              <a:rPr lang="en-US" sz="1800" b="1" spc="-10" dirty="0">
                <a:solidFill>
                  <a:srgbClr val="1F497D"/>
                </a:solidFill>
                <a:latin typeface="Calibri"/>
                <a:cs typeface="Calibri"/>
              </a:rPr>
              <a:t>Professionals: </a:t>
            </a:r>
            <a:r>
              <a:rPr lang="en-US" sz="1800" dirty="0">
                <a:latin typeface="Calibri"/>
                <a:cs typeface="Calibri"/>
              </a:rPr>
              <a:t>An </a:t>
            </a:r>
            <a:r>
              <a:rPr lang="en-US" sz="1800" spc="-5" dirty="0">
                <a:latin typeface="Calibri"/>
                <a:cs typeface="Calibri"/>
              </a:rPr>
              <a:t>individual </a:t>
            </a:r>
            <a:r>
              <a:rPr lang="en-US" sz="1800" spc="-10" dirty="0">
                <a:latin typeface="Calibri"/>
                <a:cs typeface="Calibri"/>
              </a:rPr>
              <a:t>and/or </a:t>
            </a:r>
            <a:r>
              <a:rPr lang="en-US" sz="1800" spc="-15" dirty="0">
                <a:latin typeface="Calibri"/>
                <a:cs typeface="Calibri"/>
              </a:rPr>
              <a:t>organization </a:t>
            </a:r>
            <a:r>
              <a:rPr lang="en-US" sz="1800" spc="-5" dirty="0">
                <a:latin typeface="Calibri"/>
                <a:cs typeface="Calibri"/>
              </a:rPr>
              <a:t>licensed </a:t>
            </a:r>
            <a:r>
              <a:rPr lang="en-US" sz="1800" spc="-10" dirty="0">
                <a:latin typeface="Calibri"/>
                <a:cs typeface="Calibri"/>
              </a:rPr>
              <a:t>to provide  physical, mental, </a:t>
            </a:r>
            <a:r>
              <a:rPr lang="en-US" sz="1800" spc="-5" dirty="0">
                <a:latin typeface="Calibri"/>
                <a:cs typeface="Calibri"/>
              </a:rPr>
              <a:t>or </a:t>
            </a:r>
            <a:r>
              <a:rPr lang="en-US" sz="1800" spc="-10" dirty="0">
                <a:latin typeface="Calibri"/>
                <a:cs typeface="Calibri"/>
              </a:rPr>
              <a:t>behavioral healthcare</a:t>
            </a:r>
            <a:r>
              <a:rPr lang="en-US" sz="1800" spc="60" dirty="0">
                <a:latin typeface="Calibri"/>
                <a:cs typeface="Calibri"/>
              </a:rPr>
              <a:t> </a:t>
            </a:r>
            <a:r>
              <a:rPr lang="en-US" sz="1800" spc="-5" dirty="0">
                <a:latin typeface="Calibri"/>
                <a:cs typeface="Calibri"/>
              </a:rPr>
              <a:t>services</a:t>
            </a:r>
            <a:endParaRPr lang="en-US" sz="2300" dirty="0">
              <a:latin typeface="Calibri"/>
              <a:cs typeface="Calibri"/>
            </a:endParaRPr>
          </a:p>
          <a:p>
            <a:pPr marL="355600" marR="451484" indent="-343535">
              <a:lnSpc>
                <a:spcPts val="1939"/>
              </a:lnSpc>
              <a:spcAft>
                <a:spcPts val="1800"/>
              </a:spcAft>
              <a:buAutoNum type="arabicPeriod" startAt="8"/>
              <a:tabLst>
                <a:tab pos="355600" algn="l"/>
              </a:tabLst>
            </a:pPr>
            <a:r>
              <a:rPr lang="en-US" sz="1800" b="1" spc="-15" dirty="0">
                <a:solidFill>
                  <a:srgbClr val="1F497D"/>
                </a:solidFill>
                <a:latin typeface="Calibri"/>
                <a:cs typeface="Calibri"/>
              </a:rPr>
              <a:t>State/Local/Tribal </a:t>
            </a:r>
            <a:r>
              <a:rPr lang="en-US" sz="1800" b="1" spc="-5" dirty="0">
                <a:solidFill>
                  <a:srgbClr val="1F497D"/>
                </a:solidFill>
                <a:latin typeface="Calibri"/>
                <a:cs typeface="Calibri"/>
              </a:rPr>
              <a:t>Government: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5" dirty="0">
                <a:latin typeface="Calibri"/>
                <a:cs typeface="Calibri"/>
              </a:rPr>
              <a:t>government-funded  agency with </a:t>
            </a:r>
            <a:r>
              <a:rPr lang="en-US" sz="1800" dirty="0">
                <a:latin typeface="Calibri"/>
                <a:cs typeface="Calibri"/>
              </a:rPr>
              <a:t>a </a:t>
            </a:r>
            <a:r>
              <a:rPr lang="en-US" sz="1800" spc="-10" dirty="0">
                <a:latin typeface="Calibri"/>
                <a:cs typeface="Calibri"/>
              </a:rPr>
              <a:t>focus </a:t>
            </a:r>
            <a:r>
              <a:rPr lang="en-US" sz="1800" spc="-5" dirty="0">
                <a:latin typeface="Calibri"/>
                <a:cs typeface="Calibri"/>
              </a:rPr>
              <a:t>on </a:t>
            </a:r>
            <a:r>
              <a:rPr lang="en-US" sz="1800" spc="-10" dirty="0">
                <a:latin typeface="Calibri"/>
                <a:cs typeface="Calibri"/>
              </a:rPr>
              <a:t>substance</a:t>
            </a:r>
            <a:r>
              <a:rPr lang="en-US" sz="1800" spc="70" dirty="0">
                <a:latin typeface="Calibri"/>
                <a:cs typeface="Calibri"/>
              </a:rPr>
              <a:t> </a:t>
            </a:r>
            <a:r>
              <a:rPr lang="en-US" sz="1800" dirty="0">
                <a:latin typeface="Calibri"/>
                <a:cs typeface="Calibri"/>
              </a:rPr>
              <a:t>use</a:t>
            </a:r>
            <a:endParaRPr lang="en-US" sz="2300" dirty="0">
              <a:latin typeface="Calibri"/>
              <a:cs typeface="Calibri"/>
            </a:endParaRPr>
          </a:p>
          <a:p>
            <a:pPr marL="354965" marR="652780" indent="-342900">
              <a:lnSpc>
                <a:spcPts val="1939"/>
              </a:lnSpc>
              <a:spcBef>
                <a:spcPts val="5"/>
              </a:spcBef>
              <a:spcAft>
                <a:spcPts val="1800"/>
              </a:spcAft>
              <a:buAutoNum type="arabicPeriod" startAt="8"/>
              <a:tabLst>
                <a:tab pos="355600" algn="l"/>
              </a:tabLst>
            </a:pPr>
            <a:r>
              <a:rPr lang="en-US" sz="1800" b="1" spc="-5" dirty="0">
                <a:solidFill>
                  <a:srgbClr val="1F497D"/>
                </a:solidFill>
                <a:latin typeface="Calibri"/>
                <a:cs typeface="Calibri"/>
              </a:rPr>
              <a:t>Other </a:t>
            </a:r>
            <a:r>
              <a:rPr lang="en-US" sz="1800" b="1" spc="-10" dirty="0">
                <a:solidFill>
                  <a:srgbClr val="1F497D"/>
                </a:solidFill>
                <a:latin typeface="Calibri"/>
                <a:cs typeface="Calibri"/>
              </a:rPr>
              <a:t>Substance </a:t>
            </a:r>
            <a:r>
              <a:rPr lang="en-US" sz="1800" b="1" spc="-5" dirty="0">
                <a:solidFill>
                  <a:srgbClr val="1F497D"/>
                </a:solidFill>
                <a:latin typeface="Calibri"/>
                <a:cs typeface="Calibri"/>
              </a:rPr>
              <a:t>Abuse </a:t>
            </a:r>
            <a:r>
              <a:rPr lang="en-US" sz="1800" b="1" spc="-15" dirty="0">
                <a:solidFill>
                  <a:srgbClr val="1F497D"/>
                </a:solidFill>
                <a:latin typeface="Calibri"/>
                <a:cs typeface="Calibri"/>
              </a:rPr>
              <a:t>Organizations: </a:t>
            </a:r>
            <a:r>
              <a:rPr lang="en-US" sz="1800" dirty="0">
                <a:latin typeface="Calibri"/>
                <a:cs typeface="Calibri"/>
              </a:rPr>
              <a:t>A </a:t>
            </a:r>
            <a:r>
              <a:rPr lang="en-US" sz="1800" spc="-10" dirty="0">
                <a:latin typeface="Calibri"/>
                <a:cs typeface="Calibri"/>
              </a:rPr>
              <a:t>representative </a:t>
            </a:r>
            <a:r>
              <a:rPr lang="en-US" sz="1800" spc="-5" dirty="0">
                <a:latin typeface="Calibri"/>
                <a:cs typeface="Calibri"/>
              </a:rPr>
              <a:t>of </a:t>
            </a:r>
            <a:r>
              <a:rPr lang="en-US" sz="1800" dirty="0">
                <a:latin typeface="Calibri"/>
                <a:cs typeface="Calibri"/>
              </a:rPr>
              <a:t>a </a:t>
            </a:r>
            <a:r>
              <a:rPr lang="en-US" sz="1800" spc="-5" dirty="0">
                <a:latin typeface="Calibri"/>
                <a:cs typeface="Calibri"/>
              </a:rPr>
              <a:t>community  </a:t>
            </a:r>
            <a:r>
              <a:rPr lang="en-US" sz="1800" spc="-15" dirty="0">
                <a:latin typeface="Calibri"/>
                <a:cs typeface="Calibri"/>
              </a:rPr>
              <a:t>organization </a:t>
            </a:r>
            <a:r>
              <a:rPr lang="en-US" sz="1800" spc="-5" dirty="0">
                <a:latin typeface="Calibri"/>
                <a:cs typeface="Calibri"/>
              </a:rPr>
              <a:t>that addresses </a:t>
            </a:r>
            <a:r>
              <a:rPr lang="en-US" sz="1800" spc="-10" dirty="0">
                <a:latin typeface="Calibri"/>
                <a:cs typeface="Calibri"/>
              </a:rPr>
              <a:t>substance</a:t>
            </a:r>
            <a:r>
              <a:rPr lang="en-US" sz="1800" spc="30" dirty="0">
                <a:latin typeface="Calibri"/>
                <a:cs typeface="Calibri"/>
              </a:rPr>
              <a:t> </a:t>
            </a:r>
            <a:r>
              <a:rPr lang="en-US" sz="1800" dirty="0">
                <a:latin typeface="Calibri"/>
                <a:cs typeface="Calibri"/>
              </a:rPr>
              <a:t>use</a:t>
            </a:r>
            <a:endParaRPr lang="en-US" sz="18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589787" y="5846064"/>
            <a:ext cx="4936235" cy="7254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5" dirty="0">
                <a:solidFill>
                  <a:srgbClr val="3B6D90"/>
                </a:solidFill>
              </a:rPr>
              <a:t>Proving </a:t>
            </a:r>
            <a:r>
              <a:rPr spc="-5" dirty="0">
                <a:solidFill>
                  <a:srgbClr val="3B6D90"/>
                </a:solidFill>
              </a:rPr>
              <a:t>12 </a:t>
            </a:r>
            <a:r>
              <a:rPr spc="-10" dirty="0">
                <a:solidFill>
                  <a:srgbClr val="3B6D90"/>
                </a:solidFill>
              </a:rPr>
              <a:t>Sector</a:t>
            </a:r>
            <a:r>
              <a:rPr dirty="0">
                <a:solidFill>
                  <a:srgbClr val="3B6D90"/>
                </a:solidFill>
              </a:rPr>
              <a:t> </a:t>
            </a:r>
            <a:r>
              <a:rPr spc="-25" dirty="0">
                <a:solidFill>
                  <a:srgbClr val="3B6D90"/>
                </a:solidFill>
              </a:rPr>
              <a:t>Involvement</a:t>
            </a:r>
          </a:p>
        </p:txBody>
      </p:sp>
      <p:sp>
        <p:nvSpPr>
          <p:cNvPr id="10" name="Content Placeholder 9">
            <a:extLst>
              <a:ext uri="{FF2B5EF4-FFF2-40B4-BE49-F238E27FC236}">
                <a16:creationId xmlns:a16="http://schemas.microsoft.com/office/drawing/2014/main" id="{3F8F8373-CAB3-4B93-B512-708BCC44064D}"/>
              </a:ext>
            </a:extLst>
          </p:cNvPr>
          <p:cNvSpPr>
            <a:spLocks noGrp="1"/>
          </p:cNvSpPr>
          <p:nvPr>
            <p:ph sz="half" idx="2"/>
          </p:nvPr>
        </p:nvSpPr>
        <p:spPr>
          <a:xfrm>
            <a:off x="589786" y="1965351"/>
            <a:ext cx="4664374" cy="4744376"/>
          </a:xfrm>
        </p:spPr>
        <p:txBody>
          <a:bodyPr/>
          <a:lstStyle/>
          <a:p>
            <a:pPr marL="12700" marR="1080770">
              <a:lnSpc>
                <a:spcPct val="80000"/>
              </a:lnSpc>
              <a:spcBef>
                <a:spcPts val="765"/>
              </a:spcBef>
              <a:spcAft>
                <a:spcPts val="3000"/>
              </a:spcAft>
            </a:pPr>
            <a:r>
              <a:rPr lang="en-US" sz="2800" b="1" spc="-10" dirty="0">
                <a:solidFill>
                  <a:srgbClr val="1F497D"/>
                </a:solidFill>
                <a:latin typeface="Calibri"/>
                <a:cs typeface="Calibri"/>
              </a:rPr>
              <a:t>Coalition </a:t>
            </a:r>
            <a:r>
              <a:rPr lang="en-US" sz="2800" b="1" spc="-20" dirty="0">
                <a:solidFill>
                  <a:srgbClr val="1F497D"/>
                </a:solidFill>
                <a:latin typeface="Calibri"/>
                <a:cs typeface="Calibri"/>
              </a:rPr>
              <a:t>Involvement  </a:t>
            </a:r>
            <a:r>
              <a:rPr lang="en-US" sz="2800" b="1" spc="-15" dirty="0">
                <a:solidFill>
                  <a:srgbClr val="1F497D"/>
                </a:solidFill>
                <a:latin typeface="Calibri"/>
                <a:cs typeface="Calibri"/>
              </a:rPr>
              <a:t>Agreement</a:t>
            </a:r>
            <a:r>
              <a:rPr lang="en-US" sz="2800" b="1" spc="40" dirty="0">
                <a:solidFill>
                  <a:srgbClr val="1F497D"/>
                </a:solidFill>
                <a:latin typeface="Calibri"/>
                <a:cs typeface="Calibri"/>
              </a:rPr>
              <a:t> </a:t>
            </a:r>
            <a:r>
              <a:rPr lang="en-US" sz="2800" b="1" spc="-5" dirty="0">
                <a:solidFill>
                  <a:srgbClr val="1F497D"/>
                </a:solidFill>
                <a:latin typeface="Calibri"/>
                <a:cs typeface="Calibri"/>
              </a:rPr>
              <a:t>(CIA):</a:t>
            </a:r>
            <a:endParaRPr lang="en-US" sz="2800" dirty="0">
              <a:latin typeface="Calibri"/>
              <a:cs typeface="Calibri"/>
            </a:endParaRPr>
          </a:p>
          <a:p>
            <a:pPr marL="756285" marR="82550" indent="-287020" algn="just">
              <a:lnSpc>
                <a:spcPts val="2110"/>
              </a:lnSpc>
              <a:spcAft>
                <a:spcPts val="2400"/>
              </a:spcAft>
              <a:buClr>
                <a:srgbClr val="3B6D90"/>
              </a:buClr>
              <a:buFont typeface="Arial"/>
              <a:buChar char="–"/>
              <a:tabLst>
                <a:tab pos="756920" algn="l"/>
              </a:tabLst>
            </a:pPr>
            <a:r>
              <a:rPr lang="en-US" sz="2200" spc="-5" dirty="0">
                <a:latin typeface="Calibri"/>
                <a:cs typeface="Calibri"/>
              </a:rPr>
              <a:t>While </a:t>
            </a:r>
            <a:r>
              <a:rPr lang="en-US" sz="2200" spc="-10" dirty="0">
                <a:latin typeface="Calibri"/>
                <a:cs typeface="Calibri"/>
              </a:rPr>
              <a:t>you</a:t>
            </a:r>
            <a:r>
              <a:rPr lang="en-US" sz="2200" spc="-10" dirty="0">
                <a:solidFill>
                  <a:srgbClr val="1F497D"/>
                </a:solidFill>
                <a:latin typeface="Calibri"/>
                <a:cs typeface="Calibri"/>
              </a:rPr>
              <a:t> </a:t>
            </a:r>
            <a:r>
              <a:rPr lang="en-US" sz="2200" b="1" u="heavy" spc="-10" dirty="0">
                <a:solidFill>
                  <a:srgbClr val="1F497D"/>
                </a:solidFill>
                <a:uFill>
                  <a:solidFill>
                    <a:srgbClr val="1F497D"/>
                  </a:solidFill>
                </a:uFill>
                <a:latin typeface="Calibri"/>
                <a:cs typeface="Calibri"/>
              </a:rPr>
              <a:t>must</a:t>
            </a:r>
            <a:r>
              <a:rPr lang="en-US" sz="2200" b="1" spc="-10" dirty="0">
                <a:solidFill>
                  <a:srgbClr val="1F497D"/>
                </a:solidFill>
                <a:latin typeface="Calibri"/>
                <a:cs typeface="Calibri"/>
              </a:rPr>
              <a:t> </a:t>
            </a:r>
            <a:r>
              <a:rPr lang="en-US" sz="2200" spc="-20" dirty="0">
                <a:latin typeface="Calibri"/>
                <a:cs typeface="Calibri"/>
              </a:rPr>
              <a:t>have </a:t>
            </a:r>
            <a:r>
              <a:rPr lang="en-US" sz="2200" spc="-5" dirty="0">
                <a:latin typeface="Calibri"/>
                <a:cs typeface="Calibri"/>
              </a:rPr>
              <a:t>a CIA </a:t>
            </a:r>
            <a:r>
              <a:rPr lang="en-US" sz="2200" spc="-20" dirty="0">
                <a:latin typeface="Calibri"/>
                <a:cs typeface="Calibri"/>
              </a:rPr>
              <a:t>for  </a:t>
            </a:r>
            <a:r>
              <a:rPr lang="en-US" sz="2200" spc="-5" dirty="0">
                <a:latin typeface="Calibri"/>
                <a:cs typeface="Calibri"/>
              </a:rPr>
              <a:t>each </a:t>
            </a:r>
            <a:r>
              <a:rPr lang="en-US" sz="2200" spc="-35" dirty="0">
                <a:latin typeface="Calibri"/>
                <a:cs typeface="Calibri"/>
              </a:rPr>
              <a:t>sector, </a:t>
            </a:r>
            <a:r>
              <a:rPr lang="en-US" sz="2200" spc="-10" dirty="0">
                <a:latin typeface="Calibri"/>
                <a:cs typeface="Calibri"/>
              </a:rPr>
              <a:t>you </a:t>
            </a:r>
            <a:r>
              <a:rPr lang="en-US" sz="2200" spc="-20" dirty="0">
                <a:latin typeface="Calibri"/>
                <a:cs typeface="Calibri"/>
              </a:rPr>
              <a:t>may </a:t>
            </a:r>
            <a:r>
              <a:rPr lang="en-US" sz="2200" spc="-10" dirty="0">
                <a:latin typeface="Calibri"/>
                <a:cs typeface="Calibri"/>
              </a:rPr>
              <a:t>alter the  </a:t>
            </a:r>
            <a:r>
              <a:rPr lang="en-US" sz="2200" spc="-5" dirty="0">
                <a:latin typeface="Calibri"/>
                <a:cs typeface="Calibri"/>
              </a:rPr>
              <a:t>samples </a:t>
            </a:r>
            <a:r>
              <a:rPr lang="en-US" sz="2200" spc="-10" dirty="0">
                <a:latin typeface="Calibri"/>
                <a:cs typeface="Calibri"/>
              </a:rPr>
              <a:t>provided </a:t>
            </a:r>
            <a:r>
              <a:rPr lang="en-US" sz="2200" spc="-20" dirty="0">
                <a:latin typeface="Calibri"/>
                <a:cs typeface="Calibri"/>
              </a:rPr>
              <a:t>to </a:t>
            </a:r>
            <a:r>
              <a:rPr lang="en-US" sz="2200" spc="-10" dirty="0">
                <a:latin typeface="Calibri"/>
                <a:cs typeface="Calibri"/>
              </a:rPr>
              <a:t>best meet  the needs </a:t>
            </a:r>
            <a:r>
              <a:rPr lang="en-US" sz="2200" dirty="0">
                <a:latin typeface="Calibri"/>
                <a:cs typeface="Calibri"/>
              </a:rPr>
              <a:t>of </a:t>
            </a:r>
            <a:r>
              <a:rPr lang="en-US" sz="2200" spc="-10" dirty="0">
                <a:latin typeface="Calibri"/>
                <a:cs typeface="Calibri"/>
              </a:rPr>
              <a:t>the</a:t>
            </a:r>
            <a:r>
              <a:rPr lang="en-US" sz="2200" spc="55" dirty="0">
                <a:latin typeface="Calibri"/>
                <a:cs typeface="Calibri"/>
              </a:rPr>
              <a:t> </a:t>
            </a:r>
            <a:r>
              <a:rPr lang="en-US" sz="2200" spc="-10" dirty="0">
                <a:latin typeface="Calibri"/>
                <a:cs typeface="Calibri"/>
              </a:rPr>
              <a:t>coalition</a:t>
            </a:r>
            <a:endParaRPr lang="en-US" sz="2200" dirty="0">
              <a:latin typeface="Calibri"/>
              <a:cs typeface="Calibri"/>
            </a:endParaRPr>
          </a:p>
          <a:p>
            <a:pPr marL="756285" marR="261620" indent="-287020">
              <a:lnSpc>
                <a:spcPts val="2110"/>
              </a:lnSpc>
              <a:buClr>
                <a:srgbClr val="3B6D90"/>
              </a:buClr>
              <a:buFont typeface="Arial"/>
              <a:buChar char="–"/>
              <a:tabLst>
                <a:tab pos="755650" algn="l"/>
                <a:tab pos="756920" algn="l"/>
              </a:tabLst>
            </a:pPr>
            <a:r>
              <a:rPr lang="en-US" sz="2200" spc="-5" dirty="0">
                <a:latin typeface="Calibri"/>
                <a:cs typeface="Calibri"/>
              </a:rPr>
              <a:t>Sample CIAs </a:t>
            </a:r>
            <a:r>
              <a:rPr lang="en-US" sz="2200" spc="-15" dirty="0">
                <a:latin typeface="Calibri"/>
                <a:cs typeface="Calibri"/>
              </a:rPr>
              <a:t>are </a:t>
            </a:r>
            <a:r>
              <a:rPr lang="en-US" sz="2200" spc="-10" dirty="0">
                <a:latin typeface="Calibri"/>
                <a:cs typeface="Calibri"/>
              </a:rPr>
              <a:t>provided </a:t>
            </a:r>
            <a:r>
              <a:rPr lang="en-US" sz="2200" spc="-5" dirty="0">
                <a:latin typeface="Calibri"/>
                <a:cs typeface="Calibri"/>
              </a:rPr>
              <a:t>in </a:t>
            </a:r>
            <a:r>
              <a:rPr lang="en-US" sz="2200" spc="-5" dirty="0">
                <a:solidFill>
                  <a:srgbClr val="1F497D"/>
                </a:solidFill>
                <a:latin typeface="Calibri"/>
                <a:cs typeface="Calibri"/>
              </a:rPr>
              <a:t> </a:t>
            </a:r>
            <a:r>
              <a:rPr lang="en-US" sz="2200" b="1" spc="-20" dirty="0">
                <a:solidFill>
                  <a:srgbClr val="1F497D"/>
                </a:solidFill>
                <a:latin typeface="Calibri"/>
                <a:cs typeface="Calibri"/>
              </a:rPr>
              <a:t>Attachment </a:t>
            </a:r>
            <a:r>
              <a:rPr lang="en-US" sz="2200" b="1" spc="-5" dirty="0">
                <a:solidFill>
                  <a:srgbClr val="1F497D"/>
                </a:solidFill>
                <a:latin typeface="Calibri"/>
                <a:cs typeface="Calibri"/>
              </a:rPr>
              <a:t>1 </a:t>
            </a:r>
            <a:r>
              <a:rPr lang="en-US" sz="2200" spc="-20" dirty="0">
                <a:latin typeface="Calibri"/>
                <a:cs typeface="Calibri"/>
              </a:rPr>
              <a:t>for </a:t>
            </a:r>
            <a:r>
              <a:rPr lang="en-US" sz="2200" spc="-5" dirty="0">
                <a:latin typeface="Calibri"/>
                <a:cs typeface="Calibri"/>
              </a:rPr>
              <a:t>each </a:t>
            </a:r>
            <a:r>
              <a:rPr lang="en-US" sz="2200" spc="-10" dirty="0">
                <a:latin typeface="Calibri"/>
                <a:cs typeface="Calibri"/>
              </a:rPr>
              <a:t>sector  </a:t>
            </a:r>
            <a:r>
              <a:rPr lang="en-US" sz="2200" spc="-15" dirty="0">
                <a:latin typeface="Calibri"/>
                <a:cs typeface="Calibri"/>
              </a:rPr>
              <a:t>representative</a:t>
            </a:r>
            <a:endParaRPr lang="en-US" sz="2200" dirty="0">
              <a:latin typeface="Calibri"/>
              <a:cs typeface="Calibri"/>
            </a:endParaRPr>
          </a:p>
          <a:p>
            <a:pPr marL="351155" algn="ctr">
              <a:lnSpc>
                <a:spcPct val="100000"/>
              </a:lnSpc>
              <a:spcBef>
                <a:spcPts val="5800"/>
              </a:spcBef>
            </a:pPr>
            <a:r>
              <a:rPr lang="en-US" sz="1800" dirty="0">
                <a:latin typeface="Calibri"/>
                <a:cs typeface="Calibri"/>
              </a:rPr>
              <a:t>CIAs </a:t>
            </a:r>
            <a:r>
              <a:rPr lang="en-US" sz="1800" spc="-5" dirty="0">
                <a:latin typeface="Calibri"/>
                <a:cs typeface="Calibri"/>
              </a:rPr>
              <a:t>must </a:t>
            </a:r>
            <a:r>
              <a:rPr lang="en-US" sz="1800" dirty="0">
                <a:latin typeface="Calibri"/>
                <a:cs typeface="Calibri"/>
              </a:rPr>
              <a:t>be </a:t>
            </a:r>
            <a:r>
              <a:rPr lang="en-US" sz="1800" spc="-10" dirty="0">
                <a:latin typeface="Calibri"/>
                <a:cs typeface="Calibri"/>
              </a:rPr>
              <a:t>dated </a:t>
            </a:r>
            <a:r>
              <a:rPr lang="en-US" sz="1800" spc="-5" dirty="0">
                <a:latin typeface="Calibri"/>
                <a:cs typeface="Calibri"/>
              </a:rPr>
              <a:t>between </a:t>
            </a:r>
            <a:r>
              <a:rPr lang="en-US" sz="1800" b="1" dirty="0">
                <a:latin typeface="Calibri"/>
                <a:cs typeface="Calibri"/>
              </a:rPr>
              <a:t>January</a:t>
            </a:r>
            <a:r>
              <a:rPr lang="en-US" sz="1800" b="1" spc="-75" dirty="0">
                <a:latin typeface="Calibri"/>
                <a:cs typeface="Calibri"/>
              </a:rPr>
              <a:t> </a:t>
            </a:r>
            <a:r>
              <a:rPr lang="en-US" sz="1800" b="1" dirty="0">
                <a:latin typeface="Calibri"/>
                <a:cs typeface="Calibri"/>
              </a:rPr>
              <a:t>2019</a:t>
            </a:r>
            <a:endParaRPr lang="en-US" sz="1800" dirty="0">
              <a:latin typeface="Calibri"/>
              <a:cs typeface="Calibri"/>
            </a:endParaRPr>
          </a:p>
          <a:p>
            <a:pPr marL="350520" algn="ctr">
              <a:lnSpc>
                <a:spcPct val="100000"/>
              </a:lnSpc>
            </a:pPr>
            <a:r>
              <a:rPr lang="en-US" sz="1800" dirty="0">
                <a:latin typeface="Calibri"/>
                <a:cs typeface="Calibri"/>
              </a:rPr>
              <a:t>and </a:t>
            </a:r>
            <a:r>
              <a:rPr lang="en-US" sz="1800" b="1" dirty="0">
                <a:latin typeface="Calibri"/>
                <a:cs typeface="Calibri"/>
              </a:rPr>
              <a:t>the deadline </a:t>
            </a:r>
            <a:r>
              <a:rPr lang="en-US" sz="1800" spc="-15" dirty="0">
                <a:latin typeface="Calibri"/>
                <a:cs typeface="Calibri"/>
              </a:rPr>
              <a:t>for </a:t>
            </a:r>
            <a:r>
              <a:rPr lang="en-US" sz="1800" spc="-5" dirty="0">
                <a:latin typeface="Calibri"/>
                <a:cs typeface="Calibri"/>
              </a:rPr>
              <a:t>this</a:t>
            </a:r>
            <a:r>
              <a:rPr lang="en-US" sz="1800" spc="-40" dirty="0">
                <a:latin typeface="Calibri"/>
                <a:cs typeface="Calibri"/>
              </a:rPr>
              <a:t> </a:t>
            </a:r>
            <a:r>
              <a:rPr lang="en-US" sz="1800" spc="-10" dirty="0">
                <a:latin typeface="Calibri"/>
                <a:cs typeface="Calibri"/>
              </a:rPr>
              <a:t>application.</a:t>
            </a:r>
            <a:endParaRPr lang="en-US" sz="2000" dirty="0">
              <a:latin typeface="+mn-lt"/>
            </a:endParaRPr>
          </a:p>
        </p:txBody>
      </p:sp>
      <p:sp>
        <p:nvSpPr>
          <p:cNvPr id="11" name="Content Placeholder 10">
            <a:extLst>
              <a:ext uri="{FF2B5EF4-FFF2-40B4-BE49-F238E27FC236}">
                <a16:creationId xmlns:a16="http://schemas.microsoft.com/office/drawing/2014/main" id="{5A0F3381-2C7F-42E2-BA14-3BDC35864311}"/>
              </a:ext>
              <a:ext uri="{C183D7F6-B498-43B3-948B-1728B52AA6E4}">
                <adec:decorative xmlns:adec="http://schemas.microsoft.com/office/drawing/2017/decorative" val="1"/>
              </a:ext>
            </a:extLst>
          </p:cNvPr>
          <p:cNvSpPr>
            <a:spLocks noGrp="1"/>
          </p:cNvSpPr>
          <p:nvPr>
            <p:ph sz="half" idx="3"/>
          </p:nvPr>
        </p:nvSpPr>
        <p:spPr>
          <a:xfrm>
            <a:off x="4977024" y="1428647"/>
            <a:ext cx="3977640" cy="4526280"/>
          </a:xfrm>
        </p:spPr>
        <p:txBody>
          <a:bodyPr/>
          <a:lstStyle/>
          <a:p>
            <a:endParaRPr lang="en-US" dirty="0"/>
          </a:p>
        </p:txBody>
      </p:sp>
      <p:sp>
        <p:nvSpPr>
          <p:cNvPr id="5" name="object 5">
            <a:extLst>
              <a:ext uri="{C183D7F6-B498-43B3-948B-1728B52AA6E4}">
                <adec:decorative xmlns:adec="http://schemas.microsoft.com/office/drawing/2017/decorative" val="1"/>
              </a:ext>
            </a:extLst>
          </p:cNvPr>
          <p:cNvSpPr/>
          <p:nvPr/>
        </p:nvSpPr>
        <p:spPr>
          <a:xfrm>
            <a:off x="435863" y="5718054"/>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435863" y="5718054"/>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nvGrpSpPr>
          <p:cNvPr id="13" name="Group 12">
            <a:extLst>
              <a:ext uri="{FF2B5EF4-FFF2-40B4-BE49-F238E27FC236}">
                <a16:creationId xmlns:a16="http://schemas.microsoft.com/office/drawing/2014/main" id="{47E182C0-41F0-4162-84AE-70E1074DE808}"/>
              </a:ext>
              <a:ext uri="{C183D7F6-B498-43B3-948B-1728B52AA6E4}">
                <adec:decorative xmlns:adec="http://schemas.microsoft.com/office/drawing/2017/decorative" val="1"/>
              </a:ext>
            </a:extLst>
          </p:cNvPr>
          <p:cNvGrpSpPr/>
          <p:nvPr/>
        </p:nvGrpSpPr>
        <p:grpSpPr>
          <a:xfrm>
            <a:off x="5728441" y="1568196"/>
            <a:ext cx="3073907" cy="5003291"/>
            <a:chOff x="5715000" y="1609344"/>
            <a:chExt cx="3073907" cy="5003291"/>
          </a:xfrm>
        </p:grpSpPr>
        <p:sp>
          <p:nvSpPr>
            <p:cNvPr id="7" name="object 7">
              <a:extLst>
                <a:ext uri="{C183D7F6-B498-43B3-948B-1728B52AA6E4}">
                  <adec:decorative xmlns:adec="http://schemas.microsoft.com/office/drawing/2017/decorative" val="1"/>
                </a:ext>
              </a:extLst>
            </p:cNvPr>
            <p:cNvSpPr/>
            <p:nvPr/>
          </p:nvSpPr>
          <p:spPr>
            <a:xfrm>
              <a:off x="5715000" y="1609344"/>
              <a:ext cx="3073907" cy="5003291"/>
            </a:xfrm>
            <a:prstGeom prst="rect">
              <a:avLst/>
            </a:prstGeom>
            <a:blipFill>
              <a:blip r:embed="rId3" cstate="print"/>
              <a:stretch>
                <a:fillRect/>
              </a:stretch>
            </a:blipFill>
          </p:spPr>
          <p:txBody>
            <a:bodyPr wrap="square" lIns="0" tIns="0" rIns="0" bIns="0" rtlCol="0"/>
            <a:lstStyle/>
            <a:p>
              <a:endParaRPr/>
            </a:p>
          </p:txBody>
        </p:sp>
        <p:grpSp>
          <p:nvGrpSpPr>
            <p:cNvPr id="12" name="Group 11">
              <a:extLst>
                <a:ext uri="{FF2B5EF4-FFF2-40B4-BE49-F238E27FC236}">
                  <a16:creationId xmlns:a16="http://schemas.microsoft.com/office/drawing/2014/main" id="{EE275143-9D32-4C97-A922-4ABE9969703A}"/>
                </a:ext>
              </a:extLst>
            </p:cNvPr>
            <p:cNvGrpSpPr/>
            <p:nvPr/>
          </p:nvGrpSpPr>
          <p:grpSpPr>
            <a:xfrm>
              <a:off x="5740908" y="1635251"/>
              <a:ext cx="2968637" cy="4900586"/>
              <a:chOff x="5740908" y="1635251"/>
              <a:chExt cx="2968637" cy="4900586"/>
            </a:xfrm>
          </p:grpSpPr>
          <p:sp>
            <p:nvSpPr>
              <p:cNvPr id="8" name="object 8">
                <a:extLst>
                  <a:ext uri="{C183D7F6-B498-43B3-948B-1728B52AA6E4}">
                    <adec:decorative xmlns:adec="http://schemas.microsoft.com/office/drawing/2017/decorative" val="1"/>
                  </a:ext>
                </a:extLst>
              </p:cNvPr>
              <p:cNvSpPr/>
              <p:nvPr/>
            </p:nvSpPr>
            <p:spPr>
              <a:xfrm>
                <a:off x="5740908" y="1635251"/>
                <a:ext cx="2968636" cy="4029262"/>
              </a:xfrm>
              <a:prstGeom prst="rect">
                <a:avLst/>
              </a:prstGeom>
              <a:blipFill>
                <a:blip r:embed="rId4" cstate="print"/>
                <a:stretch>
                  <a:fillRect/>
                </a:stretch>
              </a:blip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5740908" y="5411723"/>
                <a:ext cx="2968637" cy="1124114"/>
              </a:xfrm>
              <a:prstGeom prst="rect">
                <a:avLst/>
              </a:prstGeom>
              <a:blipFill>
                <a:blip r:embed="rId5" cstate="print"/>
                <a:stretch>
                  <a:fillRect/>
                </a:stretch>
              </a:blipFill>
            </p:spPr>
            <p:txBody>
              <a:bodyPr wrap="square" lIns="0" tIns="0" rIns="0" bIns="0" rtlCol="0"/>
              <a:lstStyle/>
              <a:p>
                <a:endParaRPr/>
              </a:p>
            </p:txBody>
          </p:sp>
        </p:grpSp>
      </p:grpSp>
    </p:spTree>
    <p:extLst>
      <p:ext uri="{BB962C8B-B14F-4D97-AF65-F5344CB8AC3E}">
        <p14:creationId xmlns:p14="http://schemas.microsoft.com/office/powerpoint/2010/main" val="111773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4A864DC-57C4-4B1A-8F6F-1F9A054B3EEF}"/>
              </a:ext>
            </a:extLst>
          </p:cNvPr>
          <p:cNvSpPr>
            <a:spLocks noGrp="1"/>
          </p:cNvSpPr>
          <p:nvPr>
            <p:ph type="title"/>
          </p:nvPr>
        </p:nvSpPr>
        <p:spPr>
          <a:xfrm>
            <a:off x="2496980" y="791017"/>
            <a:ext cx="4002716" cy="201532"/>
          </a:xfrm>
        </p:spPr>
        <p:txBody>
          <a:bodyPr/>
          <a:lstStyle/>
          <a:p>
            <a:r>
              <a:rPr lang="en-US" sz="1200" dirty="0"/>
              <a:t>FY 2020 Drug Free Communities Grant Application Workshop</a:t>
            </a:r>
          </a:p>
        </p:txBody>
      </p:sp>
      <p:sp>
        <p:nvSpPr>
          <p:cNvPr id="2" name="object 2">
            <a:extLs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2" cstate="print"/>
            <a:stretch>
              <a:fillRect/>
            </a:stretch>
          </a:blip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txBox="1">
            <a:spLocks noGrp="1"/>
          </p:cNvSpPr>
          <p:nvPr>
            <p:ph type="body" idx="1"/>
          </p:nvPr>
        </p:nvSpPr>
        <p:spPr>
          <a:xfrm>
            <a:off x="1278635" y="2132954"/>
            <a:ext cx="6586728" cy="3192669"/>
          </a:xfrm>
        </p:spPr>
        <p:txBody>
          <a:bodyPr/>
          <a:lstStyle/>
          <a:p>
            <a:pPr algn="ctr"/>
            <a:r>
              <a:rPr lang="en-US" sz="5400" dirty="0">
                <a:solidFill>
                  <a:schemeClr val="tx2"/>
                </a:solidFill>
                <a:effectLst>
                  <a:outerShdw blurRad="50800" dist="101600" dir="2700000" algn="tl" rotWithShape="0">
                    <a:prstClr val="black">
                      <a:alpha val="40000"/>
                    </a:prstClr>
                  </a:outerShdw>
                </a:effectLst>
              </a:rPr>
              <a:t>FY 2020 DFC Grant </a:t>
            </a:r>
          </a:p>
          <a:p>
            <a:pPr algn="ctr"/>
            <a:r>
              <a:rPr lang="en-US" sz="5400" dirty="0">
                <a:solidFill>
                  <a:schemeClr val="tx2"/>
                </a:solidFill>
                <a:effectLst>
                  <a:outerShdw blurRad="50800" dist="101600" dir="2700000" algn="tl" rotWithShape="0">
                    <a:prstClr val="black">
                      <a:alpha val="40000"/>
                    </a:prstClr>
                  </a:outerShdw>
                </a:effectLst>
              </a:rPr>
              <a:t>Application Workshop</a:t>
            </a:r>
          </a:p>
          <a:p>
            <a:pPr marL="12065" marR="5080" algn="ctr">
              <a:lnSpc>
                <a:spcPct val="131500"/>
              </a:lnSpc>
              <a:spcBef>
                <a:spcPts val="2400"/>
              </a:spcBef>
            </a:pPr>
            <a:r>
              <a:rPr lang="en-US" sz="2000" b="1" spc="-5" dirty="0">
                <a:solidFill>
                  <a:srgbClr val="3B6D90"/>
                </a:solidFill>
                <a:latin typeface="Calibri"/>
                <a:cs typeface="Calibri"/>
              </a:rPr>
              <a:t>White </a:t>
            </a:r>
            <a:r>
              <a:rPr lang="en-US" sz="2000" b="1" dirty="0">
                <a:solidFill>
                  <a:srgbClr val="3B6D90"/>
                </a:solidFill>
                <a:latin typeface="Calibri"/>
                <a:cs typeface="Calibri"/>
              </a:rPr>
              <a:t>House Office of </a:t>
            </a:r>
            <a:r>
              <a:rPr lang="en-US" sz="2000" b="1" spc="-5" dirty="0">
                <a:solidFill>
                  <a:srgbClr val="3B6D90"/>
                </a:solidFill>
                <a:latin typeface="Calibri"/>
                <a:cs typeface="Calibri"/>
              </a:rPr>
              <a:t>National Drug </a:t>
            </a:r>
            <a:r>
              <a:rPr lang="en-US" sz="2000" b="1" spc="-10" dirty="0">
                <a:solidFill>
                  <a:srgbClr val="3B6D90"/>
                </a:solidFill>
                <a:latin typeface="Calibri"/>
                <a:cs typeface="Calibri"/>
              </a:rPr>
              <a:t>Control Policy </a:t>
            </a:r>
            <a:r>
              <a:rPr lang="en-US" sz="2000" b="1" spc="-5" dirty="0">
                <a:solidFill>
                  <a:srgbClr val="3B6D90"/>
                </a:solidFill>
                <a:latin typeface="Calibri"/>
                <a:cs typeface="Calibri"/>
              </a:rPr>
              <a:t>(ONDCP)  in </a:t>
            </a:r>
            <a:r>
              <a:rPr lang="en-US" sz="2000" b="1" spc="-10" dirty="0">
                <a:solidFill>
                  <a:srgbClr val="3B6D90"/>
                </a:solidFill>
                <a:latin typeface="Calibri"/>
                <a:cs typeface="Calibri"/>
              </a:rPr>
              <a:t>collaboration </a:t>
            </a:r>
            <a:r>
              <a:rPr lang="en-US" sz="2000" b="1" spc="-5" dirty="0">
                <a:solidFill>
                  <a:srgbClr val="3B6D90"/>
                </a:solidFill>
                <a:latin typeface="Calibri"/>
                <a:cs typeface="Calibri"/>
              </a:rPr>
              <a:t>with</a:t>
            </a:r>
            <a:r>
              <a:rPr lang="en-US" sz="2000" b="1" spc="-45" dirty="0">
                <a:solidFill>
                  <a:srgbClr val="3B6D90"/>
                </a:solidFill>
                <a:latin typeface="Calibri"/>
                <a:cs typeface="Calibri"/>
              </a:rPr>
              <a:t> </a:t>
            </a:r>
            <a:r>
              <a:rPr lang="en-US" sz="2000" b="1" dirty="0">
                <a:solidFill>
                  <a:srgbClr val="3B6D90"/>
                </a:solidFill>
                <a:latin typeface="Calibri"/>
                <a:cs typeface="Calibri"/>
              </a:rPr>
              <a:t>the</a:t>
            </a:r>
            <a:endParaRPr lang="en-US" sz="2000" dirty="0">
              <a:latin typeface="Calibri"/>
              <a:cs typeface="Calibri"/>
            </a:endParaRPr>
          </a:p>
          <a:p>
            <a:pPr algn="ctr">
              <a:lnSpc>
                <a:spcPct val="100000"/>
              </a:lnSpc>
              <a:spcBef>
                <a:spcPts val="765"/>
              </a:spcBef>
            </a:pPr>
            <a:r>
              <a:rPr lang="en-US" sz="2000" b="1" spc="-15" dirty="0">
                <a:solidFill>
                  <a:srgbClr val="3B6D90"/>
                </a:solidFill>
                <a:latin typeface="Calibri"/>
                <a:cs typeface="Calibri"/>
              </a:rPr>
              <a:t>Centers for </a:t>
            </a:r>
            <a:r>
              <a:rPr lang="en-US" sz="2000" b="1" spc="-5" dirty="0">
                <a:solidFill>
                  <a:srgbClr val="3B6D90"/>
                </a:solidFill>
                <a:latin typeface="Calibri"/>
                <a:cs typeface="Calibri"/>
              </a:rPr>
              <a:t>Disease </a:t>
            </a:r>
            <a:r>
              <a:rPr lang="en-US" sz="2000" b="1" spc="-10" dirty="0">
                <a:solidFill>
                  <a:srgbClr val="3B6D90"/>
                </a:solidFill>
                <a:latin typeface="Calibri"/>
                <a:cs typeface="Calibri"/>
              </a:rPr>
              <a:t>Control </a:t>
            </a:r>
            <a:r>
              <a:rPr lang="en-US" sz="2000" b="1" spc="-5" dirty="0">
                <a:solidFill>
                  <a:srgbClr val="3B6D90"/>
                </a:solidFill>
                <a:latin typeface="Calibri"/>
                <a:cs typeface="Calibri"/>
              </a:rPr>
              <a:t>and </a:t>
            </a:r>
            <a:r>
              <a:rPr lang="en-US" sz="2000" b="1" spc="-10" dirty="0">
                <a:solidFill>
                  <a:srgbClr val="3B6D90"/>
                </a:solidFill>
                <a:latin typeface="Calibri"/>
                <a:cs typeface="Calibri"/>
              </a:rPr>
              <a:t>Prevention</a:t>
            </a:r>
            <a:r>
              <a:rPr lang="en-US" sz="2000" b="1" spc="30" dirty="0">
                <a:solidFill>
                  <a:srgbClr val="3B6D90"/>
                </a:solidFill>
                <a:latin typeface="Calibri"/>
                <a:cs typeface="Calibri"/>
              </a:rPr>
              <a:t> </a:t>
            </a:r>
            <a:r>
              <a:rPr lang="en-US" sz="2000" b="1" spc="-5" dirty="0">
                <a:solidFill>
                  <a:srgbClr val="3B6D90"/>
                </a:solidFill>
                <a:latin typeface="Calibri"/>
                <a:cs typeface="Calibri"/>
              </a:rPr>
              <a:t>(CDC)</a:t>
            </a:r>
            <a:endParaRPr lang="en-US" sz="2000" dirty="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0509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712556"/>
            <a:ext cx="7782234" cy="615553"/>
          </a:xfrm>
        </p:spPr>
        <p:txBody>
          <a:bodyPr/>
          <a:lstStyle/>
          <a:p>
            <a:r>
              <a:rPr lang="en-US" sz="4000" dirty="0">
                <a:latin typeface="Calibri Light" panose="020F0302020204030204" pitchFamily="34" charset="0"/>
                <a:cs typeface="Calibri Light" panose="020F0302020204030204" pitchFamily="34" charset="0"/>
              </a:rPr>
              <a:t>Requirement 2: Six Month Existence</a:t>
            </a:r>
          </a:p>
        </p:txBody>
      </p:sp>
      <p:sp>
        <p:nvSpPr>
          <p:cNvPr id="7" name="Text Placeholder 6">
            <a:extLst>
              <a:ext uri="{FF2B5EF4-FFF2-40B4-BE49-F238E27FC236}">
                <a16:creationId xmlns:a16="http://schemas.microsoft.com/office/drawing/2014/main" id="{B94B321A-7D1F-4005-A8B4-FB294732F1B0}"/>
              </a:ext>
            </a:extLst>
          </p:cNvPr>
          <p:cNvSpPr>
            <a:spLocks noGrp="1"/>
          </p:cNvSpPr>
          <p:nvPr>
            <p:ph type="body" idx="1"/>
          </p:nvPr>
        </p:nvSpPr>
        <p:spPr>
          <a:xfrm>
            <a:off x="781050" y="1647885"/>
            <a:ext cx="7581900" cy="4524315"/>
          </a:xfrm>
        </p:spPr>
        <p:txBody>
          <a:bodyPr/>
          <a:lstStyle/>
          <a:p>
            <a:pPr marL="355600" indent="-342900">
              <a:lnSpc>
                <a:spcPct val="100000"/>
              </a:lnSpc>
              <a:spcBef>
                <a:spcPts val="700"/>
              </a:spcBef>
              <a:buClr>
                <a:srgbClr val="3B6D90"/>
              </a:buClr>
              <a:buFont typeface="Arial"/>
              <a:buChar char="•"/>
              <a:tabLst>
                <a:tab pos="354965" algn="l"/>
                <a:tab pos="355600" algn="l"/>
              </a:tabLst>
            </a:pPr>
            <a:r>
              <a:rPr lang="en-US" sz="2400" spc="-5" dirty="0">
                <a:solidFill>
                  <a:srgbClr val="1F497D"/>
                </a:solidFill>
                <a:latin typeface="Calibri"/>
                <a:cs typeface="Calibri"/>
              </a:rPr>
              <a:t>Coalition minutes </a:t>
            </a:r>
            <a:r>
              <a:rPr lang="en-US" sz="2400" spc="-15" dirty="0">
                <a:solidFill>
                  <a:srgbClr val="1F497D"/>
                </a:solidFill>
                <a:latin typeface="Calibri"/>
                <a:cs typeface="Calibri"/>
              </a:rPr>
              <a:t>from </a:t>
            </a:r>
            <a:r>
              <a:rPr lang="en-US" sz="2400" u="heavy" spc="-5" dirty="0">
                <a:solidFill>
                  <a:srgbClr val="1F497D"/>
                </a:solidFill>
                <a:uFill>
                  <a:solidFill>
                    <a:srgbClr val="1F497D"/>
                  </a:solidFill>
                </a:uFill>
                <a:latin typeface="Calibri"/>
                <a:cs typeface="Calibri"/>
              </a:rPr>
              <a:t>one</a:t>
            </a:r>
            <a:r>
              <a:rPr lang="en-US" sz="2400" spc="-5" dirty="0">
                <a:solidFill>
                  <a:srgbClr val="1F497D"/>
                </a:solidFill>
                <a:latin typeface="Calibri"/>
                <a:cs typeface="Calibri"/>
              </a:rPr>
              <a:t> meeting </a:t>
            </a:r>
            <a:r>
              <a:rPr lang="en-US" sz="2400" spc="-15" dirty="0">
                <a:solidFill>
                  <a:srgbClr val="1F497D"/>
                </a:solidFill>
                <a:latin typeface="Calibri"/>
                <a:cs typeface="Calibri"/>
              </a:rPr>
              <a:t>are</a:t>
            </a:r>
            <a:r>
              <a:rPr lang="en-US" sz="2400" spc="-50" dirty="0">
                <a:solidFill>
                  <a:srgbClr val="1F497D"/>
                </a:solidFill>
                <a:latin typeface="Calibri"/>
                <a:cs typeface="Calibri"/>
              </a:rPr>
              <a:t> </a:t>
            </a:r>
            <a:r>
              <a:rPr lang="en-US" sz="2400" spc="-10" dirty="0">
                <a:solidFill>
                  <a:srgbClr val="1F497D"/>
                </a:solidFill>
                <a:latin typeface="Calibri"/>
                <a:cs typeface="Calibri"/>
              </a:rPr>
              <a:t>required</a:t>
            </a:r>
            <a:endParaRPr lang="en-US" sz="2400" dirty="0">
              <a:latin typeface="Calibri"/>
              <a:cs typeface="Calibri"/>
            </a:endParaRPr>
          </a:p>
          <a:p>
            <a:pPr marL="756285" lvl="1" indent="-287020">
              <a:lnSpc>
                <a:spcPct val="100000"/>
              </a:lnSpc>
              <a:spcBef>
                <a:spcPts val="550"/>
              </a:spcBef>
              <a:buClr>
                <a:srgbClr val="3B6D90"/>
              </a:buClr>
              <a:buFont typeface="Arial"/>
              <a:buChar char="–"/>
              <a:tabLst>
                <a:tab pos="756285" algn="l"/>
                <a:tab pos="756920" algn="l"/>
              </a:tabLst>
            </a:pPr>
            <a:r>
              <a:rPr lang="en-US" sz="2000" spc="-10" dirty="0">
                <a:cs typeface="Calibri"/>
              </a:rPr>
              <a:t>From </a:t>
            </a:r>
            <a:r>
              <a:rPr lang="en-US" sz="2000" dirty="0">
                <a:cs typeface="Calibri"/>
              </a:rPr>
              <a:t>a </a:t>
            </a:r>
            <a:r>
              <a:rPr lang="en-US" sz="2000" spc="-5" dirty="0">
                <a:cs typeface="Calibri"/>
              </a:rPr>
              <a:t>meeting that </a:t>
            </a:r>
            <a:r>
              <a:rPr lang="en-US" sz="2000" spc="-10" dirty="0">
                <a:cs typeface="Calibri"/>
              </a:rPr>
              <a:t>took </a:t>
            </a:r>
            <a:r>
              <a:rPr lang="en-US" sz="2000" dirty="0">
                <a:cs typeface="Calibri"/>
              </a:rPr>
              <a:t>place </a:t>
            </a:r>
            <a:r>
              <a:rPr lang="en-US" sz="2000" spc="-5" dirty="0">
                <a:cs typeface="Calibri"/>
              </a:rPr>
              <a:t>between </a:t>
            </a:r>
            <a:r>
              <a:rPr lang="en-US" sz="2200" b="1" spc="-5" dirty="0">
                <a:solidFill>
                  <a:srgbClr val="1F497D"/>
                </a:solidFill>
                <a:cs typeface="Calibri"/>
              </a:rPr>
              <a:t>January 2019 </a:t>
            </a:r>
            <a:r>
              <a:rPr lang="en-US" sz="2000" dirty="0">
                <a:cs typeface="Calibri"/>
              </a:rPr>
              <a:t>and</a:t>
            </a:r>
            <a:r>
              <a:rPr lang="en-US" sz="2000" spc="5" dirty="0">
                <a:cs typeface="Calibri"/>
              </a:rPr>
              <a:t> </a:t>
            </a:r>
            <a:r>
              <a:rPr lang="en-US" sz="2000" dirty="0">
                <a:cs typeface="Calibri"/>
              </a:rPr>
              <a:t>the</a:t>
            </a:r>
          </a:p>
          <a:p>
            <a:pPr marL="756285">
              <a:lnSpc>
                <a:spcPct val="100000"/>
              </a:lnSpc>
            </a:pPr>
            <a:r>
              <a:rPr lang="en-US" sz="2200" b="1" spc="-5" dirty="0">
                <a:solidFill>
                  <a:srgbClr val="1F497D"/>
                </a:solidFill>
                <a:latin typeface="Calibri"/>
                <a:cs typeface="Calibri"/>
              </a:rPr>
              <a:t>deadline </a:t>
            </a:r>
            <a:r>
              <a:rPr lang="en-US" sz="2200" b="1" spc="-15" dirty="0">
                <a:solidFill>
                  <a:srgbClr val="1F497D"/>
                </a:solidFill>
                <a:latin typeface="Calibri"/>
                <a:cs typeface="Calibri"/>
              </a:rPr>
              <a:t>for </a:t>
            </a:r>
            <a:r>
              <a:rPr lang="en-US" sz="2200" b="1" spc="-5" dirty="0">
                <a:solidFill>
                  <a:srgbClr val="1F497D"/>
                </a:solidFill>
                <a:latin typeface="Calibri"/>
                <a:cs typeface="Calibri"/>
              </a:rPr>
              <a:t>submission </a:t>
            </a:r>
            <a:r>
              <a:rPr lang="en-US" sz="2000" spc="-5" dirty="0">
                <a:latin typeface="Calibri"/>
                <a:cs typeface="Calibri"/>
              </a:rPr>
              <a:t>of </a:t>
            </a:r>
            <a:r>
              <a:rPr lang="en-US" sz="2000" dirty="0">
                <a:latin typeface="Calibri"/>
                <a:cs typeface="Calibri"/>
              </a:rPr>
              <a:t>this </a:t>
            </a:r>
            <a:r>
              <a:rPr lang="en-US" sz="2000" spc="-5" dirty="0">
                <a:latin typeface="Calibri"/>
                <a:cs typeface="Calibri"/>
              </a:rPr>
              <a:t>application </a:t>
            </a:r>
            <a:r>
              <a:rPr lang="en-US" sz="2200" b="1" spc="-5" dirty="0">
                <a:solidFill>
                  <a:srgbClr val="1F497D"/>
                </a:solidFill>
                <a:latin typeface="Calibri"/>
                <a:cs typeface="Calibri"/>
              </a:rPr>
              <a:t>(June 8, 2020)</a:t>
            </a:r>
          </a:p>
          <a:p>
            <a:pPr marL="355600" indent="-342900">
              <a:lnSpc>
                <a:spcPct val="100000"/>
              </a:lnSpc>
              <a:spcBef>
                <a:spcPts val="555"/>
              </a:spcBef>
              <a:buClr>
                <a:srgbClr val="3B6D90"/>
              </a:buClr>
              <a:buFont typeface="Arial"/>
              <a:buChar char="•"/>
              <a:tabLst>
                <a:tab pos="354965" algn="l"/>
                <a:tab pos="355600" algn="l"/>
              </a:tabLst>
            </a:pPr>
            <a:r>
              <a:rPr lang="en-US" sz="2400" spc="-10" dirty="0">
                <a:latin typeface="Calibri"/>
                <a:cs typeface="Calibri"/>
              </a:rPr>
              <a:t>Must </a:t>
            </a:r>
            <a:r>
              <a:rPr lang="en-US" sz="2400" spc="-5" dirty="0">
                <a:latin typeface="Calibri"/>
                <a:cs typeface="Calibri"/>
              </a:rPr>
              <a:t>include </a:t>
            </a:r>
            <a:r>
              <a:rPr lang="en-US" sz="2400" dirty="0">
                <a:latin typeface="Calibri"/>
                <a:cs typeface="Calibri"/>
              </a:rPr>
              <a:t>a </a:t>
            </a:r>
            <a:r>
              <a:rPr lang="en-US" sz="2400" b="1" spc="-10" dirty="0">
                <a:solidFill>
                  <a:srgbClr val="1F497D"/>
                </a:solidFill>
                <a:latin typeface="Calibri"/>
                <a:cs typeface="Calibri"/>
              </a:rPr>
              <a:t>list </a:t>
            </a:r>
            <a:r>
              <a:rPr lang="en-US" sz="2400" b="1" dirty="0">
                <a:solidFill>
                  <a:srgbClr val="1F497D"/>
                </a:solidFill>
                <a:latin typeface="Calibri"/>
                <a:cs typeface="Calibri"/>
              </a:rPr>
              <a:t>of </a:t>
            </a:r>
            <a:r>
              <a:rPr lang="en-US" sz="2400" b="1" spc="-5" dirty="0">
                <a:solidFill>
                  <a:srgbClr val="1F497D"/>
                </a:solidFill>
                <a:latin typeface="Calibri"/>
                <a:cs typeface="Calibri"/>
              </a:rPr>
              <a:t>all </a:t>
            </a:r>
            <a:r>
              <a:rPr lang="en-US" sz="2400" b="1" spc="-15" dirty="0">
                <a:solidFill>
                  <a:srgbClr val="1F497D"/>
                </a:solidFill>
                <a:latin typeface="Calibri"/>
                <a:cs typeface="Calibri"/>
              </a:rPr>
              <a:t>attendees </a:t>
            </a:r>
            <a:r>
              <a:rPr lang="en-US" sz="2400" b="1" spc="-10" dirty="0">
                <a:solidFill>
                  <a:srgbClr val="1F497D"/>
                </a:solidFill>
                <a:latin typeface="Calibri"/>
                <a:cs typeface="Calibri"/>
              </a:rPr>
              <a:t>by</a:t>
            </a:r>
            <a:r>
              <a:rPr lang="en-US" sz="2400" b="1" spc="10" dirty="0">
                <a:solidFill>
                  <a:srgbClr val="1F497D"/>
                </a:solidFill>
                <a:latin typeface="Calibri"/>
                <a:cs typeface="Calibri"/>
              </a:rPr>
              <a:t> </a:t>
            </a:r>
            <a:r>
              <a:rPr lang="en-US" sz="2400" b="1" spc="-5" dirty="0">
                <a:solidFill>
                  <a:srgbClr val="1F497D"/>
                </a:solidFill>
                <a:latin typeface="Calibri"/>
                <a:cs typeface="Calibri"/>
              </a:rPr>
              <a:t>sector</a:t>
            </a:r>
            <a:endParaRPr lang="en-US" sz="2400" dirty="0">
              <a:latin typeface="Calibri"/>
              <a:cs typeface="Calibri"/>
            </a:endParaRPr>
          </a:p>
          <a:p>
            <a:pPr marL="927100" lvl="1" indent="-457200">
              <a:lnSpc>
                <a:spcPct val="100000"/>
              </a:lnSpc>
              <a:spcBef>
                <a:spcPts val="575"/>
              </a:spcBef>
              <a:buClr>
                <a:srgbClr val="3B6D90"/>
              </a:buClr>
              <a:buFont typeface="Arial"/>
              <a:buChar char="–"/>
              <a:tabLst>
                <a:tab pos="926465" algn="l"/>
                <a:tab pos="927100" algn="l"/>
              </a:tabLst>
            </a:pPr>
            <a:r>
              <a:rPr lang="en-US" sz="2000" spc="-5" dirty="0">
                <a:cs typeface="Calibri"/>
              </a:rPr>
              <a:t>All </a:t>
            </a:r>
            <a:r>
              <a:rPr lang="en-US" sz="2000" spc="-10" dirty="0">
                <a:cs typeface="Calibri"/>
              </a:rPr>
              <a:t>sectors</a:t>
            </a:r>
            <a:r>
              <a:rPr lang="en-US" sz="2000" spc="-10" dirty="0">
                <a:solidFill>
                  <a:srgbClr val="1F497D"/>
                </a:solidFill>
                <a:cs typeface="Calibri"/>
              </a:rPr>
              <a:t> </a:t>
            </a:r>
            <a:r>
              <a:rPr lang="en-US" sz="2400" b="1" u="heavy" spc="-5" dirty="0">
                <a:solidFill>
                  <a:srgbClr val="1F497D"/>
                </a:solidFill>
                <a:uFill>
                  <a:solidFill>
                    <a:srgbClr val="1F497D"/>
                  </a:solidFill>
                </a:uFill>
                <a:cs typeface="Calibri"/>
              </a:rPr>
              <a:t>do not</a:t>
            </a:r>
            <a:r>
              <a:rPr lang="en-US" sz="2400" b="1" spc="-5" dirty="0">
                <a:cs typeface="Calibri"/>
              </a:rPr>
              <a:t> </a:t>
            </a:r>
            <a:r>
              <a:rPr lang="en-US" sz="2000" spc="-20" dirty="0">
                <a:cs typeface="Calibri"/>
              </a:rPr>
              <a:t>have </a:t>
            </a:r>
            <a:r>
              <a:rPr lang="en-US" sz="2000" spc="-15" dirty="0">
                <a:cs typeface="Calibri"/>
              </a:rPr>
              <a:t>to </a:t>
            </a:r>
            <a:r>
              <a:rPr lang="en-US" sz="2000" dirty="0">
                <a:cs typeface="Calibri"/>
              </a:rPr>
              <a:t>be </a:t>
            </a:r>
            <a:r>
              <a:rPr lang="en-US" sz="2000" spc="-10" dirty="0">
                <a:cs typeface="Calibri"/>
              </a:rPr>
              <a:t>present </a:t>
            </a:r>
            <a:r>
              <a:rPr lang="en-US" sz="2000" spc="-5" dirty="0">
                <a:cs typeface="Calibri"/>
              </a:rPr>
              <a:t>in coalition</a:t>
            </a:r>
            <a:r>
              <a:rPr lang="en-US" sz="2000" spc="5" dirty="0">
                <a:cs typeface="Calibri"/>
              </a:rPr>
              <a:t> </a:t>
            </a:r>
            <a:r>
              <a:rPr lang="en-US" sz="2000" spc="-5" dirty="0">
                <a:cs typeface="Calibri"/>
              </a:rPr>
              <a:t>minutes</a:t>
            </a:r>
            <a:endParaRPr lang="en-US" sz="2000" dirty="0">
              <a:cs typeface="Calibri"/>
            </a:endParaRPr>
          </a:p>
          <a:p>
            <a:pPr marL="355600" indent="-342900">
              <a:lnSpc>
                <a:spcPct val="100000"/>
              </a:lnSpc>
              <a:spcBef>
                <a:spcPts val="580"/>
              </a:spcBef>
              <a:buClr>
                <a:srgbClr val="3B6D90"/>
              </a:buClr>
              <a:buFont typeface="Arial"/>
              <a:buChar char="•"/>
              <a:tabLst>
                <a:tab pos="354965" algn="l"/>
                <a:tab pos="355600" algn="l"/>
              </a:tabLst>
            </a:pPr>
            <a:r>
              <a:rPr lang="en-US" sz="2400" spc="-5" dirty="0">
                <a:latin typeface="Calibri"/>
                <a:cs typeface="Calibri"/>
              </a:rPr>
              <a:t>Include </a:t>
            </a:r>
            <a:r>
              <a:rPr lang="en-US" sz="2400" spc="-10" dirty="0">
                <a:solidFill>
                  <a:srgbClr val="1F497D"/>
                </a:solidFill>
                <a:latin typeface="Calibri"/>
                <a:cs typeface="Calibri"/>
              </a:rPr>
              <a:t>month, </a:t>
            </a:r>
            <a:r>
              <a:rPr lang="en-US" sz="2400" spc="-55" dirty="0">
                <a:solidFill>
                  <a:srgbClr val="1F497D"/>
                </a:solidFill>
                <a:latin typeface="Calibri"/>
                <a:cs typeface="Calibri"/>
              </a:rPr>
              <a:t>day, </a:t>
            </a:r>
            <a:r>
              <a:rPr lang="en-US" sz="2400" spc="-5" dirty="0">
                <a:latin typeface="Calibri"/>
                <a:cs typeface="Calibri"/>
              </a:rPr>
              <a:t>and </a:t>
            </a:r>
            <a:r>
              <a:rPr lang="en-US" sz="2400" spc="-5" dirty="0">
                <a:solidFill>
                  <a:srgbClr val="1F497D"/>
                </a:solidFill>
                <a:latin typeface="Calibri"/>
                <a:cs typeface="Calibri"/>
              </a:rPr>
              <a:t>year </a:t>
            </a:r>
            <a:r>
              <a:rPr lang="en-US" sz="2400" spc="-5" dirty="0">
                <a:latin typeface="Calibri"/>
                <a:cs typeface="Calibri"/>
              </a:rPr>
              <a:t>of </a:t>
            </a:r>
            <a:r>
              <a:rPr lang="en-US" sz="2400" dirty="0">
                <a:latin typeface="Calibri"/>
                <a:cs typeface="Calibri"/>
              </a:rPr>
              <a:t>the</a:t>
            </a:r>
            <a:r>
              <a:rPr lang="en-US" sz="2400" spc="20" dirty="0">
                <a:latin typeface="Calibri"/>
                <a:cs typeface="Calibri"/>
              </a:rPr>
              <a:t> </a:t>
            </a:r>
            <a:r>
              <a:rPr lang="en-US" sz="2400" spc="-5" dirty="0">
                <a:latin typeface="Calibri"/>
                <a:cs typeface="Calibri"/>
              </a:rPr>
              <a:t>meeting</a:t>
            </a:r>
            <a:endParaRPr lang="en-US" sz="2400" dirty="0">
              <a:latin typeface="Calibri"/>
              <a:cs typeface="Calibri"/>
            </a:endParaRPr>
          </a:p>
          <a:p>
            <a:pPr marL="354965" marR="876935" indent="-342900">
              <a:lnSpc>
                <a:spcPct val="100000"/>
              </a:lnSpc>
              <a:spcBef>
                <a:spcPts val="575"/>
              </a:spcBef>
              <a:buClr>
                <a:srgbClr val="3B6D90"/>
              </a:buClr>
              <a:buFont typeface="Arial"/>
              <a:buChar char="•"/>
              <a:tabLst>
                <a:tab pos="354965" algn="l"/>
                <a:tab pos="355600" algn="l"/>
              </a:tabLst>
            </a:pPr>
            <a:r>
              <a:rPr lang="en-US" sz="2400" spc="-10" dirty="0">
                <a:latin typeface="Calibri"/>
                <a:cs typeface="Calibri"/>
              </a:rPr>
              <a:t>Must </a:t>
            </a:r>
            <a:r>
              <a:rPr lang="en-US" sz="2400" spc="-15" dirty="0">
                <a:latin typeface="Calibri"/>
                <a:cs typeface="Calibri"/>
              </a:rPr>
              <a:t>demonstrate </a:t>
            </a:r>
            <a:r>
              <a:rPr lang="en-US" sz="2400" dirty="0">
                <a:latin typeface="Calibri"/>
                <a:cs typeface="Calibri"/>
              </a:rPr>
              <a:t>a </a:t>
            </a:r>
            <a:r>
              <a:rPr lang="en-US" sz="2400" spc="-15" dirty="0">
                <a:latin typeface="Calibri"/>
                <a:cs typeface="Calibri"/>
              </a:rPr>
              <a:t>focus </a:t>
            </a:r>
            <a:r>
              <a:rPr lang="en-US" sz="2400" spc="-5" dirty="0">
                <a:latin typeface="Calibri"/>
                <a:cs typeface="Calibri"/>
              </a:rPr>
              <a:t>on </a:t>
            </a:r>
            <a:r>
              <a:rPr lang="en-US" sz="2400" spc="-10" dirty="0">
                <a:solidFill>
                  <a:srgbClr val="1F497D"/>
                </a:solidFill>
                <a:latin typeface="Calibri"/>
                <a:cs typeface="Calibri"/>
              </a:rPr>
              <a:t>youth substance </a:t>
            </a:r>
            <a:r>
              <a:rPr lang="en-US" sz="2400" spc="-5" dirty="0">
                <a:solidFill>
                  <a:srgbClr val="1F497D"/>
                </a:solidFill>
                <a:latin typeface="Calibri"/>
                <a:cs typeface="Calibri"/>
              </a:rPr>
              <a:t>use  </a:t>
            </a:r>
            <a:r>
              <a:rPr lang="en-US" sz="2400" spc="-15" dirty="0">
                <a:solidFill>
                  <a:srgbClr val="1F497D"/>
                </a:solidFill>
                <a:latin typeface="Calibri"/>
                <a:cs typeface="Calibri"/>
              </a:rPr>
              <a:t>prevention</a:t>
            </a:r>
            <a:endParaRPr lang="en-US" sz="2400" dirty="0">
              <a:latin typeface="Calibri"/>
              <a:cs typeface="Calibri"/>
            </a:endParaRPr>
          </a:p>
          <a:p>
            <a:pPr marL="354965" marR="5080" indent="-342900">
              <a:lnSpc>
                <a:spcPct val="100000"/>
              </a:lnSpc>
              <a:spcBef>
                <a:spcPts val="575"/>
              </a:spcBef>
              <a:buClr>
                <a:srgbClr val="3B6D90"/>
              </a:buClr>
              <a:buFont typeface="Arial"/>
              <a:buChar char="•"/>
              <a:tabLst>
                <a:tab pos="354965" algn="l"/>
                <a:tab pos="355600" algn="l"/>
              </a:tabLst>
            </a:pPr>
            <a:r>
              <a:rPr lang="en-US" sz="2400" spc="-10" dirty="0">
                <a:latin typeface="Calibri"/>
                <a:cs typeface="Calibri"/>
              </a:rPr>
              <a:t>Must </a:t>
            </a:r>
            <a:r>
              <a:rPr lang="en-US" sz="2400" spc="-5" dirty="0">
                <a:latin typeface="Calibri"/>
                <a:cs typeface="Calibri"/>
              </a:rPr>
              <a:t>be </a:t>
            </a:r>
            <a:r>
              <a:rPr lang="en-US" sz="2400" dirty="0">
                <a:latin typeface="Calibri"/>
                <a:cs typeface="Calibri"/>
              </a:rPr>
              <a:t>the </a:t>
            </a:r>
            <a:r>
              <a:rPr lang="en-US" sz="2400" b="1" spc="-15" dirty="0">
                <a:solidFill>
                  <a:srgbClr val="1F497D"/>
                </a:solidFill>
                <a:latin typeface="Calibri"/>
                <a:cs typeface="Calibri"/>
              </a:rPr>
              <a:t>coalition’s </a:t>
            </a:r>
            <a:r>
              <a:rPr lang="en-US" sz="2400" spc="-5" dirty="0">
                <a:latin typeface="Calibri"/>
                <a:cs typeface="Calibri"/>
              </a:rPr>
              <a:t>minutes </a:t>
            </a:r>
            <a:r>
              <a:rPr lang="en-US" sz="2400" dirty="0">
                <a:latin typeface="Calibri"/>
                <a:cs typeface="Calibri"/>
              </a:rPr>
              <a:t>– </a:t>
            </a:r>
            <a:r>
              <a:rPr lang="en-US" sz="2400" spc="-5" dirty="0">
                <a:latin typeface="Calibri"/>
                <a:cs typeface="Calibri"/>
              </a:rPr>
              <a:t>not those of </a:t>
            </a:r>
            <a:r>
              <a:rPr lang="en-US" sz="2400" dirty="0">
                <a:latin typeface="Calibri"/>
                <a:cs typeface="Calibri"/>
              </a:rPr>
              <a:t>an </a:t>
            </a:r>
            <a:r>
              <a:rPr lang="en-US" sz="2400" spc="-5" dirty="0">
                <a:latin typeface="Calibri"/>
                <a:cs typeface="Calibri"/>
              </a:rPr>
              <a:t>outside  </a:t>
            </a:r>
            <a:r>
              <a:rPr lang="en-US" sz="2400" spc="-10" dirty="0">
                <a:latin typeface="Calibri"/>
                <a:cs typeface="Calibri"/>
              </a:rPr>
              <a:t>agent </a:t>
            </a:r>
            <a:r>
              <a:rPr lang="en-US" sz="2400" spc="-5" dirty="0">
                <a:latin typeface="Calibri"/>
                <a:cs typeface="Calibri"/>
              </a:rPr>
              <a:t>applying on behalf of </a:t>
            </a:r>
            <a:r>
              <a:rPr lang="en-US" sz="2400" dirty="0">
                <a:latin typeface="Calibri"/>
                <a:cs typeface="Calibri"/>
              </a:rPr>
              <a:t>a</a:t>
            </a:r>
            <a:r>
              <a:rPr lang="en-US" sz="2400" spc="-15" dirty="0">
                <a:latin typeface="Calibri"/>
                <a:cs typeface="Calibri"/>
              </a:rPr>
              <a:t> </a:t>
            </a:r>
            <a:r>
              <a:rPr lang="en-US" sz="2400" spc="-5" dirty="0">
                <a:latin typeface="Calibri"/>
                <a:cs typeface="Calibri"/>
              </a:rPr>
              <a:t>coalition</a:t>
            </a:r>
            <a:endParaRPr lang="en-US" sz="2800" dirty="0">
              <a:latin typeface="+mn-lt"/>
            </a:endParaRPr>
          </a:p>
        </p:txBody>
      </p:sp>
      <p:grpSp>
        <p:nvGrpSpPr>
          <p:cNvPr id="5" name="Group 4">
            <a:extLst>
              <a:ext uri="{FF2B5EF4-FFF2-40B4-BE49-F238E27FC236}">
                <a16:creationId xmlns:a16="http://schemas.microsoft.com/office/drawing/2014/main" id="{669C1DFE-C2C8-497F-AD71-F117A6DE8B75}"/>
              </a:ext>
              <a:ext uri="{C183D7F6-B498-43B3-948B-1728B52AA6E4}">
                <adec:decorative xmlns:adec="http://schemas.microsoft.com/office/drawing/2017/decorative" val="1"/>
              </a:ext>
            </a:extLst>
          </p:cNvPr>
          <p:cNvGrpSpPr/>
          <p:nvPr/>
        </p:nvGrpSpPr>
        <p:grpSpPr>
          <a:xfrm>
            <a:off x="588010" y="1636999"/>
            <a:ext cx="386080" cy="394970"/>
            <a:chOff x="457200" y="5385822"/>
            <a:chExt cx="386080" cy="394970"/>
          </a:xfrm>
        </p:grpSpPr>
        <p:sp>
          <p:nvSpPr>
            <p:cNvPr id="6" name="object 4">
              <a:extLst>
                <a:ext uri="{FF2B5EF4-FFF2-40B4-BE49-F238E27FC236}">
                  <a16:creationId xmlns:a16="http://schemas.microsoft.com/office/drawing/2014/main" id="{796CA16D-0E15-48EE-B586-0B7BACFA8411}"/>
                </a:ext>
              </a:extLst>
            </p:cNvPr>
            <p:cNvSpPr/>
            <p:nvPr/>
          </p:nvSpPr>
          <p:spPr>
            <a:xfrm>
              <a:off x="457200" y="5385822"/>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8" name="object 5">
              <a:extLst>
                <a:ext uri="{FF2B5EF4-FFF2-40B4-BE49-F238E27FC236}">
                  <a16:creationId xmlns:a16="http://schemas.microsoft.com/office/drawing/2014/main" id="{23ED4551-4D92-41EC-8C0D-D90C3F6E0692}"/>
                </a:ext>
              </a:extLst>
            </p:cNvPr>
            <p:cNvSpPr/>
            <p:nvPr/>
          </p:nvSpPr>
          <p:spPr>
            <a:xfrm>
              <a:off x="457200" y="5385822"/>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361028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838200"/>
            <a:ext cx="7782234" cy="615553"/>
          </a:xfrm>
        </p:spPr>
        <p:txBody>
          <a:bodyPr/>
          <a:lstStyle/>
          <a:p>
            <a:r>
              <a:rPr lang="en-US" sz="4000" dirty="0"/>
              <a:t>Requirement 3: Mission Statement</a:t>
            </a:r>
          </a:p>
        </p:txBody>
      </p:sp>
      <p:sp>
        <p:nvSpPr>
          <p:cNvPr id="8" name="Text Placeholder 7">
            <a:extLst>
              <a:ext uri="{FF2B5EF4-FFF2-40B4-BE49-F238E27FC236}">
                <a16:creationId xmlns:a16="http://schemas.microsoft.com/office/drawing/2014/main" id="{1687A584-4061-403F-A303-925E562A7484}"/>
              </a:ext>
            </a:extLst>
          </p:cNvPr>
          <p:cNvSpPr>
            <a:spLocks noGrp="1"/>
          </p:cNvSpPr>
          <p:nvPr>
            <p:ph type="body" idx="1"/>
          </p:nvPr>
        </p:nvSpPr>
        <p:spPr>
          <a:xfrm>
            <a:off x="707390" y="2133600"/>
            <a:ext cx="7581900" cy="3323987"/>
          </a:xfrm>
        </p:spPr>
        <p:txBody>
          <a:bodyPr/>
          <a:lstStyle/>
          <a:p>
            <a:pPr marL="354965" marR="124460" indent="-342900">
              <a:lnSpc>
                <a:spcPct val="100000"/>
              </a:lnSpc>
              <a:spcBef>
                <a:spcPts val="100"/>
              </a:spcBef>
              <a:buClr>
                <a:srgbClr val="3B6D90"/>
              </a:buClr>
              <a:buFont typeface="Arial"/>
              <a:buChar char="•"/>
              <a:tabLst>
                <a:tab pos="354965" algn="l"/>
                <a:tab pos="355600" algn="l"/>
              </a:tabLst>
            </a:pPr>
            <a:r>
              <a:rPr lang="en-US" sz="2400" spc="-10" dirty="0">
                <a:latin typeface="Calibri"/>
                <a:cs typeface="Calibri"/>
              </a:rPr>
              <a:t>Must </a:t>
            </a:r>
            <a:r>
              <a:rPr lang="en-US" sz="2400" spc="-5" dirty="0">
                <a:latin typeface="Calibri"/>
                <a:cs typeface="Calibri"/>
              </a:rPr>
              <a:t>be </a:t>
            </a:r>
            <a:r>
              <a:rPr lang="en-US" sz="2400" dirty="0">
                <a:latin typeface="Calibri"/>
                <a:cs typeface="Calibri"/>
              </a:rPr>
              <a:t>the </a:t>
            </a:r>
            <a:r>
              <a:rPr lang="en-US" sz="2400" b="1" spc="-15" dirty="0">
                <a:solidFill>
                  <a:srgbClr val="1F497D"/>
                </a:solidFill>
                <a:latin typeface="Calibri"/>
                <a:cs typeface="Calibri"/>
              </a:rPr>
              <a:t>coalition’s </a:t>
            </a:r>
            <a:r>
              <a:rPr lang="en-US" sz="2400" b="1" spc="-5" dirty="0">
                <a:solidFill>
                  <a:srgbClr val="1F497D"/>
                </a:solidFill>
                <a:latin typeface="Calibri"/>
                <a:cs typeface="Calibri"/>
              </a:rPr>
              <a:t>mission </a:t>
            </a:r>
            <a:r>
              <a:rPr lang="en-US" sz="2400" dirty="0">
                <a:latin typeface="Calibri"/>
                <a:cs typeface="Calibri"/>
              </a:rPr>
              <a:t>– </a:t>
            </a:r>
            <a:r>
              <a:rPr lang="en-US" sz="2400" spc="-5" dirty="0">
                <a:latin typeface="Calibri"/>
                <a:cs typeface="Calibri"/>
              </a:rPr>
              <a:t>not </a:t>
            </a:r>
            <a:r>
              <a:rPr lang="en-US" sz="2400" spc="-10" dirty="0">
                <a:latin typeface="Calibri"/>
                <a:cs typeface="Calibri"/>
              </a:rPr>
              <a:t>that </a:t>
            </a:r>
            <a:r>
              <a:rPr lang="en-US" sz="2400" spc="-5" dirty="0">
                <a:latin typeface="Calibri"/>
                <a:cs typeface="Calibri"/>
              </a:rPr>
              <a:t>of </a:t>
            </a:r>
            <a:r>
              <a:rPr lang="en-US" sz="2400" dirty="0">
                <a:latin typeface="Calibri"/>
                <a:cs typeface="Calibri"/>
              </a:rPr>
              <a:t>an </a:t>
            </a:r>
            <a:r>
              <a:rPr lang="en-US" sz="2400" spc="-5" dirty="0">
                <a:latin typeface="Calibri"/>
                <a:cs typeface="Calibri"/>
              </a:rPr>
              <a:t>outside  </a:t>
            </a:r>
            <a:r>
              <a:rPr lang="en-US" sz="2400" spc="-10" dirty="0">
                <a:latin typeface="Calibri"/>
                <a:cs typeface="Calibri"/>
              </a:rPr>
              <a:t>agent </a:t>
            </a:r>
            <a:r>
              <a:rPr lang="en-US" sz="2400" spc="-5" dirty="0">
                <a:latin typeface="Calibri"/>
                <a:cs typeface="Calibri"/>
              </a:rPr>
              <a:t>applying on behalf of </a:t>
            </a:r>
            <a:r>
              <a:rPr lang="en-US" sz="2400" dirty="0">
                <a:latin typeface="Calibri"/>
                <a:cs typeface="Calibri"/>
              </a:rPr>
              <a:t>the</a:t>
            </a:r>
            <a:r>
              <a:rPr lang="en-US" sz="2400" spc="-10" dirty="0">
                <a:latin typeface="Calibri"/>
                <a:cs typeface="Calibri"/>
              </a:rPr>
              <a:t> </a:t>
            </a:r>
            <a:r>
              <a:rPr lang="en-US" sz="2400" spc="-5" dirty="0">
                <a:latin typeface="Calibri"/>
                <a:cs typeface="Calibri"/>
              </a:rPr>
              <a:t>coalition</a:t>
            </a:r>
            <a:endParaRPr lang="en-US" sz="2400" dirty="0">
              <a:latin typeface="Calibri"/>
              <a:cs typeface="Calibri"/>
            </a:endParaRPr>
          </a:p>
          <a:p>
            <a:pPr>
              <a:lnSpc>
                <a:spcPct val="100000"/>
              </a:lnSpc>
              <a:spcBef>
                <a:spcPts val="35"/>
              </a:spcBef>
              <a:buClr>
                <a:srgbClr val="3B6D90"/>
              </a:buClr>
              <a:buFont typeface="Arial"/>
              <a:buChar char="•"/>
            </a:pPr>
            <a:endParaRPr lang="en-US" sz="2400" dirty="0">
              <a:latin typeface="Calibri"/>
              <a:cs typeface="Calibri"/>
            </a:endParaRPr>
          </a:p>
          <a:p>
            <a:pPr marL="355600" indent="-342900">
              <a:lnSpc>
                <a:spcPct val="100000"/>
              </a:lnSpc>
              <a:buClr>
                <a:srgbClr val="3B6D90"/>
              </a:buClr>
              <a:buFont typeface="Arial"/>
              <a:buChar char="•"/>
              <a:tabLst>
                <a:tab pos="354965" algn="l"/>
                <a:tab pos="355600" algn="l"/>
              </a:tabLst>
            </a:pPr>
            <a:r>
              <a:rPr lang="en-US" sz="2400" spc="-5" dirty="0">
                <a:latin typeface="Calibri"/>
                <a:cs typeface="Calibri"/>
              </a:rPr>
              <a:t>Coalition</a:t>
            </a:r>
            <a:r>
              <a:rPr lang="en-US" sz="2400" spc="-5"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b="1" spc="-15" dirty="0">
                <a:solidFill>
                  <a:srgbClr val="1F497D"/>
                </a:solidFill>
                <a:latin typeface="Calibri"/>
                <a:cs typeface="Calibri"/>
              </a:rPr>
              <a:t>have </a:t>
            </a:r>
            <a:r>
              <a:rPr lang="en-US" sz="2400" dirty="0">
                <a:latin typeface="Calibri"/>
                <a:cs typeface="Calibri"/>
              </a:rPr>
              <a:t>as </a:t>
            </a:r>
            <a:r>
              <a:rPr lang="en-US" sz="2400" spc="-5" dirty="0">
                <a:latin typeface="Calibri"/>
                <a:cs typeface="Calibri"/>
              </a:rPr>
              <a:t>its principal</a:t>
            </a:r>
            <a:r>
              <a:rPr lang="en-US" sz="2400" spc="-15" dirty="0">
                <a:latin typeface="Calibri"/>
                <a:cs typeface="Calibri"/>
              </a:rPr>
              <a:t> </a:t>
            </a:r>
            <a:r>
              <a:rPr lang="en-US" sz="2400" spc="-5" dirty="0">
                <a:latin typeface="Calibri"/>
                <a:cs typeface="Calibri"/>
              </a:rPr>
              <a:t>mission</a:t>
            </a:r>
            <a:endParaRPr lang="en-US" sz="2400" dirty="0">
              <a:latin typeface="Calibri"/>
              <a:cs typeface="Calibri"/>
            </a:endParaRPr>
          </a:p>
          <a:p>
            <a:pPr marL="354965" marR="5080">
              <a:lnSpc>
                <a:spcPct val="100000"/>
              </a:lnSpc>
            </a:pPr>
            <a:r>
              <a:rPr lang="en-US" sz="2400" dirty="0">
                <a:latin typeface="Calibri"/>
                <a:cs typeface="Calibri"/>
              </a:rPr>
              <a:t>the </a:t>
            </a:r>
            <a:r>
              <a:rPr lang="en-US" sz="2400" b="1" spc="-5" dirty="0">
                <a:solidFill>
                  <a:srgbClr val="1F497D"/>
                </a:solidFill>
                <a:latin typeface="Calibri"/>
                <a:cs typeface="Calibri"/>
              </a:rPr>
              <a:t>reduction </a:t>
            </a:r>
            <a:r>
              <a:rPr lang="en-US" sz="2400" b="1" dirty="0">
                <a:solidFill>
                  <a:srgbClr val="1F497D"/>
                </a:solidFill>
                <a:latin typeface="Calibri"/>
                <a:cs typeface="Calibri"/>
              </a:rPr>
              <a:t>of </a:t>
            </a:r>
            <a:r>
              <a:rPr lang="en-US" sz="2400" b="1" spc="-10" dirty="0">
                <a:solidFill>
                  <a:srgbClr val="1F497D"/>
                </a:solidFill>
                <a:latin typeface="Calibri"/>
                <a:cs typeface="Calibri"/>
              </a:rPr>
              <a:t>substance </a:t>
            </a:r>
            <a:r>
              <a:rPr lang="en-US" sz="2400" b="1" spc="-5" dirty="0">
                <a:solidFill>
                  <a:srgbClr val="1F497D"/>
                </a:solidFill>
                <a:latin typeface="Calibri"/>
                <a:cs typeface="Calibri"/>
              </a:rPr>
              <a:t>use</a:t>
            </a:r>
            <a:r>
              <a:rPr lang="en-US" sz="2400" spc="-5" dirty="0">
                <a:latin typeface="Calibri"/>
                <a:cs typeface="Calibri"/>
              </a:rPr>
              <a:t>, </a:t>
            </a:r>
            <a:r>
              <a:rPr lang="en-US" sz="2400" dirty="0">
                <a:latin typeface="Calibri"/>
                <a:cs typeface="Calibri"/>
              </a:rPr>
              <a:t>with a </a:t>
            </a:r>
            <a:r>
              <a:rPr lang="en-US" sz="2400" b="1" spc="-5" dirty="0">
                <a:solidFill>
                  <a:srgbClr val="1F497D"/>
                </a:solidFill>
                <a:latin typeface="Calibri"/>
                <a:cs typeface="Calibri"/>
              </a:rPr>
              <a:t>primary </a:t>
            </a:r>
            <a:r>
              <a:rPr lang="en-US" sz="2400" b="1" spc="-10" dirty="0">
                <a:solidFill>
                  <a:srgbClr val="1F497D"/>
                </a:solidFill>
                <a:latin typeface="Calibri"/>
                <a:cs typeface="Calibri"/>
              </a:rPr>
              <a:t>focus </a:t>
            </a:r>
            <a:r>
              <a:rPr lang="en-US" sz="2400" b="1" spc="5" dirty="0">
                <a:solidFill>
                  <a:srgbClr val="1F497D"/>
                </a:solidFill>
                <a:latin typeface="Calibri"/>
                <a:cs typeface="Calibri"/>
              </a:rPr>
              <a:t>on  </a:t>
            </a:r>
            <a:r>
              <a:rPr lang="en-US" sz="2400" b="1" spc="-10" dirty="0">
                <a:solidFill>
                  <a:srgbClr val="1F497D"/>
                </a:solidFill>
                <a:latin typeface="Calibri"/>
                <a:cs typeface="Calibri"/>
              </a:rPr>
              <a:t>reducing youth substance</a:t>
            </a:r>
            <a:r>
              <a:rPr lang="en-US" sz="2400" b="1" spc="15" dirty="0">
                <a:solidFill>
                  <a:srgbClr val="1F497D"/>
                </a:solidFill>
                <a:latin typeface="Calibri"/>
                <a:cs typeface="Calibri"/>
              </a:rPr>
              <a:t> </a:t>
            </a:r>
            <a:r>
              <a:rPr lang="en-US" sz="2400" b="1" spc="-5" dirty="0">
                <a:solidFill>
                  <a:srgbClr val="1F497D"/>
                </a:solidFill>
                <a:latin typeface="Calibri"/>
                <a:cs typeface="Calibri"/>
              </a:rPr>
              <a:t>use</a:t>
            </a:r>
            <a:endParaRPr lang="en-US" sz="2400" dirty="0">
              <a:latin typeface="Calibri"/>
              <a:cs typeface="Calibri"/>
            </a:endParaRPr>
          </a:p>
          <a:p>
            <a:pPr>
              <a:lnSpc>
                <a:spcPct val="100000"/>
              </a:lnSpc>
              <a:spcBef>
                <a:spcPts val="10"/>
              </a:spcBef>
            </a:pPr>
            <a:endParaRPr lang="en-US" sz="2400" dirty="0">
              <a:latin typeface="Calibri"/>
              <a:cs typeface="Calibri"/>
            </a:endParaRPr>
          </a:p>
          <a:p>
            <a:pPr marL="245745" marR="251460">
              <a:lnSpc>
                <a:spcPct val="100000"/>
              </a:lnSpc>
            </a:pPr>
            <a:r>
              <a:rPr lang="en-US" sz="2400" b="1" spc="-15" dirty="0">
                <a:solidFill>
                  <a:srgbClr val="E13848"/>
                </a:solidFill>
                <a:latin typeface="Calibri"/>
                <a:cs typeface="Calibri"/>
              </a:rPr>
              <a:t>Evidence: </a:t>
            </a:r>
            <a:r>
              <a:rPr lang="en-US" sz="2400" spc="-10" dirty="0">
                <a:latin typeface="Calibri"/>
                <a:cs typeface="Calibri"/>
              </a:rPr>
              <a:t>This </a:t>
            </a:r>
            <a:r>
              <a:rPr lang="en-US" sz="2400" spc="-15" dirty="0">
                <a:latin typeface="Calibri"/>
                <a:cs typeface="Calibri"/>
              </a:rPr>
              <a:t>year’s </a:t>
            </a:r>
            <a:r>
              <a:rPr lang="en-US" sz="2400" spc="-5" dirty="0">
                <a:latin typeface="Calibri"/>
                <a:cs typeface="Calibri"/>
              </a:rPr>
              <a:t>Mission </a:t>
            </a:r>
            <a:r>
              <a:rPr lang="en-US" sz="2400" spc="-20" dirty="0">
                <a:latin typeface="Calibri"/>
                <a:cs typeface="Calibri"/>
              </a:rPr>
              <a:t>Statement </a:t>
            </a:r>
            <a:r>
              <a:rPr lang="en-US" sz="2400" spc="-5" dirty="0">
                <a:latin typeface="Calibri"/>
                <a:cs typeface="Calibri"/>
              </a:rPr>
              <a:t>will be </a:t>
            </a:r>
            <a:r>
              <a:rPr lang="en-US" sz="2400" spc="-10" dirty="0">
                <a:latin typeface="Calibri"/>
                <a:cs typeface="Calibri"/>
              </a:rPr>
              <a:t>addressed in  the </a:t>
            </a:r>
            <a:r>
              <a:rPr lang="en-US" sz="2400" b="1" spc="-10" dirty="0">
                <a:solidFill>
                  <a:srgbClr val="1F497D"/>
                </a:solidFill>
                <a:latin typeface="Calibri"/>
                <a:cs typeface="Calibri"/>
              </a:rPr>
              <a:t>Project </a:t>
            </a:r>
            <a:r>
              <a:rPr lang="en-US" sz="2400" b="1" spc="-15" dirty="0">
                <a:solidFill>
                  <a:srgbClr val="1F497D"/>
                </a:solidFill>
                <a:latin typeface="Calibri"/>
                <a:cs typeface="Calibri"/>
              </a:rPr>
              <a:t>Narrative </a:t>
            </a:r>
            <a:r>
              <a:rPr lang="en-US" sz="2400" b="1" spc="-5" dirty="0">
                <a:solidFill>
                  <a:srgbClr val="1F497D"/>
                </a:solidFill>
                <a:latin typeface="Calibri"/>
                <a:cs typeface="Calibri"/>
              </a:rPr>
              <a:t>–</a:t>
            </a:r>
            <a:r>
              <a:rPr lang="en-US" sz="2400" b="1" spc="120" dirty="0">
                <a:solidFill>
                  <a:srgbClr val="1F497D"/>
                </a:solidFill>
                <a:latin typeface="Calibri"/>
                <a:cs typeface="Calibri"/>
              </a:rPr>
              <a:t> </a:t>
            </a:r>
            <a:r>
              <a:rPr lang="en-US" sz="2400" b="1" spc="-10" dirty="0">
                <a:solidFill>
                  <a:srgbClr val="1F497D"/>
                </a:solidFill>
                <a:latin typeface="Calibri"/>
                <a:cs typeface="Calibri"/>
              </a:rPr>
              <a:t>Background</a:t>
            </a:r>
            <a:endParaRPr lang="en-US" sz="2400" dirty="0">
              <a:latin typeface="Calibri"/>
              <a:cs typeface="Calibri"/>
            </a:endParaRPr>
          </a:p>
        </p:txBody>
      </p:sp>
      <p:grpSp>
        <p:nvGrpSpPr>
          <p:cNvPr id="6" name="Group 5">
            <a:extLst>
              <a:ext uri="{FF2B5EF4-FFF2-40B4-BE49-F238E27FC236}">
                <a16:creationId xmlns:a16="http://schemas.microsoft.com/office/drawing/2014/main" id="{3E7FD22D-A347-4DA2-8EB3-2CFA5125EA6B}"/>
              </a:ext>
              <a:ext uri="{C183D7F6-B498-43B3-948B-1728B52AA6E4}">
                <adec:decorative xmlns:adec="http://schemas.microsoft.com/office/drawing/2017/decorative" val="1"/>
              </a:ext>
            </a:extLst>
          </p:cNvPr>
          <p:cNvGrpSpPr/>
          <p:nvPr/>
        </p:nvGrpSpPr>
        <p:grpSpPr>
          <a:xfrm>
            <a:off x="489204" y="4713738"/>
            <a:ext cx="386080" cy="394970"/>
            <a:chOff x="489204" y="4713738"/>
            <a:chExt cx="386080" cy="394970"/>
          </a:xfrm>
        </p:grpSpPr>
        <p:sp>
          <p:nvSpPr>
            <p:cNvPr id="4" name="object 4"/>
            <p:cNvSpPr/>
            <p:nvPr/>
          </p:nvSpPr>
          <p:spPr>
            <a:xfrm>
              <a:off x="489204" y="4713738"/>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5" name="object 5"/>
            <p:cNvSpPr/>
            <p:nvPr/>
          </p:nvSpPr>
          <p:spPr>
            <a:xfrm>
              <a:off x="489204" y="4713738"/>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235997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608406" cy="1231106"/>
          </a:xfrm>
        </p:spPr>
        <p:txBody>
          <a:bodyPr/>
          <a:lstStyle/>
          <a:p>
            <a:r>
              <a:rPr lang="en-US" sz="4000" dirty="0"/>
              <a:t>Requirement 4: Multiple Drugs of  Abuse</a:t>
            </a:r>
          </a:p>
        </p:txBody>
      </p:sp>
      <p:sp>
        <p:nvSpPr>
          <p:cNvPr id="5" name="Text Placeholder 4">
            <a:extLst>
              <a:ext uri="{FF2B5EF4-FFF2-40B4-BE49-F238E27FC236}">
                <a16:creationId xmlns:a16="http://schemas.microsoft.com/office/drawing/2014/main" id="{C63FA1FF-04F7-4C9B-93F3-3821EAF77033}"/>
              </a:ext>
            </a:extLst>
          </p:cNvPr>
          <p:cNvSpPr>
            <a:spLocks noGrp="1"/>
          </p:cNvSpPr>
          <p:nvPr>
            <p:ph type="body" idx="1"/>
          </p:nvPr>
        </p:nvSpPr>
        <p:spPr>
          <a:xfrm>
            <a:off x="707388" y="1892297"/>
            <a:ext cx="7581900" cy="4355038"/>
          </a:xfrm>
        </p:spPr>
        <p:txBody>
          <a:bodyPr/>
          <a:lstStyle/>
          <a:p>
            <a:pPr marL="355600" indent="-342900">
              <a:lnSpc>
                <a:spcPct val="100000"/>
              </a:lnSpc>
              <a:spcBef>
                <a:spcPts val="800"/>
              </a:spcBef>
              <a:buClr>
                <a:srgbClr val="3B6D90"/>
              </a:buClr>
              <a:buFont typeface="Arial"/>
              <a:buChar char="•"/>
              <a:tabLst>
                <a:tab pos="354965" algn="l"/>
                <a:tab pos="355600" algn="l"/>
              </a:tabLst>
            </a:pPr>
            <a:r>
              <a:rPr lang="en-US" sz="2800" spc="-10" dirty="0">
                <a:latin typeface="Calibri"/>
                <a:cs typeface="Calibri"/>
              </a:rPr>
              <a:t>Multiple </a:t>
            </a:r>
            <a:r>
              <a:rPr lang="en-US" sz="2800" spc="-5" dirty="0">
                <a:latin typeface="Calibri"/>
                <a:cs typeface="Calibri"/>
              </a:rPr>
              <a:t>Drugs</a:t>
            </a:r>
            <a:r>
              <a:rPr lang="en-US" sz="2800" spc="-5" dirty="0">
                <a:solidFill>
                  <a:srgbClr val="1F497D"/>
                </a:solidFill>
                <a:latin typeface="Calibri"/>
                <a:cs typeface="Calibri"/>
              </a:rPr>
              <a:t> </a:t>
            </a:r>
            <a:r>
              <a:rPr lang="en-US" sz="2800" b="1" u="heavy" spc="-15" dirty="0">
                <a:solidFill>
                  <a:srgbClr val="1F497D"/>
                </a:solidFill>
                <a:uFill>
                  <a:solidFill>
                    <a:srgbClr val="1F497D"/>
                  </a:solidFill>
                </a:uFill>
                <a:latin typeface="Calibri"/>
                <a:cs typeface="Calibri"/>
              </a:rPr>
              <a:t>must</a:t>
            </a:r>
            <a:r>
              <a:rPr lang="en-US" sz="2800" b="1" spc="-15" dirty="0">
                <a:solidFill>
                  <a:srgbClr val="1F497D"/>
                </a:solidFill>
                <a:latin typeface="Calibri"/>
                <a:cs typeface="Calibri"/>
              </a:rPr>
              <a:t> </a:t>
            </a:r>
            <a:r>
              <a:rPr lang="en-US" sz="2800" spc="-5" dirty="0">
                <a:latin typeface="Calibri"/>
                <a:cs typeface="Calibri"/>
              </a:rPr>
              <a:t>be</a:t>
            </a:r>
            <a:r>
              <a:rPr lang="en-US" sz="2800" spc="140" dirty="0">
                <a:latin typeface="Calibri"/>
                <a:cs typeface="Calibri"/>
              </a:rPr>
              <a:t> </a:t>
            </a:r>
            <a:r>
              <a:rPr lang="en-US" sz="2800" spc="-10" dirty="0">
                <a:latin typeface="Calibri"/>
                <a:cs typeface="Calibri"/>
              </a:rPr>
              <a:t>addressed</a:t>
            </a:r>
            <a:endParaRPr lang="en-US" sz="2800" dirty="0">
              <a:latin typeface="Calibri"/>
              <a:cs typeface="Calibri"/>
            </a:endParaRPr>
          </a:p>
          <a:p>
            <a:pPr marL="756285" marR="184785" lvl="1" indent="-287020">
              <a:lnSpc>
                <a:spcPct val="100000"/>
              </a:lnSpc>
              <a:spcBef>
                <a:spcPts val="605"/>
              </a:spcBef>
              <a:buClr>
                <a:srgbClr val="3B6D90"/>
              </a:buClr>
              <a:buFont typeface="Arial"/>
              <a:buChar char="–"/>
              <a:tabLst>
                <a:tab pos="756920" algn="l"/>
              </a:tabLst>
            </a:pPr>
            <a:r>
              <a:rPr lang="en-US" sz="2400" spc="-5" dirty="0">
                <a:cs typeface="Calibri"/>
              </a:rPr>
              <a:t>Cannot be </a:t>
            </a:r>
            <a:r>
              <a:rPr lang="en-US" sz="2400" dirty="0">
                <a:cs typeface="Calibri"/>
              </a:rPr>
              <a:t>an </a:t>
            </a:r>
            <a:r>
              <a:rPr lang="en-US" sz="2400" spc="-10" dirty="0">
                <a:cs typeface="Calibri"/>
              </a:rPr>
              <a:t>“underage </a:t>
            </a:r>
            <a:r>
              <a:rPr lang="en-US" sz="2400" spc="5" dirty="0">
                <a:cs typeface="Calibri"/>
              </a:rPr>
              <a:t>drinking” </a:t>
            </a:r>
            <a:r>
              <a:rPr lang="en-US" sz="2400" spc="-5" dirty="0">
                <a:cs typeface="Calibri"/>
              </a:rPr>
              <a:t>coalition </a:t>
            </a:r>
            <a:r>
              <a:rPr lang="en-US" sz="2400" spc="-10" dirty="0">
                <a:cs typeface="Calibri"/>
              </a:rPr>
              <a:t>that </a:t>
            </a:r>
            <a:r>
              <a:rPr lang="en-US" sz="2400" spc="-5" dirty="0">
                <a:cs typeface="Calibri"/>
              </a:rPr>
              <a:t>does  not </a:t>
            </a:r>
            <a:r>
              <a:rPr lang="en-US" sz="2400" spc="-10" dirty="0">
                <a:cs typeface="Calibri"/>
              </a:rPr>
              <a:t>address </a:t>
            </a:r>
            <a:r>
              <a:rPr lang="en-US" sz="2400" spc="-5" dirty="0">
                <a:cs typeface="Calibri"/>
              </a:rPr>
              <a:t>other drugs</a:t>
            </a:r>
            <a:endParaRPr lang="en-US" sz="2400" dirty="0">
              <a:cs typeface="Calibri"/>
            </a:endParaRPr>
          </a:p>
          <a:p>
            <a:pPr marL="756285" marR="195580" lvl="1" indent="-287020">
              <a:lnSpc>
                <a:spcPct val="100000"/>
              </a:lnSpc>
              <a:spcBef>
                <a:spcPts val="575"/>
              </a:spcBef>
              <a:buClr>
                <a:srgbClr val="3B6D90"/>
              </a:buClr>
              <a:buFont typeface="Arial"/>
              <a:buChar char="–"/>
              <a:tabLst>
                <a:tab pos="756920" algn="l"/>
              </a:tabLst>
            </a:pPr>
            <a:r>
              <a:rPr lang="en-US" sz="2400" b="1" spc="-5" dirty="0">
                <a:solidFill>
                  <a:srgbClr val="1F497D"/>
                </a:solidFill>
                <a:cs typeface="Calibri"/>
              </a:rPr>
              <a:t>Do </a:t>
            </a:r>
            <a:r>
              <a:rPr lang="en-US" sz="2400" b="1" dirty="0">
                <a:solidFill>
                  <a:srgbClr val="1F497D"/>
                </a:solidFill>
                <a:cs typeface="Calibri"/>
              </a:rPr>
              <a:t>not </a:t>
            </a:r>
            <a:r>
              <a:rPr lang="en-US" sz="2400" spc="-5" dirty="0">
                <a:cs typeface="Calibri"/>
              </a:rPr>
              <a:t>use the terms </a:t>
            </a:r>
            <a:r>
              <a:rPr lang="en-US" sz="2400" spc="-30" dirty="0">
                <a:cs typeface="Calibri"/>
              </a:rPr>
              <a:t>“Alcohol, </a:t>
            </a:r>
            <a:r>
              <a:rPr lang="en-US" sz="2400" spc="-40" dirty="0">
                <a:cs typeface="Calibri"/>
              </a:rPr>
              <a:t>Tobacco, </a:t>
            </a:r>
            <a:r>
              <a:rPr lang="en-US" sz="2400" dirty="0">
                <a:cs typeface="Calibri"/>
              </a:rPr>
              <a:t>and </a:t>
            </a:r>
            <a:r>
              <a:rPr lang="en-US" sz="2400" spc="-5" dirty="0">
                <a:cs typeface="Calibri"/>
              </a:rPr>
              <a:t>Other  Drugs </a:t>
            </a:r>
            <a:r>
              <a:rPr lang="en-US" sz="2400" spc="-60" dirty="0">
                <a:cs typeface="Calibri"/>
              </a:rPr>
              <a:t>(ATOD),” </a:t>
            </a:r>
            <a:r>
              <a:rPr lang="en-US" sz="2400" spc="-25" dirty="0">
                <a:cs typeface="Calibri"/>
              </a:rPr>
              <a:t>“substances,” </a:t>
            </a:r>
            <a:r>
              <a:rPr lang="en-US" sz="2400" spc="-5" dirty="0">
                <a:cs typeface="Calibri"/>
              </a:rPr>
              <a:t>or </a:t>
            </a:r>
            <a:r>
              <a:rPr lang="en-US" sz="2400" spc="-15" dirty="0">
                <a:cs typeface="Calibri"/>
              </a:rPr>
              <a:t>“substance </a:t>
            </a:r>
            <a:r>
              <a:rPr lang="en-US" sz="2400" spc="-5" dirty="0">
                <a:cs typeface="Calibri"/>
              </a:rPr>
              <a:t>abuse” </a:t>
            </a:r>
            <a:r>
              <a:rPr lang="en-US" sz="2400" spc="-15" dirty="0">
                <a:cs typeface="Calibri"/>
              </a:rPr>
              <a:t>to  </a:t>
            </a:r>
            <a:r>
              <a:rPr lang="en-US" sz="2400" spc="-10" dirty="0">
                <a:cs typeface="Calibri"/>
              </a:rPr>
              <a:t>account </a:t>
            </a:r>
            <a:r>
              <a:rPr lang="en-US" sz="2400" spc="-20" dirty="0">
                <a:cs typeface="Calibri"/>
              </a:rPr>
              <a:t>for </a:t>
            </a:r>
            <a:r>
              <a:rPr lang="en-US" sz="2400" dirty="0">
                <a:cs typeface="Calibri"/>
              </a:rPr>
              <a:t>all</a:t>
            </a:r>
            <a:r>
              <a:rPr lang="en-US" sz="2400" spc="-5" dirty="0">
                <a:cs typeface="Calibri"/>
              </a:rPr>
              <a:t> </a:t>
            </a:r>
            <a:r>
              <a:rPr lang="en-US" sz="2400" spc="-10" dirty="0">
                <a:cs typeface="Calibri"/>
              </a:rPr>
              <a:t>substances</a:t>
            </a:r>
          </a:p>
          <a:p>
            <a:pPr marL="756285" marR="195580" lvl="1" indent="-287020">
              <a:lnSpc>
                <a:spcPct val="100000"/>
              </a:lnSpc>
              <a:spcBef>
                <a:spcPts val="575"/>
              </a:spcBef>
              <a:buClr>
                <a:srgbClr val="3B6D90"/>
              </a:buClr>
              <a:buFont typeface="Arial"/>
              <a:buChar char="–"/>
              <a:tabLst>
                <a:tab pos="756920" algn="l"/>
              </a:tabLst>
            </a:pPr>
            <a:r>
              <a:rPr lang="en-US" sz="2400" dirty="0">
                <a:cs typeface="Calibri"/>
              </a:rPr>
              <a:t>Substances may include, but are not limited to, narcotics, depressants, stimulants, hallucinogens, inhalants, marijuana, alcohol, and tobacco, where youth use is prohibited by federal, state, or local law. (21 USC 1531 §1032 (a)(4)(D))</a:t>
            </a:r>
          </a:p>
        </p:txBody>
      </p:sp>
    </p:spTree>
    <p:extLst>
      <p:ext uri="{BB962C8B-B14F-4D97-AF65-F5344CB8AC3E}">
        <p14:creationId xmlns:p14="http://schemas.microsoft.com/office/powerpoint/2010/main" val="369449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Requirement 5: National Cross-Site  Evaluation</a:t>
            </a:r>
          </a:p>
        </p:txBody>
      </p:sp>
      <p:sp>
        <p:nvSpPr>
          <p:cNvPr id="8" name="Text Placeholder 7">
            <a:extLst>
              <a:ext uri="{FF2B5EF4-FFF2-40B4-BE49-F238E27FC236}">
                <a16:creationId xmlns:a16="http://schemas.microsoft.com/office/drawing/2014/main" id="{DC9FE5C5-4F15-412A-8FD7-394F17117FEE}"/>
              </a:ext>
            </a:extLst>
          </p:cNvPr>
          <p:cNvSpPr>
            <a:spLocks noGrp="1"/>
          </p:cNvSpPr>
          <p:nvPr>
            <p:ph type="body" idx="1"/>
          </p:nvPr>
        </p:nvSpPr>
        <p:spPr>
          <a:xfrm>
            <a:off x="707388" y="1892297"/>
            <a:ext cx="8055612" cy="4678588"/>
          </a:xfrm>
        </p:spPr>
        <p:txBody>
          <a:bodyPr/>
          <a:lstStyle/>
          <a:p>
            <a:pPr marL="380365" marR="53975" indent="-342900">
              <a:lnSpc>
                <a:spcPct val="80000"/>
              </a:lnSpc>
              <a:spcBef>
                <a:spcPts val="585"/>
              </a:spcBef>
              <a:buClr>
                <a:srgbClr val="3B6D90"/>
              </a:buClr>
              <a:buFont typeface="Arial"/>
              <a:buChar char="•"/>
              <a:tabLst>
                <a:tab pos="380365" algn="l"/>
                <a:tab pos="381000" algn="l"/>
              </a:tabLst>
            </a:pPr>
            <a:r>
              <a:rPr lang="en-US" sz="2000" spc="-5" dirty="0">
                <a:latin typeface="Calibri"/>
                <a:cs typeface="Calibri"/>
              </a:rPr>
              <a:t>Applicants </a:t>
            </a:r>
            <a:r>
              <a:rPr lang="en-US" sz="2000" b="1" spc="-15" dirty="0">
                <a:solidFill>
                  <a:srgbClr val="1F497D"/>
                </a:solidFill>
                <a:latin typeface="Calibri"/>
                <a:cs typeface="Calibri"/>
              </a:rPr>
              <a:t>are </a:t>
            </a:r>
            <a:r>
              <a:rPr lang="en-US" sz="2000" b="1" dirty="0">
                <a:solidFill>
                  <a:srgbClr val="1F497D"/>
                </a:solidFill>
                <a:latin typeface="Calibri"/>
                <a:cs typeface="Calibri"/>
              </a:rPr>
              <a:t>not </a:t>
            </a:r>
            <a:r>
              <a:rPr lang="en-US" sz="2000" b="1" spc="-10" dirty="0">
                <a:solidFill>
                  <a:srgbClr val="1F497D"/>
                </a:solidFill>
                <a:latin typeface="Calibri"/>
                <a:cs typeface="Calibri"/>
              </a:rPr>
              <a:t>required </a:t>
            </a:r>
            <a:r>
              <a:rPr lang="en-US" sz="2000" spc="-15" dirty="0">
                <a:latin typeface="Calibri"/>
                <a:cs typeface="Calibri"/>
              </a:rPr>
              <a:t>to </a:t>
            </a:r>
            <a:r>
              <a:rPr lang="en-US" sz="2000" dirty="0">
                <a:latin typeface="Calibri"/>
                <a:cs typeface="Calibri"/>
              </a:rPr>
              <a:t>be </a:t>
            </a:r>
            <a:r>
              <a:rPr lang="en-US" sz="2000" spc="-5" dirty="0">
                <a:latin typeface="Calibri"/>
                <a:cs typeface="Calibri"/>
              </a:rPr>
              <a:t>in compliance with </a:t>
            </a:r>
            <a:r>
              <a:rPr lang="en-US" sz="2000" dirty="0">
                <a:latin typeface="Calibri"/>
                <a:cs typeface="Calibri"/>
              </a:rPr>
              <a:t>the </a:t>
            </a:r>
            <a:r>
              <a:rPr lang="en-US" sz="2000" spc="-5" dirty="0">
                <a:latin typeface="Calibri"/>
                <a:cs typeface="Calibri"/>
              </a:rPr>
              <a:t>DFC National  </a:t>
            </a:r>
            <a:r>
              <a:rPr lang="en-US" sz="2000" spc="-10" dirty="0">
                <a:latin typeface="Calibri"/>
                <a:cs typeface="Calibri"/>
              </a:rPr>
              <a:t>Cross-Site Evaluation Requirements </a:t>
            </a:r>
            <a:r>
              <a:rPr lang="en-US" sz="2000" b="1" spc="-15" dirty="0">
                <a:solidFill>
                  <a:srgbClr val="1F497D"/>
                </a:solidFill>
                <a:latin typeface="Calibri"/>
                <a:cs typeface="Calibri"/>
              </a:rPr>
              <a:t>at </a:t>
            </a:r>
            <a:r>
              <a:rPr lang="en-US" sz="2000" b="1" dirty="0">
                <a:solidFill>
                  <a:srgbClr val="1F497D"/>
                </a:solidFill>
                <a:latin typeface="Calibri"/>
                <a:cs typeface="Calibri"/>
              </a:rPr>
              <a:t>the time of </a:t>
            </a:r>
            <a:r>
              <a:rPr lang="en-US" sz="2000" b="1" spc="-5" dirty="0">
                <a:solidFill>
                  <a:srgbClr val="1F497D"/>
                </a:solidFill>
                <a:latin typeface="Calibri"/>
                <a:cs typeface="Calibri"/>
              </a:rPr>
              <a:t>application</a:t>
            </a:r>
            <a:r>
              <a:rPr lang="en-US" sz="2000" spc="-5" dirty="0">
                <a:latin typeface="Calibri"/>
                <a:cs typeface="Calibri"/>
              </a:rPr>
              <a:t>. If </a:t>
            </a:r>
            <a:r>
              <a:rPr lang="en-US" sz="2000" spc="-10" dirty="0">
                <a:latin typeface="Calibri"/>
                <a:cs typeface="Calibri"/>
              </a:rPr>
              <a:t>awarded  </a:t>
            </a:r>
            <a:r>
              <a:rPr lang="en-US" sz="2000" dirty="0">
                <a:latin typeface="Calibri"/>
                <a:cs typeface="Calibri"/>
              </a:rPr>
              <a:t>a </a:t>
            </a:r>
            <a:r>
              <a:rPr lang="en-US" sz="2000" spc="-10" dirty="0">
                <a:latin typeface="Calibri"/>
                <a:cs typeface="Calibri"/>
              </a:rPr>
              <a:t>grant, </a:t>
            </a:r>
            <a:r>
              <a:rPr lang="en-US" sz="2000" dirty="0">
                <a:latin typeface="Calibri"/>
                <a:cs typeface="Calibri"/>
              </a:rPr>
              <a:t>the </a:t>
            </a:r>
            <a:r>
              <a:rPr lang="en-US" sz="2000" spc="-5" dirty="0">
                <a:latin typeface="Calibri"/>
                <a:cs typeface="Calibri"/>
              </a:rPr>
              <a:t>coalition will </a:t>
            </a:r>
            <a:r>
              <a:rPr lang="en-US" sz="2000" spc="-20" dirty="0">
                <a:latin typeface="Calibri"/>
                <a:cs typeface="Calibri"/>
              </a:rPr>
              <a:t>have </a:t>
            </a:r>
            <a:r>
              <a:rPr lang="en-US" sz="2000" spc="-10" dirty="0">
                <a:latin typeface="Calibri"/>
                <a:cs typeface="Calibri"/>
              </a:rPr>
              <a:t>two </a:t>
            </a:r>
            <a:r>
              <a:rPr lang="en-US" sz="2000" spc="-15" dirty="0">
                <a:latin typeface="Calibri"/>
                <a:cs typeface="Calibri"/>
              </a:rPr>
              <a:t>years from </a:t>
            </a:r>
            <a:r>
              <a:rPr lang="en-US" sz="2000" dirty="0">
                <a:latin typeface="Calibri"/>
                <a:cs typeface="Calibri"/>
              </a:rPr>
              <a:t>the </a:t>
            </a:r>
            <a:r>
              <a:rPr lang="en-US" sz="2000" spc="-5" dirty="0">
                <a:latin typeface="Calibri"/>
                <a:cs typeface="Calibri"/>
              </a:rPr>
              <a:t>time of </a:t>
            </a:r>
            <a:r>
              <a:rPr lang="en-US" sz="2000" spc="-15" dirty="0">
                <a:latin typeface="Calibri"/>
                <a:cs typeface="Calibri"/>
              </a:rPr>
              <a:t>award to </a:t>
            </a:r>
            <a:r>
              <a:rPr lang="en-US" sz="2000" spc="-10" dirty="0">
                <a:latin typeface="Calibri"/>
                <a:cs typeface="Calibri"/>
              </a:rPr>
              <a:t>report  </a:t>
            </a:r>
            <a:r>
              <a:rPr lang="en-US" sz="2000" spc="-5" dirty="0">
                <a:latin typeface="Calibri"/>
                <a:cs typeface="Calibri"/>
              </a:rPr>
              <a:t>its </a:t>
            </a:r>
            <a:r>
              <a:rPr lang="en-US" sz="2000" spc="-15" dirty="0">
                <a:latin typeface="Calibri"/>
                <a:cs typeface="Calibri"/>
              </a:rPr>
              <a:t>first </a:t>
            </a:r>
            <a:r>
              <a:rPr lang="en-US" sz="2000" spc="-10" dirty="0">
                <a:latin typeface="Calibri"/>
                <a:cs typeface="Calibri"/>
              </a:rPr>
              <a:t>complete </a:t>
            </a:r>
            <a:r>
              <a:rPr lang="en-US" sz="2000" spc="-5" dirty="0">
                <a:latin typeface="Calibri"/>
                <a:cs typeface="Calibri"/>
              </a:rPr>
              <a:t>set of </a:t>
            </a:r>
            <a:r>
              <a:rPr lang="en-US" sz="2000" dirty="0">
                <a:latin typeface="Calibri"/>
                <a:cs typeface="Calibri"/>
              </a:rPr>
              <a:t>the </a:t>
            </a:r>
            <a:r>
              <a:rPr lang="en-US" sz="2000" spc="-10" dirty="0">
                <a:latin typeface="Calibri"/>
                <a:cs typeface="Calibri"/>
              </a:rPr>
              <a:t>following </a:t>
            </a:r>
            <a:r>
              <a:rPr lang="en-US" sz="2000" spc="-5" dirty="0">
                <a:latin typeface="Calibri"/>
                <a:cs typeface="Calibri"/>
              </a:rPr>
              <a:t>DFC </a:t>
            </a:r>
            <a:r>
              <a:rPr lang="en-US" sz="2000" spc="-10" dirty="0">
                <a:latin typeface="Calibri"/>
                <a:cs typeface="Calibri"/>
              </a:rPr>
              <a:t>four core </a:t>
            </a:r>
            <a:r>
              <a:rPr lang="en-US" sz="2000" spc="-5" dirty="0">
                <a:latin typeface="Calibri"/>
                <a:cs typeface="Calibri"/>
              </a:rPr>
              <a:t>measure</a:t>
            </a:r>
            <a:r>
              <a:rPr lang="en-US" sz="2000" spc="30" dirty="0">
                <a:latin typeface="Calibri"/>
                <a:cs typeface="Calibri"/>
              </a:rPr>
              <a:t> </a:t>
            </a:r>
            <a:r>
              <a:rPr lang="en-US" sz="2000" spc="-10" dirty="0">
                <a:latin typeface="Calibri"/>
                <a:cs typeface="Calibri"/>
              </a:rPr>
              <a:t>data:</a:t>
            </a:r>
            <a:endParaRPr lang="en-US" sz="2000" dirty="0">
              <a:latin typeface="Calibri"/>
              <a:cs typeface="Calibri"/>
            </a:endParaRPr>
          </a:p>
          <a:p>
            <a:pPr marL="1409700" lvl="1" indent="-457200">
              <a:lnSpc>
                <a:spcPts val="2050"/>
              </a:lnSpc>
              <a:spcBef>
                <a:spcPts val="505"/>
              </a:spcBef>
              <a:buClr>
                <a:srgbClr val="3B6D90"/>
              </a:buClr>
              <a:buAutoNum type="arabicPeriod"/>
              <a:tabLst>
                <a:tab pos="1409065" algn="l"/>
                <a:tab pos="1409700" algn="l"/>
              </a:tabLst>
            </a:pPr>
            <a:r>
              <a:rPr lang="en-US" sz="1900" spc="-20" dirty="0">
                <a:cs typeface="Calibri"/>
              </a:rPr>
              <a:t>Past </a:t>
            </a:r>
            <a:r>
              <a:rPr lang="en-US" sz="1900" spc="-15" dirty="0">
                <a:cs typeface="Calibri"/>
              </a:rPr>
              <a:t>30-day</a:t>
            </a:r>
            <a:r>
              <a:rPr lang="en-US" sz="1900" spc="20" dirty="0">
                <a:cs typeface="Calibri"/>
              </a:rPr>
              <a:t> </a:t>
            </a:r>
            <a:r>
              <a:rPr lang="en-US" sz="1900" spc="-5" dirty="0">
                <a:cs typeface="Calibri"/>
              </a:rPr>
              <a:t>use</a:t>
            </a:r>
            <a:endParaRPr lang="en-US" sz="1900" dirty="0">
              <a:cs typeface="Calibri"/>
            </a:endParaRPr>
          </a:p>
          <a:p>
            <a:pPr marL="1409700" lvl="1" indent="-457200">
              <a:lnSpc>
                <a:spcPts val="1825"/>
              </a:lnSpc>
              <a:buClr>
                <a:srgbClr val="3B6D90"/>
              </a:buClr>
              <a:buAutoNum type="arabicPeriod"/>
              <a:tabLst>
                <a:tab pos="1409065" algn="l"/>
                <a:tab pos="1409700" algn="l"/>
              </a:tabLst>
            </a:pPr>
            <a:r>
              <a:rPr lang="en-US" sz="1900" spc="-15" dirty="0">
                <a:cs typeface="Calibri"/>
              </a:rPr>
              <a:t>Perception </a:t>
            </a:r>
            <a:r>
              <a:rPr lang="en-US" sz="1900" spc="-5" dirty="0">
                <a:cs typeface="Calibri"/>
              </a:rPr>
              <a:t>of Risk/Harm of</a:t>
            </a:r>
            <a:r>
              <a:rPr lang="en-US" sz="1900" spc="30" dirty="0">
                <a:cs typeface="Calibri"/>
              </a:rPr>
              <a:t> </a:t>
            </a:r>
            <a:r>
              <a:rPr lang="en-US" sz="1900" spc="-5" dirty="0">
                <a:cs typeface="Calibri"/>
              </a:rPr>
              <a:t>Use</a:t>
            </a:r>
            <a:endParaRPr lang="en-US" sz="1900" dirty="0">
              <a:cs typeface="Calibri"/>
            </a:endParaRPr>
          </a:p>
          <a:p>
            <a:pPr marL="1409700" lvl="1" indent="-457200">
              <a:lnSpc>
                <a:spcPts val="1825"/>
              </a:lnSpc>
              <a:buClr>
                <a:srgbClr val="3B6D90"/>
              </a:buClr>
              <a:buAutoNum type="arabicPeriod"/>
              <a:tabLst>
                <a:tab pos="1409065" algn="l"/>
                <a:tab pos="1409700" algn="l"/>
              </a:tabLst>
            </a:pPr>
            <a:r>
              <a:rPr lang="en-US" sz="1900" spc="-15" dirty="0">
                <a:cs typeface="Calibri"/>
              </a:rPr>
              <a:t>Perception </a:t>
            </a:r>
            <a:r>
              <a:rPr lang="en-US" sz="1900" spc="-5" dirty="0">
                <a:cs typeface="Calibri"/>
              </a:rPr>
              <a:t>of </a:t>
            </a:r>
            <a:r>
              <a:rPr lang="en-US" sz="1900" spc="-15" dirty="0">
                <a:cs typeface="Calibri"/>
              </a:rPr>
              <a:t>Parental</a:t>
            </a:r>
            <a:r>
              <a:rPr lang="en-US" sz="1900" spc="25" dirty="0">
                <a:cs typeface="Calibri"/>
              </a:rPr>
              <a:t> </a:t>
            </a:r>
            <a:r>
              <a:rPr lang="en-US" sz="1900" spc="-15" dirty="0">
                <a:cs typeface="Calibri"/>
              </a:rPr>
              <a:t>Disapproval</a:t>
            </a:r>
            <a:endParaRPr lang="en-US" sz="1900" dirty="0">
              <a:cs typeface="Calibri"/>
            </a:endParaRPr>
          </a:p>
          <a:p>
            <a:pPr marL="1409700" lvl="1" indent="-457200">
              <a:lnSpc>
                <a:spcPts val="2050"/>
              </a:lnSpc>
              <a:buClr>
                <a:srgbClr val="3B6D90"/>
              </a:buClr>
              <a:buAutoNum type="arabicPeriod"/>
              <a:tabLst>
                <a:tab pos="1409065" algn="l"/>
                <a:tab pos="1409700" algn="l"/>
              </a:tabLst>
            </a:pPr>
            <a:r>
              <a:rPr lang="en-US" sz="1900" spc="-15" dirty="0">
                <a:cs typeface="Calibri"/>
              </a:rPr>
              <a:t>Perception </a:t>
            </a:r>
            <a:r>
              <a:rPr lang="en-US" sz="1900" spc="-5" dirty="0">
                <a:cs typeface="Calibri"/>
              </a:rPr>
              <a:t>of </a:t>
            </a:r>
            <a:r>
              <a:rPr lang="en-US" sz="1900" spc="-15" dirty="0">
                <a:cs typeface="Calibri"/>
              </a:rPr>
              <a:t>Peer</a:t>
            </a:r>
            <a:r>
              <a:rPr lang="en-US" sz="1900" spc="30" dirty="0">
                <a:cs typeface="Calibri"/>
              </a:rPr>
              <a:t> </a:t>
            </a:r>
            <a:r>
              <a:rPr lang="en-US" sz="1900" spc="-15" dirty="0">
                <a:cs typeface="Calibri"/>
              </a:rPr>
              <a:t>Disapproval</a:t>
            </a:r>
            <a:endParaRPr lang="en-US" sz="1900" dirty="0">
              <a:cs typeface="Calibri"/>
            </a:endParaRPr>
          </a:p>
          <a:p>
            <a:pPr marL="781685" indent="-287020">
              <a:lnSpc>
                <a:spcPct val="100000"/>
              </a:lnSpc>
              <a:spcBef>
                <a:spcPts val="1345"/>
              </a:spcBef>
              <a:buClr>
                <a:srgbClr val="3B6D90"/>
              </a:buClr>
              <a:buFont typeface="Arial"/>
              <a:buChar char="–"/>
              <a:tabLst>
                <a:tab pos="781685" algn="l"/>
                <a:tab pos="782320" algn="l"/>
              </a:tabLst>
            </a:pPr>
            <a:r>
              <a:rPr lang="en-US" sz="1900" spc="-5" dirty="0">
                <a:latin typeface="Calibri"/>
                <a:cs typeface="Calibri"/>
              </a:rPr>
              <a:t>On </a:t>
            </a:r>
            <a:r>
              <a:rPr lang="en-US" sz="1900" b="1" spc="-10" dirty="0">
                <a:solidFill>
                  <a:srgbClr val="1F497D"/>
                </a:solidFill>
                <a:latin typeface="Calibri"/>
                <a:cs typeface="Calibri"/>
              </a:rPr>
              <a:t>four substances</a:t>
            </a:r>
            <a:r>
              <a:rPr lang="en-US" sz="1900" b="1" spc="-10" dirty="0">
                <a:latin typeface="Calibri"/>
                <a:cs typeface="Calibri"/>
              </a:rPr>
              <a:t>: </a:t>
            </a:r>
            <a:r>
              <a:rPr lang="en-US" sz="1900" spc="-10" dirty="0">
                <a:latin typeface="Calibri"/>
                <a:cs typeface="Calibri"/>
              </a:rPr>
              <a:t>Alcohol, </a:t>
            </a:r>
            <a:r>
              <a:rPr lang="en-US" sz="1900" spc="-35" dirty="0">
                <a:latin typeface="Calibri"/>
                <a:cs typeface="Calibri"/>
              </a:rPr>
              <a:t>Tobacco, </a:t>
            </a:r>
            <a:r>
              <a:rPr lang="en-US" sz="1900" spc="-5" dirty="0">
                <a:latin typeface="Calibri"/>
                <a:cs typeface="Calibri"/>
              </a:rPr>
              <a:t>Marijuana, and </a:t>
            </a:r>
            <a:r>
              <a:rPr lang="en-US" sz="1900" spc="-10" dirty="0">
                <a:latin typeface="Calibri"/>
                <a:cs typeface="Calibri"/>
              </a:rPr>
              <a:t>Prescription</a:t>
            </a:r>
            <a:r>
              <a:rPr lang="en-US" sz="1900" spc="245" dirty="0">
                <a:latin typeface="Calibri"/>
                <a:cs typeface="Calibri"/>
              </a:rPr>
              <a:t> </a:t>
            </a:r>
            <a:r>
              <a:rPr lang="en-US" sz="1900" spc="-10" dirty="0">
                <a:latin typeface="Calibri"/>
                <a:cs typeface="Calibri"/>
              </a:rPr>
              <a:t>Drugs</a:t>
            </a:r>
            <a:endParaRPr lang="en-US" sz="1900" dirty="0">
              <a:latin typeface="Calibri"/>
              <a:cs typeface="Calibri"/>
            </a:endParaRPr>
          </a:p>
          <a:p>
            <a:pPr marL="781685" indent="-287020">
              <a:lnSpc>
                <a:spcPct val="100000"/>
              </a:lnSpc>
              <a:buClr>
                <a:srgbClr val="3B6D90"/>
              </a:buClr>
              <a:buFont typeface="Arial"/>
              <a:buChar char="–"/>
              <a:tabLst>
                <a:tab pos="781685" algn="l"/>
                <a:tab pos="782320" algn="l"/>
              </a:tabLst>
            </a:pPr>
            <a:r>
              <a:rPr lang="en-US" sz="1900" spc="-5" dirty="0">
                <a:latin typeface="Calibri"/>
                <a:cs typeface="Calibri"/>
              </a:rPr>
              <a:t>In </a:t>
            </a:r>
            <a:r>
              <a:rPr lang="en-US" sz="1900" spc="-10" dirty="0">
                <a:latin typeface="Calibri"/>
                <a:cs typeface="Calibri"/>
              </a:rPr>
              <a:t>at least </a:t>
            </a:r>
            <a:r>
              <a:rPr lang="en-US" sz="1900" b="1" spc="-10" dirty="0">
                <a:solidFill>
                  <a:srgbClr val="1F497D"/>
                </a:solidFill>
                <a:latin typeface="Calibri"/>
                <a:cs typeface="Calibri"/>
              </a:rPr>
              <a:t>three grades</a:t>
            </a:r>
            <a:r>
              <a:rPr lang="en-US" sz="1900" b="1" spc="-10" dirty="0">
                <a:latin typeface="Calibri"/>
                <a:cs typeface="Calibri"/>
              </a:rPr>
              <a:t>:</a:t>
            </a:r>
            <a:r>
              <a:rPr lang="en-US" sz="1900" b="1" spc="40" dirty="0">
                <a:latin typeface="Calibri"/>
                <a:cs typeface="Calibri"/>
              </a:rPr>
              <a:t> </a:t>
            </a:r>
            <a:r>
              <a:rPr lang="en-US" sz="1900" dirty="0">
                <a:latin typeface="Calibri"/>
                <a:cs typeface="Calibri"/>
              </a:rPr>
              <a:t>6</a:t>
            </a:r>
            <a:r>
              <a:rPr lang="en-US" sz="1875" baseline="26666" dirty="0">
                <a:latin typeface="Calibri"/>
                <a:cs typeface="Calibri"/>
              </a:rPr>
              <a:t>th</a:t>
            </a:r>
            <a:r>
              <a:rPr lang="en-US" sz="1900" dirty="0">
                <a:latin typeface="Calibri"/>
                <a:cs typeface="Calibri"/>
              </a:rPr>
              <a:t>-12</a:t>
            </a:r>
            <a:r>
              <a:rPr lang="en-US" sz="1875" baseline="26666" dirty="0">
                <a:latin typeface="Calibri"/>
                <a:cs typeface="Calibri"/>
              </a:rPr>
              <a:t>th</a:t>
            </a:r>
          </a:p>
          <a:p>
            <a:pPr marL="781685" indent="-287020">
              <a:lnSpc>
                <a:spcPct val="100000"/>
              </a:lnSpc>
              <a:buClr>
                <a:srgbClr val="3B6D90"/>
              </a:buClr>
              <a:buFont typeface="Arial"/>
              <a:buChar char="–"/>
              <a:tabLst>
                <a:tab pos="781685" algn="l"/>
                <a:tab pos="782320" algn="l"/>
              </a:tabLst>
            </a:pPr>
            <a:r>
              <a:rPr lang="en-US" sz="1900" spc="-20" dirty="0">
                <a:latin typeface="Calibri"/>
                <a:cs typeface="Calibri"/>
              </a:rPr>
              <a:t>Every </a:t>
            </a:r>
            <a:r>
              <a:rPr lang="en-US" sz="1900" b="1" spc="-10" dirty="0">
                <a:solidFill>
                  <a:srgbClr val="1F497D"/>
                </a:solidFill>
                <a:latin typeface="Calibri"/>
                <a:cs typeface="Calibri"/>
              </a:rPr>
              <a:t>two</a:t>
            </a:r>
            <a:r>
              <a:rPr lang="en-US" sz="1900" b="1" spc="35" dirty="0">
                <a:solidFill>
                  <a:srgbClr val="1F497D"/>
                </a:solidFill>
                <a:latin typeface="Calibri"/>
                <a:cs typeface="Calibri"/>
              </a:rPr>
              <a:t> </a:t>
            </a:r>
            <a:r>
              <a:rPr lang="en-US" sz="1900" b="1" spc="-15" dirty="0">
                <a:solidFill>
                  <a:srgbClr val="1F497D"/>
                </a:solidFill>
                <a:latin typeface="Calibri"/>
                <a:cs typeface="Calibri"/>
              </a:rPr>
              <a:t>years</a:t>
            </a:r>
            <a:endParaRPr lang="en-US" sz="1900" dirty="0">
              <a:latin typeface="Calibri"/>
              <a:cs typeface="Calibri"/>
            </a:endParaRPr>
          </a:p>
          <a:p>
            <a:pPr>
              <a:lnSpc>
                <a:spcPct val="100000"/>
              </a:lnSpc>
              <a:spcBef>
                <a:spcPts val="55"/>
              </a:spcBef>
            </a:pPr>
            <a:endParaRPr lang="en-US" sz="2000" dirty="0">
              <a:latin typeface="Calibri"/>
              <a:cs typeface="Calibri"/>
            </a:endParaRPr>
          </a:p>
          <a:p>
            <a:pPr marL="271145" marR="310515">
              <a:lnSpc>
                <a:spcPct val="70000"/>
              </a:lnSpc>
            </a:pPr>
            <a:r>
              <a:rPr lang="en-US" sz="2200" b="1" spc="-15" dirty="0">
                <a:solidFill>
                  <a:srgbClr val="E13848"/>
                </a:solidFill>
                <a:latin typeface="Calibri"/>
                <a:cs typeface="Calibri"/>
              </a:rPr>
              <a:t>Evidence: </a:t>
            </a:r>
            <a:r>
              <a:rPr lang="en-US" sz="2200" spc="-10" dirty="0">
                <a:latin typeface="Calibri"/>
                <a:cs typeface="Calibri"/>
              </a:rPr>
              <a:t>The National Cross-Site </a:t>
            </a:r>
            <a:r>
              <a:rPr lang="en-US" sz="2200" spc="-15" dirty="0">
                <a:latin typeface="Calibri"/>
                <a:cs typeface="Calibri"/>
              </a:rPr>
              <a:t>Evaluation requirement </a:t>
            </a:r>
            <a:r>
              <a:rPr lang="en-US" sz="2200" spc="-5" dirty="0">
                <a:latin typeface="Calibri"/>
                <a:cs typeface="Calibri"/>
              </a:rPr>
              <a:t>will </a:t>
            </a:r>
            <a:r>
              <a:rPr lang="en-US" sz="2200" spc="-10" dirty="0">
                <a:latin typeface="Calibri"/>
                <a:cs typeface="Calibri"/>
              </a:rPr>
              <a:t>be  addressed </a:t>
            </a:r>
            <a:r>
              <a:rPr lang="en-US" sz="2200" spc="-5" dirty="0">
                <a:latin typeface="Calibri"/>
                <a:cs typeface="Calibri"/>
              </a:rPr>
              <a:t>in </a:t>
            </a:r>
            <a:r>
              <a:rPr lang="en-US" sz="2200" spc="-10" dirty="0">
                <a:latin typeface="Calibri"/>
                <a:cs typeface="Calibri"/>
              </a:rPr>
              <a:t>the </a:t>
            </a:r>
            <a:r>
              <a:rPr lang="en-US" sz="2200" b="1" spc="-10" dirty="0">
                <a:solidFill>
                  <a:srgbClr val="1F497D"/>
                </a:solidFill>
                <a:latin typeface="Calibri"/>
                <a:cs typeface="Calibri"/>
              </a:rPr>
              <a:t>Project </a:t>
            </a:r>
            <a:r>
              <a:rPr lang="en-US" sz="2200" b="1" spc="-15" dirty="0">
                <a:solidFill>
                  <a:srgbClr val="1F497D"/>
                </a:solidFill>
                <a:latin typeface="Calibri"/>
                <a:cs typeface="Calibri"/>
              </a:rPr>
              <a:t>Narrative </a:t>
            </a:r>
            <a:r>
              <a:rPr lang="en-US" sz="2200" b="1" spc="-5" dirty="0">
                <a:solidFill>
                  <a:srgbClr val="1F497D"/>
                </a:solidFill>
                <a:latin typeface="Calibri"/>
                <a:cs typeface="Calibri"/>
              </a:rPr>
              <a:t>– </a:t>
            </a:r>
            <a:r>
              <a:rPr lang="en-US" sz="2200" b="1" spc="-20" dirty="0">
                <a:solidFill>
                  <a:srgbClr val="1F497D"/>
                </a:solidFill>
                <a:latin typeface="Calibri"/>
                <a:cs typeface="Calibri"/>
              </a:rPr>
              <a:t>Evaluation </a:t>
            </a:r>
            <a:r>
              <a:rPr lang="en-US" sz="2200" b="1" spc="-10" dirty="0">
                <a:solidFill>
                  <a:srgbClr val="1F497D"/>
                </a:solidFill>
                <a:latin typeface="Calibri"/>
                <a:cs typeface="Calibri"/>
              </a:rPr>
              <a:t>and </a:t>
            </a:r>
            <a:r>
              <a:rPr lang="en-US" sz="2200" b="1" spc="-15" dirty="0">
                <a:solidFill>
                  <a:srgbClr val="1F497D"/>
                </a:solidFill>
                <a:latin typeface="Calibri"/>
                <a:cs typeface="Calibri"/>
              </a:rPr>
              <a:t>Performance  </a:t>
            </a:r>
            <a:r>
              <a:rPr lang="en-US" sz="2200" b="1" spc="-10" dirty="0">
                <a:solidFill>
                  <a:srgbClr val="1F497D"/>
                </a:solidFill>
                <a:latin typeface="Calibri"/>
                <a:cs typeface="Calibri"/>
              </a:rPr>
              <a:t>Measurement</a:t>
            </a:r>
            <a:endParaRPr lang="en-US" sz="2200" dirty="0">
              <a:latin typeface="Calibri"/>
              <a:cs typeface="Calibri"/>
            </a:endParaRPr>
          </a:p>
        </p:txBody>
      </p:sp>
      <p:grpSp>
        <p:nvGrpSpPr>
          <p:cNvPr id="6" name="Group 5">
            <a:extLst>
              <a:ext uri="{FF2B5EF4-FFF2-40B4-BE49-F238E27FC236}">
                <a16:creationId xmlns:a16="http://schemas.microsoft.com/office/drawing/2014/main" id="{CC78EB46-B9DB-42E9-8639-7A340F418ADA}"/>
              </a:ext>
              <a:ext uri="{C183D7F6-B498-43B3-948B-1728B52AA6E4}">
                <adec:decorative xmlns:adec="http://schemas.microsoft.com/office/drawing/2017/decorative" val="1"/>
              </a:ext>
            </a:extLst>
          </p:cNvPr>
          <p:cNvGrpSpPr/>
          <p:nvPr/>
        </p:nvGrpSpPr>
        <p:grpSpPr>
          <a:xfrm>
            <a:off x="487842" y="5638800"/>
            <a:ext cx="386080" cy="394970"/>
            <a:chOff x="457200" y="5385822"/>
            <a:chExt cx="386080" cy="394970"/>
          </a:xfrm>
        </p:grpSpPr>
        <p:sp>
          <p:nvSpPr>
            <p:cNvPr id="4" name="object 4"/>
            <p:cNvSpPr/>
            <p:nvPr/>
          </p:nvSpPr>
          <p:spPr>
            <a:xfrm>
              <a:off x="457200" y="5385822"/>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5" name="object 5"/>
            <p:cNvSpPr/>
            <p:nvPr/>
          </p:nvSpPr>
          <p:spPr>
            <a:xfrm>
              <a:off x="457200" y="5385822"/>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278736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Requirement 6: Entity Eligible to  Receive Federal Grants</a:t>
            </a:r>
          </a:p>
        </p:txBody>
      </p:sp>
      <p:sp>
        <p:nvSpPr>
          <p:cNvPr id="5" name="Text Placeholder 4">
            <a:extLst>
              <a:ext uri="{FF2B5EF4-FFF2-40B4-BE49-F238E27FC236}">
                <a16:creationId xmlns:a16="http://schemas.microsoft.com/office/drawing/2014/main" id="{69F64BC0-37A6-4799-A597-633D133618E6}"/>
              </a:ext>
            </a:extLst>
          </p:cNvPr>
          <p:cNvSpPr>
            <a:spLocks noGrp="1"/>
          </p:cNvSpPr>
          <p:nvPr>
            <p:ph type="body" idx="1"/>
          </p:nvPr>
        </p:nvSpPr>
        <p:spPr>
          <a:xfrm>
            <a:off x="707388" y="1892297"/>
            <a:ext cx="7581900" cy="4180632"/>
          </a:xfrm>
        </p:spPr>
        <p:txBody>
          <a:bodyPr/>
          <a:lstStyle/>
          <a:p>
            <a:pPr marL="355600" indent="-342900">
              <a:lnSpc>
                <a:spcPct val="100000"/>
              </a:lnSpc>
              <a:spcBef>
                <a:spcPts val="530"/>
              </a:spcBef>
              <a:buClr>
                <a:srgbClr val="3B6D90"/>
              </a:buClr>
              <a:buFont typeface="Arial"/>
              <a:buChar char="•"/>
              <a:tabLst>
                <a:tab pos="354965" algn="l"/>
                <a:tab pos="355600" algn="l"/>
              </a:tabLst>
            </a:pPr>
            <a:r>
              <a:rPr lang="en-US" sz="1800" spc="-5" dirty="0">
                <a:latin typeface="Calibri"/>
                <a:cs typeface="Calibri"/>
              </a:rPr>
              <a:t>Applicant must </a:t>
            </a:r>
            <a:r>
              <a:rPr lang="en-US" sz="1800" dirty="0">
                <a:latin typeface="Calibri"/>
                <a:cs typeface="Calibri"/>
              </a:rPr>
              <a:t>be an </a:t>
            </a:r>
            <a:r>
              <a:rPr lang="en-US" sz="1800" b="1" spc="-5" dirty="0">
                <a:solidFill>
                  <a:srgbClr val="1F497D"/>
                </a:solidFill>
                <a:latin typeface="Calibri"/>
                <a:cs typeface="Calibri"/>
              </a:rPr>
              <a:t>entity </a:t>
            </a:r>
            <a:r>
              <a:rPr lang="en-US" sz="1800" b="1" spc="-10" dirty="0">
                <a:solidFill>
                  <a:srgbClr val="1F497D"/>
                </a:solidFill>
                <a:latin typeface="Calibri"/>
                <a:cs typeface="Calibri"/>
              </a:rPr>
              <a:t>legally </a:t>
            </a:r>
            <a:r>
              <a:rPr lang="en-US" sz="1800" b="1" spc="-5" dirty="0">
                <a:solidFill>
                  <a:srgbClr val="1F497D"/>
                </a:solidFill>
                <a:latin typeface="Calibri"/>
                <a:cs typeface="Calibri"/>
              </a:rPr>
              <a:t>eligible </a:t>
            </a:r>
            <a:r>
              <a:rPr lang="en-US" sz="1800" b="1" spc="-10" dirty="0">
                <a:solidFill>
                  <a:srgbClr val="1F497D"/>
                </a:solidFill>
                <a:latin typeface="Calibri"/>
                <a:cs typeface="Calibri"/>
              </a:rPr>
              <a:t>to receive </a:t>
            </a:r>
            <a:r>
              <a:rPr lang="en-US" sz="1800" b="1" spc="-15" dirty="0">
                <a:solidFill>
                  <a:srgbClr val="1F497D"/>
                </a:solidFill>
                <a:latin typeface="Calibri"/>
                <a:cs typeface="Calibri"/>
              </a:rPr>
              <a:t>federal</a:t>
            </a:r>
            <a:r>
              <a:rPr lang="en-US" sz="1800" b="1" spc="-70" dirty="0">
                <a:solidFill>
                  <a:srgbClr val="1F497D"/>
                </a:solidFill>
                <a:latin typeface="Calibri"/>
                <a:cs typeface="Calibri"/>
              </a:rPr>
              <a:t> </a:t>
            </a:r>
            <a:r>
              <a:rPr lang="en-US" sz="1800" b="1" dirty="0">
                <a:solidFill>
                  <a:srgbClr val="1F497D"/>
                </a:solidFill>
                <a:latin typeface="Calibri"/>
                <a:cs typeface="Calibri"/>
              </a:rPr>
              <a:t>funding</a:t>
            </a:r>
            <a:endParaRPr lang="en-US" sz="1800" dirty="0">
              <a:latin typeface="Calibri"/>
              <a:cs typeface="Calibri"/>
            </a:endParaRPr>
          </a:p>
          <a:p>
            <a:pPr marL="756285" lvl="1" indent="-287020">
              <a:lnSpc>
                <a:spcPct val="100000"/>
              </a:lnSpc>
              <a:spcBef>
                <a:spcPts val="434"/>
              </a:spcBef>
              <a:buClr>
                <a:srgbClr val="3B6D90"/>
              </a:buClr>
              <a:buFont typeface="Arial"/>
              <a:buChar char="–"/>
              <a:tabLst>
                <a:tab pos="756285" algn="l"/>
                <a:tab pos="756920" algn="l"/>
              </a:tabLst>
            </a:pPr>
            <a:r>
              <a:rPr lang="en-US" b="1" dirty="0">
                <a:solidFill>
                  <a:srgbClr val="1F497D"/>
                </a:solidFill>
                <a:cs typeface="Calibri"/>
              </a:rPr>
              <a:t>Scenario </a:t>
            </a:r>
            <a:r>
              <a:rPr lang="en-US" b="1" spc="-5" dirty="0">
                <a:solidFill>
                  <a:srgbClr val="1F497D"/>
                </a:solidFill>
                <a:cs typeface="Calibri"/>
              </a:rPr>
              <a:t>1</a:t>
            </a:r>
            <a:r>
              <a:rPr lang="en-US" spc="-5" dirty="0">
                <a:cs typeface="Calibri"/>
              </a:rPr>
              <a:t>: </a:t>
            </a:r>
            <a:r>
              <a:rPr lang="en-US" dirty="0">
                <a:cs typeface="Calibri"/>
              </a:rPr>
              <a:t>a </a:t>
            </a:r>
            <a:r>
              <a:rPr lang="en-US" spc="-10" dirty="0">
                <a:cs typeface="Calibri"/>
              </a:rPr>
              <a:t>coalition </a:t>
            </a:r>
            <a:r>
              <a:rPr lang="en-US" spc="-5" dirty="0">
                <a:cs typeface="Calibri"/>
              </a:rPr>
              <a:t>with </a:t>
            </a:r>
            <a:r>
              <a:rPr lang="en-US" b="1" dirty="0">
                <a:solidFill>
                  <a:srgbClr val="1F497D"/>
                </a:solidFill>
                <a:cs typeface="Calibri"/>
              </a:rPr>
              <a:t>501(c)(3)</a:t>
            </a:r>
            <a:r>
              <a:rPr lang="en-US" b="1" spc="25" dirty="0">
                <a:solidFill>
                  <a:srgbClr val="1F497D"/>
                </a:solidFill>
                <a:cs typeface="Calibri"/>
              </a:rPr>
              <a:t> </a:t>
            </a:r>
            <a:r>
              <a:rPr lang="en-US" b="1" spc="-10" dirty="0">
                <a:solidFill>
                  <a:srgbClr val="1F497D"/>
                </a:solidFill>
                <a:cs typeface="Calibri"/>
              </a:rPr>
              <a:t>status</a:t>
            </a:r>
            <a:endParaRPr lang="en-US" dirty="0">
              <a:cs typeface="Calibri"/>
            </a:endParaRPr>
          </a:p>
          <a:p>
            <a:pPr marL="756285" lvl="1" indent="-287020">
              <a:lnSpc>
                <a:spcPct val="100000"/>
              </a:lnSpc>
              <a:spcBef>
                <a:spcPts val="430"/>
              </a:spcBef>
              <a:buClr>
                <a:srgbClr val="3B6D90"/>
              </a:buClr>
              <a:buFont typeface="Arial"/>
              <a:buChar char="–"/>
              <a:tabLst>
                <a:tab pos="756285" algn="l"/>
                <a:tab pos="756920" algn="l"/>
              </a:tabLst>
            </a:pPr>
            <a:r>
              <a:rPr lang="en-US" b="1" dirty="0">
                <a:solidFill>
                  <a:srgbClr val="1F497D"/>
                </a:solidFill>
                <a:cs typeface="Calibri"/>
              </a:rPr>
              <a:t>Scenario </a:t>
            </a:r>
            <a:r>
              <a:rPr lang="en-US" b="1" spc="-5" dirty="0">
                <a:solidFill>
                  <a:srgbClr val="1F497D"/>
                </a:solidFill>
                <a:cs typeface="Calibri"/>
              </a:rPr>
              <a:t>2</a:t>
            </a:r>
            <a:r>
              <a:rPr lang="en-US" spc="-5" dirty="0">
                <a:cs typeface="Calibri"/>
              </a:rPr>
              <a:t>: </a:t>
            </a:r>
            <a:r>
              <a:rPr lang="en-US" dirty="0">
                <a:cs typeface="Calibri"/>
              </a:rPr>
              <a:t>an </a:t>
            </a:r>
            <a:r>
              <a:rPr lang="en-US" b="1" dirty="0">
                <a:solidFill>
                  <a:srgbClr val="1F497D"/>
                </a:solidFill>
                <a:cs typeface="Calibri"/>
              </a:rPr>
              <a:t>outside partnering </a:t>
            </a:r>
            <a:r>
              <a:rPr lang="en-US" b="1" spc="-5" dirty="0">
                <a:solidFill>
                  <a:srgbClr val="1F497D"/>
                </a:solidFill>
                <a:cs typeface="Calibri"/>
              </a:rPr>
              <a:t>agency </a:t>
            </a:r>
            <a:r>
              <a:rPr lang="en-US" spc="-5" dirty="0">
                <a:cs typeface="Calibri"/>
              </a:rPr>
              <a:t>acting on behalf of the</a:t>
            </a:r>
            <a:r>
              <a:rPr lang="en-US" spc="-25" dirty="0">
                <a:cs typeface="Calibri"/>
              </a:rPr>
              <a:t> </a:t>
            </a:r>
            <a:r>
              <a:rPr lang="en-US" spc="-10" dirty="0">
                <a:cs typeface="Calibri"/>
              </a:rPr>
              <a:t>coalition</a:t>
            </a:r>
            <a:endParaRPr lang="en-US" dirty="0">
              <a:cs typeface="Calibri"/>
            </a:endParaRPr>
          </a:p>
          <a:p>
            <a:pPr lvl="1">
              <a:lnSpc>
                <a:spcPct val="100000"/>
              </a:lnSpc>
              <a:spcBef>
                <a:spcPts val="30"/>
              </a:spcBef>
              <a:buClr>
                <a:srgbClr val="3B6D90"/>
              </a:buClr>
              <a:buFont typeface="Arial"/>
              <a:buChar char="–"/>
            </a:pPr>
            <a:endParaRPr lang="en-US" sz="2450" dirty="0">
              <a:cs typeface="Calibri"/>
            </a:endParaRPr>
          </a:p>
          <a:p>
            <a:pPr marL="354965" marR="654050" indent="-342900">
              <a:lnSpc>
                <a:spcPct val="100000"/>
              </a:lnSpc>
              <a:spcBef>
                <a:spcPts val="5"/>
              </a:spcBef>
              <a:buClr>
                <a:srgbClr val="3B6D90"/>
              </a:buClr>
              <a:buFont typeface="Arial"/>
              <a:buChar char="•"/>
              <a:tabLst>
                <a:tab pos="354965" algn="l"/>
                <a:tab pos="355600" algn="l"/>
              </a:tabLst>
            </a:pPr>
            <a:r>
              <a:rPr lang="en-US" sz="1800" b="1" spc="-10" dirty="0">
                <a:solidFill>
                  <a:srgbClr val="1F497D"/>
                </a:solidFill>
                <a:latin typeface="Calibri"/>
                <a:cs typeface="Calibri"/>
              </a:rPr>
              <a:t>Evidence for </a:t>
            </a:r>
            <a:r>
              <a:rPr lang="en-US" sz="1800" b="1" spc="-5" dirty="0">
                <a:solidFill>
                  <a:srgbClr val="1F497D"/>
                </a:solidFill>
                <a:latin typeface="Calibri"/>
                <a:cs typeface="Calibri"/>
              </a:rPr>
              <a:t>coalition as </a:t>
            </a:r>
            <a:r>
              <a:rPr lang="en-US" sz="1800" b="1" dirty="0">
                <a:solidFill>
                  <a:srgbClr val="1F497D"/>
                </a:solidFill>
                <a:latin typeface="Calibri"/>
                <a:cs typeface="Calibri"/>
              </a:rPr>
              <a:t>own </a:t>
            </a:r>
            <a:r>
              <a:rPr lang="en-US" sz="1800" b="1" spc="-10" dirty="0">
                <a:solidFill>
                  <a:srgbClr val="1F497D"/>
                </a:solidFill>
                <a:latin typeface="Calibri"/>
                <a:cs typeface="Calibri"/>
              </a:rPr>
              <a:t>legal </a:t>
            </a:r>
            <a:r>
              <a:rPr lang="en-US" sz="1800" b="1" spc="-5" dirty="0">
                <a:solidFill>
                  <a:srgbClr val="1F497D"/>
                </a:solidFill>
                <a:latin typeface="Calibri"/>
                <a:cs typeface="Calibri"/>
              </a:rPr>
              <a:t>applicant: </a:t>
            </a:r>
            <a:r>
              <a:rPr lang="en-US" sz="1800" spc="-10" dirty="0">
                <a:latin typeface="Calibri"/>
                <a:cs typeface="Calibri"/>
              </a:rPr>
              <a:t>Complete, </a:t>
            </a:r>
            <a:r>
              <a:rPr lang="en-US" sz="1800" spc="-5" dirty="0">
                <a:latin typeface="Calibri"/>
                <a:cs typeface="Calibri"/>
              </a:rPr>
              <a:t>sign, </a:t>
            </a:r>
            <a:r>
              <a:rPr lang="en-US" sz="1800" dirty="0">
                <a:latin typeface="Calibri"/>
                <a:cs typeface="Calibri"/>
              </a:rPr>
              <a:t>and </a:t>
            </a:r>
            <a:r>
              <a:rPr lang="en-US" sz="1800" spc="-15" dirty="0">
                <a:latin typeface="Calibri"/>
                <a:cs typeface="Calibri"/>
              </a:rPr>
              <a:t>date  </a:t>
            </a:r>
            <a:r>
              <a:rPr lang="en-US" sz="1800" b="1" spc="-5" dirty="0">
                <a:latin typeface="Calibri"/>
                <a:cs typeface="Calibri"/>
              </a:rPr>
              <a:t>Assurance </a:t>
            </a:r>
            <a:r>
              <a:rPr lang="en-US" sz="1800" b="1" dirty="0">
                <a:latin typeface="Calibri"/>
                <a:cs typeface="Calibri"/>
              </a:rPr>
              <a:t>of </a:t>
            </a:r>
            <a:r>
              <a:rPr lang="en-US" sz="1800" b="1" spc="-10" dirty="0">
                <a:latin typeface="Calibri"/>
                <a:cs typeface="Calibri"/>
              </a:rPr>
              <a:t>Legal </a:t>
            </a:r>
            <a:r>
              <a:rPr lang="en-US" sz="1800" b="1" spc="-5" dirty="0">
                <a:latin typeface="Calibri"/>
                <a:cs typeface="Calibri"/>
              </a:rPr>
              <a:t>Eligibility</a:t>
            </a:r>
            <a:r>
              <a:rPr lang="en-US" sz="1800" spc="-5" dirty="0">
                <a:latin typeface="Calibri"/>
                <a:cs typeface="Calibri"/>
              </a:rPr>
              <a:t>, </a:t>
            </a:r>
            <a:r>
              <a:rPr lang="en-US" sz="1800" b="1" spc="-15" dirty="0">
                <a:latin typeface="Calibri"/>
                <a:cs typeface="Calibri"/>
              </a:rPr>
              <a:t>Attachment </a:t>
            </a:r>
            <a:r>
              <a:rPr lang="en-US" sz="1800" b="1" dirty="0">
                <a:latin typeface="Calibri"/>
                <a:cs typeface="Calibri"/>
              </a:rPr>
              <a:t>3, </a:t>
            </a:r>
            <a:r>
              <a:rPr lang="en-US" sz="1800" dirty="0">
                <a:latin typeface="Calibri"/>
                <a:cs typeface="Calibri"/>
              </a:rPr>
              <a:t>AND </a:t>
            </a:r>
            <a:r>
              <a:rPr lang="en-US" sz="1800" spc="-5" dirty="0">
                <a:latin typeface="Calibri"/>
                <a:cs typeface="Calibri"/>
              </a:rPr>
              <a:t>include the </a:t>
            </a:r>
            <a:r>
              <a:rPr lang="en-US" sz="1800" b="1" spc="-10" dirty="0">
                <a:latin typeface="Calibri"/>
                <a:cs typeface="Calibri"/>
              </a:rPr>
              <a:t>IRS Form  </a:t>
            </a:r>
            <a:r>
              <a:rPr lang="en-US" sz="1800" b="1" spc="-5" dirty="0">
                <a:latin typeface="Calibri"/>
                <a:cs typeface="Calibri"/>
              </a:rPr>
              <a:t>indicating </a:t>
            </a:r>
            <a:r>
              <a:rPr lang="en-US" sz="1800" b="1" dirty="0">
                <a:latin typeface="Calibri"/>
                <a:cs typeface="Calibri"/>
              </a:rPr>
              <a:t>501(c)(3)</a:t>
            </a:r>
            <a:r>
              <a:rPr lang="en-US" sz="1800" b="1" spc="-40" dirty="0">
                <a:latin typeface="Calibri"/>
                <a:cs typeface="Calibri"/>
              </a:rPr>
              <a:t> </a:t>
            </a:r>
            <a:r>
              <a:rPr lang="en-US" sz="1800" b="1" spc="-10" dirty="0">
                <a:latin typeface="Calibri"/>
                <a:cs typeface="Calibri"/>
              </a:rPr>
              <a:t>status. Must have proof of 501(c)(3) at the time of application.</a:t>
            </a:r>
            <a:endParaRPr lang="en-US" sz="1800" dirty="0">
              <a:latin typeface="Calibri"/>
              <a:cs typeface="Calibri"/>
            </a:endParaRPr>
          </a:p>
          <a:p>
            <a:pPr>
              <a:lnSpc>
                <a:spcPct val="100000"/>
              </a:lnSpc>
              <a:spcBef>
                <a:spcPts val="30"/>
              </a:spcBef>
              <a:buClr>
                <a:srgbClr val="3B6D90"/>
              </a:buClr>
              <a:buFont typeface="Arial"/>
              <a:buChar char="•"/>
            </a:pPr>
            <a:endParaRPr lang="en-US" sz="2450" dirty="0">
              <a:latin typeface="Calibri"/>
              <a:cs typeface="Calibri"/>
            </a:endParaRPr>
          </a:p>
          <a:p>
            <a:pPr marL="354965" marR="285115" indent="-342900">
              <a:lnSpc>
                <a:spcPct val="100000"/>
              </a:lnSpc>
              <a:buClr>
                <a:srgbClr val="3B6D90"/>
              </a:buClr>
              <a:buFont typeface="Arial"/>
              <a:buChar char="•"/>
              <a:tabLst>
                <a:tab pos="354965" algn="l"/>
                <a:tab pos="355600" algn="l"/>
              </a:tabLst>
            </a:pPr>
            <a:r>
              <a:rPr lang="en-US" sz="1800" b="1" spc="-10" dirty="0">
                <a:solidFill>
                  <a:srgbClr val="1F497D"/>
                </a:solidFill>
                <a:latin typeface="Calibri"/>
                <a:cs typeface="Calibri"/>
              </a:rPr>
              <a:t>Evidence for </a:t>
            </a:r>
            <a:r>
              <a:rPr lang="en-US" sz="1800" b="1" spc="-5" dirty="0">
                <a:solidFill>
                  <a:srgbClr val="1F497D"/>
                </a:solidFill>
                <a:latin typeface="Calibri"/>
                <a:cs typeface="Calibri"/>
              </a:rPr>
              <a:t>coalition </a:t>
            </a:r>
            <a:r>
              <a:rPr lang="en-US" sz="1800" b="1" dirty="0">
                <a:solidFill>
                  <a:srgbClr val="1F497D"/>
                </a:solidFill>
                <a:latin typeface="Calibri"/>
                <a:cs typeface="Calibri"/>
              </a:rPr>
              <a:t>using </a:t>
            </a:r>
            <a:r>
              <a:rPr lang="en-US" sz="1800" b="1" spc="-5" dirty="0">
                <a:solidFill>
                  <a:srgbClr val="1F497D"/>
                </a:solidFill>
                <a:latin typeface="Calibri"/>
                <a:cs typeface="Calibri"/>
              </a:rPr>
              <a:t>an </a:t>
            </a:r>
            <a:r>
              <a:rPr lang="en-US" sz="1800" b="1" dirty="0">
                <a:solidFill>
                  <a:srgbClr val="1F497D"/>
                </a:solidFill>
                <a:latin typeface="Calibri"/>
                <a:cs typeface="Calibri"/>
              </a:rPr>
              <a:t>outside </a:t>
            </a:r>
            <a:r>
              <a:rPr lang="en-US" sz="1800" b="1" spc="-5" dirty="0">
                <a:solidFill>
                  <a:srgbClr val="1F497D"/>
                </a:solidFill>
                <a:latin typeface="Calibri"/>
                <a:cs typeface="Calibri"/>
              </a:rPr>
              <a:t>agency as </a:t>
            </a:r>
            <a:r>
              <a:rPr lang="en-US" sz="1800" b="1" dirty="0">
                <a:solidFill>
                  <a:srgbClr val="1F497D"/>
                </a:solidFill>
                <a:latin typeface="Calibri"/>
                <a:cs typeface="Calibri"/>
              </a:rPr>
              <a:t>the </a:t>
            </a:r>
            <a:r>
              <a:rPr lang="en-US" sz="1800" b="1" spc="-10" dirty="0">
                <a:solidFill>
                  <a:srgbClr val="1F497D"/>
                </a:solidFill>
                <a:latin typeface="Calibri"/>
                <a:cs typeface="Calibri"/>
              </a:rPr>
              <a:t>legal </a:t>
            </a:r>
            <a:r>
              <a:rPr lang="en-US" sz="1800" b="1" spc="-5" dirty="0">
                <a:solidFill>
                  <a:srgbClr val="1F497D"/>
                </a:solidFill>
                <a:latin typeface="Calibri"/>
                <a:cs typeface="Calibri"/>
              </a:rPr>
              <a:t>applicant:  </a:t>
            </a:r>
            <a:r>
              <a:rPr lang="en-US" sz="1800" b="1" spc="-10" dirty="0">
                <a:solidFill>
                  <a:srgbClr val="1F497D"/>
                </a:solidFill>
                <a:latin typeface="Calibri"/>
                <a:cs typeface="Calibri"/>
              </a:rPr>
              <a:t>Complete, </a:t>
            </a:r>
            <a:r>
              <a:rPr lang="en-US" sz="1800" b="1" dirty="0">
                <a:solidFill>
                  <a:srgbClr val="1F497D"/>
                </a:solidFill>
                <a:latin typeface="Calibri"/>
                <a:cs typeface="Calibri"/>
              </a:rPr>
              <a:t>sign, and </a:t>
            </a:r>
            <a:r>
              <a:rPr lang="en-US" sz="1800" b="1" spc="-10" dirty="0">
                <a:solidFill>
                  <a:srgbClr val="1F497D"/>
                </a:solidFill>
                <a:latin typeface="Calibri"/>
                <a:cs typeface="Calibri"/>
              </a:rPr>
              <a:t>date </a:t>
            </a:r>
            <a:r>
              <a:rPr lang="en-US" sz="1800" b="1" spc="-5" dirty="0">
                <a:latin typeface="Calibri"/>
                <a:cs typeface="Calibri"/>
              </a:rPr>
              <a:t>Memorandum </a:t>
            </a:r>
            <a:r>
              <a:rPr lang="en-US" sz="1800" b="1" dirty="0">
                <a:latin typeface="Calibri"/>
                <a:cs typeface="Calibri"/>
              </a:rPr>
              <a:t>of </a:t>
            </a:r>
            <a:r>
              <a:rPr lang="en-US" sz="1800" b="1" spc="-10" dirty="0">
                <a:latin typeface="Calibri"/>
                <a:cs typeface="Calibri"/>
              </a:rPr>
              <a:t>Understanding </a:t>
            </a:r>
            <a:r>
              <a:rPr lang="en-US" sz="1800" b="1" spc="-5" dirty="0">
                <a:latin typeface="Calibri"/>
                <a:cs typeface="Calibri"/>
              </a:rPr>
              <a:t>(MOU) </a:t>
            </a:r>
            <a:r>
              <a:rPr lang="en-US" sz="1800" spc="-5" dirty="0">
                <a:latin typeface="Calibri"/>
                <a:cs typeface="Calibri"/>
              </a:rPr>
              <a:t>between  </a:t>
            </a:r>
            <a:r>
              <a:rPr lang="en-US" sz="1800" spc="-10" dirty="0">
                <a:latin typeface="Calibri"/>
                <a:cs typeface="Calibri"/>
              </a:rPr>
              <a:t>legal </a:t>
            </a:r>
            <a:r>
              <a:rPr lang="en-US" sz="1800" spc="-5" dirty="0">
                <a:latin typeface="Calibri"/>
                <a:cs typeface="Calibri"/>
              </a:rPr>
              <a:t>applicant </a:t>
            </a:r>
            <a:r>
              <a:rPr lang="en-US" sz="1800" dirty="0">
                <a:latin typeface="Calibri"/>
                <a:cs typeface="Calibri"/>
              </a:rPr>
              <a:t>and </a:t>
            </a:r>
            <a:r>
              <a:rPr lang="en-US" sz="1800" spc="-5" dirty="0">
                <a:latin typeface="Calibri"/>
                <a:cs typeface="Calibri"/>
              </a:rPr>
              <a:t>coalition</a:t>
            </a:r>
            <a:r>
              <a:rPr lang="en-US" sz="1800" b="1" spc="-5" dirty="0">
                <a:latin typeface="Calibri"/>
                <a:cs typeface="Calibri"/>
              </a:rPr>
              <a:t>. </a:t>
            </a:r>
            <a:r>
              <a:rPr lang="en-US" sz="1800" spc="-5" dirty="0">
                <a:latin typeface="Calibri"/>
                <a:cs typeface="Calibri"/>
              </a:rPr>
              <a:t>MOU</a:t>
            </a:r>
            <a:r>
              <a:rPr lang="en-US" sz="1800" spc="-5" dirty="0">
                <a:solidFill>
                  <a:srgbClr val="1F497D"/>
                </a:solidFill>
                <a:latin typeface="Calibri"/>
                <a:cs typeface="Calibri"/>
              </a:rPr>
              <a:t> </a:t>
            </a:r>
            <a:r>
              <a:rPr lang="en-US" sz="1800" b="1" u="heavy" spc="-10" dirty="0">
                <a:solidFill>
                  <a:srgbClr val="1F497D"/>
                </a:solidFill>
                <a:uFill>
                  <a:solidFill>
                    <a:srgbClr val="1F497D"/>
                  </a:solidFill>
                </a:uFill>
                <a:latin typeface="Calibri"/>
                <a:cs typeface="Calibri"/>
              </a:rPr>
              <a:t>must</a:t>
            </a:r>
            <a:r>
              <a:rPr lang="en-US" sz="1800" b="1" spc="-10" dirty="0">
                <a:solidFill>
                  <a:srgbClr val="1F497D"/>
                </a:solidFill>
                <a:latin typeface="Calibri"/>
                <a:cs typeface="Calibri"/>
              </a:rPr>
              <a:t> </a:t>
            </a:r>
            <a:r>
              <a:rPr lang="en-US" sz="1800" dirty="0">
                <a:latin typeface="Calibri"/>
                <a:cs typeface="Calibri"/>
              </a:rPr>
              <a:t>be </a:t>
            </a:r>
            <a:r>
              <a:rPr lang="en-US" sz="1800" spc="-5" dirty="0">
                <a:latin typeface="Calibri"/>
                <a:cs typeface="Calibri"/>
              </a:rPr>
              <a:t>signed by the </a:t>
            </a:r>
            <a:r>
              <a:rPr lang="en-US" sz="1800" spc="-10" dirty="0">
                <a:latin typeface="Calibri"/>
                <a:cs typeface="Calibri"/>
              </a:rPr>
              <a:t>coalition  representative </a:t>
            </a:r>
            <a:r>
              <a:rPr lang="en-US" sz="1800" dirty="0">
                <a:latin typeface="Calibri"/>
                <a:cs typeface="Calibri"/>
              </a:rPr>
              <a:t>and a </a:t>
            </a:r>
            <a:r>
              <a:rPr lang="en-US" sz="1800" spc="-10" dirty="0">
                <a:latin typeface="Calibri"/>
                <a:cs typeface="Calibri"/>
              </a:rPr>
              <a:t>representative from </a:t>
            </a:r>
            <a:r>
              <a:rPr lang="en-US" sz="1800" spc="-5" dirty="0">
                <a:latin typeface="Calibri"/>
                <a:cs typeface="Calibri"/>
              </a:rPr>
              <a:t>the </a:t>
            </a:r>
            <a:r>
              <a:rPr lang="en-US" sz="1800" spc="-10" dirty="0">
                <a:latin typeface="Calibri"/>
                <a:cs typeface="Calibri"/>
              </a:rPr>
              <a:t>legal</a:t>
            </a:r>
            <a:r>
              <a:rPr lang="en-US" sz="1800" spc="30" dirty="0">
                <a:latin typeface="Calibri"/>
                <a:cs typeface="Calibri"/>
              </a:rPr>
              <a:t> </a:t>
            </a:r>
            <a:r>
              <a:rPr lang="en-US" sz="1800" spc="-5" dirty="0">
                <a:latin typeface="Calibri"/>
                <a:cs typeface="Calibri"/>
              </a:rPr>
              <a:t>applicant</a:t>
            </a:r>
            <a:endParaRPr lang="en-US" sz="1800" dirty="0">
              <a:latin typeface="Calibri"/>
              <a:cs typeface="Calibri"/>
            </a:endParaRPr>
          </a:p>
          <a:p>
            <a:pPr marL="354965">
              <a:lnSpc>
                <a:spcPct val="100000"/>
              </a:lnSpc>
            </a:pPr>
            <a:r>
              <a:rPr lang="en-US" sz="1800" spc="-5" dirty="0">
                <a:latin typeface="Calibri"/>
                <a:cs typeface="Calibri"/>
              </a:rPr>
              <a:t>(A sample MOU is </a:t>
            </a:r>
            <a:r>
              <a:rPr lang="en-US" sz="1800" spc="-10" dirty="0">
                <a:latin typeface="Calibri"/>
                <a:cs typeface="Calibri"/>
              </a:rPr>
              <a:t>provided </a:t>
            </a:r>
            <a:r>
              <a:rPr lang="en-US" sz="1800" spc="-5" dirty="0">
                <a:latin typeface="Calibri"/>
                <a:cs typeface="Calibri"/>
              </a:rPr>
              <a:t>in </a:t>
            </a:r>
            <a:r>
              <a:rPr lang="en-US" sz="1800" b="1" spc="-15" dirty="0">
                <a:latin typeface="Calibri"/>
                <a:cs typeface="Calibri"/>
              </a:rPr>
              <a:t>Attachment</a:t>
            </a:r>
            <a:r>
              <a:rPr lang="en-US" sz="1800" b="1" spc="50" dirty="0">
                <a:latin typeface="Calibri"/>
                <a:cs typeface="Calibri"/>
              </a:rPr>
              <a:t> </a:t>
            </a:r>
            <a:r>
              <a:rPr lang="en-US" sz="1800" b="1" dirty="0">
                <a:latin typeface="Calibri"/>
                <a:cs typeface="Calibri"/>
              </a:rPr>
              <a:t>3</a:t>
            </a:r>
            <a:r>
              <a:rPr lang="en-US" sz="1800" dirty="0">
                <a:latin typeface="Calibri"/>
                <a:cs typeface="Calibri"/>
              </a:rPr>
              <a:t>)</a:t>
            </a:r>
          </a:p>
        </p:txBody>
      </p:sp>
    </p:spTree>
    <p:extLst>
      <p:ext uri="{BB962C8B-B14F-4D97-AF65-F5344CB8AC3E}">
        <p14:creationId xmlns:p14="http://schemas.microsoft.com/office/powerpoint/2010/main" val="404480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Requirement 7: Substantial Support  from Non-Federal Sources</a:t>
            </a:r>
          </a:p>
        </p:txBody>
      </p:sp>
      <p:sp>
        <p:nvSpPr>
          <p:cNvPr id="8" name="Text Placeholder 7">
            <a:extLst>
              <a:ext uri="{FF2B5EF4-FFF2-40B4-BE49-F238E27FC236}">
                <a16:creationId xmlns:a16="http://schemas.microsoft.com/office/drawing/2014/main" id="{0CA14BEC-7ED2-4B7A-8FFF-8D7FDD38F3D7}"/>
              </a:ext>
            </a:extLst>
          </p:cNvPr>
          <p:cNvSpPr>
            <a:spLocks noGrp="1"/>
          </p:cNvSpPr>
          <p:nvPr>
            <p:ph type="body" idx="1"/>
          </p:nvPr>
        </p:nvSpPr>
        <p:spPr>
          <a:xfrm>
            <a:off x="720126" y="2170359"/>
            <a:ext cx="7742990" cy="4262705"/>
          </a:xfrm>
        </p:spPr>
        <p:txBody>
          <a:bodyPr/>
          <a:lstStyle/>
          <a:p>
            <a:pPr marL="622300" marR="377190" indent="-609600" algn="just">
              <a:lnSpc>
                <a:spcPct val="100000"/>
              </a:lnSpc>
              <a:spcBef>
                <a:spcPts val="100"/>
              </a:spcBef>
              <a:buClr>
                <a:srgbClr val="3B6D90"/>
              </a:buClr>
              <a:buFont typeface="Arial"/>
              <a:buChar char="•"/>
              <a:tabLst>
                <a:tab pos="622300" algn="l"/>
              </a:tabLst>
            </a:pPr>
            <a:r>
              <a:rPr lang="en-US" sz="2400" spc="-10" dirty="0">
                <a:latin typeface="Calibri"/>
                <a:cs typeface="Calibri"/>
              </a:rPr>
              <a:t>Must show </a:t>
            </a:r>
            <a:r>
              <a:rPr lang="en-US" sz="2400" dirty="0">
                <a:latin typeface="Calibri"/>
                <a:cs typeface="Calibri"/>
              </a:rPr>
              <a:t>a </a:t>
            </a:r>
            <a:r>
              <a:rPr lang="en-US" sz="2400" b="1" spc="-5" dirty="0">
                <a:solidFill>
                  <a:srgbClr val="1F497D"/>
                </a:solidFill>
                <a:latin typeface="Calibri"/>
                <a:cs typeface="Calibri"/>
              </a:rPr>
              <a:t>dollar-for-dollar </a:t>
            </a:r>
            <a:r>
              <a:rPr lang="en-US" sz="2400" spc="-10" dirty="0">
                <a:latin typeface="Calibri"/>
                <a:cs typeface="Calibri"/>
              </a:rPr>
              <a:t>match </a:t>
            </a:r>
            <a:r>
              <a:rPr lang="en-US" sz="2400" spc="-15" dirty="0">
                <a:latin typeface="Calibri"/>
                <a:cs typeface="Calibri"/>
              </a:rPr>
              <a:t>from non-federal  </a:t>
            </a:r>
            <a:r>
              <a:rPr lang="en-US" sz="2400" spc="-10" dirty="0">
                <a:latin typeface="Calibri"/>
                <a:cs typeface="Calibri"/>
              </a:rPr>
              <a:t>sources </a:t>
            </a:r>
            <a:r>
              <a:rPr lang="en-US" sz="2400" b="1" spc="-5" dirty="0">
                <a:solidFill>
                  <a:srgbClr val="1F497D"/>
                </a:solidFill>
                <a:latin typeface="Calibri"/>
                <a:cs typeface="Calibri"/>
              </a:rPr>
              <a:t>equaling amount </a:t>
            </a:r>
            <a:r>
              <a:rPr lang="en-US" sz="2400" b="1" dirty="0">
                <a:solidFill>
                  <a:srgbClr val="1F497D"/>
                </a:solidFill>
                <a:latin typeface="Calibri"/>
                <a:cs typeface="Calibri"/>
              </a:rPr>
              <a:t>of </a:t>
            </a:r>
            <a:r>
              <a:rPr lang="en-US" sz="2400" b="1" spc="-10" dirty="0">
                <a:solidFill>
                  <a:srgbClr val="1F497D"/>
                </a:solidFill>
                <a:latin typeface="Calibri"/>
                <a:cs typeface="Calibri"/>
              </a:rPr>
              <a:t>request from </a:t>
            </a:r>
            <a:r>
              <a:rPr lang="en-US" sz="2400" b="1" spc="-5" dirty="0">
                <a:solidFill>
                  <a:srgbClr val="1F497D"/>
                </a:solidFill>
                <a:latin typeface="Calibri"/>
                <a:cs typeface="Calibri"/>
              </a:rPr>
              <a:t>the </a:t>
            </a:r>
            <a:r>
              <a:rPr lang="en-US" sz="2400" b="1" spc="-15" dirty="0">
                <a:solidFill>
                  <a:srgbClr val="1F497D"/>
                </a:solidFill>
                <a:latin typeface="Calibri"/>
                <a:cs typeface="Calibri"/>
              </a:rPr>
              <a:t>federal  </a:t>
            </a:r>
            <a:r>
              <a:rPr lang="en-US" sz="2400" b="1" spc="-10" dirty="0">
                <a:solidFill>
                  <a:srgbClr val="1F497D"/>
                </a:solidFill>
                <a:latin typeface="Calibri"/>
                <a:cs typeface="Calibri"/>
              </a:rPr>
              <a:t>government</a:t>
            </a:r>
            <a:endParaRPr lang="en-US" sz="2400" dirty="0">
              <a:latin typeface="Calibri"/>
              <a:cs typeface="Calibri"/>
            </a:endParaRPr>
          </a:p>
          <a:p>
            <a:pPr marL="1266825" lvl="1" indent="-340360">
              <a:lnSpc>
                <a:spcPct val="100000"/>
              </a:lnSpc>
              <a:spcBef>
                <a:spcPts val="745"/>
              </a:spcBef>
              <a:buClr>
                <a:srgbClr val="3B6D90"/>
              </a:buClr>
              <a:buFont typeface="Arial"/>
              <a:buChar char="–"/>
              <a:tabLst>
                <a:tab pos="1266825" algn="l"/>
                <a:tab pos="1267460" algn="l"/>
              </a:tabLst>
            </a:pPr>
            <a:r>
              <a:rPr lang="en-US" sz="1700" b="1" spc="-5" dirty="0">
                <a:cs typeface="Calibri"/>
              </a:rPr>
              <a:t>Cash </a:t>
            </a:r>
            <a:r>
              <a:rPr lang="en-US" sz="1700" dirty="0">
                <a:cs typeface="Calibri"/>
              </a:rPr>
              <a:t>(e.g., </a:t>
            </a:r>
            <a:r>
              <a:rPr lang="en-US" sz="1700" spc="-5" dirty="0">
                <a:cs typeface="Calibri"/>
              </a:rPr>
              <a:t>shared salary/benefit expenses </a:t>
            </a:r>
            <a:r>
              <a:rPr lang="en-US" sz="1700" spc="-15" dirty="0">
                <a:cs typeface="Calibri"/>
              </a:rPr>
              <a:t>for </a:t>
            </a:r>
            <a:r>
              <a:rPr lang="en-US" sz="1700" dirty="0">
                <a:cs typeface="Calibri"/>
              </a:rPr>
              <a:t>paid</a:t>
            </a:r>
            <a:r>
              <a:rPr lang="en-US" sz="1700" spc="-105" dirty="0">
                <a:cs typeface="Calibri"/>
              </a:rPr>
              <a:t> </a:t>
            </a:r>
            <a:r>
              <a:rPr lang="en-US" sz="1700" spc="-10" dirty="0">
                <a:cs typeface="Calibri"/>
              </a:rPr>
              <a:t>staff)</a:t>
            </a:r>
            <a:endParaRPr lang="en-US" sz="1700" dirty="0">
              <a:cs typeface="Calibri"/>
            </a:endParaRPr>
          </a:p>
          <a:p>
            <a:pPr marL="1266825" lvl="1" indent="-340360">
              <a:lnSpc>
                <a:spcPct val="100000"/>
              </a:lnSpc>
              <a:spcBef>
                <a:spcPts val="409"/>
              </a:spcBef>
              <a:buClr>
                <a:srgbClr val="3B6D90"/>
              </a:buClr>
              <a:buFont typeface="Arial"/>
              <a:buChar char="–"/>
              <a:tabLst>
                <a:tab pos="1266825" algn="l"/>
                <a:tab pos="1267460" algn="l"/>
              </a:tabLst>
            </a:pPr>
            <a:r>
              <a:rPr lang="en-US" sz="1700" b="1" spc="-10" dirty="0">
                <a:cs typeface="Calibri"/>
              </a:rPr>
              <a:t>In-kind/donated </a:t>
            </a:r>
            <a:r>
              <a:rPr lang="en-US" sz="1700" dirty="0">
                <a:cs typeface="Calibri"/>
              </a:rPr>
              <a:t>(e.g., </a:t>
            </a:r>
            <a:r>
              <a:rPr lang="en-US" sz="1700" spc="-5" dirty="0">
                <a:cs typeface="Calibri"/>
              </a:rPr>
              <a:t>office/meeting </a:t>
            </a:r>
            <a:r>
              <a:rPr lang="en-US" sz="1700" dirty="0">
                <a:cs typeface="Calibri"/>
              </a:rPr>
              <a:t>space, </a:t>
            </a:r>
            <a:r>
              <a:rPr lang="en-US" sz="1700" spc="-25" dirty="0">
                <a:cs typeface="Calibri"/>
              </a:rPr>
              <a:t>paper, </a:t>
            </a:r>
            <a:r>
              <a:rPr lang="en-US" sz="1700" spc="-5" dirty="0">
                <a:cs typeface="Calibri"/>
              </a:rPr>
              <a:t>copying</a:t>
            </a:r>
            <a:r>
              <a:rPr lang="en-US" sz="1700" spc="-60" dirty="0">
                <a:cs typeface="Calibri"/>
              </a:rPr>
              <a:t> </a:t>
            </a:r>
            <a:r>
              <a:rPr lang="en-US" sz="1700" dirty="0">
                <a:cs typeface="Calibri"/>
              </a:rPr>
              <a:t>services)</a:t>
            </a:r>
          </a:p>
          <a:p>
            <a:pPr marL="1266825" marR="5080" lvl="1" indent="-340360">
              <a:lnSpc>
                <a:spcPct val="100000"/>
              </a:lnSpc>
              <a:spcBef>
                <a:spcPts val="405"/>
              </a:spcBef>
              <a:buClr>
                <a:srgbClr val="3B6D90"/>
              </a:buClr>
              <a:buFont typeface="Arial"/>
              <a:buChar char="–"/>
              <a:tabLst>
                <a:tab pos="1266825" algn="l"/>
                <a:tab pos="1267460" algn="l"/>
              </a:tabLst>
            </a:pPr>
            <a:r>
              <a:rPr lang="en-US" sz="1700" spc="-5" dirty="0">
                <a:cs typeface="Calibri"/>
              </a:rPr>
              <a:t>Applicants serving </a:t>
            </a:r>
            <a:r>
              <a:rPr lang="en-US" sz="1700" b="1" spc="-5" dirty="0">
                <a:cs typeface="Calibri"/>
              </a:rPr>
              <a:t>American </a:t>
            </a:r>
            <a:r>
              <a:rPr lang="en-US" sz="1700" b="1" spc="-10" dirty="0">
                <a:cs typeface="Calibri"/>
              </a:rPr>
              <a:t>Indian/Alaska Native </a:t>
            </a:r>
            <a:r>
              <a:rPr lang="en-US" sz="1700" spc="-5" dirty="0">
                <a:cs typeface="Calibri"/>
              </a:rPr>
              <a:t>communities </a:t>
            </a:r>
            <a:r>
              <a:rPr lang="en-US" sz="1700" u="heavy" spc="-5" dirty="0">
                <a:uFill>
                  <a:solidFill>
                    <a:srgbClr val="000000"/>
                  </a:solidFill>
                </a:uFill>
                <a:cs typeface="Calibri"/>
              </a:rPr>
              <a:t>and</a:t>
            </a:r>
            <a:r>
              <a:rPr lang="en-US" sz="1700" spc="-5" dirty="0">
                <a:cs typeface="Calibri"/>
              </a:rPr>
              <a:t> </a:t>
            </a:r>
            <a:r>
              <a:rPr lang="en-US" sz="1700" dirty="0">
                <a:cs typeface="Calibri"/>
              </a:rPr>
              <a:t>with  </a:t>
            </a:r>
            <a:r>
              <a:rPr lang="en-US" sz="1700" spc="-10" dirty="0">
                <a:cs typeface="Calibri"/>
              </a:rPr>
              <a:t>representation </a:t>
            </a:r>
            <a:r>
              <a:rPr lang="en-US" sz="1700" dirty="0">
                <a:cs typeface="Calibri"/>
              </a:rPr>
              <a:t>that </a:t>
            </a:r>
            <a:r>
              <a:rPr lang="en-US" sz="1700" spc="-5" dirty="0">
                <a:cs typeface="Calibri"/>
              </a:rPr>
              <a:t>includes </a:t>
            </a:r>
            <a:r>
              <a:rPr lang="en-US" sz="1700" spc="-10" dirty="0">
                <a:cs typeface="Calibri"/>
              </a:rPr>
              <a:t>at </a:t>
            </a:r>
            <a:r>
              <a:rPr lang="en-US" sz="1700" spc="-5" dirty="0">
                <a:cs typeface="Calibri"/>
              </a:rPr>
              <a:t>least </a:t>
            </a:r>
            <a:r>
              <a:rPr lang="en-US" sz="1700" dirty="0">
                <a:cs typeface="Calibri"/>
              </a:rPr>
              <a:t>one </a:t>
            </a:r>
            <a:r>
              <a:rPr lang="en-US" sz="1700" b="1" spc="-5" dirty="0">
                <a:cs typeface="Calibri"/>
              </a:rPr>
              <a:t>American </a:t>
            </a:r>
            <a:r>
              <a:rPr lang="en-US" sz="1700" b="1" spc="-10" dirty="0">
                <a:cs typeface="Calibri"/>
              </a:rPr>
              <a:t>Indian/Alaska </a:t>
            </a:r>
            <a:r>
              <a:rPr lang="en-US" sz="1700" b="1" spc="-5" dirty="0">
                <a:cs typeface="Calibri"/>
              </a:rPr>
              <a:t>Native  </a:t>
            </a:r>
            <a:r>
              <a:rPr lang="en-US" sz="1700" spc="-5" dirty="0">
                <a:cs typeface="Calibri"/>
              </a:rPr>
              <a:t>member </a:t>
            </a:r>
            <a:r>
              <a:rPr lang="en-US" sz="1700" spc="-15" dirty="0">
                <a:cs typeface="Calibri"/>
              </a:rPr>
              <a:t>may </a:t>
            </a:r>
            <a:r>
              <a:rPr lang="en-US" sz="1700" spc="-5" dirty="0">
                <a:cs typeface="Calibri"/>
              </a:rPr>
              <a:t>include Bureau </a:t>
            </a:r>
            <a:r>
              <a:rPr lang="en-US" sz="1700" dirty="0">
                <a:cs typeface="Calibri"/>
              </a:rPr>
              <a:t>of Indian </a:t>
            </a:r>
            <a:r>
              <a:rPr lang="en-US" sz="1700" spc="-15" dirty="0">
                <a:cs typeface="Calibri"/>
              </a:rPr>
              <a:t>Affairs </a:t>
            </a:r>
            <a:r>
              <a:rPr lang="en-US" sz="1700" dirty="0">
                <a:cs typeface="Calibri"/>
              </a:rPr>
              <a:t>or </a:t>
            </a:r>
            <a:r>
              <a:rPr lang="en-US" sz="1700" spc="-5" dirty="0">
                <a:cs typeface="Calibri"/>
              </a:rPr>
              <a:t>Indian Health </a:t>
            </a:r>
            <a:r>
              <a:rPr lang="en-US" sz="1700" dirty="0">
                <a:cs typeface="Calibri"/>
              </a:rPr>
              <a:t>Service  </a:t>
            </a:r>
            <a:r>
              <a:rPr lang="en-US" sz="1700" spc="-15" dirty="0">
                <a:cs typeface="Calibri"/>
              </a:rPr>
              <a:t>federal </a:t>
            </a:r>
            <a:r>
              <a:rPr lang="en-US" sz="1700" dirty="0">
                <a:cs typeface="Calibri"/>
              </a:rPr>
              <a:t>funds </a:t>
            </a:r>
            <a:r>
              <a:rPr lang="en-US" sz="1700" spc="-5" dirty="0">
                <a:cs typeface="Calibri"/>
              </a:rPr>
              <a:t>as</a:t>
            </a:r>
            <a:r>
              <a:rPr lang="en-US" sz="1700" spc="-60" dirty="0">
                <a:cs typeface="Calibri"/>
              </a:rPr>
              <a:t> </a:t>
            </a:r>
            <a:r>
              <a:rPr lang="en-US" sz="1700" spc="-10" dirty="0">
                <a:cs typeface="Calibri"/>
              </a:rPr>
              <a:t>match</a:t>
            </a:r>
            <a:endParaRPr lang="en-US" sz="1700" dirty="0">
              <a:cs typeface="Calibri"/>
            </a:endParaRPr>
          </a:p>
          <a:p>
            <a:pPr marL="622300" indent="-609600">
              <a:lnSpc>
                <a:spcPct val="100000"/>
              </a:lnSpc>
              <a:spcBef>
                <a:spcPts val="1390"/>
              </a:spcBef>
              <a:buClr>
                <a:srgbClr val="3B6D90"/>
              </a:buClr>
              <a:buFont typeface="Arial"/>
              <a:buChar char="•"/>
              <a:tabLst>
                <a:tab pos="621665" algn="l"/>
                <a:tab pos="622300" algn="l"/>
              </a:tabLst>
            </a:pPr>
            <a:r>
              <a:rPr lang="en-US" sz="2400" spc="-5" dirty="0">
                <a:latin typeface="Calibri"/>
                <a:cs typeface="Calibri"/>
              </a:rPr>
              <a:t>Do not </a:t>
            </a:r>
            <a:r>
              <a:rPr lang="en-US" sz="2400" b="1" spc="-10" dirty="0">
                <a:solidFill>
                  <a:srgbClr val="1F497D"/>
                </a:solidFill>
                <a:latin typeface="Calibri"/>
                <a:cs typeface="Calibri"/>
              </a:rPr>
              <a:t>overpromise</a:t>
            </a:r>
            <a:r>
              <a:rPr lang="en-US" sz="2400" b="1" spc="-35" dirty="0">
                <a:solidFill>
                  <a:srgbClr val="1F497D"/>
                </a:solidFill>
                <a:latin typeface="Calibri"/>
                <a:cs typeface="Calibri"/>
              </a:rPr>
              <a:t> </a:t>
            </a:r>
            <a:r>
              <a:rPr lang="en-US" sz="2400" spc="-10" dirty="0">
                <a:latin typeface="Calibri"/>
                <a:cs typeface="Calibri"/>
              </a:rPr>
              <a:t>match</a:t>
            </a:r>
            <a:endParaRPr lang="en-US" sz="2400" dirty="0">
              <a:latin typeface="Calibri"/>
              <a:cs typeface="Calibri"/>
            </a:endParaRPr>
          </a:p>
          <a:p>
            <a:pPr marL="1266825" lvl="1" indent="-340360">
              <a:lnSpc>
                <a:spcPct val="100000"/>
              </a:lnSpc>
              <a:spcBef>
                <a:spcPts val="459"/>
              </a:spcBef>
              <a:buClr>
                <a:srgbClr val="3B6D90"/>
              </a:buClr>
              <a:buFont typeface="Arial"/>
              <a:buChar char="–"/>
              <a:tabLst>
                <a:tab pos="1266825" algn="l"/>
                <a:tab pos="1267460" algn="l"/>
              </a:tabLst>
            </a:pPr>
            <a:r>
              <a:rPr lang="en-US" sz="1700" spc="-5" dirty="0">
                <a:cs typeface="Calibri"/>
              </a:rPr>
              <a:t>Must account </a:t>
            </a:r>
            <a:r>
              <a:rPr lang="en-US" sz="1700" spc="-15" dirty="0">
                <a:cs typeface="Calibri"/>
              </a:rPr>
              <a:t>for </a:t>
            </a:r>
            <a:r>
              <a:rPr lang="en-US" sz="1700" spc="-5" dirty="0">
                <a:cs typeface="Calibri"/>
              </a:rPr>
              <a:t>every </a:t>
            </a:r>
            <a:r>
              <a:rPr lang="en-US" sz="1700" spc="-10" dirty="0">
                <a:cs typeface="Calibri"/>
              </a:rPr>
              <a:t>matched </a:t>
            </a:r>
            <a:r>
              <a:rPr lang="en-US" sz="1700" dirty="0">
                <a:cs typeface="Calibri"/>
              </a:rPr>
              <a:t>dollar </a:t>
            </a:r>
            <a:r>
              <a:rPr lang="en-US" sz="1700" spc="-5" dirty="0">
                <a:cs typeface="Calibri"/>
              </a:rPr>
              <a:t>to </a:t>
            </a:r>
            <a:r>
              <a:rPr lang="en-US" sz="1700" spc="5" dirty="0">
                <a:cs typeface="Calibri"/>
              </a:rPr>
              <a:t>the </a:t>
            </a:r>
            <a:r>
              <a:rPr lang="en-US" sz="1700" spc="-15" dirty="0">
                <a:cs typeface="Calibri"/>
              </a:rPr>
              <a:t>federal</a:t>
            </a:r>
            <a:r>
              <a:rPr lang="en-US" sz="1700" spc="-90" dirty="0">
                <a:cs typeface="Calibri"/>
              </a:rPr>
              <a:t> </a:t>
            </a:r>
            <a:r>
              <a:rPr lang="en-US" sz="1700" spc="-5" dirty="0">
                <a:cs typeface="Calibri"/>
              </a:rPr>
              <a:t>government</a:t>
            </a:r>
            <a:endParaRPr lang="en-US" sz="1700" dirty="0">
              <a:cs typeface="Calibri"/>
            </a:endParaRPr>
          </a:p>
          <a:p>
            <a:pPr marL="352425">
              <a:lnSpc>
                <a:spcPct val="100000"/>
              </a:lnSpc>
              <a:spcBef>
                <a:spcPts val="1360"/>
              </a:spcBef>
              <a:tabLst>
                <a:tab pos="1584960" algn="l"/>
              </a:tabLst>
            </a:pPr>
            <a:r>
              <a:rPr lang="en-US" sz="2200" b="1" spc="-15" dirty="0">
                <a:solidFill>
                  <a:srgbClr val="E13848"/>
                </a:solidFill>
                <a:latin typeface="Calibri"/>
                <a:cs typeface="Calibri"/>
              </a:rPr>
              <a:t>Evidence:	</a:t>
            </a:r>
            <a:r>
              <a:rPr lang="en-US" sz="2200" spc="-5" dirty="0">
                <a:latin typeface="Calibri"/>
                <a:cs typeface="Calibri"/>
              </a:rPr>
              <a:t>SF-424, Section 18; SF-424A; </a:t>
            </a:r>
            <a:r>
              <a:rPr lang="en-US" sz="2200" spc="-15" dirty="0">
                <a:latin typeface="Calibri"/>
                <a:cs typeface="Calibri"/>
              </a:rPr>
              <a:t>Budget</a:t>
            </a:r>
            <a:r>
              <a:rPr lang="en-US" sz="2200" spc="30" dirty="0">
                <a:latin typeface="Calibri"/>
                <a:cs typeface="Calibri"/>
              </a:rPr>
              <a:t> </a:t>
            </a:r>
            <a:r>
              <a:rPr lang="en-US" sz="2200" spc="-15" dirty="0">
                <a:latin typeface="Calibri"/>
                <a:cs typeface="Calibri"/>
              </a:rPr>
              <a:t>Narrative</a:t>
            </a:r>
            <a:endParaRPr lang="en-US" sz="2200" dirty="0">
              <a:latin typeface="Calibri"/>
              <a:cs typeface="Calibri"/>
            </a:endParaRPr>
          </a:p>
        </p:txBody>
      </p:sp>
      <p:grpSp>
        <p:nvGrpSpPr>
          <p:cNvPr id="6" name="Group 5">
            <a:extLst>
              <a:ext uri="{FF2B5EF4-FFF2-40B4-BE49-F238E27FC236}">
                <a16:creationId xmlns:a16="http://schemas.microsoft.com/office/drawing/2014/main" id="{4BE6D365-8906-4516-9A77-D5D7521D975C}"/>
              </a:ext>
              <a:ext uri="{C183D7F6-B498-43B3-948B-1728B52AA6E4}">
                <adec:decorative xmlns:adec="http://schemas.microsoft.com/office/drawing/2017/decorative" val="1"/>
              </a:ext>
            </a:extLst>
          </p:cNvPr>
          <p:cNvGrpSpPr/>
          <p:nvPr/>
        </p:nvGrpSpPr>
        <p:grpSpPr>
          <a:xfrm>
            <a:off x="537972" y="6038094"/>
            <a:ext cx="386080" cy="394970"/>
            <a:chOff x="537972" y="6038094"/>
            <a:chExt cx="386080" cy="394970"/>
          </a:xfrm>
        </p:grpSpPr>
        <p:sp>
          <p:nvSpPr>
            <p:cNvPr id="4" name="object 4"/>
            <p:cNvSpPr/>
            <p:nvPr/>
          </p:nvSpPr>
          <p:spPr>
            <a:xfrm>
              <a:off x="537972" y="6038094"/>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5" name="object 5"/>
            <p:cNvSpPr/>
            <p:nvPr/>
          </p:nvSpPr>
          <p:spPr>
            <a:xfrm>
              <a:off x="537972" y="6038094"/>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138342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DFC Match Requirement</a:t>
            </a:r>
          </a:p>
        </p:txBody>
      </p:sp>
      <p:grpSp>
        <p:nvGrpSpPr>
          <p:cNvPr id="6" name="Group 5">
            <a:extLst>
              <a:ext uri="{FF2B5EF4-FFF2-40B4-BE49-F238E27FC236}">
                <a16:creationId xmlns:a16="http://schemas.microsoft.com/office/drawing/2014/main" id="{A957C3D3-887F-4EED-A7CF-F8987905187C}"/>
              </a:ext>
              <a:ext uri="{C183D7F6-B498-43B3-948B-1728B52AA6E4}">
                <adec:decorative xmlns:adec="http://schemas.microsoft.com/office/drawing/2017/decorative" val="1"/>
              </a:ext>
            </a:extLst>
          </p:cNvPr>
          <p:cNvGrpSpPr/>
          <p:nvPr/>
        </p:nvGrpSpPr>
        <p:grpSpPr>
          <a:xfrm>
            <a:off x="707136" y="2081784"/>
            <a:ext cx="7357871" cy="2625851"/>
            <a:chOff x="707136" y="2081784"/>
            <a:chExt cx="7357871" cy="2625851"/>
          </a:xfrm>
        </p:grpSpPr>
        <p:sp>
          <p:nvSpPr>
            <p:cNvPr id="3" name="object 3"/>
            <p:cNvSpPr/>
            <p:nvPr/>
          </p:nvSpPr>
          <p:spPr>
            <a:xfrm>
              <a:off x="707136" y="2081784"/>
              <a:ext cx="7357871" cy="5105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7136" y="3116579"/>
              <a:ext cx="7357871" cy="5090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7136" y="4198620"/>
              <a:ext cx="7357871" cy="509015"/>
            </a:xfrm>
            <a:prstGeom prst="rect">
              <a:avLst/>
            </a:prstGeom>
            <a:blipFill>
              <a:blip r:embed="rId3" cstate="print"/>
              <a:stretch>
                <a:fillRect/>
              </a:stretch>
            </a:blipFill>
          </p:spPr>
          <p:txBody>
            <a:bodyPr wrap="square" lIns="0" tIns="0" rIns="0" bIns="0" rtlCol="0"/>
            <a:lstStyle/>
            <a:p>
              <a:endParaRPr/>
            </a:p>
          </p:txBody>
        </p:sp>
      </p:grpSp>
      <p:sp>
        <p:nvSpPr>
          <p:cNvPr id="8" name="Text Placeholder 7">
            <a:extLst>
              <a:ext uri="{FF2B5EF4-FFF2-40B4-BE49-F238E27FC236}">
                <a16:creationId xmlns:a16="http://schemas.microsoft.com/office/drawing/2014/main" id="{97F2EBDD-0054-4E21-B48E-572B00385C34}"/>
              </a:ext>
            </a:extLst>
          </p:cNvPr>
          <p:cNvSpPr>
            <a:spLocks noGrp="1"/>
          </p:cNvSpPr>
          <p:nvPr>
            <p:ph type="body" idx="1"/>
          </p:nvPr>
        </p:nvSpPr>
        <p:spPr>
          <a:xfrm>
            <a:off x="728907" y="2153021"/>
            <a:ext cx="7357871" cy="2446824"/>
          </a:xfrm>
        </p:spPr>
        <p:txBody>
          <a:bodyPr/>
          <a:lstStyle/>
          <a:p>
            <a:pPr marL="83820" algn="ctr">
              <a:lnSpc>
                <a:spcPct val="100000"/>
              </a:lnSpc>
              <a:spcBef>
                <a:spcPts val="95"/>
              </a:spcBef>
            </a:pPr>
            <a:r>
              <a:rPr lang="en-US" sz="2200" spc="-15" dirty="0">
                <a:latin typeface="Calibri"/>
                <a:cs typeface="Calibri"/>
              </a:rPr>
              <a:t>DFC </a:t>
            </a:r>
            <a:r>
              <a:rPr lang="en-US" sz="2200" spc="-45" dirty="0">
                <a:latin typeface="Calibri"/>
                <a:cs typeface="Calibri"/>
              </a:rPr>
              <a:t>Years </a:t>
            </a:r>
            <a:r>
              <a:rPr lang="en-US" sz="2200" spc="-5" dirty="0">
                <a:latin typeface="Calibri"/>
                <a:cs typeface="Calibri"/>
              </a:rPr>
              <a:t>1 – 6 = </a:t>
            </a:r>
            <a:r>
              <a:rPr lang="en-US" sz="2200" spc="-5" dirty="0">
                <a:solidFill>
                  <a:srgbClr val="E13848"/>
                </a:solidFill>
                <a:latin typeface="Calibri"/>
                <a:cs typeface="Calibri"/>
              </a:rPr>
              <a:t>100%</a:t>
            </a:r>
            <a:r>
              <a:rPr lang="en-US" sz="2200" spc="75" dirty="0">
                <a:solidFill>
                  <a:srgbClr val="E13848"/>
                </a:solidFill>
                <a:latin typeface="Calibri"/>
                <a:cs typeface="Calibri"/>
              </a:rPr>
              <a:t> </a:t>
            </a:r>
            <a:r>
              <a:rPr lang="en-US" sz="2200" spc="-20" dirty="0">
                <a:latin typeface="Calibri"/>
                <a:cs typeface="Calibri"/>
              </a:rPr>
              <a:t>Match</a:t>
            </a:r>
            <a:endParaRPr lang="en-US" sz="2200" dirty="0">
              <a:latin typeface="Calibri"/>
              <a:cs typeface="Calibri"/>
            </a:endParaRPr>
          </a:p>
          <a:p>
            <a:pPr algn="ctr">
              <a:lnSpc>
                <a:spcPct val="100000"/>
              </a:lnSpc>
            </a:pPr>
            <a:endParaRPr lang="en-US" sz="2200" dirty="0">
              <a:latin typeface="Calibri"/>
              <a:cs typeface="Calibri"/>
            </a:endParaRPr>
          </a:p>
          <a:p>
            <a:pPr algn="ctr">
              <a:lnSpc>
                <a:spcPct val="100000"/>
              </a:lnSpc>
              <a:spcBef>
                <a:spcPts val="10"/>
              </a:spcBef>
            </a:pPr>
            <a:endParaRPr lang="en-US" sz="2300" dirty="0">
              <a:latin typeface="Calibri"/>
              <a:cs typeface="Calibri"/>
            </a:endParaRPr>
          </a:p>
          <a:p>
            <a:pPr marL="83820" algn="ctr">
              <a:lnSpc>
                <a:spcPct val="100000"/>
              </a:lnSpc>
            </a:pPr>
            <a:r>
              <a:rPr lang="en-US" sz="2200" spc="-15" dirty="0">
                <a:latin typeface="Calibri"/>
                <a:cs typeface="Calibri"/>
              </a:rPr>
              <a:t>DFC </a:t>
            </a:r>
            <a:r>
              <a:rPr lang="en-US" sz="2200" spc="-45" dirty="0">
                <a:latin typeface="Calibri"/>
                <a:cs typeface="Calibri"/>
              </a:rPr>
              <a:t>Years </a:t>
            </a:r>
            <a:r>
              <a:rPr lang="en-US" sz="2200" spc="-5" dirty="0">
                <a:latin typeface="Calibri"/>
                <a:cs typeface="Calibri"/>
              </a:rPr>
              <a:t>7 – 8 = </a:t>
            </a:r>
            <a:r>
              <a:rPr lang="en-US" sz="2200" spc="-5" dirty="0">
                <a:solidFill>
                  <a:srgbClr val="E13848"/>
                </a:solidFill>
                <a:latin typeface="Calibri"/>
                <a:cs typeface="Calibri"/>
              </a:rPr>
              <a:t>125%</a:t>
            </a:r>
            <a:r>
              <a:rPr lang="en-US" sz="2200" spc="75" dirty="0">
                <a:solidFill>
                  <a:srgbClr val="E13848"/>
                </a:solidFill>
                <a:latin typeface="Calibri"/>
                <a:cs typeface="Calibri"/>
              </a:rPr>
              <a:t> </a:t>
            </a:r>
            <a:r>
              <a:rPr lang="en-US" sz="2200" spc="-20" dirty="0">
                <a:latin typeface="Calibri"/>
                <a:cs typeface="Calibri"/>
              </a:rPr>
              <a:t>Match</a:t>
            </a:r>
            <a:endParaRPr lang="en-US" sz="2200" dirty="0">
              <a:latin typeface="Calibri"/>
              <a:cs typeface="Calibri"/>
            </a:endParaRPr>
          </a:p>
          <a:p>
            <a:pPr algn="ctr">
              <a:lnSpc>
                <a:spcPct val="100000"/>
              </a:lnSpc>
            </a:pPr>
            <a:endParaRPr lang="en-US" sz="2200" dirty="0">
              <a:latin typeface="Calibri"/>
              <a:cs typeface="Calibri"/>
            </a:endParaRPr>
          </a:p>
          <a:p>
            <a:pPr algn="ctr">
              <a:lnSpc>
                <a:spcPct val="100000"/>
              </a:lnSpc>
              <a:spcBef>
                <a:spcPts val="20"/>
              </a:spcBef>
            </a:pPr>
            <a:endParaRPr lang="en-US" sz="2600" dirty="0">
              <a:latin typeface="Calibri"/>
              <a:cs typeface="Calibri"/>
            </a:endParaRPr>
          </a:p>
          <a:p>
            <a:pPr marL="12700" algn="ctr">
              <a:lnSpc>
                <a:spcPct val="100000"/>
              </a:lnSpc>
            </a:pPr>
            <a:r>
              <a:rPr lang="en-US" sz="2200" spc="-15" dirty="0">
                <a:latin typeface="Calibri"/>
                <a:cs typeface="Calibri"/>
              </a:rPr>
              <a:t>DFC </a:t>
            </a:r>
            <a:r>
              <a:rPr lang="en-US" sz="2200" spc="-45" dirty="0">
                <a:latin typeface="Calibri"/>
                <a:cs typeface="Calibri"/>
              </a:rPr>
              <a:t>Years </a:t>
            </a:r>
            <a:r>
              <a:rPr lang="en-US" sz="2200" spc="-5" dirty="0">
                <a:latin typeface="Calibri"/>
                <a:cs typeface="Calibri"/>
              </a:rPr>
              <a:t>9 – 10 = </a:t>
            </a:r>
            <a:r>
              <a:rPr lang="en-US" sz="2200" spc="-5" dirty="0">
                <a:solidFill>
                  <a:srgbClr val="E13848"/>
                </a:solidFill>
                <a:latin typeface="Calibri"/>
                <a:cs typeface="Calibri"/>
              </a:rPr>
              <a:t>150%</a:t>
            </a:r>
            <a:r>
              <a:rPr lang="en-US" sz="2200" spc="80" dirty="0">
                <a:solidFill>
                  <a:srgbClr val="E13848"/>
                </a:solidFill>
                <a:latin typeface="Calibri"/>
                <a:cs typeface="Calibri"/>
              </a:rPr>
              <a:t> </a:t>
            </a:r>
            <a:r>
              <a:rPr lang="en-US" sz="2200" spc="-20" dirty="0">
                <a:latin typeface="Calibri"/>
                <a:cs typeface="Calibri"/>
              </a:rPr>
              <a:t>Match</a:t>
            </a:r>
            <a:endParaRPr lang="en-US" sz="2200" dirty="0">
              <a:latin typeface="Calibri"/>
              <a:cs typeface="Calibri"/>
            </a:endParaRPr>
          </a:p>
        </p:txBody>
      </p:sp>
    </p:spTree>
    <p:extLst>
      <p:ext uri="{BB962C8B-B14F-4D97-AF65-F5344CB8AC3E}">
        <p14:creationId xmlns:p14="http://schemas.microsoft.com/office/powerpoint/2010/main" val="29378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Requirement 8: Federal Request</a:t>
            </a:r>
          </a:p>
        </p:txBody>
      </p:sp>
      <p:sp>
        <p:nvSpPr>
          <p:cNvPr id="8" name="Text Placeholder 7">
            <a:extLst>
              <a:ext uri="{FF2B5EF4-FFF2-40B4-BE49-F238E27FC236}">
                <a16:creationId xmlns:a16="http://schemas.microsoft.com/office/drawing/2014/main" id="{15466819-BC12-423B-B2A7-5E5F6E7A5490}"/>
              </a:ext>
            </a:extLst>
          </p:cNvPr>
          <p:cNvSpPr>
            <a:spLocks noGrp="1"/>
          </p:cNvSpPr>
          <p:nvPr>
            <p:ph type="body" idx="1"/>
          </p:nvPr>
        </p:nvSpPr>
        <p:spPr>
          <a:xfrm>
            <a:off x="760730" y="1726043"/>
            <a:ext cx="7869557" cy="4021614"/>
          </a:xfrm>
        </p:spPr>
        <p:txBody>
          <a:bodyPr/>
          <a:lstStyle/>
          <a:p>
            <a:pPr marL="355600" indent="-342900">
              <a:lnSpc>
                <a:spcPts val="3840"/>
              </a:lnSpc>
              <a:spcBef>
                <a:spcPts val="105"/>
              </a:spcBef>
              <a:buClr>
                <a:srgbClr val="3B6D90"/>
              </a:buClr>
              <a:buFont typeface="Arial"/>
              <a:buChar char="•"/>
              <a:tabLst>
                <a:tab pos="354965" algn="l"/>
                <a:tab pos="355600" algn="l"/>
              </a:tabLst>
            </a:pPr>
            <a:r>
              <a:rPr lang="en-US" sz="2400" spc="-10" dirty="0">
                <a:latin typeface="Calibri"/>
                <a:cs typeface="Calibri"/>
              </a:rPr>
              <a:t>Applicant</a:t>
            </a:r>
            <a:r>
              <a:rPr lang="en-US" sz="2400" spc="-10"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dirty="0">
                <a:latin typeface="Calibri"/>
                <a:cs typeface="Calibri"/>
              </a:rPr>
              <a:t>not </a:t>
            </a:r>
            <a:r>
              <a:rPr lang="en-US" sz="2400" spc="-15" dirty="0">
                <a:latin typeface="Calibri"/>
                <a:cs typeface="Calibri"/>
              </a:rPr>
              <a:t>request </a:t>
            </a:r>
            <a:r>
              <a:rPr lang="en-US" sz="2400" spc="-10" dirty="0">
                <a:latin typeface="Calibri"/>
                <a:cs typeface="Calibri"/>
              </a:rPr>
              <a:t>more</a:t>
            </a:r>
            <a:r>
              <a:rPr lang="en-US" sz="2400" spc="10" dirty="0">
                <a:latin typeface="Calibri"/>
                <a:cs typeface="Calibri"/>
              </a:rPr>
              <a:t> </a:t>
            </a:r>
            <a:r>
              <a:rPr lang="en-US" sz="2400" spc="-5" dirty="0">
                <a:latin typeface="Calibri"/>
                <a:cs typeface="Calibri"/>
              </a:rPr>
              <a:t>than</a:t>
            </a:r>
            <a:endParaRPr lang="en-US" sz="2400" dirty="0">
              <a:latin typeface="Calibri"/>
              <a:cs typeface="Calibri"/>
            </a:endParaRPr>
          </a:p>
          <a:p>
            <a:pPr marL="354965">
              <a:lnSpc>
                <a:spcPct val="100000"/>
              </a:lnSpc>
            </a:pPr>
            <a:r>
              <a:rPr lang="en-US" sz="2400" b="1" spc="-5" dirty="0">
                <a:solidFill>
                  <a:srgbClr val="1F497D"/>
                </a:solidFill>
                <a:latin typeface="Calibri"/>
                <a:cs typeface="Calibri"/>
              </a:rPr>
              <a:t>$125,000 </a:t>
            </a:r>
            <a:r>
              <a:rPr lang="en-US" sz="2400" spc="-5" dirty="0">
                <a:latin typeface="Calibri"/>
                <a:cs typeface="Calibri"/>
              </a:rPr>
              <a:t>in </a:t>
            </a:r>
            <a:r>
              <a:rPr lang="en-US" sz="2400" spc="-25" dirty="0">
                <a:latin typeface="Calibri"/>
                <a:cs typeface="Calibri"/>
              </a:rPr>
              <a:t>federal </a:t>
            </a:r>
            <a:r>
              <a:rPr lang="en-US" sz="2400" spc="-5" dirty="0">
                <a:latin typeface="Calibri"/>
                <a:cs typeface="Calibri"/>
              </a:rPr>
              <a:t>funds per</a:t>
            </a:r>
            <a:r>
              <a:rPr lang="en-US" sz="2400" spc="60" dirty="0">
                <a:latin typeface="Calibri"/>
                <a:cs typeface="Calibri"/>
              </a:rPr>
              <a:t> </a:t>
            </a:r>
            <a:r>
              <a:rPr lang="en-US" sz="2400" spc="-10" dirty="0">
                <a:latin typeface="Calibri"/>
                <a:cs typeface="Calibri"/>
              </a:rPr>
              <a:t>year</a:t>
            </a:r>
            <a:endParaRPr lang="en-US" sz="2400" dirty="0">
              <a:latin typeface="Calibri"/>
              <a:cs typeface="Calibri"/>
            </a:endParaRPr>
          </a:p>
          <a:p>
            <a:pPr marL="926465" marR="5080" indent="-457200">
              <a:lnSpc>
                <a:spcPct val="100000"/>
              </a:lnSpc>
              <a:spcBef>
                <a:spcPts val="725"/>
              </a:spcBef>
              <a:buFontTx/>
              <a:buChar char="-"/>
            </a:pPr>
            <a:r>
              <a:rPr lang="en-US" sz="2400" spc="-25" dirty="0">
                <a:latin typeface="Calibri"/>
                <a:cs typeface="Calibri"/>
              </a:rPr>
              <a:t>Make </a:t>
            </a:r>
            <a:r>
              <a:rPr lang="en-US" sz="2400" spc="-15" dirty="0">
                <a:latin typeface="Calibri"/>
                <a:cs typeface="Calibri"/>
              </a:rPr>
              <a:t>sure </a:t>
            </a:r>
            <a:r>
              <a:rPr lang="en-US" sz="2400" b="1" spc="-15" dirty="0">
                <a:solidFill>
                  <a:srgbClr val="1F497D"/>
                </a:solidFill>
                <a:latin typeface="Calibri"/>
                <a:cs typeface="Calibri"/>
              </a:rPr>
              <a:t>budget </a:t>
            </a:r>
            <a:r>
              <a:rPr lang="en-US" sz="2400" b="1" spc="-10" dirty="0">
                <a:solidFill>
                  <a:srgbClr val="1F497D"/>
                </a:solidFill>
                <a:latin typeface="Calibri"/>
                <a:cs typeface="Calibri"/>
              </a:rPr>
              <a:t>calculations </a:t>
            </a:r>
            <a:r>
              <a:rPr lang="en-US" sz="2400" b="1" spc="-20" dirty="0">
                <a:solidFill>
                  <a:srgbClr val="1F497D"/>
                </a:solidFill>
                <a:latin typeface="Calibri"/>
                <a:cs typeface="Calibri"/>
              </a:rPr>
              <a:t>are </a:t>
            </a:r>
            <a:r>
              <a:rPr lang="en-US" sz="2400" b="1" spc="-10" dirty="0">
                <a:solidFill>
                  <a:srgbClr val="1F497D"/>
                </a:solidFill>
                <a:latin typeface="Calibri"/>
                <a:cs typeface="Calibri"/>
              </a:rPr>
              <a:t>correct </a:t>
            </a:r>
            <a:r>
              <a:rPr lang="en-US" sz="2400" spc="-10" dirty="0">
                <a:latin typeface="Calibri"/>
                <a:cs typeface="Calibri"/>
              </a:rPr>
              <a:t>and </a:t>
            </a:r>
            <a:r>
              <a:rPr lang="en-US" sz="2400" spc="-10" dirty="0">
                <a:solidFill>
                  <a:srgbClr val="1F497D"/>
                </a:solidFill>
                <a:latin typeface="Calibri"/>
                <a:cs typeface="Calibri"/>
              </a:rPr>
              <a:t> </a:t>
            </a:r>
            <a:r>
              <a:rPr lang="en-US" sz="2400" b="1" spc="-5" dirty="0">
                <a:solidFill>
                  <a:srgbClr val="1F497D"/>
                </a:solidFill>
                <a:latin typeface="Calibri"/>
                <a:cs typeface="Calibri"/>
              </a:rPr>
              <a:t>do </a:t>
            </a:r>
            <a:r>
              <a:rPr lang="en-US" sz="2400" b="1" spc="-10" dirty="0">
                <a:solidFill>
                  <a:srgbClr val="1F497D"/>
                </a:solidFill>
                <a:latin typeface="Calibri"/>
                <a:cs typeface="Calibri"/>
              </a:rPr>
              <a:t>not </a:t>
            </a:r>
            <a:r>
              <a:rPr lang="en-US" sz="2400" b="1" spc="-25" dirty="0">
                <a:solidFill>
                  <a:srgbClr val="1F497D"/>
                </a:solidFill>
                <a:latin typeface="Calibri"/>
                <a:cs typeface="Calibri"/>
              </a:rPr>
              <a:t>exceed </a:t>
            </a:r>
            <a:r>
              <a:rPr lang="en-US" sz="2400" spc="-5" dirty="0">
                <a:latin typeface="Calibri"/>
                <a:cs typeface="Calibri"/>
              </a:rPr>
              <a:t>$125,000 </a:t>
            </a:r>
            <a:r>
              <a:rPr lang="en-US" sz="2400" spc="-25" dirty="0">
                <a:latin typeface="Calibri"/>
                <a:cs typeface="Calibri"/>
              </a:rPr>
              <a:t>for </a:t>
            </a:r>
            <a:r>
              <a:rPr lang="en-US" sz="2400" spc="-15" dirty="0">
                <a:latin typeface="Calibri"/>
                <a:cs typeface="Calibri"/>
              </a:rPr>
              <a:t>your </a:t>
            </a:r>
            <a:r>
              <a:rPr lang="en-US" sz="2400" spc="-25" dirty="0">
                <a:latin typeface="Calibri"/>
                <a:cs typeface="Calibri"/>
              </a:rPr>
              <a:t>federal  </a:t>
            </a:r>
            <a:r>
              <a:rPr lang="en-US" sz="2400" spc="-15" dirty="0">
                <a:latin typeface="Calibri"/>
                <a:cs typeface="Calibri"/>
              </a:rPr>
              <a:t>request</a:t>
            </a:r>
          </a:p>
          <a:p>
            <a:pPr marL="926465" marR="5080" indent="-457200">
              <a:spcBef>
                <a:spcPts val="725"/>
              </a:spcBef>
              <a:buFontTx/>
              <a:buChar char="-"/>
            </a:pPr>
            <a:r>
              <a:rPr lang="en-US" sz="2400" spc="-15" dirty="0">
                <a:latin typeface="Calibri"/>
                <a:cs typeface="Calibri"/>
              </a:rPr>
              <a:t>Please keep in mind that the amount requested in this original application for the four future years establishes the maximum amount that an applicant can receive in future years if awarded the grant.</a:t>
            </a:r>
          </a:p>
          <a:p>
            <a:pPr>
              <a:lnSpc>
                <a:spcPct val="100000"/>
              </a:lnSpc>
              <a:spcBef>
                <a:spcPts val="45"/>
              </a:spcBef>
            </a:pPr>
            <a:endParaRPr lang="en-US" sz="2800" dirty="0">
              <a:latin typeface="Calibri"/>
              <a:cs typeface="Calibri"/>
            </a:endParaRPr>
          </a:p>
          <a:p>
            <a:pPr marL="352425">
              <a:lnSpc>
                <a:spcPct val="100000"/>
              </a:lnSpc>
              <a:tabLst>
                <a:tab pos="1584960" algn="l"/>
              </a:tabLst>
            </a:pPr>
            <a:r>
              <a:rPr lang="en-US" sz="2200" b="1" spc="-15" dirty="0">
                <a:solidFill>
                  <a:srgbClr val="E13848"/>
                </a:solidFill>
                <a:latin typeface="Calibri"/>
                <a:cs typeface="Calibri"/>
              </a:rPr>
              <a:t>Evidence:	</a:t>
            </a:r>
            <a:r>
              <a:rPr lang="en-US" sz="2200" spc="-5" dirty="0">
                <a:latin typeface="Calibri"/>
                <a:cs typeface="Calibri"/>
              </a:rPr>
              <a:t>SF-424, Section 18; SF-424A; </a:t>
            </a:r>
            <a:r>
              <a:rPr lang="en-US" sz="2200" spc="-15" dirty="0">
                <a:latin typeface="Calibri"/>
                <a:cs typeface="Calibri"/>
              </a:rPr>
              <a:t>Budget</a:t>
            </a:r>
            <a:r>
              <a:rPr lang="en-US" sz="2200" spc="35" dirty="0">
                <a:latin typeface="Calibri"/>
                <a:cs typeface="Calibri"/>
              </a:rPr>
              <a:t> </a:t>
            </a:r>
            <a:r>
              <a:rPr lang="en-US" sz="2200" spc="-15" dirty="0">
                <a:latin typeface="Calibri"/>
                <a:cs typeface="Calibri"/>
              </a:rPr>
              <a:t>Narrative</a:t>
            </a:r>
            <a:endParaRPr lang="en-US" sz="2200" dirty="0">
              <a:latin typeface="Calibri"/>
              <a:cs typeface="Calibri"/>
            </a:endParaRPr>
          </a:p>
        </p:txBody>
      </p:sp>
      <p:grpSp>
        <p:nvGrpSpPr>
          <p:cNvPr id="6" name="Group 5">
            <a:extLst>
              <a:ext uri="{FF2B5EF4-FFF2-40B4-BE49-F238E27FC236}">
                <a16:creationId xmlns:a16="http://schemas.microsoft.com/office/drawing/2014/main" id="{3A79BA2F-1253-490E-B118-45674A1DC4A9}"/>
              </a:ext>
              <a:ext uri="{C183D7F6-B498-43B3-948B-1728B52AA6E4}">
                <adec:decorative xmlns:adec="http://schemas.microsoft.com/office/drawing/2017/decorative" val="1"/>
              </a:ext>
            </a:extLst>
          </p:cNvPr>
          <p:cNvGrpSpPr/>
          <p:nvPr/>
        </p:nvGrpSpPr>
        <p:grpSpPr>
          <a:xfrm>
            <a:off x="567055" y="5318760"/>
            <a:ext cx="387350" cy="396240"/>
            <a:chOff x="567055" y="5318760"/>
            <a:chExt cx="387350" cy="396240"/>
          </a:xfrm>
        </p:grpSpPr>
        <p:sp>
          <p:nvSpPr>
            <p:cNvPr id="4" name="object 4"/>
            <p:cNvSpPr/>
            <p:nvPr/>
          </p:nvSpPr>
          <p:spPr>
            <a:xfrm>
              <a:off x="567055" y="5318760"/>
              <a:ext cx="387350" cy="396240"/>
            </a:xfrm>
            <a:custGeom>
              <a:avLst/>
              <a:gdLst/>
              <a:ahLst/>
              <a:cxnLst/>
              <a:rect l="l" t="t" r="r" b="b"/>
              <a:pathLst>
                <a:path w="387350" h="396239">
                  <a:moveTo>
                    <a:pt x="387096" y="151345"/>
                  </a:moveTo>
                  <a:lnTo>
                    <a:pt x="0" y="151345"/>
                  </a:lnTo>
                  <a:lnTo>
                    <a:pt x="119621" y="244881"/>
                  </a:lnTo>
                  <a:lnTo>
                    <a:pt x="73926" y="396240"/>
                  </a:lnTo>
                  <a:lnTo>
                    <a:pt x="193548" y="302691"/>
                  </a:lnTo>
                  <a:lnTo>
                    <a:pt x="284927" y="302691"/>
                  </a:lnTo>
                  <a:lnTo>
                    <a:pt x="267474" y="244881"/>
                  </a:lnTo>
                  <a:lnTo>
                    <a:pt x="387096" y="151345"/>
                  </a:lnTo>
                  <a:close/>
                </a:path>
                <a:path w="387350" h="396239">
                  <a:moveTo>
                    <a:pt x="284927" y="302691"/>
                  </a:moveTo>
                  <a:lnTo>
                    <a:pt x="193548" y="302691"/>
                  </a:lnTo>
                  <a:lnTo>
                    <a:pt x="313169" y="396240"/>
                  </a:lnTo>
                  <a:lnTo>
                    <a:pt x="284927" y="302691"/>
                  </a:lnTo>
                  <a:close/>
                </a:path>
                <a:path w="387350" h="396239">
                  <a:moveTo>
                    <a:pt x="193548" y="0"/>
                  </a:moveTo>
                  <a:lnTo>
                    <a:pt x="147853" y="151345"/>
                  </a:lnTo>
                  <a:lnTo>
                    <a:pt x="239242" y="151345"/>
                  </a:lnTo>
                  <a:lnTo>
                    <a:pt x="193548" y="0"/>
                  </a:lnTo>
                  <a:close/>
                </a:path>
              </a:pathLst>
            </a:custGeom>
            <a:solidFill>
              <a:srgbClr val="FFC000"/>
            </a:solidFill>
          </p:spPr>
          <p:txBody>
            <a:bodyPr wrap="square" lIns="0" tIns="0" rIns="0" bIns="0" rtlCol="0"/>
            <a:lstStyle/>
            <a:p>
              <a:endParaRPr/>
            </a:p>
          </p:txBody>
        </p:sp>
        <p:sp>
          <p:nvSpPr>
            <p:cNvPr id="5" name="object 5"/>
            <p:cNvSpPr/>
            <p:nvPr/>
          </p:nvSpPr>
          <p:spPr>
            <a:xfrm>
              <a:off x="567055" y="5318760"/>
              <a:ext cx="387350" cy="396240"/>
            </a:xfrm>
            <a:custGeom>
              <a:avLst/>
              <a:gdLst/>
              <a:ahLst/>
              <a:cxnLst/>
              <a:rect l="l" t="t" r="r" b="b"/>
              <a:pathLst>
                <a:path w="387350" h="396239">
                  <a:moveTo>
                    <a:pt x="0" y="151345"/>
                  </a:moveTo>
                  <a:lnTo>
                    <a:pt x="147853" y="151345"/>
                  </a:lnTo>
                  <a:lnTo>
                    <a:pt x="193548" y="0"/>
                  </a:lnTo>
                  <a:lnTo>
                    <a:pt x="239242" y="151345"/>
                  </a:lnTo>
                  <a:lnTo>
                    <a:pt x="387096" y="151345"/>
                  </a:lnTo>
                  <a:lnTo>
                    <a:pt x="267474" y="244881"/>
                  </a:lnTo>
                  <a:lnTo>
                    <a:pt x="313169" y="396240"/>
                  </a:lnTo>
                  <a:lnTo>
                    <a:pt x="193548" y="302691"/>
                  </a:lnTo>
                  <a:lnTo>
                    <a:pt x="73926" y="396240"/>
                  </a:lnTo>
                  <a:lnTo>
                    <a:pt x="119621" y="244881"/>
                  </a:lnTo>
                  <a:lnTo>
                    <a:pt x="0" y="151345"/>
                  </a:lnTo>
                  <a:close/>
                </a:path>
              </a:pathLst>
            </a:custGeom>
            <a:ln w="12192">
              <a:solidFill>
                <a:srgbClr val="BC8C00"/>
              </a:solidFill>
            </a:ln>
          </p:spPr>
          <p:txBody>
            <a:bodyPr wrap="square" lIns="0" tIns="0" rIns="0" bIns="0" rtlCol="0"/>
            <a:lstStyle/>
            <a:p>
              <a:endParaRPr dirty="0"/>
            </a:p>
          </p:txBody>
        </p:sp>
      </p:grpSp>
    </p:spTree>
    <p:extLst>
      <p:ext uri="{BB962C8B-B14F-4D97-AF65-F5344CB8AC3E}">
        <p14:creationId xmlns:p14="http://schemas.microsoft.com/office/powerpoint/2010/main" val="250760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Requirement 9: Zip Code Overlap</a:t>
            </a:r>
          </a:p>
        </p:txBody>
      </p:sp>
      <p:sp>
        <p:nvSpPr>
          <p:cNvPr id="8" name="Text Placeholder 7">
            <a:extLst>
              <a:ext uri="{FF2B5EF4-FFF2-40B4-BE49-F238E27FC236}">
                <a16:creationId xmlns:a16="http://schemas.microsoft.com/office/drawing/2014/main" id="{0AAEDE5C-6699-459D-8F2A-953E0F9D4E26}"/>
              </a:ext>
            </a:extLst>
          </p:cNvPr>
          <p:cNvSpPr>
            <a:spLocks noGrp="1"/>
          </p:cNvSpPr>
          <p:nvPr>
            <p:ph type="body" idx="1"/>
          </p:nvPr>
        </p:nvSpPr>
        <p:spPr>
          <a:xfrm>
            <a:off x="781049" y="1524000"/>
            <a:ext cx="7581900" cy="4862228"/>
          </a:xfrm>
        </p:spPr>
        <p:txBody>
          <a:bodyPr/>
          <a:lstStyle/>
          <a:p>
            <a:pPr marL="12700" marR="323850">
              <a:lnSpc>
                <a:spcPts val="2380"/>
              </a:lnSpc>
              <a:spcBef>
                <a:spcPts val="390"/>
              </a:spcBef>
            </a:pPr>
            <a:r>
              <a:rPr lang="en-US" sz="1800" spc="-45" dirty="0">
                <a:cs typeface="Calibri"/>
              </a:rPr>
              <a:t>Two </a:t>
            </a:r>
            <a:r>
              <a:rPr lang="en-US" sz="1800" spc="-5" dirty="0">
                <a:cs typeface="Calibri"/>
              </a:rPr>
              <a:t>coalitions </a:t>
            </a:r>
            <a:r>
              <a:rPr lang="en-US" sz="1800" spc="-20" dirty="0">
                <a:cs typeface="Calibri"/>
              </a:rPr>
              <a:t>may </a:t>
            </a:r>
            <a:r>
              <a:rPr lang="en-US" sz="1800" spc="-5" dirty="0">
                <a:cs typeface="Calibri"/>
              </a:rPr>
              <a:t>not serve </a:t>
            </a:r>
            <a:r>
              <a:rPr lang="en-US" sz="1800" spc="-10" dirty="0">
                <a:cs typeface="Calibri"/>
              </a:rPr>
              <a:t>the </a:t>
            </a:r>
            <a:r>
              <a:rPr lang="en-US" sz="1800" spc="-5" dirty="0">
                <a:cs typeface="Calibri"/>
              </a:rPr>
              <a:t>same </a:t>
            </a:r>
            <a:r>
              <a:rPr lang="en-US" sz="1800" spc="-10" dirty="0">
                <a:cs typeface="Calibri"/>
              </a:rPr>
              <a:t>community </a:t>
            </a:r>
            <a:r>
              <a:rPr lang="en-US" sz="1800" b="1" spc="-10" dirty="0">
                <a:solidFill>
                  <a:srgbClr val="1F497D"/>
                </a:solidFill>
                <a:cs typeface="Calibri"/>
              </a:rPr>
              <a:t>unless both </a:t>
            </a:r>
            <a:r>
              <a:rPr lang="en-US" sz="1800" b="1" spc="-20" dirty="0">
                <a:solidFill>
                  <a:srgbClr val="1F497D"/>
                </a:solidFill>
                <a:cs typeface="Calibri"/>
              </a:rPr>
              <a:t>have </a:t>
            </a:r>
            <a:r>
              <a:rPr lang="en-US" sz="1800" b="1" spc="-5" dirty="0">
                <a:solidFill>
                  <a:srgbClr val="1F497D"/>
                </a:solidFill>
                <a:cs typeface="Calibri"/>
              </a:rPr>
              <a:t>clearly </a:t>
            </a:r>
            <a:r>
              <a:rPr lang="en-US" sz="1800" b="1" spc="-20" dirty="0">
                <a:solidFill>
                  <a:srgbClr val="1F497D"/>
                </a:solidFill>
                <a:cs typeface="Calibri"/>
              </a:rPr>
              <a:t>demonstrated </a:t>
            </a:r>
            <a:r>
              <a:rPr lang="en-US" sz="1800" b="1" spc="-5" dirty="0">
                <a:solidFill>
                  <a:srgbClr val="1F497D"/>
                </a:solidFill>
                <a:cs typeface="Calibri"/>
              </a:rPr>
              <a:t>a plan </a:t>
            </a:r>
            <a:r>
              <a:rPr lang="en-US" sz="1800" b="1" spc="-15" dirty="0">
                <a:solidFill>
                  <a:srgbClr val="1F497D"/>
                </a:solidFill>
                <a:cs typeface="Calibri"/>
              </a:rPr>
              <a:t>for</a:t>
            </a:r>
            <a:r>
              <a:rPr lang="en-US" sz="1800" b="1" spc="175" dirty="0">
                <a:solidFill>
                  <a:srgbClr val="1F497D"/>
                </a:solidFill>
                <a:cs typeface="Calibri"/>
              </a:rPr>
              <a:t> </a:t>
            </a:r>
            <a:r>
              <a:rPr lang="en-US" sz="1800" b="1" spc="-15" dirty="0">
                <a:solidFill>
                  <a:srgbClr val="1F497D"/>
                </a:solidFill>
                <a:cs typeface="Calibri"/>
              </a:rPr>
              <a:t>collaboration</a:t>
            </a:r>
            <a:endParaRPr lang="en-US" sz="1800" dirty="0">
              <a:cs typeface="Calibri"/>
            </a:endParaRPr>
          </a:p>
          <a:p>
            <a:pPr>
              <a:lnSpc>
                <a:spcPct val="100000"/>
              </a:lnSpc>
              <a:spcBef>
                <a:spcPts val="45"/>
              </a:spcBef>
            </a:pPr>
            <a:endParaRPr lang="en-US" sz="1800" dirty="0">
              <a:cs typeface="Calibri"/>
            </a:endParaRPr>
          </a:p>
          <a:p>
            <a:pPr marL="601980" indent="-189230">
              <a:lnSpc>
                <a:spcPct val="100000"/>
              </a:lnSpc>
              <a:buClr>
                <a:srgbClr val="3B6D90"/>
              </a:buClr>
              <a:buFont typeface="Arial"/>
              <a:buChar char="–"/>
              <a:tabLst>
                <a:tab pos="602615" algn="l"/>
              </a:tabLst>
            </a:pPr>
            <a:r>
              <a:rPr lang="en-US" sz="1800" spc="-5" dirty="0">
                <a:cs typeface="Calibri"/>
              </a:rPr>
              <a:t>Zip </a:t>
            </a:r>
            <a:r>
              <a:rPr lang="en-US" sz="1800" spc="-10" dirty="0">
                <a:cs typeface="Calibri"/>
              </a:rPr>
              <a:t>codes serve </a:t>
            </a:r>
            <a:r>
              <a:rPr lang="en-US" sz="1800" spc="-5" dirty="0">
                <a:cs typeface="Calibri"/>
              </a:rPr>
              <a:t>as the </a:t>
            </a:r>
            <a:r>
              <a:rPr lang="en-US" sz="1800" spc="-10" dirty="0">
                <a:cs typeface="Calibri"/>
              </a:rPr>
              <a:t>method </a:t>
            </a:r>
            <a:r>
              <a:rPr lang="en-US" sz="1800" spc="-20" dirty="0">
                <a:cs typeface="Calibri"/>
              </a:rPr>
              <a:t>for </a:t>
            </a:r>
            <a:r>
              <a:rPr lang="en-US" sz="1800" spc="-5" dirty="0">
                <a:cs typeface="Calibri"/>
              </a:rPr>
              <a:t>identifying </a:t>
            </a:r>
            <a:r>
              <a:rPr lang="en-US" sz="1800" spc="-10" dirty="0">
                <a:cs typeface="Calibri"/>
              </a:rPr>
              <a:t>potential</a:t>
            </a:r>
            <a:r>
              <a:rPr lang="en-US" sz="1800" spc="135" dirty="0">
                <a:cs typeface="Calibri"/>
              </a:rPr>
              <a:t> </a:t>
            </a:r>
            <a:r>
              <a:rPr lang="en-US" sz="1800" spc="-15" dirty="0">
                <a:cs typeface="Calibri"/>
              </a:rPr>
              <a:t>overlaps</a:t>
            </a:r>
            <a:endParaRPr lang="en-US" sz="1800" dirty="0">
              <a:cs typeface="Calibri"/>
            </a:endParaRPr>
          </a:p>
          <a:p>
            <a:pPr marL="601980" indent="-189230">
              <a:lnSpc>
                <a:spcPts val="2205"/>
              </a:lnSpc>
              <a:spcBef>
                <a:spcPts val="1390"/>
              </a:spcBef>
              <a:buClr>
                <a:srgbClr val="3B6D90"/>
              </a:buClr>
              <a:buFont typeface="Arial"/>
              <a:buChar char="–"/>
              <a:tabLst>
                <a:tab pos="602615" algn="l"/>
              </a:tabLst>
            </a:pPr>
            <a:r>
              <a:rPr lang="en-US" sz="1800" b="1" spc="-15" dirty="0">
                <a:solidFill>
                  <a:srgbClr val="1F497D"/>
                </a:solidFill>
                <a:cs typeface="Calibri"/>
              </a:rPr>
              <a:t>Attachment </a:t>
            </a:r>
            <a:r>
              <a:rPr lang="en-US" sz="1800" b="1" spc="-5" dirty="0">
                <a:solidFill>
                  <a:srgbClr val="1F497D"/>
                </a:solidFill>
                <a:cs typeface="Calibri"/>
              </a:rPr>
              <a:t>8, </a:t>
            </a:r>
            <a:r>
              <a:rPr lang="en-US" sz="1800" spc="-5" dirty="0">
                <a:cs typeface="Calibri"/>
              </a:rPr>
              <a:t>identify the </a:t>
            </a:r>
            <a:r>
              <a:rPr lang="en-US" sz="1800" b="1" spc="-5" dirty="0">
                <a:solidFill>
                  <a:srgbClr val="1F497D"/>
                </a:solidFill>
                <a:cs typeface="Calibri"/>
              </a:rPr>
              <a:t>zip codes</a:t>
            </a:r>
            <a:r>
              <a:rPr lang="en-US" sz="1800" b="1" spc="85" dirty="0">
                <a:solidFill>
                  <a:srgbClr val="1F497D"/>
                </a:solidFill>
                <a:cs typeface="Calibri"/>
              </a:rPr>
              <a:t> </a:t>
            </a:r>
            <a:r>
              <a:rPr lang="en-US" sz="1800" b="1" spc="-5" dirty="0">
                <a:solidFill>
                  <a:srgbClr val="1F497D"/>
                </a:solidFill>
                <a:cs typeface="Calibri"/>
              </a:rPr>
              <a:t>served</a:t>
            </a:r>
            <a:endParaRPr lang="en-US" sz="1800" dirty="0">
              <a:cs typeface="Calibri"/>
            </a:endParaRPr>
          </a:p>
          <a:p>
            <a:pPr marL="812800" marR="455295" lvl="1">
              <a:lnSpc>
                <a:spcPts val="1620"/>
              </a:lnSpc>
              <a:spcBef>
                <a:spcPts val="130"/>
              </a:spcBef>
              <a:buClr>
                <a:srgbClr val="3B6D90"/>
              </a:buClr>
              <a:buFont typeface="Arial"/>
              <a:buChar char="•"/>
              <a:tabLst>
                <a:tab pos="922655" algn="l"/>
              </a:tabLst>
            </a:pPr>
            <a:r>
              <a:rPr lang="en-US" dirty="0">
                <a:cs typeface="Calibri"/>
              </a:rPr>
              <a:t>Clearly </a:t>
            </a:r>
            <a:r>
              <a:rPr lang="en-US" spc="-5" dirty="0">
                <a:cs typeface="Calibri"/>
              </a:rPr>
              <a:t>define your </a:t>
            </a:r>
            <a:r>
              <a:rPr lang="en-US" spc="-10" dirty="0">
                <a:cs typeface="Calibri"/>
              </a:rPr>
              <a:t>area </a:t>
            </a:r>
            <a:r>
              <a:rPr lang="en-US" dirty="0">
                <a:cs typeface="Calibri"/>
              </a:rPr>
              <a:t>of </a:t>
            </a:r>
            <a:r>
              <a:rPr lang="en-US" spc="-10" dirty="0">
                <a:cs typeface="Calibri"/>
              </a:rPr>
              <a:t>focus </a:t>
            </a:r>
            <a:r>
              <a:rPr lang="en-US" spc="-5" dirty="0">
                <a:cs typeface="Calibri"/>
              </a:rPr>
              <a:t>with specific </a:t>
            </a:r>
            <a:r>
              <a:rPr lang="en-US" dirty="0">
                <a:cs typeface="Calibri"/>
              </a:rPr>
              <a:t>boundaries, </a:t>
            </a:r>
            <a:r>
              <a:rPr lang="en-US" spc="-10" dirty="0">
                <a:cs typeface="Calibri"/>
              </a:rPr>
              <a:t>street </a:t>
            </a:r>
            <a:r>
              <a:rPr lang="en-US" spc="-5" dirty="0">
                <a:cs typeface="Calibri"/>
              </a:rPr>
              <a:t>names, </a:t>
            </a:r>
            <a:r>
              <a:rPr lang="en-US" dirty="0">
                <a:cs typeface="Calibri"/>
              </a:rPr>
              <a:t>school  </a:t>
            </a:r>
            <a:r>
              <a:rPr lang="en-US" spc="-5" dirty="0">
                <a:cs typeface="Calibri"/>
              </a:rPr>
              <a:t>districts,</a:t>
            </a:r>
            <a:r>
              <a:rPr lang="en-US" spc="-25" dirty="0">
                <a:cs typeface="Calibri"/>
              </a:rPr>
              <a:t> </a:t>
            </a:r>
            <a:r>
              <a:rPr lang="en-US" spc="-10" dirty="0">
                <a:cs typeface="Calibri"/>
              </a:rPr>
              <a:t>etc.</a:t>
            </a:r>
            <a:endParaRPr lang="en-US" dirty="0">
              <a:cs typeface="Calibri"/>
            </a:endParaRPr>
          </a:p>
          <a:p>
            <a:pPr lvl="1">
              <a:lnSpc>
                <a:spcPct val="100000"/>
              </a:lnSpc>
              <a:spcBef>
                <a:spcPts val="10"/>
              </a:spcBef>
              <a:buClr>
                <a:srgbClr val="3B6D90"/>
              </a:buClr>
              <a:buFont typeface="Arial"/>
              <a:buChar char="•"/>
            </a:pPr>
            <a:endParaRPr lang="en-US" dirty="0">
              <a:cs typeface="Calibri"/>
            </a:endParaRPr>
          </a:p>
          <a:p>
            <a:pPr marL="574675" marR="1692910" indent="-161925">
              <a:lnSpc>
                <a:spcPts val="2050"/>
              </a:lnSpc>
              <a:spcBef>
                <a:spcPts val="5"/>
              </a:spcBef>
              <a:buClr>
                <a:srgbClr val="3B6D90"/>
              </a:buClr>
              <a:buFont typeface="Arial"/>
              <a:buChar char="–"/>
              <a:tabLst>
                <a:tab pos="602615" algn="l"/>
              </a:tabLst>
            </a:pPr>
            <a:r>
              <a:rPr lang="en-US" sz="1800" dirty="0"/>
              <a:t>	</a:t>
            </a:r>
            <a:r>
              <a:rPr lang="en-US" sz="1800" b="1" spc="-15" dirty="0">
                <a:solidFill>
                  <a:srgbClr val="1F497D"/>
                </a:solidFill>
                <a:cs typeface="Calibri"/>
              </a:rPr>
              <a:t>Attachment </a:t>
            </a:r>
            <a:r>
              <a:rPr lang="en-US" sz="1800" b="1" spc="-5" dirty="0">
                <a:solidFill>
                  <a:srgbClr val="1F497D"/>
                </a:solidFill>
                <a:cs typeface="Calibri"/>
              </a:rPr>
              <a:t>4</a:t>
            </a:r>
            <a:r>
              <a:rPr lang="en-US" sz="1800" spc="-5" dirty="0">
                <a:solidFill>
                  <a:srgbClr val="1F497D"/>
                </a:solidFill>
                <a:cs typeface="Calibri"/>
              </a:rPr>
              <a:t>, </a:t>
            </a:r>
            <a:r>
              <a:rPr lang="en-US" sz="1800" spc="-5" dirty="0">
                <a:cs typeface="Calibri"/>
              </a:rPr>
              <a:t>include signed </a:t>
            </a:r>
            <a:r>
              <a:rPr lang="en-US" sz="1800" spc="-10" dirty="0">
                <a:cs typeface="Calibri"/>
              </a:rPr>
              <a:t>letter(s) </a:t>
            </a:r>
            <a:r>
              <a:rPr lang="en-US" sz="1800" spc="-5" dirty="0">
                <a:cs typeface="Calibri"/>
              </a:rPr>
              <a:t>identifying the  </a:t>
            </a:r>
            <a:r>
              <a:rPr lang="en-US" sz="1800" spc="-10" dirty="0">
                <a:cs typeface="Calibri"/>
              </a:rPr>
              <a:t>overlapping </a:t>
            </a:r>
            <a:r>
              <a:rPr lang="en-US" sz="1800" spc="-5" dirty="0">
                <a:cs typeface="Calibri"/>
              </a:rPr>
              <a:t>zip </a:t>
            </a:r>
            <a:r>
              <a:rPr lang="en-US" sz="1800" spc="-10" dirty="0">
                <a:cs typeface="Calibri"/>
              </a:rPr>
              <a:t>codes </a:t>
            </a:r>
            <a:r>
              <a:rPr lang="en-US" sz="1800" spc="-5" dirty="0">
                <a:cs typeface="Calibri"/>
              </a:rPr>
              <a:t>and the plan </a:t>
            </a:r>
            <a:r>
              <a:rPr lang="en-US" sz="1800" spc="-20" dirty="0">
                <a:cs typeface="Calibri"/>
              </a:rPr>
              <a:t>for</a:t>
            </a:r>
            <a:r>
              <a:rPr lang="en-US" sz="1800" spc="80" dirty="0">
                <a:cs typeface="Calibri"/>
              </a:rPr>
              <a:t> </a:t>
            </a:r>
            <a:r>
              <a:rPr lang="en-US" sz="1800" spc="-10" dirty="0">
                <a:cs typeface="Calibri"/>
              </a:rPr>
              <a:t>collaboration</a:t>
            </a:r>
          </a:p>
          <a:p>
            <a:pPr marL="574675" marR="1692910" indent="-161925">
              <a:lnSpc>
                <a:spcPts val="2050"/>
              </a:lnSpc>
              <a:spcBef>
                <a:spcPts val="5"/>
              </a:spcBef>
              <a:buClr>
                <a:srgbClr val="3B6D90"/>
              </a:buClr>
              <a:buFont typeface="Arial"/>
              <a:buChar char="–"/>
              <a:tabLst>
                <a:tab pos="602615" algn="l"/>
              </a:tabLst>
            </a:pPr>
            <a:endParaRPr lang="en-US" sz="1800" spc="-10" dirty="0">
              <a:cs typeface="Calibri"/>
            </a:endParaRPr>
          </a:p>
          <a:p>
            <a:pPr marL="574675" marR="1692910" indent="-161925">
              <a:lnSpc>
                <a:spcPts val="2050"/>
              </a:lnSpc>
              <a:spcBef>
                <a:spcPts val="5"/>
              </a:spcBef>
              <a:buClr>
                <a:srgbClr val="3B6D90"/>
              </a:buClr>
              <a:buFont typeface="Arial"/>
              <a:buChar char="–"/>
              <a:tabLst>
                <a:tab pos="602615" algn="l"/>
              </a:tabLst>
            </a:pPr>
            <a:r>
              <a:rPr lang="en-US" sz="1800" dirty="0"/>
              <a:t>Go to </a:t>
            </a:r>
            <a:r>
              <a:rPr lang="en-US" sz="1800" u="sng" dirty="0">
                <a:hlinkClick r:id="rId2"/>
              </a:rPr>
              <a:t>www.whitehouse.gov/ondcp/grants-programs/</a:t>
            </a:r>
            <a:r>
              <a:rPr lang="en-US" sz="1800" dirty="0"/>
              <a:t> to find </a:t>
            </a:r>
            <a:r>
              <a:rPr lang="en-US" sz="1800" b="1" dirty="0"/>
              <a:t>existing</a:t>
            </a:r>
            <a:r>
              <a:rPr lang="en-US" sz="1800" dirty="0"/>
              <a:t> coalitions near you. </a:t>
            </a:r>
            <a:endParaRPr lang="en-US" sz="1800" dirty="0">
              <a:cs typeface="Calibri"/>
            </a:endParaRPr>
          </a:p>
          <a:p>
            <a:pPr>
              <a:lnSpc>
                <a:spcPct val="100000"/>
              </a:lnSpc>
              <a:spcBef>
                <a:spcPts val="25"/>
              </a:spcBef>
            </a:pPr>
            <a:endParaRPr lang="en-US" sz="1800" dirty="0">
              <a:latin typeface="Calibri"/>
              <a:cs typeface="Calibri"/>
            </a:endParaRPr>
          </a:p>
          <a:p>
            <a:pPr marL="417195" marR="5080">
              <a:lnSpc>
                <a:spcPts val="2380"/>
              </a:lnSpc>
              <a:spcBef>
                <a:spcPts val="5"/>
              </a:spcBef>
            </a:pPr>
            <a:r>
              <a:rPr lang="en-US" sz="1800" b="1" spc="-15" dirty="0">
                <a:solidFill>
                  <a:srgbClr val="E13848"/>
                </a:solidFill>
                <a:latin typeface="Calibri"/>
                <a:cs typeface="Calibri"/>
              </a:rPr>
              <a:t>Evidence: </a:t>
            </a:r>
            <a:r>
              <a:rPr lang="en-US" sz="1800" b="1" spc="-20" dirty="0">
                <a:solidFill>
                  <a:srgbClr val="1F497D"/>
                </a:solidFill>
                <a:latin typeface="Calibri"/>
                <a:cs typeface="Calibri"/>
              </a:rPr>
              <a:t>Attachment </a:t>
            </a:r>
            <a:r>
              <a:rPr lang="en-US" sz="1800" b="1" spc="-5" dirty="0">
                <a:solidFill>
                  <a:srgbClr val="1F497D"/>
                </a:solidFill>
                <a:latin typeface="Calibri"/>
                <a:cs typeface="Calibri"/>
              </a:rPr>
              <a:t>4 </a:t>
            </a:r>
            <a:r>
              <a:rPr lang="en-US" sz="1800" spc="-15" dirty="0">
                <a:latin typeface="Calibri"/>
                <a:cs typeface="Calibri"/>
              </a:rPr>
              <a:t>[Letter(s) </a:t>
            </a:r>
            <a:r>
              <a:rPr lang="en-US" sz="1800" dirty="0">
                <a:latin typeface="Calibri"/>
                <a:cs typeface="Calibri"/>
              </a:rPr>
              <a:t>of </a:t>
            </a:r>
            <a:r>
              <a:rPr lang="en-US" sz="1800" spc="-10" dirty="0">
                <a:latin typeface="Calibri"/>
                <a:cs typeface="Calibri"/>
              </a:rPr>
              <a:t>Mutual Cooperation,  </a:t>
            </a:r>
            <a:r>
              <a:rPr lang="en-US" sz="1800" spc="-5" dirty="0">
                <a:latin typeface="Calibri"/>
                <a:cs typeface="Calibri"/>
              </a:rPr>
              <a:t>signed </a:t>
            </a:r>
            <a:r>
              <a:rPr lang="en-US" sz="1800" spc="-10" dirty="0">
                <a:latin typeface="Calibri"/>
                <a:cs typeface="Calibri"/>
              </a:rPr>
              <a:t>by </a:t>
            </a:r>
            <a:r>
              <a:rPr lang="en-US" sz="1800" spc="-5" dirty="0">
                <a:latin typeface="Calibri"/>
                <a:cs typeface="Calibri"/>
              </a:rPr>
              <a:t>both coalitions </a:t>
            </a:r>
            <a:r>
              <a:rPr lang="en-US" sz="1800" b="1" spc="-5" dirty="0">
                <a:latin typeface="Calibri"/>
                <a:cs typeface="Calibri"/>
              </a:rPr>
              <a:t>or </a:t>
            </a:r>
            <a:r>
              <a:rPr lang="en-US" sz="1800" spc="-20" dirty="0">
                <a:latin typeface="Calibri"/>
                <a:cs typeface="Calibri"/>
              </a:rPr>
              <a:t>statement </a:t>
            </a:r>
            <a:r>
              <a:rPr lang="en-US" sz="1800" spc="-15" dirty="0">
                <a:latin typeface="Calibri"/>
                <a:cs typeface="Calibri"/>
              </a:rPr>
              <a:t>that </a:t>
            </a:r>
            <a:r>
              <a:rPr lang="en-US" sz="1800" spc="-10" dirty="0">
                <a:latin typeface="Calibri"/>
                <a:cs typeface="Calibri"/>
              </a:rPr>
              <a:t>there </a:t>
            </a:r>
            <a:r>
              <a:rPr lang="en-US" sz="1800" spc="-5" dirty="0">
                <a:latin typeface="Calibri"/>
                <a:cs typeface="Calibri"/>
              </a:rPr>
              <a:t>is no </a:t>
            </a:r>
            <a:r>
              <a:rPr lang="en-US" sz="1800" spc="-10" dirty="0">
                <a:latin typeface="Calibri"/>
                <a:cs typeface="Calibri"/>
              </a:rPr>
              <a:t>overlap  </a:t>
            </a:r>
            <a:r>
              <a:rPr lang="en-US" sz="1800" spc="-15" dirty="0">
                <a:latin typeface="Calibri"/>
                <a:cs typeface="Calibri"/>
              </a:rPr>
              <a:t>between </a:t>
            </a:r>
            <a:r>
              <a:rPr lang="en-US" sz="1800" spc="-10" dirty="0">
                <a:latin typeface="Calibri"/>
                <a:cs typeface="Calibri"/>
              </a:rPr>
              <a:t>the applicant </a:t>
            </a:r>
            <a:r>
              <a:rPr lang="en-US" sz="1800" spc="-5" dirty="0">
                <a:latin typeface="Calibri"/>
                <a:cs typeface="Calibri"/>
              </a:rPr>
              <a:t>and other coalitions]; </a:t>
            </a:r>
            <a:r>
              <a:rPr lang="en-US" sz="1800" b="1" spc="-20" dirty="0">
                <a:solidFill>
                  <a:srgbClr val="1F497D"/>
                </a:solidFill>
                <a:latin typeface="Calibri"/>
                <a:cs typeface="Calibri"/>
              </a:rPr>
              <a:t>Attachment </a:t>
            </a:r>
            <a:r>
              <a:rPr lang="en-US" sz="1800" b="1" spc="-5" dirty="0">
                <a:solidFill>
                  <a:srgbClr val="1F497D"/>
                </a:solidFill>
                <a:latin typeface="Calibri"/>
                <a:cs typeface="Calibri"/>
              </a:rPr>
              <a:t>8  </a:t>
            </a:r>
            <a:r>
              <a:rPr lang="en-US" sz="1800" spc="-15" dirty="0">
                <a:latin typeface="Calibri"/>
                <a:cs typeface="Calibri"/>
              </a:rPr>
              <a:t>(General </a:t>
            </a:r>
            <a:r>
              <a:rPr lang="en-US" sz="1800" spc="-10" dirty="0">
                <a:latin typeface="Calibri"/>
                <a:cs typeface="Calibri"/>
              </a:rPr>
              <a:t>Applicant</a:t>
            </a:r>
            <a:r>
              <a:rPr lang="en-US" sz="1800" spc="15" dirty="0">
                <a:latin typeface="Calibri"/>
                <a:cs typeface="Calibri"/>
              </a:rPr>
              <a:t> </a:t>
            </a:r>
            <a:r>
              <a:rPr lang="en-US" sz="1800" spc="-10" dirty="0">
                <a:latin typeface="Calibri"/>
                <a:cs typeface="Calibri"/>
              </a:rPr>
              <a:t>Information)</a:t>
            </a:r>
            <a:endParaRPr lang="en-US" sz="1800" dirty="0">
              <a:latin typeface="Calibri"/>
              <a:cs typeface="Calibri"/>
            </a:endParaRPr>
          </a:p>
        </p:txBody>
      </p:sp>
      <p:grpSp>
        <p:nvGrpSpPr>
          <p:cNvPr id="6" name="Group 5">
            <a:extLst>
              <a:ext uri="{FF2B5EF4-FFF2-40B4-BE49-F238E27FC236}">
                <a16:creationId xmlns:a16="http://schemas.microsoft.com/office/drawing/2014/main" id="{EC0CE819-9FD8-47F1-AD03-BA520A59D41D}"/>
              </a:ext>
              <a:ext uri="{C183D7F6-B498-43B3-948B-1728B52AA6E4}">
                <adec:decorative xmlns:adec="http://schemas.microsoft.com/office/drawing/2017/decorative" val="1"/>
              </a:ext>
            </a:extLst>
          </p:cNvPr>
          <p:cNvGrpSpPr/>
          <p:nvPr/>
        </p:nvGrpSpPr>
        <p:grpSpPr>
          <a:xfrm>
            <a:off x="707388" y="5361146"/>
            <a:ext cx="387350" cy="394970"/>
            <a:chOff x="707388" y="5361146"/>
            <a:chExt cx="387350" cy="394970"/>
          </a:xfrm>
        </p:grpSpPr>
        <p:sp>
          <p:nvSpPr>
            <p:cNvPr id="4" name="object 4"/>
            <p:cNvSpPr/>
            <p:nvPr/>
          </p:nvSpPr>
          <p:spPr>
            <a:xfrm>
              <a:off x="707388" y="5361146"/>
              <a:ext cx="387350" cy="394970"/>
            </a:xfrm>
            <a:custGeom>
              <a:avLst/>
              <a:gdLst/>
              <a:ahLst/>
              <a:cxnLst/>
              <a:rect l="l" t="t" r="r" b="b"/>
              <a:pathLst>
                <a:path w="387350" h="394970">
                  <a:moveTo>
                    <a:pt x="387096" y="150761"/>
                  </a:moveTo>
                  <a:lnTo>
                    <a:pt x="0" y="150761"/>
                  </a:lnTo>
                  <a:lnTo>
                    <a:pt x="119621" y="243941"/>
                  </a:lnTo>
                  <a:lnTo>
                    <a:pt x="73926" y="394703"/>
                  </a:lnTo>
                  <a:lnTo>
                    <a:pt x="193548" y="301523"/>
                  </a:lnTo>
                  <a:lnTo>
                    <a:pt x="284927" y="301523"/>
                  </a:lnTo>
                  <a:lnTo>
                    <a:pt x="267474" y="243941"/>
                  </a:lnTo>
                  <a:lnTo>
                    <a:pt x="387096" y="150761"/>
                  </a:lnTo>
                  <a:close/>
                </a:path>
                <a:path w="387350" h="394970">
                  <a:moveTo>
                    <a:pt x="284927" y="301523"/>
                  </a:moveTo>
                  <a:lnTo>
                    <a:pt x="193548" y="301523"/>
                  </a:lnTo>
                  <a:lnTo>
                    <a:pt x="313169" y="394703"/>
                  </a:lnTo>
                  <a:lnTo>
                    <a:pt x="284927" y="301523"/>
                  </a:lnTo>
                  <a:close/>
                </a:path>
                <a:path w="387350" h="394970">
                  <a:moveTo>
                    <a:pt x="193548" y="0"/>
                  </a:moveTo>
                  <a:lnTo>
                    <a:pt x="147853" y="150761"/>
                  </a:lnTo>
                  <a:lnTo>
                    <a:pt x="239242" y="150761"/>
                  </a:lnTo>
                  <a:lnTo>
                    <a:pt x="193548" y="0"/>
                  </a:lnTo>
                  <a:close/>
                </a:path>
              </a:pathLst>
            </a:custGeom>
            <a:solidFill>
              <a:srgbClr val="FFC000"/>
            </a:solidFill>
          </p:spPr>
          <p:txBody>
            <a:bodyPr wrap="square" lIns="0" tIns="0" rIns="0" bIns="0" rtlCol="0"/>
            <a:lstStyle/>
            <a:p>
              <a:endParaRPr/>
            </a:p>
          </p:txBody>
        </p:sp>
        <p:sp>
          <p:nvSpPr>
            <p:cNvPr id="5" name="object 5"/>
            <p:cNvSpPr/>
            <p:nvPr/>
          </p:nvSpPr>
          <p:spPr>
            <a:xfrm>
              <a:off x="707388" y="5361146"/>
              <a:ext cx="387350" cy="394970"/>
            </a:xfrm>
            <a:custGeom>
              <a:avLst/>
              <a:gdLst/>
              <a:ahLst/>
              <a:cxnLst/>
              <a:rect l="l" t="t" r="r" b="b"/>
              <a:pathLst>
                <a:path w="387350" h="394970">
                  <a:moveTo>
                    <a:pt x="0" y="150761"/>
                  </a:moveTo>
                  <a:lnTo>
                    <a:pt x="147853" y="150761"/>
                  </a:lnTo>
                  <a:lnTo>
                    <a:pt x="193548" y="0"/>
                  </a:lnTo>
                  <a:lnTo>
                    <a:pt x="239242" y="150761"/>
                  </a:lnTo>
                  <a:lnTo>
                    <a:pt x="387096" y="150761"/>
                  </a:lnTo>
                  <a:lnTo>
                    <a:pt x="267474" y="243941"/>
                  </a:lnTo>
                  <a:lnTo>
                    <a:pt x="313169" y="394703"/>
                  </a:lnTo>
                  <a:lnTo>
                    <a:pt x="193548" y="301523"/>
                  </a:lnTo>
                  <a:lnTo>
                    <a:pt x="73926" y="394703"/>
                  </a:lnTo>
                  <a:lnTo>
                    <a:pt x="11962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2365516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838200"/>
            <a:ext cx="7782234" cy="1231106"/>
          </a:xfrm>
        </p:spPr>
        <p:txBody>
          <a:bodyPr/>
          <a:lstStyle/>
          <a:p>
            <a:r>
              <a:rPr lang="en-US" sz="4000" dirty="0"/>
              <a:t>Requirement 10: One DFC Grant at a  Time</a:t>
            </a:r>
          </a:p>
        </p:txBody>
      </p:sp>
      <p:grpSp>
        <p:nvGrpSpPr>
          <p:cNvPr id="9" name="Group 8">
            <a:extLst>
              <a:ext uri="{FF2B5EF4-FFF2-40B4-BE49-F238E27FC236}">
                <a16:creationId xmlns:a16="http://schemas.microsoft.com/office/drawing/2014/main" id="{255B8C6B-4B75-4484-B532-CD93A4BE9FA8}"/>
              </a:ext>
              <a:ext uri="{C183D7F6-B498-43B3-948B-1728B52AA6E4}">
                <adec:decorative xmlns:adec="http://schemas.microsoft.com/office/drawing/2017/decorative" val="1"/>
              </a:ext>
            </a:extLst>
          </p:cNvPr>
          <p:cNvGrpSpPr/>
          <p:nvPr/>
        </p:nvGrpSpPr>
        <p:grpSpPr>
          <a:xfrm>
            <a:off x="1446275" y="2250948"/>
            <a:ext cx="5875019" cy="1431035"/>
            <a:chOff x="1446275" y="2250948"/>
            <a:chExt cx="5875019" cy="1431035"/>
          </a:xfrm>
        </p:grpSpPr>
        <p:sp>
          <p:nvSpPr>
            <p:cNvPr id="3" name="object 3"/>
            <p:cNvSpPr/>
            <p:nvPr/>
          </p:nvSpPr>
          <p:spPr>
            <a:xfrm>
              <a:off x="1446275" y="2330195"/>
              <a:ext cx="2362199" cy="1280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86784" y="2665476"/>
              <a:ext cx="1056640" cy="515620"/>
            </a:xfrm>
            <a:custGeom>
              <a:avLst/>
              <a:gdLst/>
              <a:ahLst/>
              <a:cxnLst/>
              <a:rect l="l" t="t" r="r" b="b"/>
              <a:pathLst>
                <a:path w="1056639" h="515619">
                  <a:moveTo>
                    <a:pt x="798576" y="0"/>
                  </a:moveTo>
                  <a:lnTo>
                    <a:pt x="798576" y="128777"/>
                  </a:lnTo>
                  <a:lnTo>
                    <a:pt x="0" y="128777"/>
                  </a:lnTo>
                  <a:lnTo>
                    <a:pt x="0" y="386333"/>
                  </a:lnTo>
                  <a:lnTo>
                    <a:pt x="798576" y="386333"/>
                  </a:lnTo>
                  <a:lnTo>
                    <a:pt x="798576" y="515111"/>
                  </a:lnTo>
                  <a:lnTo>
                    <a:pt x="1056132" y="257555"/>
                  </a:lnTo>
                  <a:lnTo>
                    <a:pt x="798576" y="0"/>
                  </a:lnTo>
                  <a:close/>
                </a:path>
              </a:pathLst>
            </a:custGeom>
            <a:solidFill>
              <a:srgbClr val="E13848"/>
            </a:solidFill>
          </p:spPr>
          <p:txBody>
            <a:bodyPr wrap="square" lIns="0" tIns="0" rIns="0" bIns="0" rtlCol="0"/>
            <a:lstStyle/>
            <a:p>
              <a:endParaRPr/>
            </a:p>
          </p:txBody>
        </p:sp>
        <p:sp>
          <p:nvSpPr>
            <p:cNvPr id="5" name="object 5"/>
            <p:cNvSpPr/>
            <p:nvPr/>
          </p:nvSpPr>
          <p:spPr>
            <a:xfrm>
              <a:off x="3986784" y="2665476"/>
              <a:ext cx="1056640" cy="515620"/>
            </a:xfrm>
            <a:custGeom>
              <a:avLst/>
              <a:gdLst/>
              <a:ahLst/>
              <a:cxnLst/>
              <a:rect l="l" t="t" r="r" b="b"/>
              <a:pathLst>
                <a:path w="1056639" h="515619">
                  <a:moveTo>
                    <a:pt x="0" y="128777"/>
                  </a:moveTo>
                  <a:lnTo>
                    <a:pt x="798576" y="128777"/>
                  </a:lnTo>
                  <a:lnTo>
                    <a:pt x="798576" y="0"/>
                  </a:lnTo>
                  <a:lnTo>
                    <a:pt x="1056132" y="257555"/>
                  </a:lnTo>
                  <a:lnTo>
                    <a:pt x="798576" y="515111"/>
                  </a:lnTo>
                  <a:lnTo>
                    <a:pt x="798576" y="386333"/>
                  </a:lnTo>
                  <a:lnTo>
                    <a:pt x="0" y="386333"/>
                  </a:lnTo>
                  <a:lnTo>
                    <a:pt x="0" y="128777"/>
                  </a:lnTo>
                  <a:close/>
                </a:path>
              </a:pathLst>
            </a:custGeom>
            <a:ln w="12192">
              <a:solidFill>
                <a:srgbClr val="E13848"/>
              </a:solidFill>
            </a:ln>
          </p:spPr>
          <p:txBody>
            <a:bodyPr wrap="square" lIns="0" tIns="0" rIns="0" bIns="0" rtlCol="0"/>
            <a:lstStyle/>
            <a:p>
              <a:endParaRPr/>
            </a:p>
          </p:txBody>
        </p:sp>
        <p:sp>
          <p:nvSpPr>
            <p:cNvPr id="6" name="object 6"/>
            <p:cNvSpPr/>
            <p:nvPr/>
          </p:nvSpPr>
          <p:spPr>
            <a:xfrm>
              <a:off x="5260847" y="2279904"/>
              <a:ext cx="2031491" cy="13731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31891" y="2250948"/>
              <a:ext cx="2089403" cy="143103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453896" y="2330196"/>
              <a:ext cx="2363723" cy="128015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995928" y="2665476"/>
              <a:ext cx="1056640" cy="515620"/>
            </a:xfrm>
            <a:custGeom>
              <a:avLst/>
              <a:gdLst/>
              <a:ahLst/>
              <a:cxnLst/>
              <a:rect l="l" t="t" r="r" b="b"/>
              <a:pathLst>
                <a:path w="1056639" h="515619">
                  <a:moveTo>
                    <a:pt x="798576" y="0"/>
                  </a:moveTo>
                  <a:lnTo>
                    <a:pt x="798576" y="128777"/>
                  </a:lnTo>
                  <a:lnTo>
                    <a:pt x="0" y="128777"/>
                  </a:lnTo>
                  <a:lnTo>
                    <a:pt x="0" y="386333"/>
                  </a:lnTo>
                  <a:lnTo>
                    <a:pt x="798576" y="386333"/>
                  </a:lnTo>
                  <a:lnTo>
                    <a:pt x="798576" y="515111"/>
                  </a:lnTo>
                  <a:lnTo>
                    <a:pt x="1056132" y="257555"/>
                  </a:lnTo>
                  <a:lnTo>
                    <a:pt x="798576" y="0"/>
                  </a:lnTo>
                  <a:close/>
                </a:path>
              </a:pathLst>
            </a:custGeom>
            <a:solidFill>
              <a:srgbClr val="E13848"/>
            </a:solidFill>
          </p:spPr>
          <p:txBody>
            <a:bodyPr wrap="square" lIns="0" tIns="0" rIns="0" bIns="0" rtlCol="0"/>
            <a:lstStyle/>
            <a:p>
              <a:endParaRPr/>
            </a:p>
          </p:txBody>
        </p:sp>
        <p:sp>
          <p:nvSpPr>
            <p:cNvPr id="11" name="object 11"/>
            <p:cNvSpPr/>
            <p:nvPr/>
          </p:nvSpPr>
          <p:spPr>
            <a:xfrm>
              <a:off x="3995928" y="2665476"/>
              <a:ext cx="1056640" cy="515620"/>
            </a:xfrm>
            <a:custGeom>
              <a:avLst/>
              <a:gdLst/>
              <a:ahLst/>
              <a:cxnLst/>
              <a:rect l="l" t="t" r="r" b="b"/>
              <a:pathLst>
                <a:path w="1056639" h="515619">
                  <a:moveTo>
                    <a:pt x="0" y="128777"/>
                  </a:moveTo>
                  <a:lnTo>
                    <a:pt x="798576" y="128777"/>
                  </a:lnTo>
                  <a:lnTo>
                    <a:pt x="798576" y="0"/>
                  </a:lnTo>
                  <a:lnTo>
                    <a:pt x="1056132" y="257555"/>
                  </a:lnTo>
                  <a:lnTo>
                    <a:pt x="798576" y="515111"/>
                  </a:lnTo>
                  <a:lnTo>
                    <a:pt x="798576" y="386333"/>
                  </a:lnTo>
                  <a:lnTo>
                    <a:pt x="0" y="386333"/>
                  </a:lnTo>
                  <a:lnTo>
                    <a:pt x="0" y="128777"/>
                  </a:lnTo>
                  <a:close/>
                </a:path>
              </a:pathLst>
            </a:custGeom>
            <a:ln w="12192">
              <a:solidFill>
                <a:srgbClr val="E13848"/>
              </a:solidFill>
            </a:ln>
          </p:spPr>
          <p:txBody>
            <a:bodyPr wrap="square" lIns="0" tIns="0" rIns="0" bIns="0" rtlCol="0"/>
            <a:lstStyle/>
            <a:p>
              <a:endParaRPr/>
            </a:p>
          </p:txBody>
        </p:sp>
        <p:sp>
          <p:nvSpPr>
            <p:cNvPr id="12" name="object 12"/>
            <p:cNvSpPr/>
            <p:nvPr/>
          </p:nvSpPr>
          <p:spPr>
            <a:xfrm>
              <a:off x="5255514" y="2265426"/>
              <a:ext cx="2060575" cy="1402080"/>
            </a:xfrm>
            <a:custGeom>
              <a:avLst/>
              <a:gdLst/>
              <a:ahLst/>
              <a:cxnLst/>
              <a:rect l="l" t="t" r="r" b="b"/>
              <a:pathLst>
                <a:path w="2060575" h="1402079">
                  <a:moveTo>
                    <a:pt x="0" y="0"/>
                  </a:moveTo>
                  <a:lnTo>
                    <a:pt x="2060447" y="0"/>
                  </a:lnTo>
                  <a:lnTo>
                    <a:pt x="2060447" y="1402080"/>
                  </a:lnTo>
                  <a:lnTo>
                    <a:pt x="0" y="1402080"/>
                  </a:lnTo>
                  <a:lnTo>
                    <a:pt x="0" y="0"/>
                  </a:lnTo>
                  <a:close/>
                </a:path>
              </a:pathLst>
            </a:custGeom>
            <a:ln w="28956">
              <a:solidFill>
                <a:srgbClr val="56BEAD"/>
              </a:solidFill>
            </a:ln>
          </p:spPr>
          <p:txBody>
            <a:bodyPr wrap="square" lIns="0" tIns="0" rIns="0" bIns="0" rtlCol="0"/>
            <a:lstStyle/>
            <a:p>
              <a:endParaRPr/>
            </a:p>
          </p:txBody>
        </p:sp>
      </p:grpSp>
      <p:grpSp>
        <p:nvGrpSpPr>
          <p:cNvPr id="15" name="Group 14">
            <a:extLst>
              <a:ext uri="{FF2B5EF4-FFF2-40B4-BE49-F238E27FC236}">
                <a16:creationId xmlns:a16="http://schemas.microsoft.com/office/drawing/2014/main" id="{8AE9E2E2-E181-424D-B7D3-01097A85A55F}"/>
              </a:ext>
              <a:ext uri="{C183D7F6-B498-43B3-948B-1728B52AA6E4}">
                <adec:decorative xmlns:adec="http://schemas.microsoft.com/office/drawing/2017/decorative" val="1"/>
              </a:ext>
            </a:extLst>
          </p:cNvPr>
          <p:cNvGrpSpPr/>
          <p:nvPr/>
        </p:nvGrpSpPr>
        <p:grpSpPr>
          <a:xfrm>
            <a:off x="684276" y="4953006"/>
            <a:ext cx="387350" cy="394970"/>
            <a:chOff x="684276" y="4953006"/>
            <a:chExt cx="387350" cy="394970"/>
          </a:xfrm>
        </p:grpSpPr>
        <p:sp>
          <p:nvSpPr>
            <p:cNvPr id="13" name="object 13"/>
            <p:cNvSpPr/>
            <p:nvPr/>
          </p:nvSpPr>
          <p:spPr>
            <a:xfrm>
              <a:off x="684276" y="4953006"/>
              <a:ext cx="387350" cy="394970"/>
            </a:xfrm>
            <a:custGeom>
              <a:avLst/>
              <a:gdLst/>
              <a:ahLst/>
              <a:cxnLst/>
              <a:rect l="l" t="t" r="r" b="b"/>
              <a:pathLst>
                <a:path w="387350" h="394970">
                  <a:moveTo>
                    <a:pt x="387096" y="150761"/>
                  </a:moveTo>
                  <a:lnTo>
                    <a:pt x="0" y="150761"/>
                  </a:lnTo>
                  <a:lnTo>
                    <a:pt x="119621" y="243941"/>
                  </a:lnTo>
                  <a:lnTo>
                    <a:pt x="73926" y="394703"/>
                  </a:lnTo>
                  <a:lnTo>
                    <a:pt x="193548" y="301523"/>
                  </a:lnTo>
                  <a:lnTo>
                    <a:pt x="284927" y="301523"/>
                  </a:lnTo>
                  <a:lnTo>
                    <a:pt x="267474" y="243941"/>
                  </a:lnTo>
                  <a:lnTo>
                    <a:pt x="387096" y="150761"/>
                  </a:lnTo>
                  <a:close/>
                </a:path>
                <a:path w="387350" h="394970">
                  <a:moveTo>
                    <a:pt x="284927" y="301523"/>
                  </a:moveTo>
                  <a:lnTo>
                    <a:pt x="193548" y="301523"/>
                  </a:lnTo>
                  <a:lnTo>
                    <a:pt x="313169" y="394703"/>
                  </a:lnTo>
                  <a:lnTo>
                    <a:pt x="284927" y="301523"/>
                  </a:lnTo>
                  <a:close/>
                </a:path>
                <a:path w="387350" h="394970">
                  <a:moveTo>
                    <a:pt x="193548" y="0"/>
                  </a:moveTo>
                  <a:lnTo>
                    <a:pt x="147853" y="150761"/>
                  </a:lnTo>
                  <a:lnTo>
                    <a:pt x="239242" y="150761"/>
                  </a:lnTo>
                  <a:lnTo>
                    <a:pt x="193548" y="0"/>
                  </a:lnTo>
                  <a:close/>
                </a:path>
              </a:pathLst>
            </a:custGeom>
            <a:solidFill>
              <a:srgbClr val="FFC000"/>
            </a:solidFill>
          </p:spPr>
          <p:txBody>
            <a:bodyPr wrap="square" lIns="0" tIns="0" rIns="0" bIns="0" rtlCol="0"/>
            <a:lstStyle/>
            <a:p>
              <a:endParaRPr/>
            </a:p>
          </p:txBody>
        </p:sp>
        <p:sp>
          <p:nvSpPr>
            <p:cNvPr id="14" name="object 14"/>
            <p:cNvSpPr/>
            <p:nvPr/>
          </p:nvSpPr>
          <p:spPr>
            <a:xfrm>
              <a:off x="684276" y="4953006"/>
              <a:ext cx="387350" cy="394970"/>
            </a:xfrm>
            <a:custGeom>
              <a:avLst/>
              <a:gdLst/>
              <a:ahLst/>
              <a:cxnLst/>
              <a:rect l="l" t="t" r="r" b="b"/>
              <a:pathLst>
                <a:path w="387350" h="394970">
                  <a:moveTo>
                    <a:pt x="0" y="150761"/>
                  </a:moveTo>
                  <a:lnTo>
                    <a:pt x="147853" y="150761"/>
                  </a:lnTo>
                  <a:lnTo>
                    <a:pt x="193548" y="0"/>
                  </a:lnTo>
                  <a:lnTo>
                    <a:pt x="239242" y="150761"/>
                  </a:lnTo>
                  <a:lnTo>
                    <a:pt x="387096" y="150761"/>
                  </a:lnTo>
                  <a:lnTo>
                    <a:pt x="267474" y="243941"/>
                  </a:lnTo>
                  <a:lnTo>
                    <a:pt x="313169" y="394703"/>
                  </a:lnTo>
                  <a:lnTo>
                    <a:pt x="193548" y="301523"/>
                  </a:lnTo>
                  <a:lnTo>
                    <a:pt x="73926" y="394703"/>
                  </a:lnTo>
                  <a:lnTo>
                    <a:pt x="119621" y="243941"/>
                  </a:lnTo>
                  <a:lnTo>
                    <a:pt x="0" y="150761"/>
                  </a:lnTo>
                  <a:close/>
                </a:path>
              </a:pathLst>
            </a:custGeom>
            <a:ln w="12192">
              <a:solidFill>
                <a:srgbClr val="BC8C00"/>
              </a:solidFill>
            </a:ln>
          </p:spPr>
          <p:txBody>
            <a:bodyPr wrap="square" lIns="0" tIns="0" rIns="0" bIns="0" rtlCol="0"/>
            <a:lstStyle/>
            <a:p>
              <a:endParaRPr/>
            </a:p>
          </p:txBody>
        </p:sp>
      </p:grpSp>
      <p:sp>
        <p:nvSpPr>
          <p:cNvPr id="17" name="Text Placeholder 16">
            <a:extLst>
              <a:ext uri="{FF2B5EF4-FFF2-40B4-BE49-F238E27FC236}">
                <a16:creationId xmlns:a16="http://schemas.microsoft.com/office/drawing/2014/main" id="{FB2D5EA0-E6E0-4F9A-9325-67E420CFD3B5}"/>
              </a:ext>
            </a:extLst>
          </p:cNvPr>
          <p:cNvSpPr>
            <a:spLocks noGrp="1"/>
          </p:cNvSpPr>
          <p:nvPr>
            <p:ph type="body" idx="1"/>
          </p:nvPr>
        </p:nvSpPr>
        <p:spPr>
          <a:xfrm>
            <a:off x="762000" y="2438400"/>
            <a:ext cx="7697724" cy="3585597"/>
          </a:xfrm>
        </p:spPr>
        <p:txBody>
          <a:bodyPr/>
          <a:lstStyle/>
          <a:p>
            <a:pPr marL="1332865" marR="5161915" algn="ctr">
              <a:lnSpc>
                <a:spcPct val="100000"/>
              </a:lnSpc>
              <a:spcBef>
                <a:spcPts val="100"/>
              </a:spcBef>
            </a:pPr>
            <a:r>
              <a:rPr lang="en-US" sz="1800" b="1" spc="-10" dirty="0">
                <a:solidFill>
                  <a:srgbClr val="E13848"/>
                </a:solidFill>
                <a:latin typeface="Calibri"/>
                <a:cs typeface="Calibri"/>
              </a:rPr>
              <a:t>Grant </a:t>
            </a:r>
            <a:r>
              <a:rPr lang="en-US" sz="1800" b="1" spc="-15" dirty="0">
                <a:solidFill>
                  <a:srgbClr val="E13848"/>
                </a:solidFill>
                <a:latin typeface="Calibri"/>
                <a:cs typeface="Calibri"/>
              </a:rPr>
              <a:t>Award  </a:t>
            </a:r>
            <a:r>
              <a:rPr lang="en-US" sz="1800" b="1" spc="-10" dirty="0">
                <a:solidFill>
                  <a:srgbClr val="E13848"/>
                </a:solidFill>
                <a:latin typeface="Calibri"/>
                <a:cs typeface="Calibri"/>
              </a:rPr>
              <a:t>Recipient:</a:t>
            </a:r>
            <a:endParaRPr lang="en-US" sz="1800" dirty="0">
              <a:latin typeface="Calibri"/>
              <a:cs typeface="Calibri"/>
            </a:endParaRPr>
          </a:p>
          <a:p>
            <a:pPr marR="3827145" lvl="2">
              <a:tabLst>
                <a:tab pos="1138555" algn="l"/>
              </a:tabLst>
            </a:pPr>
            <a:r>
              <a:rPr lang="en-US" b="1" spc="-25" dirty="0">
                <a:cs typeface="Calibri"/>
              </a:rPr>
              <a:t>Coalition</a:t>
            </a:r>
            <a:r>
              <a:rPr lang="en-US" b="1" spc="-45" dirty="0">
                <a:cs typeface="Calibri"/>
              </a:rPr>
              <a:t> </a:t>
            </a:r>
            <a:r>
              <a:rPr lang="en-US" b="1" spc="-15" dirty="0">
                <a:cs typeface="Calibri"/>
              </a:rPr>
              <a:t>501(c)(3)</a:t>
            </a:r>
            <a:endParaRPr lang="en-US" dirty="0">
              <a:cs typeface="Calibri"/>
            </a:endParaRPr>
          </a:p>
          <a:p>
            <a:pPr marR="3829050" lvl="2">
              <a:tabLst>
                <a:tab pos="1144905" algn="l"/>
              </a:tabLst>
            </a:pPr>
            <a:r>
              <a:rPr lang="en-US" b="1" spc="-30" dirty="0">
                <a:cs typeface="Calibri"/>
              </a:rPr>
              <a:t>Partnering</a:t>
            </a:r>
            <a:r>
              <a:rPr lang="en-US" b="1" spc="-25" dirty="0">
                <a:cs typeface="Calibri"/>
              </a:rPr>
              <a:t> Agency</a:t>
            </a:r>
            <a:endParaRPr lang="en-US" dirty="0">
              <a:cs typeface="Calibri"/>
            </a:endParaRPr>
          </a:p>
          <a:p>
            <a:pPr>
              <a:lnSpc>
                <a:spcPct val="100000"/>
              </a:lnSpc>
            </a:pPr>
            <a:endParaRPr lang="en-US" sz="1800" dirty="0">
              <a:latin typeface="Calibri"/>
              <a:cs typeface="Calibri"/>
            </a:endParaRPr>
          </a:p>
          <a:p>
            <a:pPr>
              <a:lnSpc>
                <a:spcPct val="100000"/>
              </a:lnSpc>
              <a:spcBef>
                <a:spcPts val="5"/>
              </a:spcBef>
            </a:pPr>
            <a:endParaRPr lang="en-US" sz="1750" dirty="0">
              <a:latin typeface="Calibri"/>
              <a:cs typeface="Calibri"/>
            </a:endParaRPr>
          </a:p>
          <a:p>
            <a:pPr marL="355600" marR="428625" indent="-342900">
              <a:lnSpc>
                <a:spcPct val="100000"/>
              </a:lnSpc>
              <a:buFont typeface="Arial"/>
              <a:buChar char="•"/>
              <a:tabLst>
                <a:tab pos="354965" algn="l"/>
                <a:tab pos="355600" algn="l"/>
              </a:tabLst>
            </a:pPr>
            <a:r>
              <a:rPr lang="en-US" sz="2000" dirty="0">
                <a:latin typeface="Calibri"/>
                <a:cs typeface="Calibri"/>
              </a:rPr>
              <a:t>No </a:t>
            </a:r>
            <a:r>
              <a:rPr lang="en-US" sz="2000" spc="-10" dirty="0">
                <a:latin typeface="Calibri"/>
                <a:cs typeface="Calibri"/>
              </a:rPr>
              <a:t>more </a:t>
            </a:r>
            <a:r>
              <a:rPr lang="en-US" sz="2000" dirty="0">
                <a:latin typeface="Calibri"/>
                <a:cs typeface="Calibri"/>
              </a:rPr>
              <a:t>than one </a:t>
            </a:r>
            <a:r>
              <a:rPr lang="en-US" sz="2000" spc="5" dirty="0">
                <a:latin typeface="Calibri"/>
                <a:cs typeface="Calibri"/>
              </a:rPr>
              <a:t>“regular” </a:t>
            </a:r>
            <a:r>
              <a:rPr lang="en-US" sz="2000" spc="-5" dirty="0">
                <a:latin typeface="Calibri"/>
                <a:cs typeface="Calibri"/>
              </a:rPr>
              <a:t>DFC </a:t>
            </a:r>
            <a:r>
              <a:rPr lang="en-US" sz="2000" spc="-15" dirty="0">
                <a:latin typeface="Calibri"/>
                <a:cs typeface="Calibri"/>
              </a:rPr>
              <a:t>grant </a:t>
            </a:r>
            <a:r>
              <a:rPr lang="en-US" sz="2000" dirty="0">
                <a:latin typeface="Calibri"/>
                <a:cs typeface="Calibri"/>
              </a:rPr>
              <a:t>per </a:t>
            </a:r>
            <a:r>
              <a:rPr lang="en-US" sz="2000" spc="-15" dirty="0">
                <a:latin typeface="Calibri"/>
                <a:cs typeface="Calibri"/>
              </a:rPr>
              <a:t>grant award </a:t>
            </a:r>
            <a:r>
              <a:rPr lang="en-US" sz="2000" spc="-10" dirty="0">
                <a:latin typeface="Calibri"/>
                <a:cs typeface="Calibri"/>
              </a:rPr>
              <a:t>recipient </a:t>
            </a:r>
            <a:r>
              <a:rPr lang="en-US" sz="2000" spc="-5" dirty="0">
                <a:latin typeface="Calibri"/>
                <a:cs typeface="Calibri"/>
              </a:rPr>
              <a:t>or  coalition </a:t>
            </a:r>
            <a:r>
              <a:rPr lang="en-US" sz="2000" spc="-15" dirty="0">
                <a:latin typeface="Calibri"/>
                <a:cs typeface="Calibri"/>
              </a:rPr>
              <a:t>at </a:t>
            </a:r>
            <a:r>
              <a:rPr lang="en-US" sz="2000" dirty="0">
                <a:latin typeface="Calibri"/>
                <a:cs typeface="Calibri"/>
              </a:rPr>
              <a:t>one</a:t>
            </a:r>
            <a:r>
              <a:rPr lang="en-US" sz="2000" spc="10" dirty="0">
                <a:latin typeface="Calibri"/>
                <a:cs typeface="Calibri"/>
              </a:rPr>
              <a:t> </a:t>
            </a:r>
            <a:r>
              <a:rPr lang="en-US" sz="2000" spc="-5" dirty="0">
                <a:latin typeface="Calibri"/>
                <a:cs typeface="Calibri"/>
              </a:rPr>
              <a:t>time</a:t>
            </a:r>
            <a:endParaRPr lang="en-US" sz="2000" dirty="0">
              <a:latin typeface="Calibri"/>
              <a:cs typeface="Calibri"/>
            </a:endParaRPr>
          </a:p>
          <a:p>
            <a:pPr>
              <a:lnSpc>
                <a:spcPct val="100000"/>
              </a:lnSpc>
              <a:spcBef>
                <a:spcPts val="5"/>
              </a:spcBef>
            </a:pPr>
            <a:endParaRPr lang="en-US" sz="2350" dirty="0">
              <a:latin typeface="Calibri"/>
              <a:cs typeface="Calibri"/>
            </a:endParaRPr>
          </a:p>
          <a:p>
            <a:pPr marL="417830">
              <a:lnSpc>
                <a:spcPct val="100000"/>
              </a:lnSpc>
            </a:pPr>
            <a:r>
              <a:rPr lang="en-US" sz="2200" b="1" spc="-15" dirty="0">
                <a:solidFill>
                  <a:srgbClr val="E13848"/>
                </a:solidFill>
                <a:latin typeface="Calibri"/>
                <a:cs typeface="Calibri"/>
              </a:rPr>
              <a:t>Evidence: </a:t>
            </a:r>
            <a:r>
              <a:rPr lang="en-US" sz="2200" b="1" spc="-20" dirty="0">
                <a:solidFill>
                  <a:srgbClr val="1F497D"/>
                </a:solidFill>
                <a:latin typeface="Calibri"/>
                <a:cs typeface="Calibri"/>
              </a:rPr>
              <a:t>Attachment </a:t>
            </a:r>
            <a:r>
              <a:rPr lang="en-US" sz="2200" b="1" spc="-5" dirty="0">
                <a:solidFill>
                  <a:srgbClr val="1F497D"/>
                </a:solidFill>
                <a:latin typeface="Calibri"/>
                <a:cs typeface="Calibri"/>
              </a:rPr>
              <a:t>5 </a:t>
            </a:r>
            <a:r>
              <a:rPr lang="en-US" sz="2200" spc="-10" dirty="0">
                <a:latin typeface="Calibri"/>
                <a:cs typeface="Calibri"/>
              </a:rPr>
              <a:t>(Assurance </a:t>
            </a:r>
            <a:r>
              <a:rPr lang="en-US" sz="2200" dirty="0">
                <a:latin typeface="Calibri"/>
                <a:cs typeface="Calibri"/>
              </a:rPr>
              <a:t>of </a:t>
            </a:r>
            <a:r>
              <a:rPr lang="en-US" sz="2200" spc="-10" dirty="0">
                <a:latin typeface="Calibri"/>
                <a:cs typeface="Calibri"/>
              </a:rPr>
              <a:t>One </a:t>
            </a:r>
            <a:r>
              <a:rPr lang="en-US" sz="2200" spc="-15" dirty="0">
                <a:latin typeface="Calibri"/>
                <a:cs typeface="Calibri"/>
              </a:rPr>
              <a:t>DFC </a:t>
            </a:r>
            <a:r>
              <a:rPr lang="en-US" sz="2200" spc="-20" dirty="0">
                <a:latin typeface="Calibri"/>
                <a:cs typeface="Calibri"/>
              </a:rPr>
              <a:t>Grant </a:t>
            </a:r>
            <a:r>
              <a:rPr lang="en-US" sz="2200" spc="-15" dirty="0">
                <a:latin typeface="Calibri"/>
                <a:cs typeface="Calibri"/>
              </a:rPr>
              <a:t>at </a:t>
            </a:r>
            <a:r>
              <a:rPr lang="en-US" sz="2200" spc="-5" dirty="0">
                <a:latin typeface="Calibri"/>
                <a:cs typeface="Calibri"/>
              </a:rPr>
              <a:t>a</a:t>
            </a:r>
            <a:r>
              <a:rPr lang="en-US" sz="2200" spc="195" dirty="0">
                <a:latin typeface="Calibri"/>
                <a:cs typeface="Calibri"/>
              </a:rPr>
              <a:t> </a:t>
            </a:r>
            <a:r>
              <a:rPr lang="en-US" sz="2200" spc="-5" dirty="0">
                <a:latin typeface="Calibri"/>
                <a:cs typeface="Calibri"/>
              </a:rPr>
              <a:t>Time)</a:t>
            </a:r>
            <a:endParaRPr lang="en-US" sz="2200" dirty="0">
              <a:latin typeface="Calibri"/>
              <a:cs typeface="Calibri"/>
            </a:endParaRPr>
          </a:p>
        </p:txBody>
      </p:sp>
    </p:spTree>
    <p:extLst>
      <p:ext uri="{BB962C8B-B14F-4D97-AF65-F5344CB8AC3E}">
        <p14:creationId xmlns:p14="http://schemas.microsoft.com/office/powerpoint/2010/main" val="83906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 name="Title 145">
            <a:extLst>
              <a:ext uri="{FF2B5EF4-FFF2-40B4-BE49-F238E27FC236}">
                <a16:creationId xmlns:a16="http://schemas.microsoft.com/office/drawing/2014/main" id="{5B41EBAD-2C8B-4C43-BD26-94B80596C18A}"/>
              </a:ext>
              <a:ext uri="{C183D7F6-B498-43B3-948B-1728B52AA6E4}">
                <adec:decorative xmlns:adec="http://schemas.microsoft.com/office/drawing/2017/decorative" val="1"/>
              </a:ext>
            </a:extLst>
          </p:cNvPr>
          <p:cNvSpPr>
            <a:spLocks noGrp="1"/>
          </p:cNvSpPr>
          <p:nvPr>
            <p:ph type="title"/>
          </p:nvPr>
        </p:nvSpPr>
        <p:spPr>
          <a:xfrm>
            <a:off x="548316" y="110874"/>
            <a:ext cx="7782234" cy="677108"/>
          </a:xfrm>
        </p:spPr>
        <p:txBody>
          <a:bodyPr/>
          <a:lstStyle/>
          <a:p>
            <a:r>
              <a:rPr lang="en-US" dirty="0">
                <a:solidFill>
                  <a:schemeClr val="bg1"/>
                </a:solidFill>
              </a:rPr>
              <a:t>Drug Free Communities</a:t>
            </a:r>
          </a:p>
        </p:txBody>
      </p:sp>
      <p:sp>
        <p:nvSpPr>
          <p:cNvPr id="2" name="object 2">
            <a:extLst>
              <a:ext uri="{C183D7F6-B498-43B3-948B-1728B52AA6E4}">
                <adec:decorative xmlns:adec="http://schemas.microsoft.com/office/drawing/2017/decorative" val="1"/>
              </a:ext>
            </a:extLst>
          </p:cNvPr>
          <p:cNvSpPr/>
          <p:nvPr/>
        </p:nvSpPr>
        <p:spPr>
          <a:xfrm>
            <a:off x="668785" y="213047"/>
            <a:ext cx="341190" cy="414051"/>
          </a:xfrm>
          <a:prstGeom prst="rect">
            <a:avLst/>
          </a:prstGeom>
          <a:blipFill>
            <a:blip r:embed="rId2"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1168063" y="188497"/>
            <a:ext cx="167916" cy="91116"/>
          </a:xfrm>
          <a:prstGeom prst="rect">
            <a:avLst/>
          </a:prstGeom>
          <a:blipFill>
            <a:blip r:embed="rId3"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009974" y="322493"/>
            <a:ext cx="185420" cy="304800"/>
          </a:xfrm>
          <a:custGeom>
            <a:avLst/>
            <a:gdLst/>
            <a:ahLst/>
            <a:cxnLst/>
            <a:rect l="l" t="t" r="r" b="b"/>
            <a:pathLst>
              <a:path w="185419" h="304800">
                <a:moveTo>
                  <a:pt x="183099" y="304614"/>
                </a:moveTo>
                <a:lnTo>
                  <a:pt x="0" y="304614"/>
                </a:lnTo>
                <a:lnTo>
                  <a:pt x="0" y="0"/>
                </a:lnTo>
                <a:lnTo>
                  <a:pt x="184885" y="0"/>
                </a:lnTo>
                <a:lnTo>
                  <a:pt x="183099" y="133995"/>
                </a:lnTo>
                <a:lnTo>
                  <a:pt x="16076" y="133995"/>
                </a:lnTo>
                <a:lnTo>
                  <a:pt x="16076" y="171512"/>
                </a:lnTo>
                <a:lnTo>
                  <a:pt x="183099" y="171512"/>
                </a:lnTo>
                <a:lnTo>
                  <a:pt x="183099" y="204566"/>
                </a:lnTo>
                <a:lnTo>
                  <a:pt x="82172" y="204566"/>
                </a:lnTo>
                <a:lnTo>
                  <a:pt x="82172" y="242085"/>
                </a:lnTo>
                <a:lnTo>
                  <a:pt x="183099" y="242085"/>
                </a:lnTo>
                <a:lnTo>
                  <a:pt x="183099" y="304614"/>
                </a:lnTo>
                <a:close/>
              </a:path>
              <a:path w="185419" h="304800">
                <a:moveTo>
                  <a:pt x="63413" y="171512"/>
                </a:moveTo>
                <a:lnTo>
                  <a:pt x="52697" y="171512"/>
                </a:lnTo>
                <a:lnTo>
                  <a:pt x="52697" y="133995"/>
                </a:lnTo>
                <a:lnTo>
                  <a:pt x="63413" y="133995"/>
                </a:lnTo>
                <a:lnTo>
                  <a:pt x="63413" y="171512"/>
                </a:lnTo>
                <a:close/>
              </a:path>
              <a:path w="185419" h="304800">
                <a:moveTo>
                  <a:pt x="111644" y="171512"/>
                </a:moveTo>
                <a:lnTo>
                  <a:pt x="100927" y="171512"/>
                </a:lnTo>
                <a:lnTo>
                  <a:pt x="100927" y="133995"/>
                </a:lnTo>
                <a:lnTo>
                  <a:pt x="111644" y="133995"/>
                </a:lnTo>
                <a:lnTo>
                  <a:pt x="111644" y="171512"/>
                </a:lnTo>
                <a:close/>
              </a:path>
              <a:path w="185419" h="304800">
                <a:moveTo>
                  <a:pt x="183099" y="171512"/>
                </a:moveTo>
                <a:lnTo>
                  <a:pt x="148265" y="171512"/>
                </a:lnTo>
                <a:lnTo>
                  <a:pt x="148265" y="133995"/>
                </a:lnTo>
                <a:lnTo>
                  <a:pt x="183099" y="133995"/>
                </a:lnTo>
                <a:lnTo>
                  <a:pt x="183099" y="171512"/>
                </a:lnTo>
                <a:close/>
              </a:path>
              <a:path w="185419" h="304800">
                <a:moveTo>
                  <a:pt x="130402" y="242085"/>
                </a:moveTo>
                <a:lnTo>
                  <a:pt x="119684" y="242085"/>
                </a:lnTo>
                <a:lnTo>
                  <a:pt x="119684" y="204566"/>
                </a:lnTo>
                <a:lnTo>
                  <a:pt x="130402" y="204566"/>
                </a:lnTo>
                <a:lnTo>
                  <a:pt x="130402" y="242085"/>
                </a:lnTo>
                <a:close/>
              </a:path>
              <a:path w="185419" h="304800">
                <a:moveTo>
                  <a:pt x="183099" y="242085"/>
                </a:moveTo>
                <a:lnTo>
                  <a:pt x="167020" y="242085"/>
                </a:lnTo>
                <a:lnTo>
                  <a:pt x="167020" y="204566"/>
                </a:lnTo>
                <a:lnTo>
                  <a:pt x="183099" y="204566"/>
                </a:lnTo>
                <a:lnTo>
                  <a:pt x="183099" y="242085"/>
                </a:lnTo>
                <a:close/>
              </a:path>
            </a:pathLst>
          </a:custGeom>
          <a:solidFill>
            <a:srgbClr val="F9BC51"/>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1026051" y="456489"/>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9BC51"/>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026051" y="456490"/>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EFEFE"/>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073388" y="456491"/>
            <a:ext cx="38100" cy="38100"/>
          </a:xfrm>
          <a:custGeom>
            <a:avLst/>
            <a:gdLst/>
            <a:ahLst/>
            <a:cxnLst/>
            <a:rect l="l" t="t" r="r" b="b"/>
            <a:pathLst>
              <a:path w="38100" h="38100">
                <a:moveTo>
                  <a:pt x="0" y="0"/>
                </a:moveTo>
                <a:lnTo>
                  <a:pt x="37513" y="0"/>
                </a:lnTo>
                <a:lnTo>
                  <a:pt x="37513" y="37517"/>
                </a:lnTo>
                <a:lnTo>
                  <a:pt x="0" y="37517"/>
                </a:lnTo>
                <a:lnTo>
                  <a:pt x="0" y="0"/>
                </a:lnTo>
                <a:close/>
              </a:path>
            </a:pathLst>
          </a:custGeom>
          <a:solidFill>
            <a:srgbClr val="F9BC51"/>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073388" y="456491"/>
            <a:ext cx="38100" cy="38100"/>
          </a:xfrm>
          <a:custGeom>
            <a:avLst/>
            <a:gdLst/>
            <a:ahLst/>
            <a:cxnLst/>
            <a:rect l="l" t="t" r="r" b="b"/>
            <a:pathLst>
              <a:path w="38100" h="38100">
                <a:moveTo>
                  <a:pt x="0" y="0"/>
                </a:moveTo>
                <a:lnTo>
                  <a:pt x="37513" y="0"/>
                </a:lnTo>
                <a:lnTo>
                  <a:pt x="37513" y="37517"/>
                </a:lnTo>
                <a:lnTo>
                  <a:pt x="0" y="37517"/>
                </a:lnTo>
                <a:lnTo>
                  <a:pt x="0" y="0"/>
                </a:lnTo>
                <a:close/>
              </a:path>
            </a:pathLst>
          </a:custGeom>
          <a:solidFill>
            <a:srgbClr val="FEFEFE"/>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121618" y="456492"/>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9BC51"/>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121618" y="456493"/>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FEFEFE"/>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092145" y="527064"/>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F9BC51"/>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025157" y="382349"/>
            <a:ext cx="38100" cy="38100"/>
          </a:xfrm>
          <a:custGeom>
            <a:avLst/>
            <a:gdLst/>
            <a:ahLst/>
            <a:cxnLst/>
            <a:rect l="l" t="t" r="r" b="b"/>
            <a:pathLst>
              <a:path w="38100" h="38100">
                <a:moveTo>
                  <a:pt x="0" y="0"/>
                </a:moveTo>
                <a:lnTo>
                  <a:pt x="37513" y="0"/>
                </a:lnTo>
                <a:lnTo>
                  <a:pt x="37513" y="37519"/>
                </a:lnTo>
                <a:lnTo>
                  <a:pt x="0" y="37519"/>
                </a:lnTo>
                <a:lnTo>
                  <a:pt x="0" y="0"/>
                </a:lnTo>
                <a:close/>
              </a:path>
            </a:pathLst>
          </a:custGeom>
          <a:solidFill>
            <a:srgbClr val="FEFEFE"/>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140376" y="527066"/>
            <a:ext cx="36830" cy="38100"/>
          </a:xfrm>
          <a:custGeom>
            <a:avLst/>
            <a:gdLst/>
            <a:ahLst/>
            <a:cxnLst/>
            <a:rect l="l" t="t" r="r" b="b"/>
            <a:pathLst>
              <a:path w="36830" h="38100">
                <a:moveTo>
                  <a:pt x="0" y="0"/>
                </a:moveTo>
                <a:lnTo>
                  <a:pt x="36618" y="0"/>
                </a:lnTo>
                <a:lnTo>
                  <a:pt x="36618" y="37517"/>
                </a:lnTo>
                <a:lnTo>
                  <a:pt x="0" y="37517"/>
                </a:lnTo>
                <a:lnTo>
                  <a:pt x="0" y="0"/>
                </a:lnTo>
                <a:close/>
              </a:path>
            </a:pathLst>
          </a:custGeom>
          <a:solidFill>
            <a:srgbClr val="F9BC51"/>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073388" y="382351"/>
            <a:ext cx="36830" cy="38100"/>
          </a:xfrm>
          <a:custGeom>
            <a:avLst/>
            <a:gdLst/>
            <a:ahLst/>
            <a:cxnLst/>
            <a:rect l="l" t="t" r="r" b="b"/>
            <a:pathLst>
              <a:path w="36830" h="38100">
                <a:moveTo>
                  <a:pt x="0" y="0"/>
                </a:moveTo>
                <a:lnTo>
                  <a:pt x="36619" y="0"/>
                </a:lnTo>
                <a:lnTo>
                  <a:pt x="36619" y="37517"/>
                </a:lnTo>
                <a:lnTo>
                  <a:pt x="0" y="37517"/>
                </a:lnTo>
                <a:lnTo>
                  <a:pt x="0" y="0"/>
                </a:lnTo>
                <a:close/>
              </a:path>
            </a:pathLst>
          </a:custGeom>
          <a:solidFill>
            <a:srgbClr val="FEFEFE"/>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073387" y="536001"/>
            <a:ext cx="36830" cy="38100"/>
          </a:xfrm>
          <a:custGeom>
            <a:avLst/>
            <a:gdLst/>
            <a:ahLst/>
            <a:cxnLst/>
            <a:rect l="l" t="t" r="r" b="b"/>
            <a:pathLst>
              <a:path w="36830" h="38100">
                <a:moveTo>
                  <a:pt x="0" y="0"/>
                </a:moveTo>
                <a:lnTo>
                  <a:pt x="36619" y="0"/>
                </a:lnTo>
                <a:lnTo>
                  <a:pt x="36619" y="37517"/>
                </a:lnTo>
                <a:lnTo>
                  <a:pt x="0" y="37517"/>
                </a:lnTo>
                <a:lnTo>
                  <a:pt x="0" y="0"/>
                </a:lnTo>
                <a:close/>
              </a:path>
            </a:pathLst>
          </a:custGeom>
          <a:solidFill>
            <a:srgbClr val="FEFEFE"/>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120726" y="536001"/>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FEFEFE"/>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1193071" y="301339"/>
            <a:ext cx="113030" cy="0"/>
          </a:xfrm>
          <a:custGeom>
            <a:avLst/>
            <a:gdLst/>
            <a:ahLst/>
            <a:cxnLst/>
            <a:rect l="l" t="t" r="r" b="b"/>
            <a:pathLst>
              <a:path w="113030">
                <a:moveTo>
                  <a:pt x="0" y="0"/>
                </a:moveTo>
                <a:lnTo>
                  <a:pt x="112533" y="0"/>
                </a:lnTo>
              </a:path>
            </a:pathLst>
          </a:custGeom>
          <a:ln w="44453">
            <a:solidFill>
              <a:srgbClr val="E13647"/>
            </a:solidFill>
          </a:ln>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193071" y="323566"/>
            <a:ext cx="19050" cy="36830"/>
          </a:xfrm>
          <a:custGeom>
            <a:avLst/>
            <a:gdLst/>
            <a:ahLst/>
            <a:cxnLst/>
            <a:rect l="l" t="t" r="r" b="b"/>
            <a:pathLst>
              <a:path w="19050" h="36829">
                <a:moveTo>
                  <a:pt x="0" y="0"/>
                </a:moveTo>
                <a:lnTo>
                  <a:pt x="18758" y="0"/>
                </a:lnTo>
                <a:lnTo>
                  <a:pt x="18758" y="36832"/>
                </a:lnTo>
                <a:lnTo>
                  <a:pt x="0" y="36832"/>
                </a:lnTo>
                <a:lnTo>
                  <a:pt x="0" y="0"/>
                </a:lnTo>
                <a:close/>
              </a:path>
            </a:pathLst>
          </a:custGeom>
          <a:solidFill>
            <a:srgbClr val="E13647"/>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1193071" y="366749"/>
            <a:ext cx="113030" cy="0"/>
          </a:xfrm>
          <a:custGeom>
            <a:avLst/>
            <a:gdLst/>
            <a:ahLst/>
            <a:cxnLst/>
            <a:rect l="l" t="t" r="r" b="b"/>
            <a:pathLst>
              <a:path w="113030">
                <a:moveTo>
                  <a:pt x="0" y="0"/>
                </a:moveTo>
                <a:lnTo>
                  <a:pt x="112533" y="0"/>
                </a:lnTo>
              </a:path>
            </a:pathLst>
          </a:custGeom>
          <a:ln w="12700">
            <a:solidFill>
              <a:srgbClr val="E13647"/>
            </a:solidFill>
          </a:ln>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193071" y="373099"/>
            <a:ext cx="19050" cy="38100"/>
          </a:xfrm>
          <a:custGeom>
            <a:avLst/>
            <a:gdLst/>
            <a:ahLst/>
            <a:cxnLst/>
            <a:rect l="l" t="t" r="r" b="b"/>
            <a:pathLst>
              <a:path w="19050" h="38100">
                <a:moveTo>
                  <a:pt x="0" y="0"/>
                </a:moveTo>
                <a:lnTo>
                  <a:pt x="18758" y="0"/>
                </a:lnTo>
                <a:lnTo>
                  <a:pt x="18758" y="38102"/>
                </a:lnTo>
                <a:lnTo>
                  <a:pt x="0" y="38102"/>
                </a:lnTo>
                <a:lnTo>
                  <a:pt x="0" y="0"/>
                </a:lnTo>
                <a:close/>
              </a:path>
            </a:pathLst>
          </a:custGeom>
          <a:solidFill>
            <a:srgbClr val="E13647"/>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193071" y="431524"/>
            <a:ext cx="113030" cy="0"/>
          </a:xfrm>
          <a:custGeom>
            <a:avLst/>
            <a:gdLst/>
            <a:ahLst/>
            <a:cxnLst/>
            <a:rect l="l" t="t" r="r" b="b"/>
            <a:pathLst>
              <a:path w="113030">
                <a:moveTo>
                  <a:pt x="0" y="0"/>
                </a:moveTo>
                <a:lnTo>
                  <a:pt x="112533" y="0"/>
                </a:lnTo>
              </a:path>
            </a:pathLst>
          </a:custGeom>
          <a:ln w="40643">
            <a:solidFill>
              <a:srgbClr val="E13647"/>
            </a:solidFill>
          </a:ln>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93071" y="451845"/>
            <a:ext cx="67310" cy="38100"/>
          </a:xfrm>
          <a:custGeom>
            <a:avLst/>
            <a:gdLst/>
            <a:ahLst/>
            <a:cxnLst/>
            <a:rect l="l" t="t" r="r" b="b"/>
            <a:pathLst>
              <a:path w="67309" h="38100">
                <a:moveTo>
                  <a:pt x="0" y="0"/>
                </a:moveTo>
                <a:lnTo>
                  <a:pt x="66988" y="0"/>
                </a:lnTo>
                <a:lnTo>
                  <a:pt x="66988" y="38102"/>
                </a:lnTo>
                <a:lnTo>
                  <a:pt x="0" y="38102"/>
                </a:lnTo>
                <a:lnTo>
                  <a:pt x="0" y="0"/>
                </a:lnTo>
                <a:close/>
              </a:path>
            </a:pathLst>
          </a:custGeom>
          <a:solidFill>
            <a:srgbClr val="E13647"/>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93071" y="502649"/>
            <a:ext cx="113030" cy="0"/>
          </a:xfrm>
          <a:custGeom>
            <a:avLst/>
            <a:gdLst/>
            <a:ahLst/>
            <a:cxnLst/>
            <a:rect l="l" t="t" r="r" b="b"/>
            <a:pathLst>
              <a:path w="113030">
                <a:moveTo>
                  <a:pt x="0" y="0"/>
                </a:moveTo>
                <a:lnTo>
                  <a:pt x="112533" y="0"/>
                </a:lnTo>
              </a:path>
            </a:pathLst>
          </a:custGeom>
          <a:ln w="25401">
            <a:solidFill>
              <a:srgbClr val="E13647"/>
            </a:solidFill>
          </a:ln>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1193071" y="515350"/>
            <a:ext cx="19050" cy="38100"/>
          </a:xfrm>
          <a:custGeom>
            <a:avLst/>
            <a:gdLst/>
            <a:ahLst/>
            <a:cxnLst/>
            <a:rect l="l" t="t" r="r" b="b"/>
            <a:pathLst>
              <a:path w="19050" h="38100">
                <a:moveTo>
                  <a:pt x="0" y="0"/>
                </a:moveTo>
                <a:lnTo>
                  <a:pt x="18758" y="0"/>
                </a:lnTo>
                <a:lnTo>
                  <a:pt x="18758" y="38102"/>
                </a:lnTo>
                <a:lnTo>
                  <a:pt x="0" y="38102"/>
                </a:lnTo>
                <a:lnTo>
                  <a:pt x="0" y="0"/>
                </a:lnTo>
                <a:close/>
              </a:path>
            </a:pathLst>
          </a:custGeom>
          <a:solidFill>
            <a:srgbClr val="E13647"/>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1193071" y="590286"/>
            <a:ext cx="113030" cy="0"/>
          </a:xfrm>
          <a:custGeom>
            <a:avLst/>
            <a:gdLst/>
            <a:ahLst/>
            <a:cxnLst/>
            <a:rect l="l" t="t" r="r" b="b"/>
            <a:pathLst>
              <a:path w="113030">
                <a:moveTo>
                  <a:pt x="0" y="0"/>
                </a:moveTo>
                <a:lnTo>
                  <a:pt x="112533" y="0"/>
                </a:lnTo>
              </a:path>
            </a:pathLst>
          </a:custGeom>
          <a:ln w="73665">
            <a:solidFill>
              <a:srgbClr val="E13647"/>
            </a:solidFill>
          </a:ln>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249341" y="323396"/>
            <a:ext cx="10795" cy="36830"/>
          </a:xfrm>
          <a:custGeom>
            <a:avLst/>
            <a:gdLst/>
            <a:ahLst/>
            <a:cxnLst/>
            <a:rect l="l" t="t" r="r" b="b"/>
            <a:pathLst>
              <a:path w="10794" h="36829">
                <a:moveTo>
                  <a:pt x="10717" y="36625"/>
                </a:moveTo>
                <a:lnTo>
                  <a:pt x="0" y="36625"/>
                </a:lnTo>
                <a:lnTo>
                  <a:pt x="0" y="0"/>
                </a:lnTo>
                <a:lnTo>
                  <a:pt x="10717" y="0"/>
                </a:lnTo>
                <a:lnTo>
                  <a:pt x="10717" y="36625"/>
                </a:lnTo>
                <a:close/>
              </a:path>
            </a:pathLst>
          </a:custGeom>
          <a:solidFill>
            <a:srgbClr val="E13647"/>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296680" y="323396"/>
            <a:ext cx="9525" cy="36830"/>
          </a:xfrm>
          <a:custGeom>
            <a:avLst/>
            <a:gdLst/>
            <a:ahLst/>
            <a:cxnLst/>
            <a:rect l="l" t="t" r="r" b="b"/>
            <a:pathLst>
              <a:path w="9525" h="36829">
                <a:moveTo>
                  <a:pt x="0" y="36625"/>
                </a:moveTo>
                <a:lnTo>
                  <a:pt x="8924" y="36625"/>
                </a:lnTo>
                <a:lnTo>
                  <a:pt x="8924" y="0"/>
                </a:lnTo>
                <a:lnTo>
                  <a:pt x="0" y="0"/>
                </a:lnTo>
                <a:lnTo>
                  <a:pt x="0" y="36625"/>
                </a:lnTo>
                <a:close/>
              </a:path>
            </a:pathLst>
          </a:custGeom>
          <a:solidFill>
            <a:srgbClr val="E13647"/>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249341" y="373422"/>
            <a:ext cx="10795" cy="38100"/>
          </a:xfrm>
          <a:custGeom>
            <a:avLst/>
            <a:gdLst/>
            <a:ahLst/>
            <a:cxnLst/>
            <a:rect l="l" t="t" r="r" b="b"/>
            <a:pathLst>
              <a:path w="10794" h="38100">
                <a:moveTo>
                  <a:pt x="10717" y="37517"/>
                </a:moveTo>
                <a:lnTo>
                  <a:pt x="0" y="37517"/>
                </a:lnTo>
                <a:lnTo>
                  <a:pt x="0" y="0"/>
                </a:lnTo>
                <a:lnTo>
                  <a:pt x="10717" y="0"/>
                </a:lnTo>
                <a:lnTo>
                  <a:pt x="10717" y="37517"/>
                </a:lnTo>
                <a:close/>
              </a:path>
            </a:pathLst>
          </a:custGeom>
          <a:solidFill>
            <a:srgbClr val="E13647"/>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1296680" y="373422"/>
            <a:ext cx="9525" cy="38100"/>
          </a:xfrm>
          <a:custGeom>
            <a:avLst/>
            <a:gdLst/>
            <a:ahLst/>
            <a:cxnLst/>
            <a:rect l="l" t="t" r="r" b="b"/>
            <a:pathLst>
              <a:path w="9525" h="38100">
                <a:moveTo>
                  <a:pt x="0" y="37517"/>
                </a:moveTo>
                <a:lnTo>
                  <a:pt x="8924" y="37517"/>
                </a:lnTo>
                <a:lnTo>
                  <a:pt x="8924" y="0"/>
                </a:lnTo>
                <a:lnTo>
                  <a:pt x="0" y="0"/>
                </a:lnTo>
                <a:lnTo>
                  <a:pt x="0" y="37517"/>
                </a:lnTo>
                <a:close/>
              </a:path>
            </a:pathLst>
          </a:custGeom>
          <a:solidFill>
            <a:srgbClr val="E13647"/>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296680" y="452033"/>
            <a:ext cx="9525" cy="38100"/>
          </a:xfrm>
          <a:custGeom>
            <a:avLst/>
            <a:gdLst/>
            <a:ahLst/>
            <a:cxnLst/>
            <a:rect l="l" t="t" r="r" b="b"/>
            <a:pathLst>
              <a:path w="9525" h="38100">
                <a:moveTo>
                  <a:pt x="0" y="37517"/>
                </a:moveTo>
                <a:lnTo>
                  <a:pt x="8924" y="37517"/>
                </a:lnTo>
                <a:lnTo>
                  <a:pt x="8924" y="0"/>
                </a:lnTo>
                <a:lnTo>
                  <a:pt x="0" y="0"/>
                </a:lnTo>
                <a:lnTo>
                  <a:pt x="0" y="37517"/>
                </a:lnTo>
                <a:close/>
              </a:path>
            </a:pathLst>
          </a:custGeom>
          <a:solidFill>
            <a:srgbClr val="E13647"/>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249341" y="515456"/>
            <a:ext cx="56515" cy="38100"/>
          </a:xfrm>
          <a:custGeom>
            <a:avLst/>
            <a:gdLst/>
            <a:ahLst/>
            <a:cxnLst/>
            <a:rect l="l" t="t" r="r" b="b"/>
            <a:pathLst>
              <a:path w="56515" h="38100">
                <a:moveTo>
                  <a:pt x="0" y="37519"/>
                </a:moveTo>
                <a:lnTo>
                  <a:pt x="56263" y="37519"/>
                </a:lnTo>
                <a:lnTo>
                  <a:pt x="56263" y="0"/>
                </a:lnTo>
                <a:lnTo>
                  <a:pt x="0" y="0"/>
                </a:lnTo>
                <a:lnTo>
                  <a:pt x="0" y="37519"/>
                </a:lnTo>
                <a:close/>
              </a:path>
            </a:pathLst>
          </a:custGeom>
          <a:solidFill>
            <a:srgbClr val="E13647"/>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1211829" y="323396"/>
            <a:ext cx="38100" cy="36830"/>
          </a:xfrm>
          <a:custGeom>
            <a:avLst/>
            <a:gdLst/>
            <a:ahLst/>
            <a:cxnLst/>
            <a:rect l="l" t="t" r="r" b="b"/>
            <a:pathLst>
              <a:path w="38100" h="36829">
                <a:moveTo>
                  <a:pt x="0" y="0"/>
                </a:moveTo>
                <a:lnTo>
                  <a:pt x="37512" y="0"/>
                </a:lnTo>
                <a:lnTo>
                  <a:pt x="37512" y="36625"/>
                </a:lnTo>
                <a:lnTo>
                  <a:pt x="0" y="36625"/>
                </a:lnTo>
                <a:lnTo>
                  <a:pt x="0" y="0"/>
                </a:lnTo>
                <a:close/>
              </a:path>
            </a:pathLst>
          </a:custGeom>
          <a:solidFill>
            <a:srgbClr val="E13647"/>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1211829" y="323397"/>
            <a:ext cx="38100" cy="36830"/>
          </a:xfrm>
          <a:custGeom>
            <a:avLst/>
            <a:gdLst/>
            <a:ahLst/>
            <a:cxnLst/>
            <a:rect l="l" t="t" r="r" b="b"/>
            <a:pathLst>
              <a:path w="38100" h="36829">
                <a:moveTo>
                  <a:pt x="0" y="0"/>
                </a:moveTo>
                <a:lnTo>
                  <a:pt x="37512" y="0"/>
                </a:lnTo>
                <a:lnTo>
                  <a:pt x="37512" y="36625"/>
                </a:lnTo>
                <a:lnTo>
                  <a:pt x="0" y="36625"/>
                </a:lnTo>
                <a:lnTo>
                  <a:pt x="0" y="0"/>
                </a:lnTo>
                <a:close/>
              </a:path>
            </a:pathLst>
          </a:custGeom>
          <a:solidFill>
            <a:srgbClr val="D2D3D2"/>
          </a:solidFill>
        </p:spPr>
        <p:txBody>
          <a:bodyPr wrap="square" lIns="0" tIns="0" rIns="0" bIns="0" rtlCol="0"/>
          <a:lstStyle/>
          <a:p>
            <a:endParaRPr/>
          </a:p>
        </p:txBody>
      </p:sp>
      <p:sp>
        <p:nvSpPr>
          <p:cNvPr id="34" name="object 34">
            <a:extLst>
              <a:ext uri="{C183D7F6-B498-43B3-948B-1728B52AA6E4}">
                <adec:decorative xmlns:adec="http://schemas.microsoft.com/office/drawing/2017/decorative" val="1"/>
              </a:ext>
            </a:extLst>
          </p:cNvPr>
          <p:cNvSpPr/>
          <p:nvPr/>
        </p:nvSpPr>
        <p:spPr>
          <a:xfrm>
            <a:off x="1260059" y="323398"/>
            <a:ext cx="36830" cy="36830"/>
          </a:xfrm>
          <a:custGeom>
            <a:avLst/>
            <a:gdLst/>
            <a:ahLst/>
            <a:cxnLst/>
            <a:rect l="l" t="t" r="r" b="b"/>
            <a:pathLst>
              <a:path w="36830" h="36829">
                <a:moveTo>
                  <a:pt x="0" y="0"/>
                </a:moveTo>
                <a:lnTo>
                  <a:pt x="36620" y="0"/>
                </a:lnTo>
                <a:lnTo>
                  <a:pt x="36620" y="36625"/>
                </a:lnTo>
                <a:lnTo>
                  <a:pt x="0" y="36625"/>
                </a:lnTo>
                <a:lnTo>
                  <a:pt x="0" y="0"/>
                </a:lnTo>
                <a:close/>
              </a:path>
            </a:pathLst>
          </a:custGeom>
          <a:solidFill>
            <a:srgbClr val="E13647"/>
          </a:solidFill>
        </p:spPr>
        <p:txBody>
          <a:bodyPr wrap="square" lIns="0" tIns="0" rIns="0" bIns="0" rtlCol="0"/>
          <a:lstStyle/>
          <a:p>
            <a:endParaRPr/>
          </a:p>
        </p:txBody>
      </p:sp>
      <p:sp>
        <p:nvSpPr>
          <p:cNvPr id="35" name="object 35">
            <a:extLst>
              <a:ext uri="{C183D7F6-B498-43B3-948B-1728B52AA6E4}">
                <adec:decorative xmlns:adec="http://schemas.microsoft.com/office/drawing/2017/decorative" val="1"/>
              </a:ext>
            </a:extLst>
          </p:cNvPr>
          <p:cNvSpPr/>
          <p:nvPr/>
        </p:nvSpPr>
        <p:spPr>
          <a:xfrm>
            <a:off x="1260059" y="323399"/>
            <a:ext cx="36830" cy="36830"/>
          </a:xfrm>
          <a:custGeom>
            <a:avLst/>
            <a:gdLst/>
            <a:ahLst/>
            <a:cxnLst/>
            <a:rect l="l" t="t" r="r" b="b"/>
            <a:pathLst>
              <a:path w="36830" h="36829">
                <a:moveTo>
                  <a:pt x="0" y="0"/>
                </a:moveTo>
                <a:lnTo>
                  <a:pt x="36620" y="0"/>
                </a:lnTo>
                <a:lnTo>
                  <a:pt x="36620" y="36625"/>
                </a:lnTo>
                <a:lnTo>
                  <a:pt x="0" y="36625"/>
                </a:lnTo>
                <a:lnTo>
                  <a:pt x="0" y="0"/>
                </a:lnTo>
                <a:close/>
              </a:path>
            </a:pathLst>
          </a:custGeom>
          <a:solidFill>
            <a:srgbClr val="D2D3D2"/>
          </a:solidFill>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1211829" y="373425"/>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E13647"/>
          </a:solidFill>
        </p:spPr>
        <p:txBody>
          <a:bodyPr wrap="square" lIns="0" tIns="0" rIns="0" bIns="0" rtlCol="0"/>
          <a:lstStyle/>
          <a:p>
            <a:endParaRPr/>
          </a:p>
        </p:txBody>
      </p:sp>
      <p:sp>
        <p:nvSpPr>
          <p:cNvPr id="37" name="object 37">
            <a:extLst>
              <a:ext uri="{C183D7F6-B498-43B3-948B-1728B52AA6E4}">
                <adec:decorative xmlns:adec="http://schemas.microsoft.com/office/drawing/2017/decorative" val="1"/>
              </a:ext>
            </a:extLst>
          </p:cNvPr>
          <p:cNvSpPr/>
          <p:nvPr/>
        </p:nvSpPr>
        <p:spPr>
          <a:xfrm>
            <a:off x="1211828" y="373426"/>
            <a:ext cx="38100" cy="38100"/>
          </a:xfrm>
          <a:custGeom>
            <a:avLst/>
            <a:gdLst/>
            <a:ahLst/>
            <a:cxnLst/>
            <a:rect l="l" t="t" r="r" b="b"/>
            <a:pathLst>
              <a:path w="38100" h="38100">
                <a:moveTo>
                  <a:pt x="0" y="0"/>
                </a:moveTo>
                <a:lnTo>
                  <a:pt x="37512" y="0"/>
                </a:lnTo>
                <a:lnTo>
                  <a:pt x="37512" y="37517"/>
                </a:lnTo>
                <a:lnTo>
                  <a:pt x="0" y="37517"/>
                </a:lnTo>
                <a:lnTo>
                  <a:pt x="0" y="0"/>
                </a:lnTo>
                <a:close/>
              </a:path>
            </a:pathLst>
          </a:custGeom>
          <a:solidFill>
            <a:srgbClr val="D2D3D2"/>
          </a:solidFill>
        </p:spPr>
        <p:txBody>
          <a:bodyPr wrap="square" lIns="0" tIns="0" rIns="0" bIns="0" rtlCol="0"/>
          <a:lstStyle/>
          <a:p>
            <a:endParaRPr/>
          </a:p>
        </p:txBody>
      </p:sp>
      <p:sp>
        <p:nvSpPr>
          <p:cNvPr id="38" name="object 38">
            <a:extLst>
              <a:ext uri="{C183D7F6-B498-43B3-948B-1728B52AA6E4}">
                <adec:decorative xmlns:adec="http://schemas.microsoft.com/office/drawing/2017/decorative" val="1"/>
              </a:ext>
            </a:extLst>
          </p:cNvPr>
          <p:cNvSpPr/>
          <p:nvPr/>
        </p:nvSpPr>
        <p:spPr>
          <a:xfrm>
            <a:off x="1260058" y="373427"/>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E13647"/>
          </a:solidFill>
        </p:spPr>
        <p:txBody>
          <a:bodyPr wrap="square" lIns="0" tIns="0" rIns="0" bIns="0" rtlCol="0"/>
          <a:lstStyle/>
          <a:p>
            <a:endParaRPr/>
          </a:p>
        </p:txBody>
      </p:sp>
      <p:sp>
        <p:nvSpPr>
          <p:cNvPr id="39" name="object 39">
            <a:extLst>
              <a:ext uri="{C183D7F6-B498-43B3-948B-1728B52AA6E4}">
                <adec:decorative xmlns:adec="http://schemas.microsoft.com/office/drawing/2017/decorative" val="1"/>
              </a:ext>
            </a:extLst>
          </p:cNvPr>
          <p:cNvSpPr/>
          <p:nvPr/>
        </p:nvSpPr>
        <p:spPr>
          <a:xfrm>
            <a:off x="1260059" y="373427"/>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D2D3D2"/>
          </a:solidFill>
        </p:spPr>
        <p:txBody>
          <a:bodyPr wrap="square" lIns="0" tIns="0" rIns="0" bIns="0" rtlCol="0"/>
          <a:lstStyle/>
          <a:p>
            <a:endParaRPr/>
          </a:p>
        </p:txBody>
      </p:sp>
      <p:sp>
        <p:nvSpPr>
          <p:cNvPr id="40" name="object 40">
            <a:extLst>
              <a:ext uri="{C183D7F6-B498-43B3-948B-1728B52AA6E4}">
                <adec:decorative xmlns:adec="http://schemas.microsoft.com/office/drawing/2017/decorative" val="1"/>
              </a:ext>
            </a:extLst>
          </p:cNvPr>
          <p:cNvSpPr/>
          <p:nvPr/>
        </p:nvSpPr>
        <p:spPr>
          <a:xfrm>
            <a:off x="1260059" y="452039"/>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E13647"/>
          </a:solidFill>
        </p:spPr>
        <p:txBody>
          <a:bodyPr wrap="square" lIns="0" tIns="0" rIns="0" bIns="0" rtlCol="0"/>
          <a:lstStyle/>
          <a:p>
            <a:endParaRPr/>
          </a:p>
        </p:txBody>
      </p:sp>
      <p:sp>
        <p:nvSpPr>
          <p:cNvPr id="41" name="object 41">
            <a:extLst>
              <a:ext uri="{C183D7F6-B498-43B3-948B-1728B52AA6E4}">
                <adec:decorative xmlns:adec="http://schemas.microsoft.com/office/drawing/2017/decorative" val="1"/>
              </a:ext>
            </a:extLst>
          </p:cNvPr>
          <p:cNvSpPr/>
          <p:nvPr/>
        </p:nvSpPr>
        <p:spPr>
          <a:xfrm>
            <a:off x="1260059" y="452040"/>
            <a:ext cx="36830" cy="38100"/>
          </a:xfrm>
          <a:custGeom>
            <a:avLst/>
            <a:gdLst/>
            <a:ahLst/>
            <a:cxnLst/>
            <a:rect l="l" t="t" r="r" b="b"/>
            <a:pathLst>
              <a:path w="36830" h="38100">
                <a:moveTo>
                  <a:pt x="0" y="0"/>
                </a:moveTo>
                <a:lnTo>
                  <a:pt x="36620" y="0"/>
                </a:lnTo>
                <a:lnTo>
                  <a:pt x="36620" y="37517"/>
                </a:lnTo>
                <a:lnTo>
                  <a:pt x="0" y="37517"/>
                </a:lnTo>
                <a:lnTo>
                  <a:pt x="0" y="0"/>
                </a:lnTo>
                <a:close/>
              </a:path>
            </a:pathLst>
          </a:custGeom>
          <a:solidFill>
            <a:srgbClr val="D2D3D2"/>
          </a:solidFill>
        </p:spPr>
        <p:txBody>
          <a:bodyPr wrap="square" lIns="0" tIns="0" rIns="0" bIns="0" rtlCol="0"/>
          <a:lstStyle/>
          <a:p>
            <a:endParaRPr/>
          </a:p>
        </p:txBody>
      </p:sp>
      <p:sp>
        <p:nvSpPr>
          <p:cNvPr id="42" name="object 42">
            <a:extLst>
              <a:ext uri="{C183D7F6-B498-43B3-948B-1728B52AA6E4}">
                <adec:decorative xmlns:adec="http://schemas.microsoft.com/office/drawing/2017/decorative" val="1"/>
              </a:ext>
            </a:extLst>
          </p:cNvPr>
          <p:cNvSpPr/>
          <p:nvPr/>
        </p:nvSpPr>
        <p:spPr>
          <a:xfrm>
            <a:off x="1211828" y="515464"/>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E13647"/>
          </a:solidFill>
        </p:spPr>
        <p:txBody>
          <a:bodyPr wrap="square" lIns="0" tIns="0" rIns="0" bIns="0" rtlCol="0"/>
          <a:lstStyle/>
          <a:p>
            <a:endParaRPr/>
          </a:p>
        </p:txBody>
      </p:sp>
      <p:sp>
        <p:nvSpPr>
          <p:cNvPr id="43" name="object 43">
            <a:extLst>
              <a:ext uri="{C183D7F6-B498-43B3-948B-1728B52AA6E4}">
                <adec:decorative xmlns:adec="http://schemas.microsoft.com/office/drawing/2017/decorative" val="1"/>
              </a:ext>
            </a:extLst>
          </p:cNvPr>
          <p:cNvSpPr/>
          <p:nvPr/>
        </p:nvSpPr>
        <p:spPr>
          <a:xfrm>
            <a:off x="1211828" y="515465"/>
            <a:ext cx="38100" cy="38100"/>
          </a:xfrm>
          <a:custGeom>
            <a:avLst/>
            <a:gdLst/>
            <a:ahLst/>
            <a:cxnLst/>
            <a:rect l="l" t="t" r="r" b="b"/>
            <a:pathLst>
              <a:path w="38100" h="38100">
                <a:moveTo>
                  <a:pt x="0" y="0"/>
                </a:moveTo>
                <a:lnTo>
                  <a:pt x="37512" y="0"/>
                </a:lnTo>
                <a:lnTo>
                  <a:pt x="37512" y="37519"/>
                </a:lnTo>
                <a:lnTo>
                  <a:pt x="0" y="37519"/>
                </a:lnTo>
                <a:lnTo>
                  <a:pt x="0" y="0"/>
                </a:lnTo>
                <a:close/>
              </a:path>
            </a:pathLst>
          </a:custGeom>
          <a:solidFill>
            <a:srgbClr val="D2D3D2"/>
          </a:solidFill>
        </p:spPr>
        <p:txBody>
          <a:bodyPr wrap="square" lIns="0" tIns="0" rIns="0" bIns="0" rtlCol="0"/>
          <a:lstStyle/>
          <a:p>
            <a:endParaRPr/>
          </a:p>
        </p:txBody>
      </p:sp>
      <p:sp>
        <p:nvSpPr>
          <p:cNvPr id="44" name="object 44">
            <a:extLst>
              <a:ext uri="{C183D7F6-B498-43B3-948B-1728B52AA6E4}">
                <adec:decorative xmlns:adec="http://schemas.microsoft.com/office/drawing/2017/decorative" val="1"/>
              </a:ext>
            </a:extLst>
          </p:cNvPr>
          <p:cNvSpPr/>
          <p:nvPr/>
        </p:nvSpPr>
        <p:spPr>
          <a:xfrm>
            <a:off x="798292" y="86682"/>
            <a:ext cx="235794" cy="127742"/>
          </a:xfrm>
          <a:prstGeom prst="rect">
            <a:avLst/>
          </a:prstGeom>
          <a:blipFill>
            <a:blip r:embed="rId4" cstate="print"/>
            <a:stretch>
              <a:fillRect/>
            </a:stretch>
          </a:blipFill>
        </p:spPr>
        <p:txBody>
          <a:bodyPr wrap="square" lIns="0" tIns="0" rIns="0" bIns="0" rtlCol="0"/>
          <a:lstStyle/>
          <a:p>
            <a:endParaRPr/>
          </a:p>
        </p:txBody>
      </p:sp>
      <p:sp>
        <p:nvSpPr>
          <p:cNvPr id="45" name="object 45">
            <a:extLst>
              <a:ext uri="{C183D7F6-B498-43B3-948B-1728B52AA6E4}">
                <adec:decorative xmlns:adec="http://schemas.microsoft.com/office/drawing/2017/decorative" val="1"/>
              </a:ext>
            </a:extLst>
          </p:cNvPr>
          <p:cNvSpPr/>
          <p:nvPr/>
        </p:nvSpPr>
        <p:spPr>
          <a:xfrm>
            <a:off x="8509211" y="278742"/>
            <a:ext cx="0" cy="348615"/>
          </a:xfrm>
          <a:custGeom>
            <a:avLst/>
            <a:gdLst/>
            <a:ahLst/>
            <a:cxnLst/>
            <a:rect l="l" t="t" r="r" b="b"/>
            <a:pathLst>
              <a:path h="348615">
                <a:moveTo>
                  <a:pt x="0" y="0"/>
                </a:moveTo>
                <a:lnTo>
                  <a:pt x="0" y="348387"/>
                </a:lnTo>
              </a:path>
            </a:pathLst>
          </a:custGeom>
          <a:ln w="3175">
            <a:solidFill>
              <a:srgbClr val="FEFEFE"/>
            </a:solidFill>
          </a:ln>
        </p:spPr>
        <p:txBody>
          <a:bodyPr wrap="square" lIns="0" tIns="0" rIns="0" bIns="0" rtlCol="0"/>
          <a:lstStyle/>
          <a:p>
            <a:endParaRPr/>
          </a:p>
        </p:txBody>
      </p:sp>
      <p:sp>
        <p:nvSpPr>
          <p:cNvPr id="46" name="object 46">
            <a:extLst>
              <a:ext uri="{C183D7F6-B498-43B3-948B-1728B52AA6E4}">
                <adec:decorative xmlns:adec="http://schemas.microsoft.com/office/drawing/2017/decorative" val="1"/>
              </a:ext>
            </a:extLst>
          </p:cNvPr>
          <p:cNvSpPr/>
          <p:nvPr/>
        </p:nvSpPr>
        <p:spPr>
          <a:xfrm>
            <a:off x="8365188" y="278742"/>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EFEFE"/>
          </a:solidFill>
        </p:spPr>
        <p:txBody>
          <a:bodyPr wrap="square" lIns="0" tIns="0" rIns="0" bIns="0" rtlCol="0"/>
          <a:lstStyle/>
          <a:p>
            <a:endParaRPr/>
          </a:p>
        </p:txBody>
      </p:sp>
      <p:sp>
        <p:nvSpPr>
          <p:cNvPr id="47" name="object 47">
            <a:extLst>
              <a:ext uri="{C183D7F6-B498-43B3-948B-1728B52AA6E4}">
                <adec:decorative xmlns:adec="http://schemas.microsoft.com/office/drawing/2017/decorative" val="1"/>
              </a:ext>
            </a:extLst>
          </p:cNvPr>
          <p:cNvSpPr/>
          <p:nvPr/>
        </p:nvSpPr>
        <p:spPr>
          <a:xfrm>
            <a:off x="8365189" y="27874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EFEFE"/>
            </a:solidFill>
          </a:ln>
        </p:spPr>
        <p:txBody>
          <a:bodyPr wrap="square" lIns="0" tIns="0" rIns="0" bIns="0" rtlCol="0"/>
          <a:lstStyle/>
          <a:p>
            <a:endParaRPr/>
          </a:p>
        </p:txBody>
      </p:sp>
      <p:sp>
        <p:nvSpPr>
          <p:cNvPr id="48" name="object 48">
            <a:extLst>
              <a:ext uri="{C183D7F6-B498-43B3-948B-1728B52AA6E4}">
                <adec:decorative xmlns:adec="http://schemas.microsoft.com/office/drawing/2017/decorative" val="1"/>
              </a:ext>
            </a:extLst>
          </p:cNvPr>
          <p:cNvSpPr/>
          <p:nvPr/>
        </p:nvSpPr>
        <p:spPr>
          <a:xfrm>
            <a:off x="8222281" y="278744"/>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EF8F7"/>
          </a:solidFill>
        </p:spPr>
        <p:txBody>
          <a:bodyPr wrap="square" lIns="0" tIns="0" rIns="0" bIns="0" rtlCol="0"/>
          <a:lstStyle/>
          <a:p>
            <a:endParaRPr/>
          </a:p>
        </p:txBody>
      </p:sp>
      <p:sp>
        <p:nvSpPr>
          <p:cNvPr id="49" name="object 49">
            <a:extLst>
              <a:ext uri="{C183D7F6-B498-43B3-948B-1728B52AA6E4}">
                <adec:decorative xmlns:adec="http://schemas.microsoft.com/office/drawing/2017/decorative" val="1"/>
              </a:ext>
            </a:extLst>
          </p:cNvPr>
          <p:cNvSpPr/>
          <p:nvPr/>
        </p:nvSpPr>
        <p:spPr>
          <a:xfrm>
            <a:off x="8222282" y="278745"/>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EF8F7"/>
            </a:solidFill>
          </a:ln>
        </p:spPr>
        <p:txBody>
          <a:bodyPr wrap="square" lIns="0" tIns="0" rIns="0" bIns="0" rtlCol="0"/>
          <a:lstStyle/>
          <a:p>
            <a:endParaRPr/>
          </a:p>
        </p:txBody>
      </p:sp>
      <p:sp>
        <p:nvSpPr>
          <p:cNvPr id="50" name="object 50">
            <a:extLst>
              <a:ext uri="{C183D7F6-B498-43B3-948B-1728B52AA6E4}">
                <adec:decorative xmlns:adec="http://schemas.microsoft.com/office/drawing/2017/decorative" val="1"/>
              </a:ext>
            </a:extLst>
          </p:cNvPr>
          <p:cNvSpPr/>
          <p:nvPr/>
        </p:nvSpPr>
        <p:spPr>
          <a:xfrm>
            <a:off x="8078482" y="27874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DF2F0"/>
          </a:solidFill>
        </p:spPr>
        <p:txBody>
          <a:bodyPr wrap="square" lIns="0" tIns="0" rIns="0" bIns="0" rtlCol="0"/>
          <a:lstStyle/>
          <a:p>
            <a:endParaRPr/>
          </a:p>
        </p:txBody>
      </p:sp>
      <p:sp>
        <p:nvSpPr>
          <p:cNvPr id="51" name="object 51">
            <a:extLst>
              <a:ext uri="{C183D7F6-B498-43B3-948B-1728B52AA6E4}">
                <adec:decorative xmlns:adec="http://schemas.microsoft.com/office/drawing/2017/decorative" val="1"/>
              </a:ext>
            </a:extLst>
          </p:cNvPr>
          <p:cNvSpPr/>
          <p:nvPr/>
        </p:nvSpPr>
        <p:spPr>
          <a:xfrm>
            <a:off x="8078482" y="278747"/>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DF2F0"/>
            </a:solidFill>
          </a:ln>
        </p:spPr>
        <p:txBody>
          <a:bodyPr wrap="square" lIns="0" tIns="0" rIns="0" bIns="0" rtlCol="0"/>
          <a:lstStyle/>
          <a:p>
            <a:endParaRPr/>
          </a:p>
        </p:txBody>
      </p:sp>
      <p:sp>
        <p:nvSpPr>
          <p:cNvPr id="52" name="object 52">
            <a:extLst>
              <a:ext uri="{C183D7F6-B498-43B3-948B-1728B52AA6E4}">
                <adec:decorative xmlns:adec="http://schemas.microsoft.com/office/drawing/2017/decorative" val="1"/>
              </a:ext>
            </a:extLst>
          </p:cNvPr>
          <p:cNvSpPr/>
          <p:nvPr/>
        </p:nvSpPr>
        <p:spPr>
          <a:xfrm>
            <a:off x="7934682" y="278747"/>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DECE9"/>
          </a:solidFill>
        </p:spPr>
        <p:txBody>
          <a:bodyPr wrap="square" lIns="0" tIns="0" rIns="0" bIns="0" rtlCol="0"/>
          <a:lstStyle/>
          <a:p>
            <a:endParaRPr/>
          </a:p>
        </p:txBody>
      </p:sp>
      <p:sp>
        <p:nvSpPr>
          <p:cNvPr id="53" name="object 53">
            <a:extLst>
              <a:ext uri="{C183D7F6-B498-43B3-948B-1728B52AA6E4}">
                <adec:decorative xmlns:adec="http://schemas.microsoft.com/office/drawing/2017/decorative" val="1"/>
              </a:ext>
            </a:extLst>
          </p:cNvPr>
          <p:cNvSpPr/>
          <p:nvPr/>
        </p:nvSpPr>
        <p:spPr>
          <a:xfrm>
            <a:off x="7934683" y="278748"/>
            <a:ext cx="144145" cy="348615"/>
          </a:xfrm>
          <a:custGeom>
            <a:avLst/>
            <a:gdLst/>
            <a:ahLst/>
            <a:cxnLst/>
            <a:rect l="l" t="t" r="r" b="b"/>
            <a:pathLst>
              <a:path w="144145" h="348615">
                <a:moveTo>
                  <a:pt x="143798" y="348387"/>
                </a:moveTo>
                <a:lnTo>
                  <a:pt x="0" y="348387"/>
                </a:lnTo>
                <a:lnTo>
                  <a:pt x="0" y="0"/>
                </a:lnTo>
                <a:lnTo>
                  <a:pt x="143798" y="0"/>
                </a:lnTo>
                <a:lnTo>
                  <a:pt x="143798" y="348387"/>
                </a:lnTo>
                <a:close/>
              </a:path>
            </a:pathLst>
          </a:custGeom>
          <a:ln w="3175">
            <a:solidFill>
              <a:srgbClr val="FDECE9"/>
            </a:solidFill>
          </a:ln>
        </p:spPr>
        <p:txBody>
          <a:bodyPr wrap="square" lIns="0" tIns="0" rIns="0" bIns="0" rtlCol="0"/>
          <a:lstStyle/>
          <a:p>
            <a:endParaRPr/>
          </a:p>
        </p:txBody>
      </p:sp>
      <p:sp>
        <p:nvSpPr>
          <p:cNvPr id="54" name="object 54">
            <a:extLst>
              <a:ext uri="{C183D7F6-B498-43B3-948B-1728B52AA6E4}">
                <adec:decorative xmlns:adec="http://schemas.microsoft.com/office/drawing/2017/decorative" val="1"/>
              </a:ext>
            </a:extLst>
          </p:cNvPr>
          <p:cNvSpPr/>
          <p:nvPr/>
        </p:nvSpPr>
        <p:spPr>
          <a:xfrm>
            <a:off x="7791775" y="278748"/>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CE6E2"/>
          </a:solidFill>
        </p:spPr>
        <p:txBody>
          <a:bodyPr wrap="square" lIns="0" tIns="0" rIns="0" bIns="0" rtlCol="0"/>
          <a:lstStyle/>
          <a:p>
            <a:endParaRPr/>
          </a:p>
        </p:txBody>
      </p:sp>
      <p:sp>
        <p:nvSpPr>
          <p:cNvPr id="55" name="object 55">
            <a:extLst>
              <a:ext uri="{C183D7F6-B498-43B3-948B-1728B52AA6E4}">
                <adec:decorative xmlns:adec="http://schemas.microsoft.com/office/drawing/2017/decorative" val="1"/>
              </a:ext>
            </a:extLst>
          </p:cNvPr>
          <p:cNvSpPr/>
          <p:nvPr/>
        </p:nvSpPr>
        <p:spPr>
          <a:xfrm>
            <a:off x="7791776" y="278750"/>
            <a:ext cx="143510" cy="348615"/>
          </a:xfrm>
          <a:custGeom>
            <a:avLst/>
            <a:gdLst/>
            <a:ahLst/>
            <a:cxnLst/>
            <a:rect l="l" t="t" r="r" b="b"/>
            <a:pathLst>
              <a:path w="143509" h="348615">
                <a:moveTo>
                  <a:pt x="142907" y="348387"/>
                </a:moveTo>
                <a:lnTo>
                  <a:pt x="0" y="348387"/>
                </a:lnTo>
                <a:lnTo>
                  <a:pt x="0" y="0"/>
                </a:lnTo>
                <a:lnTo>
                  <a:pt x="142907" y="0"/>
                </a:lnTo>
                <a:lnTo>
                  <a:pt x="142907" y="348387"/>
                </a:lnTo>
                <a:close/>
              </a:path>
            </a:pathLst>
          </a:custGeom>
          <a:ln w="3175">
            <a:solidFill>
              <a:srgbClr val="FCE6E2"/>
            </a:solidFill>
          </a:ln>
        </p:spPr>
        <p:txBody>
          <a:bodyPr wrap="square" lIns="0" tIns="0" rIns="0" bIns="0" rtlCol="0"/>
          <a:lstStyle/>
          <a:p>
            <a:endParaRPr/>
          </a:p>
        </p:txBody>
      </p:sp>
      <p:sp>
        <p:nvSpPr>
          <p:cNvPr id="56" name="object 56">
            <a:extLst>
              <a:ext uri="{C183D7F6-B498-43B3-948B-1728B52AA6E4}">
                <adec:decorative xmlns:adec="http://schemas.microsoft.com/office/drawing/2017/decorative" val="1"/>
              </a:ext>
            </a:extLst>
          </p:cNvPr>
          <p:cNvSpPr/>
          <p:nvPr/>
        </p:nvSpPr>
        <p:spPr>
          <a:xfrm>
            <a:off x="7647975" y="278750"/>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CE0DB"/>
          </a:solidFill>
        </p:spPr>
        <p:txBody>
          <a:bodyPr wrap="square" lIns="0" tIns="0" rIns="0" bIns="0" rtlCol="0"/>
          <a:lstStyle/>
          <a:p>
            <a:endParaRPr/>
          </a:p>
        </p:txBody>
      </p:sp>
      <p:sp>
        <p:nvSpPr>
          <p:cNvPr id="57" name="object 57">
            <a:extLst>
              <a:ext uri="{C183D7F6-B498-43B3-948B-1728B52AA6E4}">
                <adec:decorative xmlns:adec="http://schemas.microsoft.com/office/drawing/2017/decorative" val="1"/>
              </a:ext>
            </a:extLst>
          </p:cNvPr>
          <p:cNvSpPr/>
          <p:nvPr/>
        </p:nvSpPr>
        <p:spPr>
          <a:xfrm>
            <a:off x="7647977" y="278751"/>
            <a:ext cx="144145" cy="348615"/>
          </a:xfrm>
          <a:custGeom>
            <a:avLst/>
            <a:gdLst/>
            <a:ahLst/>
            <a:cxnLst/>
            <a:rect l="l" t="t" r="r" b="b"/>
            <a:pathLst>
              <a:path w="144145" h="348615">
                <a:moveTo>
                  <a:pt x="143798" y="348387"/>
                </a:moveTo>
                <a:lnTo>
                  <a:pt x="0" y="348387"/>
                </a:lnTo>
                <a:lnTo>
                  <a:pt x="0" y="0"/>
                </a:lnTo>
                <a:lnTo>
                  <a:pt x="143798" y="0"/>
                </a:lnTo>
                <a:lnTo>
                  <a:pt x="143798" y="348387"/>
                </a:lnTo>
                <a:close/>
              </a:path>
            </a:pathLst>
          </a:custGeom>
          <a:ln w="3175">
            <a:solidFill>
              <a:srgbClr val="FCE0DB"/>
            </a:solidFill>
          </a:ln>
        </p:spPr>
        <p:txBody>
          <a:bodyPr wrap="square" lIns="0" tIns="0" rIns="0" bIns="0" rtlCol="0"/>
          <a:lstStyle/>
          <a:p>
            <a:endParaRPr/>
          </a:p>
        </p:txBody>
      </p:sp>
      <p:sp>
        <p:nvSpPr>
          <p:cNvPr id="58" name="object 58">
            <a:extLst>
              <a:ext uri="{C183D7F6-B498-43B3-948B-1728B52AA6E4}">
                <adec:decorative xmlns:adec="http://schemas.microsoft.com/office/drawing/2017/decorative" val="1"/>
              </a:ext>
            </a:extLst>
          </p:cNvPr>
          <p:cNvSpPr/>
          <p:nvPr/>
        </p:nvSpPr>
        <p:spPr>
          <a:xfrm>
            <a:off x="7505069" y="278751"/>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BDAD5"/>
          </a:solidFill>
        </p:spPr>
        <p:txBody>
          <a:bodyPr wrap="square" lIns="0" tIns="0" rIns="0" bIns="0" rtlCol="0"/>
          <a:lstStyle/>
          <a:p>
            <a:endParaRPr/>
          </a:p>
        </p:txBody>
      </p:sp>
      <p:sp>
        <p:nvSpPr>
          <p:cNvPr id="59" name="object 59">
            <a:extLst>
              <a:ext uri="{C183D7F6-B498-43B3-948B-1728B52AA6E4}">
                <adec:decorative xmlns:adec="http://schemas.microsoft.com/office/drawing/2017/decorative" val="1"/>
              </a:ext>
            </a:extLst>
          </p:cNvPr>
          <p:cNvSpPr/>
          <p:nvPr/>
        </p:nvSpPr>
        <p:spPr>
          <a:xfrm>
            <a:off x="7505070" y="278753"/>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BDAD5"/>
            </a:solidFill>
          </a:ln>
        </p:spPr>
        <p:txBody>
          <a:bodyPr wrap="square" lIns="0" tIns="0" rIns="0" bIns="0" rtlCol="0"/>
          <a:lstStyle/>
          <a:p>
            <a:endParaRPr/>
          </a:p>
        </p:txBody>
      </p:sp>
      <p:sp>
        <p:nvSpPr>
          <p:cNvPr id="60" name="object 60">
            <a:extLst>
              <a:ext uri="{C183D7F6-B498-43B3-948B-1728B52AA6E4}">
                <adec:decorative xmlns:adec="http://schemas.microsoft.com/office/drawing/2017/decorative" val="1"/>
              </a:ext>
            </a:extLst>
          </p:cNvPr>
          <p:cNvSpPr/>
          <p:nvPr/>
        </p:nvSpPr>
        <p:spPr>
          <a:xfrm>
            <a:off x="7361269" y="27875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BD4CE"/>
          </a:solidFill>
        </p:spPr>
        <p:txBody>
          <a:bodyPr wrap="square" lIns="0" tIns="0" rIns="0" bIns="0" rtlCol="0"/>
          <a:lstStyle/>
          <a:p>
            <a:endParaRPr/>
          </a:p>
        </p:txBody>
      </p:sp>
      <p:sp>
        <p:nvSpPr>
          <p:cNvPr id="61" name="object 61">
            <a:extLst>
              <a:ext uri="{C183D7F6-B498-43B3-948B-1728B52AA6E4}">
                <adec:decorative xmlns:adec="http://schemas.microsoft.com/office/drawing/2017/decorative" val="1"/>
              </a:ext>
            </a:extLst>
          </p:cNvPr>
          <p:cNvSpPr/>
          <p:nvPr/>
        </p:nvSpPr>
        <p:spPr>
          <a:xfrm>
            <a:off x="7361270" y="27875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BD4CE"/>
            </a:solidFill>
          </a:ln>
        </p:spPr>
        <p:txBody>
          <a:bodyPr wrap="square" lIns="0" tIns="0" rIns="0" bIns="0" rtlCol="0"/>
          <a:lstStyle/>
          <a:p>
            <a:endParaRPr/>
          </a:p>
        </p:txBody>
      </p:sp>
      <p:sp>
        <p:nvSpPr>
          <p:cNvPr id="62" name="object 62">
            <a:extLst>
              <a:ext uri="{C183D7F6-B498-43B3-948B-1728B52AA6E4}">
                <adec:decorative xmlns:adec="http://schemas.microsoft.com/office/drawing/2017/decorative" val="1"/>
              </a:ext>
            </a:extLst>
          </p:cNvPr>
          <p:cNvSpPr/>
          <p:nvPr/>
        </p:nvSpPr>
        <p:spPr>
          <a:xfrm>
            <a:off x="7217469" y="27875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BCFC8"/>
          </a:solidFill>
        </p:spPr>
        <p:txBody>
          <a:bodyPr wrap="square" lIns="0" tIns="0" rIns="0" bIns="0" rtlCol="0"/>
          <a:lstStyle/>
          <a:p>
            <a:endParaRPr/>
          </a:p>
        </p:txBody>
      </p:sp>
      <p:sp>
        <p:nvSpPr>
          <p:cNvPr id="63" name="object 63">
            <a:extLst>
              <a:ext uri="{C183D7F6-B498-43B3-948B-1728B52AA6E4}">
                <adec:decorative xmlns:adec="http://schemas.microsoft.com/office/drawing/2017/decorative" val="1"/>
              </a:ext>
            </a:extLst>
          </p:cNvPr>
          <p:cNvSpPr/>
          <p:nvPr/>
        </p:nvSpPr>
        <p:spPr>
          <a:xfrm>
            <a:off x="7217471" y="278756"/>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BCFC8"/>
            </a:solidFill>
          </a:ln>
        </p:spPr>
        <p:txBody>
          <a:bodyPr wrap="square" lIns="0" tIns="0" rIns="0" bIns="0" rtlCol="0"/>
          <a:lstStyle/>
          <a:p>
            <a:endParaRPr/>
          </a:p>
        </p:txBody>
      </p:sp>
      <p:sp>
        <p:nvSpPr>
          <p:cNvPr id="64" name="object 64">
            <a:extLst>
              <a:ext uri="{C183D7F6-B498-43B3-948B-1728B52AA6E4}">
                <adec:decorative xmlns:adec="http://schemas.microsoft.com/office/drawing/2017/decorative" val="1"/>
              </a:ext>
            </a:extLst>
          </p:cNvPr>
          <p:cNvSpPr/>
          <p:nvPr/>
        </p:nvSpPr>
        <p:spPr>
          <a:xfrm>
            <a:off x="7074565" y="278757"/>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AC9C2"/>
          </a:solidFill>
        </p:spPr>
        <p:txBody>
          <a:bodyPr wrap="square" lIns="0" tIns="0" rIns="0" bIns="0" rtlCol="0"/>
          <a:lstStyle/>
          <a:p>
            <a:endParaRPr/>
          </a:p>
        </p:txBody>
      </p:sp>
      <p:sp>
        <p:nvSpPr>
          <p:cNvPr id="65" name="object 65">
            <a:extLst>
              <a:ext uri="{C183D7F6-B498-43B3-948B-1728B52AA6E4}">
                <adec:decorative xmlns:adec="http://schemas.microsoft.com/office/drawing/2017/decorative" val="1"/>
              </a:ext>
            </a:extLst>
          </p:cNvPr>
          <p:cNvSpPr/>
          <p:nvPr/>
        </p:nvSpPr>
        <p:spPr>
          <a:xfrm>
            <a:off x="7074564" y="278758"/>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AC9C2"/>
            </a:solidFill>
          </a:ln>
        </p:spPr>
        <p:txBody>
          <a:bodyPr wrap="square" lIns="0" tIns="0" rIns="0" bIns="0" rtlCol="0"/>
          <a:lstStyle/>
          <a:p>
            <a:endParaRPr/>
          </a:p>
        </p:txBody>
      </p:sp>
      <p:sp>
        <p:nvSpPr>
          <p:cNvPr id="66" name="object 66">
            <a:extLst>
              <a:ext uri="{C183D7F6-B498-43B3-948B-1728B52AA6E4}">
                <adec:decorative xmlns:adec="http://schemas.microsoft.com/office/drawing/2017/decorative" val="1"/>
              </a:ext>
            </a:extLst>
          </p:cNvPr>
          <p:cNvSpPr/>
          <p:nvPr/>
        </p:nvSpPr>
        <p:spPr>
          <a:xfrm>
            <a:off x="6930765" y="278759"/>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AC3BC"/>
          </a:solidFill>
        </p:spPr>
        <p:txBody>
          <a:bodyPr wrap="square" lIns="0" tIns="0" rIns="0" bIns="0" rtlCol="0"/>
          <a:lstStyle/>
          <a:p>
            <a:endParaRPr/>
          </a:p>
        </p:txBody>
      </p:sp>
      <p:sp>
        <p:nvSpPr>
          <p:cNvPr id="67" name="object 67">
            <a:extLst>
              <a:ext uri="{C183D7F6-B498-43B3-948B-1728B52AA6E4}">
                <adec:decorative xmlns:adec="http://schemas.microsoft.com/office/drawing/2017/decorative" val="1"/>
              </a:ext>
            </a:extLst>
          </p:cNvPr>
          <p:cNvSpPr/>
          <p:nvPr/>
        </p:nvSpPr>
        <p:spPr>
          <a:xfrm>
            <a:off x="6930764" y="278759"/>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AC3BC"/>
            </a:solidFill>
          </a:ln>
        </p:spPr>
        <p:txBody>
          <a:bodyPr wrap="square" lIns="0" tIns="0" rIns="0" bIns="0" rtlCol="0"/>
          <a:lstStyle/>
          <a:p>
            <a:endParaRPr/>
          </a:p>
        </p:txBody>
      </p:sp>
      <p:sp>
        <p:nvSpPr>
          <p:cNvPr id="68" name="object 68">
            <a:extLst>
              <a:ext uri="{C183D7F6-B498-43B3-948B-1728B52AA6E4}">
                <adec:decorative xmlns:adec="http://schemas.microsoft.com/office/drawing/2017/decorative" val="1"/>
              </a:ext>
            </a:extLst>
          </p:cNvPr>
          <p:cNvSpPr/>
          <p:nvPr/>
        </p:nvSpPr>
        <p:spPr>
          <a:xfrm>
            <a:off x="6787858" y="278760"/>
            <a:ext cx="143510" cy="348615"/>
          </a:xfrm>
          <a:custGeom>
            <a:avLst/>
            <a:gdLst/>
            <a:ahLst/>
            <a:cxnLst/>
            <a:rect l="l" t="t" r="r" b="b"/>
            <a:pathLst>
              <a:path w="143509" h="348615">
                <a:moveTo>
                  <a:pt x="0" y="0"/>
                </a:moveTo>
                <a:lnTo>
                  <a:pt x="142906" y="0"/>
                </a:lnTo>
                <a:lnTo>
                  <a:pt x="142906" y="348387"/>
                </a:lnTo>
                <a:lnTo>
                  <a:pt x="0" y="348387"/>
                </a:lnTo>
                <a:lnTo>
                  <a:pt x="0" y="0"/>
                </a:lnTo>
                <a:close/>
              </a:path>
            </a:pathLst>
          </a:custGeom>
          <a:solidFill>
            <a:srgbClr val="F9BDB6"/>
          </a:solidFill>
        </p:spPr>
        <p:txBody>
          <a:bodyPr wrap="square" lIns="0" tIns="0" rIns="0" bIns="0" rtlCol="0"/>
          <a:lstStyle/>
          <a:p>
            <a:endParaRPr/>
          </a:p>
        </p:txBody>
      </p:sp>
      <p:sp>
        <p:nvSpPr>
          <p:cNvPr id="69" name="object 69">
            <a:extLst>
              <a:ext uri="{C183D7F6-B498-43B3-948B-1728B52AA6E4}">
                <adec:decorative xmlns:adec="http://schemas.microsoft.com/office/drawing/2017/decorative" val="1"/>
              </a:ext>
            </a:extLst>
          </p:cNvPr>
          <p:cNvSpPr/>
          <p:nvPr/>
        </p:nvSpPr>
        <p:spPr>
          <a:xfrm>
            <a:off x="6787857" y="278761"/>
            <a:ext cx="143510" cy="348615"/>
          </a:xfrm>
          <a:custGeom>
            <a:avLst/>
            <a:gdLst/>
            <a:ahLst/>
            <a:cxnLst/>
            <a:rect l="l" t="t" r="r" b="b"/>
            <a:pathLst>
              <a:path w="143509" h="348615">
                <a:moveTo>
                  <a:pt x="142906" y="348387"/>
                </a:moveTo>
                <a:lnTo>
                  <a:pt x="0" y="348387"/>
                </a:lnTo>
                <a:lnTo>
                  <a:pt x="0" y="0"/>
                </a:lnTo>
                <a:lnTo>
                  <a:pt x="142906" y="0"/>
                </a:lnTo>
                <a:lnTo>
                  <a:pt x="142906" y="348387"/>
                </a:lnTo>
                <a:close/>
              </a:path>
            </a:pathLst>
          </a:custGeom>
          <a:ln w="3175">
            <a:solidFill>
              <a:srgbClr val="F9BDB6"/>
            </a:solidFill>
          </a:ln>
        </p:spPr>
        <p:txBody>
          <a:bodyPr wrap="square" lIns="0" tIns="0" rIns="0" bIns="0" rtlCol="0"/>
          <a:lstStyle/>
          <a:p>
            <a:endParaRPr/>
          </a:p>
        </p:txBody>
      </p:sp>
      <p:sp>
        <p:nvSpPr>
          <p:cNvPr id="70" name="object 70">
            <a:extLst>
              <a:ext uri="{C183D7F6-B498-43B3-948B-1728B52AA6E4}">
                <adec:decorative xmlns:adec="http://schemas.microsoft.com/office/drawing/2017/decorative" val="1"/>
              </a:ext>
            </a:extLst>
          </p:cNvPr>
          <p:cNvSpPr/>
          <p:nvPr/>
        </p:nvSpPr>
        <p:spPr>
          <a:xfrm>
            <a:off x="6644058" y="278762"/>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9B8B0"/>
          </a:solidFill>
        </p:spPr>
        <p:txBody>
          <a:bodyPr wrap="square" lIns="0" tIns="0" rIns="0" bIns="0" rtlCol="0"/>
          <a:lstStyle/>
          <a:p>
            <a:endParaRPr/>
          </a:p>
        </p:txBody>
      </p:sp>
      <p:sp>
        <p:nvSpPr>
          <p:cNvPr id="71" name="object 71">
            <a:extLst>
              <a:ext uri="{C183D7F6-B498-43B3-948B-1728B52AA6E4}">
                <adec:decorative xmlns:adec="http://schemas.microsoft.com/office/drawing/2017/decorative" val="1"/>
              </a:ext>
            </a:extLst>
          </p:cNvPr>
          <p:cNvSpPr/>
          <p:nvPr/>
        </p:nvSpPr>
        <p:spPr>
          <a:xfrm>
            <a:off x="6644058" y="278762"/>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9B8B0"/>
            </a:solidFill>
          </a:ln>
        </p:spPr>
        <p:txBody>
          <a:bodyPr wrap="square" lIns="0" tIns="0" rIns="0" bIns="0" rtlCol="0"/>
          <a:lstStyle/>
          <a:p>
            <a:endParaRPr/>
          </a:p>
        </p:txBody>
      </p:sp>
      <p:sp>
        <p:nvSpPr>
          <p:cNvPr id="72" name="object 72">
            <a:extLst>
              <a:ext uri="{C183D7F6-B498-43B3-948B-1728B52AA6E4}">
                <adec:decorative xmlns:adec="http://schemas.microsoft.com/office/drawing/2017/decorative" val="1"/>
              </a:ext>
            </a:extLst>
          </p:cNvPr>
          <p:cNvSpPr/>
          <p:nvPr/>
        </p:nvSpPr>
        <p:spPr>
          <a:xfrm>
            <a:off x="6500257" y="27876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8B2AA"/>
          </a:solidFill>
        </p:spPr>
        <p:txBody>
          <a:bodyPr wrap="square" lIns="0" tIns="0" rIns="0" bIns="0" rtlCol="0"/>
          <a:lstStyle/>
          <a:p>
            <a:endParaRPr/>
          </a:p>
        </p:txBody>
      </p:sp>
      <p:sp>
        <p:nvSpPr>
          <p:cNvPr id="73" name="object 73">
            <a:extLst>
              <a:ext uri="{C183D7F6-B498-43B3-948B-1728B52AA6E4}">
                <adec:decorative xmlns:adec="http://schemas.microsoft.com/office/drawing/2017/decorative" val="1"/>
              </a:ext>
            </a:extLst>
          </p:cNvPr>
          <p:cNvSpPr/>
          <p:nvPr/>
        </p:nvSpPr>
        <p:spPr>
          <a:xfrm>
            <a:off x="6500258" y="278764"/>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8B2AA"/>
            </a:solidFill>
          </a:ln>
        </p:spPr>
        <p:txBody>
          <a:bodyPr wrap="square" lIns="0" tIns="0" rIns="0" bIns="0" rtlCol="0"/>
          <a:lstStyle/>
          <a:p>
            <a:endParaRPr/>
          </a:p>
        </p:txBody>
      </p:sp>
      <p:sp>
        <p:nvSpPr>
          <p:cNvPr id="74" name="object 74">
            <a:extLst>
              <a:ext uri="{C183D7F6-B498-43B3-948B-1728B52AA6E4}">
                <adec:decorative xmlns:adec="http://schemas.microsoft.com/office/drawing/2017/decorative" val="1"/>
              </a:ext>
            </a:extLst>
          </p:cNvPr>
          <p:cNvSpPr/>
          <p:nvPr/>
        </p:nvSpPr>
        <p:spPr>
          <a:xfrm>
            <a:off x="6357352" y="278765"/>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8ADA5"/>
          </a:solidFill>
        </p:spPr>
        <p:txBody>
          <a:bodyPr wrap="square" lIns="0" tIns="0" rIns="0" bIns="0" rtlCol="0"/>
          <a:lstStyle/>
          <a:p>
            <a:endParaRPr/>
          </a:p>
        </p:txBody>
      </p:sp>
      <p:sp>
        <p:nvSpPr>
          <p:cNvPr id="75" name="object 75">
            <a:extLst>
              <a:ext uri="{C183D7F6-B498-43B3-948B-1728B52AA6E4}">
                <adec:decorative xmlns:adec="http://schemas.microsoft.com/office/drawing/2017/decorative" val="1"/>
              </a:ext>
            </a:extLst>
          </p:cNvPr>
          <p:cNvSpPr/>
          <p:nvPr/>
        </p:nvSpPr>
        <p:spPr>
          <a:xfrm>
            <a:off x="6357351" y="278765"/>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8ADA5"/>
            </a:solidFill>
          </a:ln>
        </p:spPr>
        <p:txBody>
          <a:bodyPr wrap="square" lIns="0" tIns="0" rIns="0" bIns="0" rtlCol="0"/>
          <a:lstStyle/>
          <a:p>
            <a:endParaRPr/>
          </a:p>
        </p:txBody>
      </p:sp>
      <p:sp>
        <p:nvSpPr>
          <p:cNvPr id="76" name="object 76">
            <a:extLst>
              <a:ext uri="{C183D7F6-B498-43B3-948B-1728B52AA6E4}">
                <adec:decorative xmlns:adec="http://schemas.microsoft.com/office/drawing/2017/decorative" val="1"/>
              </a:ext>
            </a:extLst>
          </p:cNvPr>
          <p:cNvSpPr/>
          <p:nvPr/>
        </p:nvSpPr>
        <p:spPr>
          <a:xfrm>
            <a:off x="6213552" y="278765"/>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8A79F"/>
          </a:solidFill>
        </p:spPr>
        <p:txBody>
          <a:bodyPr wrap="square" lIns="0" tIns="0" rIns="0" bIns="0" rtlCol="0"/>
          <a:lstStyle/>
          <a:p>
            <a:endParaRPr/>
          </a:p>
        </p:txBody>
      </p:sp>
      <p:sp>
        <p:nvSpPr>
          <p:cNvPr id="77" name="object 77">
            <a:extLst>
              <a:ext uri="{C183D7F6-B498-43B3-948B-1728B52AA6E4}">
                <adec:decorative xmlns:adec="http://schemas.microsoft.com/office/drawing/2017/decorative" val="1"/>
              </a:ext>
            </a:extLst>
          </p:cNvPr>
          <p:cNvSpPr/>
          <p:nvPr/>
        </p:nvSpPr>
        <p:spPr>
          <a:xfrm>
            <a:off x="6213551" y="278767"/>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8A79F"/>
            </a:solidFill>
          </a:ln>
        </p:spPr>
        <p:txBody>
          <a:bodyPr wrap="square" lIns="0" tIns="0" rIns="0" bIns="0" rtlCol="0"/>
          <a:lstStyle/>
          <a:p>
            <a:endParaRPr/>
          </a:p>
        </p:txBody>
      </p:sp>
      <p:sp>
        <p:nvSpPr>
          <p:cNvPr id="78" name="object 78">
            <a:extLst>
              <a:ext uri="{C183D7F6-B498-43B3-948B-1728B52AA6E4}">
                <adec:decorative xmlns:adec="http://schemas.microsoft.com/office/drawing/2017/decorative" val="1"/>
              </a:ext>
            </a:extLst>
          </p:cNvPr>
          <p:cNvSpPr/>
          <p:nvPr/>
        </p:nvSpPr>
        <p:spPr>
          <a:xfrm>
            <a:off x="6070645" y="278767"/>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7A29A"/>
          </a:solidFill>
        </p:spPr>
        <p:txBody>
          <a:bodyPr wrap="square" lIns="0" tIns="0" rIns="0" bIns="0" rtlCol="0"/>
          <a:lstStyle/>
          <a:p>
            <a:endParaRPr/>
          </a:p>
        </p:txBody>
      </p:sp>
      <p:sp>
        <p:nvSpPr>
          <p:cNvPr id="79" name="object 79">
            <a:extLst>
              <a:ext uri="{C183D7F6-B498-43B3-948B-1728B52AA6E4}">
                <adec:decorative xmlns:adec="http://schemas.microsoft.com/office/drawing/2017/decorative" val="1"/>
              </a:ext>
            </a:extLst>
          </p:cNvPr>
          <p:cNvSpPr/>
          <p:nvPr/>
        </p:nvSpPr>
        <p:spPr>
          <a:xfrm>
            <a:off x="6070645" y="278768"/>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7A29A"/>
            </a:solidFill>
          </a:ln>
        </p:spPr>
        <p:txBody>
          <a:bodyPr wrap="square" lIns="0" tIns="0" rIns="0" bIns="0" rtlCol="0"/>
          <a:lstStyle/>
          <a:p>
            <a:endParaRPr/>
          </a:p>
        </p:txBody>
      </p:sp>
      <p:sp>
        <p:nvSpPr>
          <p:cNvPr id="80" name="object 80">
            <a:extLst>
              <a:ext uri="{C183D7F6-B498-43B3-948B-1728B52AA6E4}">
                <adec:decorative xmlns:adec="http://schemas.microsoft.com/office/drawing/2017/decorative" val="1"/>
              </a:ext>
            </a:extLst>
          </p:cNvPr>
          <p:cNvSpPr/>
          <p:nvPr/>
        </p:nvSpPr>
        <p:spPr>
          <a:xfrm>
            <a:off x="5926845" y="278768"/>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79C95"/>
          </a:solidFill>
        </p:spPr>
        <p:txBody>
          <a:bodyPr wrap="square" lIns="0" tIns="0" rIns="0" bIns="0" rtlCol="0"/>
          <a:lstStyle/>
          <a:p>
            <a:endParaRPr/>
          </a:p>
        </p:txBody>
      </p:sp>
      <p:sp>
        <p:nvSpPr>
          <p:cNvPr id="81" name="object 81">
            <a:extLst>
              <a:ext uri="{C183D7F6-B498-43B3-948B-1728B52AA6E4}">
                <adec:decorative xmlns:adec="http://schemas.microsoft.com/office/drawing/2017/decorative" val="1"/>
              </a:ext>
            </a:extLst>
          </p:cNvPr>
          <p:cNvSpPr/>
          <p:nvPr/>
        </p:nvSpPr>
        <p:spPr>
          <a:xfrm>
            <a:off x="5926845" y="278770"/>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79C95"/>
            </a:solidFill>
          </a:ln>
        </p:spPr>
        <p:txBody>
          <a:bodyPr wrap="square" lIns="0" tIns="0" rIns="0" bIns="0" rtlCol="0"/>
          <a:lstStyle/>
          <a:p>
            <a:endParaRPr/>
          </a:p>
        </p:txBody>
      </p:sp>
      <p:sp>
        <p:nvSpPr>
          <p:cNvPr id="82" name="object 82">
            <a:extLst>
              <a:ext uri="{C183D7F6-B498-43B3-948B-1728B52AA6E4}">
                <adec:decorative xmlns:adec="http://schemas.microsoft.com/office/drawing/2017/decorative" val="1"/>
              </a:ext>
            </a:extLst>
          </p:cNvPr>
          <p:cNvSpPr/>
          <p:nvPr/>
        </p:nvSpPr>
        <p:spPr>
          <a:xfrm>
            <a:off x="5783045" y="278770"/>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69790"/>
          </a:solidFill>
        </p:spPr>
        <p:txBody>
          <a:bodyPr wrap="square" lIns="0" tIns="0" rIns="0" bIns="0" rtlCol="0"/>
          <a:lstStyle/>
          <a:p>
            <a:endParaRPr/>
          </a:p>
        </p:txBody>
      </p:sp>
      <p:sp>
        <p:nvSpPr>
          <p:cNvPr id="83" name="object 83">
            <a:extLst>
              <a:ext uri="{C183D7F6-B498-43B3-948B-1728B52AA6E4}">
                <adec:decorative xmlns:adec="http://schemas.microsoft.com/office/drawing/2017/decorative" val="1"/>
              </a:ext>
            </a:extLst>
          </p:cNvPr>
          <p:cNvSpPr/>
          <p:nvPr/>
        </p:nvSpPr>
        <p:spPr>
          <a:xfrm>
            <a:off x="5783045" y="278771"/>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69790"/>
            </a:solidFill>
          </a:ln>
        </p:spPr>
        <p:txBody>
          <a:bodyPr wrap="square" lIns="0" tIns="0" rIns="0" bIns="0" rtlCol="0"/>
          <a:lstStyle/>
          <a:p>
            <a:endParaRPr/>
          </a:p>
        </p:txBody>
      </p:sp>
      <p:sp>
        <p:nvSpPr>
          <p:cNvPr id="84" name="object 84">
            <a:extLst>
              <a:ext uri="{C183D7F6-B498-43B3-948B-1728B52AA6E4}">
                <adec:decorative xmlns:adec="http://schemas.microsoft.com/office/drawing/2017/decorative" val="1"/>
              </a:ext>
            </a:extLst>
          </p:cNvPr>
          <p:cNvSpPr/>
          <p:nvPr/>
        </p:nvSpPr>
        <p:spPr>
          <a:xfrm>
            <a:off x="5640139" y="278772"/>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6918B"/>
          </a:solidFill>
        </p:spPr>
        <p:txBody>
          <a:bodyPr wrap="square" lIns="0" tIns="0" rIns="0" bIns="0" rtlCol="0"/>
          <a:lstStyle/>
          <a:p>
            <a:endParaRPr/>
          </a:p>
        </p:txBody>
      </p:sp>
      <p:sp>
        <p:nvSpPr>
          <p:cNvPr id="85" name="object 85">
            <a:extLst>
              <a:ext uri="{C183D7F6-B498-43B3-948B-1728B52AA6E4}">
                <adec:decorative xmlns:adec="http://schemas.microsoft.com/office/drawing/2017/decorative" val="1"/>
              </a:ext>
            </a:extLst>
          </p:cNvPr>
          <p:cNvSpPr/>
          <p:nvPr/>
        </p:nvSpPr>
        <p:spPr>
          <a:xfrm>
            <a:off x="5640139" y="278773"/>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6918B"/>
            </a:solidFill>
          </a:ln>
        </p:spPr>
        <p:txBody>
          <a:bodyPr wrap="square" lIns="0" tIns="0" rIns="0" bIns="0" rtlCol="0"/>
          <a:lstStyle/>
          <a:p>
            <a:endParaRPr/>
          </a:p>
        </p:txBody>
      </p:sp>
      <p:sp>
        <p:nvSpPr>
          <p:cNvPr id="86" name="object 86">
            <a:extLst>
              <a:ext uri="{C183D7F6-B498-43B3-948B-1728B52AA6E4}">
                <adec:decorative xmlns:adec="http://schemas.microsoft.com/office/drawing/2017/decorative" val="1"/>
              </a:ext>
            </a:extLst>
          </p:cNvPr>
          <p:cNvSpPr/>
          <p:nvPr/>
        </p:nvSpPr>
        <p:spPr>
          <a:xfrm>
            <a:off x="5496338" y="278773"/>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68C86"/>
          </a:solidFill>
        </p:spPr>
        <p:txBody>
          <a:bodyPr wrap="square" lIns="0" tIns="0" rIns="0" bIns="0" rtlCol="0"/>
          <a:lstStyle/>
          <a:p>
            <a:endParaRPr/>
          </a:p>
        </p:txBody>
      </p:sp>
      <p:sp>
        <p:nvSpPr>
          <p:cNvPr id="87" name="object 87">
            <a:extLst>
              <a:ext uri="{C183D7F6-B498-43B3-948B-1728B52AA6E4}">
                <adec:decorative xmlns:adec="http://schemas.microsoft.com/office/drawing/2017/decorative" val="1"/>
              </a:ext>
            </a:extLst>
          </p:cNvPr>
          <p:cNvSpPr/>
          <p:nvPr/>
        </p:nvSpPr>
        <p:spPr>
          <a:xfrm>
            <a:off x="5496338" y="278775"/>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68C86"/>
            </a:solidFill>
          </a:ln>
        </p:spPr>
        <p:txBody>
          <a:bodyPr wrap="square" lIns="0" tIns="0" rIns="0" bIns="0" rtlCol="0"/>
          <a:lstStyle/>
          <a:p>
            <a:endParaRPr/>
          </a:p>
        </p:txBody>
      </p:sp>
      <p:sp>
        <p:nvSpPr>
          <p:cNvPr id="88" name="object 88">
            <a:extLst>
              <a:ext uri="{C183D7F6-B498-43B3-948B-1728B52AA6E4}">
                <adec:decorative xmlns:adec="http://schemas.microsoft.com/office/drawing/2017/decorative" val="1"/>
              </a:ext>
            </a:extLst>
          </p:cNvPr>
          <p:cNvSpPr/>
          <p:nvPr/>
        </p:nvSpPr>
        <p:spPr>
          <a:xfrm>
            <a:off x="5353431" y="278775"/>
            <a:ext cx="143510" cy="348615"/>
          </a:xfrm>
          <a:custGeom>
            <a:avLst/>
            <a:gdLst/>
            <a:ahLst/>
            <a:cxnLst/>
            <a:rect l="l" t="t" r="r" b="b"/>
            <a:pathLst>
              <a:path w="143510" h="348615">
                <a:moveTo>
                  <a:pt x="0" y="0"/>
                </a:moveTo>
                <a:lnTo>
                  <a:pt x="142908" y="0"/>
                </a:lnTo>
                <a:lnTo>
                  <a:pt x="142908" y="348387"/>
                </a:lnTo>
                <a:lnTo>
                  <a:pt x="0" y="348387"/>
                </a:lnTo>
                <a:lnTo>
                  <a:pt x="0" y="0"/>
                </a:lnTo>
                <a:close/>
              </a:path>
            </a:pathLst>
          </a:custGeom>
          <a:solidFill>
            <a:srgbClr val="F58681"/>
          </a:solidFill>
        </p:spPr>
        <p:txBody>
          <a:bodyPr wrap="square" lIns="0" tIns="0" rIns="0" bIns="0" rtlCol="0"/>
          <a:lstStyle/>
          <a:p>
            <a:endParaRPr/>
          </a:p>
        </p:txBody>
      </p:sp>
      <p:sp>
        <p:nvSpPr>
          <p:cNvPr id="89" name="object 89">
            <a:extLst>
              <a:ext uri="{C183D7F6-B498-43B3-948B-1728B52AA6E4}">
                <adec:decorative xmlns:adec="http://schemas.microsoft.com/office/drawing/2017/decorative" val="1"/>
              </a:ext>
            </a:extLst>
          </p:cNvPr>
          <p:cNvSpPr/>
          <p:nvPr/>
        </p:nvSpPr>
        <p:spPr>
          <a:xfrm>
            <a:off x="5353432" y="278776"/>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58681"/>
            </a:solidFill>
          </a:ln>
        </p:spPr>
        <p:txBody>
          <a:bodyPr wrap="square" lIns="0" tIns="0" rIns="0" bIns="0" rtlCol="0"/>
          <a:lstStyle/>
          <a:p>
            <a:endParaRPr/>
          </a:p>
        </p:txBody>
      </p:sp>
      <p:sp>
        <p:nvSpPr>
          <p:cNvPr id="90" name="object 90">
            <a:extLst>
              <a:ext uri="{C183D7F6-B498-43B3-948B-1728B52AA6E4}">
                <adec:decorative xmlns:adec="http://schemas.microsoft.com/office/drawing/2017/decorative" val="1"/>
              </a:ext>
            </a:extLst>
          </p:cNvPr>
          <p:cNvSpPr/>
          <p:nvPr/>
        </p:nvSpPr>
        <p:spPr>
          <a:xfrm>
            <a:off x="5209633" y="278776"/>
            <a:ext cx="144145" cy="348615"/>
          </a:xfrm>
          <a:custGeom>
            <a:avLst/>
            <a:gdLst/>
            <a:ahLst/>
            <a:cxnLst/>
            <a:rect l="l" t="t" r="r" b="b"/>
            <a:pathLst>
              <a:path w="144145" h="348615">
                <a:moveTo>
                  <a:pt x="0" y="0"/>
                </a:moveTo>
                <a:lnTo>
                  <a:pt x="143797" y="0"/>
                </a:lnTo>
                <a:lnTo>
                  <a:pt x="143797" y="348387"/>
                </a:lnTo>
                <a:lnTo>
                  <a:pt x="0" y="348387"/>
                </a:lnTo>
                <a:lnTo>
                  <a:pt x="0" y="0"/>
                </a:lnTo>
                <a:close/>
              </a:path>
            </a:pathLst>
          </a:custGeom>
          <a:solidFill>
            <a:srgbClr val="F5817D"/>
          </a:solidFill>
        </p:spPr>
        <p:txBody>
          <a:bodyPr wrap="square" lIns="0" tIns="0" rIns="0" bIns="0" rtlCol="0"/>
          <a:lstStyle/>
          <a:p>
            <a:endParaRPr/>
          </a:p>
        </p:txBody>
      </p:sp>
      <p:sp>
        <p:nvSpPr>
          <p:cNvPr id="91" name="object 91">
            <a:extLst>
              <a:ext uri="{C183D7F6-B498-43B3-948B-1728B52AA6E4}">
                <adec:decorative xmlns:adec="http://schemas.microsoft.com/office/drawing/2017/decorative" val="1"/>
              </a:ext>
            </a:extLst>
          </p:cNvPr>
          <p:cNvSpPr/>
          <p:nvPr/>
        </p:nvSpPr>
        <p:spPr>
          <a:xfrm>
            <a:off x="5209632" y="278778"/>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5817D"/>
            </a:solidFill>
          </a:ln>
        </p:spPr>
        <p:txBody>
          <a:bodyPr wrap="square" lIns="0" tIns="0" rIns="0" bIns="0" rtlCol="0"/>
          <a:lstStyle/>
          <a:p>
            <a:endParaRPr/>
          </a:p>
        </p:txBody>
      </p:sp>
      <p:sp>
        <p:nvSpPr>
          <p:cNvPr id="92" name="object 92">
            <a:extLst>
              <a:ext uri="{C183D7F6-B498-43B3-948B-1728B52AA6E4}">
                <adec:decorative xmlns:adec="http://schemas.microsoft.com/office/drawing/2017/decorative" val="1"/>
              </a:ext>
            </a:extLst>
          </p:cNvPr>
          <p:cNvSpPr/>
          <p:nvPr/>
        </p:nvSpPr>
        <p:spPr>
          <a:xfrm>
            <a:off x="5065833" y="278778"/>
            <a:ext cx="144145" cy="348615"/>
          </a:xfrm>
          <a:custGeom>
            <a:avLst/>
            <a:gdLst/>
            <a:ahLst/>
            <a:cxnLst/>
            <a:rect l="l" t="t" r="r" b="b"/>
            <a:pathLst>
              <a:path w="144145" h="348615">
                <a:moveTo>
                  <a:pt x="0" y="0"/>
                </a:moveTo>
                <a:lnTo>
                  <a:pt x="143799" y="0"/>
                </a:lnTo>
                <a:lnTo>
                  <a:pt x="143799" y="348387"/>
                </a:lnTo>
                <a:lnTo>
                  <a:pt x="0" y="348387"/>
                </a:lnTo>
                <a:lnTo>
                  <a:pt x="0" y="0"/>
                </a:lnTo>
                <a:close/>
              </a:path>
            </a:pathLst>
          </a:custGeom>
          <a:solidFill>
            <a:srgbClr val="F47C78"/>
          </a:solidFill>
        </p:spPr>
        <p:txBody>
          <a:bodyPr wrap="square" lIns="0" tIns="0" rIns="0" bIns="0" rtlCol="0"/>
          <a:lstStyle/>
          <a:p>
            <a:endParaRPr/>
          </a:p>
        </p:txBody>
      </p:sp>
      <p:sp>
        <p:nvSpPr>
          <p:cNvPr id="93" name="object 93">
            <a:extLst>
              <a:ext uri="{C183D7F6-B498-43B3-948B-1728B52AA6E4}">
                <adec:decorative xmlns:adec="http://schemas.microsoft.com/office/drawing/2017/decorative" val="1"/>
              </a:ext>
            </a:extLst>
          </p:cNvPr>
          <p:cNvSpPr/>
          <p:nvPr/>
        </p:nvSpPr>
        <p:spPr>
          <a:xfrm>
            <a:off x="5065832" y="278779"/>
            <a:ext cx="144145" cy="348615"/>
          </a:xfrm>
          <a:custGeom>
            <a:avLst/>
            <a:gdLst/>
            <a:ahLst/>
            <a:cxnLst/>
            <a:rect l="l" t="t" r="r" b="b"/>
            <a:pathLst>
              <a:path w="144145" h="348615">
                <a:moveTo>
                  <a:pt x="143799" y="348387"/>
                </a:moveTo>
                <a:lnTo>
                  <a:pt x="0" y="348387"/>
                </a:lnTo>
                <a:lnTo>
                  <a:pt x="0" y="0"/>
                </a:lnTo>
                <a:lnTo>
                  <a:pt x="143799" y="0"/>
                </a:lnTo>
                <a:lnTo>
                  <a:pt x="143799" y="348387"/>
                </a:lnTo>
                <a:close/>
              </a:path>
            </a:pathLst>
          </a:custGeom>
          <a:ln w="3175">
            <a:solidFill>
              <a:srgbClr val="F47C78"/>
            </a:solidFill>
          </a:ln>
        </p:spPr>
        <p:txBody>
          <a:bodyPr wrap="square" lIns="0" tIns="0" rIns="0" bIns="0" rtlCol="0"/>
          <a:lstStyle/>
          <a:p>
            <a:endParaRPr/>
          </a:p>
        </p:txBody>
      </p:sp>
      <p:sp>
        <p:nvSpPr>
          <p:cNvPr id="94" name="object 94">
            <a:extLst>
              <a:ext uri="{C183D7F6-B498-43B3-948B-1728B52AA6E4}">
                <adec:decorative xmlns:adec="http://schemas.microsoft.com/office/drawing/2017/decorative" val="1"/>
              </a:ext>
            </a:extLst>
          </p:cNvPr>
          <p:cNvSpPr/>
          <p:nvPr/>
        </p:nvSpPr>
        <p:spPr>
          <a:xfrm>
            <a:off x="4922927" y="278779"/>
            <a:ext cx="143510" cy="348615"/>
          </a:xfrm>
          <a:custGeom>
            <a:avLst/>
            <a:gdLst/>
            <a:ahLst/>
            <a:cxnLst/>
            <a:rect l="l" t="t" r="r" b="b"/>
            <a:pathLst>
              <a:path w="143510" h="348615">
                <a:moveTo>
                  <a:pt x="0" y="0"/>
                </a:moveTo>
                <a:lnTo>
                  <a:pt x="142906" y="0"/>
                </a:lnTo>
                <a:lnTo>
                  <a:pt x="142906" y="348387"/>
                </a:lnTo>
                <a:lnTo>
                  <a:pt x="0" y="348387"/>
                </a:lnTo>
                <a:lnTo>
                  <a:pt x="0" y="0"/>
                </a:lnTo>
                <a:close/>
              </a:path>
            </a:pathLst>
          </a:custGeom>
          <a:solidFill>
            <a:srgbClr val="F47774"/>
          </a:solidFill>
        </p:spPr>
        <p:txBody>
          <a:bodyPr wrap="square" lIns="0" tIns="0" rIns="0" bIns="0" rtlCol="0"/>
          <a:lstStyle/>
          <a:p>
            <a:endParaRPr/>
          </a:p>
        </p:txBody>
      </p:sp>
      <p:sp>
        <p:nvSpPr>
          <p:cNvPr id="95" name="object 95">
            <a:extLst>
              <a:ext uri="{C183D7F6-B498-43B3-948B-1728B52AA6E4}">
                <adec:decorative xmlns:adec="http://schemas.microsoft.com/office/drawing/2017/decorative" val="1"/>
              </a:ext>
            </a:extLst>
          </p:cNvPr>
          <p:cNvSpPr/>
          <p:nvPr/>
        </p:nvSpPr>
        <p:spPr>
          <a:xfrm>
            <a:off x="4922926" y="278781"/>
            <a:ext cx="143510" cy="348615"/>
          </a:xfrm>
          <a:custGeom>
            <a:avLst/>
            <a:gdLst/>
            <a:ahLst/>
            <a:cxnLst/>
            <a:rect l="l" t="t" r="r" b="b"/>
            <a:pathLst>
              <a:path w="143510" h="348615">
                <a:moveTo>
                  <a:pt x="142906" y="348387"/>
                </a:moveTo>
                <a:lnTo>
                  <a:pt x="0" y="348387"/>
                </a:lnTo>
                <a:lnTo>
                  <a:pt x="0" y="0"/>
                </a:lnTo>
                <a:lnTo>
                  <a:pt x="142906" y="0"/>
                </a:lnTo>
                <a:lnTo>
                  <a:pt x="142906" y="348387"/>
                </a:lnTo>
                <a:close/>
              </a:path>
            </a:pathLst>
          </a:custGeom>
          <a:ln w="3175">
            <a:solidFill>
              <a:srgbClr val="F47774"/>
            </a:solidFill>
          </a:ln>
        </p:spPr>
        <p:txBody>
          <a:bodyPr wrap="square" lIns="0" tIns="0" rIns="0" bIns="0" rtlCol="0"/>
          <a:lstStyle/>
          <a:p>
            <a:endParaRPr/>
          </a:p>
        </p:txBody>
      </p:sp>
      <p:sp>
        <p:nvSpPr>
          <p:cNvPr id="96" name="object 96">
            <a:extLst>
              <a:ext uri="{C183D7F6-B498-43B3-948B-1728B52AA6E4}">
                <adec:decorative xmlns:adec="http://schemas.microsoft.com/office/drawing/2017/decorative" val="1"/>
              </a:ext>
            </a:extLst>
          </p:cNvPr>
          <p:cNvSpPr/>
          <p:nvPr/>
        </p:nvSpPr>
        <p:spPr>
          <a:xfrm>
            <a:off x="4896131" y="278781"/>
            <a:ext cx="0" cy="348615"/>
          </a:xfrm>
          <a:custGeom>
            <a:avLst/>
            <a:gdLst/>
            <a:ahLst/>
            <a:cxnLst/>
            <a:rect l="l" t="t" r="r" b="b"/>
            <a:pathLst>
              <a:path h="348615">
                <a:moveTo>
                  <a:pt x="0" y="0"/>
                </a:moveTo>
                <a:lnTo>
                  <a:pt x="0" y="348387"/>
                </a:lnTo>
              </a:path>
            </a:pathLst>
          </a:custGeom>
          <a:ln w="53590">
            <a:solidFill>
              <a:srgbClr val="F37170"/>
            </a:solidFill>
          </a:ln>
        </p:spPr>
        <p:txBody>
          <a:bodyPr wrap="square" lIns="0" tIns="0" rIns="0" bIns="0" rtlCol="0"/>
          <a:lstStyle/>
          <a:p>
            <a:endParaRPr/>
          </a:p>
        </p:txBody>
      </p:sp>
      <p:sp>
        <p:nvSpPr>
          <p:cNvPr id="97" name="object 97">
            <a:extLst>
              <a:ext uri="{C183D7F6-B498-43B3-948B-1728B52AA6E4}">
                <adec:decorative xmlns:adec="http://schemas.microsoft.com/office/drawing/2017/decorative" val="1"/>
              </a:ext>
            </a:extLst>
          </p:cNvPr>
          <p:cNvSpPr/>
          <p:nvPr/>
        </p:nvSpPr>
        <p:spPr>
          <a:xfrm>
            <a:off x="4869336" y="278782"/>
            <a:ext cx="53975" cy="348615"/>
          </a:xfrm>
          <a:custGeom>
            <a:avLst/>
            <a:gdLst/>
            <a:ahLst/>
            <a:cxnLst/>
            <a:rect l="l" t="t" r="r" b="b"/>
            <a:pathLst>
              <a:path w="53975" h="348615">
                <a:moveTo>
                  <a:pt x="53589" y="348387"/>
                </a:moveTo>
                <a:lnTo>
                  <a:pt x="0" y="348387"/>
                </a:lnTo>
                <a:lnTo>
                  <a:pt x="0" y="0"/>
                </a:lnTo>
                <a:lnTo>
                  <a:pt x="53589" y="0"/>
                </a:lnTo>
                <a:lnTo>
                  <a:pt x="53589" y="348387"/>
                </a:lnTo>
                <a:close/>
              </a:path>
            </a:pathLst>
          </a:custGeom>
          <a:ln w="3175">
            <a:solidFill>
              <a:srgbClr val="F37170"/>
            </a:solidFill>
          </a:ln>
        </p:spPr>
        <p:txBody>
          <a:bodyPr wrap="square" lIns="0" tIns="0" rIns="0" bIns="0" rtlCol="0"/>
          <a:lstStyle/>
          <a:p>
            <a:endParaRPr/>
          </a:p>
        </p:txBody>
      </p:sp>
      <p:sp>
        <p:nvSpPr>
          <p:cNvPr id="98" name="object 98">
            <a:extLst>
              <a:ext uri="{C183D7F6-B498-43B3-948B-1728B52AA6E4}">
                <adec:decorative xmlns:adec="http://schemas.microsoft.com/office/drawing/2017/decorative" val="1"/>
              </a:ext>
            </a:extLst>
          </p:cNvPr>
          <p:cNvSpPr/>
          <p:nvPr/>
        </p:nvSpPr>
        <p:spPr>
          <a:xfrm>
            <a:off x="4582629" y="278782"/>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3706F"/>
          </a:solidFill>
        </p:spPr>
        <p:txBody>
          <a:bodyPr wrap="square" lIns="0" tIns="0" rIns="0" bIns="0" rtlCol="0"/>
          <a:lstStyle/>
          <a:p>
            <a:endParaRPr/>
          </a:p>
        </p:txBody>
      </p:sp>
      <p:sp>
        <p:nvSpPr>
          <p:cNvPr id="99" name="object 99">
            <a:extLst>
              <a:ext uri="{C183D7F6-B498-43B3-948B-1728B52AA6E4}">
                <adec:decorative xmlns:adec="http://schemas.microsoft.com/office/drawing/2017/decorative" val="1"/>
              </a:ext>
            </a:extLst>
          </p:cNvPr>
          <p:cNvSpPr/>
          <p:nvPr/>
        </p:nvSpPr>
        <p:spPr>
          <a:xfrm>
            <a:off x="4582629" y="278784"/>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F3706F"/>
            </a:solidFill>
          </a:ln>
        </p:spPr>
        <p:txBody>
          <a:bodyPr wrap="square" lIns="0" tIns="0" rIns="0" bIns="0" rtlCol="0"/>
          <a:lstStyle/>
          <a:p>
            <a:endParaRPr/>
          </a:p>
        </p:txBody>
      </p:sp>
      <p:sp>
        <p:nvSpPr>
          <p:cNvPr id="100" name="object 100">
            <a:extLst>
              <a:ext uri="{C183D7F6-B498-43B3-948B-1728B52AA6E4}">
                <adec:decorative xmlns:adec="http://schemas.microsoft.com/office/drawing/2017/decorative" val="1"/>
              </a:ext>
            </a:extLst>
          </p:cNvPr>
          <p:cNvSpPr/>
          <p:nvPr/>
        </p:nvSpPr>
        <p:spPr>
          <a:xfrm>
            <a:off x="4295923" y="278784"/>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26B6B"/>
          </a:solidFill>
        </p:spPr>
        <p:txBody>
          <a:bodyPr wrap="square" lIns="0" tIns="0" rIns="0" bIns="0" rtlCol="0"/>
          <a:lstStyle/>
          <a:p>
            <a:endParaRPr/>
          </a:p>
        </p:txBody>
      </p:sp>
      <p:sp>
        <p:nvSpPr>
          <p:cNvPr id="101" name="object 101">
            <a:extLst>
              <a:ext uri="{C183D7F6-B498-43B3-948B-1728B52AA6E4}">
                <adec:decorative xmlns:adec="http://schemas.microsoft.com/office/drawing/2017/decorative" val="1"/>
              </a:ext>
            </a:extLst>
          </p:cNvPr>
          <p:cNvSpPr/>
          <p:nvPr/>
        </p:nvSpPr>
        <p:spPr>
          <a:xfrm>
            <a:off x="4295923" y="278785"/>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F26B6B"/>
            </a:solidFill>
          </a:ln>
        </p:spPr>
        <p:txBody>
          <a:bodyPr wrap="square" lIns="0" tIns="0" rIns="0" bIns="0" rtlCol="0"/>
          <a:lstStyle/>
          <a:p>
            <a:endParaRPr/>
          </a:p>
        </p:txBody>
      </p:sp>
      <p:sp>
        <p:nvSpPr>
          <p:cNvPr id="102" name="object 102">
            <a:extLst>
              <a:ext uri="{C183D7F6-B498-43B3-948B-1728B52AA6E4}">
                <adec:decorative xmlns:adec="http://schemas.microsoft.com/office/drawing/2017/decorative" val="1"/>
              </a:ext>
            </a:extLst>
          </p:cNvPr>
          <p:cNvSpPr/>
          <p:nvPr/>
        </p:nvSpPr>
        <p:spPr>
          <a:xfrm>
            <a:off x="4009216" y="278786"/>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F06667"/>
          </a:solidFill>
        </p:spPr>
        <p:txBody>
          <a:bodyPr wrap="square" lIns="0" tIns="0" rIns="0" bIns="0" rtlCol="0"/>
          <a:lstStyle/>
          <a:p>
            <a:endParaRPr/>
          </a:p>
        </p:txBody>
      </p:sp>
      <p:sp>
        <p:nvSpPr>
          <p:cNvPr id="103" name="object 103">
            <a:extLst>
              <a:ext uri="{C183D7F6-B498-43B3-948B-1728B52AA6E4}">
                <adec:decorative xmlns:adec="http://schemas.microsoft.com/office/drawing/2017/decorative" val="1"/>
              </a:ext>
            </a:extLst>
          </p:cNvPr>
          <p:cNvSpPr/>
          <p:nvPr/>
        </p:nvSpPr>
        <p:spPr>
          <a:xfrm>
            <a:off x="4009218" y="278787"/>
            <a:ext cx="287020" cy="348615"/>
          </a:xfrm>
          <a:custGeom>
            <a:avLst/>
            <a:gdLst/>
            <a:ahLst/>
            <a:cxnLst/>
            <a:rect l="l" t="t" r="r" b="b"/>
            <a:pathLst>
              <a:path w="287020" h="348615">
                <a:moveTo>
                  <a:pt x="286705" y="348387"/>
                </a:moveTo>
                <a:lnTo>
                  <a:pt x="0" y="348387"/>
                </a:lnTo>
                <a:lnTo>
                  <a:pt x="0" y="0"/>
                </a:lnTo>
                <a:lnTo>
                  <a:pt x="286705" y="0"/>
                </a:lnTo>
                <a:lnTo>
                  <a:pt x="286705" y="348387"/>
                </a:lnTo>
                <a:close/>
              </a:path>
            </a:pathLst>
          </a:custGeom>
          <a:ln w="3175">
            <a:solidFill>
              <a:srgbClr val="F06667"/>
            </a:solidFill>
          </a:ln>
        </p:spPr>
        <p:txBody>
          <a:bodyPr wrap="square" lIns="0" tIns="0" rIns="0" bIns="0" rtlCol="0"/>
          <a:lstStyle/>
          <a:p>
            <a:endParaRPr/>
          </a:p>
        </p:txBody>
      </p:sp>
      <p:sp>
        <p:nvSpPr>
          <p:cNvPr id="104" name="object 104">
            <a:extLst>
              <a:ext uri="{C183D7F6-B498-43B3-948B-1728B52AA6E4}">
                <adec:decorative xmlns:adec="http://schemas.microsoft.com/office/drawing/2017/decorative" val="1"/>
              </a:ext>
            </a:extLst>
          </p:cNvPr>
          <p:cNvSpPr/>
          <p:nvPr/>
        </p:nvSpPr>
        <p:spPr>
          <a:xfrm>
            <a:off x="3723403" y="278787"/>
            <a:ext cx="286385" cy="348615"/>
          </a:xfrm>
          <a:custGeom>
            <a:avLst/>
            <a:gdLst/>
            <a:ahLst/>
            <a:cxnLst/>
            <a:rect l="l" t="t" r="r" b="b"/>
            <a:pathLst>
              <a:path w="286385" h="348615">
                <a:moveTo>
                  <a:pt x="0" y="0"/>
                </a:moveTo>
                <a:lnTo>
                  <a:pt x="285812" y="0"/>
                </a:lnTo>
                <a:lnTo>
                  <a:pt x="285812" y="348387"/>
                </a:lnTo>
                <a:lnTo>
                  <a:pt x="0" y="348387"/>
                </a:lnTo>
                <a:lnTo>
                  <a:pt x="0" y="0"/>
                </a:lnTo>
                <a:close/>
              </a:path>
            </a:pathLst>
          </a:custGeom>
          <a:solidFill>
            <a:srgbClr val="EF6163"/>
          </a:solidFill>
        </p:spPr>
        <p:txBody>
          <a:bodyPr wrap="square" lIns="0" tIns="0" rIns="0" bIns="0" rtlCol="0"/>
          <a:lstStyle/>
          <a:p>
            <a:endParaRPr/>
          </a:p>
        </p:txBody>
      </p:sp>
      <p:sp>
        <p:nvSpPr>
          <p:cNvPr id="105" name="object 105">
            <a:extLst>
              <a:ext uri="{C183D7F6-B498-43B3-948B-1728B52AA6E4}">
                <adec:decorative xmlns:adec="http://schemas.microsoft.com/office/drawing/2017/decorative" val="1"/>
              </a:ext>
            </a:extLst>
          </p:cNvPr>
          <p:cNvSpPr/>
          <p:nvPr/>
        </p:nvSpPr>
        <p:spPr>
          <a:xfrm>
            <a:off x="3723404" y="278789"/>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F6163"/>
            </a:solidFill>
          </a:ln>
        </p:spPr>
        <p:txBody>
          <a:bodyPr wrap="square" lIns="0" tIns="0" rIns="0" bIns="0" rtlCol="0"/>
          <a:lstStyle/>
          <a:p>
            <a:endParaRPr/>
          </a:p>
        </p:txBody>
      </p:sp>
      <p:sp>
        <p:nvSpPr>
          <p:cNvPr id="106" name="object 106">
            <a:extLst>
              <a:ext uri="{C183D7F6-B498-43B3-948B-1728B52AA6E4}">
                <adec:decorative xmlns:adec="http://schemas.microsoft.com/office/drawing/2017/decorative" val="1"/>
              </a:ext>
            </a:extLst>
          </p:cNvPr>
          <p:cNvSpPr/>
          <p:nvPr/>
        </p:nvSpPr>
        <p:spPr>
          <a:xfrm>
            <a:off x="3436697" y="278789"/>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ED5C60"/>
          </a:solidFill>
        </p:spPr>
        <p:txBody>
          <a:bodyPr wrap="square" lIns="0" tIns="0" rIns="0" bIns="0" rtlCol="0"/>
          <a:lstStyle/>
          <a:p>
            <a:endParaRPr/>
          </a:p>
        </p:txBody>
      </p:sp>
      <p:sp>
        <p:nvSpPr>
          <p:cNvPr id="107" name="object 107">
            <a:extLst>
              <a:ext uri="{C183D7F6-B498-43B3-948B-1728B52AA6E4}">
                <adec:decorative xmlns:adec="http://schemas.microsoft.com/office/drawing/2017/decorative" val="1"/>
              </a:ext>
            </a:extLst>
          </p:cNvPr>
          <p:cNvSpPr/>
          <p:nvPr/>
        </p:nvSpPr>
        <p:spPr>
          <a:xfrm>
            <a:off x="3436698" y="278790"/>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ED5C60"/>
            </a:solidFill>
          </a:ln>
        </p:spPr>
        <p:txBody>
          <a:bodyPr wrap="square" lIns="0" tIns="0" rIns="0" bIns="0" rtlCol="0"/>
          <a:lstStyle/>
          <a:p>
            <a:endParaRPr/>
          </a:p>
        </p:txBody>
      </p:sp>
      <p:sp>
        <p:nvSpPr>
          <p:cNvPr id="108" name="object 108">
            <a:extLst>
              <a:ext uri="{C183D7F6-B498-43B3-948B-1728B52AA6E4}">
                <adec:decorative xmlns:adec="http://schemas.microsoft.com/office/drawing/2017/decorative" val="1"/>
              </a:ext>
            </a:extLst>
          </p:cNvPr>
          <p:cNvSpPr/>
          <p:nvPr/>
        </p:nvSpPr>
        <p:spPr>
          <a:xfrm>
            <a:off x="3149991" y="278790"/>
            <a:ext cx="287020" cy="348615"/>
          </a:xfrm>
          <a:custGeom>
            <a:avLst/>
            <a:gdLst/>
            <a:ahLst/>
            <a:cxnLst/>
            <a:rect l="l" t="t" r="r" b="b"/>
            <a:pathLst>
              <a:path w="287020" h="348615">
                <a:moveTo>
                  <a:pt x="0" y="0"/>
                </a:moveTo>
                <a:lnTo>
                  <a:pt x="286706" y="0"/>
                </a:lnTo>
                <a:lnTo>
                  <a:pt x="286706" y="348387"/>
                </a:lnTo>
                <a:lnTo>
                  <a:pt x="0" y="348387"/>
                </a:lnTo>
                <a:lnTo>
                  <a:pt x="0" y="0"/>
                </a:lnTo>
                <a:close/>
              </a:path>
            </a:pathLst>
          </a:custGeom>
          <a:solidFill>
            <a:srgbClr val="EB585D"/>
          </a:solidFill>
        </p:spPr>
        <p:txBody>
          <a:bodyPr wrap="square" lIns="0" tIns="0" rIns="0" bIns="0" rtlCol="0"/>
          <a:lstStyle/>
          <a:p>
            <a:endParaRPr/>
          </a:p>
        </p:txBody>
      </p:sp>
      <p:sp>
        <p:nvSpPr>
          <p:cNvPr id="109" name="object 109">
            <a:extLst>
              <a:ext uri="{C183D7F6-B498-43B3-948B-1728B52AA6E4}">
                <adec:decorative xmlns:adec="http://schemas.microsoft.com/office/drawing/2017/decorative" val="1"/>
              </a:ext>
            </a:extLst>
          </p:cNvPr>
          <p:cNvSpPr/>
          <p:nvPr/>
        </p:nvSpPr>
        <p:spPr>
          <a:xfrm>
            <a:off x="3149991" y="278792"/>
            <a:ext cx="287020" cy="348615"/>
          </a:xfrm>
          <a:custGeom>
            <a:avLst/>
            <a:gdLst/>
            <a:ahLst/>
            <a:cxnLst/>
            <a:rect l="l" t="t" r="r" b="b"/>
            <a:pathLst>
              <a:path w="287020" h="348615">
                <a:moveTo>
                  <a:pt x="286706" y="348387"/>
                </a:moveTo>
                <a:lnTo>
                  <a:pt x="0" y="348387"/>
                </a:lnTo>
                <a:lnTo>
                  <a:pt x="0" y="0"/>
                </a:lnTo>
                <a:lnTo>
                  <a:pt x="286706" y="0"/>
                </a:lnTo>
                <a:lnTo>
                  <a:pt x="286706" y="348387"/>
                </a:lnTo>
                <a:close/>
              </a:path>
            </a:pathLst>
          </a:custGeom>
          <a:ln w="3175">
            <a:solidFill>
              <a:srgbClr val="EB585D"/>
            </a:solidFill>
          </a:ln>
        </p:spPr>
        <p:txBody>
          <a:bodyPr wrap="square" lIns="0" tIns="0" rIns="0" bIns="0" rtlCol="0"/>
          <a:lstStyle/>
          <a:p>
            <a:endParaRPr/>
          </a:p>
        </p:txBody>
      </p:sp>
      <p:sp>
        <p:nvSpPr>
          <p:cNvPr id="110" name="object 110">
            <a:extLst>
              <a:ext uri="{C183D7F6-B498-43B3-948B-1728B52AA6E4}">
                <adec:decorative xmlns:adec="http://schemas.microsoft.com/office/drawing/2017/decorative" val="1"/>
              </a:ext>
            </a:extLst>
          </p:cNvPr>
          <p:cNvSpPr/>
          <p:nvPr/>
        </p:nvSpPr>
        <p:spPr>
          <a:xfrm>
            <a:off x="2863284" y="278792"/>
            <a:ext cx="287020" cy="348615"/>
          </a:xfrm>
          <a:custGeom>
            <a:avLst/>
            <a:gdLst/>
            <a:ahLst/>
            <a:cxnLst/>
            <a:rect l="l" t="t" r="r" b="b"/>
            <a:pathLst>
              <a:path w="287019" h="348615">
                <a:moveTo>
                  <a:pt x="0" y="0"/>
                </a:moveTo>
                <a:lnTo>
                  <a:pt x="286706" y="0"/>
                </a:lnTo>
                <a:lnTo>
                  <a:pt x="286706" y="348387"/>
                </a:lnTo>
                <a:lnTo>
                  <a:pt x="0" y="348387"/>
                </a:lnTo>
                <a:lnTo>
                  <a:pt x="0" y="0"/>
                </a:lnTo>
                <a:close/>
              </a:path>
            </a:pathLst>
          </a:custGeom>
          <a:solidFill>
            <a:srgbClr val="EA5359"/>
          </a:solidFill>
        </p:spPr>
        <p:txBody>
          <a:bodyPr wrap="square" lIns="0" tIns="0" rIns="0" bIns="0" rtlCol="0"/>
          <a:lstStyle/>
          <a:p>
            <a:endParaRPr/>
          </a:p>
        </p:txBody>
      </p:sp>
      <p:sp>
        <p:nvSpPr>
          <p:cNvPr id="111" name="object 111">
            <a:extLst>
              <a:ext uri="{C183D7F6-B498-43B3-948B-1728B52AA6E4}">
                <adec:decorative xmlns:adec="http://schemas.microsoft.com/office/drawing/2017/decorative" val="1"/>
              </a:ext>
            </a:extLst>
          </p:cNvPr>
          <p:cNvSpPr/>
          <p:nvPr/>
        </p:nvSpPr>
        <p:spPr>
          <a:xfrm>
            <a:off x="2863285" y="278793"/>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A5359"/>
            </a:solidFill>
          </a:ln>
        </p:spPr>
        <p:txBody>
          <a:bodyPr wrap="square" lIns="0" tIns="0" rIns="0" bIns="0" rtlCol="0"/>
          <a:lstStyle/>
          <a:p>
            <a:endParaRPr/>
          </a:p>
        </p:txBody>
      </p:sp>
      <p:sp>
        <p:nvSpPr>
          <p:cNvPr id="112" name="object 112">
            <a:extLst>
              <a:ext uri="{C183D7F6-B498-43B3-948B-1728B52AA6E4}">
                <adec:decorative xmlns:adec="http://schemas.microsoft.com/office/drawing/2017/decorative" val="1"/>
              </a:ext>
            </a:extLst>
          </p:cNvPr>
          <p:cNvSpPr/>
          <p:nvPr/>
        </p:nvSpPr>
        <p:spPr>
          <a:xfrm>
            <a:off x="2577472" y="278792"/>
            <a:ext cx="286385" cy="348615"/>
          </a:xfrm>
          <a:custGeom>
            <a:avLst/>
            <a:gdLst/>
            <a:ahLst/>
            <a:cxnLst/>
            <a:rect l="l" t="t" r="r" b="b"/>
            <a:pathLst>
              <a:path w="286385" h="348615">
                <a:moveTo>
                  <a:pt x="0" y="0"/>
                </a:moveTo>
                <a:lnTo>
                  <a:pt x="285812" y="0"/>
                </a:lnTo>
                <a:lnTo>
                  <a:pt x="285812" y="348389"/>
                </a:lnTo>
                <a:lnTo>
                  <a:pt x="0" y="348389"/>
                </a:lnTo>
                <a:lnTo>
                  <a:pt x="0" y="0"/>
                </a:lnTo>
                <a:close/>
              </a:path>
            </a:pathLst>
          </a:custGeom>
          <a:solidFill>
            <a:srgbClr val="E84E56"/>
          </a:solidFill>
        </p:spPr>
        <p:txBody>
          <a:bodyPr wrap="square" lIns="0" tIns="0" rIns="0" bIns="0" rtlCol="0"/>
          <a:lstStyle/>
          <a:p>
            <a:endParaRPr/>
          </a:p>
        </p:txBody>
      </p:sp>
      <p:sp>
        <p:nvSpPr>
          <p:cNvPr id="113" name="object 113">
            <a:extLst>
              <a:ext uri="{C183D7F6-B498-43B3-948B-1728B52AA6E4}">
                <adec:decorative xmlns:adec="http://schemas.microsoft.com/office/drawing/2017/decorative" val="1"/>
              </a:ext>
            </a:extLst>
          </p:cNvPr>
          <p:cNvSpPr/>
          <p:nvPr/>
        </p:nvSpPr>
        <p:spPr>
          <a:xfrm>
            <a:off x="2577472" y="278795"/>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84E56"/>
            </a:solidFill>
          </a:ln>
        </p:spPr>
        <p:txBody>
          <a:bodyPr wrap="square" lIns="0" tIns="0" rIns="0" bIns="0" rtlCol="0"/>
          <a:lstStyle/>
          <a:p>
            <a:endParaRPr/>
          </a:p>
        </p:txBody>
      </p:sp>
      <p:sp>
        <p:nvSpPr>
          <p:cNvPr id="114" name="object 114">
            <a:extLst>
              <a:ext uri="{C183D7F6-B498-43B3-948B-1728B52AA6E4}">
                <adec:decorative xmlns:adec="http://schemas.microsoft.com/office/drawing/2017/decorative" val="1"/>
              </a:ext>
            </a:extLst>
          </p:cNvPr>
          <p:cNvSpPr/>
          <p:nvPr/>
        </p:nvSpPr>
        <p:spPr>
          <a:xfrm>
            <a:off x="2290766" y="278794"/>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74A53"/>
          </a:solidFill>
        </p:spPr>
        <p:txBody>
          <a:bodyPr wrap="square" lIns="0" tIns="0" rIns="0" bIns="0" rtlCol="0"/>
          <a:lstStyle/>
          <a:p>
            <a:endParaRPr/>
          </a:p>
        </p:txBody>
      </p:sp>
      <p:sp>
        <p:nvSpPr>
          <p:cNvPr id="115" name="object 115">
            <a:extLst>
              <a:ext uri="{C183D7F6-B498-43B3-948B-1728B52AA6E4}">
                <adec:decorative xmlns:adec="http://schemas.microsoft.com/office/drawing/2017/decorative" val="1"/>
              </a:ext>
            </a:extLst>
          </p:cNvPr>
          <p:cNvSpPr/>
          <p:nvPr/>
        </p:nvSpPr>
        <p:spPr>
          <a:xfrm>
            <a:off x="2290766" y="278796"/>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74A53"/>
            </a:solidFill>
          </a:ln>
        </p:spPr>
        <p:txBody>
          <a:bodyPr wrap="square" lIns="0" tIns="0" rIns="0" bIns="0" rtlCol="0"/>
          <a:lstStyle/>
          <a:p>
            <a:endParaRPr/>
          </a:p>
        </p:txBody>
      </p:sp>
      <p:sp>
        <p:nvSpPr>
          <p:cNvPr id="116" name="object 116">
            <a:extLst>
              <a:ext uri="{C183D7F6-B498-43B3-948B-1728B52AA6E4}">
                <adec:decorative xmlns:adec="http://schemas.microsoft.com/office/drawing/2017/decorative" val="1"/>
              </a:ext>
            </a:extLst>
          </p:cNvPr>
          <p:cNvSpPr/>
          <p:nvPr/>
        </p:nvSpPr>
        <p:spPr>
          <a:xfrm>
            <a:off x="2004060" y="278795"/>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64550"/>
          </a:solidFill>
        </p:spPr>
        <p:txBody>
          <a:bodyPr wrap="square" lIns="0" tIns="0" rIns="0" bIns="0" rtlCol="0"/>
          <a:lstStyle/>
          <a:p>
            <a:endParaRPr/>
          </a:p>
        </p:txBody>
      </p:sp>
      <p:sp>
        <p:nvSpPr>
          <p:cNvPr id="117" name="object 117">
            <a:extLst>
              <a:ext uri="{C183D7F6-B498-43B3-948B-1728B52AA6E4}">
                <adec:decorative xmlns:adec="http://schemas.microsoft.com/office/drawing/2017/decorative" val="1"/>
              </a:ext>
            </a:extLst>
          </p:cNvPr>
          <p:cNvSpPr/>
          <p:nvPr/>
        </p:nvSpPr>
        <p:spPr>
          <a:xfrm>
            <a:off x="2004060" y="278798"/>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64550"/>
            </a:solidFill>
          </a:ln>
        </p:spPr>
        <p:txBody>
          <a:bodyPr wrap="square" lIns="0" tIns="0" rIns="0" bIns="0" rtlCol="0"/>
          <a:lstStyle/>
          <a:p>
            <a:endParaRPr/>
          </a:p>
        </p:txBody>
      </p:sp>
      <p:sp>
        <p:nvSpPr>
          <p:cNvPr id="118" name="object 118">
            <a:extLst>
              <a:ext uri="{C183D7F6-B498-43B3-948B-1728B52AA6E4}">
                <adec:decorative xmlns:adec="http://schemas.microsoft.com/office/drawing/2017/decorative" val="1"/>
              </a:ext>
            </a:extLst>
          </p:cNvPr>
          <p:cNvSpPr/>
          <p:nvPr/>
        </p:nvSpPr>
        <p:spPr>
          <a:xfrm>
            <a:off x="1718247" y="278797"/>
            <a:ext cx="286385" cy="348615"/>
          </a:xfrm>
          <a:custGeom>
            <a:avLst/>
            <a:gdLst/>
            <a:ahLst/>
            <a:cxnLst/>
            <a:rect l="l" t="t" r="r" b="b"/>
            <a:pathLst>
              <a:path w="286385" h="348615">
                <a:moveTo>
                  <a:pt x="0" y="0"/>
                </a:moveTo>
                <a:lnTo>
                  <a:pt x="285812" y="0"/>
                </a:lnTo>
                <a:lnTo>
                  <a:pt x="285812" y="348389"/>
                </a:lnTo>
                <a:lnTo>
                  <a:pt x="0" y="348389"/>
                </a:lnTo>
                <a:lnTo>
                  <a:pt x="0" y="0"/>
                </a:lnTo>
                <a:close/>
              </a:path>
            </a:pathLst>
          </a:custGeom>
          <a:solidFill>
            <a:srgbClr val="E4414D"/>
          </a:solidFill>
        </p:spPr>
        <p:txBody>
          <a:bodyPr wrap="square" lIns="0" tIns="0" rIns="0" bIns="0" rtlCol="0"/>
          <a:lstStyle/>
          <a:p>
            <a:endParaRPr/>
          </a:p>
        </p:txBody>
      </p:sp>
      <p:sp>
        <p:nvSpPr>
          <p:cNvPr id="119" name="object 119">
            <a:extLst>
              <a:ext uri="{C183D7F6-B498-43B3-948B-1728B52AA6E4}">
                <adec:decorative xmlns:adec="http://schemas.microsoft.com/office/drawing/2017/decorative" val="1"/>
              </a:ext>
            </a:extLst>
          </p:cNvPr>
          <p:cNvSpPr/>
          <p:nvPr/>
        </p:nvSpPr>
        <p:spPr>
          <a:xfrm>
            <a:off x="1718247" y="278799"/>
            <a:ext cx="286385" cy="348615"/>
          </a:xfrm>
          <a:custGeom>
            <a:avLst/>
            <a:gdLst/>
            <a:ahLst/>
            <a:cxnLst/>
            <a:rect l="l" t="t" r="r" b="b"/>
            <a:pathLst>
              <a:path w="286385" h="348615">
                <a:moveTo>
                  <a:pt x="285812" y="348387"/>
                </a:moveTo>
                <a:lnTo>
                  <a:pt x="0" y="348387"/>
                </a:lnTo>
                <a:lnTo>
                  <a:pt x="0" y="0"/>
                </a:lnTo>
                <a:lnTo>
                  <a:pt x="285812" y="0"/>
                </a:lnTo>
                <a:lnTo>
                  <a:pt x="285812" y="348387"/>
                </a:lnTo>
                <a:close/>
              </a:path>
            </a:pathLst>
          </a:custGeom>
          <a:ln w="3175">
            <a:solidFill>
              <a:srgbClr val="E4414D"/>
            </a:solidFill>
          </a:ln>
        </p:spPr>
        <p:txBody>
          <a:bodyPr wrap="square" lIns="0" tIns="0" rIns="0" bIns="0" rtlCol="0"/>
          <a:lstStyle/>
          <a:p>
            <a:endParaRPr/>
          </a:p>
        </p:txBody>
      </p:sp>
      <p:sp>
        <p:nvSpPr>
          <p:cNvPr id="120" name="object 120">
            <a:extLst>
              <a:ext uri="{C183D7F6-B498-43B3-948B-1728B52AA6E4}">
                <adec:decorative xmlns:adec="http://schemas.microsoft.com/office/drawing/2017/decorative" val="1"/>
              </a:ext>
            </a:extLst>
          </p:cNvPr>
          <p:cNvSpPr/>
          <p:nvPr/>
        </p:nvSpPr>
        <p:spPr>
          <a:xfrm>
            <a:off x="1431540" y="278799"/>
            <a:ext cx="287020" cy="348615"/>
          </a:xfrm>
          <a:custGeom>
            <a:avLst/>
            <a:gdLst/>
            <a:ahLst/>
            <a:cxnLst/>
            <a:rect l="l" t="t" r="r" b="b"/>
            <a:pathLst>
              <a:path w="287019" h="348615">
                <a:moveTo>
                  <a:pt x="0" y="0"/>
                </a:moveTo>
                <a:lnTo>
                  <a:pt x="286706" y="0"/>
                </a:lnTo>
                <a:lnTo>
                  <a:pt x="286706" y="348389"/>
                </a:lnTo>
                <a:lnTo>
                  <a:pt x="0" y="348389"/>
                </a:lnTo>
                <a:lnTo>
                  <a:pt x="0" y="0"/>
                </a:lnTo>
                <a:close/>
              </a:path>
            </a:pathLst>
          </a:custGeom>
          <a:solidFill>
            <a:srgbClr val="E33C4B"/>
          </a:solidFill>
        </p:spPr>
        <p:txBody>
          <a:bodyPr wrap="square" lIns="0" tIns="0" rIns="0" bIns="0" rtlCol="0"/>
          <a:lstStyle/>
          <a:p>
            <a:endParaRPr/>
          </a:p>
        </p:txBody>
      </p:sp>
      <p:sp>
        <p:nvSpPr>
          <p:cNvPr id="121" name="object 121">
            <a:extLst>
              <a:ext uri="{C183D7F6-B498-43B3-948B-1728B52AA6E4}">
                <adec:decorative xmlns:adec="http://schemas.microsoft.com/office/drawing/2017/decorative" val="1"/>
              </a:ext>
            </a:extLst>
          </p:cNvPr>
          <p:cNvSpPr/>
          <p:nvPr/>
        </p:nvSpPr>
        <p:spPr>
          <a:xfrm>
            <a:off x="1431540" y="278801"/>
            <a:ext cx="287020" cy="348615"/>
          </a:xfrm>
          <a:custGeom>
            <a:avLst/>
            <a:gdLst/>
            <a:ahLst/>
            <a:cxnLst/>
            <a:rect l="l" t="t" r="r" b="b"/>
            <a:pathLst>
              <a:path w="287019" h="348615">
                <a:moveTo>
                  <a:pt x="286706" y="348387"/>
                </a:moveTo>
                <a:lnTo>
                  <a:pt x="0" y="348387"/>
                </a:lnTo>
                <a:lnTo>
                  <a:pt x="0" y="0"/>
                </a:lnTo>
                <a:lnTo>
                  <a:pt x="286706" y="0"/>
                </a:lnTo>
                <a:lnTo>
                  <a:pt x="286706" y="348387"/>
                </a:lnTo>
                <a:close/>
              </a:path>
            </a:pathLst>
          </a:custGeom>
          <a:ln w="3175">
            <a:solidFill>
              <a:srgbClr val="E33C4B"/>
            </a:solidFill>
          </a:ln>
        </p:spPr>
        <p:txBody>
          <a:bodyPr wrap="square" lIns="0" tIns="0" rIns="0" bIns="0" rtlCol="0"/>
          <a:lstStyle/>
          <a:p>
            <a:endParaRPr/>
          </a:p>
        </p:txBody>
      </p:sp>
      <p:sp>
        <p:nvSpPr>
          <p:cNvPr id="122" name="object 122">
            <a:extLst>
              <a:ext uri="{C183D7F6-B498-43B3-948B-1728B52AA6E4}">
                <adec:decorative xmlns:adec="http://schemas.microsoft.com/office/drawing/2017/decorative" val="1"/>
              </a:ext>
            </a:extLst>
          </p:cNvPr>
          <p:cNvSpPr/>
          <p:nvPr/>
        </p:nvSpPr>
        <p:spPr>
          <a:xfrm>
            <a:off x="1305605" y="278800"/>
            <a:ext cx="126364" cy="348615"/>
          </a:xfrm>
          <a:custGeom>
            <a:avLst/>
            <a:gdLst/>
            <a:ahLst/>
            <a:cxnLst/>
            <a:rect l="l" t="t" r="r" b="b"/>
            <a:pathLst>
              <a:path w="126365" h="348615">
                <a:moveTo>
                  <a:pt x="0" y="0"/>
                </a:moveTo>
                <a:lnTo>
                  <a:pt x="125935" y="0"/>
                </a:lnTo>
                <a:lnTo>
                  <a:pt x="125935" y="348389"/>
                </a:lnTo>
                <a:lnTo>
                  <a:pt x="0" y="348389"/>
                </a:lnTo>
                <a:lnTo>
                  <a:pt x="0" y="0"/>
                </a:lnTo>
                <a:close/>
              </a:path>
            </a:pathLst>
          </a:custGeom>
          <a:solidFill>
            <a:srgbClr val="E13848"/>
          </a:solidFill>
        </p:spPr>
        <p:txBody>
          <a:bodyPr wrap="square" lIns="0" tIns="0" rIns="0" bIns="0" rtlCol="0"/>
          <a:lstStyle/>
          <a:p>
            <a:endParaRPr/>
          </a:p>
        </p:txBody>
      </p:sp>
      <p:sp>
        <p:nvSpPr>
          <p:cNvPr id="123" name="object 123">
            <a:extLst>
              <a:ext uri="{C183D7F6-B498-43B3-948B-1728B52AA6E4}">
                <adec:decorative xmlns:adec="http://schemas.microsoft.com/office/drawing/2017/decorative" val="1"/>
              </a:ext>
            </a:extLst>
          </p:cNvPr>
          <p:cNvSpPr/>
          <p:nvPr/>
        </p:nvSpPr>
        <p:spPr>
          <a:xfrm>
            <a:off x="1305604" y="278802"/>
            <a:ext cx="126364" cy="348615"/>
          </a:xfrm>
          <a:custGeom>
            <a:avLst/>
            <a:gdLst/>
            <a:ahLst/>
            <a:cxnLst/>
            <a:rect l="l" t="t" r="r" b="b"/>
            <a:pathLst>
              <a:path w="126365" h="348615">
                <a:moveTo>
                  <a:pt x="125936" y="348387"/>
                </a:moveTo>
                <a:lnTo>
                  <a:pt x="0" y="348387"/>
                </a:lnTo>
                <a:lnTo>
                  <a:pt x="0" y="0"/>
                </a:lnTo>
                <a:lnTo>
                  <a:pt x="125936" y="0"/>
                </a:lnTo>
                <a:lnTo>
                  <a:pt x="125936" y="348387"/>
                </a:lnTo>
                <a:close/>
              </a:path>
            </a:pathLst>
          </a:custGeom>
          <a:ln w="3175">
            <a:solidFill>
              <a:srgbClr val="E13848"/>
            </a:solidFill>
          </a:ln>
        </p:spPr>
        <p:txBody>
          <a:bodyPr wrap="square" lIns="0" tIns="0" rIns="0" bIns="0" rtlCol="0"/>
          <a:lstStyle/>
          <a:p>
            <a:endParaRPr/>
          </a:p>
        </p:txBody>
      </p:sp>
      <p:sp>
        <p:nvSpPr>
          <p:cNvPr id="124" name="object 124">
            <a:extLst>
              <a:ext uri="{C183D7F6-B498-43B3-948B-1728B52AA6E4}">
                <adec:decorative xmlns:adec="http://schemas.microsoft.com/office/drawing/2017/decorative" val="1"/>
              </a:ext>
            </a:extLst>
          </p:cNvPr>
          <p:cNvSpPr/>
          <p:nvPr/>
        </p:nvSpPr>
        <p:spPr>
          <a:xfrm>
            <a:off x="1305604" y="278357"/>
            <a:ext cx="0" cy="349885"/>
          </a:xfrm>
          <a:custGeom>
            <a:avLst/>
            <a:gdLst/>
            <a:ahLst/>
            <a:cxnLst/>
            <a:rect l="l" t="t" r="r" b="b"/>
            <a:pathLst>
              <a:path h="349884">
                <a:moveTo>
                  <a:pt x="0" y="0"/>
                </a:moveTo>
                <a:lnTo>
                  <a:pt x="0" y="349280"/>
                </a:lnTo>
              </a:path>
            </a:pathLst>
          </a:custGeom>
          <a:ln w="3175">
            <a:solidFill>
              <a:srgbClr val="E13647"/>
            </a:solidFill>
          </a:ln>
        </p:spPr>
        <p:txBody>
          <a:bodyPr wrap="square" lIns="0" tIns="0" rIns="0" bIns="0" rtlCol="0"/>
          <a:lstStyle/>
          <a:p>
            <a:endParaRPr/>
          </a:p>
        </p:txBody>
      </p:sp>
      <p:sp>
        <p:nvSpPr>
          <p:cNvPr id="125" name="object 125">
            <a:extLst>
              <a:ext uri="{C183D7F6-B498-43B3-948B-1728B52AA6E4}">
                <adec:decorative xmlns:adec="http://schemas.microsoft.com/office/drawing/2017/decorative" val="1"/>
              </a:ext>
            </a:extLst>
          </p:cNvPr>
          <p:cNvSpPr/>
          <p:nvPr/>
        </p:nvSpPr>
        <p:spPr>
          <a:xfrm>
            <a:off x="1460121" y="352055"/>
            <a:ext cx="151838" cy="179553"/>
          </a:xfrm>
          <a:prstGeom prst="rect">
            <a:avLst/>
          </a:prstGeom>
          <a:blipFill>
            <a:blip r:embed="rId5" cstate="print"/>
            <a:stretch>
              <a:fillRect/>
            </a:stretch>
          </a:blipFill>
        </p:spPr>
        <p:txBody>
          <a:bodyPr wrap="square" lIns="0" tIns="0" rIns="0" bIns="0" rtlCol="0"/>
          <a:lstStyle/>
          <a:p>
            <a:endParaRPr/>
          </a:p>
        </p:txBody>
      </p:sp>
      <p:sp>
        <p:nvSpPr>
          <p:cNvPr id="126" name="object 126">
            <a:extLst>
              <a:ext uri="{C183D7F6-B498-43B3-948B-1728B52AA6E4}">
                <adec:decorative xmlns:adec="http://schemas.microsoft.com/office/drawing/2017/decorative" val="1"/>
              </a:ext>
            </a:extLst>
          </p:cNvPr>
          <p:cNvSpPr/>
          <p:nvPr/>
        </p:nvSpPr>
        <p:spPr>
          <a:xfrm>
            <a:off x="1637861" y="399401"/>
            <a:ext cx="72346" cy="130422"/>
          </a:xfrm>
          <a:prstGeom prst="rect">
            <a:avLst/>
          </a:prstGeom>
          <a:blipFill>
            <a:blip r:embed="rId6" cstate="print"/>
            <a:stretch>
              <a:fillRect/>
            </a:stretch>
          </a:blipFill>
        </p:spPr>
        <p:txBody>
          <a:bodyPr wrap="square" lIns="0" tIns="0" rIns="0" bIns="0" rtlCol="0"/>
          <a:lstStyle/>
          <a:p>
            <a:endParaRPr/>
          </a:p>
        </p:txBody>
      </p:sp>
      <p:sp>
        <p:nvSpPr>
          <p:cNvPr id="127" name="object 127">
            <a:extLst>
              <a:ext uri="{C183D7F6-B498-43B3-948B-1728B52AA6E4}">
                <adec:decorative xmlns:adec="http://schemas.microsoft.com/office/drawing/2017/decorative" val="1"/>
              </a:ext>
            </a:extLst>
          </p:cNvPr>
          <p:cNvSpPr/>
          <p:nvPr/>
        </p:nvSpPr>
        <p:spPr>
          <a:xfrm>
            <a:off x="1731644" y="402081"/>
            <a:ext cx="116111" cy="131315"/>
          </a:xfrm>
          <a:prstGeom prst="rect">
            <a:avLst/>
          </a:prstGeom>
          <a:blipFill>
            <a:blip r:embed="rId7" cstate="print"/>
            <a:stretch>
              <a:fillRect/>
            </a:stretch>
          </a:blipFill>
        </p:spPr>
        <p:txBody>
          <a:bodyPr wrap="square" lIns="0" tIns="0" rIns="0" bIns="0" rtlCol="0"/>
          <a:lstStyle/>
          <a:p>
            <a:endParaRPr/>
          </a:p>
        </p:txBody>
      </p:sp>
      <p:sp>
        <p:nvSpPr>
          <p:cNvPr id="128" name="object 128">
            <a:extLst>
              <a:ext uri="{C183D7F6-B498-43B3-948B-1728B52AA6E4}">
                <adec:decorative xmlns:adec="http://schemas.microsoft.com/office/drawing/2017/decorative" val="1"/>
              </a:ext>
            </a:extLst>
          </p:cNvPr>
          <p:cNvSpPr/>
          <p:nvPr/>
        </p:nvSpPr>
        <p:spPr>
          <a:xfrm>
            <a:off x="1873657" y="399402"/>
            <a:ext cx="125043" cy="185806"/>
          </a:xfrm>
          <a:prstGeom prst="rect">
            <a:avLst/>
          </a:prstGeom>
          <a:blipFill>
            <a:blip r:embed="rId8" cstate="print"/>
            <a:stretch>
              <a:fillRect/>
            </a:stretch>
          </a:blipFill>
        </p:spPr>
        <p:txBody>
          <a:bodyPr wrap="square" lIns="0" tIns="0" rIns="0" bIns="0" rtlCol="0"/>
          <a:lstStyle/>
          <a:p>
            <a:endParaRPr/>
          </a:p>
        </p:txBody>
      </p:sp>
      <p:sp>
        <p:nvSpPr>
          <p:cNvPr id="129" name="object 129">
            <a:extLst>
              <a:ext uri="{C183D7F6-B498-43B3-948B-1728B52AA6E4}">
                <adec:decorative xmlns:adec="http://schemas.microsoft.com/office/drawing/2017/decorative" val="1"/>
              </a:ext>
            </a:extLst>
          </p:cNvPr>
          <p:cNvSpPr/>
          <p:nvPr/>
        </p:nvSpPr>
        <p:spPr>
          <a:xfrm>
            <a:off x="2023709" y="449428"/>
            <a:ext cx="67310" cy="22860"/>
          </a:xfrm>
          <a:custGeom>
            <a:avLst/>
            <a:gdLst/>
            <a:ahLst/>
            <a:cxnLst/>
            <a:rect l="l" t="t" r="r" b="b"/>
            <a:pathLst>
              <a:path w="67310" h="22859">
                <a:moveTo>
                  <a:pt x="0" y="0"/>
                </a:moveTo>
                <a:lnTo>
                  <a:pt x="0" y="22332"/>
                </a:lnTo>
                <a:lnTo>
                  <a:pt x="66987" y="22332"/>
                </a:lnTo>
                <a:lnTo>
                  <a:pt x="66987" y="0"/>
                </a:lnTo>
                <a:lnTo>
                  <a:pt x="0" y="0"/>
                </a:lnTo>
                <a:close/>
              </a:path>
            </a:pathLst>
          </a:custGeom>
          <a:solidFill>
            <a:srgbClr val="FEFEFE"/>
          </a:solidFill>
        </p:spPr>
        <p:txBody>
          <a:bodyPr wrap="square" lIns="0" tIns="0" rIns="0" bIns="0" rtlCol="0"/>
          <a:lstStyle/>
          <a:p>
            <a:endParaRPr/>
          </a:p>
        </p:txBody>
      </p:sp>
      <p:sp>
        <p:nvSpPr>
          <p:cNvPr id="130" name="object 130">
            <a:extLst>
              <a:ext uri="{C183D7F6-B498-43B3-948B-1728B52AA6E4}">
                <adec:decorative xmlns:adec="http://schemas.microsoft.com/office/drawing/2017/decorative" val="1"/>
              </a:ext>
            </a:extLst>
          </p:cNvPr>
          <p:cNvSpPr/>
          <p:nvPr/>
        </p:nvSpPr>
        <p:spPr>
          <a:xfrm>
            <a:off x="2117491" y="366618"/>
            <a:ext cx="102235" cy="0"/>
          </a:xfrm>
          <a:custGeom>
            <a:avLst/>
            <a:gdLst/>
            <a:ahLst/>
            <a:cxnLst/>
            <a:rect l="l" t="t" r="r" b="b"/>
            <a:pathLst>
              <a:path w="102235">
                <a:moveTo>
                  <a:pt x="0" y="0"/>
                </a:moveTo>
                <a:lnTo>
                  <a:pt x="101820" y="0"/>
                </a:lnTo>
              </a:path>
            </a:pathLst>
          </a:custGeom>
          <a:ln w="26672">
            <a:solidFill>
              <a:srgbClr val="FEFEFE"/>
            </a:solidFill>
          </a:ln>
        </p:spPr>
        <p:txBody>
          <a:bodyPr wrap="square" lIns="0" tIns="0" rIns="0" bIns="0" rtlCol="0"/>
          <a:lstStyle/>
          <a:p>
            <a:endParaRPr/>
          </a:p>
        </p:txBody>
      </p:sp>
      <p:sp>
        <p:nvSpPr>
          <p:cNvPr id="131" name="object 131">
            <a:extLst>
              <a:ext uri="{C183D7F6-B498-43B3-948B-1728B52AA6E4}">
                <adec:decorative xmlns:adec="http://schemas.microsoft.com/office/drawing/2017/decorative" val="1"/>
              </a:ext>
            </a:extLst>
          </p:cNvPr>
          <p:cNvSpPr/>
          <p:nvPr/>
        </p:nvSpPr>
        <p:spPr>
          <a:xfrm>
            <a:off x="2117491" y="379954"/>
            <a:ext cx="32384" cy="49530"/>
          </a:xfrm>
          <a:custGeom>
            <a:avLst/>
            <a:gdLst/>
            <a:ahLst/>
            <a:cxnLst/>
            <a:rect l="l" t="t" r="r" b="b"/>
            <a:pathLst>
              <a:path w="32385" h="49529">
                <a:moveTo>
                  <a:pt x="0" y="0"/>
                </a:moveTo>
                <a:lnTo>
                  <a:pt x="32153" y="0"/>
                </a:lnTo>
                <a:lnTo>
                  <a:pt x="32153" y="49533"/>
                </a:lnTo>
                <a:lnTo>
                  <a:pt x="0" y="49533"/>
                </a:lnTo>
                <a:lnTo>
                  <a:pt x="0" y="0"/>
                </a:lnTo>
                <a:close/>
              </a:path>
            </a:pathLst>
          </a:custGeom>
          <a:solidFill>
            <a:srgbClr val="FEFEFE"/>
          </a:solidFill>
        </p:spPr>
        <p:txBody>
          <a:bodyPr wrap="square" lIns="0" tIns="0" rIns="0" bIns="0" rtlCol="0"/>
          <a:lstStyle/>
          <a:p>
            <a:endParaRPr/>
          </a:p>
        </p:txBody>
      </p:sp>
      <p:sp>
        <p:nvSpPr>
          <p:cNvPr id="132" name="object 132">
            <a:extLst>
              <a:ext uri="{C183D7F6-B498-43B3-948B-1728B52AA6E4}">
                <adec:decorative xmlns:adec="http://schemas.microsoft.com/office/drawing/2017/decorative" val="1"/>
              </a:ext>
            </a:extLst>
          </p:cNvPr>
          <p:cNvSpPr/>
          <p:nvPr/>
        </p:nvSpPr>
        <p:spPr>
          <a:xfrm>
            <a:off x="2117491" y="442189"/>
            <a:ext cx="97790" cy="0"/>
          </a:xfrm>
          <a:custGeom>
            <a:avLst/>
            <a:gdLst/>
            <a:ahLst/>
            <a:cxnLst/>
            <a:rect l="l" t="t" r="r" b="b"/>
            <a:pathLst>
              <a:path w="97789">
                <a:moveTo>
                  <a:pt x="0" y="0"/>
                </a:moveTo>
                <a:lnTo>
                  <a:pt x="97355" y="0"/>
                </a:lnTo>
              </a:path>
            </a:pathLst>
          </a:custGeom>
          <a:ln w="25401">
            <a:solidFill>
              <a:srgbClr val="FEFEFE"/>
            </a:solidFill>
          </a:ln>
        </p:spPr>
        <p:txBody>
          <a:bodyPr wrap="square" lIns="0" tIns="0" rIns="0" bIns="0" rtlCol="0"/>
          <a:lstStyle/>
          <a:p>
            <a:endParaRPr/>
          </a:p>
        </p:txBody>
      </p:sp>
      <p:sp>
        <p:nvSpPr>
          <p:cNvPr id="133" name="object 133">
            <a:extLst>
              <a:ext uri="{C183D7F6-B498-43B3-948B-1728B52AA6E4}">
                <adec:decorative xmlns:adec="http://schemas.microsoft.com/office/drawing/2017/decorative" val="1"/>
              </a:ext>
            </a:extLst>
          </p:cNvPr>
          <p:cNvSpPr/>
          <p:nvPr/>
        </p:nvSpPr>
        <p:spPr>
          <a:xfrm>
            <a:off x="2117491" y="454890"/>
            <a:ext cx="32384" cy="74930"/>
          </a:xfrm>
          <a:custGeom>
            <a:avLst/>
            <a:gdLst/>
            <a:ahLst/>
            <a:cxnLst/>
            <a:rect l="l" t="t" r="r" b="b"/>
            <a:pathLst>
              <a:path w="32385" h="74929">
                <a:moveTo>
                  <a:pt x="0" y="0"/>
                </a:moveTo>
                <a:lnTo>
                  <a:pt x="32153" y="0"/>
                </a:lnTo>
                <a:lnTo>
                  <a:pt x="32153" y="74935"/>
                </a:lnTo>
                <a:lnTo>
                  <a:pt x="0" y="74935"/>
                </a:lnTo>
                <a:lnTo>
                  <a:pt x="0" y="0"/>
                </a:lnTo>
                <a:close/>
              </a:path>
            </a:pathLst>
          </a:custGeom>
          <a:solidFill>
            <a:srgbClr val="FEFEFE"/>
          </a:solidFill>
        </p:spPr>
        <p:txBody>
          <a:bodyPr wrap="square" lIns="0" tIns="0" rIns="0" bIns="0" rtlCol="0"/>
          <a:lstStyle/>
          <a:p>
            <a:endParaRPr/>
          </a:p>
        </p:txBody>
      </p:sp>
      <p:sp>
        <p:nvSpPr>
          <p:cNvPr id="134" name="object 134">
            <a:extLst>
              <a:ext uri="{C183D7F6-B498-43B3-948B-1728B52AA6E4}">
                <adec:decorative xmlns:adec="http://schemas.microsoft.com/office/drawing/2017/decorative" val="1"/>
              </a:ext>
            </a:extLst>
          </p:cNvPr>
          <p:cNvSpPr/>
          <p:nvPr/>
        </p:nvSpPr>
        <p:spPr>
          <a:xfrm>
            <a:off x="2242534" y="399404"/>
            <a:ext cx="338509" cy="133103"/>
          </a:xfrm>
          <a:prstGeom prst="rect">
            <a:avLst/>
          </a:prstGeom>
          <a:blipFill>
            <a:blip r:embed="rId9" cstate="print"/>
            <a:stretch>
              <a:fillRect/>
            </a:stretch>
          </a:blipFill>
        </p:spPr>
        <p:txBody>
          <a:bodyPr wrap="square" lIns="0" tIns="0" rIns="0" bIns="0" rtlCol="0"/>
          <a:lstStyle/>
          <a:p>
            <a:endParaRPr/>
          </a:p>
        </p:txBody>
      </p:sp>
      <p:sp>
        <p:nvSpPr>
          <p:cNvPr id="135" name="object 135">
            <a:extLst>
              <a:ext uri="{C183D7F6-B498-43B3-948B-1728B52AA6E4}">
                <adec:decorative xmlns:adec="http://schemas.microsoft.com/office/drawing/2017/decorative" val="1"/>
              </a:ext>
            </a:extLst>
          </p:cNvPr>
          <p:cNvSpPr/>
          <p:nvPr/>
        </p:nvSpPr>
        <p:spPr>
          <a:xfrm>
            <a:off x="2653390" y="350275"/>
            <a:ext cx="280453" cy="183127"/>
          </a:xfrm>
          <a:prstGeom prst="rect">
            <a:avLst/>
          </a:prstGeom>
          <a:blipFill>
            <a:blip r:embed="rId10" cstate="print"/>
            <a:stretch>
              <a:fillRect/>
            </a:stretch>
          </a:blipFill>
        </p:spPr>
        <p:txBody>
          <a:bodyPr wrap="square" lIns="0" tIns="0" rIns="0" bIns="0" rtlCol="0"/>
          <a:lstStyle/>
          <a:p>
            <a:endParaRPr/>
          </a:p>
        </p:txBody>
      </p:sp>
      <p:sp>
        <p:nvSpPr>
          <p:cNvPr id="136" name="object 136">
            <a:extLst>
              <a:ext uri="{C183D7F6-B498-43B3-948B-1728B52AA6E4}">
                <adec:decorative xmlns:adec="http://schemas.microsoft.com/office/drawing/2017/decorative" val="1"/>
              </a:ext>
            </a:extLst>
          </p:cNvPr>
          <p:cNvSpPr/>
          <p:nvPr/>
        </p:nvSpPr>
        <p:spPr>
          <a:xfrm>
            <a:off x="2958852" y="399408"/>
            <a:ext cx="190244" cy="130422"/>
          </a:xfrm>
          <a:prstGeom prst="rect">
            <a:avLst/>
          </a:prstGeom>
          <a:blipFill>
            <a:blip r:embed="rId11" cstate="print"/>
            <a:stretch>
              <a:fillRect/>
            </a:stretch>
          </a:blipFill>
        </p:spPr>
        <p:txBody>
          <a:bodyPr wrap="square" lIns="0" tIns="0" rIns="0" bIns="0" rtlCol="0"/>
          <a:lstStyle/>
          <a:p>
            <a:endParaRPr/>
          </a:p>
        </p:txBody>
      </p:sp>
      <p:sp>
        <p:nvSpPr>
          <p:cNvPr id="137" name="object 137">
            <a:extLst>
              <a:ext uri="{C183D7F6-B498-43B3-948B-1728B52AA6E4}">
                <adec:decorative xmlns:adec="http://schemas.microsoft.com/office/drawing/2017/decorative" val="1"/>
              </a:ext>
            </a:extLst>
          </p:cNvPr>
          <p:cNvSpPr/>
          <p:nvPr/>
        </p:nvSpPr>
        <p:spPr>
          <a:xfrm>
            <a:off x="3182144" y="399409"/>
            <a:ext cx="190244" cy="130422"/>
          </a:xfrm>
          <a:prstGeom prst="rect">
            <a:avLst/>
          </a:prstGeom>
          <a:blipFill>
            <a:blip r:embed="rId12" cstate="print"/>
            <a:stretch>
              <a:fillRect/>
            </a:stretch>
          </a:blipFill>
        </p:spPr>
        <p:txBody>
          <a:bodyPr wrap="square" lIns="0" tIns="0" rIns="0" bIns="0" rtlCol="0"/>
          <a:lstStyle/>
          <a:p>
            <a:endParaRPr/>
          </a:p>
        </p:txBody>
      </p:sp>
      <p:sp>
        <p:nvSpPr>
          <p:cNvPr id="138" name="object 138">
            <a:extLst>
              <a:ext uri="{C183D7F6-B498-43B3-948B-1728B52AA6E4}">
                <adec:decorative xmlns:adec="http://schemas.microsoft.com/office/drawing/2017/decorative" val="1"/>
              </a:ext>
            </a:extLst>
          </p:cNvPr>
          <p:cNvSpPr/>
          <p:nvPr/>
        </p:nvSpPr>
        <p:spPr>
          <a:xfrm>
            <a:off x="3406328" y="402090"/>
            <a:ext cx="116111" cy="131315"/>
          </a:xfrm>
          <a:prstGeom prst="rect">
            <a:avLst/>
          </a:prstGeom>
          <a:blipFill>
            <a:blip r:embed="rId13" cstate="print"/>
            <a:stretch>
              <a:fillRect/>
            </a:stretch>
          </a:blipFill>
        </p:spPr>
        <p:txBody>
          <a:bodyPr wrap="square" lIns="0" tIns="0" rIns="0" bIns="0" rtlCol="0"/>
          <a:lstStyle/>
          <a:p>
            <a:endParaRPr/>
          </a:p>
        </p:txBody>
      </p:sp>
      <p:sp>
        <p:nvSpPr>
          <p:cNvPr id="139" name="object 139">
            <a:extLst>
              <a:ext uri="{C183D7F6-B498-43B3-948B-1728B52AA6E4}">
                <adec:decorative xmlns:adec="http://schemas.microsoft.com/office/drawing/2017/decorative" val="1"/>
              </a:ext>
            </a:extLst>
          </p:cNvPr>
          <p:cNvSpPr/>
          <p:nvPr/>
        </p:nvSpPr>
        <p:spPr>
          <a:xfrm>
            <a:off x="3555486" y="399411"/>
            <a:ext cx="117004" cy="130422"/>
          </a:xfrm>
          <a:prstGeom prst="rect">
            <a:avLst/>
          </a:prstGeom>
          <a:blipFill>
            <a:blip r:embed="rId14" cstate="print"/>
            <a:stretch>
              <a:fillRect/>
            </a:stretch>
          </a:blipFill>
        </p:spPr>
        <p:txBody>
          <a:bodyPr wrap="square" lIns="0" tIns="0" rIns="0" bIns="0" rtlCol="0"/>
          <a:lstStyle/>
          <a:p>
            <a:endParaRPr/>
          </a:p>
        </p:txBody>
      </p:sp>
      <p:sp>
        <p:nvSpPr>
          <p:cNvPr id="140" name="object 140">
            <a:extLst>
              <a:ext uri="{C183D7F6-B498-43B3-948B-1728B52AA6E4}">
                <adec:decorative xmlns:adec="http://schemas.microsoft.com/office/drawing/2017/decorative" val="1"/>
              </a:ext>
            </a:extLst>
          </p:cNvPr>
          <p:cNvSpPr/>
          <p:nvPr/>
        </p:nvSpPr>
        <p:spPr>
          <a:xfrm>
            <a:off x="3704645" y="349386"/>
            <a:ext cx="36830" cy="180975"/>
          </a:xfrm>
          <a:custGeom>
            <a:avLst/>
            <a:gdLst/>
            <a:ahLst/>
            <a:cxnLst/>
            <a:rect l="l" t="t" r="r" b="b"/>
            <a:pathLst>
              <a:path w="36829" h="180975">
                <a:moveTo>
                  <a:pt x="34833" y="180446"/>
                </a:moveTo>
                <a:lnTo>
                  <a:pt x="1786" y="180446"/>
                </a:lnTo>
                <a:lnTo>
                  <a:pt x="1786" y="52704"/>
                </a:lnTo>
                <a:lnTo>
                  <a:pt x="34833" y="52704"/>
                </a:lnTo>
                <a:lnTo>
                  <a:pt x="34833" y="180446"/>
                </a:lnTo>
                <a:close/>
              </a:path>
              <a:path w="36829" h="180975">
                <a:moveTo>
                  <a:pt x="29474" y="34838"/>
                </a:moveTo>
                <a:lnTo>
                  <a:pt x="7145" y="34838"/>
                </a:lnTo>
                <a:lnTo>
                  <a:pt x="0" y="26799"/>
                </a:lnTo>
                <a:lnTo>
                  <a:pt x="0" y="7146"/>
                </a:lnTo>
                <a:lnTo>
                  <a:pt x="8038" y="0"/>
                </a:lnTo>
                <a:lnTo>
                  <a:pt x="29474" y="0"/>
                </a:lnTo>
                <a:lnTo>
                  <a:pt x="36619" y="7146"/>
                </a:lnTo>
                <a:lnTo>
                  <a:pt x="36619" y="26799"/>
                </a:lnTo>
                <a:lnTo>
                  <a:pt x="29474" y="34838"/>
                </a:lnTo>
                <a:close/>
              </a:path>
            </a:pathLst>
          </a:custGeom>
          <a:solidFill>
            <a:srgbClr val="FEFEFE"/>
          </a:solidFill>
        </p:spPr>
        <p:txBody>
          <a:bodyPr wrap="square" lIns="0" tIns="0" rIns="0" bIns="0" rtlCol="0"/>
          <a:lstStyle/>
          <a:p>
            <a:endParaRPr/>
          </a:p>
        </p:txBody>
      </p:sp>
      <p:sp>
        <p:nvSpPr>
          <p:cNvPr id="141" name="object 141">
            <a:extLst>
              <a:ext uri="{C183D7F6-B498-43B3-948B-1728B52AA6E4}">
                <adec:decorative xmlns:adec="http://schemas.microsoft.com/office/drawing/2017/decorative" val="1"/>
              </a:ext>
            </a:extLst>
          </p:cNvPr>
          <p:cNvSpPr/>
          <p:nvPr/>
        </p:nvSpPr>
        <p:spPr>
          <a:xfrm>
            <a:off x="3760915" y="369040"/>
            <a:ext cx="81278" cy="163474"/>
          </a:xfrm>
          <a:prstGeom prst="rect">
            <a:avLst/>
          </a:prstGeom>
          <a:blipFill>
            <a:blip r:embed="rId15" cstate="print"/>
            <a:stretch>
              <a:fillRect/>
            </a:stretch>
          </a:blipFill>
        </p:spPr>
        <p:txBody>
          <a:bodyPr wrap="square" lIns="0" tIns="0" rIns="0" bIns="0" rtlCol="0"/>
          <a:lstStyle/>
          <a:p>
            <a:endParaRPr/>
          </a:p>
        </p:txBody>
      </p:sp>
      <p:sp>
        <p:nvSpPr>
          <p:cNvPr id="142" name="object 142">
            <a:extLst>
              <a:ext uri="{C183D7F6-B498-43B3-948B-1728B52AA6E4}">
                <adec:decorative xmlns:adec="http://schemas.microsoft.com/office/drawing/2017/decorative" val="1"/>
              </a:ext>
            </a:extLst>
          </p:cNvPr>
          <p:cNvSpPr/>
          <p:nvPr/>
        </p:nvSpPr>
        <p:spPr>
          <a:xfrm>
            <a:off x="3864521" y="349388"/>
            <a:ext cx="36830" cy="180975"/>
          </a:xfrm>
          <a:custGeom>
            <a:avLst/>
            <a:gdLst/>
            <a:ahLst/>
            <a:cxnLst/>
            <a:rect l="l" t="t" r="r" b="b"/>
            <a:pathLst>
              <a:path w="36829" h="180975">
                <a:moveTo>
                  <a:pt x="33940" y="180446"/>
                </a:moveTo>
                <a:lnTo>
                  <a:pt x="1786" y="180446"/>
                </a:lnTo>
                <a:lnTo>
                  <a:pt x="1786" y="52704"/>
                </a:lnTo>
                <a:lnTo>
                  <a:pt x="33940" y="52704"/>
                </a:lnTo>
                <a:lnTo>
                  <a:pt x="33940" y="180446"/>
                </a:lnTo>
                <a:close/>
              </a:path>
              <a:path w="36829" h="180975">
                <a:moveTo>
                  <a:pt x="29474" y="34838"/>
                </a:moveTo>
                <a:lnTo>
                  <a:pt x="7145" y="34838"/>
                </a:lnTo>
                <a:lnTo>
                  <a:pt x="0" y="26799"/>
                </a:lnTo>
                <a:lnTo>
                  <a:pt x="0" y="7146"/>
                </a:lnTo>
                <a:lnTo>
                  <a:pt x="7145" y="0"/>
                </a:lnTo>
                <a:lnTo>
                  <a:pt x="29474" y="0"/>
                </a:lnTo>
                <a:lnTo>
                  <a:pt x="36619" y="7146"/>
                </a:lnTo>
                <a:lnTo>
                  <a:pt x="36619" y="26799"/>
                </a:lnTo>
                <a:lnTo>
                  <a:pt x="29474" y="34838"/>
                </a:lnTo>
                <a:close/>
              </a:path>
            </a:pathLst>
          </a:custGeom>
          <a:solidFill>
            <a:srgbClr val="FEFEFE"/>
          </a:solidFill>
        </p:spPr>
        <p:txBody>
          <a:bodyPr wrap="square" lIns="0" tIns="0" rIns="0" bIns="0" rtlCol="0"/>
          <a:lstStyle/>
          <a:p>
            <a:endParaRPr/>
          </a:p>
        </p:txBody>
      </p:sp>
      <p:sp>
        <p:nvSpPr>
          <p:cNvPr id="143" name="object 143">
            <a:extLst>
              <a:ext uri="{C183D7F6-B498-43B3-948B-1728B52AA6E4}">
                <adec:decorative xmlns:adec="http://schemas.microsoft.com/office/drawing/2017/decorative" val="1"/>
              </a:ext>
            </a:extLst>
          </p:cNvPr>
          <p:cNvSpPr/>
          <p:nvPr/>
        </p:nvSpPr>
        <p:spPr>
          <a:xfrm>
            <a:off x="3926150" y="399414"/>
            <a:ext cx="226863" cy="133102"/>
          </a:xfrm>
          <a:prstGeom prst="rect">
            <a:avLst/>
          </a:prstGeom>
          <a:blipFill>
            <a:blip r:embed="rId16" cstate="print"/>
            <a:stretch>
              <a:fillRect/>
            </a:stretch>
          </a:blipFill>
        </p:spPr>
        <p:txBody>
          <a:bodyPr wrap="square" lIns="0" tIns="0" rIns="0" bIns="0" rtlCol="0"/>
          <a:lstStyle/>
          <a:p>
            <a:endParaRPr/>
          </a:p>
        </p:txBody>
      </p:sp>
      <p:sp>
        <p:nvSpPr>
          <p:cNvPr id="145" name="object 145">
            <a:extLst>
              <a:ext uri="{C183D7F6-B498-43B3-948B-1728B52AA6E4}">
                <adec:decorative xmlns:adec="http://schemas.microsoft.com/office/drawing/2017/decorative" val="1"/>
              </a:ext>
            </a:extLst>
          </p:cNvPr>
          <p:cNvSpPr/>
          <p:nvPr/>
        </p:nvSpPr>
        <p:spPr>
          <a:xfrm>
            <a:off x="6461759" y="5298947"/>
            <a:ext cx="2054351" cy="1175003"/>
          </a:xfrm>
          <a:prstGeom prst="rect">
            <a:avLst/>
          </a:prstGeom>
          <a:blipFill>
            <a:blip r:embed="rId17" cstate="print"/>
            <a:stretch>
              <a:fillRect/>
            </a:stretch>
          </a:blipFill>
        </p:spPr>
        <p:txBody>
          <a:bodyPr wrap="square" lIns="0" tIns="0" rIns="0" bIns="0" rtlCol="0"/>
          <a:lstStyle/>
          <a:p>
            <a:endParaRPr/>
          </a:p>
        </p:txBody>
      </p:sp>
      <p:sp>
        <p:nvSpPr>
          <p:cNvPr id="147" name="Text Placeholder 146">
            <a:extLst>
              <a:ext uri="{FF2B5EF4-FFF2-40B4-BE49-F238E27FC236}">
                <a16:creationId xmlns:a16="http://schemas.microsoft.com/office/drawing/2014/main" id="{43AC6956-2841-4B79-8DB1-A029D2DF111B}"/>
              </a:ext>
            </a:extLst>
          </p:cNvPr>
          <p:cNvSpPr>
            <a:spLocks noGrp="1"/>
          </p:cNvSpPr>
          <p:nvPr>
            <p:ph type="body" idx="1"/>
          </p:nvPr>
        </p:nvSpPr>
        <p:spPr>
          <a:xfrm>
            <a:off x="664535" y="1167257"/>
            <a:ext cx="7581900" cy="3939540"/>
          </a:xfrm>
        </p:spPr>
        <p:txBody>
          <a:bodyPr/>
          <a:lstStyle/>
          <a:p>
            <a:pPr marL="355600" indent="-342900">
              <a:lnSpc>
                <a:spcPct val="100000"/>
              </a:lnSpc>
              <a:spcBef>
                <a:spcPts val="1325"/>
              </a:spcBef>
              <a:buClr>
                <a:srgbClr val="3B6D90"/>
              </a:buClr>
              <a:buFont typeface="Arial"/>
              <a:buChar char="•"/>
              <a:tabLst>
                <a:tab pos="354965" algn="l"/>
                <a:tab pos="355600" algn="l"/>
              </a:tabLst>
            </a:pPr>
            <a:r>
              <a:rPr lang="en-US" sz="3100" spc="-5" dirty="0">
                <a:latin typeface="Calibri"/>
                <a:cs typeface="Calibri"/>
              </a:rPr>
              <a:t>ONDCP is </a:t>
            </a:r>
            <a:r>
              <a:rPr lang="en-US" sz="3100" spc="-10" dirty="0">
                <a:latin typeface="Calibri"/>
                <a:cs typeface="Calibri"/>
              </a:rPr>
              <a:t>now </a:t>
            </a:r>
            <a:r>
              <a:rPr lang="en-US" sz="3100" spc="-5" dirty="0">
                <a:latin typeface="Calibri"/>
                <a:cs typeface="Calibri"/>
              </a:rPr>
              <a:t>partnering </a:t>
            </a:r>
            <a:r>
              <a:rPr lang="en-US" sz="3100" spc="-10" dirty="0">
                <a:latin typeface="Calibri"/>
                <a:cs typeface="Calibri"/>
              </a:rPr>
              <a:t>with</a:t>
            </a:r>
            <a:r>
              <a:rPr lang="en-US" sz="3100" dirty="0">
                <a:latin typeface="Calibri"/>
                <a:cs typeface="Calibri"/>
              </a:rPr>
              <a:t> </a:t>
            </a:r>
            <a:r>
              <a:rPr lang="en-US" sz="3100" spc="-5" dirty="0">
                <a:latin typeface="Calibri"/>
                <a:cs typeface="Calibri"/>
              </a:rPr>
              <a:t>CDC</a:t>
            </a:r>
            <a:endParaRPr lang="en-US" sz="3100" dirty="0">
              <a:latin typeface="Calibri"/>
              <a:cs typeface="Calibri"/>
            </a:endParaRPr>
          </a:p>
          <a:p>
            <a:pPr marL="354965" marR="5080" indent="-342900">
              <a:lnSpc>
                <a:spcPts val="3350"/>
              </a:lnSpc>
              <a:spcBef>
                <a:spcPts val="1639"/>
              </a:spcBef>
              <a:buClr>
                <a:srgbClr val="3B6D90"/>
              </a:buClr>
              <a:buFont typeface="Arial"/>
              <a:buChar char="•"/>
              <a:tabLst>
                <a:tab pos="354965" algn="l"/>
                <a:tab pos="355600" algn="l"/>
              </a:tabLst>
            </a:pPr>
            <a:r>
              <a:rPr lang="en-US" sz="3100" spc="-15" dirty="0">
                <a:latin typeface="Calibri"/>
                <a:cs typeface="Calibri"/>
              </a:rPr>
              <a:t>CDC’s </a:t>
            </a:r>
            <a:r>
              <a:rPr lang="en-US" sz="3100" spc="-5" dirty="0">
                <a:latin typeface="Calibri"/>
                <a:cs typeface="Calibri"/>
              </a:rPr>
              <a:t>National </a:t>
            </a:r>
            <a:r>
              <a:rPr lang="en-US" sz="3100" spc="-15" dirty="0">
                <a:latin typeface="Calibri"/>
                <a:cs typeface="Calibri"/>
              </a:rPr>
              <a:t>Center </a:t>
            </a:r>
            <a:r>
              <a:rPr lang="en-US" sz="3100" spc="-25" dirty="0">
                <a:latin typeface="Calibri"/>
                <a:cs typeface="Calibri"/>
              </a:rPr>
              <a:t>for </a:t>
            </a:r>
            <a:r>
              <a:rPr lang="en-US" sz="3100" dirty="0">
                <a:latin typeface="Calibri"/>
                <a:cs typeface="Calibri"/>
              </a:rPr>
              <a:t>Injury </a:t>
            </a:r>
            <a:r>
              <a:rPr lang="en-US" sz="3100" spc="-20" dirty="0">
                <a:latin typeface="Calibri"/>
                <a:cs typeface="Calibri"/>
              </a:rPr>
              <a:t>Prevention  </a:t>
            </a:r>
            <a:r>
              <a:rPr lang="en-US" sz="3100" spc="-5" dirty="0">
                <a:latin typeface="Calibri"/>
                <a:cs typeface="Calibri"/>
              </a:rPr>
              <a:t>and </a:t>
            </a:r>
            <a:r>
              <a:rPr lang="en-US" sz="3100" spc="-15" dirty="0">
                <a:latin typeface="Calibri"/>
                <a:cs typeface="Calibri"/>
              </a:rPr>
              <a:t>Control </a:t>
            </a:r>
            <a:r>
              <a:rPr lang="en-US" sz="3100" spc="-5" dirty="0">
                <a:latin typeface="Calibri"/>
                <a:cs typeface="Calibri"/>
              </a:rPr>
              <a:t>(NCIPC) </a:t>
            </a:r>
            <a:r>
              <a:rPr lang="en-US" sz="3100" spc="-10" dirty="0">
                <a:latin typeface="Calibri"/>
                <a:cs typeface="Calibri"/>
              </a:rPr>
              <a:t>will serve </a:t>
            </a:r>
            <a:r>
              <a:rPr lang="en-US" sz="3100" dirty="0">
                <a:latin typeface="Calibri"/>
                <a:cs typeface="Calibri"/>
              </a:rPr>
              <a:t>as </a:t>
            </a:r>
            <a:r>
              <a:rPr lang="en-US" sz="3100" spc="-5" dirty="0">
                <a:latin typeface="Calibri"/>
                <a:cs typeface="Calibri"/>
              </a:rPr>
              <a:t>the </a:t>
            </a:r>
            <a:r>
              <a:rPr lang="en-US" sz="3100" spc="-20" dirty="0">
                <a:latin typeface="Calibri"/>
                <a:cs typeface="Calibri"/>
              </a:rPr>
              <a:t>day-to-  </a:t>
            </a:r>
            <a:r>
              <a:rPr lang="en-US" sz="3100" spc="-25" dirty="0">
                <a:latin typeface="Calibri"/>
                <a:cs typeface="Calibri"/>
              </a:rPr>
              <a:t>day </a:t>
            </a:r>
            <a:r>
              <a:rPr lang="en-US" sz="3100" spc="-15" dirty="0">
                <a:latin typeface="Calibri"/>
                <a:cs typeface="Calibri"/>
              </a:rPr>
              <a:t>administrator </a:t>
            </a:r>
            <a:r>
              <a:rPr lang="en-US" sz="3100" spc="-5" dirty="0">
                <a:latin typeface="Calibri"/>
                <a:cs typeface="Calibri"/>
              </a:rPr>
              <a:t>of </a:t>
            </a:r>
            <a:r>
              <a:rPr lang="en-US" sz="3100" spc="-10" dirty="0">
                <a:latin typeface="Calibri"/>
                <a:cs typeface="Calibri"/>
              </a:rPr>
              <a:t>DFC </a:t>
            </a:r>
            <a:r>
              <a:rPr lang="en-US" sz="3100" dirty="0">
                <a:latin typeface="Calibri"/>
                <a:cs typeface="Calibri"/>
              </a:rPr>
              <a:t>and </a:t>
            </a:r>
            <a:r>
              <a:rPr lang="en-US" sz="3100" spc="-5" dirty="0">
                <a:latin typeface="Calibri"/>
                <a:cs typeface="Calibri"/>
              </a:rPr>
              <a:t>CARA </a:t>
            </a:r>
            <a:r>
              <a:rPr lang="en-US" sz="3100" spc="-20" dirty="0">
                <a:latin typeface="Calibri"/>
                <a:cs typeface="Calibri"/>
              </a:rPr>
              <a:t>grant  programs</a:t>
            </a:r>
            <a:endParaRPr lang="en-US" sz="3100" dirty="0">
              <a:latin typeface="Calibri"/>
              <a:cs typeface="Calibri"/>
            </a:endParaRPr>
          </a:p>
          <a:p>
            <a:pPr marL="354965" marR="1184910" indent="-342900" algn="just">
              <a:lnSpc>
                <a:spcPts val="3350"/>
              </a:lnSpc>
              <a:spcBef>
                <a:spcPts val="1590"/>
              </a:spcBef>
              <a:buClr>
                <a:srgbClr val="3B6D90"/>
              </a:buClr>
              <a:buFont typeface="Arial"/>
              <a:buChar char="•"/>
              <a:tabLst>
                <a:tab pos="355600" algn="l"/>
              </a:tabLst>
            </a:pPr>
            <a:r>
              <a:rPr lang="en-US" sz="3100" spc="-5" dirty="0">
                <a:latin typeface="Calibri"/>
                <a:cs typeface="Calibri"/>
              </a:rPr>
              <a:t>NCIPC </a:t>
            </a:r>
            <a:r>
              <a:rPr lang="en-US" sz="3100" spc="-15" dirty="0">
                <a:latin typeface="Calibri"/>
                <a:cs typeface="Calibri"/>
              </a:rPr>
              <a:t>currently </a:t>
            </a:r>
            <a:r>
              <a:rPr lang="en-US" sz="3100" dirty="0">
                <a:latin typeface="Calibri"/>
                <a:cs typeface="Calibri"/>
              </a:rPr>
              <a:t>funds </a:t>
            </a:r>
            <a:r>
              <a:rPr lang="en-US" sz="3100" spc="-5" dirty="0">
                <a:latin typeface="Calibri"/>
                <a:cs typeface="Calibri"/>
              </a:rPr>
              <a:t>drug</a:t>
            </a:r>
            <a:r>
              <a:rPr lang="en-US" sz="3100" spc="-90" dirty="0">
                <a:latin typeface="Calibri"/>
                <a:cs typeface="Calibri"/>
              </a:rPr>
              <a:t> </a:t>
            </a:r>
            <a:r>
              <a:rPr lang="en-US" sz="3100" spc="-15" dirty="0">
                <a:latin typeface="Calibri"/>
                <a:cs typeface="Calibri"/>
              </a:rPr>
              <a:t>overdose  </a:t>
            </a:r>
            <a:r>
              <a:rPr lang="en-US" sz="3100" spc="-20" dirty="0">
                <a:latin typeface="Calibri"/>
                <a:cs typeface="Calibri"/>
              </a:rPr>
              <a:t>prevention programs </a:t>
            </a:r>
            <a:r>
              <a:rPr lang="en-US" sz="3100" spc="-5" dirty="0">
                <a:latin typeface="Calibri"/>
                <a:cs typeface="Calibri"/>
              </a:rPr>
              <a:t>in all 50 </a:t>
            </a:r>
            <a:r>
              <a:rPr lang="en-US" sz="3100" spc="-25" dirty="0">
                <a:latin typeface="Calibri"/>
                <a:cs typeface="Calibri"/>
              </a:rPr>
              <a:t>states,  Washington </a:t>
            </a:r>
            <a:r>
              <a:rPr lang="en-US" sz="3100" spc="-10" dirty="0">
                <a:latin typeface="Calibri"/>
                <a:cs typeface="Calibri"/>
              </a:rPr>
              <a:t>DC, </a:t>
            </a:r>
            <a:r>
              <a:rPr lang="en-US" sz="3100" spc="-5" dirty="0">
                <a:latin typeface="Calibri"/>
                <a:cs typeface="Calibri"/>
              </a:rPr>
              <a:t>and </a:t>
            </a:r>
            <a:r>
              <a:rPr lang="en-US" sz="3100" spc="-20" dirty="0">
                <a:latin typeface="Calibri"/>
                <a:cs typeface="Calibri"/>
              </a:rPr>
              <a:t>four</a:t>
            </a:r>
            <a:r>
              <a:rPr lang="en-US" sz="3100" spc="25" dirty="0">
                <a:latin typeface="Calibri"/>
                <a:cs typeface="Calibri"/>
              </a:rPr>
              <a:t> </a:t>
            </a:r>
            <a:r>
              <a:rPr lang="en-US" sz="3100" spc="-15" dirty="0">
                <a:latin typeface="Calibri"/>
                <a:cs typeface="Calibri"/>
              </a:rPr>
              <a:t>territories</a:t>
            </a:r>
            <a:endParaRPr lang="en-US" sz="3100" dirty="0">
              <a:latin typeface="Calibri"/>
              <a:cs typeface="Calibri"/>
            </a:endParaRPr>
          </a:p>
        </p:txBody>
      </p:sp>
    </p:spTree>
    <p:extLst>
      <p:ext uri="{BB962C8B-B14F-4D97-AF65-F5344CB8AC3E}">
        <p14:creationId xmlns:p14="http://schemas.microsoft.com/office/powerpoint/2010/main" val="133634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Requirement 11: No more than 10-  Years of DFC Funding</a:t>
            </a:r>
          </a:p>
        </p:txBody>
      </p:sp>
      <p:sp>
        <p:nvSpPr>
          <p:cNvPr id="8" name="Text Placeholder 7">
            <a:extLst>
              <a:ext uri="{FF2B5EF4-FFF2-40B4-BE49-F238E27FC236}">
                <a16:creationId xmlns:a16="http://schemas.microsoft.com/office/drawing/2014/main" id="{A88C4F5C-499E-4DEA-B397-BB798C17F6A5}"/>
              </a:ext>
            </a:extLst>
          </p:cNvPr>
          <p:cNvSpPr>
            <a:spLocks noGrp="1"/>
          </p:cNvSpPr>
          <p:nvPr>
            <p:ph type="body" idx="1"/>
          </p:nvPr>
        </p:nvSpPr>
        <p:spPr>
          <a:xfrm>
            <a:off x="781049" y="2209800"/>
            <a:ext cx="7581900" cy="4475584"/>
          </a:xfrm>
        </p:spPr>
        <p:txBody>
          <a:bodyPr/>
          <a:lstStyle/>
          <a:p>
            <a:pPr marL="354965" marR="622300" indent="-342900">
              <a:lnSpc>
                <a:spcPct val="100000"/>
              </a:lnSpc>
              <a:spcBef>
                <a:spcPts val="95"/>
              </a:spcBef>
              <a:buClr>
                <a:srgbClr val="3B6D90"/>
              </a:buClr>
              <a:buFont typeface="Arial"/>
              <a:buChar char="•"/>
              <a:tabLst>
                <a:tab pos="354965" algn="l"/>
                <a:tab pos="355600" algn="l"/>
              </a:tabLst>
            </a:pPr>
            <a:r>
              <a:rPr lang="en-US" sz="2000" b="1" spc="-10" dirty="0">
                <a:solidFill>
                  <a:srgbClr val="1F497D"/>
                </a:solidFill>
                <a:cs typeface="Calibri"/>
              </a:rPr>
              <a:t>No coalition </a:t>
            </a:r>
            <a:r>
              <a:rPr lang="en-US" sz="2000" spc="-10" dirty="0">
                <a:cs typeface="Calibri"/>
              </a:rPr>
              <a:t>can </a:t>
            </a:r>
            <a:r>
              <a:rPr lang="en-US" sz="2000" spc="-15" dirty="0">
                <a:cs typeface="Calibri"/>
              </a:rPr>
              <a:t>receive DFC </a:t>
            </a:r>
            <a:r>
              <a:rPr lang="en-US" sz="2000" spc="-10" dirty="0">
                <a:cs typeface="Calibri"/>
              </a:rPr>
              <a:t>funding </a:t>
            </a:r>
            <a:r>
              <a:rPr lang="en-US" sz="2000" spc="-25" dirty="0">
                <a:cs typeface="Calibri"/>
              </a:rPr>
              <a:t>for </a:t>
            </a:r>
            <a:r>
              <a:rPr lang="en-US" sz="2000" spc="-15" dirty="0">
                <a:cs typeface="Calibri"/>
              </a:rPr>
              <a:t>more </a:t>
            </a:r>
            <a:r>
              <a:rPr lang="en-US" sz="2000" spc="-5" dirty="0">
                <a:cs typeface="Calibri"/>
              </a:rPr>
              <a:t>than </a:t>
            </a:r>
            <a:r>
              <a:rPr lang="en-US" sz="2000" b="1" spc="-5" dirty="0">
                <a:solidFill>
                  <a:srgbClr val="1F497D"/>
                </a:solidFill>
                <a:cs typeface="Calibri"/>
              </a:rPr>
              <a:t>10</a:t>
            </a:r>
            <a:r>
              <a:rPr lang="en-US" sz="2000" b="1" spc="30" dirty="0">
                <a:solidFill>
                  <a:srgbClr val="1F497D"/>
                </a:solidFill>
                <a:cs typeface="Calibri"/>
              </a:rPr>
              <a:t> </a:t>
            </a:r>
            <a:r>
              <a:rPr lang="en-US" sz="2000" b="1" spc="-20" dirty="0">
                <a:solidFill>
                  <a:srgbClr val="1F497D"/>
                </a:solidFill>
                <a:cs typeface="Calibri"/>
              </a:rPr>
              <a:t>years</a:t>
            </a:r>
            <a:endParaRPr lang="en-US" sz="2000" dirty="0">
              <a:cs typeface="Calibri"/>
            </a:endParaRPr>
          </a:p>
          <a:p>
            <a:pPr>
              <a:lnSpc>
                <a:spcPct val="100000"/>
              </a:lnSpc>
              <a:spcBef>
                <a:spcPts val="55"/>
              </a:spcBef>
              <a:buClr>
                <a:srgbClr val="3B6D90"/>
              </a:buClr>
              <a:buFont typeface="Arial"/>
              <a:buChar char="•"/>
            </a:pPr>
            <a:endParaRPr lang="en-US" sz="2000" dirty="0">
              <a:cs typeface="Calibri"/>
            </a:endParaRPr>
          </a:p>
          <a:p>
            <a:pPr marL="354965" marR="5080" indent="-342900">
              <a:lnSpc>
                <a:spcPct val="100000"/>
              </a:lnSpc>
              <a:buClr>
                <a:srgbClr val="3B6D90"/>
              </a:buClr>
              <a:buFont typeface="Arial"/>
              <a:buChar char="•"/>
              <a:tabLst>
                <a:tab pos="354965" algn="l"/>
                <a:tab pos="355600" algn="l"/>
              </a:tabLst>
            </a:pPr>
            <a:r>
              <a:rPr lang="en-US" sz="2000" spc="-5" dirty="0">
                <a:cs typeface="Calibri"/>
              </a:rPr>
              <a:t>A </a:t>
            </a:r>
            <a:r>
              <a:rPr lang="en-US" sz="2000" spc="-15" dirty="0">
                <a:cs typeface="Calibri"/>
              </a:rPr>
              <a:t>DFC </a:t>
            </a:r>
            <a:r>
              <a:rPr lang="en-US" sz="2000" spc="-25" dirty="0">
                <a:cs typeface="Calibri"/>
              </a:rPr>
              <a:t>grant </a:t>
            </a:r>
            <a:r>
              <a:rPr lang="en-US" sz="2000" spc="-15" dirty="0">
                <a:cs typeface="Calibri"/>
              </a:rPr>
              <a:t>applicant </a:t>
            </a:r>
            <a:r>
              <a:rPr lang="en-US" sz="2000" spc="-10" dirty="0">
                <a:cs typeface="Calibri"/>
              </a:rPr>
              <a:t>cannot </a:t>
            </a:r>
            <a:r>
              <a:rPr lang="en-US" sz="2000" spc="-5" dirty="0">
                <a:cs typeface="Calibri"/>
              </a:rPr>
              <a:t>seek </a:t>
            </a:r>
            <a:r>
              <a:rPr lang="en-US" sz="2000" spc="-10" dirty="0">
                <a:cs typeface="Calibri"/>
              </a:rPr>
              <a:t>funding </a:t>
            </a:r>
            <a:r>
              <a:rPr lang="en-US" sz="2000" spc="-25" dirty="0">
                <a:cs typeface="Calibri"/>
              </a:rPr>
              <a:t>for </a:t>
            </a:r>
            <a:r>
              <a:rPr lang="en-US" sz="2000" spc="-15" dirty="0">
                <a:cs typeface="Calibri"/>
              </a:rPr>
              <a:t>more </a:t>
            </a:r>
            <a:r>
              <a:rPr lang="en-US" sz="2000" spc="-5" dirty="0">
                <a:cs typeface="Calibri"/>
              </a:rPr>
              <a:t>than one </a:t>
            </a:r>
            <a:r>
              <a:rPr lang="en-US" sz="2000" spc="-10" dirty="0">
                <a:cs typeface="Calibri"/>
              </a:rPr>
              <a:t>coalition </a:t>
            </a:r>
            <a:r>
              <a:rPr lang="en-US" sz="2000" spc="-15" dirty="0">
                <a:cs typeface="Calibri"/>
              </a:rPr>
              <a:t>at </a:t>
            </a:r>
            <a:r>
              <a:rPr lang="en-US" sz="2000" spc="-5" dirty="0">
                <a:cs typeface="Calibri"/>
              </a:rPr>
              <a:t>a time </a:t>
            </a:r>
            <a:r>
              <a:rPr lang="en-US" sz="2000" b="1" i="1" u="heavy" spc="-5" dirty="0">
                <a:uFill>
                  <a:solidFill>
                    <a:srgbClr val="000000"/>
                  </a:solidFill>
                </a:uFill>
                <a:cs typeface="Calibri"/>
              </a:rPr>
              <a:t>or</a:t>
            </a:r>
            <a:r>
              <a:rPr lang="en-US" sz="2000" b="1" i="1" spc="-5" dirty="0">
                <a:cs typeface="Calibri"/>
              </a:rPr>
              <a:t> </a:t>
            </a:r>
            <a:r>
              <a:rPr lang="en-US" sz="2000" spc="-25" dirty="0">
                <a:cs typeface="Calibri"/>
              </a:rPr>
              <a:t>for </a:t>
            </a:r>
            <a:r>
              <a:rPr lang="en-US" sz="2000" spc="-5" dirty="0">
                <a:cs typeface="Calibri"/>
              </a:rPr>
              <a:t>a </a:t>
            </a:r>
            <a:r>
              <a:rPr lang="en-US" sz="2000" spc="-10" dirty="0">
                <a:cs typeface="Calibri"/>
              </a:rPr>
              <a:t>coalition </a:t>
            </a:r>
            <a:r>
              <a:rPr lang="en-US" sz="2000" spc="-25" dirty="0">
                <a:cs typeface="Calibri"/>
              </a:rPr>
              <a:t>for </a:t>
            </a:r>
            <a:r>
              <a:rPr lang="en-US" sz="2000" spc="-15" dirty="0">
                <a:cs typeface="Calibri"/>
              </a:rPr>
              <a:t>more </a:t>
            </a:r>
            <a:r>
              <a:rPr lang="en-US" sz="2000" spc="-5" dirty="0">
                <a:cs typeface="Calibri"/>
              </a:rPr>
              <a:t>than 10</a:t>
            </a:r>
            <a:r>
              <a:rPr lang="en-US" sz="2000" spc="80" dirty="0">
                <a:cs typeface="Calibri"/>
              </a:rPr>
              <a:t> </a:t>
            </a:r>
            <a:r>
              <a:rPr lang="en-US" sz="2000" spc="-25" dirty="0">
                <a:cs typeface="Calibri"/>
              </a:rPr>
              <a:t>years</a:t>
            </a:r>
            <a:br>
              <a:rPr lang="en-US" sz="2000" spc="-25" dirty="0">
                <a:cs typeface="Calibri"/>
              </a:rPr>
            </a:br>
            <a:endParaRPr lang="en-US" sz="2000" spc="-25" dirty="0">
              <a:cs typeface="Calibri"/>
            </a:endParaRPr>
          </a:p>
          <a:p>
            <a:pPr marL="354965" marR="5080" indent="-342900">
              <a:buClr>
                <a:srgbClr val="3B6D90"/>
              </a:buClr>
              <a:buFont typeface="Arial"/>
              <a:buChar char="•"/>
              <a:tabLst>
                <a:tab pos="354965" algn="l"/>
                <a:tab pos="355600" algn="l"/>
              </a:tabLst>
            </a:pPr>
            <a:r>
              <a:rPr lang="en-US" sz="2000" dirty="0"/>
              <a:t>The 10 -Year Funding Limit only applies to community coalitions. </a:t>
            </a:r>
          </a:p>
          <a:p>
            <a:pPr marL="812165" marR="5080" lvl="1" indent="-342900">
              <a:buClr>
                <a:srgbClr val="3B6D90"/>
              </a:buClr>
              <a:buFont typeface="Arial"/>
              <a:buChar char="•"/>
              <a:tabLst>
                <a:tab pos="354965" algn="l"/>
                <a:tab pos="355600" algn="l"/>
              </a:tabLst>
            </a:pPr>
            <a:r>
              <a:rPr lang="en-US" sz="2000" dirty="0"/>
              <a:t>A legal applicant/grant recipient that has already received 10 years of DFC grant funding on behalf of a coalition may apply for DFC funds on behalf of any coalition that is considered to be “new” that is unique and distinct from a coalition that has already received 10 years of DFC funding.</a:t>
            </a:r>
          </a:p>
          <a:p>
            <a:pPr marL="12065" marR="5080">
              <a:buClr>
                <a:srgbClr val="3B6D90"/>
              </a:buClr>
              <a:tabLst>
                <a:tab pos="354965" algn="l"/>
                <a:tab pos="355600" algn="l"/>
              </a:tabLst>
            </a:pPr>
            <a:endParaRPr lang="en-US" sz="2600" dirty="0">
              <a:latin typeface="Calibri"/>
              <a:cs typeface="Calibri"/>
            </a:endParaRPr>
          </a:p>
          <a:p>
            <a:pPr marL="417830" marR="229870">
              <a:lnSpc>
                <a:spcPct val="100000"/>
              </a:lnSpc>
            </a:pPr>
            <a:r>
              <a:rPr lang="en-US" sz="2200" b="1" spc="-15" dirty="0">
                <a:solidFill>
                  <a:srgbClr val="E13848"/>
                </a:solidFill>
                <a:latin typeface="Calibri"/>
                <a:cs typeface="Calibri"/>
              </a:rPr>
              <a:t>Evidence: </a:t>
            </a:r>
            <a:r>
              <a:rPr lang="en-US" sz="2200" spc="-10" dirty="0">
                <a:latin typeface="Calibri"/>
                <a:cs typeface="Calibri"/>
              </a:rPr>
              <a:t>Signed </a:t>
            </a:r>
            <a:r>
              <a:rPr lang="en-US" sz="2200" spc="-15" dirty="0">
                <a:latin typeface="Calibri"/>
                <a:cs typeface="Calibri"/>
              </a:rPr>
              <a:t>copy </a:t>
            </a:r>
            <a:r>
              <a:rPr lang="en-US" sz="2200" dirty="0">
                <a:latin typeface="Calibri"/>
                <a:cs typeface="Calibri"/>
              </a:rPr>
              <a:t>of </a:t>
            </a:r>
            <a:r>
              <a:rPr lang="en-US" sz="2200" b="1" spc="-20" dirty="0">
                <a:solidFill>
                  <a:srgbClr val="1F497D"/>
                </a:solidFill>
                <a:latin typeface="Calibri"/>
                <a:cs typeface="Calibri"/>
              </a:rPr>
              <a:t>Attachment </a:t>
            </a:r>
            <a:r>
              <a:rPr lang="en-US" sz="2200" b="1" spc="-5" dirty="0">
                <a:solidFill>
                  <a:srgbClr val="1F497D"/>
                </a:solidFill>
                <a:latin typeface="Calibri"/>
                <a:cs typeface="Calibri"/>
              </a:rPr>
              <a:t>6 </a:t>
            </a:r>
            <a:r>
              <a:rPr lang="en-US" sz="2200" spc="-10" dirty="0">
                <a:latin typeface="Calibri"/>
                <a:cs typeface="Calibri"/>
              </a:rPr>
              <a:t>(Assurance </a:t>
            </a:r>
            <a:r>
              <a:rPr lang="en-US" sz="2200" dirty="0">
                <a:latin typeface="Calibri"/>
                <a:cs typeface="Calibri"/>
              </a:rPr>
              <a:t>of </a:t>
            </a:r>
            <a:r>
              <a:rPr lang="en-US" sz="2200" spc="-15" dirty="0">
                <a:latin typeface="Calibri"/>
                <a:cs typeface="Calibri"/>
              </a:rPr>
              <a:t>DFC </a:t>
            </a:r>
            <a:r>
              <a:rPr lang="en-US" sz="2200" spc="-5" dirty="0">
                <a:latin typeface="Calibri"/>
                <a:cs typeface="Calibri"/>
              </a:rPr>
              <a:t>10-  </a:t>
            </a:r>
            <a:r>
              <a:rPr lang="en-US" sz="2200" spc="-45" dirty="0">
                <a:latin typeface="Calibri"/>
                <a:cs typeface="Calibri"/>
              </a:rPr>
              <a:t>Year </a:t>
            </a:r>
            <a:r>
              <a:rPr lang="en-US" sz="2200" spc="-10" dirty="0">
                <a:latin typeface="Calibri"/>
                <a:cs typeface="Calibri"/>
              </a:rPr>
              <a:t>Funding</a:t>
            </a:r>
            <a:r>
              <a:rPr lang="en-US" sz="2200" spc="35" dirty="0">
                <a:latin typeface="Calibri"/>
                <a:cs typeface="Calibri"/>
              </a:rPr>
              <a:t> </a:t>
            </a:r>
            <a:r>
              <a:rPr lang="en-US" sz="2200" spc="-5" dirty="0">
                <a:latin typeface="Calibri"/>
                <a:cs typeface="Calibri"/>
              </a:rPr>
              <a:t>Limit)</a:t>
            </a:r>
            <a:endParaRPr lang="en-US" sz="2200" dirty="0">
              <a:latin typeface="Calibri"/>
              <a:cs typeface="Calibri"/>
            </a:endParaRPr>
          </a:p>
        </p:txBody>
      </p:sp>
      <p:grpSp>
        <p:nvGrpSpPr>
          <p:cNvPr id="6" name="Group 5">
            <a:extLst>
              <a:ext uri="{FF2B5EF4-FFF2-40B4-BE49-F238E27FC236}">
                <a16:creationId xmlns:a16="http://schemas.microsoft.com/office/drawing/2014/main" id="{DD070330-1A25-428A-9865-07DF5B7620AC}"/>
              </a:ext>
              <a:ext uri="{C183D7F6-B498-43B3-948B-1728B52AA6E4}">
                <adec:decorative xmlns:adec="http://schemas.microsoft.com/office/drawing/2017/decorative" val="1"/>
              </a:ext>
            </a:extLst>
          </p:cNvPr>
          <p:cNvGrpSpPr/>
          <p:nvPr/>
        </p:nvGrpSpPr>
        <p:grpSpPr>
          <a:xfrm>
            <a:off x="617579" y="5995009"/>
            <a:ext cx="387350" cy="396240"/>
            <a:chOff x="617579" y="5995009"/>
            <a:chExt cx="387350" cy="396240"/>
          </a:xfrm>
        </p:grpSpPr>
        <p:sp>
          <p:nvSpPr>
            <p:cNvPr id="4" name="object 4"/>
            <p:cNvSpPr/>
            <p:nvPr/>
          </p:nvSpPr>
          <p:spPr>
            <a:xfrm>
              <a:off x="617579" y="5995009"/>
              <a:ext cx="387350" cy="396240"/>
            </a:xfrm>
            <a:custGeom>
              <a:avLst/>
              <a:gdLst/>
              <a:ahLst/>
              <a:cxnLst/>
              <a:rect l="l" t="t" r="r" b="b"/>
              <a:pathLst>
                <a:path w="387350" h="396239">
                  <a:moveTo>
                    <a:pt x="387096" y="151345"/>
                  </a:moveTo>
                  <a:lnTo>
                    <a:pt x="0" y="151345"/>
                  </a:lnTo>
                  <a:lnTo>
                    <a:pt x="119621" y="244881"/>
                  </a:lnTo>
                  <a:lnTo>
                    <a:pt x="73926" y="396240"/>
                  </a:lnTo>
                  <a:lnTo>
                    <a:pt x="193548" y="302691"/>
                  </a:lnTo>
                  <a:lnTo>
                    <a:pt x="284927" y="302691"/>
                  </a:lnTo>
                  <a:lnTo>
                    <a:pt x="267474" y="244881"/>
                  </a:lnTo>
                  <a:lnTo>
                    <a:pt x="387096" y="151345"/>
                  </a:lnTo>
                  <a:close/>
                </a:path>
                <a:path w="387350" h="396239">
                  <a:moveTo>
                    <a:pt x="284927" y="302691"/>
                  </a:moveTo>
                  <a:lnTo>
                    <a:pt x="193548" y="302691"/>
                  </a:lnTo>
                  <a:lnTo>
                    <a:pt x="313169" y="396240"/>
                  </a:lnTo>
                  <a:lnTo>
                    <a:pt x="284927" y="302691"/>
                  </a:lnTo>
                  <a:close/>
                </a:path>
                <a:path w="387350" h="396239">
                  <a:moveTo>
                    <a:pt x="193548" y="0"/>
                  </a:moveTo>
                  <a:lnTo>
                    <a:pt x="147853" y="151345"/>
                  </a:lnTo>
                  <a:lnTo>
                    <a:pt x="239242" y="151345"/>
                  </a:lnTo>
                  <a:lnTo>
                    <a:pt x="193548" y="0"/>
                  </a:lnTo>
                  <a:close/>
                </a:path>
              </a:pathLst>
            </a:custGeom>
            <a:solidFill>
              <a:srgbClr val="FFC000"/>
            </a:solidFill>
          </p:spPr>
          <p:txBody>
            <a:bodyPr wrap="square" lIns="0" tIns="0" rIns="0" bIns="0" rtlCol="0"/>
            <a:lstStyle/>
            <a:p>
              <a:endParaRPr/>
            </a:p>
          </p:txBody>
        </p:sp>
        <p:sp>
          <p:nvSpPr>
            <p:cNvPr id="5" name="object 5"/>
            <p:cNvSpPr/>
            <p:nvPr/>
          </p:nvSpPr>
          <p:spPr>
            <a:xfrm>
              <a:off x="617579" y="5995009"/>
              <a:ext cx="387350" cy="396240"/>
            </a:xfrm>
            <a:custGeom>
              <a:avLst/>
              <a:gdLst/>
              <a:ahLst/>
              <a:cxnLst/>
              <a:rect l="l" t="t" r="r" b="b"/>
              <a:pathLst>
                <a:path w="387350" h="396239">
                  <a:moveTo>
                    <a:pt x="0" y="151345"/>
                  </a:moveTo>
                  <a:lnTo>
                    <a:pt x="147853" y="151345"/>
                  </a:lnTo>
                  <a:lnTo>
                    <a:pt x="193548" y="0"/>
                  </a:lnTo>
                  <a:lnTo>
                    <a:pt x="239242" y="151345"/>
                  </a:lnTo>
                  <a:lnTo>
                    <a:pt x="387096" y="151345"/>
                  </a:lnTo>
                  <a:lnTo>
                    <a:pt x="267474" y="244881"/>
                  </a:lnTo>
                  <a:lnTo>
                    <a:pt x="313169" y="396240"/>
                  </a:lnTo>
                  <a:lnTo>
                    <a:pt x="193548" y="302691"/>
                  </a:lnTo>
                  <a:lnTo>
                    <a:pt x="73926" y="396240"/>
                  </a:lnTo>
                  <a:lnTo>
                    <a:pt x="119621" y="244881"/>
                  </a:lnTo>
                  <a:lnTo>
                    <a:pt x="0" y="151345"/>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131562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731" y="716847"/>
            <a:ext cx="7782234" cy="677108"/>
          </a:xfrm>
        </p:spPr>
        <p:txBody>
          <a:bodyPr/>
          <a:lstStyle/>
          <a:p>
            <a:r>
              <a:rPr lang="en-US" dirty="0"/>
              <a:t>Statutory Eligibility Recap</a:t>
            </a:r>
          </a:p>
        </p:txBody>
      </p:sp>
      <p:sp>
        <p:nvSpPr>
          <p:cNvPr id="5" name="Text Placeholder 4">
            <a:extLst>
              <a:ext uri="{FF2B5EF4-FFF2-40B4-BE49-F238E27FC236}">
                <a16:creationId xmlns:a16="http://schemas.microsoft.com/office/drawing/2014/main" id="{59FD479D-5FC2-4DBE-97F2-E108CF2036C4}"/>
              </a:ext>
            </a:extLst>
          </p:cNvPr>
          <p:cNvSpPr>
            <a:spLocks noGrp="1"/>
          </p:cNvSpPr>
          <p:nvPr>
            <p:ph type="body" idx="1"/>
          </p:nvPr>
        </p:nvSpPr>
        <p:spPr>
          <a:xfrm>
            <a:off x="707388" y="1892297"/>
            <a:ext cx="7446012" cy="3941079"/>
          </a:xfrm>
        </p:spPr>
        <p:txBody>
          <a:bodyPr/>
          <a:lstStyle/>
          <a:p>
            <a:pPr marL="241300" marR="326390" indent="-228600">
              <a:lnSpc>
                <a:spcPct val="120000"/>
              </a:lnSpc>
              <a:spcBef>
                <a:spcPts val="100"/>
              </a:spcBef>
              <a:buClr>
                <a:srgbClr val="3B6D90"/>
              </a:buClr>
              <a:buFont typeface="Arial"/>
              <a:buChar char="•"/>
              <a:tabLst>
                <a:tab pos="241300" algn="l"/>
              </a:tabLst>
            </a:pPr>
            <a:r>
              <a:rPr lang="en-US" sz="2400" spc="-10" dirty="0">
                <a:latin typeface="Calibri"/>
                <a:cs typeface="Calibri"/>
              </a:rPr>
              <a:t>Applicants</a:t>
            </a:r>
            <a:r>
              <a:rPr lang="en-US" sz="2400" spc="-10"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b="1" spc="-5" dirty="0">
                <a:solidFill>
                  <a:srgbClr val="1F497D"/>
                </a:solidFill>
                <a:latin typeface="Calibri"/>
                <a:cs typeface="Calibri"/>
              </a:rPr>
              <a:t>meet all </a:t>
            </a:r>
            <a:r>
              <a:rPr lang="en-US" sz="2400" spc="-5" dirty="0">
                <a:latin typeface="Calibri"/>
                <a:cs typeface="Calibri"/>
              </a:rPr>
              <a:t>of </a:t>
            </a:r>
            <a:r>
              <a:rPr lang="en-US" sz="2400" dirty="0">
                <a:latin typeface="Calibri"/>
                <a:cs typeface="Calibri"/>
              </a:rPr>
              <a:t>the </a:t>
            </a:r>
            <a:r>
              <a:rPr lang="en-US" sz="2400" spc="-10" dirty="0">
                <a:latin typeface="Calibri"/>
                <a:cs typeface="Calibri"/>
              </a:rPr>
              <a:t>DFC Statutory </a:t>
            </a:r>
            <a:r>
              <a:rPr lang="en-US" sz="2400" spc="-5" dirty="0">
                <a:latin typeface="Calibri"/>
                <a:cs typeface="Calibri"/>
              </a:rPr>
              <a:t>Eligibility  </a:t>
            </a:r>
            <a:r>
              <a:rPr lang="en-US" sz="2400" spc="-10" dirty="0">
                <a:latin typeface="Calibri"/>
                <a:cs typeface="Calibri"/>
              </a:rPr>
              <a:t>Requirements</a:t>
            </a:r>
            <a:endParaRPr lang="en-US" sz="2400" dirty="0">
              <a:latin typeface="Calibri"/>
              <a:cs typeface="Calibri"/>
            </a:endParaRPr>
          </a:p>
          <a:p>
            <a:pPr>
              <a:lnSpc>
                <a:spcPct val="100000"/>
              </a:lnSpc>
              <a:buClr>
                <a:srgbClr val="3B6D90"/>
              </a:buClr>
              <a:buFont typeface="Arial"/>
              <a:buChar char="•"/>
            </a:pPr>
            <a:endParaRPr lang="en-US" sz="2400" dirty="0">
              <a:latin typeface="Calibri"/>
              <a:cs typeface="Calibri"/>
            </a:endParaRPr>
          </a:p>
          <a:p>
            <a:pPr marL="240665" marR="5080" indent="-228600">
              <a:lnSpc>
                <a:spcPct val="120000"/>
              </a:lnSpc>
              <a:spcBef>
                <a:spcPts val="1675"/>
              </a:spcBef>
              <a:buClr>
                <a:srgbClr val="3B6D90"/>
              </a:buClr>
              <a:buFont typeface="Arial"/>
              <a:buChar char="•"/>
              <a:tabLst>
                <a:tab pos="241300" algn="l"/>
              </a:tabLst>
            </a:pPr>
            <a:r>
              <a:rPr lang="en-US" sz="2400" spc="-15" dirty="0">
                <a:latin typeface="Calibri"/>
                <a:cs typeface="Calibri"/>
              </a:rPr>
              <a:t>For </a:t>
            </a:r>
            <a:r>
              <a:rPr lang="en-US" sz="2400" spc="-10" dirty="0">
                <a:latin typeface="Calibri"/>
                <a:cs typeface="Calibri"/>
              </a:rPr>
              <a:t>questions </a:t>
            </a:r>
            <a:r>
              <a:rPr lang="en-US" sz="2400" spc="-5" dirty="0">
                <a:latin typeface="Calibri"/>
                <a:cs typeface="Calibri"/>
              </a:rPr>
              <a:t>about </a:t>
            </a:r>
            <a:r>
              <a:rPr lang="en-US" sz="2400" spc="-10" dirty="0">
                <a:latin typeface="Calibri"/>
                <a:cs typeface="Calibri"/>
              </a:rPr>
              <a:t>DFC Statutory </a:t>
            </a:r>
            <a:r>
              <a:rPr lang="en-US" sz="2400" spc="-5" dirty="0">
                <a:latin typeface="Calibri"/>
                <a:cs typeface="Calibri"/>
              </a:rPr>
              <a:t>Eligibility  </a:t>
            </a:r>
            <a:r>
              <a:rPr lang="en-US" sz="2400" spc="-10" dirty="0">
                <a:latin typeface="Calibri"/>
                <a:cs typeface="Calibri"/>
              </a:rPr>
              <a:t>Requirements </a:t>
            </a:r>
            <a:r>
              <a:rPr lang="en-US" sz="2400" spc="-5" dirty="0">
                <a:latin typeface="Calibri"/>
                <a:cs typeface="Calibri"/>
              </a:rPr>
              <a:t>and evidence </a:t>
            </a:r>
            <a:r>
              <a:rPr lang="en-US" sz="2400" spc="-10" dirty="0">
                <a:latin typeface="Calibri"/>
                <a:cs typeface="Calibri"/>
              </a:rPr>
              <a:t>required, </a:t>
            </a:r>
            <a:r>
              <a:rPr lang="en-US" sz="2400" dirty="0">
                <a:latin typeface="Calibri"/>
                <a:cs typeface="Calibri"/>
              </a:rPr>
              <a:t>email</a:t>
            </a:r>
            <a:r>
              <a:rPr lang="en-US" sz="2400" spc="-20" dirty="0">
                <a:solidFill>
                  <a:srgbClr val="1F497D"/>
                </a:solidFill>
                <a:latin typeface="Calibri"/>
                <a:cs typeface="Calibri"/>
              </a:rPr>
              <a:t> </a:t>
            </a:r>
            <a:r>
              <a:rPr lang="en-US" sz="2400" u="heavy" spc="-5" dirty="0">
                <a:solidFill>
                  <a:srgbClr val="1F497D"/>
                </a:solidFill>
                <a:uFill>
                  <a:solidFill>
                    <a:srgbClr val="1F497D"/>
                  </a:solidFill>
                </a:uFill>
                <a:latin typeface="Calibri"/>
                <a:cs typeface="Calibri"/>
                <a:hlinkClick r:id="rId2"/>
              </a:rPr>
              <a:t>DFC@cdc.gov</a:t>
            </a:r>
            <a:endParaRPr lang="en-US" sz="2400" dirty="0">
              <a:latin typeface="Calibri"/>
              <a:cs typeface="Calibri"/>
            </a:endParaRPr>
          </a:p>
          <a:p>
            <a:pPr marL="697865" marR="167005" lvl="1" indent="-228600">
              <a:lnSpc>
                <a:spcPct val="120000"/>
              </a:lnSpc>
              <a:spcBef>
                <a:spcPts val="545"/>
              </a:spcBef>
              <a:buClr>
                <a:srgbClr val="3B6D90"/>
              </a:buClr>
              <a:buFont typeface="Symbol"/>
              <a:buChar char=""/>
              <a:tabLst>
                <a:tab pos="698500" algn="l"/>
              </a:tabLst>
            </a:pPr>
            <a:r>
              <a:rPr lang="en-US" sz="2000" dirty="0">
                <a:cs typeface="Calibri"/>
              </a:rPr>
              <a:t>Submit </a:t>
            </a:r>
            <a:r>
              <a:rPr lang="en-US" sz="2000" spc="-5" dirty="0">
                <a:cs typeface="Calibri"/>
              </a:rPr>
              <a:t>questions </a:t>
            </a:r>
            <a:r>
              <a:rPr lang="en-US" sz="2000" dirty="0">
                <a:cs typeface="Calibri"/>
              </a:rPr>
              <a:t>as </a:t>
            </a:r>
            <a:r>
              <a:rPr lang="en-US" sz="2000" spc="-5" dirty="0">
                <a:cs typeface="Calibri"/>
              </a:rPr>
              <a:t>early </a:t>
            </a:r>
            <a:r>
              <a:rPr lang="en-US" sz="2000" dirty="0">
                <a:cs typeface="Calibri"/>
              </a:rPr>
              <a:t>as </a:t>
            </a:r>
            <a:r>
              <a:rPr lang="en-US" sz="2000" spc="-10" dirty="0">
                <a:cs typeface="Calibri"/>
              </a:rPr>
              <a:t>you </a:t>
            </a:r>
            <a:r>
              <a:rPr lang="en-US" sz="2000" spc="-5" dirty="0">
                <a:cs typeface="Calibri"/>
              </a:rPr>
              <a:t>can so that clarification can </a:t>
            </a:r>
            <a:r>
              <a:rPr lang="en-US" sz="2000" dirty="0">
                <a:cs typeface="Calibri"/>
              </a:rPr>
              <a:t>be  </a:t>
            </a:r>
            <a:r>
              <a:rPr lang="en-US" sz="2000" spc="-10" dirty="0">
                <a:cs typeface="Calibri"/>
              </a:rPr>
              <a:t>provided </a:t>
            </a:r>
            <a:r>
              <a:rPr lang="en-US" sz="2000" spc="-15" dirty="0">
                <a:cs typeface="Calibri"/>
              </a:rPr>
              <a:t>to </a:t>
            </a:r>
            <a:r>
              <a:rPr lang="en-US" sz="2000" spc="-5" dirty="0">
                <a:cs typeface="Calibri"/>
              </a:rPr>
              <a:t>all</a:t>
            </a:r>
            <a:r>
              <a:rPr lang="en-US" sz="2000" spc="20" dirty="0">
                <a:cs typeface="Calibri"/>
              </a:rPr>
              <a:t> </a:t>
            </a:r>
            <a:r>
              <a:rPr lang="en-US" sz="2000" spc="-5" dirty="0">
                <a:cs typeface="Calibri"/>
              </a:rPr>
              <a:t>applicants</a:t>
            </a:r>
            <a:endParaRPr lang="en-US" sz="2000" dirty="0">
              <a:cs typeface="Calibri"/>
            </a:endParaRPr>
          </a:p>
          <a:p>
            <a:pPr marL="697865" marR="517525" lvl="1" indent="-228600">
              <a:lnSpc>
                <a:spcPct val="120000"/>
              </a:lnSpc>
              <a:spcBef>
                <a:spcPts val="480"/>
              </a:spcBef>
              <a:buClr>
                <a:srgbClr val="3B6D90"/>
              </a:buClr>
              <a:buFont typeface="Symbol"/>
              <a:buChar char=""/>
              <a:tabLst>
                <a:tab pos="698500" algn="l"/>
              </a:tabLst>
            </a:pPr>
            <a:r>
              <a:rPr lang="en-US" sz="2000" spc="-5" dirty="0">
                <a:cs typeface="Calibri"/>
              </a:rPr>
              <a:t>Use </a:t>
            </a:r>
            <a:r>
              <a:rPr lang="en-US" sz="2000" dirty="0">
                <a:cs typeface="Calibri"/>
              </a:rPr>
              <a:t>the subject </a:t>
            </a:r>
            <a:r>
              <a:rPr lang="en-US" sz="2000" spc="-5" dirty="0">
                <a:cs typeface="Calibri"/>
              </a:rPr>
              <a:t>line </a:t>
            </a:r>
            <a:r>
              <a:rPr lang="en-US" sz="2000" spc="-10" dirty="0">
                <a:cs typeface="Calibri"/>
              </a:rPr>
              <a:t>“Questions </a:t>
            </a:r>
            <a:r>
              <a:rPr lang="en-US" sz="2000" spc="-15" dirty="0">
                <a:cs typeface="Calibri"/>
              </a:rPr>
              <a:t>Regarding </a:t>
            </a:r>
            <a:r>
              <a:rPr lang="en-US" sz="2000" spc="-5" dirty="0">
                <a:cs typeface="Calibri"/>
              </a:rPr>
              <a:t>DFC New </a:t>
            </a:r>
            <a:r>
              <a:rPr lang="en-US" sz="2000" dirty="0">
                <a:cs typeface="Calibri"/>
              </a:rPr>
              <a:t>Funding  </a:t>
            </a:r>
            <a:r>
              <a:rPr lang="en-US" sz="2000" spc="5" dirty="0">
                <a:cs typeface="Calibri"/>
              </a:rPr>
              <a:t>Opportunity” </a:t>
            </a:r>
            <a:r>
              <a:rPr lang="en-US" sz="2000" spc="-5" dirty="0">
                <a:cs typeface="Calibri"/>
              </a:rPr>
              <a:t>on all</a:t>
            </a:r>
            <a:r>
              <a:rPr lang="en-US" sz="2000" spc="-45" dirty="0">
                <a:cs typeface="Calibri"/>
              </a:rPr>
              <a:t> </a:t>
            </a:r>
            <a:r>
              <a:rPr lang="en-US" sz="2000" spc="-5" dirty="0">
                <a:cs typeface="Calibri"/>
              </a:rPr>
              <a:t>inquiries</a:t>
            </a:r>
            <a:endParaRPr lang="en-US" sz="2000" dirty="0">
              <a:cs typeface="Calibri"/>
            </a:endParaRPr>
          </a:p>
        </p:txBody>
      </p:sp>
    </p:spTree>
    <p:extLst>
      <p:ext uri="{BB962C8B-B14F-4D97-AF65-F5344CB8AC3E}">
        <p14:creationId xmlns:p14="http://schemas.microsoft.com/office/powerpoint/2010/main" val="155085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2"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677911" y="5678423"/>
            <a:ext cx="1347215" cy="1091183"/>
          </a:xfrm>
          <a:prstGeom prst="rect">
            <a:avLst/>
          </a:prstGeom>
          <a:blipFill>
            <a:blip r:embed="rId3"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2424683" y="3165348"/>
            <a:ext cx="4317491" cy="150418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834483" y="3324346"/>
            <a:ext cx="3461385" cy="848360"/>
          </a:xfrm>
          <a:prstGeom prst="rect">
            <a:avLst/>
          </a:prstGeom>
        </p:spPr>
        <p:txBody>
          <a:bodyPr vert="horz" wrap="square" lIns="0" tIns="12700" rIns="0" bIns="0" rtlCol="0">
            <a:spAutoFit/>
          </a:bodyPr>
          <a:lstStyle/>
          <a:p>
            <a:pPr marL="12700">
              <a:lnSpc>
                <a:spcPct val="100000"/>
              </a:lnSpc>
              <a:spcBef>
                <a:spcPts val="100"/>
              </a:spcBef>
            </a:pPr>
            <a:r>
              <a:rPr sz="5400" spc="-165" dirty="0">
                <a:solidFill>
                  <a:srgbClr val="3B6D90"/>
                </a:solidFill>
              </a:rPr>
              <a:t>A</a:t>
            </a:r>
            <a:r>
              <a:rPr sz="5400" spc="-110" dirty="0">
                <a:solidFill>
                  <a:srgbClr val="3B6D90"/>
                </a:solidFill>
              </a:rPr>
              <a:t>tt</a:t>
            </a:r>
            <a:r>
              <a:rPr sz="5400" spc="-50" dirty="0">
                <a:solidFill>
                  <a:srgbClr val="3B6D90"/>
                </a:solidFill>
              </a:rPr>
              <a:t>a</a:t>
            </a:r>
            <a:r>
              <a:rPr sz="5400" spc="-45" dirty="0">
                <a:solidFill>
                  <a:srgbClr val="3B6D90"/>
                </a:solidFill>
              </a:rPr>
              <a:t>c</a:t>
            </a:r>
            <a:r>
              <a:rPr sz="5400" spc="-60" dirty="0">
                <a:solidFill>
                  <a:srgbClr val="3B6D90"/>
                </a:solidFill>
              </a:rPr>
              <a:t>h</a:t>
            </a:r>
            <a:r>
              <a:rPr sz="5400" spc="-85" dirty="0">
                <a:solidFill>
                  <a:srgbClr val="3B6D90"/>
                </a:solidFill>
              </a:rPr>
              <a:t>m</a:t>
            </a:r>
            <a:r>
              <a:rPr sz="5400" spc="-55" dirty="0">
                <a:solidFill>
                  <a:srgbClr val="3B6D90"/>
                </a:solidFill>
              </a:rPr>
              <a:t>e</a:t>
            </a:r>
            <a:r>
              <a:rPr sz="5400" spc="-110" dirty="0">
                <a:solidFill>
                  <a:srgbClr val="3B6D90"/>
                </a:solidFill>
              </a:rPr>
              <a:t>n</a:t>
            </a:r>
            <a:r>
              <a:rPr sz="5400" spc="-35" dirty="0">
                <a:solidFill>
                  <a:srgbClr val="3B6D90"/>
                </a:solidFill>
              </a:rPr>
              <a:t>t</a:t>
            </a:r>
            <a:r>
              <a:rPr sz="5400" dirty="0">
                <a:solidFill>
                  <a:srgbClr val="3B6D90"/>
                </a:solidFill>
              </a:rPr>
              <a:t>s</a:t>
            </a:r>
            <a:endParaRPr sz="5400" dirty="0"/>
          </a:p>
        </p:txBody>
      </p:sp>
      <p:sp>
        <p:nvSpPr>
          <p:cNvPr id="6" name="object 6">
            <a:extLst>
              <a:ext uri="{C183D7F6-B498-43B3-948B-1728B52AA6E4}">
                <adec:decorative xmlns:adec="http://schemas.microsoft.com/office/drawing/2017/decorative" val="1"/>
              </a:ext>
            </a:extLst>
          </p:cNvPr>
          <p:cNvSpPr/>
          <p:nvPr/>
        </p:nvSpPr>
        <p:spPr>
          <a:xfrm>
            <a:off x="7400543" y="5620511"/>
            <a:ext cx="1743710" cy="1237615"/>
          </a:xfrm>
          <a:custGeom>
            <a:avLst/>
            <a:gdLst/>
            <a:ahLst/>
            <a:cxnLst/>
            <a:rect l="l" t="t" r="r" b="b"/>
            <a:pathLst>
              <a:path w="1743709" h="1237615">
                <a:moveTo>
                  <a:pt x="0" y="1237488"/>
                </a:moveTo>
                <a:lnTo>
                  <a:pt x="1743455" y="1237488"/>
                </a:lnTo>
                <a:lnTo>
                  <a:pt x="1743455" y="0"/>
                </a:lnTo>
                <a:lnTo>
                  <a:pt x="0" y="0"/>
                </a:lnTo>
                <a:lnTo>
                  <a:pt x="0" y="1237488"/>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Attachment 1: Coalition Involvement  Agreements (CIA)</a:t>
            </a:r>
          </a:p>
        </p:txBody>
      </p:sp>
      <p:sp>
        <p:nvSpPr>
          <p:cNvPr id="5" name="Text Placeholder 4">
            <a:extLst>
              <a:ext uri="{FF2B5EF4-FFF2-40B4-BE49-F238E27FC236}">
                <a16:creationId xmlns:a16="http://schemas.microsoft.com/office/drawing/2014/main" id="{E619504F-AD59-4780-9EAB-8256D7AA0C6F}"/>
              </a:ext>
            </a:extLst>
          </p:cNvPr>
          <p:cNvSpPr>
            <a:spLocks noGrp="1"/>
          </p:cNvSpPr>
          <p:nvPr>
            <p:ph type="body" idx="1"/>
          </p:nvPr>
        </p:nvSpPr>
        <p:spPr>
          <a:xfrm>
            <a:off x="702652" y="2286000"/>
            <a:ext cx="7760463" cy="3640484"/>
          </a:xfrm>
        </p:spPr>
        <p:txBody>
          <a:bodyPr/>
          <a:lstStyle/>
          <a:p>
            <a:pPr marL="355600" indent="-342900">
              <a:lnSpc>
                <a:spcPct val="100000"/>
              </a:lnSpc>
              <a:spcBef>
                <a:spcPts val="105"/>
              </a:spcBef>
              <a:buClr>
                <a:srgbClr val="3B6D90"/>
              </a:buClr>
              <a:buFont typeface="Arial"/>
              <a:buChar char="•"/>
              <a:tabLst>
                <a:tab pos="354965" algn="l"/>
                <a:tab pos="355600" algn="l"/>
              </a:tabLst>
            </a:pPr>
            <a:r>
              <a:rPr lang="en-US" sz="2000" spc="-10" dirty="0">
                <a:latin typeface="Calibri"/>
                <a:cs typeface="Calibri"/>
              </a:rPr>
              <a:t>Provide </a:t>
            </a:r>
            <a:r>
              <a:rPr lang="en-US" sz="2000" b="1" dirty="0">
                <a:solidFill>
                  <a:srgbClr val="1F497D"/>
                </a:solidFill>
                <a:latin typeface="Calibri"/>
                <a:cs typeface="Calibri"/>
              </a:rPr>
              <a:t>one CIA </a:t>
            </a:r>
            <a:r>
              <a:rPr lang="en-US" sz="2000" b="1" spc="-15" dirty="0">
                <a:solidFill>
                  <a:srgbClr val="1F497D"/>
                </a:solidFill>
                <a:latin typeface="Calibri"/>
                <a:cs typeface="Calibri"/>
              </a:rPr>
              <a:t>for </a:t>
            </a:r>
            <a:r>
              <a:rPr lang="en-US" sz="2000" b="1" spc="-5" dirty="0">
                <a:solidFill>
                  <a:srgbClr val="1F497D"/>
                </a:solidFill>
                <a:latin typeface="Calibri"/>
                <a:cs typeface="Calibri"/>
              </a:rPr>
              <a:t>each </a:t>
            </a:r>
            <a:r>
              <a:rPr lang="en-US" sz="2000" b="1" dirty="0">
                <a:solidFill>
                  <a:srgbClr val="1F497D"/>
                </a:solidFill>
                <a:latin typeface="Calibri"/>
                <a:cs typeface="Calibri"/>
              </a:rPr>
              <a:t>of the </a:t>
            </a:r>
            <a:r>
              <a:rPr lang="en-US" sz="2000" b="1" spc="-10" dirty="0">
                <a:solidFill>
                  <a:srgbClr val="1F497D"/>
                </a:solidFill>
                <a:latin typeface="Calibri"/>
                <a:cs typeface="Calibri"/>
              </a:rPr>
              <a:t>required </a:t>
            </a:r>
            <a:r>
              <a:rPr lang="en-US" sz="2000" b="1" dirty="0">
                <a:solidFill>
                  <a:srgbClr val="1F497D"/>
                </a:solidFill>
                <a:latin typeface="Calibri"/>
                <a:cs typeface="Calibri"/>
              </a:rPr>
              <a:t>12 </a:t>
            </a:r>
            <a:r>
              <a:rPr lang="en-US" sz="2000" b="1" spc="-5" dirty="0">
                <a:solidFill>
                  <a:srgbClr val="1F497D"/>
                </a:solidFill>
                <a:latin typeface="Calibri"/>
                <a:cs typeface="Calibri"/>
              </a:rPr>
              <a:t>sector members</a:t>
            </a:r>
            <a:endParaRPr lang="en-US" sz="2000" dirty="0">
              <a:latin typeface="Calibri"/>
              <a:cs typeface="Calibri"/>
            </a:endParaRPr>
          </a:p>
          <a:p>
            <a:pPr marL="812800" lvl="1" indent="-342900">
              <a:lnSpc>
                <a:spcPct val="100000"/>
              </a:lnSpc>
              <a:buClr>
                <a:srgbClr val="3B6D90"/>
              </a:buClr>
              <a:buFont typeface="Arial"/>
              <a:buChar char="•"/>
              <a:tabLst>
                <a:tab pos="812165" algn="l"/>
                <a:tab pos="812800" algn="l"/>
              </a:tabLst>
            </a:pPr>
            <a:r>
              <a:rPr lang="en-US" sz="2000" spc="-5" dirty="0">
                <a:cs typeface="Calibri"/>
              </a:rPr>
              <a:t>Applicants will </a:t>
            </a:r>
            <a:r>
              <a:rPr lang="en-US" sz="2000" dirty="0">
                <a:cs typeface="Calibri"/>
              </a:rPr>
              <a:t>not </a:t>
            </a:r>
            <a:r>
              <a:rPr lang="en-US" sz="2000" spc="-10" dirty="0">
                <a:cs typeface="Calibri"/>
              </a:rPr>
              <a:t>score </a:t>
            </a:r>
            <a:r>
              <a:rPr lang="en-US" sz="2000" dirty="0">
                <a:cs typeface="Calibri"/>
              </a:rPr>
              <a:t>higher </a:t>
            </a:r>
            <a:r>
              <a:rPr lang="en-US" sz="2000" spc="-15" dirty="0">
                <a:cs typeface="Calibri"/>
              </a:rPr>
              <a:t>for </a:t>
            </a:r>
            <a:r>
              <a:rPr lang="en-US" sz="2000" spc="-10" dirty="0">
                <a:cs typeface="Calibri"/>
              </a:rPr>
              <a:t>providing more </a:t>
            </a:r>
            <a:r>
              <a:rPr lang="en-US" sz="2000" dirty="0">
                <a:cs typeface="Calibri"/>
              </a:rPr>
              <a:t>than 12</a:t>
            </a:r>
            <a:r>
              <a:rPr lang="en-US" sz="2000" spc="-25" dirty="0">
                <a:cs typeface="Calibri"/>
              </a:rPr>
              <a:t> </a:t>
            </a:r>
            <a:r>
              <a:rPr lang="en-US" sz="2000" spc="-5" dirty="0">
                <a:cs typeface="Calibri"/>
              </a:rPr>
              <a:t>CIAs</a:t>
            </a:r>
            <a:endParaRPr lang="en-US" sz="2000" dirty="0">
              <a:cs typeface="Calibri"/>
            </a:endParaRPr>
          </a:p>
          <a:p>
            <a:pPr marL="354965" marR="307340" indent="-342900">
              <a:lnSpc>
                <a:spcPct val="80000"/>
              </a:lnSpc>
              <a:spcBef>
                <a:spcPts val="2040"/>
              </a:spcBef>
              <a:buClr>
                <a:srgbClr val="3B6D90"/>
              </a:buClr>
              <a:buFont typeface="Arial"/>
              <a:buChar char="•"/>
              <a:tabLst>
                <a:tab pos="354965" algn="l"/>
                <a:tab pos="355600" algn="l"/>
              </a:tabLst>
            </a:pPr>
            <a:r>
              <a:rPr lang="en-US" sz="2000" spc="-5" dirty="0">
                <a:latin typeface="Calibri"/>
                <a:cs typeface="Calibri"/>
              </a:rPr>
              <a:t>CIAs</a:t>
            </a:r>
            <a:r>
              <a:rPr lang="en-US" sz="2000" spc="-5" dirty="0">
                <a:solidFill>
                  <a:srgbClr val="1F497D"/>
                </a:solidFill>
                <a:latin typeface="Calibri"/>
                <a:cs typeface="Calibri"/>
              </a:rPr>
              <a:t> </a:t>
            </a: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a:t>
            </a:r>
            <a:r>
              <a:rPr lang="en-US" sz="2000" dirty="0">
                <a:latin typeface="Calibri"/>
                <a:cs typeface="Calibri"/>
              </a:rPr>
              <a:t>be </a:t>
            </a:r>
            <a:r>
              <a:rPr lang="en-US" sz="2000" spc="-10" dirty="0">
                <a:latin typeface="Calibri"/>
                <a:cs typeface="Calibri"/>
              </a:rPr>
              <a:t>dated </a:t>
            </a:r>
            <a:r>
              <a:rPr lang="en-US" sz="2000" spc="-5" dirty="0">
                <a:latin typeface="Calibri"/>
                <a:cs typeface="Calibri"/>
              </a:rPr>
              <a:t>between </a:t>
            </a:r>
            <a:r>
              <a:rPr lang="en-US" sz="2000" b="1" spc="-5" dirty="0">
                <a:solidFill>
                  <a:srgbClr val="1F497D"/>
                </a:solidFill>
                <a:latin typeface="Calibri"/>
                <a:cs typeface="Calibri"/>
              </a:rPr>
              <a:t>January </a:t>
            </a:r>
            <a:r>
              <a:rPr lang="en-US" sz="2000" b="1" dirty="0">
                <a:solidFill>
                  <a:srgbClr val="1F497D"/>
                </a:solidFill>
                <a:latin typeface="Calibri"/>
                <a:cs typeface="Calibri"/>
              </a:rPr>
              <a:t>2019 </a:t>
            </a:r>
            <a:r>
              <a:rPr lang="en-US" sz="2000" dirty="0">
                <a:latin typeface="Calibri"/>
                <a:cs typeface="Calibri"/>
              </a:rPr>
              <a:t>and the </a:t>
            </a:r>
            <a:r>
              <a:rPr lang="en-US" sz="2000" b="1" spc="-5" dirty="0">
                <a:solidFill>
                  <a:srgbClr val="1F497D"/>
                </a:solidFill>
                <a:latin typeface="Calibri"/>
                <a:cs typeface="Calibri"/>
              </a:rPr>
              <a:t>deadline </a:t>
            </a:r>
            <a:r>
              <a:rPr lang="en-US" sz="2000" b="1" spc="-15" dirty="0">
                <a:solidFill>
                  <a:srgbClr val="1F497D"/>
                </a:solidFill>
                <a:latin typeface="Calibri"/>
                <a:cs typeface="Calibri"/>
              </a:rPr>
              <a:t>for </a:t>
            </a:r>
            <a:r>
              <a:rPr lang="en-US" sz="2000" b="1" dirty="0">
                <a:solidFill>
                  <a:srgbClr val="1F497D"/>
                </a:solidFill>
                <a:latin typeface="Calibri"/>
                <a:cs typeface="Calibri"/>
              </a:rPr>
              <a:t>this  </a:t>
            </a:r>
            <a:r>
              <a:rPr lang="en-US" sz="2000" b="1" spc="-5" dirty="0">
                <a:solidFill>
                  <a:srgbClr val="1F497D"/>
                </a:solidFill>
                <a:latin typeface="Calibri"/>
                <a:cs typeface="Calibri"/>
              </a:rPr>
              <a:t>application (June 8, 2020)</a:t>
            </a:r>
          </a:p>
          <a:p>
            <a:pPr>
              <a:lnSpc>
                <a:spcPct val="100000"/>
              </a:lnSpc>
              <a:spcBef>
                <a:spcPts val="55"/>
              </a:spcBef>
              <a:buClr>
                <a:srgbClr val="3B6D90"/>
              </a:buClr>
              <a:buFont typeface="Arial"/>
              <a:buChar char="•"/>
            </a:pPr>
            <a:endParaRPr lang="en-US" sz="2300" dirty="0">
              <a:latin typeface="Calibri"/>
              <a:cs typeface="Calibri"/>
            </a:endParaRPr>
          </a:p>
          <a:p>
            <a:pPr marL="355600" marR="245110" indent="-343535">
              <a:lnSpc>
                <a:spcPts val="2160"/>
              </a:lnSpc>
              <a:buClr>
                <a:srgbClr val="3B6D90"/>
              </a:buClr>
              <a:buFont typeface="Arial"/>
              <a:buChar char="•"/>
              <a:tabLst>
                <a:tab pos="354965" algn="l"/>
                <a:tab pos="355600" algn="l"/>
              </a:tabLst>
            </a:pPr>
            <a:r>
              <a:rPr lang="en-US" sz="2000" dirty="0">
                <a:cs typeface="Calibri"/>
              </a:rPr>
              <a:t>As mentioned in the NOFO all signatures </a:t>
            </a:r>
            <a:r>
              <a:rPr lang="en-US" sz="2000" b="1" spc="-10" dirty="0">
                <a:solidFill>
                  <a:srgbClr val="1F497D"/>
                </a:solidFill>
                <a:latin typeface="Calibri"/>
                <a:cs typeface="Calibri"/>
              </a:rPr>
              <a:t>do require a handwritten signature</a:t>
            </a:r>
            <a:r>
              <a:rPr lang="en-US" sz="2000" dirty="0">
                <a:cs typeface="Calibri"/>
              </a:rPr>
              <a:t>, but this can be provided by a </a:t>
            </a:r>
            <a:r>
              <a:rPr lang="en-US" sz="2000" b="1" spc="-10" dirty="0">
                <a:solidFill>
                  <a:srgbClr val="1F497D"/>
                </a:solidFill>
                <a:latin typeface="Calibri"/>
                <a:cs typeface="Calibri"/>
              </a:rPr>
              <a:t>scanned PDF or a picture of the handwritten signature</a:t>
            </a:r>
            <a:r>
              <a:rPr lang="en-US" sz="2000" dirty="0">
                <a:cs typeface="Calibri"/>
              </a:rPr>
              <a:t> to accommodate the difficulties posed by remote work at this time. Remember to </a:t>
            </a:r>
            <a:r>
              <a:rPr lang="en-US" sz="2000" b="1" spc="-10" dirty="0">
                <a:solidFill>
                  <a:srgbClr val="1F497D"/>
                </a:solidFill>
                <a:latin typeface="Calibri"/>
                <a:cs typeface="Calibri"/>
              </a:rPr>
              <a:t>check the dates. </a:t>
            </a:r>
            <a:br>
              <a:rPr lang="en-US" sz="2000" dirty="0">
                <a:cs typeface="Calibri"/>
              </a:rPr>
            </a:br>
            <a:endParaRPr lang="en-US" sz="1700" dirty="0">
              <a:cs typeface="Calibri"/>
            </a:endParaRPr>
          </a:p>
          <a:p>
            <a:pPr marL="354965" marR="5080" indent="-342900">
              <a:lnSpc>
                <a:spcPct val="80000"/>
              </a:lnSpc>
              <a:buClr>
                <a:srgbClr val="3B6D90"/>
              </a:buClr>
              <a:buFont typeface="Arial"/>
              <a:buChar char="•"/>
              <a:tabLst>
                <a:tab pos="354965" algn="l"/>
                <a:tab pos="355600" algn="l"/>
              </a:tabLst>
            </a:pPr>
            <a:r>
              <a:rPr lang="en-US" sz="2000" b="1" dirty="0">
                <a:solidFill>
                  <a:srgbClr val="2F5597"/>
                </a:solidFill>
                <a:latin typeface="Calibri"/>
                <a:cs typeface="Calibri"/>
              </a:rPr>
              <a:t>Neither </a:t>
            </a:r>
            <a:r>
              <a:rPr lang="en-US" sz="2000" b="1" spc="-5" dirty="0">
                <a:solidFill>
                  <a:srgbClr val="2F5597"/>
                </a:solidFill>
                <a:latin typeface="Calibri"/>
                <a:cs typeface="Calibri"/>
              </a:rPr>
              <a:t>p</a:t>
            </a:r>
            <a:r>
              <a:rPr lang="en-US" sz="2000" b="1" spc="-5" dirty="0">
                <a:solidFill>
                  <a:srgbClr val="1F497D"/>
                </a:solidFill>
                <a:latin typeface="Calibri"/>
                <a:cs typeface="Calibri"/>
              </a:rPr>
              <a:t>aid </a:t>
            </a:r>
            <a:r>
              <a:rPr lang="en-US" sz="2000" b="1" spc="-15" dirty="0">
                <a:solidFill>
                  <a:srgbClr val="1F497D"/>
                </a:solidFill>
                <a:latin typeface="Calibri"/>
                <a:cs typeface="Calibri"/>
              </a:rPr>
              <a:t>staff </a:t>
            </a:r>
            <a:r>
              <a:rPr lang="en-US" sz="2000" spc="-10" dirty="0">
                <a:latin typeface="Calibri"/>
                <a:cs typeface="Calibri"/>
              </a:rPr>
              <a:t>(current </a:t>
            </a:r>
            <a:r>
              <a:rPr lang="en-US" sz="2000" spc="-5" dirty="0">
                <a:latin typeface="Calibri"/>
                <a:cs typeface="Calibri"/>
              </a:rPr>
              <a:t>or </a:t>
            </a:r>
            <a:r>
              <a:rPr lang="en-US" sz="2000" spc="-10" dirty="0">
                <a:latin typeface="Calibri"/>
                <a:cs typeface="Calibri"/>
              </a:rPr>
              <a:t>proposed) </a:t>
            </a:r>
            <a:r>
              <a:rPr lang="en-US" sz="2000" dirty="0">
                <a:latin typeface="Calibri"/>
                <a:cs typeface="Calibri"/>
              </a:rPr>
              <a:t>nor the </a:t>
            </a:r>
            <a:r>
              <a:rPr lang="en-US" sz="2000" b="1" spc="-5" dirty="0">
                <a:solidFill>
                  <a:srgbClr val="1F497D"/>
                </a:solidFill>
                <a:latin typeface="Calibri"/>
                <a:cs typeface="Calibri"/>
              </a:rPr>
              <a:t>person signing </a:t>
            </a:r>
            <a:r>
              <a:rPr lang="en-US" sz="2000" b="1" dirty="0">
                <a:solidFill>
                  <a:srgbClr val="1F497D"/>
                </a:solidFill>
                <a:latin typeface="Calibri"/>
                <a:cs typeface="Calibri"/>
              </a:rPr>
              <a:t>the CIA  on </a:t>
            </a:r>
            <a:r>
              <a:rPr lang="en-US" sz="2000" b="1" spc="-5" dirty="0">
                <a:solidFill>
                  <a:srgbClr val="1F497D"/>
                </a:solidFill>
                <a:latin typeface="Calibri"/>
                <a:cs typeface="Calibri"/>
              </a:rPr>
              <a:t>behalf </a:t>
            </a:r>
            <a:r>
              <a:rPr lang="en-US" sz="2000" b="1" dirty="0">
                <a:solidFill>
                  <a:srgbClr val="1F497D"/>
                </a:solidFill>
                <a:latin typeface="Calibri"/>
                <a:cs typeface="Calibri"/>
              </a:rPr>
              <a:t>of the </a:t>
            </a:r>
            <a:r>
              <a:rPr lang="en-US" sz="2000" b="1" spc="-5" dirty="0">
                <a:solidFill>
                  <a:srgbClr val="1F497D"/>
                </a:solidFill>
                <a:latin typeface="Calibri"/>
                <a:cs typeface="Calibri"/>
              </a:rPr>
              <a:t>coalition </a:t>
            </a:r>
            <a:r>
              <a:rPr lang="en-US" sz="2000" spc="-5" dirty="0">
                <a:latin typeface="Calibri"/>
                <a:cs typeface="Calibri"/>
              </a:rPr>
              <a:t>can serve </a:t>
            </a:r>
            <a:r>
              <a:rPr lang="en-US" sz="2000" dirty="0">
                <a:latin typeface="Calibri"/>
                <a:cs typeface="Calibri"/>
              </a:rPr>
              <a:t>as a </a:t>
            </a:r>
            <a:r>
              <a:rPr lang="en-US" sz="2000" spc="-5" dirty="0">
                <a:latin typeface="Calibri"/>
                <a:cs typeface="Calibri"/>
              </a:rPr>
              <a:t>sector</a:t>
            </a:r>
            <a:r>
              <a:rPr lang="en-US" sz="2000" spc="-25" dirty="0">
                <a:latin typeface="Calibri"/>
                <a:cs typeface="Calibri"/>
              </a:rPr>
              <a:t> </a:t>
            </a:r>
            <a:r>
              <a:rPr lang="en-US" sz="2000" spc="-15" dirty="0">
                <a:latin typeface="Calibri"/>
                <a:cs typeface="Calibri"/>
              </a:rPr>
              <a:t>representative</a:t>
            </a:r>
            <a:endParaRPr lang="en-US" sz="2000" dirty="0">
              <a:latin typeface="Calibri"/>
              <a:cs typeface="Calibri"/>
            </a:endParaRPr>
          </a:p>
        </p:txBody>
      </p:sp>
    </p:spTree>
    <p:extLst>
      <p:ext uri="{BB962C8B-B14F-4D97-AF65-F5344CB8AC3E}">
        <p14:creationId xmlns:p14="http://schemas.microsoft.com/office/powerpoint/2010/main" val="101266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7221" y="859898"/>
            <a:ext cx="7782234" cy="615553"/>
          </a:xfrm>
        </p:spPr>
        <p:txBody>
          <a:bodyPr/>
          <a:lstStyle/>
          <a:p>
            <a:r>
              <a:rPr lang="en-US" sz="4000" dirty="0"/>
              <a:t>Coalition Involvement Agreements</a:t>
            </a:r>
          </a:p>
        </p:txBody>
      </p:sp>
      <p:sp>
        <p:nvSpPr>
          <p:cNvPr id="8" name="Text Placeholder 7">
            <a:extLst>
              <a:ext uri="{FF2B5EF4-FFF2-40B4-BE49-F238E27FC236}">
                <a16:creationId xmlns:a16="http://schemas.microsoft.com/office/drawing/2014/main" id="{7F0C0228-A2A6-410D-AD57-3656679BD4AE}"/>
              </a:ext>
            </a:extLst>
          </p:cNvPr>
          <p:cNvSpPr>
            <a:spLocks noGrp="1"/>
          </p:cNvSpPr>
          <p:nvPr>
            <p:ph type="body" idx="1"/>
          </p:nvPr>
        </p:nvSpPr>
        <p:spPr>
          <a:xfrm>
            <a:off x="707388" y="1892297"/>
            <a:ext cx="7782234" cy="4231928"/>
          </a:xfrm>
        </p:spPr>
        <p:txBody>
          <a:bodyPr/>
          <a:lstStyle/>
          <a:p>
            <a:pPr marL="355600" marR="5080" indent="-342900">
              <a:spcAft>
                <a:spcPts val="1800"/>
              </a:spcAft>
              <a:buClr>
                <a:srgbClr val="3B6D90"/>
              </a:buClr>
              <a:buFont typeface="Arial"/>
              <a:buChar char="•"/>
              <a:tabLst>
                <a:tab pos="354965" algn="l"/>
                <a:tab pos="355600" algn="l"/>
              </a:tabLst>
            </a:pPr>
            <a:r>
              <a:rPr lang="en-US" sz="2000" spc="-30" dirty="0">
                <a:latin typeface="Calibri"/>
                <a:cs typeface="Calibri"/>
              </a:rPr>
              <a:t>Template </a:t>
            </a:r>
            <a:r>
              <a:rPr lang="en-US" sz="2000" spc="-10" dirty="0">
                <a:latin typeface="Calibri"/>
                <a:cs typeface="Calibri"/>
              </a:rPr>
              <a:t>provided </a:t>
            </a:r>
            <a:r>
              <a:rPr lang="en-US" sz="2000" spc="-5" dirty="0">
                <a:latin typeface="Calibri"/>
                <a:cs typeface="Calibri"/>
              </a:rPr>
              <a:t>in </a:t>
            </a:r>
            <a:r>
              <a:rPr lang="en-US" sz="2000" dirty="0">
                <a:latin typeface="Calibri"/>
                <a:cs typeface="Calibri"/>
              </a:rPr>
              <a:t>the NOFO </a:t>
            </a:r>
            <a:r>
              <a:rPr lang="en-US" sz="2000" b="1" spc="-15" dirty="0">
                <a:solidFill>
                  <a:srgbClr val="1F497D"/>
                </a:solidFill>
                <a:latin typeface="Calibri"/>
                <a:cs typeface="Calibri"/>
              </a:rPr>
              <a:t>may </a:t>
            </a:r>
            <a:r>
              <a:rPr lang="en-US" sz="2000" b="1" dirty="0">
                <a:solidFill>
                  <a:srgbClr val="1F497D"/>
                </a:solidFill>
                <a:latin typeface="Calibri"/>
                <a:cs typeface="Calibri"/>
              </a:rPr>
              <a:t>be </a:t>
            </a:r>
            <a:r>
              <a:rPr lang="en-US" sz="2000" b="1" spc="-10" dirty="0">
                <a:solidFill>
                  <a:srgbClr val="1F497D"/>
                </a:solidFill>
                <a:latin typeface="Calibri"/>
                <a:cs typeface="Calibri"/>
              </a:rPr>
              <a:t>tailored </a:t>
            </a:r>
            <a:r>
              <a:rPr lang="en-US" sz="2000" dirty="0">
                <a:latin typeface="Calibri"/>
                <a:cs typeface="Calibri"/>
              </a:rPr>
              <a:t>and </a:t>
            </a:r>
            <a:r>
              <a:rPr lang="en-US" sz="2000" spc="-5" dirty="0">
                <a:latin typeface="Calibri"/>
                <a:cs typeface="Calibri"/>
              </a:rPr>
              <a:t>does </a:t>
            </a:r>
            <a:r>
              <a:rPr lang="en-US" sz="2000" dirty="0">
                <a:latin typeface="Calibri"/>
                <a:cs typeface="Calibri"/>
              </a:rPr>
              <a:t>not </a:t>
            </a:r>
            <a:r>
              <a:rPr lang="en-US" sz="2000" spc="-20" dirty="0">
                <a:latin typeface="Calibri"/>
                <a:cs typeface="Calibri"/>
              </a:rPr>
              <a:t>have </a:t>
            </a:r>
            <a:r>
              <a:rPr lang="en-US" sz="2000" spc="-15" dirty="0">
                <a:latin typeface="Calibri"/>
                <a:cs typeface="Calibri"/>
              </a:rPr>
              <a:t>to  </a:t>
            </a:r>
            <a:r>
              <a:rPr lang="en-US" sz="2000" dirty="0">
                <a:latin typeface="Calibri"/>
                <a:cs typeface="Calibri"/>
              </a:rPr>
              <a:t>be </a:t>
            </a:r>
            <a:r>
              <a:rPr lang="en-US" sz="2000" spc="-5" dirty="0">
                <a:latin typeface="Calibri"/>
                <a:cs typeface="Calibri"/>
              </a:rPr>
              <a:t>used</a:t>
            </a:r>
            <a:r>
              <a:rPr lang="en-US" sz="2000" spc="-10" dirty="0">
                <a:latin typeface="Calibri"/>
                <a:cs typeface="Calibri"/>
              </a:rPr>
              <a:t> verbatim</a:t>
            </a:r>
            <a:endParaRPr lang="en-US" sz="2000" dirty="0">
              <a:latin typeface="Calibri"/>
              <a:cs typeface="Calibri"/>
            </a:endParaRPr>
          </a:p>
          <a:p>
            <a:pPr marL="354965" marR="380365" indent="-342900">
              <a:spcAft>
                <a:spcPts val="14400"/>
              </a:spcAft>
              <a:buClr>
                <a:srgbClr val="3B6D90"/>
              </a:buClr>
              <a:buFont typeface="Arial"/>
              <a:buChar char="•"/>
              <a:tabLst>
                <a:tab pos="354965" algn="l"/>
                <a:tab pos="355600" algn="l"/>
              </a:tabLst>
            </a:pPr>
            <a:r>
              <a:rPr lang="en-US" sz="2000" b="1" spc="-5" dirty="0">
                <a:solidFill>
                  <a:srgbClr val="1F497D"/>
                </a:solidFill>
                <a:latin typeface="Calibri"/>
                <a:cs typeface="Calibri"/>
              </a:rPr>
              <a:t>Option </a:t>
            </a:r>
            <a:r>
              <a:rPr lang="en-US" sz="2000" b="1" dirty="0">
                <a:solidFill>
                  <a:srgbClr val="1F497D"/>
                </a:solidFill>
                <a:latin typeface="Calibri"/>
                <a:cs typeface="Calibri"/>
              </a:rPr>
              <a:t>1</a:t>
            </a:r>
            <a:r>
              <a:rPr lang="en-US" sz="2000" dirty="0">
                <a:latin typeface="Calibri"/>
                <a:cs typeface="Calibri"/>
              </a:rPr>
              <a:t>: </a:t>
            </a:r>
            <a:r>
              <a:rPr lang="en-US" sz="2000" spc="-5" dirty="0">
                <a:latin typeface="Calibri"/>
                <a:cs typeface="Calibri"/>
              </a:rPr>
              <a:t>Include the </a:t>
            </a:r>
            <a:r>
              <a:rPr lang="en-US" sz="2000" spc="-15" dirty="0">
                <a:latin typeface="Calibri"/>
                <a:cs typeface="Calibri"/>
              </a:rPr>
              <a:t>provided </a:t>
            </a:r>
            <a:r>
              <a:rPr lang="en-US" sz="2000" spc="-10" dirty="0">
                <a:latin typeface="Calibri"/>
                <a:cs typeface="Calibri"/>
              </a:rPr>
              <a:t>table </a:t>
            </a:r>
            <a:r>
              <a:rPr lang="en-US" sz="2000" spc="-15" dirty="0">
                <a:latin typeface="Calibri"/>
                <a:cs typeface="Calibri"/>
              </a:rPr>
              <a:t>from </a:t>
            </a:r>
            <a:r>
              <a:rPr lang="en-US" sz="2000" b="1" spc="-15" dirty="0">
                <a:solidFill>
                  <a:srgbClr val="1F497D"/>
                </a:solidFill>
                <a:latin typeface="Calibri"/>
                <a:cs typeface="Calibri"/>
              </a:rPr>
              <a:t>Attachment </a:t>
            </a:r>
            <a:r>
              <a:rPr lang="en-US" sz="2000" b="1" spc="-5" dirty="0">
                <a:solidFill>
                  <a:srgbClr val="1F497D"/>
                </a:solidFill>
                <a:latin typeface="Calibri"/>
                <a:cs typeface="Calibri"/>
              </a:rPr>
              <a:t>1 </a:t>
            </a:r>
            <a:r>
              <a:rPr lang="en-US" sz="2000" spc="-5" dirty="0">
                <a:latin typeface="Calibri"/>
                <a:cs typeface="Calibri"/>
              </a:rPr>
              <a:t>on </a:t>
            </a:r>
            <a:r>
              <a:rPr lang="en-US" sz="2000" spc="-15" dirty="0">
                <a:latin typeface="Calibri"/>
                <a:cs typeface="Calibri"/>
              </a:rPr>
              <a:t>your  </a:t>
            </a:r>
            <a:r>
              <a:rPr lang="en-US" sz="2000" spc="-20" dirty="0">
                <a:latin typeface="Calibri"/>
                <a:cs typeface="Calibri"/>
              </a:rPr>
              <a:t>coalition’s </a:t>
            </a:r>
            <a:r>
              <a:rPr lang="en-US" sz="2000" spc="-10" dirty="0">
                <a:latin typeface="Calibri"/>
                <a:cs typeface="Calibri"/>
              </a:rPr>
              <a:t>current </a:t>
            </a:r>
            <a:r>
              <a:rPr lang="en-US" sz="2000" spc="-5" dirty="0">
                <a:latin typeface="Calibri"/>
                <a:cs typeface="Calibri"/>
              </a:rPr>
              <a:t>Coalition </a:t>
            </a:r>
            <a:r>
              <a:rPr lang="en-US" sz="2000" spc="-15" dirty="0">
                <a:latin typeface="Calibri"/>
                <a:cs typeface="Calibri"/>
              </a:rPr>
              <a:t>Involvement </a:t>
            </a:r>
            <a:r>
              <a:rPr lang="en-US" sz="2000" spc="-10" dirty="0">
                <a:latin typeface="Calibri"/>
                <a:cs typeface="Calibri"/>
              </a:rPr>
              <a:t>Agreements (dated between  </a:t>
            </a:r>
            <a:r>
              <a:rPr lang="en-US" sz="2000" spc="-5" dirty="0">
                <a:latin typeface="Calibri"/>
                <a:cs typeface="Calibri"/>
              </a:rPr>
              <a:t>January </a:t>
            </a:r>
            <a:r>
              <a:rPr lang="en-US" sz="2000" spc="-10" dirty="0">
                <a:latin typeface="Calibri"/>
                <a:cs typeface="Calibri"/>
              </a:rPr>
              <a:t>2019 </a:t>
            </a:r>
            <a:r>
              <a:rPr lang="en-US" sz="2000" spc="-5" dirty="0">
                <a:latin typeface="Calibri"/>
                <a:cs typeface="Calibri"/>
              </a:rPr>
              <a:t>and </a:t>
            </a:r>
            <a:r>
              <a:rPr lang="en-US" sz="2000" spc="-10" dirty="0">
                <a:latin typeface="Calibri"/>
                <a:cs typeface="Calibri"/>
              </a:rPr>
              <a:t>June 8</a:t>
            </a:r>
            <a:r>
              <a:rPr lang="en-US" sz="2000" spc="-5" dirty="0">
                <a:latin typeface="Calibri"/>
                <a:cs typeface="Calibri"/>
              </a:rPr>
              <a:t>,</a:t>
            </a:r>
            <a:r>
              <a:rPr lang="en-US" sz="2000" spc="45" dirty="0">
                <a:latin typeface="Calibri"/>
                <a:cs typeface="Calibri"/>
              </a:rPr>
              <a:t> </a:t>
            </a:r>
            <a:r>
              <a:rPr lang="en-US" sz="2000" spc="-10" dirty="0">
                <a:latin typeface="Calibri"/>
                <a:cs typeface="Calibri"/>
              </a:rPr>
              <a:t>2020)</a:t>
            </a:r>
            <a:endParaRPr lang="en-US" sz="2000" dirty="0">
              <a:latin typeface="Calibri"/>
              <a:cs typeface="Calibri"/>
            </a:endParaRPr>
          </a:p>
          <a:p>
            <a:pPr marL="354965" marR="380365" indent="-342900">
              <a:spcAft>
                <a:spcPts val="1800"/>
              </a:spcAft>
              <a:buClr>
                <a:srgbClr val="3B6D90"/>
              </a:buClr>
              <a:buFont typeface="Arial"/>
              <a:buChar char="•"/>
              <a:tabLst>
                <a:tab pos="354965" algn="l"/>
                <a:tab pos="355600" algn="l"/>
              </a:tabLst>
            </a:pPr>
            <a:r>
              <a:rPr lang="en-US" sz="2000" b="1" spc="-5" dirty="0">
                <a:solidFill>
                  <a:srgbClr val="1F497D"/>
                </a:solidFill>
                <a:latin typeface="Calibri"/>
                <a:cs typeface="Calibri"/>
              </a:rPr>
              <a:t>Option </a:t>
            </a:r>
            <a:r>
              <a:rPr lang="en-US" sz="2000" b="1" dirty="0">
                <a:solidFill>
                  <a:srgbClr val="1F497D"/>
                </a:solidFill>
                <a:latin typeface="Calibri"/>
                <a:cs typeface="Calibri"/>
              </a:rPr>
              <a:t>2</a:t>
            </a:r>
            <a:r>
              <a:rPr lang="en-US" sz="2000" b="1" dirty="0">
                <a:latin typeface="Calibri"/>
                <a:cs typeface="Calibri"/>
              </a:rPr>
              <a:t>: </a:t>
            </a:r>
            <a:r>
              <a:rPr lang="en-US" sz="2000" spc="-5" dirty="0">
                <a:latin typeface="Calibri"/>
                <a:cs typeface="Calibri"/>
              </a:rPr>
              <a:t>Use the 12 </a:t>
            </a:r>
            <a:r>
              <a:rPr lang="en-US" sz="2000" spc="-10" dirty="0">
                <a:latin typeface="Calibri"/>
                <a:cs typeface="Calibri"/>
              </a:rPr>
              <a:t>DFC </a:t>
            </a:r>
            <a:r>
              <a:rPr lang="en-US" sz="2000" spc="-5" dirty="0">
                <a:latin typeface="Calibri"/>
                <a:cs typeface="Calibri"/>
              </a:rPr>
              <a:t>Coalition </a:t>
            </a:r>
            <a:r>
              <a:rPr lang="en-US" sz="2000" spc="-15" dirty="0">
                <a:latin typeface="Calibri"/>
                <a:cs typeface="Calibri"/>
              </a:rPr>
              <a:t>Involvement </a:t>
            </a:r>
            <a:r>
              <a:rPr lang="en-US" sz="2000" spc="-10" dirty="0">
                <a:latin typeface="Calibri"/>
                <a:cs typeface="Calibri"/>
              </a:rPr>
              <a:t>Agreements </a:t>
            </a:r>
            <a:r>
              <a:rPr lang="en-US" sz="2000" spc="-15" dirty="0">
                <a:latin typeface="Calibri"/>
                <a:cs typeface="Calibri"/>
              </a:rPr>
              <a:t>provided  </a:t>
            </a:r>
            <a:r>
              <a:rPr lang="en-US" sz="2000" spc="-5" dirty="0">
                <a:latin typeface="Calibri"/>
                <a:cs typeface="Calibri"/>
              </a:rPr>
              <a:t>within </a:t>
            </a:r>
            <a:r>
              <a:rPr lang="en-US" sz="2000" b="1" spc="-15" dirty="0">
                <a:solidFill>
                  <a:srgbClr val="1F497D"/>
                </a:solidFill>
                <a:latin typeface="Calibri"/>
                <a:cs typeface="Calibri"/>
              </a:rPr>
              <a:t>Attachment</a:t>
            </a:r>
            <a:r>
              <a:rPr lang="en-US" sz="2000" b="1" spc="45" dirty="0">
                <a:solidFill>
                  <a:srgbClr val="1F497D"/>
                </a:solidFill>
                <a:latin typeface="Calibri"/>
                <a:cs typeface="Calibri"/>
              </a:rPr>
              <a:t> </a:t>
            </a:r>
            <a:r>
              <a:rPr lang="en-US" sz="2000" b="1" spc="-5" dirty="0">
                <a:solidFill>
                  <a:srgbClr val="1F497D"/>
                </a:solidFill>
                <a:latin typeface="Calibri"/>
                <a:cs typeface="Calibri"/>
              </a:rPr>
              <a:t>1</a:t>
            </a:r>
            <a:endParaRPr lang="en-US" sz="20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990599" y="3733800"/>
            <a:ext cx="7162799" cy="16596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583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1231106"/>
          </a:xfrm>
        </p:spPr>
        <p:txBody>
          <a:bodyPr/>
          <a:lstStyle/>
          <a:p>
            <a:r>
              <a:rPr lang="en-US" sz="4000" dirty="0"/>
              <a:t>Attachment 2: Coalition Meeting  Minutes</a:t>
            </a:r>
          </a:p>
        </p:txBody>
      </p:sp>
      <p:sp>
        <p:nvSpPr>
          <p:cNvPr id="8" name="Text Placeholder 7">
            <a:extLst>
              <a:ext uri="{FF2B5EF4-FFF2-40B4-BE49-F238E27FC236}">
                <a16:creationId xmlns:a16="http://schemas.microsoft.com/office/drawing/2014/main" id="{7F05242F-6919-4DA4-A588-528872B08AC7}"/>
              </a:ext>
            </a:extLst>
          </p:cNvPr>
          <p:cNvSpPr>
            <a:spLocks noGrp="1"/>
          </p:cNvSpPr>
          <p:nvPr>
            <p:ph type="body" idx="1"/>
          </p:nvPr>
        </p:nvSpPr>
        <p:spPr>
          <a:xfrm>
            <a:off x="781048" y="2209800"/>
            <a:ext cx="7738111" cy="4437112"/>
          </a:xfrm>
        </p:spPr>
        <p:txBody>
          <a:bodyPr/>
          <a:lstStyle/>
          <a:p>
            <a:pPr marL="355600" indent="-342900">
              <a:lnSpc>
                <a:spcPct val="100000"/>
              </a:lnSpc>
              <a:spcBef>
                <a:spcPts val="105"/>
              </a:spcBef>
              <a:buClr>
                <a:srgbClr val="3B6D90"/>
              </a:buClr>
              <a:buFont typeface="Arial"/>
              <a:buChar char="•"/>
              <a:tabLst>
                <a:tab pos="354965" algn="l"/>
                <a:tab pos="355600" algn="l"/>
              </a:tabLst>
            </a:pP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a:t>
            </a:r>
            <a:r>
              <a:rPr lang="en-US" sz="2000" dirty="0">
                <a:latin typeface="Calibri"/>
                <a:cs typeface="Calibri"/>
              </a:rPr>
              <a:t>be the </a:t>
            </a:r>
            <a:r>
              <a:rPr lang="en-US" sz="2000" b="1" spc="-15" dirty="0">
                <a:solidFill>
                  <a:srgbClr val="1F497D"/>
                </a:solidFill>
                <a:latin typeface="Calibri"/>
                <a:cs typeface="Calibri"/>
              </a:rPr>
              <a:t>coalition’s</a:t>
            </a:r>
            <a:r>
              <a:rPr lang="en-US" sz="2000" b="1" spc="-40" dirty="0">
                <a:solidFill>
                  <a:srgbClr val="1F497D"/>
                </a:solidFill>
                <a:latin typeface="Calibri"/>
                <a:cs typeface="Calibri"/>
              </a:rPr>
              <a:t> </a:t>
            </a:r>
            <a:r>
              <a:rPr lang="en-US" sz="2000" b="1" spc="-5" dirty="0">
                <a:solidFill>
                  <a:srgbClr val="1F497D"/>
                </a:solidFill>
                <a:latin typeface="Calibri"/>
                <a:cs typeface="Calibri"/>
              </a:rPr>
              <a:t>minutes</a:t>
            </a:r>
            <a:endParaRPr lang="en-US" sz="2000" dirty="0">
              <a:latin typeface="Calibri"/>
              <a:cs typeface="Calibri"/>
            </a:endParaRPr>
          </a:p>
          <a:p>
            <a:pPr marL="355600" indent="-342900">
              <a:lnSpc>
                <a:spcPct val="100000"/>
              </a:lnSpc>
              <a:spcBef>
                <a:spcPts val="1775"/>
              </a:spcBef>
              <a:buClr>
                <a:srgbClr val="3B6D90"/>
              </a:buClr>
              <a:buFont typeface="Arial"/>
              <a:buChar char="•"/>
              <a:tabLst>
                <a:tab pos="354965" algn="l"/>
                <a:tab pos="355600" algn="l"/>
              </a:tabLst>
            </a:pPr>
            <a:r>
              <a:rPr lang="en-US" sz="2000" spc="-5" dirty="0">
                <a:latin typeface="Calibri"/>
                <a:cs typeface="Calibri"/>
              </a:rPr>
              <a:t>Check </a:t>
            </a:r>
            <a:r>
              <a:rPr lang="en-US" sz="2000" dirty="0">
                <a:latin typeface="Calibri"/>
                <a:cs typeface="Calibri"/>
              </a:rPr>
              <a:t>the </a:t>
            </a:r>
            <a:r>
              <a:rPr lang="en-US" sz="2000" spc="-15" dirty="0">
                <a:latin typeface="Calibri"/>
                <a:cs typeface="Calibri"/>
              </a:rPr>
              <a:t>date </a:t>
            </a:r>
            <a:r>
              <a:rPr lang="en-US" sz="2000" dirty="0">
                <a:latin typeface="Calibri"/>
                <a:cs typeface="Calibri"/>
              </a:rPr>
              <a:t>–</a:t>
            </a:r>
            <a:r>
              <a:rPr lang="en-US" sz="2000" dirty="0">
                <a:solidFill>
                  <a:srgbClr val="1F497D"/>
                </a:solidFill>
                <a:latin typeface="Calibri"/>
                <a:cs typeface="Calibri"/>
              </a:rPr>
              <a:t> </a:t>
            </a: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provide month, </a:t>
            </a:r>
            <a:r>
              <a:rPr lang="en-US" sz="2000" b="1" spc="-15" dirty="0">
                <a:solidFill>
                  <a:srgbClr val="1F497D"/>
                </a:solidFill>
                <a:latin typeface="Calibri"/>
                <a:cs typeface="Calibri"/>
              </a:rPr>
              <a:t>date </a:t>
            </a:r>
            <a:r>
              <a:rPr lang="en-US" sz="2000" b="1" spc="-5" dirty="0">
                <a:solidFill>
                  <a:srgbClr val="1F497D"/>
                </a:solidFill>
                <a:latin typeface="Calibri"/>
                <a:cs typeface="Calibri"/>
              </a:rPr>
              <a:t>and</a:t>
            </a:r>
            <a:r>
              <a:rPr lang="en-US" sz="2000" b="1" spc="-35" dirty="0">
                <a:solidFill>
                  <a:srgbClr val="1F497D"/>
                </a:solidFill>
                <a:latin typeface="Calibri"/>
                <a:cs typeface="Calibri"/>
              </a:rPr>
              <a:t> </a:t>
            </a:r>
            <a:r>
              <a:rPr lang="en-US" sz="2000" b="1" spc="-10" dirty="0">
                <a:solidFill>
                  <a:srgbClr val="1F497D"/>
                </a:solidFill>
                <a:latin typeface="Calibri"/>
                <a:cs typeface="Calibri"/>
              </a:rPr>
              <a:t>year</a:t>
            </a:r>
            <a:endParaRPr lang="en-US" sz="2000" dirty="0">
              <a:latin typeface="Calibri"/>
              <a:cs typeface="Calibri"/>
            </a:endParaRPr>
          </a:p>
          <a:p>
            <a:pPr marL="756285" marR="368300" lvl="1" indent="-287020">
              <a:lnSpc>
                <a:spcPct val="100000"/>
              </a:lnSpc>
              <a:spcBef>
                <a:spcPts val="480"/>
              </a:spcBef>
              <a:buClr>
                <a:srgbClr val="3B6D90"/>
              </a:buClr>
              <a:buFont typeface="Arial"/>
              <a:buChar char="–"/>
              <a:tabLst>
                <a:tab pos="756285" algn="l"/>
                <a:tab pos="756920" algn="l"/>
              </a:tabLst>
            </a:pPr>
            <a:r>
              <a:rPr lang="en-US" sz="2000" spc="-10" dirty="0">
                <a:cs typeface="Calibri"/>
              </a:rPr>
              <a:t>From </a:t>
            </a:r>
            <a:r>
              <a:rPr lang="en-US" sz="2000" dirty="0">
                <a:cs typeface="Calibri"/>
              </a:rPr>
              <a:t>a </a:t>
            </a:r>
            <a:r>
              <a:rPr lang="en-US" sz="2000" spc="-5" dirty="0">
                <a:cs typeface="Calibri"/>
              </a:rPr>
              <a:t>meeting that </a:t>
            </a:r>
            <a:r>
              <a:rPr lang="en-US" sz="2000" spc="-10" dirty="0">
                <a:cs typeface="Calibri"/>
              </a:rPr>
              <a:t>took </a:t>
            </a:r>
            <a:r>
              <a:rPr lang="en-US" sz="2000" dirty="0">
                <a:cs typeface="Calibri"/>
              </a:rPr>
              <a:t>place </a:t>
            </a:r>
            <a:r>
              <a:rPr lang="en-US" sz="2000" spc="-5" dirty="0">
                <a:cs typeface="Calibri"/>
              </a:rPr>
              <a:t>between </a:t>
            </a:r>
            <a:r>
              <a:rPr lang="en-US" sz="2000" b="1" spc="-5" dirty="0">
                <a:solidFill>
                  <a:srgbClr val="1F497D"/>
                </a:solidFill>
                <a:cs typeface="Calibri"/>
              </a:rPr>
              <a:t>January </a:t>
            </a:r>
            <a:r>
              <a:rPr lang="en-US" sz="2000" b="1" dirty="0">
                <a:solidFill>
                  <a:srgbClr val="1F497D"/>
                </a:solidFill>
                <a:cs typeface="Calibri"/>
              </a:rPr>
              <a:t>2019 and the  </a:t>
            </a:r>
            <a:r>
              <a:rPr lang="en-US" sz="2000" b="1" spc="-5" dirty="0">
                <a:solidFill>
                  <a:srgbClr val="1F497D"/>
                </a:solidFill>
                <a:cs typeface="Calibri"/>
              </a:rPr>
              <a:t>deadline </a:t>
            </a:r>
            <a:r>
              <a:rPr lang="en-US" sz="2000" spc="-15" dirty="0">
                <a:cs typeface="Calibri"/>
              </a:rPr>
              <a:t>for </a:t>
            </a:r>
            <a:r>
              <a:rPr lang="en-US" sz="2000" spc="-5" dirty="0">
                <a:cs typeface="Calibri"/>
              </a:rPr>
              <a:t>submission of this application </a:t>
            </a:r>
            <a:r>
              <a:rPr lang="en-US" sz="2000" spc="-5" dirty="0">
                <a:solidFill>
                  <a:srgbClr val="1F497D"/>
                </a:solidFill>
                <a:cs typeface="Calibri"/>
              </a:rPr>
              <a:t>(</a:t>
            </a:r>
            <a:r>
              <a:rPr lang="en-US" sz="2000" b="1" spc="-5" dirty="0">
                <a:solidFill>
                  <a:srgbClr val="1F497D"/>
                </a:solidFill>
                <a:cs typeface="Calibri"/>
              </a:rPr>
              <a:t>June 8</a:t>
            </a:r>
            <a:r>
              <a:rPr lang="en-US" sz="2000" b="1" dirty="0">
                <a:solidFill>
                  <a:srgbClr val="1F497D"/>
                </a:solidFill>
                <a:cs typeface="Calibri"/>
              </a:rPr>
              <a:t>,</a:t>
            </a:r>
            <a:r>
              <a:rPr lang="en-US" sz="2000" b="1" spc="25" dirty="0">
                <a:solidFill>
                  <a:srgbClr val="1F497D"/>
                </a:solidFill>
                <a:cs typeface="Calibri"/>
              </a:rPr>
              <a:t> </a:t>
            </a:r>
            <a:r>
              <a:rPr lang="en-US" sz="2000" b="1" dirty="0">
                <a:solidFill>
                  <a:srgbClr val="1F497D"/>
                </a:solidFill>
                <a:cs typeface="Calibri"/>
              </a:rPr>
              <a:t>2020</a:t>
            </a:r>
            <a:r>
              <a:rPr lang="en-US" sz="2000" dirty="0">
                <a:solidFill>
                  <a:srgbClr val="1F497D"/>
                </a:solidFill>
                <a:cs typeface="Calibri"/>
              </a:rPr>
              <a:t>)</a:t>
            </a:r>
            <a:endParaRPr lang="en-US" sz="2000" dirty="0">
              <a:cs typeface="Calibri"/>
            </a:endParaRPr>
          </a:p>
          <a:p>
            <a:pPr marL="354965" marR="800100" indent="-342900">
              <a:lnSpc>
                <a:spcPct val="100000"/>
              </a:lnSpc>
              <a:spcBef>
                <a:spcPts val="1775"/>
              </a:spcBef>
              <a:buClr>
                <a:srgbClr val="3B6D90"/>
              </a:buClr>
              <a:buFont typeface="Arial"/>
              <a:buChar char="•"/>
              <a:tabLst>
                <a:tab pos="354965" algn="l"/>
                <a:tab pos="355600" algn="l"/>
              </a:tabLst>
            </a:pP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a:t>
            </a:r>
            <a:r>
              <a:rPr lang="en-US" sz="2000" b="1" spc="-10" dirty="0">
                <a:solidFill>
                  <a:srgbClr val="1F497D"/>
                </a:solidFill>
                <a:latin typeface="Calibri"/>
                <a:cs typeface="Calibri"/>
              </a:rPr>
              <a:t>list </a:t>
            </a:r>
            <a:r>
              <a:rPr lang="en-US" sz="2000" b="1" spc="-5" dirty="0">
                <a:solidFill>
                  <a:srgbClr val="1F497D"/>
                </a:solidFill>
                <a:latin typeface="Calibri"/>
                <a:cs typeface="Calibri"/>
              </a:rPr>
              <a:t>each coalition meeting </a:t>
            </a:r>
            <a:r>
              <a:rPr lang="en-US" sz="2000" b="1" spc="-10" dirty="0">
                <a:solidFill>
                  <a:srgbClr val="1F497D"/>
                </a:solidFill>
                <a:latin typeface="Calibri"/>
                <a:cs typeface="Calibri"/>
              </a:rPr>
              <a:t>attendee </a:t>
            </a:r>
            <a:r>
              <a:rPr lang="en-US" sz="2000" b="1" dirty="0">
                <a:solidFill>
                  <a:srgbClr val="1F497D"/>
                </a:solidFill>
                <a:latin typeface="Calibri"/>
                <a:cs typeface="Calibri"/>
              </a:rPr>
              <a:t>&amp; the </a:t>
            </a:r>
            <a:r>
              <a:rPr lang="en-US" sz="2000" b="1" spc="-5" dirty="0">
                <a:solidFill>
                  <a:srgbClr val="1F497D"/>
                </a:solidFill>
                <a:latin typeface="Calibri"/>
                <a:cs typeface="Calibri"/>
              </a:rPr>
              <a:t>sector </a:t>
            </a:r>
            <a:r>
              <a:rPr lang="en-US" sz="2000" spc="-5" dirty="0">
                <a:latin typeface="Calibri"/>
                <a:cs typeface="Calibri"/>
              </a:rPr>
              <a:t>he/she  </a:t>
            </a:r>
            <a:r>
              <a:rPr lang="en-US" sz="2000" spc="-10" dirty="0">
                <a:latin typeface="Calibri"/>
                <a:cs typeface="Calibri"/>
              </a:rPr>
              <a:t>represents</a:t>
            </a:r>
            <a:endParaRPr lang="en-US" sz="2000" dirty="0">
              <a:latin typeface="Calibri"/>
              <a:cs typeface="Calibri"/>
            </a:endParaRPr>
          </a:p>
          <a:p>
            <a:pPr marL="984885" lvl="1" indent="-515620">
              <a:lnSpc>
                <a:spcPct val="100000"/>
              </a:lnSpc>
              <a:spcBef>
                <a:spcPts val="480"/>
              </a:spcBef>
              <a:buClr>
                <a:srgbClr val="3B6D90"/>
              </a:buClr>
              <a:buFont typeface="Arial"/>
              <a:buChar char="–"/>
              <a:tabLst>
                <a:tab pos="984885" algn="l"/>
                <a:tab pos="985519" algn="l"/>
              </a:tabLst>
            </a:pPr>
            <a:r>
              <a:rPr lang="en-US" sz="2000" spc="-5" dirty="0">
                <a:cs typeface="Calibri"/>
              </a:rPr>
              <a:t>All </a:t>
            </a:r>
            <a:r>
              <a:rPr lang="en-US" sz="2000" spc="-10" dirty="0">
                <a:cs typeface="Calibri"/>
              </a:rPr>
              <a:t>sectors </a:t>
            </a:r>
            <a:r>
              <a:rPr lang="en-US" sz="2000" dirty="0">
                <a:cs typeface="Calibri"/>
              </a:rPr>
              <a:t>do not </a:t>
            </a:r>
            <a:r>
              <a:rPr lang="en-US" sz="2000" spc="-20" dirty="0">
                <a:cs typeface="Calibri"/>
              </a:rPr>
              <a:t>have </a:t>
            </a:r>
            <a:r>
              <a:rPr lang="en-US" sz="2000" spc="-15" dirty="0">
                <a:cs typeface="Calibri"/>
              </a:rPr>
              <a:t>to </a:t>
            </a:r>
            <a:r>
              <a:rPr lang="en-US" sz="2000" dirty="0">
                <a:cs typeface="Calibri"/>
              </a:rPr>
              <a:t>be</a:t>
            </a:r>
            <a:r>
              <a:rPr lang="en-US" sz="2000" spc="15" dirty="0">
                <a:cs typeface="Calibri"/>
              </a:rPr>
              <a:t> </a:t>
            </a:r>
            <a:r>
              <a:rPr lang="en-US" sz="2000" spc="-10" dirty="0">
                <a:cs typeface="Calibri"/>
              </a:rPr>
              <a:t>present</a:t>
            </a:r>
            <a:endParaRPr lang="en-US" sz="2000" dirty="0">
              <a:cs typeface="Calibri"/>
            </a:endParaRPr>
          </a:p>
          <a:p>
            <a:pPr marL="355600" indent="-342900">
              <a:lnSpc>
                <a:spcPct val="100000"/>
              </a:lnSpc>
              <a:spcBef>
                <a:spcPts val="1775"/>
              </a:spcBef>
              <a:buClr>
                <a:srgbClr val="3B6D90"/>
              </a:buClr>
              <a:buFont typeface="Arial"/>
              <a:buChar char="•"/>
              <a:tabLst>
                <a:tab pos="354965" algn="l"/>
                <a:tab pos="355600" algn="l"/>
              </a:tabLst>
            </a:pP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a:t>
            </a:r>
            <a:r>
              <a:rPr lang="en-US" sz="2000" b="1" spc="-10" dirty="0">
                <a:solidFill>
                  <a:srgbClr val="1F497D"/>
                </a:solidFill>
                <a:latin typeface="Calibri"/>
                <a:cs typeface="Calibri"/>
              </a:rPr>
              <a:t>indicate </a:t>
            </a:r>
            <a:r>
              <a:rPr lang="en-US" sz="2000" dirty="0">
                <a:latin typeface="Calibri"/>
                <a:cs typeface="Calibri"/>
              </a:rPr>
              <a:t>the </a:t>
            </a:r>
            <a:r>
              <a:rPr lang="en-US" sz="2000" spc="-5" dirty="0">
                <a:latin typeface="Calibri"/>
                <a:cs typeface="Calibri"/>
              </a:rPr>
              <a:t>coalition's </a:t>
            </a:r>
            <a:r>
              <a:rPr lang="en-US" sz="2000" b="1" spc="-5" dirty="0">
                <a:solidFill>
                  <a:srgbClr val="1F497D"/>
                </a:solidFill>
                <a:latin typeface="Calibri"/>
                <a:cs typeface="Calibri"/>
              </a:rPr>
              <a:t>work </a:t>
            </a:r>
            <a:r>
              <a:rPr lang="en-US" sz="2000" b="1" dirty="0">
                <a:solidFill>
                  <a:srgbClr val="1F497D"/>
                </a:solidFill>
                <a:latin typeface="Calibri"/>
                <a:cs typeface="Calibri"/>
              </a:rPr>
              <a:t>on </a:t>
            </a:r>
            <a:r>
              <a:rPr lang="en-US" sz="2000" b="1" spc="-5" dirty="0">
                <a:solidFill>
                  <a:srgbClr val="1F497D"/>
                </a:solidFill>
                <a:latin typeface="Calibri"/>
                <a:cs typeface="Calibri"/>
              </a:rPr>
              <a:t>youth </a:t>
            </a:r>
            <a:r>
              <a:rPr lang="en-US" sz="2000" b="1" spc="-10" dirty="0">
                <a:solidFill>
                  <a:srgbClr val="1F497D"/>
                </a:solidFill>
                <a:latin typeface="Calibri"/>
                <a:cs typeface="Calibri"/>
              </a:rPr>
              <a:t>substance </a:t>
            </a:r>
            <a:r>
              <a:rPr lang="en-US" sz="2000" b="1" dirty="0">
                <a:solidFill>
                  <a:srgbClr val="1F497D"/>
                </a:solidFill>
                <a:latin typeface="Calibri"/>
                <a:cs typeface="Calibri"/>
              </a:rPr>
              <a:t>use</a:t>
            </a:r>
            <a:r>
              <a:rPr lang="en-US" sz="2000" b="1" spc="-35" dirty="0">
                <a:solidFill>
                  <a:srgbClr val="1F497D"/>
                </a:solidFill>
                <a:latin typeface="Calibri"/>
                <a:cs typeface="Calibri"/>
              </a:rPr>
              <a:t> </a:t>
            </a:r>
            <a:r>
              <a:rPr lang="en-US" sz="2000" b="1" spc="-10" dirty="0">
                <a:solidFill>
                  <a:srgbClr val="1F497D"/>
                </a:solidFill>
                <a:latin typeface="Calibri"/>
                <a:cs typeface="Calibri"/>
              </a:rPr>
              <a:t>prevention</a:t>
            </a:r>
            <a:endParaRPr lang="en-US" sz="2000" dirty="0">
              <a:latin typeface="Calibri"/>
              <a:cs typeface="Calibri"/>
            </a:endParaRPr>
          </a:p>
          <a:p>
            <a:pPr marL="354965" marR="94615" indent="-342900">
              <a:lnSpc>
                <a:spcPct val="100000"/>
              </a:lnSpc>
              <a:spcBef>
                <a:spcPts val="1775"/>
              </a:spcBef>
              <a:buClr>
                <a:srgbClr val="3B6D90"/>
              </a:buClr>
              <a:buFont typeface="Arial"/>
              <a:buChar char="•"/>
              <a:tabLst>
                <a:tab pos="354965" algn="l"/>
                <a:tab pos="355600" algn="l"/>
              </a:tabLst>
            </a:pPr>
            <a:r>
              <a:rPr lang="en-US" sz="2000" spc="-10" dirty="0">
                <a:latin typeface="Calibri"/>
                <a:cs typeface="Calibri"/>
              </a:rPr>
              <a:t>Just </a:t>
            </a:r>
            <a:r>
              <a:rPr lang="en-US" sz="2000" b="1" dirty="0">
                <a:solidFill>
                  <a:srgbClr val="1F497D"/>
                </a:solidFill>
                <a:latin typeface="Calibri"/>
                <a:cs typeface="Calibri"/>
              </a:rPr>
              <a:t>one </a:t>
            </a:r>
            <a:r>
              <a:rPr lang="en-US" sz="2000" spc="-5" dirty="0">
                <a:latin typeface="Calibri"/>
                <a:cs typeface="Calibri"/>
              </a:rPr>
              <a:t>set of minutes—applicants will </a:t>
            </a:r>
            <a:r>
              <a:rPr lang="en-US" sz="2000" dirty="0">
                <a:latin typeface="Calibri"/>
                <a:cs typeface="Calibri"/>
              </a:rPr>
              <a:t>not </a:t>
            </a:r>
            <a:r>
              <a:rPr lang="en-US" sz="2000" spc="-10" dirty="0">
                <a:latin typeface="Calibri"/>
                <a:cs typeface="Calibri"/>
              </a:rPr>
              <a:t>score </a:t>
            </a:r>
            <a:r>
              <a:rPr lang="en-US" sz="2000" dirty="0">
                <a:latin typeface="Calibri"/>
                <a:cs typeface="Calibri"/>
              </a:rPr>
              <a:t>higher </a:t>
            </a:r>
            <a:r>
              <a:rPr lang="en-US" sz="2000" spc="-15" dirty="0">
                <a:latin typeface="Calibri"/>
                <a:cs typeface="Calibri"/>
              </a:rPr>
              <a:t>for </a:t>
            </a:r>
            <a:r>
              <a:rPr lang="en-US" sz="2000" spc="-10" dirty="0">
                <a:latin typeface="Calibri"/>
                <a:cs typeface="Calibri"/>
              </a:rPr>
              <a:t>providing  more </a:t>
            </a:r>
            <a:r>
              <a:rPr lang="en-US" sz="2000" dirty="0">
                <a:latin typeface="Calibri"/>
                <a:cs typeface="Calibri"/>
              </a:rPr>
              <a:t>than one </a:t>
            </a:r>
            <a:r>
              <a:rPr lang="en-US" sz="2000" spc="-5" dirty="0">
                <a:latin typeface="Calibri"/>
                <a:cs typeface="Calibri"/>
              </a:rPr>
              <a:t>set of meeting</a:t>
            </a:r>
            <a:r>
              <a:rPr lang="en-US" sz="2000" spc="10" dirty="0">
                <a:latin typeface="Calibri"/>
                <a:cs typeface="Calibri"/>
              </a:rPr>
              <a:t> </a:t>
            </a:r>
            <a:r>
              <a:rPr lang="en-US" sz="2000" spc="-5" dirty="0">
                <a:latin typeface="Calibri"/>
                <a:cs typeface="Calibri"/>
              </a:rPr>
              <a:t>minutes</a:t>
            </a:r>
            <a:endParaRPr lang="en-US" sz="2000" dirty="0">
              <a:latin typeface="Calibri"/>
              <a:cs typeface="Calibri"/>
            </a:endParaRPr>
          </a:p>
        </p:txBody>
      </p:sp>
      <p:grpSp>
        <p:nvGrpSpPr>
          <p:cNvPr id="6" name="Group 5">
            <a:extLst>
              <a:ext uri="{FF2B5EF4-FFF2-40B4-BE49-F238E27FC236}">
                <a16:creationId xmlns:a16="http://schemas.microsoft.com/office/drawing/2014/main" id="{7169B529-34FB-4B9A-B31E-83F25C326A82}"/>
              </a:ext>
              <a:ext uri="{C183D7F6-B498-43B3-948B-1728B52AA6E4}">
                <adec:decorative xmlns:adec="http://schemas.microsoft.com/office/drawing/2017/decorative" val="1"/>
              </a:ext>
            </a:extLst>
          </p:cNvPr>
          <p:cNvGrpSpPr/>
          <p:nvPr/>
        </p:nvGrpSpPr>
        <p:grpSpPr>
          <a:xfrm>
            <a:off x="624840" y="5120646"/>
            <a:ext cx="386080" cy="394970"/>
            <a:chOff x="624840" y="5120646"/>
            <a:chExt cx="386080" cy="394970"/>
          </a:xfrm>
        </p:grpSpPr>
        <p:sp>
          <p:nvSpPr>
            <p:cNvPr id="4" name="object 4"/>
            <p:cNvSpPr/>
            <p:nvPr/>
          </p:nvSpPr>
          <p:spPr>
            <a:xfrm>
              <a:off x="624840" y="5120646"/>
              <a:ext cx="386080" cy="394970"/>
            </a:xfrm>
            <a:custGeom>
              <a:avLst/>
              <a:gdLst/>
              <a:ahLst/>
              <a:cxnLst/>
              <a:rect l="l" t="t" r="r" b="b"/>
              <a:pathLst>
                <a:path w="386080" h="394970">
                  <a:moveTo>
                    <a:pt x="385572" y="150761"/>
                  </a:moveTo>
                  <a:lnTo>
                    <a:pt x="0" y="150761"/>
                  </a:lnTo>
                  <a:lnTo>
                    <a:pt x="119151" y="243941"/>
                  </a:lnTo>
                  <a:lnTo>
                    <a:pt x="73634" y="394703"/>
                  </a:lnTo>
                  <a:lnTo>
                    <a:pt x="192786" y="301523"/>
                  </a:lnTo>
                  <a:lnTo>
                    <a:pt x="283805" y="301523"/>
                  </a:lnTo>
                  <a:lnTo>
                    <a:pt x="266420" y="243941"/>
                  </a:lnTo>
                  <a:lnTo>
                    <a:pt x="385572" y="150761"/>
                  </a:lnTo>
                  <a:close/>
                </a:path>
                <a:path w="386080" h="394970">
                  <a:moveTo>
                    <a:pt x="283805" y="301523"/>
                  </a:moveTo>
                  <a:lnTo>
                    <a:pt x="192786" y="301523"/>
                  </a:lnTo>
                  <a:lnTo>
                    <a:pt x="311937" y="394703"/>
                  </a:lnTo>
                  <a:lnTo>
                    <a:pt x="283805" y="301523"/>
                  </a:lnTo>
                  <a:close/>
                </a:path>
                <a:path w="386080" h="394970">
                  <a:moveTo>
                    <a:pt x="192786" y="0"/>
                  </a:moveTo>
                  <a:lnTo>
                    <a:pt x="147281" y="150761"/>
                  </a:lnTo>
                  <a:lnTo>
                    <a:pt x="238290" y="150761"/>
                  </a:lnTo>
                  <a:lnTo>
                    <a:pt x="192786" y="0"/>
                  </a:lnTo>
                  <a:close/>
                </a:path>
              </a:pathLst>
            </a:custGeom>
            <a:solidFill>
              <a:srgbClr val="FFC000"/>
            </a:solidFill>
          </p:spPr>
          <p:txBody>
            <a:bodyPr wrap="square" lIns="0" tIns="0" rIns="0" bIns="0" rtlCol="0"/>
            <a:lstStyle/>
            <a:p>
              <a:endParaRPr/>
            </a:p>
          </p:txBody>
        </p:sp>
        <p:sp>
          <p:nvSpPr>
            <p:cNvPr id="5" name="object 5"/>
            <p:cNvSpPr/>
            <p:nvPr/>
          </p:nvSpPr>
          <p:spPr>
            <a:xfrm>
              <a:off x="624840" y="5120646"/>
              <a:ext cx="386080" cy="394970"/>
            </a:xfrm>
            <a:custGeom>
              <a:avLst/>
              <a:gdLst/>
              <a:ahLst/>
              <a:cxnLst/>
              <a:rect l="l" t="t" r="r" b="b"/>
              <a:pathLst>
                <a:path w="386080" h="394970">
                  <a:moveTo>
                    <a:pt x="0" y="150761"/>
                  </a:moveTo>
                  <a:lnTo>
                    <a:pt x="147281" y="150761"/>
                  </a:lnTo>
                  <a:lnTo>
                    <a:pt x="192786" y="0"/>
                  </a:lnTo>
                  <a:lnTo>
                    <a:pt x="238290" y="150761"/>
                  </a:lnTo>
                  <a:lnTo>
                    <a:pt x="385572" y="150761"/>
                  </a:lnTo>
                  <a:lnTo>
                    <a:pt x="266420" y="243941"/>
                  </a:lnTo>
                  <a:lnTo>
                    <a:pt x="311937" y="394703"/>
                  </a:lnTo>
                  <a:lnTo>
                    <a:pt x="192786" y="301523"/>
                  </a:lnTo>
                  <a:lnTo>
                    <a:pt x="73634" y="394703"/>
                  </a:lnTo>
                  <a:lnTo>
                    <a:pt x="119151" y="243941"/>
                  </a:lnTo>
                  <a:lnTo>
                    <a:pt x="0" y="150761"/>
                  </a:lnTo>
                  <a:close/>
                </a:path>
              </a:pathLst>
            </a:custGeom>
            <a:ln w="12192">
              <a:solidFill>
                <a:srgbClr val="BC8C00"/>
              </a:solidFill>
            </a:ln>
          </p:spPr>
          <p:txBody>
            <a:bodyPr wrap="square" lIns="0" tIns="0" rIns="0" bIns="0" rtlCol="0"/>
            <a:lstStyle/>
            <a:p>
              <a:endParaRPr/>
            </a:p>
          </p:txBody>
        </p:sp>
      </p:grpSp>
    </p:spTree>
    <p:extLst>
      <p:ext uri="{BB962C8B-B14F-4D97-AF65-F5344CB8AC3E}">
        <p14:creationId xmlns:p14="http://schemas.microsoft.com/office/powerpoint/2010/main" val="423771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88" y="844540"/>
            <a:ext cx="6182360" cy="635000"/>
          </a:xfrm>
          <a:prstGeom prst="rect">
            <a:avLst/>
          </a:prstGeom>
        </p:spPr>
        <p:txBody>
          <a:bodyPr vert="horz" wrap="square" lIns="0" tIns="12065" rIns="0" bIns="0" rtlCol="0">
            <a:spAutoFit/>
          </a:bodyPr>
          <a:lstStyle/>
          <a:p>
            <a:pPr marL="12700">
              <a:lnSpc>
                <a:spcPct val="100000"/>
              </a:lnSpc>
              <a:spcBef>
                <a:spcPts val="95"/>
              </a:spcBef>
            </a:pPr>
            <a:r>
              <a:rPr sz="4000" spc="-30" dirty="0">
                <a:solidFill>
                  <a:srgbClr val="3B6D90"/>
                </a:solidFill>
              </a:rPr>
              <a:t>Attachment </a:t>
            </a:r>
            <a:r>
              <a:rPr sz="4000" spc="-5" dirty="0">
                <a:solidFill>
                  <a:srgbClr val="3B6D90"/>
                </a:solidFill>
              </a:rPr>
              <a:t>3: Eligibility</a:t>
            </a:r>
            <a:r>
              <a:rPr sz="4000" spc="-10" dirty="0">
                <a:solidFill>
                  <a:srgbClr val="3B6D90"/>
                </a:solidFill>
              </a:rPr>
              <a:t> </a:t>
            </a:r>
            <a:r>
              <a:rPr sz="4000" spc="-15" dirty="0">
                <a:solidFill>
                  <a:srgbClr val="3B6D90"/>
                </a:solidFill>
              </a:rPr>
              <a:t>NOFO</a:t>
            </a:r>
            <a:endParaRPr sz="4000" dirty="0"/>
          </a:p>
        </p:txBody>
      </p:sp>
      <p:grpSp>
        <p:nvGrpSpPr>
          <p:cNvPr id="6" name="Group 5">
            <a:extLst>
              <a:ext uri="{FF2B5EF4-FFF2-40B4-BE49-F238E27FC236}">
                <a16:creationId xmlns:a16="http://schemas.microsoft.com/office/drawing/2014/main" id="{DA11AA16-3DA9-4E54-8525-EF61A62D5FCC}"/>
              </a:ext>
              <a:ext uri="{C183D7F6-B498-43B3-948B-1728B52AA6E4}">
                <adec:decorative xmlns:adec="http://schemas.microsoft.com/office/drawing/2017/decorative" val="1"/>
              </a:ext>
            </a:extLst>
          </p:cNvPr>
          <p:cNvGrpSpPr/>
          <p:nvPr/>
        </p:nvGrpSpPr>
        <p:grpSpPr>
          <a:xfrm>
            <a:off x="693419" y="1877567"/>
            <a:ext cx="7295387" cy="4494275"/>
            <a:chOff x="693419" y="1877567"/>
            <a:chExt cx="7295387" cy="4494275"/>
          </a:xfrm>
        </p:grpSpPr>
        <p:sp>
          <p:nvSpPr>
            <p:cNvPr id="3" name="object 3"/>
            <p:cNvSpPr/>
            <p:nvPr/>
          </p:nvSpPr>
          <p:spPr>
            <a:xfrm>
              <a:off x="693419" y="1877567"/>
              <a:ext cx="7295387" cy="4494275"/>
            </a:xfrm>
            <a:prstGeom prst="rect">
              <a:avLst/>
            </a:prstGeom>
            <a:blipFill>
              <a:blip r:embed="rId2" cstate="print"/>
              <a:stretch>
                <a:fillRect/>
              </a:stretch>
            </a:blipFill>
          </p:spPr>
          <p:txBody>
            <a:bodyPr wrap="square" lIns="0" tIns="0" rIns="0" bIns="0" rtlCol="0"/>
            <a:lstStyle/>
            <a:p>
              <a:endParaRPr/>
            </a:p>
          </p:txBody>
        </p:sp>
        <p:sp>
          <p:nvSpPr>
            <p:cNvPr id="4" name="object 4" descr="Attachment 3: Eligibility NOFO"/>
            <p:cNvSpPr/>
            <p:nvPr/>
          </p:nvSpPr>
          <p:spPr>
            <a:xfrm>
              <a:off x="757427" y="1941576"/>
              <a:ext cx="7112506" cy="43113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8377" y="1922526"/>
              <a:ext cx="7150734" cy="4349750"/>
            </a:xfrm>
            <a:custGeom>
              <a:avLst/>
              <a:gdLst/>
              <a:ahLst/>
              <a:cxnLst/>
              <a:rect l="l" t="t" r="r" b="b"/>
              <a:pathLst>
                <a:path w="7150734" h="4349750">
                  <a:moveTo>
                    <a:pt x="0" y="0"/>
                  </a:moveTo>
                  <a:lnTo>
                    <a:pt x="7150608" y="0"/>
                  </a:lnTo>
                  <a:lnTo>
                    <a:pt x="7150608" y="4349496"/>
                  </a:lnTo>
                  <a:lnTo>
                    <a:pt x="0" y="4349496"/>
                  </a:lnTo>
                  <a:lnTo>
                    <a:pt x="0" y="0"/>
                  </a:lnTo>
                  <a:close/>
                </a:path>
              </a:pathLst>
            </a:custGeom>
            <a:ln w="38100">
              <a:solidFill>
                <a:srgbClr val="56BEAD"/>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914400"/>
            <a:ext cx="7782234" cy="1231106"/>
          </a:xfrm>
        </p:spPr>
        <p:txBody>
          <a:bodyPr/>
          <a:lstStyle/>
          <a:p>
            <a:r>
              <a:rPr lang="en-US" sz="4000" dirty="0"/>
              <a:t>Attachment 3: Eligibility NOFO -  Assurance of Legal Eligibility</a:t>
            </a:r>
          </a:p>
        </p:txBody>
      </p:sp>
      <p:sp>
        <p:nvSpPr>
          <p:cNvPr id="7" name="Text Placeholder 6">
            <a:extLst>
              <a:ext uri="{FF2B5EF4-FFF2-40B4-BE49-F238E27FC236}">
                <a16:creationId xmlns:a16="http://schemas.microsoft.com/office/drawing/2014/main" id="{C8ECEFCD-7AA6-4A5A-913C-24A6ABF5118A}"/>
              </a:ext>
            </a:extLst>
          </p:cNvPr>
          <p:cNvSpPr>
            <a:spLocks noGrp="1"/>
          </p:cNvSpPr>
          <p:nvPr>
            <p:ph type="body" idx="1"/>
          </p:nvPr>
        </p:nvSpPr>
        <p:spPr>
          <a:xfrm>
            <a:off x="781049" y="2502375"/>
            <a:ext cx="7581900" cy="3690754"/>
          </a:xfrm>
        </p:spPr>
        <p:txBody>
          <a:bodyPr/>
          <a:lstStyle/>
          <a:p>
            <a:pPr marL="355600" indent="-342900">
              <a:lnSpc>
                <a:spcPct val="100000"/>
              </a:lnSpc>
              <a:spcBef>
                <a:spcPts val="434"/>
              </a:spcBef>
              <a:buClr>
                <a:srgbClr val="3B6D90"/>
              </a:buClr>
              <a:buFont typeface="Arial"/>
              <a:buChar char="•"/>
              <a:tabLst>
                <a:tab pos="354965" algn="l"/>
                <a:tab pos="355600" algn="l"/>
              </a:tabLst>
            </a:pPr>
            <a:r>
              <a:rPr lang="en-US" sz="2800" b="1" u="sng" spc="-5" dirty="0">
                <a:solidFill>
                  <a:srgbClr val="1F497D"/>
                </a:solidFill>
                <a:latin typeface="+mn-lt"/>
                <a:cs typeface="Calibri"/>
              </a:rPr>
              <a:t>Scenario</a:t>
            </a:r>
            <a:r>
              <a:rPr lang="en-US" sz="2800" b="1" u="sng" spc="15" dirty="0">
                <a:solidFill>
                  <a:srgbClr val="1F497D"/>
                </a:solidFill>
                <a:latin typeface="+mn-lt"/>
                <a:cs typeface="Calibri"/>
              </a:rPr>
              <a:t> </a:t>
            </a:r>
            <a:r>
              <a:rPr lang="en-US" sz="2800" b="1" u="sng" spc="-5" dirty="0">
                <a:solidFill>
                  <a:srgbClr val="1F497D"/>
                </a:solidFill>
                <a:latin typeface="+mn-lt"/>
                <a:cs typeface="Calibri"/>
              </a:rPr>
              <a:t>1</a:t>
            </a:r>
            <a:r>
              <a:rPr lang="en-US" sz="2800" u="sng" spc="-5" dirty="0">
                <a:latin typeface="+mn-lt"/>
                <a:cs typeface="Calibri"/>
              </a:rPr>
              <a:t>:</a:t>
            </a:r>
            <a:endParaRPr lang="en-US" sz="2800" u="sng" dirty="0">
              <a:latin typeface="+mn-lt"/>
              <a:cs typeface="Calibri"/>
            </a:endParaRPr>
          </a:p>
          <a:p>
            <a:pPr marL="756285" marR="98425" lvl="1" indent="-287020">
              <a:lnSpc>
                <a:spcPts val="3030"/>
              </a:lnSpc>
              <a:spcBef>
                <a:spcPts val="710"/>
              </a:spcBef>
              <a:buClr>
                <a:srgbClr val="3B6D90"/>
              </a:buClr>
              <a:buFont typeface="Arial"/>
              <a:buChar char="–"/>
              <a:tabLst>
                <a:tab pos="756920" algn="l"/>
              </a:tabLst>
            </a:pPr>
            <a:r>
              <a:rPr lang="en-US" sz="2800" spc="-5" dirty="0">
                <a:cs typeface="Calibri"/>
              </a:rPr>
              <a:t>The </a:t>
            </a:r>
            <a:r>
              <a:rPr lang="en-US" sz="2800" b="1" spc="-10" dirty="0">
                <a:solidFill>
                  <a:srgbClr val="1F497D"/>
                </a:solidFill>
                <a:cs typeface="Calibri"/>
              </a:rPr>
              <a:t>coalition </a:t>
            </a:r>
            <a:r>
              <a:rPr lang="en-US" sz="2800" b="1" spc="-5" dirty="0">
                <a:solidFill>
                  <a:srgbClr val="1F497D"/>
                </a:solidFill>
                <a:cs typeface="Calibri"/>
              </a:rPr>
              <a:t>is its own 501(c) 3 </a:t>
            </a:r>
            <a:r>
              <a:rPr lang="en-US" sz="2800" spc="-5" dirty="0">
                <a:cs typeface="Calibri"/>
              </a:rPr>
              <a:t>and </a:t>
            </a:r>
            <a:r>
              <a:rPr lang="en-US" sz="2800" spc="-10" dirty="0">
                <a:cs typeface="Calibri"/>
              </a:rPr>
              <a:t>is </a:t>
            </a:r>
            <a:r>
              <a:rPr lang="en-US" sz="2800" spc="-15" dirty="0">
                <a:cs typeface="Calibri"/>
              </a:rPr>
              <a:t>legally  </a:t>
            </a:r>
            <a:r>
              <a:rPr lang="en-US" sz="2800" spc="-10" dirty="0">
                <a:cs typeface="Calibri"/>
              </a:rPr>
              <a:t>eligible </a:t>
            </a:r>
            <a:r>
              <a:rPr lang="en-US" sz="2800" spc="-15" dirty="0">
                <a:cs typeface="Calibri"/>
              </a:rPr>
              <a:t>to </a:t>
            </a:r>
            <a:r>
              <a:rPr lang="en-US" sz="2800" spc="-10" dirty="0">
                <a:cs typeface="Calibri"/>
              </a:rPr>
              <a:t>apply </a:t>
            </a:r>
            <a:r>
              <a:rPr lang="en-US" sz="2800" spc="-25" dirty="0">
                <a:cs typeface="Calibri"/>
              </a:rPr>
              <a:t>for </a:t>
            </a:r>
            <a:r>
              <a:rPr lang="en-US" sz="2800" spc="-5" dirty="0">
                <a:cs typeface="Calibri"/>
              </a:rPr>
              <a:t>a </a:t>
            </a:r>
            <a:r>
              <a:rPr lang="en-US" sz="2800" spc="-15" dirty="0">
                <a:cs typeface="Calibri"/>
              </a:rPr>
              <a:t>DFC </a:t>
            </a:r>
            <a:r>
              <a:rPr lang="en-US" sz="2800" spc="-25" dirty="0">
                <a:cs typeface="Calibri"/>
              </a:rPr>
              <a:t>grant </a:t>
            </a:r>
            <a:r>
              <a:rPr lang="en-US" sz="2800" spc="-5" dirty="0">
                <a:cs typeface="Calibri"/>
              </a:rPr>
              <a:t>on </a:t>
            </a:r>
            <a:r>
              <a:rPr lang="en-US" sz="2800" spc="-10" dirty="0">
                <a:cs typeface="Calibri"/>
              </a:rPr>
              <a:t>its</a:t>
            </a:r>
            <a:r>
              <a:rPr lang="en-US" sz="2800" spc="155" dirty="0">
                <a:cs typeface="Calibri"/>
              </a:rPr>
              <a:t> </a:t>
            </a:r>
            <a:r>
              <a:rPr lang="en-US" sz="2800" spc="-10" dirty="0">
                <a:cs typeface="Calibri"/>
              </a:rPr>
              <a:t>own</a:t>
            </a:r>
            <a:endParaRPr lang="en-US" sz="2800" dirty="0">
              <a:cs typeface="Calibri"/>
            </a:endParaRPr>
          </a:p>
          <a:p>
            <a:pPr lvl="1">
              <a:lnSpc>
                <a:spcPct val="100000"/>
              </a:lnSpc>
              <a:spcBef>
                <a:spcPts val="25"/>
              </a:spcBef>
              <a:buClr>
                <a:srgbClr val="3B6D90"/>
              </a:buClr>
              <a:buFont typeface="Arial"/>
              <a:buChar char="–"/>
            </a:pPr>
            <a:endParaRPr lang="en-US" sz="2800" dirty="0">
              <a:cs typeface="Calibri"/>
            </a:endParaRPr>
          </a:p>
          <a:p>
            <a:pPr marL="756285" marR="135890" lvl="1" indent="-287020">
              <a:lnSpc>
                <a:spcPts val="3030"/>
              </a:lnSpc>
              <a:spcBef>
                <a:spcPts val="5"/>
              </a:spcBef>
              <a:buClr>
                <a:srgbClr val="3B6D90"/>
              </a:buClr>
              <a:buFont typeface="Arial"/>
              <a:buChar char="–"/>
              <a:tabLst>
                <a:tab pos="756920" algn="l"/>
              </a:tabLst>
            </a:pPr>
            <a:r>
              <a:rPr lang="en-US" sz="2800" spc="-10" dirty="0">
                <a:cs typeface="Calibri"/>
              </a:rPr>
              <a:t>Using </a:t>
            </a:r>
            <a:r>
              <a:rPr lang="en-US" sz="2800" b="1" spc="-20" dirty="0">
                <a:solidFill>
                  <a:srgbClr val="1F497D"/>
                </a:solidFill>
                <a:cs typeface="Calibri"/>
              </a:rPr>
              <a:t>Attachment </a:t>
            </a:r>
            <a:r>
              <a:rPr lang="en-US" sz="2800" b="1" spc="-5" dirty="0">
                <a:solidFill>
                  <a:srgbClr val="1F497D"/>
                </a:solidFill>
                <a:cs typeface="Calibri"/>
              </a:rPr>
              <a:t>3</a:t>
            </a:r>
            <a:r>
              <a:rPr lang="en-US" sz="2800" spc="-5" dirty="0">
                <a:cs typeface="Calibri"/>
              </a:rPr>
              <a:t>, </a:t>
            </a:r>
            <a:r>
              <a:rPr lang="en-US" sz="2800" spc="-10" dirty="0">
                <a:cs typeface="Calibri"/>
              </a:rPr>
              <a:t>answer the questions, </a:t>
            </a:r>
            <a:r>
              <a:rPr lang="en-US" sz="2800" spc="-15" dirty="0">
                <a:cs typeface="Calibri"/>
              </a:rPr>
              <a:t>if  ‘</a:t>
            </a:r>
            <a:r>
              <a:rPr lang="en-US" sz="2800" b="1" spc="-15" dirty="0">
                <a:cs typeface="Calibri"/>
              </a:rPr>
              <a:t>yes</a:t>
            </a:r>
            <a:r>
              <a:rPr lang="en-US" sz="2800" spc="-15" dirty="0">
                <a:cs typeface="Calibri"/>
              </a:rPr>
              <a:t>’ </a:t>
            </a:r>
            <a:r>
              <a:rPr lang="en-US" sz="2800" spc="-20" dirty="0">
                <a:cs typeface="Calibri"/>
              </a:rPr>
              <a:t>to </a:t>
            </a:r>
            <a:r>
              <a:rPr lang="en-US" sz="2800" b="1" u="sng" spc="-5" dirty="0">
                <a:solidFill>
                  <a:srgbClr val="1F497D"/>
                </a:solidFill>
                <a:cs typeface="Calibri"/>
              </a:rPr>
              <a:t>both</a:t>
            </a:r>
            <a:r>
              <a:rPr lang="en-US" sz="2800" b="1" spc="-5" dirty="0">
                <a:solidFill>
                  <a:srgbClr val="1F497D"/>
                </a:solidFill>
                <a:cs typeface="Calibri"/>
              </a:rPr>
              <a:t> </a:t>
            </a:r>
            <a:r>
              <a:rPr lang="en-US" sz="2800" spc="-10" dirty="0">
                <a:cs typeface="Calibri"/>
              </a:rPr>
              <a:t>questions, sign the</a:t>
            </a:r>
            <a:r>
              <a:rPr lang="en-US" sz="2800" spc="160" dirty="0">
                <a:cs typeface="Calibri"/>
              </a:rPr>
              <a:t> </a:t>
            </a:r>
            <a:r>
              <a:rPr lang="en-US" sz="2800" spc="-20" dirty="0">
                <a:cs typeface="Calibri"/>
              </a:rPr>
              <a:t>form</a:t>
            </a:r>
            <a:endParaRPr lang="en-US" sz="2800" dirty="0">
              <a:cs typeface="Calibri"/>
            </a:endParaRPr>
          </a:p>
          <a:p>
            <a:pPr lvl="1">
              <a:lnSpc>
                <a:spcPct val="100000"/>
              </a:lnSpc>
              <a:spcBef>
                <a:spcPts val="20"/>
              </a:spcBef>
              <a:buClr>
                <a:srgbClr val="3B6D90"/>
              </a:buClr>
              <a:buFont typeface="Arial"/>
              <a:buChar char="–"/>
            </a:pPr>
            <a:endParaRPr lang="en-US" sz="2800" dirty="0">
              <a:cs typeface="Calibri"/>
            </a:endParaRPr>
          </a:p>
          <a:p>
            <a:pPr marL="755650" marR="5080" lvl="1" indent="-286385">
              <a:lnSpc>
                <a:spcPts val="3030"/>
              </a:lnSpc>
              <a:spcBef>
                <a:spcPts val="5"/>
              </a:spcBef>
              <a:buClr>
                <a:srgbClr val="3B6D90"/>
              </a:buClr>
              <a:buFont typeface="Arial"/>
              <a:buChar char="–"/>
              <a:tabLst>
                <a:tab pos="756920" algn="l"/>
              </a:tabLst>
            </a:pPr>
            <a:r>
              <a:rPr lang="en-US" sz="2800" spc="-5" dirty="0">
                <a:cs typeface="Calibri"/>
              </a:rPr>
              <a:t>Name the </a:t>
            </a:r>
            <a:r>
              <a:rPr lang="en-US" sz="2800" spc="-10" dirty="0">
                <a:cs typeface="Calibri"/>
              </a:rPr>
              <a:t>file </a:t>
            </a:r>
            <a:r>
              <a:rPr lang="en-US" sz="2800" b="1" spc="-40" dirty="0">
                <a:solidFill>
                  <a:srgbClr val="1F497D"/>
                </a:solidFill>
                <a:cs typeface="Calibri"/>
              </a:rPr>
              <a:t>“Attachment </a:t>
            </a:r>
            <a:r>
              <a:rPr lang="en-US" sz="2800" b="1" spc="-5" dirty="0">
                <a:solidFill>
                  <a:srgbClr val="1F497D"/>
                </a:solidFill>
                <a:cs typeface="Calibri"/>
              </a:rPr>
              <a:t>3 – </a:t>
            </a:r>
            <a:r>
              <a:rPr lang="en-US" sz="2800" b="1" dirty="0">
                <a:solidFill>
                  <a:srgbClr val="1F497D"/>
                </a:solidFill>
                <a:cs typeface="Calibri"/>
              </a:rPr>
              <a:t>Eligibility” </a:t>
            </a:r>
            <a:r>
              <a:rPr lang="en-US" sz="2800" spc="-5" dirty="0">
                <a:cs typeface="Calibri"/>
              </a:rPr>
              <a:t>and  </a:t>
            </a:r>
            <a:r>
              <a:rPr lang="en-US" sz="2800" spc="-10" dirty="0">
                <a:cs typeface="Calibri"/>
              </a:rPr>
              <a:t>upload </a:t>
            </a:r>
            <a:r>
              <a:rPr lang="en-US" sz="2800" spc="-15" dirty="0">
                <a:cs typeface="Calibri"/>
              </a:rPr>
              <a:t>to</a:t>
            </a:r>
            <a:r>
              <a:rPr lang="en-US" sz="2800" spc="30" dirty="0">
                <a:solidFill>
                  <a:srgbClr val="1F497D"/>
                </a:solidFill>
                <a:cs typeface="Calibri"/>
              </a:rPr>
              <a:t> </a:t>
            </a:r>
            <a:r>
              <a:rPr lang="en-US" sz="2800" u="heavy" spc="-25" dirty="0">
                <a:solidFill>
                  <a:srgbClr val="1F497D"/>
                </a:solidFill>
                <a:uFill>
                  <a:solidFill>
                    <a:srgbClr val="1F497D"/>
                  </a:solidFill>
                </a:uFill>
                <a:cs typeface="Calibri"/>
                <a:hlinkClick r:id="rId2"/>
              </a:rPr>
              <a:t>www.Grants.gov</a:t>
            </a:r>
            <a:endParaRPr lang="en-US" sz="2800" dirty="0">
              <a:latin typeface="+mn-lt"/>
            </a:endParaRPr>
          </a:p>
        </p:txBody>
      </p:sp>
    </p:spTree>
    <p:extLst>
      <p:ext uri="{BB962C8B-B14F-4D97-AF65-F5344CB8AC3E}">
        <p14:creationId xmlns:p14="http://schemas.microsoft.com/office/powerpoint/2010/main" val="1564131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Attachment 3: Eligibility NOFO - Legal  Applicant Coalition MOU</a:t>
            </a:r>
          </a:p>
        </p:txBody>
      </p:sp>
      <p:sp>
        <p:nvSpPr>
          <p:cNvPr id="5" name="Text Placeholder 4">
            <a:extLst>
              <a:ext uri="{FF2B5EF4-FFF2-40B4-BE49-F238E27FC236}">
                <a16:creationId xmlns:a16="http://schemas.microsoft.com/office/drawing/2014/main" id="{FFDA73EC-EF72-4519-AF5B-6786CCC9939E}"/>
              </a:ext>
            </a:extLst>
          </p:cNvPr>
          <p:cNvSpPr>
            <a:spLocks noGrp="1"/>
          </p:cNvSpPr>
          <p:nvPr>
            <p:ph type="body" idx="1"/>
          </p:nvPr>
        </p:nvSpPr>
        <p:spPr>
          <a:xfrm>
            <a:off x="781049" y="1965351"/>
            <a:ext cx="7581900" cy="4385816"/>
          </a:xfrm>
        </p:spPr>
        <p:txBody>
          <a:bodyPr/>
          <a:lstStyle/>
          <a:p>
            <a:pPr marL="355600" indent="-342900">
              <a:lnSpc>
                <a:spcPct val="100000"/>
              </a:lnSpc>
              <a:spcBef>
                <a:spcPts val="735"/>
              </a:spcBef>
              <a:buClr>
                <a:srgbClr val="3B6D90"/>
              </a:buClr>
              <a:buFont typeface="Arial"/>
              <a:buChar char="•"/>
              <a:tabLst>
                <a:tab pos="354965" algn="l"/>
                <a:tab pos="355600" algn="l"/>
              </a:tabLst>
            </a:pPr>
            <a:r>
              <a:rPr lang="en-US" sz="2600" b="1" u="heavy" spc="-5" dirty="0">
                <a:solidFill>
                  <a:srgbClr val="1F497D"/>
                </a:solidFill>
                <a:uFill>
                  <a:solidFill>
                    <a:srgbClr val="1F497D"/>
                  </a:solidFill>
                </a:uFill>
                <a:latin typeface="Calibri"/>
                <a:cs typeface="Calibri"/>
              </a:rPr>
              <a:t>Scenario </a:t>
            </a:r>
            <a:r>
              <a:rPr lang="en-US" sz="2600" b="1" u="heavy" dirty="0">
                <a:solidFill>
                  <a:srgbClr val="1F497D"/>
                </a:solidFill>
                <a:uFill>
                  <a:solidFill>
                    <a:srgbClr val="1F497D"/>
                  </a:solidFill>
                </a:uFill>
                <a:latin typeface="Calibri"/>
                <a:cs typeface="Calibri"/>
              </a:rPr>
              <a:t>2</a:t>
            </a:r>
            <a:r>
              <a:rPr lang="en-US" sz="2600" b="1" dirty="0">
                <a:solidFill>
                  <a:srgbClr val="1F497D"/>
                </a:solidFill>
                <a:latin typeface="Calibri"/>
                <a:cs typeface="Calibri"/>
              </a:rPr>
              <a:t>:</a:t>
            </a:r>
            <a:endParaRPr lang="en-US" sz="2600" dirty="0">
              <a:latin typeface="Calibri"/>
              <a:cs typeface="Calibri"/>
            </a:endParaRPr>
          </a:p>
          <a:p>
            <a:pPr marL="756285" marR="78105" lvl="1" indent="-287020">
              <a:lnSpc>
                <a:spcPct val="100000"/>
              </a:lnSpc>
              <a:spcBef>
                <a:spcPts val="585"/>
              </a:spcBef>
              <a:buClr>
                <a:srgbClr val="3B6D90"/>
              </a:buClr>
              <a:buFont typeface="Arial"/>
              <a:buChar char="–"/>
              <a:tabLst>
                <a:tab pos="756920" algn="l"/>
              </a:tabLst>
            </a:pPr>
            <a:r>
              <a:rPr lang="en-US" sz="2400" spc="-5" dirty="0">
                <a:cs typeface="Calibri"/>
              </a:rPr>
              <a:t>Coalition </a:t>
            </a:r>
            <a:r>
              <a:rPr lang="en-US" sz="2400" dirty="0">
                <a:cs typeface="Calibri"/>
              </a:rPr>
              <a:t>is </a:t>
            </a:r>
            <a:r>
              <a:rPr lang="en-US" sz="2400" b="1" spc="-5" dirty="0">
                <a:solidFill>
                  <a:srgbClr val="1F497D"/>
                </a:solidFill>
                <a:cs typeface="Calibri"/>
              </a:rPr>
              <a:t>partnering with </a:t>
            </a:r>
            <a:r>
              <a:rPr lang="en-US" sz="2400" b="1" dirty="0">
                <a:solidFill>
                  <a:srgbClr val="1F497D"/>
                </a:solidFill>
                <a:cs typeface="Calibri"/>
              </a:rPr>
              <a:t>an </a:t>
            </a:r>
            <a:r>
              <a:rPr lang="en-US" sz="2400" b="1" spc="-5" dirty="0">
                <a:solidFill>
                  <a:srgbClr val="1F497D"/>
                </a:solidFill>
                <a:cs typeface="Calibri"/>
              </a:rPr>
              <a:t>outside </a:t>
            </a:r>
            <a:r>
              <a:rPr lang="en-US" sz="2400" b="1" spc="-15" dirty="0">
                <a:solidFill>
                  <a:srgbClr val="1F497D"/>
                </a:solidFill>
                <a:cs typeface="Calibri"/>
              </a:rPr>
              <a:t>organization </a:t>
            </a:r>
            <a:r>
              <a:rPr lang="en-US" sz="2400" spc="-25" dirty="0">
                <a:cs typeface="Calibri"/>
              </a:rPr>
              <a:t>to  </a:t>
            </a:r>
            <a:r>
              <a:rPr lang="en-US" sz="2400" spc="-5" dirty="0">
                <a:cs typeface="Calibri"/>
              </a:rPr>
              <a:t>serve </a:t>
            </a:r>
            <a:r>
              <a:rPr lang="en-US" sz="2400" dirty="0">
                <a:cs typeface="Calibri"/>
              </a:rPr>
              <a:t>as </a:t>
            </a:r>
            <a:r>
              <a:rPr lang="en-US" sz="2400" spc="-5" dirty="0">
                <a:cs typeface="Calibri"/>
              </a:rPr>
              <a:t>the </a:t>
            </a:r>
            <a:r>
              <a:rPr lang="en-US" sz="2400" b="1" spc="-10" dirty="0">
                <a:solidFill>
                  <a:srgbClr val="1F497D"/>
                </a:solidFill>
                <a:cs typeface="Calibri"/>
              </a:rPr>
              <a:t>legal applicant </a:t>
            </a:r>
            <a:r>
              <a:rPr lang="en-US" sz="2400" spc="-5" dirty="0">
                <a:cs typeface="Calibri"/>
              </a:rPr>
              <a:t>on </a:t>
            </a:r>
            <a:r>
              <a:rPr lang="en-US" sz="2400" dirty="0">
                <a:cs typeface="Calibri"/>
              </a:rPr>
              <a:t>its</a:t>
            </a:r>
            <a:r>
              <a:rPr lang="en-US" sz="2400" spc="-30" dirty="0">
                <a:cs typeface="Calibri"/>
              </a:rPr>
              <a:t> </a:t>
            </a:r>
            <a:r>
              <a:rPr lang="en-US" sz="2400" spc="-5" dirty="0">
                <a:cs typeface="Calibri"/>
              </a:rPr>
              <a:t>behalf</a:t>
            </a:r>
            <a:endParaRPr lang="en-US" sz="2400" dirty="0">
              <a:cs typeface="Calibri"/>
            </a:endParaRPr>
          </a:p>
          <a:p>
            <a:pPr marL="821055" algn="ctr">
              <a:lnSpc>
                <a:spcPct val="100000"/>
              </a:lnSpc>
              <a:spcBef>
                <a:spcPts val="575"/>
              </a:spcBef>
            </a:pPr>
            <a:r>
              <a:rPr lang="en-US" sz="2400" spc="-10" dirty="0">
                <a:latin typeface="Calibri"/>
                <a:cs typeface="Calibri"/>
              </a:rPr>
              <a:t>OR</a:t>
            </a:r>
            <a:endParaRPr lang="en-US" sz="2400" dirty="0">
              <a:latin typeface="Calibri"/>
              <a:cs typeface="Calibri"/>
            </a:endParaRPr>
          </a:p>
          <a:p>
            <a:pPr marL="756285" marR="561340" lvl="1" indent="-287020">
              <a:lnSpc>
                <a:spcPct val="100000"/>
              </a:lnSpc>
              <a:spcBef>
                <a:spcPts val="575"/>
              </a:spcBef>
              <a:buClr>
                <a:srgbClr val="3B6D90"/>
              </a:buClr>
              <a:buFont typeface="Arial"/>
              <a:buChar char="–"/>
              <a:tabLst>
                <a:tab pos="756920" algn="l"/>
              </a:tabLst>
            </a:pPr>
            <a:r>
              <a:rPr lang="en-US" sz="2400" spc="-5" dirty="0">
                <a:cs typeface="Calibri"/>
              </a:rPr>
              <a:t>Coalition </a:t>
            </a:r>
            <a:r>
              <a:rPr lang="en-US" sz="2400" spc="-15" dirty="0">
                <a:cs typeface="Calibri"/>
              </a:rPr>
              <a:t>exists </a:t>
            </a:r>
            <a:r>
              <a:rPr lang="en-US" sz="2400" b="1" spc="-5" dirty="0">
                <a:solidFill>
                  <a:srgbClr val="1F497D"/>
                </a:solidFill>
                <a:cs typeface="Calibri"/>
              </a:rPr>
              <a:t>within another </a:t>
            </a:r>
            <a:r>
              <a:rPr lang="en-US" sz="2400" b="1" spc="-15" dirty="0">
                <a:solidFill>
                  <a:srgbClr val="1F497D"/>
                </a:solidFill>
                <a:cs typeface="Calibri"/>
              </a:rPr>
              <a:t>organization </a:t>
            </a:r>
            <a:r>
              <a:rPr lang="en-US" sz="2400" spc="-10" dirty="0">
                <a:cs typeface="Calibri"/>
              </a:rPr>
              <a:t>that </a:t>
            </a:r>
            <a:r>
              <a:rPr lang="en-US" sz="2400" dirty="0">
                <a:cs typeface="Calibri"/>
              </a:rPr>
              <a:t>is  </a:t>
            </a:r>
            <a:r>
              <a:rPr lang="en-US" sz="2400" spc="-5" dirty="0">
                <a:cs typeface="Calibri"/>
              </a:rPr>
              <a:t>eligible </a:t>
            </a:r>
            <a:r>
              <a:rPr lang="en-US" sz="2400" spc="-15" dirty="0">
                <a:cs typeface="Calibri"/>
              </a:rPr>
              <a:t>to </a:t>
            </a:r>
            <a:r>
              <a:rPr lang="en-US" sz="2400" spc="-10" dirty="0">
                <a:cs typeface="Calibri"/>
              </a:rPr>
              <a:t>receive </a:t>
            </a:r>
            <a:r>
              <a:rPr lang="en-US" sz="2400" spc="-15" dirty="0">
                <a:cs typeface="Calibri"/>
              </a:rPr>
              <a:t>federal </a:t>
            </a:r>
            <a:r>
              <a:rPr lang="en-US" sz="2400" spc="-5" dirty="0">
                <a:cs typeface="Calibri"/>
              </a:rPr>
              <a:t>funding</a:t>
            </a:r>
            <a:endParaRPr lang="en-US" sz="2400" dirty="0">
              <a:cs typeface="Calibri"/>
            </a:endParaRPr>
          </a:p>
          <a:p>
            <a:pPr>
              <a:lnSpc>
                <a:spcPct val="100000"/>
              </a:lnSpc>
            </a:pPr>
            <a:endParaRPr lang="en-US" sz="2100" dirty="0">
              <a:latin typeface="Calibri"/>
              <a:cs typeface="Calibri"/>
            </a:endParaRPr>
          </a:p>
          <a:p>
            <a:pPr marL="759460" marR="5080" indent="-289560">
              <a:lnSpc>
                <a:spcPct val="100000"/>
              </a:lnSpc>
              <a:buClr>
                <a:srgbClr val="3B6D90"/>
              </a:buClr>
              <a:buFont typeface="Arial"/>
              <a:buChar char="•"/>
              <a:tabLst>
                <a:tab pos="758825" algn="l"/>
                <a:tab pos="759460" algn="l"/>
              </a:tabLst>
            </a:pPr>
            <a:r>
              <a:rPr lang="en-US" sz="2200" spc="-20" dirty="0">
                <a:latin typeface="Calibri"/>
                <a:cs typeface="Calibri"/>
              </a:rPr>
              <a:t>May </a:t>
            </a:r>
            <a:r>
              <a:rPr lang="en-US" sz="2200" spc="-5" dirty="0">
                <a:latin typeface="Calibri"/>
                <a:cs typeface="Calibri"/>
              </a:rPr>
              <a:t>use </a:t>
            </a:r>
            <a:r>
              <a:rPr lang="en-US" sz="2200" spc="-10" dirty="0">
                <a:latin typeface="Calibri"/>
                <a:cs typeface="Calibri"/>
              </a:rPr>
              <a:t>the </a:t>
            </a:r>
            <a:r>
              <a:rPr lang="en-US" sz="2200" spc="-5" dirty="0">
                <a:latin typeface="Calibri"/>
                <a:cs typeface="Calibri"/>
              </a:rPr>
              <a:t>sample </a:t>
            </a:r>
            <a:r>
              <a:rPr lang="en-US" sz="2200" spc="-20" dirty="0">
                <a:latin typeface="Calibri"/>
                <a:cs typeface="Calibri"/>
              </a:rPr>
              <a:t>for </a:t>
            </a:r>
            <a:r>
              <a:rPr lang="en-US" sz="2200" spc="-10" dirty="0">
                <a:latin typeface="Calibri"/>
                <a:cs typeface="Calibri"/>
              </a:rPr>
              <a:t>the </a:t>
            </a:r>
            <a:r>
              <a:rPr lang="en-US" sz="2200" spc="-15" dirty="0">
                <a:latin typeface="Calibri"/>
                <a:cs typeface="Calibri"/>
              </a:rPr>
              <a:t>Memorandum </a:t>
            </a:r>
            <a:r>
              <a:rPr lang="en-US" sz="2200" dirty="0">
                <a:latin typeface="Calibri"/>
                <a:cs typeface="Calibri"/>
              </a:rPr>
              <a:t>of </a:t>
            </a:r>
            <a:r>
              <a:rPr lang="en-US" sz="2200" spc="-15" dirty="0">
                <a:latin typeface="Calibri"/>
                <a:cs typeface="Calibri"/>
              </a:rPr>
              <a:t>Understanding  </a:t>
            </a:r>
            <a:r>
              <a:rPr lang="en-US" sz="2200" spc="-10" dirty="0">
                <a:latin typeface="Calibri"/>
                <a:cs typeface="Calibri"/>
              </a:rPr>
              <a:t>(MOU) </a:t>
            </a:r>
            <a:r>
              <a:rPr lang="en-US" sz="2200" spc="-15" dirty="0">
                <a:latin typeface="Calibri"/>
                <a:cs typeface="Calibri"/>
              </a:rPr>
              <a:t>between </a:t>
            </a:r>
            <a:r>
              <a:rPr lang="en-US" sz="2200" spc="-10" dirty="0">
                <a:latin typeface="Calibri"/>
                <a:cs typeface="Calibri"/>
              </a:rPr>
              <a:t>the </a:t>
            </a:r>
            <a:r>
              <a:rPr lang="en-US" sz="2200" spc="-15" dirty="0">
                <a:latin typeface="Calibri"/>
                <a:cs typeface="Calibri"/>
              </a:rPr>
              <a:t>legal applicant agency </a:t>
            </a:r>
            <a:r>
              <a:rPr lang="en-US" sz="2200" spc="-5" dirty="0">
                <a:latin typeface="Calibri"/>
                <a:cs typeface="Calibri"/>
              </a:rPr>
              <a:t>and </a:t>
            </a:r>
            <a:r>
              <a:rPr lang="en-US" sz="2200" spc="-10" dirty="0">
                <a:latin typeface="Calibri"/>
                <a:cs typeface="Calibri"/>
              </a:rPr>
              <a:t>the</a:t>
            </a:r>
            <a:r>
              <a:rPr lang="en-US" sz="2200" spc="215" dirty="0">
                <a:latin typeface="Calibri"/>
                <a:cs typeface="Calibri"/>
              </a:rPr>
              <a:t> </a:t>
            </a:r>
            <a:r>
              <a:rPr lang="en-US" sz="2200" spc="-10" dirty="0">
                <a:latin typeface="Calibri"/>
                <a:cs typeface="Calibri"/>
              </a:rPr>
              <a:t>coalition</a:t>
            </a:r>
            <a:endParaRPr lang="en-US" sz="2200" dirty="0">
              <a:latin typeface="Calibri"/>
              <a:cs typeface="Calibri"/>
            </a:endParaRPr>
          </a:p>
          <a:p>
            <a:pPr marL="758825" marR="483234" indent="-289560">
              <a:lnSpc>
                <a:spcPct val="100000"/>
              </a:lnSpc>
              <a:spcBef>
                <a:spcPts val="1825"/>
              </a:spcBef>
              <a:buClr>
                <a:srgbClr val="3B6D90"/>
              </a:buClr>
              <a:buFont typeface="Arial"/>
              <a:buChar char="•"/>
              <a:tabLst>
                <a:tab pos="758825" algn="l"/>
                <a:tab pos="759460" algn="l"/>
                <a:tab pos="3931920" algn="l"/>
              </a:tabLst>
            </a:pPr>
            <a:r>
              <a:rPr lang="en-US" sz="2200" b="1" u="heavy" spc="-10" dirty="0">
                <a:solidFill>
                  <a:srgbClr val="1F497D"/>
                </a:solidFill>
                <a:uFill>
                  <a:solidFill>
                    <a:srgbClr val="1F497D"/>
                  </a:solidFill>
                </a:uFill>
                <a:latin typeface="Calibri"/>
                <a:cs typeface="Calibri"/>
              </a:rPr>
              <a:t>Must</a:t>
            </a:r>
            <a:r>
              <a:rPr lang="en-US" sz="2200" b="1" spc="-10" dirty="0">
                <a:solidFill>
                  <a:srgbClr val="1F497D"/>
                </a:solidFill>
                <a:latin typeface="Calibri"/>
                <a:cs typeface="Calibri"/>
              </a:rPr>
              <a:t> </a:t>
            </a:r>
            <a:r>
              <a:rPr lang="en-US" sz="2200" spc="-20" dirty="0">
                <a:latin typeface="Calibri"/>
                <a:cs typeface="Calibri"/>
              </a:rPr>
              <a:t>have</a:t>
            </a:r>
            <a:r>
              <a:rPr lang="en-US" sz="2200" spc="50" dirty="0">
                <a:latin typeface="Calibri"/>
                <a:cs typeface="Calibri"/>
              </a:rPr>
              <a:t> </a:t>
            </a:r>
            <a:r>
              <a:rPr lang="en-US" sz="2200" b="1" spc="-20" dirty="0">
                <a:solidFill>
                  <a:srgbClr val="1F497D"/>
                </a:solidFill>
                <a:latin typeface="Calibri"/>
                <a:cs typeface="Calibri"/>
              </a:rPr>
              <a:t>two</a:t>
            </a:r>
            <a:r>
              <a:rPr lang="en-US" sz="2200" b="1" spc="35" dirty="0">
                <a:solidFill>
                  <a:srgbClr val="1F497D"/>
                </a:solidFill>
                <a:latin typeface="Calibri"/>
                <a:cs typeface="Calibri"/>
              </a:rPr>
              <a:t> </a:t>
            </a:r>
            <a:r>
              <a:rPr lang="en-US" sz="2200" b="1" spc="-10" dirty="0">
                <a:solidFill>
                  <a:srgbClr val="1F497D"/>
                </a:solidFill>
                <a:latin typeface="Calibri"/>
                <a:cs typeface="Calibri"/>
              </a:rPr>
              <a:t>signatures</a:t>
            </a:r>
            <a:r>
              <a:rPr lang="en-US" sz="2200" spc="-10" dirty="0">
                <a:latin typeface="Calibri"/>
                <a:cs typeface="Calibri"/>
              </a:rPr>
              <a:t>:	</a:t>
            </a:r>
            <a:r>
              <a:rPr lang="en-US" sz="2200" spc="-5" dirty="0">
                <a:latin typeface="Calibri"/>
                <a:cs typeface="Calibri"/>
              </a:rPr>
              <a:t>one </a:t>
            </a:r>
            <a:r>
              <a:rPr lang="en-US" sz="2200" spc="-10" dirty="0">
                <a:latin typeface="Calibri"/>
                <a:cs typeface="Calibri"/>
              </a:rPr>
              <a:t>from the </a:t>
            </a:r>
            <a:r>
              <a:rPr lang="en-US" sz="2200" spc="-15" dirty="0">
                <a:latin typeface="Calibri"/>
                <a:cs typeface="Calibri"/>
              </a:rPr>
              <a:t>legal applicant  </a:t>
            </a:r>
            <a:r>
              <a:rPr lang="en-US" sz="2200" spc="-10" dirty="0">
                <a:latin typeface="Calibri"/>
                <a:cs typeface="Calibri"/>
              </a:rPr>
              <a:t>agency </a:t>
            </a:r>
            <a:r>
              <a:rPr lang="en-US" sz="2200" spc="-5" dirty="0">
                <a:latin typeface="Calibri"/>
                <a:cs typeface="Calibri"/>
              </a:rPr>
              <a:t>and one </a:t>
            </a:r>
            <a:r>
              <a:rPr lang="en-US" sz="2200" spc="-10" dirty="0">
                <a:latin typeface="Calibri"/>
                <a:cs typeface="Calibri"/>
              </a:rPr>
              <a:t>from</a:t>
            </a:r>
            <a:r>
              <a:rPr lang="en-US" sz="2200" spc="25" dirty="0">
                <a:latin typeface="Calibri"/>
                <a:cs typeface="Calibri"/>
              </a:rPr>
              <a:t> </a:t>
            </a:r>
            <a:r>
              <a:rPr lang="en-US" sz="2200" spc="-5" dirty="0">
                <a:latin typeface="Calibri"/>
                <a:cs typeface="Calibri"/>
              </a:rPr>
              <a:t>coalition</a:t>
            </a:r>
            <a:endParaRPr lang="en-US" sz="2200" dirty="0">
              <a:latin typeface="Calibri"/>
              <a:cs typeface="Calibri"/>
            </a:endParaRPr>
          </a:p>
        </p:txBody>
      </p:sp>
    </p:spTree>
    <p:extLst>
      <p:ext uri="{BB962C8B-B14F-4D97-AF65-F5344CB8AC3E}">
        <p14:creationId xmlns:p14="http://schemas.microsoft.com/office/powerpoint/2010/main" val="53749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363C2C9-2DBE-4D81-899D-000A3756D306}"/>
              </a:ext>
            </a:extLst>
          </p:cNvPr>
          <p:cNvSpPr>
            <a:spLocks noGrp="1"/>
          </p:cNvSpPr>
          <p:nvPr>
            <p:ph type="title"/>
          </p:nvPr>
        </p:nvSpPr>
        <p:spPr>
          <a:xfrm>
            <a:off x="717876" y="1026413"/>
            <a:ext cx="4387524" cy="369332"/>
          </a:xfrm>
        </p:spPr>
        <p:txBody>
          <a:bodyPr/>
          <a:lstStyle/>
          <a:p>
            <a:r>
              <a:rPr lang="en-US" sz="2400" dirty="0"/>
              <a:t>Drug-free Communities: Page 38</a:t>
            </a:r>
          </a:p>
        </p:txBody>
      </p:sp>
      <p:grpSp>
        <p:nvGrpSpPr>
          <p:cNvPr id="7" name="Group 6">
            <a:extLst>
              <a:ext uri="{FF2B5EF4-FFF2-40B4-BE49-F238E27FC236}">
                <a16:creationId xmlns:a16="http://schemas.microsoft.com/office/drawing/2014/main" id="{B464AE5D-D224-433B-B431-39DCC1CFA1D2}"/>
              </a:ext>
              <a:ext uri="{C183D7F6-B498-43B3-948B-1728B52AA6E4}">
                <adec:decorative xmlns:adec="http://schemas.microsoft.com/office/drawing/2017/decorative" val="1"/>
              </a:ext>
            </a:extLst>
          </p:cNvPr>
          <p:cNvGrpSpPr/>
          <p:nvPr/>
        </p:nvGrpSpPr>
        <p:grpSpPr>
          <a:xfrm>
            <a:off x="5815583" y="1086611"/>
            <a:ext cx="2735580" cy="5547296"/>
            <a:chOff x="5815583" y="1086611"/>
            <a:chExt cx="2735580" cy="5547296"/>
          </a:xfrm>
        </p:grpSpPr>
        <p:sp>
          <p:nvSpPr>
            <p:cNvPr id="5" name="object 5"/>
            <p:cNvSpPr txBox="1"/>
            <p:nvPr/>
          </p:nvSpPr>
          <p:spPr>
            <a:xfrm>
              <a:off x="8255337"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B6D90"/>
                  </a:solidFill>
                  <a:latin typeface="Calibri"/>
                  <a:cs typeface="Calibri"/>
                </a:rPr>
                <a:t>38</a:t>
              </a:r>
              <a:endParaRPr sz="1200">
                <a:latin typeface="Calibri"/>
                <a:cs typeface="Calibri"/>
              </a:endParaRPr>
            </a:p>
          </p:txBody>
        </p:sp>
        <p:sp>
          <p:nvSpPr>
            <p:cNvPr id="6" name="object 6"/>
            <p:cNvSpPr/>
            <p:nvPr/>
          </p:nvSpPr>
          <p:spPr>
            <a:xfrm>
              <a:off x="5815583" y="4340351"/>
              <a:ext cx="2731007" cy="12801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820156" y="1086611"/>
              <a:ext cx="2731007" cy="2110739"/>
            </a:xfrm>
            <a:prstGeom prst="rect">
              <a:avLst/>
            </a:prstGeom>
            <a:blipFill>
              <a:blip r:embed="rId4" cstate="print"/>
              <a:stretch>
                <a:fillRect/>
              </a:stretch>
            </a:blipFill>
          </p:spPr>
          <p:txBody>
            <a:bodyPr wrap="square" lIns="0" tIns="0" rIns="0" bIns="0" rtlCol="0"/>
            <a:lstStyle/>
            <a:p>
              <a:endParaRPr/>
            </a:p>
          </p:txBody>
        </p:sp>
      </p:grpSp>
      <p:grpSp>
        <p:nvGrpSpPr>
          <p:cNvPr id="11" name="Group 10">
            <a:extLst>
              <a:ext uri="{FF2B5EF4-FFF2-40B4-BE49-F238E27FC236}">
                <a16:creationId xmlns:a16="http://schemas.microsoft.com/office/drawing/2014/main" id="{F6B7039B-93EE-4345-95AB-C61652486754}"/>
              </a:ext>
              <a:ext uri="{C183D7F6-B498-43B3-948B-1728B52AA6E4}">
                <adec:decorative xmlns:adec="http://schemas.microsoft.com/office/drawing/2017/decorative" val="1"/>
              </a:ext>
            </a:extLst>
          </p:cNvPr>
          <p:cNvGrpSpPr/>
          <p:nvPr/>
        </p:nvGrpSpPr>
        <p:grpSpPr>
          <a:xfrm>
            <a:off x="560831" y="699516"/>
            <a:ext cx="5190999" cy="5841490"/>
            <a:chOff x="560831" y="699516"/>
            <a:chExt cx="5190999" cy="5841490"/>
          </a:xfrm>
        </p:grpSpPr>
        <p:sp>
          <p:nvSpPr>
            <p:cNvPr id="2" name="object 2"/>
            <p:cNvSpPr/>
            <p:nvPr/>
          </p:nvSpPr>
          <p:spPr>
            <a:xfrm>
              <a:off x="598931" y="3601211"/>
              <a:ext cx="4732020" cy="2939795"/>
            </a:xfrm>
            <a:prstGeom prst="rect">
              <a:avLst/>
            </a:prstGeom>
            <a:blipFill>
              <a:blip r:embed="rId5" cstate="print"/>
              <a:stretch>
                <a:fillRect/>
              </a:stretch>
            </a:blipFill>
          </p:spPr>
          <p:txBody>
            <a:bodyPr wrap="square" lIns="0" tIns="0" rIns="0" bIns="0" rtlCol="0"/>
            <a:lstStyle/>
            <a:p>
              <a:endParaRPr/>
            </a:p>
          </p:txBody>
        </p:sp>
        <p:sp>
          <p:nvSpPr>
            <p:cNvPr id="3" name="object 3"/>
            <p:cNvSpPr/>
            <p:nvPr/>
          </p:nvSpPr>
          <p:spPr>
            <a:xfrm>
              <a:off x="662940" y="3665220"/>
              <a:ext cx="4549139" cy="2756915"/>
            </a:xfrm>
            <a:prstGeom prst="rect">
              <a:avLst/>
            </a:prstGeom>
            <a:blipFill>
              <a:blip r:embed="rId6" cstate="print"/>
              <a:stretch>
                <a:fillRect/>
              </a:stretch>
            </a:blipFill>
          </p:spPr>
          <p:txBody>
            <a:bodyPr wrap="square" lIns="0" tIns="0" rIns="0" bIns="0" rtlCol="0"/>
            <a:lstStyle/>
            <a:p>
              <a:endParaRPr/>
            </a:p>
          </p:txBody>
        </p:sp>
        <p:sp>
          <p:nvSpPr>
            <p:cNvPr id="4" name="object 4"/>
            <p:cNvSpPr/>
            <p:nvPr/>
          </p:nvSpPr>
          <p:spPr>
            <a:xfrm>
              <a:off x="643890" y="3646170"/>
              <a:ext cx="4587240" cy="2795270"/>
            </a:xfrm>
            <a:custGeom>
              <a:avLst/>
              <a:gdLst/>
              <a:ahLst/>
              <a:cxnLst/>
              <a:rect l="l" t="t" r="r" b="b"/>
              <a:pathLst>
                <a:path w="4587240" h="2795270">
                  <a:moveTo>
                    <a:pt x="0" y="0"/>
                  </a:moveTo>
                  <a:lnTo>
                    <a:pt x="4587240" y="0"/>
                  </a:lnTo>
                  <a:lnTo>
                    <a:pt x="4587240" y="2795016"/>
                  </a:lnTo>
                  <a:lnTo>
                    <a:pt x="0" y="2795016"/>
                  </a:lnTo>
                  <a:lnTo>
                    <a:pt x="0" y="0"/>
                  </a:lnTo>
                  <a:close/>
                </a:path>
              </a:pathLst>
            </a:custGeom>
            <a:ln w="38100">
              <a:solidFill>
                <a:srgbClr val="56BEAD"/>
              </a:solidFill>
            </a:ln>
          </p:spPr>
          <p:txBody>
            <a:bodyPr wrap="square" lIns="0" tIns="0" rIns="0" bIns="0" rtlCol="0"/>
            <a:lstStyle/>
            <a:p>
              <a:endParaRPr/>
            </a:p>
          </p:txBody>
        </p:sp>
        <p:sp>
          <p:nvSpPr>
            <p:cNvPr id="8" name="object 8"/>
            <p:cNvSpPr/>
            <p:nvPr/>
          </p:nvSpPr>
          <p:spPr>
            <a:xfrm>
              <a:off x="4876800" y="4841746"/>
              <a:ext cx="875030" cy="403860"/>
            </a:xfrm>
            <a:custGeom>
              <a:avLst/>
              <a:gdLst/>
              <a:ahLst/>
              <a:cxnLst/>
              <a:rect l="l" t="t" r="r" b="b"/>
              <a:pathLst>
                <a:path w="875029" h="403860">
                  <a:moveTo>
                    <a:pt x="672846" y="0"/>
                  </a:moveTo>
                  <a:lnTo>
                    <a:pt x="672846" y="100964"/>
                  </a:lnTo>
                  <a:lnTo>
                    <a:pt x="0" y="100964"/>
                  </a:lnTo>
                  <a:lnTo>
                    <a:pt x="0" y="302894"/>
                  </a:lnTo>
                  <a:lnTo>
                    <a:pt x="672846" y="302894"/>
                  </a:lnTo>
                  <a:lnTo>
                    <a:pt x="672846" y="403859"/>
                  </a:lnTo>
                  <a:lnTo>
                    <a:pt x="874776" y="201929"/>
                  </a:lnTo>
                  <a:lnTo>
                    <a:pt x="672846" y="0"/>
                  </a:lnTo>
                  <a:close/>
                </a:path>
              </a:pathLst>
            </a:custGeom>
            <a:solidFill>
              <a:srgbClr val="FFC000"/>
            </a:solidFill>
          </p:spPr>
          <p:txBody>
            <a:bodyPr wrap="square" lIns="0" tIns="0" rIns="0" bIns="0" rtlCol="0"/>
            <a:lstStyle/>
            <a:p>
              <a:endParaRPr/>
            </a:p>
          </p:txBody>
        </p:sp>
        <p:sp>
          <p:nvSpPr>
            <p:cNvPr id="9" name="object 9"/>
            <p:cNvSpPr/>
            <p:nvPr/>
          </p:nvSpPr>
          <p:spPr>
            <a:xfrm>
              <a:off x="4876800" y="4841746"/>
              <a:ext cx="875030" cy="403860"/>
            </a:xfrm>
            <a:custGeom>
              <a:avLst/>
              <a:gdLst/>
              <a:ahLst/>
              <a:cxnLst/>
              <a:rect l="l" t="t" r="r" b="b"/>
              <a:pathLst>
                <a:path w="875029" h="403860">
                  <a:moveTo>
                    <a:pt x="874776" y="201929"/>
                  </a:moveTo>
                  <a:lnTo>
                    <a:pt x="672846" y="403859"/>
                  </a:lnTo>
                  <a:lnTo>
                    <a:pt x="672846" y="302894"/>
                  </a:lnTo>
                  <a:lnTo>
                    <a:pt x="0" y="302894"/>
                  </a:lnTo>
                  <a:lnTo>
                    <a:pt x="0" y="100964"/>
                  </a:lnTo>
                  <a:lnTo>
                    <a:pt x="672846" y="100964"/>
                  </a:lnTo>
                  <a:lnTo>
                    <a:pt x="672846" y="0"/>
                  </a:lnTo>
                  <a:lnTo>
                    <a:pt x="874776" y="201929"/>
                  </a:lnTo>
                  <a:close/>
                </a:path>
              </a:pathLst>
            </a:custGeom>
            <a:ln w="12192">
              <a:solidFill>
                <a:srgbClr val="BC8C00"/>
              </a:solidFill>
            </a:ln>
          </p:spPr>
          <p:txBody>
            <a:bodyPr wrap="square" lIns="0" tIns="0" rIns="0" bIns="0" rtlCol="0"/>
            <a:lstStyle/>
            <a:p>
              <a:endParaRPr/>
            </a:p>
          </p:txBody>
        </p:sp>
        <p:sp>
          <p:nvSpPr>
            <p:cNvPr id="13" name="object 13"/>
            <p:cNvSpPr/>
            <p:nvPr/>
          </p:nvSpPr>
          <p:spPr>
            <a:xfrm>
              <a:off x="3990776" y="4598018"/>
              <a:ext cx="123075" cy="12170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60831" y="5580684"/>
              <a:ext cx="256540" cy="911860"/>
            </a:xfrm>
            <a:custGeom>
              <a:avLst/>
              <a:gdLst/>
              <a:ahLst/>
              <a:cxnLst/>
              <a:rect l="l" t="t" r="r" b="b"/>
              <a:pathLst>
                <a:path w="256540" h="911860">
                  <a:moveTo>
                    <a:pt x="236575" y="0"/>
                  </a:moveTo>
                  <a:lnTo>
                    <a:pt x="172709" y="23437"/>
                  </a:lnTo>
                  <a:lnTo>
                    <a:pt x="115923" y="73024"/>
                  </a:lnTo>
                  <a:lnTo>
                    <a:pt x="90817" y="106408"/>
                  </a:lnTo>
                  <a:lnTo>
                    <a:pt x="68238" y="144872"/>
                  </a:lnTo>
                  <a:lnTo>
                    <a:pt x="48440" y="187929"/>
                  </a:lnTo>
                  <a:lnTo>
                    <a:pt x="31675" y="235094"/>
                  </a:lnTo>
                  <a:lnTo>
                    <a:pt x="18196" y="285882"/>
                  </a:lnTo>
                  <a:lnTo>
                    <a:pt x="8255" y="339805"/>
                  </a:lnTo>
                  <a:lnTo>
                    <a:pt x="2106" y="396379"/>
                  </a:lnTo>
                  <a:lnTo>
                    <a:pt x="0" y="455117"/>
                  </a:lnTo>
                  <a:lnTo>
                    <a:pt x="2337" y="517052"/>
                  </a:lnTo>
                  <a:lnTo>
                    <a:pt x="9145" y="576455"/>
                  </a:lnTo>
                  <a:lnTo>
                    <a:pt x="20120" y="632782"/>
                  </a:lnTo>
                  <a:lnTo>
                    <a:pt x="34956" y="685489"/>
                  </a:lnTo>
                  <a:lnTo>
                    <a:pt x="53347" y="734032"/>
                  </a:lnTo>
                  <a:lnTo>
                    <a:pt x="74990" y="777867"/>
                  </a:lnTo>
                  <a:lnTo>
                    <a:pt x="99578" y="816450"/>
                  </a:lnTo>
                  <a:lnTo>
                    <a:pt x="126808" y="849237"/>
                  </a:lnTo>
                  <a:lnTo>
                    <a:pt x="156373" y="875685"/>
                  </a:lnTo>
                  <a:lnTo>
                    <a:pt x="221290" y="907388"/>
                  </a:lnTo>
                  <a:lnTo>
                    <a:pt x="256031" y="911555"/>
                  </a:lnTo>
                  <a:lnTo>
                    <a:pt x="256031" y="854659"/>
                  </a:lnTo>
                  <a:lnTo>
                    <a:pt x="225591" y="850008"/>
                  </a:lnTo>
                  <a:lnTo>
                    <a:pt x="196543" y="836498"/>
                  </a:lnTo>
                  <a:lnTo>
                    <a:pt x="144071" y="785560"/>
                  </a:lnTo>
                  <a:lnTo>
                    <a:pt x="121369" y="749461"/>
                  </a:lnTo>
                  <a:lnTo>
                    <a:pt x="101502" y="707162"/>
                  </a:lnTo>
                  <a:lnTo>
                    <a:pt x="84834" y="659327"/>
                  </a:lnTo>
                  <a:lnTo>
                    <a:pt x="71723" y="606621"/>
                  </a:lnTo>
                  <a:lnTo>
                    <a:pt x="62531" y="549709"/>
                  </a:lnTo>
                  <a:lnTo>
                    <a:pt x="57619" y="489254"/>
                  </a:lnTo>
                  <a:lnTo>
                    <a:pt x="57256" y="430059"/>
                  </a:lnTo>
                  <a:lnTo>
                    <a:pt x="61106" y="372839"/>
                  </a:lnTo>
                  <a:lnTo>
                    <a:pt x="68887" y="318261"/>
                  </a:lnTo>
                  <a:lnTo>
                    <a:pt x="80320" y="266995"/>
                  </a:lnTo>
                  <a:lnTo>
                    <a:pt x="95123" y="219710"/>
                  </a:lnTo>
                  <a:lnTo>
                    <a:pt x="113017" y="177073"/>
                  </a:lnTo>
                  <a:lnTo>
                    <a:pt x="133720" y="139755"/>
                  </a:lnTo>
                  <a:lnTo>
                    <a:pt x="156952" y="108423"/>
                  </a:lnTo>
                  <a:lnTo>
                    <a:pt x="209879" y="66395"/>
                  </a:lnTo>
                  <a:lnTo>
                    <a:pt x="239013" y="57035"/>
                  </a:lnTo>
                  <a:lnTo>
                    <a:pt x="236575" y="0"/>
                  </a:lnTo>
                  <a:close/>
                </a:path>
              </a:pathLst>
            </a:custGeom>
            <a:solidFill>
              <a:srgbClr val="E13848"/>
            </a:solidFill>
          </p:spPr>
          <p:txBody>
            <a:bodyPr wrap="square" lIns="0" tIns="0" rIns="0" bIns="0" rtlCol="0"/>
            <a:lstStyle/>
            <a:p>
              <a:endParaRPr/>
            </a:p>
          </p:txBody>
        </p:sp>
        <p:sp>
          <p:nvSpPr>
            <p:cNvPr id="15" name="object 15"/>
            <p:cNvSpPr/>
            <p:nvPr/>
          </p:nvSpPr>
          <p:spPr>
            <a:xfrm>
              <a:off x="560831" y="5580684"/>
              <a:ext cx="256540" cy="911860"/>
            </a:xfrm>
            <a:custGeom>
              <a:avLst/>
              <a:gdLst/>
              <a:ahLst/>
              <a:cxnLst/>
              <a:rect l="l" t="t" r="r" b="b"/>
              <a:pathLst>
                <a:path w="256540" h="911860">
                  <a:moveTo>
                    <a:pt x="256031" y="911555"/>
                  </a:moveTo>
                  <a:lnTo>
                    <a:pt x="187968" y="895250"/>
                  </a:lnTo>
                  <a:lnTo>
                    <a:pt x="126808" y="849237"/>
                  </a:lnTo>
                  <a:lnTo>
                    <a:pt x="99578" y="816450"/>
                  </a:lnTo>
                  <a:lnTo>
                    <a:pt x="74990" y="777867"/>
                  </a:lnTo>
                  <a:lnTo>
                    <a:pt x="53347" y="734032"/>
                  </a:lnTo>
                  <a:lnTo>
                    <a:pt x="34956" y="685489"/>
                  </a:lnTo>
                  <a:lnTo>
                    <a:pt x="20120" y="632782"/>
                  </a:lnTo>
                  <a:lnTo>
                    <a:pt x="9145" y="576455"/>
                  </a:lnTo>
                  <a:lnTo>
                    <a:pt x="2337" y="517052"/>
                  </a:lnTo>
                  <a:lnTo>
                    <a:pt x="0" y="455117"/>
                  </a:lnTo>
                  <a:lnTo>
                    <a:pt x="2106" y="396379"/>
                  </a:lnTo>
                  <a:lnTo>
                    <a:pt x="8255" y="339805"/>
                  </a:lnTo>
                  <a:lnTo>
                    <a:pt x="18196" y="285882"/>
                  </a:lnTo>
                  <a:lnTo>
                    <a:pt x="31675" y="235094"/>
                  </a:lnTo>
                  <a:lnTo>
                    <a:pt x="48440" y="187929"/>
                  </a:lnTo>
                  <a:lnTo>
                    <a:pt x="68238" y="144872"/>
                  </a:lnTo>
                  <a:lnTo>
                    <a:pt x="90817" y="106408"/>
                  </a:lnTo>
                  <a:lnTo>
                    <a:pt x="115923" y="73024"/>
                  </a:lnTo>
                  <a:lnTo>
                    <a:pt x="143305" y="45205"/>
                  </a:lnTo>
                  <a:lnTo>
                    <a:pt x="203883" y="8207"/>
                  </a:lnTo>
                  <a:lnTo>
                    <a:pt x="236575" y="0"/>
                  </a:lnTo>
                  <a:lnTo>
                    <a:pt x="239013" y="57035"/>
                  </a:lnTo>
                  <a:lnTo>
                    <a:pt x="209879" y="66395"/>
                  </a:lnTo>
                  <a:lnTo>
                    <a:pt x="182432" y="83747"/>
                  </a:lnTo>
                  <a:lnTo>
                    <a:pt x="133720" y="139755"/>
                  </a:lnTo>
                  <a:lnTo>
                    <a:pt x="113017" y="177073"/>
                  </a:lnTo>
                  <a:lnTo>
                    <a:pt x="95123" y="219710"/>
                  </a:lnTo>
                  <a:lnTo>
                    <a:pt x="80320" y="266995"/>
                  </a:lnTo>
                  <a:lnTo>
                    <a:pt x="68887" y="318261"/>
                  </a:lnTo>
                  <a:lnTo>
                    <a:pt x="61106" y="372839"/>
                  </a:lnTo>
                  <a:lnTo>
                    <a:pt x="57256" y="430059"/>
                  </a:lnTo>
                  <a:lnTo>
                    <a:pt x="57619" y="489254"/>
                  </a:lnTo>
                  <a:lnTo>
                    <a:pt x="62531" y="549709"/>
                  </a:lnTo>
                  <a:lnTo>
                    <a:pt x="71723" y="606621"/>
                  </a:lnTo>
                  <a:lnTo>
                    <a:pt x="84834" y="659327"/>
                  </a:lnTo>
                  <a:lnTo>
                    <a:pt x="101502" y="707162"/>
                  </a:lnTo>
                  <a:lnTo>
                    <a:pt x="121369" y="749461"/>
                  </a:lnTo>
                  <a:lnTo>
                    <a:pt x="144071" y="785560"/>
                  </a:lnTo>
                  <a:lnTo>
                    <a:pt x="169250" y="814794"/>
                  </a:lnTo>
                  <a:lnTo>
                    <a:pt x="225591" y="850008"/>
                  </a:lnTo>
                  <a:lnTo>
                    <a:pt x="256031" y="854659"/>
                  </a:lnTo>
                  <a:lnTo>
                    <a:pt x="256031" y="911555"/>
                  </a:lnTo>
                  <a:close/>
                </a:path>
              </a:pathLst>
            </a:custGeom>
            <a:ln w="12192">
              <a:solidFill>
                <a:srgbClr val="C00000"/>
              </a:solidFill>
            </a:ln>
          </p:spPr>
          <p:txBody>
            <a:bodyPr wrap="square" lIns="0" tIns="0" rIns="0" bIns="0" rtlCol="0"/>
            <a:lstStyle/>
            <a:p>
              <a:endParaRPr/>
            </a:p>
          </p:txBody>
        </p:sp>
        <p:sp>
          <p:nvSpPr>
            <p:cNvPr id="16" name="object 16"/>
            <p:cNvSpPr/>
            <p:nvPr/>
          </p:nvSpPr>
          <p:spPr>
            <a:xfrm>
              <a:off x="598931" y="699516"/>
              <a:ext cx="4732020" cy="2941319"/>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62940" y="763523"/>
              <a:ext cx="4549139" cy="275843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43890" y="744473"/>
              <a:ext cx="4587240" cy="2796540"/>
            </a:xfrm>
            <a:custGeom>
              <a:avLst/>
              <a:gdLst/>
              <a:ahLst/>
              <a:cxnLst/>
              <a:rect l="l" t="t" r="r" b="b"/>
              <a:pathLst>
                <a:path w="4587240" h="2796540">
                  <a:moveTo>
                    <a:pt x="0" y="0"/>
                  </a:moveTo>
                  <a:lnTo>
                    <a:pt x="4587240" y="0"/>
                  </a:lnTo>
                  <a:lnTo>
                    <a:pt x="4587240" y="2796540"/>
                  </a:lnTo>
                  <a:lnTo>
                    <a:pt x="0" y="2796540"/>
                  </a:lnTo>
                  <a:lnTo>
                    <a:pt x="0" y="0"/>
                  </a:lnTo>
                  <a:close/>
                </a:path>
              </a:pathLst>
            </a:custGeom>
            <a:ln w="38100">
              <a:solidFill>
                <a:srgbClr val="56BEAD"/>
              </a:solidFill>
            </a:ln>
          </p:spPr>
          <p:txBody>
            <a:bodyPr wrap="square" lIns="0" tIns="0" rIns="0" bIns="0" rtlCol="0"/>
            <a:lstStyle/>
            <a:p>
              <a:endParaRPr/>
            </a:p>
          </p:txBody>
        </p:sp>
        <p:sp>
          <p:nvSpPr>
            <p:cNvPr id="19" name="object 19"/>
            <p:cNvSpPr/>
            <p:nvPr/>
          </p:nvSpPr>
          <p:spPr>
            <a:xfrm>
              <a:off x="3995348" y="1554590"/>
              <a:ext cx="123075" cy="121704"/>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3997186" y="1696638"/>
              <a:ext cx="123977" cy="12259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273030" y="4484034"/>
              <a:ext cx="123977" cy="122593"/>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4867655" y="1941576"/>
              <a:ext cx="876300" cy="402590"/>
            </a:xfrm>
            <a:custGeom>
              <a:avLst/>
              <a:gdLst/>
              <a:ahLst/>
              <a:cxnLst/>
              <a:rect l="l" t="t" r="r" b="b"/>
              <a:pathLst>
                <a:path w="876300" h="402589">
                  <a:moveTo>
                    <a:pt x="675132" y="0"/>
                  </a:moveTo>
                  <a:lnTo>
                    <a:pt x="675132" y="100583"/>
                  </a:lnTo>
                  <a:lnTo>
                    <a:pt x="0" y="100583"/>
                  </a:lnTo>
                  <a:lnTo>
                    <a:pt x="0" y="301751"/>
                  </a:lnTo>
                  <a:lnTo>
                    <a:pt x="675132" y="301751"/>
                  </a:lnTo>
                  <a:lnTo>
                    <a:pt x="675132" y="402335"/>
                  </a:lnTo>
                  <a:lnTo>
                    <a:pt x="876300" y="201167"/>
                  </a:lnTo>
                  <a:lnTo>
                    <a:pt x="675132" y="0"/>
                  </a:lnTo>
                  <a:close/>
                </a:path>
              </a:pathLst>
            </a:custGeom>
            <a:solidFill>
              <a:srgbClr val="FFC000"/>
            </a:solidFill>
          </p:spPr>
          <p:txBody>
            <a:bodyPr wrap="square" lIns="0" tIns="0" rIns="0" bIns="0" rtlCol="0"/>
            <a:lstStyle/>
            <a:p>
              <a:endParaRPr/>
            </a:p>
          </p:txBody>
        </p:sp>
        <p:sp>
          <p:nvSpPr>
            <p:cNvPr id="23" name="object 23"/>
            <p:cNvSpPr/>
            <p:nvPr/>
          </p:nvSpPr>
          <p:spPr>
            <a:xfrm>
              <a:off x="4867655" y="1941576"/>
              <a:ext cx="876300" cy="402590"/>
            </a:xfrm>
            <a:custGeom>
              <a:avLst/>
              <a:gdLst/>
              <a:ahLst/>
              <a:cxnLst/>
              <a:rect l="l" t="t" r="r" b="b"/>
              <a:pathLst>
                <a:path w="876300" h="402589">
                  <a:moveTo>
                    <a:pt x="876300" y="201167"/>
                  </a:moveTo>
                  <a:lnTo>
                    <a:pt x="675132" y="402335"/>
                  </a:lnTo>
                  <a:lnTo>
                    <a:pt x="675132" y="301751"/>
                  </a:lnTo>
                  <a:lnTo>
                    <a:pt x="0" y="301751"/>
                  </a:lnTo>
                  <a:lnTo>
                    <a:pt x="0" y="100583"/>
                  </a:lnTo>
                  <a:lnTo>
                    <a:pt x="675132" y="100583"/>
                  </a:lnTo>
                  <a:lnTo>
                    <a:pt x="675132" y="0"/>
                  </a:lnTo>
                  <a:lnTo>
                    <a:pt x="876300" y="201167"/>
                  </a:lnTo>
                  <a:close/>
                </a:path>
              </a:pathLst>
            </a:custGeom>
            <a:ln w="12192">
              <a:solidFill>
                <a:srgbClr val="BC8C00"/>
              </a:solidFill>
            </a:ln>
          </p:spPr>
          <p:txBody>
            <a:bodyPr wrap="square" lIns="0" tIns="0" rIns="0" bIns="0" rtlCol="0"/>
            <a:lstStyle/>
            <a:p>
              <a:endParaRPr/>
            </a:p>
          </p:txBody>
        </p:sp>
      </p:grpSp>
      <p:sp>
        <p:nvSpPr>
          <p:cNvPr id="28" name="Text Placeholder 27">
            <a:extLst>
              <a:ext uri="{FF2B5EF4-FFF2-40B4-BE49-F238E27FC236}">
                <a16:creationId xmlns:a16="http://schemas.microsoft.com/office/drawing/2014/main" id="{15C3E33B-8336-4EC0-94D4-0170BF4B2E58}"/>
              </a:ext>
            </a:extLst>
          </p:cNvPr>
          <p:cNvSpPr>
            <a:spLocks noGrp="1"/>
          </p:cNvSpPr>
          <p:nvPr>
            <p:ph type="body" idx="1"/>
          </p:nvPr>
        </p:nvSpPr>
        <p:spPr>
          <a:xfrm>
            <a:off x="5950457" y="1211079"/>
            <a:ext cx="2461257" cy="4339650"/>
          </a:xfrm>
        </p:spPr>
        <p:txBody>
          <a:bodyPr/>
          <a:lstStyle/>
          <a:p>
            <a:pPr algn="ctr"/>
            <a:r>
              <a:rPr lang="en-US" sz="1800" dirty="0">
                <a:latin typeface="+mn-lt"/>
                <a:cs typeface="Calibri" panose="020F0502020204030204" pitchFamily="34" charset="0"/>
              </a:rPr>
              <a:t>If the answer for </a:t>
            </a:r>
            <a:r>
              <a:rPr lang="en-US" sz="1800" b="1" u="sng" dirty="0">
                <a:latin typeface="+mn-lt"/>
                <a:cs typeface="Calibri" panose="020F0502020204030204" pitchFamily="34" charset="0"/>
              </a:rPr>
              <a:t>BOTH</a:t>
            </a:r>
          </a:p>
          <a:p>
            <a:pPr algn="ctr">
              <a:spcAft>
                <a:spcPts val="1800"/>
              </a:spcAft>
            </a:pPr>
            <a:r>
              <a:rPr lang="en-US" sz="1800" dirty="0">
                <a:latin typeface="+mn-lt"/>
                <a:cs typeface="Calibri" panose="020F0502020204030204" pitchFamily="34" charset="0"/>
              </a:rPr>
              <a:t>questions is </a:t>
            </a:r>
            <a:r>
              <a:rPr lang="en-US" sz="1800" b="1" dirty="0">
                <a:solidFill>
                  <a:srgbClr val="C00000"/>
                </a:solidFill>
                <a:latin typeface="+mn-lt"/>
                <a:cs typeface="Calibri" panose="020F0502020204030204" pitchFamily="34" charset="0"/>
              </a:rPr>
              <a:t>‘Yes’</a:t>
            </a:r>
            <a:r>
              <a:rPr lang="en-US" sz="1800" dirty="0">
                <a:latin typeface="+mn-lt"/>
                <a:cs typeface="Calibri" panose="020F0502020204030204" pitchFamily="34" charset="0"/>
              </a:rPr>
              <a:t>.</a:t>
            </a:r>
          </a:p>
          <a:p>
            <a:pPr algn="ctr"/>
            <a:r>
              <a:rPr lang="en-US" sz="1800" dirty="0">
                <a:latin typeface="+mn-lt"/>
                <a:cs typeface="Calibri" panose="020F0502020204030204" pitchFamily="34" charset="0"/>
              </a:rPr>
              <a:t>The applicant coalition  must sign and date the  </a:t>
            </a:r>
            <a:r>
              <a:rPr lang="en-US" sz="1800" b="1" dirty="0">
                <a:solidFill>
                  <a:srgbClr val="C00000"/>
                </a:solidFill>
                <a:latin typeface="+mn-lt"/>
                <a:cs typeface="Calibri" panose="020F0502020204030204" pitchFamily="34" charset="0"/>
              </a:rPr>
              <a:t>Statement of Legal  Eligibility</a:t>
            </a:r>
          </a:p>
          <a:p>
            <a:pPr algn="ctr">
              <a:spcBef>
                <a:spcPts val="10800"/>
              </a:spcBef>
              <a:spcAft>
                <a:spcPts val="1800"/>
              </a:spcAft>
            </a:pPr>
            <a:r>
              <a:rPr lang="en-US" sz="1800" dirty="0">
                <a:latin typeface="+mn-lt"/>
                <a:cs typeface="Calibri" panose="020F0502020204030204" pitchFamily="34" charset="0"/>
              </a:rPr>
              <a:t>If the answer to any one  of these questions is </a:t>
            </a:r>
            <a:r>
              <a:rPr lang="en-US" sz="1800" b="1" dirty="0">
                <a:solidFill>
                  <a:srgbClr val="C00000"/>
                </a:solidFill>
                <a:latin typeface="+mn-lt"/>
                <a:cs typeface="Calibri" panose="020F0502020204030204" pitchFamily="34" charset="0"/>
              </a:rPr>
              <a:t>‘No’</a:t>
            </a:r>
            <a:r>
              <a:rPr lang="en-US" sz="1800" dirty="0">
                <a:latin typeface="+mn-lt"/>
                <a:cs typeface="Calibri" panose="020F0502020204030204" pitchFamily="34" charset="0"/>
              </a:rPr>
              <a:t>.</a:t>
            </a:r>
          </a:p>
          <a:p>
            <a:pPr algn="ctr"/>
            <a:r>
              <a:rPr lang="en-US" sz="1800" dirty="0">
                <a:latin typeface="+mn-lt"/>
                <a:cs typeface="Calibri" panose="020F0502020204030204" pitchFamily="34" charset="0"/>
              </a:rPr>
              <a:t>An MOU is required</a:t>
            </a:r>
          </a:p>
        </p:txBody>
      </p:sp>
    </p:spTree>
    <p:extLst>
      <p:ext uri="{BB962C8B-B14F-4D97-AF65-F5344CB8AC3E}">
        <p14:creationId xmlns:p14="http://schemas.microsoft.com/office/powerpoint/2010/main" val="34178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615553"/>
          </a:xfrm>
        </p:spPr>
        <p:txBody>
          <a:bodyPr/>
          <a:lstStyle/>
          <a:p>
            <a:r>
              <a:rPr lang="en-US" sz="4000" dirty="0"/>
              <a:t>FY 2020 DFC Grant Amendments</a:t>
            </a:r>
          </a:p>
        </p:txBody>
      </p:sp>
      <p:sp>
        <p:nvSpPr>
          <p:cNvPr id="6" name="Text Placeholder 5">
            <a:extLst>
              <a:ext uri="{FF2B5EF4-FFF2-40B4-BE49-F238E27FC236}">
                <a16:creationId xmlns:a16="http://schemas.microsoft.com/office/drawing/2014/main" id="{4CD3592D-EC63-4FCB-9FCE-4CAEAE6CFC63}"/>
              </a:ext>
            </a:extLst>
          </p:cNvPr>
          <p:cNvSpPr>
            <a:spLocks noGrp="1"/>
          </p:cNvSpPr>
          <p:nvPr>
            <p:ph type="body" idx="1"/>
          </p:nvPr>
        </p:nvSpPr>
        <p:spPr>
          <a:xfrm>
            <a:off x="680882" y="1524000"/>
            <a:ext cx="7581900" cy="4154984"/>
          </a:xfrm>
        </p:spPr>
        <p:txBody>
          <a:bodyPr/>
          <a:lstStyle/>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The due date for </a:t>
            </a:r>
            <a:r>
              <a:rPr lang="en-US" sz="2200" b="1" dirty="0">
                <a:latin typeface="Calibri" panose="020F0502020204030204" pitchFamily="34" charset="0"/>
                <a:cs typeface="Calibri" panose="020F0502020204030204" pitchFamily="34" charset="0"/>
              </a:rPr>
              <a:t>New (CDC-RFA-CE20-2002) and Competing Continuation (CDC-RFA-CE20-2003)</a:t>
            </a:r>
            <a:r>
              <a:rPr lang="en-US" sz="2200" dirty="0">
                <a:latin typeface="Calibri" panose="020F0502020204030204" pitchFamily="34" charset="0"/>
                <a:ea typeface="Times New Roman" panose="02020603050405020304" pitchFamily="18" charset="0"/>
                <a:cs typeface="Calibri" panose="020F0502020204030204" pitchFamily="34" charset="0"/>
              </a:rPr>
              <a:t> applications has been extended from 04/03/2020 to 06/08/2020, 11:59 pm EST </a:t>
            </a:r>
          </a:p>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Estimated Award Date changed to 12/31/2020</a:t>
            </a:r>
          </a:p>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The project period changed to 12/31/2020 – 09/29/2021</a:t>
            </a:r>
          </a:p>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The budget period length has been changed from 12 months to 9 months.  </a:t>
            </a:r>
          </a:p>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The 12-Month Action Plan has been changed to a 9-Month Action Plan </a:t>
            </a:r>
          </a:p>
          <a:p>
            <a:pPr marL="342900" marR="0" lvl="0" indent="-342900">
              <a:spcBef>
                <a:spcPts val="600"/>
              </a:spcBef>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Can still request up to the full award amount of $125,000</a:t>
            </a:r>
          </a:p>
        </p:txBody>
      </p:sp>
    </p:spTree>
    <p:extLst>
      <p:ext uri="{BB962C8B-B14F-4D97-AF65-F5344CB8AC3E}">
        <p14:creationId xmlns:p14="http://schemas.microsoft.com/office/powerpoint/2010/main" val="310450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762000"/>
            <a:ext cx="7782234" cy="677108"/>
          </a:xfrm>
        </p:spPr>
        <p:txBody>
          <a:bodyPr/>
          <a:lstStyle/>
          <a:p>
            <a:r>
              <a:rPr lang="en-US" dirty="0"/>
              <a:t>Tips for Legally Eligible Entity</a:t>
            </a:r>
          </a:p>
        </p:txBody>
      </p:sp>
      <p:sp>
        <p:nvSpPr>
          <p:cNvPr id="3" name="object 3">
            <a:extLst>
              <a:ext uri="{C183D7F6-B498-43B3-948B-1728B52AA6E4}">
                <adec:decorative xmlns:adec="http://schemas.microsoft.com/office/drawing/2017/decorative" val="1"/>
              </a:ext>
            </a:extLst>
          </p:cNvPr>
          <p:cNvSpPr/>
          <p:nvPr/>
        </p:nvSpPr>
        <p:spPr>
          <a:xfrm>
            <a:off x="5041391" y="1729739"/>
            <a:ext cx="3473196" cy="4495800"/>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5031485" y="1719833"/>
            <a:ext cx="3493135" cy="4516120"/>
          </a:xfrm>
          <a:custGeom>
            <a:avLst/>
            <a:gdLst/>
            <a:ahLst/>
            <a:cxnLst/>
            <a:rect l="l" t="t" r="r" b="b"/>
            <a:pathLst>
              <a:path w="3493134" h="4516120">
                <a:moveTo>
                  <a:pt x="0" y="0"/>
                </a:moveTo>
                <a:lnTo>
                  <a:pt x="3493008" y="0"/>
                </a:lnTo>
                <a:lnTo>
                  <a:pt x="3493008" y="4515612"/>
                </a:lnTo>
                <a:lnTo>
                  <a:pt x="0" y="4515612"/>
                </a:lnTo>
                <a:lnTo>
                  <a:pt x="0" y="0"/>
                </a:lnTo>
                <a:close/>
              </a:path>
            </a:pathLst>
          </a:custGeom>
          <a:ln w="19812">
            <a:solidFill>
              <a:srgbClr val="56BEAD"/>
            </a:solidFill>
          </a:ln>
        </p:spPr>
        <p:txBody>
          <a:bodyPr wrap="square" lIns="0" tIns="0" rIns="0" bIns="0" rtlCol="0"/>
          <a:lstStyle/>
          <a:p>
            <a:endParaRPr/>
          </a:p>
        </p:txBody>
      </p:sp>
      <p:sp>
        <p:nvSpPr>
          <p:cNvPr id="7" name="Text Placeholder 6">
            <a:extLst>
              <a:ext uri="{FF2B5EF4-FFF2-40B4-BE49-F238E27FC236}">
                <a16:creationId xmlns:a16="http://schemas.microsoft.com/office/drawing/2014/main" id="{FD99224E-4DCC-4E21-886D-E8F80805D1C9}"/>
              </a:ext>
            </a:extLst>
          </p:cNvPr>
          <p:cNvSpPr>
            <a:spLocks noGrp="1"/>
          </p:cNvSpPr>
          <p:nvPr>
            <p:ph type="body" idx="1"/>
          </p:nvPr>
        </p:nvSpPr>
        <p:spPr>
          <a:xfrm>
            <a:off x="707389" y="1752344"/>
            <a:ext cx="4169412" cy="4343656"/>
          </a:xfrm>
        </p:spPr>
        <p:txBody>
          <a:bodyPr/>
          <a:lstStyle/>
          <a:p>
            <a:pPr marL="355600" marR="219710" indent="-342900">
              <a:lnSpc>
                <a:spcPct val="100000"/>
              </a:lnSpc>
              <a:spcBef>
                <a:spcPts val="105"/>
              </a:spcBef>
              <a:buClr>
                <a:srgbClr val="3B6D90"/>
              </a:buClr>
              <a:buFont typeface="Arial"/>
              <a:buChar char="•"/>
              <a:tabLst>
                <a:tab pos="354965" algn="l"/>
                <a:tab pos="355600" algn="l"/>
              </a:tabLst>
            </a:pPr>
            <a:r>
              <a:rPr lang="en-US" sz="2000" spc="-5" dirty="0">
                <a:latin typeface="Calibri"/>
                <a:cs typeface="Calibri"/>
              </a:rPr>
              <a:t>Coalitions with </a:t>
            </a:r>
            <a:r>
              <a:rPr lang="en-US" sz="2000" b="1" dirty="0">
                <a:solidFill>
                  <a:srgbClr val="1F497D"/>
                </a:solidFill>
                <a:latin typeface="Calibri"/>
                <a:cs typeface="Calibri"/>
              </a:rPr>
              <a:t>501(c)3 </a:t>
            </a:r>
            <a:r>
              <a:rPr lang="en-US" sz="2000" b="1" spc="-10" dirty="0">
                <a:solidFill>
                  <a:srgbClr val="1F497D"/>
                </a:solidFill>
                <a:latin typeface="Calibri"/>
                <a:cs typeface="Calibri"/>
              </a:rPr>
              <a:t>status can </a:t>
            </a:r>
            <a:r>
              <a:rPr lang="en-US" sz="2000" b="1" spc="-10" dirty="0">
                <a:latin typeface="Calibri"/>
                <a:cs typeface="Calibri"/>
              </a:rPr>
              <a:t> </a:t>
            </a:r>
            <a:r>
              <a:rPr lang="en-US" sz="2000" dirty="0">
                <a:latin typeface="Calibri"/>
                <a:cs typeface="Calibri"/>
              </a:rPr>
              <a:t>apply </a:t>
            </a:r>
            <a:r>
              <a:rPr lang="en-US" sz="2000" spc="-5" dirty="0">
                <a:latin typeface="Calibri"/>
                <a:cs typeface="Calibri"/>
              </a:rPr>
              <a:t>on their own, </a:t>
            </a:r>
            <a:r>
              <a:rPr lang="en-US" sz="2000" dirty="0">
                <a:latin typeface="Calibri"/>
                <a:cs typeface="Calibri"/>
              </a:rPr>
              <a:t>but </a:t>
            </a:r>
            <a:r>
              <a:rPr lang="en-US" sz="2000" spc="-10" dirty="0">
                <a:latin typeface="Calibri"/>
                <a:cs typeface="Calibri"/>
              </a:rPr>
              <a:t>are </a:t>
            </a:r>
            <a:r>
              <a:rPr lang="en-US" sz="2000" dirty="0">
                <a:latin typeface="Calibri"/>
                <a:cs typeface="Calibri"/>
              </a:rPr>
              <a:t>not  </a:t>
            </a:r>
            <a:r>
              <a:rPr lang="en-US" sz="2000" spc="-10" dirty="0">
                <a:latin typeface="Calibri"/>
                <a:cs typeface="Calibri"/>
              </a:rPr>
              <a:t>required </a:t>
            </a:r>
            <a:r>
              <a:rPr lang="en-US" sz="2000" spc="-15" dirty="0">
                <a:latin typeface="Calibri"/>
                <a:cs typeface="Calibri"/>
              </a:rPr>
              <a:t>to </a:t>
            </a:r>
            <a:r>
              <a:rPr lang="en-US" sz="2000" dirty="0">
                <a:latin typeface="Calibri"/>
                <a:cs typeface="Calibri"/>
              </a:rPr>
              <a:t>do</a:t>
            </a:r>
            <a:r>
              <a:rPr lang="en-US" sz="2000" spc="-5" dirty="0">
                <a:latin typeface="Calibri"/>
                <a:cs typeface="Calibri"/>
              </a:rPr>
              <a:t> so</a:t>
            </a:r>
            <a:endParaRPr lang="en-US" sz="2000" dirty="0">
              <a:latin typeface="Calibri"/>
              <a:cs typeface="Calibri"/>
            </a:endParaRPr>
          </a:p>
          <a:p>
            <a:pPr marL="355600" marR="43815" indent="-342900">
              <a:lnSpc>
                <a:spcPct val="100000"/>
              </a:lnSpc>
              <a:spcBef>
                <a:spcPts val="1200"/>
              </a:spcBef>
              <a:buClr>
                <a:srgbClr val="3B6D90"/>
              </a:buClr>
              <a:buFont typeface="Arial"/>
              <a:buChar char="•"/>
              <a:tabLst>
                <a:tab pos="354965" algn="l"/>
                <a:tab pos="355600" algn="l"/>
              </a:tabLst>
            </a:pPr>
            <a:r>
              <a:rPr lang="en-US" sz="2000" spc="-5" dirty="0">
                <a:latin typeface="Calibri"/>
                <a:cs typeface="Calibri"/>
              </a:rPr>
              <a:t>Choose your outside </a:t>
            </a:r>
            <a:r>
              <a:rPr lang="en-US" sz="2000" spc="-10" dirty="0">
                <a:latin typeface="Calibri"/>
                <a:cs typeface="Calibri"/>
              </a:rPr>
              <a:t>legal </a:t>
            </a:r>
            <a:r>
              <a:rPr lang="en-US" sz="2000" spc="-5" dirty="0">
                <a:latin typeface="Calibri"/>
                <a:cs typeface="Calibri"/>
              </a:rPr>
              <a:t>applicant  </a:t>
            </a:r>
            <a:r>
              <a:rPr lang="en-US" sz="2000" spc="-15" dirty="0">
                <a:latin typeface="Calibri"/>
                <a:cs typeface="Calibri"/>
              </a:rPr>
              <a:t>organization</a:t>
            </a:r>
            <a:r>
              <a:rPr lang="en-US" sz="2000" spc="-10" dirty="0">
                <a:latin typeface="Calibri"/>
                <a:cs typeface="Calibri"/>
              </a:rPr>
              <a:t> </a:t>
            </a:r>
            <a:r>
              <a:rPr lang="en-US" sz="2000" b="1" spc="-5" dirty="0">
                <a:solidFill>
                  <a:srgbClr val="1F497D"/>
                </a:solidFill>
                <a:latin typeface="Calibri"/>
                <a:cs typeface="Calibri"/>
              </a:rPr>
              <a:t>wisely</a:t>
            </a:r>
            <a:endParaRPr lang="en-US" sz="2000" dirty="0">
              <a:latin typeface="Calibri"/>
              <a:cs typeface="Calibri"/>
            </a:endParaRPr>
          </a:p>
          <a:p>
            <a:pPr marL="355600" indent="-342900">
              <a:lnSpc>
                <a:spcPct val="100000"/>
              </a:lnSpc>
              <a:spcBef>
                <a:spcPts val="1200"/>
              </a:spcBef>
              <a:buClr>
                <a:srgbClr val="3B6D90"/>
              </a:buClr>
              <a:buFont typeface="Arial"/>
              <a:buChar char="•"/>
              <a:tabLst>
                <a:tab pos="354965" algn="l"/>
                <a:tab pos="355600" algn="l"/>
              </a:tabLst>
            </a:pPr>
            <a:r>
              <a:rPr lang="en-US" sz="2000" spc="-10" dirty="0">
                <a:latin typeface="Calibri"/>
                <a:cs typeface="Calibri"/>
              </a:rPr>
              <a:t>Develop </a:t>
            </a:r>
            <a:r>
              <a:rPr lang="en-US" sz="2000" dirty="0">
                <a:latin typeface="Calibri"/>
                <a:cs typeface="Calibri"/>
              </a:rPr>
              <a:t>a </a:t>
            </a:r>
            <a:r>
              <a:rPr lang="en-US" sz="2000" b="1" spc="-10" dirty="0">
                <a:solidFill>
                  <a:srgbClr val="1F497D"/>
                </a:solidFill>
                <a:latin typeface="Calibri"/>
                <a:cs typeface="Calibri"/>
              </a:rPr>
              <a:t>strong</a:t>
            </a:r>
            <a:r>
              <a:rPr lang="en-US" sz="2000" b="1" spc="-30" dirty="0">
                <a:solidFill>
                  <a:srgbClr val="1F497D"/>
                </a:solidFill>
                <a:latin typeface="Calibri"/>
                <a:cs typeface="Calibri"/>
              </a:rPr>
              <a:t> </a:t>
            </a:r>
            <a:r>
              <a:rPr lang="en-US" sz="2000" dirty="0">
                <a:latin typeface="Calibri"/>
                <a:cs typeface="Calibri"/>
              </a:rPr>
              <a:t>MOU</a:t>
            </a:r>
          </a:p>
          <a:p>
            <a:pPr marL="354965" marR="468630" indent="-342900">
              <a:lnSpc>
                <a:spcPct val="100000"/>
              </a:lnSpc>
              <a:spcBef>
                <a:spcPts val="1200"/>
              </a:spcBef>
              <a:buClr>
                <a:srgbClr val="3B6D90"/>
              </a:buClr>
              <a:buFont typeface="Arial"/>
              <a:buChar char="•"/>
              <a:tabLst>
                <a:tab pos="354965" algn="l"/>
                <a:tab pos="355600" algn="l"/>
              </a:tabLst>
            </a:pPr>
            <a:r>
              <a:rPr lang="en-US" sz="2000" dirty="0">
                <a:latin typeface="Calibri"/>
                <a:cs typeface="Calibri"/>
              </a:rPr>
              <a:t>MOU</a:t>
            </a:r>
            <a:r>
              <a:rPr lang="en-US" sz="2000" dirty="0">
                <a:solidFill>
                  <a:srgbClr val="1F497D"/>
                </a:solidFill>
                <a:latin typeface="Calibri"/>
                <a:cs typeface="Calibri"/>
              </a:rPr>
              <a:t> </a:t>
            </a:r>
            <a:r>
              <a:rPr lang="en-US" sz="2000" b="1" u="heavy" spc="-5" dirty="0">
                <a:solidFill>
                  <a:srgbClr val="1F497D"/>
                </a:solidFill>
                <a:uFill>
                  <a:solidFill>
                    <a:srgbClr val="1F497D"/>
                  </a:solidFill>
                </a:uFill>
                <a:latin typeface="Calibri"/>
                <a:cs typeface="Calibri"/>
              </a:rPr>
              <a:t>must</a:t>
            </a:r>
            <a:r>
              <a:rPr lang="en-US" sz="2000" b="1" spc="-5" dirty="0">
                <a:solidFill>
                  <a:srgbClr val="1F497D"/>
                </a:solidFill>
                <a:latin typeface="Calibri"/>
                <a:cs typeface="Calibri"/>
              </a:rPr>
              <a:t> </a:t>
            </a:r>
            <a:r>
              <a:rPr lang="en-US" sz="2000" b="1" dirty="0">
                <a:solidFill>
                  <a:srgbClr val="1F497D"/>
                </a:solidFill>
                <a:latin typeface="Calibri"/>
                <a:cs typeface="Calibri"/>
              </a:rPr>
              <a:t>be </a:t>
            </a:r>
            <a:r>
              <a:rPr lang="en-US" sz="2000" b="1" spc="-15" dirty="0">
                <a:solidFill>
                  <a:srgbClr val="1F497D"/>
                </a:solidFill>
                <a:latin typeface="Calibri"/>
                <a:cs typeface="Calibri"/>
              </a:rPr>
              <a:t>dated </a:t>
            </a:r>
            <a:r>
              <a:rPr lang="en-US" sz="2000" b="1" spc="-5" dirty="0">
                <a:solidFill>
                  <a:srgbClr val="1F497D"/>
                </a:solidFill>
                <a:latin typeface="Calibri"/>
                <a:cs typeface="Calibri"/>
              </a:rPr>
              <a:t>between  January </a:t>
            </a:r>
            <a:r>
              <a:rPr lang="en-US" sz="2000" b="1" dirty="0">
                <a:solidFill>
                  <a:srgbClr val="1F497D"/>
                </a:solidFill>
                <a:latin typeface="Calibri"/>
                <a:cs typeface="Calibri"/>
              </a:rPr>
              <a:t>2019 and </a:t>
            </a:r>
            <a:r>
              <a:rPr lang="en-US" sz="2000" b="1" spc="-5" dirty="0">
                <a:solidFill>
                  <a:srgbClr val="1F497D"/>
                </a:solidFill>
                <a:latin typeface="Calibri"/>
                <a:cs typeface="Calibri"/>
              </a:rPr>
              <a:t>June 8, </a:t>
            </a:r>
            <a:r>
              <a:rPr lang="en-US" sz="2000" b="1" dirty="0">
                <a:solidFill>
                  <a:srgbClr val="1F497D"/>
                </a:solidFill>
                <a:latin typeface="Calibri"/>
                <a:cs typeface="Calibri"/>
              </a:rPr>
              <a:t>2020</a:t>
            </a:r>
            <a:endParaRPr lang="en-US" sz="2000" dirty="0">
              <a:latin typeface="Calibri"/>
              <a:cs typeface="Calibri"/>
            </a:endParaRPr>
          </a:p>
          <a:p>
            <a:pPr marL="355600" marR="5080" indent="-342900">
              <a:lnSpc>
                <a:spcPct val="100000"/>
              </a:lnSpc>
              <a:spcBef>
                <a:spcPts val="1200"/>
              </a:spcBef>
              <a:buClr>
                <a:srgbClr val="3B6D90"/>
              </a:buClr>
              <a:buFont typeface="Arial"/>
              <a:buChar char="•"/>
              <a:tabLst>
                <a:tab pos="354965" algn="l"/>
                <a:tab pos="355600" algn="l"/>
              </a:tabLst>
            </a:pPr>
            <a:r>
              <a:rPr lang="en-US" sz="2000" spc="-5" dirty="0">
                <a:latin typeface="Calibri"/>
                <a:cs typeface="Calibri"/>
              </a:rPr>
              <a:t>Example </a:t>
            </a:r>
            <a:r>
              <a:rPr lang="en-US" sz="2000" spc="-10" dirty="0">
                <a:latin typeface="Calibri"/>
                <a:cs typeface="Calibri"/>
              </a:rPr>
              <a:t>provided </a:t>
            </a:r>
            <a:r>
              <a:rPr lang="en-US" sz="2000" spc="-5" dirty="0">
                <a:latin typeface="Calibri"/>
                <a:cs typeface="Calibri"/>
              </a:rPr>
              <a:t>is </a:t>
            </a:r>
            <a:r>
              <a:rPr lang="en-US" sz="2000" dirty="0">
                <a:latin typeface="Calibri"/>
                <a:cs typeface="Calibri"/>
              </a:rPr>
              <a:t>a </a:t>
            </a:r>
            <a:r>
              <a:rPr lang="en-US" sz="2000" b="1" spc="-10" dirty="0">
                <a:solidFill>
                  <a:srgbClr val="1F497D"/>
                </a:solidFill>
                <a:latin typeface="Calibri"/>
                <a:cs typeface="Calibri"/>
              </a:rPr>
              <a:t>template </a:t>
            </a:r>
            <a:r>
              <a:rPr lang="en-US" sz="2000" dirty="0">
                <a:latin typeface="Calibri"/>
                <a:cs typeface="Calibri"/>
              </a:rPr>
              <a:t>and </a:t>
            </a:r>
            <a:r>
              <a:rPr lang="en-US" sz="2000" dirty="0">
                <a:solidFill>
                  <a:srgbClr val="1F497D"/>
                </a:solidFill>
                <a:latin typeface="Calibri"/>
                <a:cs typeface="Calibri"/>
              </a:rPr>
              <a:t> </a:t>
            </a:r>
            <a:r>
              <a:rPr lang="en-US" sz="2000" b="1" spc="-10" dirty="0">
                <a:solidFill>
                  <a:srgbClr val="1F497D"/>
                </a:solidFill>
                <a:latin typeface="Calibri"/>
                <a:cs typeface="Calibri"/>
              </a:rPr>
              <a:t>can </a:t>
            </a:r>
            <a:r>
              <a:rPr lang="en-US" sz="2000" b="1" dirty="0">
                <a:solidFill>
                  <a:srgbClr val="1F497D"/>
                </a:solidFill>
                <a:latin typeface="Calibri"/>
                <a:cs typeface="Calibri"/>
              </a:rPr>
              <a:t>be </a:t>
            </a:r>
            <a:r>
              <a:rPr lang="en-US" sz="2000" b="1" spc="-10" dirty="0">
                <a:solidFill>
                  <a:srgbClr val="1F497D"/>
                </a:solidFill>
                <a:latin typeface="Calibri"/>
                <a:cs typeface="Calibri"/>
              </a:rPr>
              <a:t>tailored </a:t>
            </a:r>
            <a:r>
              <a:rPr lang="en-US" sz="2000" spc="-15" dirty="0">
                <a:latin typeface="Calibri"/>
                <a:cs typeface="Calibri"/>
              </a:rPr>
              <a:t>to </a:t>
            </a:r>
            <a:r>
              <a:rPr lang="en-US" sz="2000" spc="-5" dirty="0">
                <a:latin typeface="Calibri"/>
                <a:cs typeface="Calibri"/>
              </a:rPr>
              <a:t>meet </a:t>
            </a:r>
            <a:r>
              <a:rPr lang="en-US" sz="2000" dirty="0">
                <a:latin typeface="Calibri"/>
                <a:cs typeface="Calibri"/>
              </a:rPr>
              <a:t>the </a:t>
            </a:r>
            <a:r>
              <a:rPr lang="en-US" sz="2000" spc="-5" dirty="0">
                <a:latin typeface="Calibri"/>
                <a:cs typeface="Calibri"/>
              </a:rPr>
              <a:t>needs  of </a:t>
            </a:r>
            <a:r>
              <a:rPr lang="en-US" sz="2000" dirty="0">
                <a:latin typeface="Calibri"/>
                <a:cs typeface="Calibri"/>
              </a:rPr>
              <a:t>the </a:t>
            </a:r>
            <a:r>
              <a:rPr lang="en-US" sz="2000" spc="-5" dirty="0">
                <a:latin typeface="Calibri"/>
                <a:cs typeface="Calibri"/>
              </a:rPr>
              <a:t>coalition </a:t>
            </a:r>
            <a:r>
              <a:rPr lang="en-US" sz="2000" dirty="0">
                <a:latin typeface="Calibri"/>
                <a:cs typeface="Calibri"/>
              </a:rPr>
              <a:t>and the </a:t>
            </a:r>
            <a:r>
              <a:rPr lang="en-US" sz="2000" spc="-10" dirty="0">
                <a:latin typeface="Calibri"/>
                <a:cs typeface="Calibri"/>
              </a:rPr>
              <a:t>legal  </a:t>
            </a:r>
            <a:r>
              <a:rPr lang="en-US" sz="2000" spc="-5" dirty="0">
                <a:latin typeface="Calibri"/>
                <a:cs typeface="Calibri"/>
              </a:rPr>
              <a:t>applicant agency</a:t>
            </a:r>
            <a:endParaRPr lang="en-US" sz="2000" dirty="0">
              <a:latin typeface="Calibri"/>
              <a:cs typeface="Calibri"/>
            </a:endParaRPr>
          </a:p>
        </p:txBody>
      </p:sp>
    </p:spTree>
    <p:extLst>
      <p:ext uri="{BB962C8B-B14F-4D97-AF65-F5344CB8AC3E}">
        <p14:creationId xmlns:p14="http://schemas.microsoft.com/office/powerpoint/2010/main" val="171857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685800"/>
            <a:ext cx="7782234" cy="1231106"/>
          </a:xfrm>
        </p:spPr>
        <p:txBody>
          <a:bodyPr/>
          <a:lstStyle/>
          <a:p>
            <a:r>
              <a:rPr lang="en-US" sz="4000" dirty="0">
                <a:latin typeface="Calibri Light" panose="020F0302020204030204" pitchFamily="34" charset="0"/>
                <a:cs typeface="Calibri Light" panose="020F0302020204030204" pitchFamily="34" charset="0"/>
              </a:rPr>
              <a:t>Attachment 4: Letter(s) of Mutual  Cooperation</a:t>
            </a:r>
          </a:p>
        </p:txBody>
      </p:sp>
      <p:sp>
        <p:nvSpPr>
          <p:cNvPr id="5" name="Text Placeholder 4">
            <a:extLst>
              <a:ext uri="{FF2B5EF4-FFF2-40B4-BE49-F238E27FC236}">
                <a16:creationId xmlns:a16="http://schemas.microsoft.com/office/drawing/2014/main" id="{7F7CB7D3-88D5-401C-8846-CB182EE839CE}"/>
              </a:ext>
            </a:extLst>
          </p:cNvPr>
          <p:cNvSpPr>
            <a:spLocks noGrp="1"/>
          </p:cNvSpPr>
          <p:nvPr>
            <p:ph type="body" idx="1"/>
          </p:nvPr>
        </p:nvSpPr>
        <p:spPr>
          <a:xfrm>
            <a:off x="781048" y="2209800"/>
            <a:ext cx="7782233" cy="3785652"/>
          </a:xfrm>
        </p:spPr>
        <p:txBody>
          <a:bodyPr/>
          <a:lstStyle/>
          <a:p>
            <a:pPr marL="355600" marR="5080" indent="-342900">
              <a:lnSpc>
                <a:spcPct val="100000"/>
              </a:lnSpc>
              <a:spcBef>
                <a:spcPts val="100"/>
              </a:spcBef>
              <a:spcAft>
                <a:spcPts val="2400"/>
              </a:spcAft>
              <a:buClr>
                <a:srgbClr val="3B6D90"/>
              </a:buClr>
              <a:buFont typeface="Arial"/>
              <a:buChar char="•"/>
              <a:tabLst>
                <a:tab pos="354965" algn="l"/>
                <a:tab pos="355600" algn="l"/>
              </a:tabLst>
            </a:pPr>
            <a:r>
              <a:rPr lang="en-US" sz="2400" spc="-5" dirty="0">
                <a:latin typeface="Calibri"/>
                <a:cs typeface="Calibri"/>
              </a:rPr>
              <a:t>If </a:t>
            </a:r>
            <a:r>
              <a:rPr lang="en-US" sz="2400" dirty="0">
                <a:latin typeface="Calibri"/>
                <a:cs typeface="Calibri"/>
              </a:rPr>
              <a:t>an </a:t>
            </a:r>
            <a:r>
              <a:rPr lang="en-US" sz="2400" b="1" spc="-10" dirty="0">
                <a:solidFill>
                  <a:srgbClr val="1F497D"/>
                </a:solidFill>
                <a:latin typeface="Calibri"/>
                <a:cs typeface="Calibri"/>
              </a:rPr>
              <a:t>applicant </a:t>
            </a:r>
            <a:r>
              <a:rPr lang="en-US" sz="2400" b="1" spc="-5" dirty="0">
                <a:solidFill>
                  <a:srgbClr val="1F497D"/>
                </a:solidFill>
                <a:latin typeface="Calibri"/>
                <a:cs typeface="Calibri"/>
              </a:rPr>
              <a:t>coalition </a:t>
            </a:r>
            <a:r>
              <a:rPr lang="en-US" sz="2400" dirty="0">
                <a:latin typeface="Calibri"/>
                <a:cs typeface="Calibri"/>
              </a:rPr>
              <a:t>is </a:t>
            </a:r>
            <a:r>
              <a:rPr lang="en-US" sz="2400" spc="-10" dirty="0">
                <a:latin typeface="Calibri"/>
                <a:cs typeface="Calibri"/>
              </a:rPr>
              <a:t>going </a:t>
            </a:r>
            <a:r>
              <a:rPr lang="en-US" sz="2400" spc="-15" dirty="0">
                <a:latin typeface="Calibri"/>
                <a:cs typeface="Calibri"/>
              </a:rPr>
              <a:t>to </a:t>
            </a:r>
            <a:r>
              <a:rPr lang="en-US" sz="2400" b="1" spc="-10" dirty="0">
                <a:solidFill>
                  <a:srgbClr val="1F497D"/>
                </a:solidFill>
                <a:latin typeface="Calibri"/>
                <a:cs typeface="Calibri"/>
              </a:rPr>
              <a:t>overlap </a:t>
            </a:r>
            <a:r>
              <a:rPr lang="en-US" sz="2400" b="1" dirty="0">
                <a:solidFill>
                  <a:srgbClr val="1F497D"/>
                </a:solidFill>
                <a:latin typeface="Calibri"/>
                <a:cs typeface="Calibri"/>
              </a:rPr>
              <a:t>zip </a:t>
            </a:r>
            <a:r>
              <a:rPr lang="en-US" sz="2400" b="1" spc="-5" dirty="0">
                <a:solidFill>
                  <a:srgbClr val="1F497D"/>
                </a:solidFill>
                <a:latin typeface="Calibri"/>
                <a:cs typeface="Calibri"/>
              </a:rPr>
              <a:t>codes </a:t>
            </a:r>
            <a:r>
              <a:rPr lang="en-US" sz="2400" dirty="0">
                <a:latin typeface="Calibri"/>
                <a:cs typeface="Calibri"/>
              </a:rPr>
              <a:t>with a </a:t>
            </a:r>
            <a:r>
              <a:rPr lang="en-US" sz="2400" dirty="0">
                <a:solidFill>
                  <a:srgbClr val="1F497D"/>
                </a:solidFill>
                <a:latin typeface="Calibri"/>
                <a:cs typeface="Calibri"/>
              </a:rPr>
              <a:t> </a:t>
            </a:r>
            <a:r>
              <a:rPr lang="en-US" sz="2400" b="1" spc="-15" dirty="0">
                <a:solidFill>
                  <a:srgbClr val="1F497D"/>
                </a:solidFill>
                <a:latin typeface="Calibri"/>
                <a:cs typeface="Calibri"/>
              </a:rPr>
              <a:t>current </a:t>
            </a:r>
            <a:r>
              <a:rPr lang="en-US" sz="2400" b="1" spc="-5" dirty="0">
                <a:solidFill>
                  <a:srgbClr val="1F497D"/>
                </a:solidFill>
                <a:latin typeface="Calibri"/>
                <a:cs typeface="Calibri"/>
              </a:rPr>
              <a:t>DFC </a:t>
            </a:r>
            <a:r>
              <a:rPr lang="en-US" sz="2400" b="1" spc="-20" dirty="0">
                <a:solidFill>
                  <a:srgbClr val="1F497D"/>
                </a:solidFill>
                <a:latin typeface="Calibri"/>
                <a:cs typeface="Calibri"/>
              </a:rPr>
              <a:t>grantee </a:t>
            </a:r>
            <a:r>
              <a:rPr lang="en-US" sz="2400" spc="-5" dirty="0">
                <a:latin typeface="Calibri"/>
                <a:cs typeface="Calibri"/>
              </a:rPr>
              <a:t>or </a:t>
            </a:r>
            <a:r>
              <a:rPr lang="en-US" sz="2400" dirty="0">
                <a:latin typeface="Calibri"/>
                <a:cs typeface="Calibri"/>
              </a:rPr>
              <a:t>an </a:t>
            </a:r>
            <a:r>
              <a:rPr lang="en-US" sz="2400" b="1" spc="-10" dirty="0">
                <a:solidFill>
                  <a:srgbClr val="1F497D"/>
                </a:solidFill>
                <a:latin typeface="Calibri"/>
                <a:cs typeface="Calibri"/>
              </a:rPr>
              <a:t>applicant </a:t>
            </a:r>
            <a:r>
              <a:rPr lang="en-US" sz="2400" b="1" spc="-5" dirty="0">
                <a:solidFill>
                  <a:srgbClr val="1F497D"/>
                </a:solidFill>
                <a:latin typeface="Calibri"/>
                <a:cs typeface="Calibri"/>
              </a:rPr>
              <a:t>applying in the </a:t>
            </a:r>
            <a:r>
              <a:rPr lang="en-US" sz="2400" b="1" dirty="0">
                <a:solidFill>
                  <a:srgbClr val="1F497D"/>
                </a:solidFill>
                <a:latin typeface="Calibri"/>
                <a:cs typeface="Calibri"/>
              </a:rPr>
              <a:t>same  </a:t>
            </a:r>
            <a:r>
              <a:rPr lang="en-US" sz="2400" b="1" spc="-10" dirty="0">
                <a:solidFill>
                  <a:srgbClr val="1F497D"/>
                </a:solidFill>
                <a:latin typeface="Calibri"/>
                <a:cs typeface="Calibri"/>
              </a:rPr>
              <a:t>cycle, </a:t>
            </a:r>
            <a:r>
              <a:rPr lang="en-US" sz="2400" dirty="0">
                <a:latin typeface="Calibri"/>
                <a:cs typeface="Calibri"/>
              </a:rPr>
              <a:t>the </a:t>
            </a:r>
            <a:r>
              <a:rPr lang="en-US" sz="2400" spc="-10" dirty="0">
                <a:latin typeface="Calibri"/>
                <a:cs typeface="Calibri"/>
              </a:rPr>
              <a:t>following must </a:t>
            </a:r>
            <a:r>
              <a:rPr lang="en-US" sz="2400" spc="-5" dirty="0">
                <a:latin typeface="Calibri"/>
                <a:cs typeface="Calibri"/>
              </a:rPr>
              <a:t>be included </a:t>
            </a:r>
            <a:r>
              <a:rPr lang="en-US" sz="2400" dirty="0">
                <a:latin typeface="Calibri"/>
                <a:cs typeface="Calibri"/>
              </a:rPr>
              <a:t>in a </a:t>
            </a:r>
            <a:r>
              <a:rPr lang="en-US" sz="2400" b="1" spc="-15" dirty="0">
                <a:solidFill>
                  <a:srgbClr val="1F497D"/>
                </a:solidFill>
                <a:latin typeface="Calibri"/>
                <a:cs typeface="Calibri"/>
              </a:rPr>
              <a:t>Letter </a:t>
            </a:r>
            <a:r>
              <a:rPr lang="en-US" sz="2400" b="1" dirty="0">
                <a:solidFill>
                  <a:srgbClr val="1F497D"/>
                </a:solidFill>
                <a:latin typeface="Calibri"/>
                <a:cs typeface="Calibri"/>
              </a:rPr>
              <a:t>of </a:t>
            </a:r>
            <a:r>
              <a:rPr lang="en-US" sz="2400" b="1" spc="-5" dirty="0">
                <a:solidFill>
                  <a:srgbClr val="1F497D"/>
                </a:solidFill>
                <a:latin typeface="Calibri"/>
                <a:cs typeface="Calibri"/>
              </a:rPr>
              <a:t>Mutual  </a:t>
            </a:r>
            <a:r>
              <a:rPr lang="en-US" sz="2400" b="1" spc="-10" dirty="0">
                <a:solidFill>
                  <a:srgbClr val="1F497D"/>
                </a:solidFill>
                <a:latin typeface="Calibri"/>
                <a:cs typeface="Calibri"/>
              </a:rPr>
              <a:t>Cooperation</a:t>
            </a:r>
            <a:r>
              <a:rPr lang="en-US" sz="2400" spc="-10" dirty="0">
                <a:latin typeface="Calibri"/>
                <a:cs typeface="Calibri"/>
              </a:rPr>
              <a:t>:</a:t>
            </a:r>
            <a:endParaRPr lang="en-US" sz="2100" dirty="0">
              <a:latin typeface="Calibri"/>
              <a:cs typeface="Calibri"/>
            </a:endParaRPr>
          </a:p>
          <a:p>
            <a:pPr marL="756285" lvl="1" indent="-287020">
              <a:lnSpc>
                <a:spcPct val="100000"/>
              </a:lnSpc>
              <a:buClr>
                <a:srgbClr val="3B6D90"/>
              </a:buClr>
              <a:buFont typeface="Arial"/>
              <a:buChar char="–"/>
              <a:tabLst>
                <a:tab pos="756920" algn="l"/>
              </a:tabLst>
            </a:pPr>
            <a:r>
              <a:rPr lang="en-US" sz="2400" spc="-5" dirty="0">
                <a:cs typeface="Calibri"/>
              </a:rPr>
              <a:t>Identify </a:t>
            </a:r>
            <a:r>
              <a:rPr lang="en-US" sz="2400" dirty="0">
                <a:cs typeface="Calibri"/>
              </a:rPr>
              <a:t>zip </a:t>
            </a:r>
            <a:r>
              <a:rPr lang="en-US" sz="2400" spc="-10" dirty="0">
                <a:cs typeface="Calibri"/>
              </a:rPr>
              <a:t>codes that</a:t>
            </a:r>
            <a:r>
              <a:rPr lang="en-US" sz="2400" spc="-20" dirty="0">
                <a:cs typeface="Calibri"/>
              </a:rPr>
              <a:t> </a:t>
            </a:r>
            <a:r>
              <a:rPr lang="en-US" sz="2400" spc="-10" dirty="0">
                <a:cs typeface="Calibri"/>
              </a:rPr>
              <a:t>overlap</a:t>
            </a:r>
            <a:endParaRPr lang="en-US" sz="2400" dirty="0">
              <a:cs typeface="Calibri"/>
            </a:endParaRPr>
          </a:p>
          <a:p>
            <a:pPr marL="756285" marR="857885" lvl="1" indent="-287020">
              <a:lnSpc>
                <a:spcPct val="100000"/>
              </a:lnSpc>
              <a:spcBef>
                <a:spcPts val="580"/>
              </a:spcBef>
              <a:buClr>
                <a:srgbClr val="3B6D90"/>
              </a:buClr>
              <a:buFont typeface="Arial"/>
              <a:buChar char="–"/>
              <a:tabLst>
                <a:tab pos="756920" algn="l"/>
              </a:tabLst>
            </a:pPr>
            <a:r>
              <a:rPr lang="en-US" sz="2400" spc="-10" dirty="0">
                <a:cs typeface="Calibri"/>
              </a:rPr>
              <a:t>What </a:t>
            </a:r>
            <a:r>
              <a:rPr lang="en-US" sz="2400" dirty="0">
                <a:cs typeface="Calibri"/>
              </a:rPr>
              <a:t>the </a:t>
            </a:r>
            <a:r>
              <a:rPr lang="en-US" sz="2400" spc="-10" dirty="0">
                <a:cs typeface="Calibri"/>
              </a:rPr>
              <a:t>two </a:t>
            </a:r>
            <a:r>
              <a:rPr lang="en-US" sz="2400" spc="-5" dirty="0">
                <a:cs typeface="Calibri"/>
              </a:rPr>
              <a:t>(or </a:t>
            </a:r>
            <a:r>
              <a:rPr lang="en-US" sz="2400" spc="-10" dirty="0">
                <a:cs typeface="Calibri"/>
              </a:rPr>
              <a:t>more) </a:t>
            </a:r>
            <a:r>
              <a:rPr lang="en-US" sz="2400" spc="-5" dirty="0">
                <a:cs typeface="Calibri"/>
              </a:rPr>
              <a:t>coalitions </a:t>
            </a:r>
            <a:r>
              <a:rPr lang="en-US" sz="2400" dirty="0">
                <a:cs typeface="Calibri"/>
              </a:rPr>
              <a:t>will </a:t>
            </a:r>
            <a:r>
              <a:rPr lang="en-US" sz="2400" spc="-5" dirty="0">
                <a:cs typeface="Calibri"/>
              </a:rPr>
              <a:t>do </a:t>
            </a:r>
            <a:r>
              <a:rPr lang="en-US" sz="2400" spc="-15" dirty="0">
                <a:cs typeface="Calibri"/>
              </a:rPr>
              <a:t>to</a:t>
            </a:r>
            <a:r>
              <a:rPr lang="en-US" sz="2400" spc="-114" dirty="0">
                <a:cs typeface="Calibri"/>
              </a:rPr>
              <a:t> </a:t>
            </a:r>
            <a:r>
              <a:rPr lang="en-US" sz="2400" spc="-10" dirty="0">
                <a:cs typeface="Calibri"/>
              </a:rPr>
              <a:t>work  together</a:t>
            </a:r>
            <a:endParaRPr lang="en-US" sz="2400" dirty="0">
              <a:cs typeface="Calibri"/>
            </a:endParaRPr>
          </a:p>
          <a:p>
            <a:pPr marL="756285" marR="314325" lvl="1" indent="-287020">
              <a:lnSpc>
                <a:spcPct val="100000"/>
              </a:lnSpc>
              <a:spcBef>
                <a:spcPts val="575"/>
              </a:spcBef>
              <a:buClr>
                <a:srgbClr val="3B6D90"/>
              </a:buClr>
              <a:buFont typeface="Arial"/>
              <a:buChar char="–"/>
              <a:tabLst>
                <a:tab pos="756920" algn="l"/>
              </a:tabLst>
            </a:pPr>
            <a:r>
              <a:rPr lang="en-US" sz="2400" spc="-5" dirty="0">
                <a:cs typeface="Calibri"/>
              </a:rPr>
              <a:t>One </a:t>
            </a:r>
            <a:r>
              <a:rPr lang="en-US" sz="2400" spc="-10" dirty="0">
                <a:cs typeface="Calibri"/>
              </a:rPr>
              <a:t>signature </a:t>
            </a:r>
            <a:r>
              <a:rPr lang="en-US" sz="2400" spc="-15" dirty="0">
                <a:cs typeface="Calibri"/>
              </a:rPr>
              <a:t>from </a:t>
            </a:r>
            <a:r>
              <a:rPr lang="en-US" sz="2400" dirty="0">
                <a:cs typeface="Calibri"/>
              </a:rPr>
              <a:t>each </a:t>
            </a:r>
            <a:r>
              <a:rPr lang="en-US" sz="2400" spc="-5" dirty="0">
                <a:cs typeface="Calibri"/>
              </a:rPr>
              <a:t>of </a:t>
            </a:r>
            <a:r>
              <a:rPr lang="en-US" sz="2400" dirty="0">
                <a:cs typeface="Calibri"/>
              </a:rPr>
              <a:t>the </a:t>
            </a:r>
            <a:r>
              <a:rPr lang="en-US" sz="2400" spc="-10" dirty="0">
                <a:cs typeface="Calibri"/>
              </a:rPr>
              <a:t>overlapping </a:t>
            </a:r>
            <a:r>
              <a:rPr lang="en-US" sz="2400" spc="-5" dirty="0">
                <a:cs typeface="Calibri"/>
              </a:rPr>
              <a:t>coalitions  on </a:t>
            </a:r>
            <a:r>
              <a:rPr lang="en-US" sz="2400" dirty="0">
                <a:cs typeface="Calibri"/>
              </a:rPr>
              <a:t>the</a:t>
            </a:r>
            <a:r>
              <a:rPr lang="en-US" sz="2400" spc="-5" dirty="0">
                <a:cs typeface="Calibri"/>
              </a:rPr>
              <a:t> </a:t>
            </a:r>
            <a:r>
              <a:rPr lang="en-US" sz="2400" spc="-15" dirty="0">
                <a:cs typeface="Calibri"/>
              </a:rPr>
              <a:t>letter</a:t>
            </a:r>
            <a:endParaRPr lang="en-US" sz="2400" dirty="0">
              <a:cs typeface="Calibri"/>
            </a:endParaRPr>
          </a:p>
        </p:txBody>
      </p:sp>
    </p:spTree>
    <p:extLst>
      <p:ext uri="{BB962C8B-B14F-4D97-AF65-F5344CB8AC3E}">
        <p14:creationId xmlns:p14="http://schemas.microsoft.com/office/powerpoint/2010/main" val="364102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615553"/>
          </a:xfrm>
        </p:spPr>
        <p:txBody>
          <a:bodyPr/>
          <a:lstStyle/>
          <a:p>
            <a:r>
              <a:rPr lang="en-US" sz="4000" dirty="0">
                <a:latin typeface="Calibri Light" panose="020F0302020204030204" pitchFamily="34" charset="0"/>
                <a:cs typeface="Calibri Light" panose="020F0302020204030204" pitchFamily="34" charset="0"/>
              </a:rPr>
              <a:t>Tips for Letter of Mutual Cooperation</a:t>
            </a:r>
          </a:p>
        </p:txBody>
      </p:sp>
      <p:sp>
        <p:nvSpPr>
          <p:cNvPr id="5" name="Text Placeholder 4">
            <a:extLst>
              <a:ext uri="{FF2B5EF4-FFF2-40B4-BE49-F238E27FC236}">
                <a16:creationId xmlns:a16="http://schemas.microsoft.com/office/drawing/2014/main" id="{338AB366-EBD6-4BE5-9748-026B7E07C83B}"/>
              </a:ext>
            </a:extLst>
          </p:cNvPr>
          <p:cNvSpPr>
            <a:spLocks noGrp="1"/>
          </p:cNvSpPr>
          <p:nvPr>
            <p:ph type="body" idx="1"/>
          </p:nvPr>
        </p:nvSpPr>
        <p:spPr>
          <a:xfrm>
            <a:off x="707388" y="1892297"/>
            <a:ext cx="7979412" cy="4385816"/>
          </a:xfrm>
        </p:spPr>
        <p:txBody>
          <a:bodyPr/>
          <a:lstStyle/>
          <a:p>
            <a:pPr marL="355600" marR="447675" indent="-343535">
              <a:lnSpc>
                <a:spcPct val="100000"/>
              </a:lnSpc>
              <a:spcBef>
                <a:spcPts val="105"/>
              </a:spcBef>
              <a:buClr>
                <a:srgbClr val="3B6D90"/>
              </a:buClr>
              <a:buFont typeface="Arial"/>
              <a:buChar char="•"/>
              <a:tabLst>
                <a:tab pos="354965" algn="l"/>
                <a:tab pos="355600" algn="l"/>
              </a:tabLst>
            </a:pPr>
            <a:r>
              <a:rPr lang="en-US" sz="2000" spc="-5" dirty="0">
                <a:latin typeface="+mn-lt"/>
                <a:cs typeface="Calibri"/>
              </a:rPr>
              <a:t>Go </a:t>
            </a:r>
            <a:r>
              <a:rPr lang="en-US" sz="2000" spc="-15" dirty="0">
                <a:latin typeface="+mn-lt"/>
                <a:cs typeface="Calibri"/>
              </a:rPr>
              <a:t>to</a:t>
            </a:r>
            <a:r>
              <a:rPr lang="en-US" sz="2000" spc="-15" dirty="0">
                <a:solidFill>
                  <a:srgbClr val="1F497D"/>
                </a:solidFill>
                <a:latin typeface="+mn-lt"/>
                <a:cs typeface="Calibri"/>
              </a:rPr>
              <a:t> </a:t>
            </a:r>
            <a:r>
              <a:rPr lang="en-US" sz="2000" b="1" u="heavy" spc="-15" dirty="0">
                <a:solidFill>
                  <a:srgbClr val="1F497D"/>
                </a:solidFill>
                <a:uFill>
                  <a:solidFill>
                    <a:srgbClr val="1F497D"/>
                  </a:solidFill>
                </a:uFill>
                <a:latin typeface="+mn-lt"/>
                <a:cs typeface="Calibri"/>
                <a:hlinkClick r:id="rId2"/>
              </a:rPr>
              <a:t>www.whitehouse.gov/ondcp/grants-programs/</a:t>
            </a:r>
            <a:r>
              <a:rPr lang="en-US" sz="2000" b="1" spc="-15" dirty="0">
                <a:solidFill>
                  <a:srgbClr val="1F497D"/>
                </a:solidFill>
                <a:latin typeface="+mn-lt"/>
                <a:cs typeface="Calibri"/>
                <a:hlinkClick r:id="rId2"/>
              </a:rPr>
              <a:t> </a:t>
            </a:r>
            <a:r>
              <a:rPr lang="en-US" sz="2000" spc="-15" dirty="0">
                <a:latin typeface="+mn-lt"/>
                <a:cs typeface="Calibri"/>
              </a:rPr>
              <a:t>to </a:t>
            </a:r>
            <a:r>
              <a:rPr lang="en-US" sz="2000" dirty="0">
                <a:latin typeface="+mn-lt"/>
                <a:cs typeface="Calibri"/>
              </a:rPr>
              <a:t>find </a:t>
            </a:r>
            <a:r>
              <a:rPr lang="en-US" sz="2000" spc="-10" dirty="0">
                <a:latin typeface="+mn-lt"/>
                <a:cs typeface="Calibri"/>
              </a:rPr>
              <a:t>existing  </a:t>
            </a:r>
            <a:r>
              <a:rPr lang="en-US" sz="2000" spc="-5" dirty="0">
                <a:latin typeface="+mn-lt"/>
                <a:cs typeface="Calibri"/>
              </a:rPr>
              <a:t>coalitions </a:t>
            </a:r>
            <a:r>
              <a:rPr lang="en-US" sz="2000" dirty="0">
                <a:latin typeface="+mn-lt"/>
                <a:cs typeface="Calibri"/>
              </a:rPr>
              <a:t>near </a:t>
            </a:r>
            <a:r>
              <a:rPr lang="en-US" sz="2000" spc="-10" dirty="0">
                <a:latin typeface="+mn-lt"/>
                <a:cs typeface="Calibri"/>
              </a:rPr>
              <a:t>you</a:t>
            </a:r>
            <a:endParaRPr lang="en-US" sz="2000" dirty="0">
              <a:latin typeface="+mn-lt"/>
              <a:cs typeface="Calibri"/>
            </a:endParaRPr>
          </a:p>
          <a:p>
            <a:pPr marL="354965" marR="5080" indent="-342900">
              <a:lnSpc>
                <a:spcPct val="100000"/>
              </a:lnSpc>
              <a:spcBef>
                <a:spcPts val="1775"/>
              </a:spcBef>
              <a:buClr>
                <a:srgbClr val="3B6D90"/>
              </a:buClr>
              <a:buFont typeface="Arial"/>
              <a:buChar char="•"/>
              <a:tabLst>
                <a:tab pos="354965" algn="l"/>
                <a:tab pos="355600" algn="l"/>
              </a:tabLst>
            </a:pPr>
            <a:r>
              <a:rPr lang="en-US" sz="2000" dirty="0">
                <a:latin typeface="+mn-lt"/>
                <a:cs typeface="Calibri"/>
              </a:rPr>
              <a:t>CDC and ONDCP </a:t>
            </a:r>
            <a:r>
              <a:rPr lang="en-US" sz="2000" spc="-5" dirty="0">
                <a:latin typeface="+mn-lt"/>
                <a:cs typeface="Calibri"/>
              </a:rPr>
              <a:t>cannot </a:t>
            </a:r>
            <a:r>
              <a:rPr lang="en-US" sz="2000" spc="-10" dirty="0">
                <a:latin typeface="+mn-lt"/>
                <a:cs typeface="Calibri"/>
              </a:rPr>
              <a:t>tell you </a:t>
            </a:r>
            <a:r>
              <a:rPr lang="en-US" sz="2000" dirty="0">
                <a:latin typeface="+mn-lt"/>
                <a:cs typeface="Calibri"/>
              </a:rPr>
              <a:t>about </a:t>
            </a:r>
            <a:r>
              <a:rPr lang="en-US" sz="2000" spc="-5" dirty="0">
                <a:latin typeface="+mn-lt"/>
                <a:cs typeface="Calibri"/>
              </a:rPr>
              <a:t>neighboring applicant coalitions </a:t>
            </a:r>
            <a:r>
              <a:rPr lang="en-US" sz="2000" spc="-15" dirty="0">
                <a:latin typeface="+mn-lt"/>
                <a:cs typeface="Calibri"/>
              </a:rPr>
              <a:t>for </a:t>
            </a:r>
            <a:r>
              <a:rPr lang="en-US" sz="2000" spc="-5" dirty="0">
                <a:latin typeface="+mn-lt"/>
                <a:cs typeface="Calibri"/>
              </a:rPr>
              <a:t>this fiscal</a:t>
            </a:r>
            <a:r>
              <a:rPr lang="en-US" sz="2000" spc="5" dirty="0">
                <a:latin typeface="+mn-lt"/>
                <a:cs typeface="Calibri"/>
              </a:rPr>
              <a:t> </a:t>
            </a:r>
            <a:r>
              <a:rPr lang="en-US" sz="2000" spc="-5" dirty="0">
                <a:latin typeface="+mn-lt"/>
                <a:cs typeface="Calibri"/>
              </a:rPr>
              <a:t>year</a:t>
            </a:r>
            <a:endParaRPr lang="en-US" sz="2000" dirty="0">
              <a:latin typeface="+mn-lt"/>
              <a:cs typeface="Calibri"/>
            </a:endParaRPr>
          </a:p>
          <a:p>
            <a:pPr marL="756285" marR="309880" lvl="1" indent="-287020">
              <a:lnSpc>
                <a:spcPct val="100000"/>
              </a:lnSpc>
              <a:spcBef>
                <a:spcPts val="439"/>
              </a:spcBef>
              <a:buClr>
                <a:srgbClr val="3B6D90"/>
              </a:buClr>
              <a:buFont typeface="Arial"/>
              <a:buChar char="–"/>
              <a:tabLst>
                <a:tab pos="756285" algn="l"/>
                <a:tab pos="756920" algn="l"/>
              </a:tabLst>
            </a:pPr>
            <a:r>
              <a:rPr lang="en-US" sz="2000" dirty="0">
                <a:cs typeface="Calibri"/>
              </a:rPr>
              <a:t>It </a:t>
            </a:r>
            <a:r>
              <a:rPr lang="en-US" sz="2000" spc="-5" dirty="0">
                <a:cs typeface="Calibri"/>
              </a:rPr>
              <a:t>is the </a:t>
            </a:r>
            <a:r>
              <a:rPr lang="en-US" sz="2000" b="1" spc="-5" dirty="0">
                <a:solidFill>
                  <a:srgbClr val="1F497D"/>
                </a:solidFill>
                <a:cs typeface="Calibri"/>
              </a:rPr>
              <a:t>responsibility </a:t>
            </a:r>
            <a:r>
              <a:rPr lang="en-US" sz="2000" b="1" dirty="0">
                <a:solidFill>
                  <a:srgbClr val="1F497D"/>
                </a:solidFill>
                <a:cs typeface="Calibri"/>
              </a:rPr>
              <a:t>of the </a:t>
            </a:r>
            <a:r>
              <a:rPr lang="en-US" sz="2000" b="1" spc="-5" dirty="0">
                <a:solidFill>
                  <a:srgbClr val="1F497D"/>
                </a:solidFill>
                <a:cs typeface="Calibri"/>
              </a:rPr>
              <a:t>applicant coalition </a:t>
            </a:r>
            <a:r>
              <a:rPr lang="en-US" sz="2000" b="1" spc="-10" dirty="0">
                <a:solidFill>
                  <a:srgbClr val="1F497D"/>
                </a:solidFill>
                <a:cs typeface="Calibri"/>
              </a:rPr>
              <a:t>to </a:t>
            </a:r>
            <a:r>
              <a:rPr lang="en-US" sz="2000" b="1" dirty="0">
                <a:solidFill>
                  <a:srgbClr val="1F497D"/>
                </a:solidFill>
                <a:cs typeface="Calibri"/>
              </a:rPr>
              <a:t>know </a:t>
            </a:r>
            <a:r>
              <a:rPr lang="en-US" sz="2000" spc="-5" dirty="0">
                <a:cs typeface="Calibri"/>
              </a:rPr>
              <a:t>about </a:t>
            </a:r>
            <a:r>
              <a:rPr lang="en-US" sz="2000" spc="-15" dirty="0">
                <a:cs typeface="Calibri"/>
              </a:rPr>
              <a:t>any </a:t>
            </a:r>
            <a:r>
              <a:rPr lang="en-US" sz="2000" spc="-5" dirty="0">
                <a:cs typeface="Calibri"/>
              </a:rPr>
              <a:t>nearby  coalitions that </a:t>
            </a:r>
            <a:r>
              <a:rPr lang="en-US" sz="2000" spc="-10" dirty="0">
                <a:cs typeface="Calibri"/>
              </a:rPr>
              <a:t>are </a:t>
            </a:r>
            <a:r>
              <a:rPr lang="en-US" sz="2000" spc="-5" dirty="0">
                <a:cs typeface="Calibri"/>
              </a:rPr>
              <a:t>applying </a:t>
            </a:r>
            <a:r>
              <a:rPr lang="en-US" sz="2000" spc="-15" dirty="0">
                <a:cs typeface="Calibri"/>
              </a:rPr>
              <a:t>for </a:t>
            </a:r>
            <a:r>
              <a:rPr lang="en-US" sz="2000" spc="-10" dirty="0">
                <a:cs typeface="Calibri"/>
              </a:rPr>
              <a:t>DFC</a:t>
            </a:r>
            <a:r>
              <a:rPr lang="en-US" sz="2000" spc="80" dirty="0">
                <a:cs typeface="Calibri"/>
              </a:rPr>
              <a:t> </a:t>
            </a:r>
            <a:r>
              <a:rPr lang="en-US" sz="2000" spc="-5" dirty="0">
                <a:cs typeface="Calibri"/>
              </a:rPr>
              <a:t>funding</a:t>
            </a:r>
            <a:endParaRPr lang="en-US" sz="2000" dirty="0">
              <a:cs typeface="Calibri"/>
            </a:endParaRPr>
          </a:p>
          <a:p>
            <a:pPr marL="756285" marR="293370" lvl="1" indent="-287020">
              <a:lnSpc>
                <a:spcPct val="100000"/>
              </a:lnSpc>
              <a:spcBef>
                <a:spcPts val="430"/>
              </a:spcBef>
              <a:buClr>
                <a:srgbClr val="3B6D90"/>
              </a:buClr>
              <a:buFont typeface="Arial"/>
              <a:buChar char="–"/>
              <a:tabLst>
                <a:tab pos="756285" algn="l"/>
                <a:tab pos="756920" algn="l"/>
              </a:tabLst>
            </a:pPr>
            <a:r>
              <a:rPr lang="en-US" sz="2000" dirty="0">
                <a:cs typeface="Calibri"/>
              </a:rPr>
              <a:t>If </a:t>
            </a:r>
            <a:r>
              <a:rPr lang="en-US" sz="2000" spc="-10" dirty="0">
                <a:cs typeface="Calibri"/>
              </a:rPr>
              <a:t>two first-time DFC grant </a:t>
            </a:r>
            <a:r>
              <a:rPr lang="en-US" sz="2000" spc="-5" dirty="0">
                <a:cs typeface="Calibri"/>
              </a:rPr>
              <a:t>applicants </a:t>
            </a:r>
            <a:r>
              <a:rPr lang="en-US" sz="2000" spc="-10" dirty="0">
                <a:cs typeface="Calibri"/>
              </a:rPr>
              <a:t>are </a:t>
            </a:r>
            <a:r>
              <a:rPr lang="en-US" sz="2000" spc="-5" dirty="0">
                <a:cs typeface="Calibri"/>
              </a:rPr>
              <a:t>applying </a:t>
            </a:r>
            <a:r>
              <a:rPr lang="en-US" sz="2000" dirty="0">
                <a:cs typeface="Calibri"/>
              </a:rPr>
              <a:t>and </a:t>
            </a:r>
            <a:r>
              <a:rPr lang="en-US" sz="2000" spc="-10" dirty="0">
                <a:cs typeface="Calibri"/>
              </a:rPr>
              <a:t>have </a:t>
            </a:r>
            <a:r>
              <a:rPr lang="en-US" sz="2000" spc="-5" dirty="0">
                <a:cs typeface="Calibri"/>
              </a:rPr>
              <a:t>overlapping zip  codes, each </a:t>
            </a:r>
            <a:r>
              <a:rPr lang="en-US" sz="2000" b="1" spc="-10" dirty="0">
                <a:solidFill>
                  <a:srgbClr val="1F497D"/>
                </a:solidFill>
                <a:cs typeface="Calibri"/>
              </a:rPr>
              <a:t>must </a:t>
            </a:r>
            <a:r>
              <a:rPr lang="en-US" sz="2000" b="1" dirty="0">
                <a:solidFill>
                  <a:srgbClr val="1F497D"/>
                </a:solidFill>
                <a:cs typeface="Calibri"/>
              </a:rPr>
              <a:t>include a </a:t>
            </a:r>
            <a:r>
              <a:rPr lang="en-US" sz="2000" b="1" spc="-10" dirty="0">
                <a:solidFill>
                  <a:srgbClr val="1F497D"/>
                </a:solidFill>
                <a:cs typeface="Calibri"/>
              </a:rPr>
              <a:t>letter </a:t>
            </a:r>
            <a:r>
              <a:rPr lang="en-US" sz="2000" b="1" dirty="0">
                <a:solidFill>
                  <a:srgbClr val="1F497D"/>
                </a:solidFill>
                <a:cs typeface="Calibri"/>
              </a:rPr>
              <a:t>of support </a:t>
            </a:r>
            <a:r>
              <a:rPr lang="en-US" sz="2000" b="1" spc="-10" dirty="0">
                <a:solidFill>
                  <a:srgbClr val="1F497D"/>
                </a:solidFill>
                <a:cs typeface="Calibri"/>
              </a:rPr>
              <a:t>from </a:t>
            </a:r>
            <a:r>
              <a:rPr lang="en-US" sz="2000" b="1" dirty="0">
                <a:solidFill>
                  <a:srgbClr val="1F497D"/>
                </a:solidFill>
                <a:cs typeface="Calibri"/>
              </a:rPr>
              <a:t>the</a:t>
            </a:r>
            <a:r>
              <a:rPr lang="en-US" sz="2000" b="1" spc="-65" dirty="0">
                <a:solidFill>
                  <a:srgbClr val="1F497D"/>
                </a:solidFill>
                <a:cs typeface="Calibri"/>
              </a:rPr>
              <a:t> </a:t>
            </a:r>
            <a:r>
              <a:rPr lang="en-US" sz="2000" b="1" dirty="0">
                <a:solidFill>
                  <a:srgbClr val="1F497D"/>
                </a:solidFill>
                <a:cs typeface="Calibri"/>
              </a:rPr>
              <a:t>other</a:t>
            </a:r>
            <a:endParaRPr lang="en-US" sz="2000" dirty="0">
              <a:cs typeface="Calibri"/>
            </a:endParaRPr>
          </a:p>
          <a:p>
            <a:pPr lvl="1">
              <a:lnSpc>
                <a:spcPct val="100000"/>
              </a:lnSpc>
              <a:spcBef>
                <a:spcPts val="20"/>
              </a:spcBef>
              <a:buClr>
                <a:srgbClr val="3B6D90"/>
              </a:buClr>
              <a:buFont typeface="Arial"/>
              <a:buChar char="–"/>
            </a:pPr>
            <a:endParaRPr lang="en-US" sz="2000" dirty="0">
              <a:cs typeface="Calibri"/>
            </a:endParaRPr>
          </a:p>
          <a:p>
            <a:pPr marL="355600" marR="209550" indent="-342900">
              <a:lnSpc>
                <a:spcPct val="100000"/>
              </a:lnSpc>
              <a:buClr>
                <a:srgbClr val="3B6D90"/>
              </a:buClr>
              <a:buFont typeface="Arial"/>
              <a:buChar char="•"/>
              <a:tabLst>
                <a:tab pos="354965" algn="l"/>
                <a:tab pos="355600" algn="l"/>
              </a:tabLst>
            </a:pPr>
            <a:r>
              <a:rPr lang="en-US" sz="2000" spc="-10" dirty="0">
                <a:latin typeface="+mn-lt"/>
                <a:cs typeface="Calibri"/>
              </a:rPr>
              <a:t>Letter(s) </a:t>
            </a:r>
            <a:r>
              <a:rPr lang="en-US" sz="2000" spc="-5" dirty="0">
                <a:latin typeface="+mn-lt"/>
                <a:cs typeface="Calibri"/>
              </a:rPr>
              <a:t>of </a:t>
            </a:r>
            <a:r>
              <a:rPr lang="en-US" sz="2000" dirty="0">
                <a:latin typeface="+mn-lt"/>
                <a:cs typeface="Calibri"/>
              </a:rPr>
              <a:t>Mutual </a:t>
            </a:r>
            <a:r>
              <a:rPr lang="en-US" sz="2000" spc="-10" dirty="0">
                <a:latin typeface="+mn-lt"/>
                <a:cs typeface="Calibri"/>
              </a:rPr>
              <a:t>Cooperation </a:t>
            </a:r>
            <a:r>
              <a:rPr lang="en-US" sz="2000" b="1" dirty="0">
                <a:solidFill>
                  <a:srgbClr val="1F497D"/>
                </a:solidFill>
                <a:latin typeface="+mn-lt"/>
                <a:cs typeface="Calibri"/>
              </a:rPr>
              <a:t>should </a:t>
            </a:r>
            <a:r>
              <a:rPr lang="en-US" sz="2000" b="1" spc="-10" dirty="0">
                <a:solidFill>
                  <a:srgbClr val="1F497D"/>
                </a:solidFill>
                <a:latin typeface="+mn-lt"/>
                <a:cs typeface="Calibri"/>
              </a:rPr>
              <a:t>list </a:t>
            </a:r>
            <a:r>
              <a:rPr lang="en-US" sz="2000" b="1" spc="-5" dirty="0">
                <a:solidFill>
                  <a:srgbClr val="1F497D"/>
                </a:solidFill>
                <a:latin typeface="+mn-lt"/>
                <a:cs typeface="Calibri"/>
              </a:rPr>
              <a:t>overlapping zip codes </a:t>
            </a:r>
            <a:r>
              <a:rPr lang="en-US" sz="2000" dirty="0">
                <a:latin typeface="+mn-lt"/>
                <a:cs typeface="Calibri"/>
              </a:rPr>
              <a:t>and  </a:t>
            </a:r>
            <a:r>
              <a:rPr lang="en-US" sz="2000" spc="-10" dirty="0">
                <a:latin typeface="+mn-lt"/>
                <a:cs typeface="Calibri"/>
              </a:rPr>
              <a:t>provide </a:t>
            </a:r>
            <a:r>
              <a:rPr lang="en-US" sz="2000" dirty="0">
                <a:latin typeface="+mn-lt"/>
                <a:cs typeface="Calibri"/>
              </a:rPr>
              <a:t>a </a:t>
            </a:r>
            <a:r>
              <a:rPr lang="en-US" sz="2000" b="1" spc="-5" dirty="0">
                <a:solidFill>
                  <a:srgbClr val="1F497D"/>
                </a:solidFill>
                <a:latin typeface="+mn-lt"/>
                <a:cs typeface="Calibri"/>
              </a:rPr>
              <a:t>brief </a:t>
            </a:r>
            <a:r>
              <a:rPr lang="en-US" sz="2000" b="1" spc="-10" dirty="0">
                <a:solidFill>
                  <a:srgbClr val="1F497D"/>
                </a:solidFill>
                <a:latin typeface="+mn-lt"/>
                <a:cs typeface="Calibri"/>
              </a:rPr>
              <a:t>explanation </a:t>
            </a:r>
            <a:r>
              <a:rPr lang="en-US" sz="2000" spc="-5" dirty="0">
                <a:latin typeface="+mn-lt"/>
                <a:cs typeface="Calibri"/>
              </a:rPr>
              <a:t>of how </a:t>
            </a:r>
            <a:r>
              <a:rPr lang="en-US" sz="2000" dirty="0">
                <a:latin typeface="+mn-lt"/>
                <a:cs typeface="Calibri"/>
              </a:rPr>
              <a:t>the </a:t>
            </a:r>
            <a:r>
              <a:rPr lang="en-US" sz="2000" spc="-10" dirty="0">
                <a:latin typeface="+mn-lt"/>
                <a:cs typeface="Calibri"/>
              </a:rPr>
              <a:t>two </a:t>
            </a:r>
            <a:r>
              <a:rPr lang="en-US" sz="2000" spc="-5" dirty="0">
                <a:latin typeface="+mn-lt"/>
                <a:cs typeface="Calibri"/>
              </a:rPr>
              <a:t>coalitions will </a:t>
            </a:r>
            <a:r>
              <a:rPr lang="en-US" sz="2000" spc="-10" dirty="0">
                <a:latin typeface="+mn-lt"/>
                <a:cs typeface="Calibri"/>
              </a:rPr>
              <a:t>work</a:t>
            </a:r>
            <a:r>
              <a:rPr lang="en-US" sz="2000" spc="55" dirty="0">
                <a:latin typeface="+mn-lt"/>
                <a:cs typeface="Calibri"/>
              </a:rPr>
              <a:t> </a:t>
            </a:r>
            <a:r>
              <a:rPr lang="en-US" sz="2000" spc="-10" dirty="0">
                <a:latin typeface="+mn-lt"/>
                <a:cs typeface="Calibri"/>
              </a:rPr>
              <a:t>together</a:t>
            </a:r>
            <a:endParaRPr lang="en-US" sz="2000" dirty="0">
              <a:latin typeface="+mn-lt"/>
              <a:cs typeface="Calibri"/>
            </a:endParaRPr>
          </a:p>
          <a:p>
            <a:pPr marL="756285" lvl="1" indent="-287020">
              <a:lnSpc>
                <a:spcPct val="100000"/>
              </a:lnSpc>
              <a:spcBef>
                <a:spcPts val="440"/>
              </a:spcBef>
              <a:buClr>
                <a:srgbClr val="3B6D90"/>
              </a:buClr>
              <a:buFont typeface="Arial"/>
              <a:buChar char="–"/>
              <a:tabLst>
                <a:tab pos="756285" algn="l"/>
                <a:tab pos="756920" algn="l"/>
              </a:tabLst>
            </a:pPr>
            <a:r>
              <a:rPr lang="en-US" sz="2000" spc="-5" dirty="0">
                <a:cs typeface="Calibri"/>
              </a:rPr>
              <a:t>These must </a:t>
            </a:r>
            <a:r>
              <a:rPr lang="en-US" sz="2000" dirty="0">
                <a:cs typeface="Calibri"/>
              </a:rPr>
              <a:t>be </a:t>
            </a:r>
            <a:r>
              <a:rPr lang="en-US" sz="2000" spc="-5" dirty="0">
                <a:cs typeface="Calibri"/>
              </a:rPr>
              <a:t>signed by </a:t>
            </a:r>
            <a:r>
              <a:rPr lang="en-US" sz="2000" b="1" dirty="0">
                <a:solidFill>
                  <a:srgbClr val="1F497D"/>
                </a:solidFill>
                <a:cs typeface="Calibri"/>
              </a:rPr>
              <a:t>both</a:t>
            </a:r>
            <a:r>
              <a:rPr lang="en-US" sz="2000" b="1" spc="10" dirty="0">
                <a:solidFill>
                  <a:srgbClr val="1F497D"/>
                </a:solidFill>
                <a:cs typeface="Calibri"/>
              </a:rPr>
              <a:t> </a:t>
            </a:r>
            <a:r>
              <a:rPr lang="en-US" sz="2000" spc="-5" dirty="0">
                <a:cs typeface="Calibri"/>
              </a:rPr>
              <a:t>coalitions</a:t>
            </a:r>
            <a:endParaRPr lang="en-US" sz="2000" dirty="0">
              <a:cs typeface="Calibri"/>
            </a:endParaRPr>
          </a:p>
        </p:txBody>
      </p:sp>
    </p:spTree>
    <p:extLst>
      <p:ext uri="{BB962C8B-B14F-4D97-AF65-F5344CB8AC3E}">
        <p14:creationId xmlns:p14="http://schemas.microsoft.com/office/powerpoint/2010/main" val="4080250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46232"/>
            <a:ext cx="7782234" cy="1231106"/>
          </a:xfrm>
        </p:spPr>
        <p:txBody>
          <a:bodyPr/>
          <a:lstStyle/>
          <a:p>
            <a:r>
              <a:rPr lang="en-US" sz="4000" dirty="0"/>
              <a:t>Attachment 5: Assurance of One DFC  Grant at a Time</a:t>
            </a:r>
          </a:p>
        </p:txBody>
      </p:sp>
      <p:grpSp>
        <p:nvGrpSpPr>
          <p:cNvPr id="9" name="Group 8">
            <a:extLst>
              <a:ext uri="{FF2B5EF4-FFF2-40B4-BE49-F238E27FC236}">
                <a16:creationId xmlns:a16="http://schemas.microsoft.com/office/drawing/2014/main" id="{3262F3EB-3BDA-4B1E-AA52-05A22AC49870}"/>
              </a:ext>
              <a:ext uri="{C183D7F6-B498-43B3-948B-1728B52AA6E4}">
                <adec:decorative xmlns:adec="http://schemas.microsoft.com/office/drawing/2017/decorative" val="1"/>
              </a:ext>
            </a:extLst>
          </p:cNvPr>
          <p:cNvGrpSpPr/>
          <p:nvPr/>
        </p:nvGrpSpPr>
        <p:grpSpPr>
          <a:xfrm>
            <a:off x="1065275" y="5046726"/>
            <a:ext cx="6130417" cy="1403985"/>
            <a:chOff x="1065275" y="5046726"/>
            <a:chExt cx="6130417" cy="1403985"/>
          </a:xfrm>
        </p:grpSpPr>
        <p:sp>
          <p:nvSpPr>
            <p:cNvPr id="3" name="object 3"/>
            <p:cNvSpPr/>
            <p:nvPr/>
          </p:nvSpPr>
          <p:spPr>
            <a:xfrm>
              <a:off x="1065275" y="5113020"/>
              <a:ext cx="2631948" cy="10027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75532" y="5448300"/>
              <a:ext cx="1056640" cy="515620"/>
            </a:xfrm>
            <a:custGeom>
              <a:avLst/>
              <a:gdLst/>
              <a:ahLst/>
              <a:cxnLst/>
              <a:rect l="l" t="t" r="r" b="b"/>
              <a:pathLst>
                <a:path w="1056639" h="515620">
                  <a:moveTo>
                    <a:pt x="798576" y="0"/>
                  </a:moveTo>
                  <a:lnTo>
                    <a:pt x="798576" y="128778"/>
                  </a:lnTo>
                  <a:lnTo>
                    <a:pt x="0" y="128778"/>
                  </a:lnTo>
                  <a:lnTo>
                    <a:pt x="0" y="386334"/>
                  </a:lnTo>
                  <a:lnTo>
                    <a:pt x="798576" y="386334"/>
                  </a:lnTo>
                  <a:lnTo>
                    <a:pt x="798576" y="515112"/>
                  </a:lnTo>
                  <a:lnTo>
                    <a:pt x="1056132" y="257556"/>
                  </a:lnTo>
                  <a:lnTo>
                    <a:pt x="798576" y="0"/>
                  </a:lnTo>
                  <a:close/>
                </a:path>
              </a:pathLst>
            </a:custGeom>
            <a:solidFill>
              <a:srgbClr val="E13848"/>
            </a:solidFill>
          </p:spPr>
          <p:txBody>
            <a:bodyPr wrap="square" lIns="0" tIns="0" rIns="0" bIns="0" rtlCol="0"/>
            <a:lstStyle/>
            <a:p>
              <a:endParaRPr/>
            </a:p>
          </p:txBody>
        </p:sp>
        <p:sp>
          <p:nvSpPr>
            <p:cNvPr id="6" name="object 6"/>
            <p:cNvSpPr/>
            <p:nvPr/>
          </p:nvSpPr>
          <p:spPr>
            <a:xfrm>
              <a:off x="3875532" y="5448300"/>
              <a:ext cx="1056640" cy="515620"/>
            </a:xfrm>
            <a:custGeom>
              <a:avLst/>
              <a:gdLst/>
              <a:ahLst/>
              <a:cxnLst/>
              <a:rect l="l" t="t" r="r" b="b"/>
              <a:pathLst>
                <a:path w="1056639" h="515620">
                  <a:moveTo>
                    <a:pt x="0" y="128778"/>
                  </a:moveTo>
                  <a:lnTo>
                    <a:pt x="798576" y="128778"/>
                  </a:lnTo>
                  <a:lnTo>
                    <a:pt x="798576" y="0"/>
                  </a:lnTo>
                  <a:lnTo>
                    <a:pt x="1056132" y="257556"/>
                  </a:lnTo>
                  <a:lnTo>
                    <a:pt x="798576" y="515112"/>
                  </a:lnTo>
                  <a:lnTo>
                    <a:pt x="798576" y="386334"/>
                  </a:lnTo>
                  <a:lnTo>
                    <a:pt x="0" y="386334"/>
                  </a:lnTo>
                  <a:lnTo>
                    <a:pt x="0" y="128778"/>
                  </a:lnTo>
                  <a:close/>
                </a:path>
              </a:pathLst>
            </a:custGeom>
            <a:ln w="12192">
              <a:solidFill>
                <a:srgbClr val="E13848"/>
              </a:solidFill>
            </a:ln>
          </p:spPr>
          <p:txBody>
            <a:bodyPr wrap="square" lIns="0" tIns="0" rIns="0" bIns="0" rtlCol="0"/>
            <a:lstStyle/>
            <a:p>
              <a:endParaRPr/>
            </a:p>
          </p:txBody>
        </p:sp>
        <p:sp>
          <p:nvSpPr>
            <p:cNvPr id="7" name="object 7"/>
            <p:cNvSpPr/>
            <p:nvPr/>
          </p:nvSpPr>
          <p:spPr>
            <a:xfrm>
              <a:off x="5149596" y="5061204"/>
              <a:ext cx="2031491" cy="137464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135117" y="5046726"/>
              <a:ext cx="2060575" cy="1403985"/>
            </a:xfrm>
            <a:custGeom>
              <a:avLst/>
              <a:gdLst/>
              <a:ahLst/>
              <a:cxnLst/>
              <a:rect l="l" t="t" r="r" b="b"/>
              <a:pathLst>
                <a:path w="2060575" h="1403985">
                  <a:moveTo>
                    <a:pt x="0" y="0"/>
                  </a:moveTo>
                  <a:lnTo>
                    <a:pt x="2060447" y="0"/>
                  </a:lnTo>
                  <a:lnTo>
                    <a:pt x="2060447" y="1403604"/>
                  </a:lnTo>
                  <a:lnTo>
                    <a:pt x="0" y="1403604"/>
                  </a:lnTo>
                  <a:lnTo>
                    <a:pt x="0" y="0"/>
                  </a:lnTo>
                  <a:close/>
                </a:path>
              </a:pathLst>
            </a:custGeom>
            <a:ln w="28956">
              <a:solidFill>
                <a:srgbClr val="56BEAD"/>
              </a:solidFill>
            </a:ln>
          </p:spPr>
          <p:txBody>
            <a:bodyPr wrap="square" lIns="0" tIns="0" rIns="0" bIns="0" rtlCol="0"/>
            <a:lstStyle/>
            <a:p>
              <a:endParaRPr/>
            </a:p>
          </p:txBody>
        </p:sp>
      </p:grpSp>
      <p:sp>
        <p:nvSpPr>
          <p:cNvPr id="11" name="Text Placeholder 10">
            <a:extLst>
              <a:ext uri="{FF2B5EF4-FFF2-40B4-BE49-F238E27FC236}">
                <a16:creationId xmlns:a16="http://schemas.microsoft.com/office/drawing/2014/main" id="{C6C4679D-D442-4C57-8F37-BA6A6178349E}"/>
              </a:ext>
            </a:extLst>
          </p:cNvPr>
          <p:cNvSpPr>
            <a:spLocks noGrp="1"/>
          </p:cNvSpPr>
          <p:nvPr>
            <p:ph type="body" idx="1"/>
          </p:nvPr>
        </p:nvSpPr>
        <p:spPr>
          <a:xfrm>
            <a:off x="457200" y="2209800"/>
            <a:ext cx="7782233" cy="3934430"/>
          </a:xfrm>
        </p:spPr>
        <p:txBody>
          <a:bodyPr/>
          <a:lstStyle/>
          <a:p>
            <a:pPr marL="355600" indent="-342900">
              <a:lnSpc>
                <a:spcPct val="100000"/>
              </a:lnSpc>
              <a:spcBef>
                <a:spcPts val="100"/>
              </a:spcBef>
              <a:buClr>
                <a:srgbClr val="3B6D90"/>
              </a:buClr>
              <a:buFont typeface="Arial"/>
              <a:buChar char="•"/>
              <a:tabLst>
                <a:tab pos="354965" algn="l"/>
                <a:tab pos="355600" algn="l"/>
              </a:tabLst>
            </a:pPr>
            <a:r>
              <a:rPr lang="en-US" sz="2400" spc="-5" dirty="0">
                <a:latin typeface="Calibri Light" panose="020F0302020204030204" pitchFamily="34" charset="0"/>
                <a:cs typeface="Calibri Light" panose="020F0302020204030204" pitchFamily="34" charset="0"/>
              </a:rPr>
              <a:t>Use the </a:t>
            </a:r>
            <a:r>
              <a:rPr lang="en-US" sz="2400" spc="-10" dirty="0">
                <a:latin typeface="Calibri Light" panose="020F0302020204030204" pitchFamily="34" charset="0"/>
                <a:cs typeface="Calibri Light" panose="020F0302020204030204" pitchFamily="34" charset="0"/>
              </a:rPr>
              <a:t>template</a:t>
            </a:r>
            <a:r>
              <a:rPr lang="en-US" sz="2400" spc="-10" dirty="0">
                <a:solidFill>
                  <a:srgbClr val="1F497D"/>
                </a:solidFill>
                <a:latin typeface="Calibri Light" panose="020F0302020204030204" pitchFamily="34" charset="0"/>
                <a:cs typeface="Calibri Light" panose="020F0302020204030204" pitchFamily="34" charset="0"/>
              </a:rPr>
              <a:t> </a:t>
            </a:r>
            <a:r>
              <a:rPr lang="en-US" sz="2400" b="1" u="heavy" spc="-15" dirty="0">
                <a:solidFill>
                  <a:srgbClr val="1F497D"/>
                </a:solidFill>
                <a:uFill>
                  <a:solidFill>
                    <a:srgbClr val="1F497D"/>
                  </a:solidFill>
                </a:uFill>
                <a:latin typeface="Calibri Light" panose="020F0302020204030204" pitchFamily="34" charset="0"/>
                <a:cs typeface="Calibri Light" panose="020F0302020204030204" pitchFamily="34" charset="0"/>
              </a:rPr>
              <a:t>exactly</a:t>
            </a:r>
            <a:r>
              <a:rPr lang="en-US" sz="2400" b="1" spc="-15" dirty="0">
                <a:solidFill>
                  <a:srgbClr val="1F497D"/>
                </a:solidFill>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as it is</a:t>
            </a:r>
            <a:r>
              <a:rPr lang="en-US" sz="2400" spc="-45" dirty="0">
                <a:latin typeface="Calibri Light" panose="020F0302020204030204" pitchFamily="34" charset="0"/>
                <a:cs typeface="Calibri Light" panose="020F0302020204030204" pitchFamily="34" charset="0"/>
              </a:rPr>
              <a:t> </a:t>
            </a:r>
            <a:r>
              <a:rPr lang="en-US" sz="2400" spc="-10" dirty="0">
                <a:latin typeface="Calibri Light" panose="020F0302020204030204" pitchFamily="34" charset="0"/>
                <a:cs typeface="Calibri Light" panose="020F0302020204030204" pitchFamily="34" charset="0"/>
              </a:rPr>
              <a:t>provided</a:t>
            </a:r>
            <a:endParaRPr lang="en-US" sz="2400" dirty="0">
              <a:latin typeface="Calibri Light" panose="020F0302020204030204" pitchFamily="34" charset="0"/>
              <a:cs typeface="Calibri Light" panose="020F0302020204030204" pitchFamily="34" charset="0"/>
            </a:endParaRPr>
          </a:p>
          <a:p>
            <a:pPr>
              <a:lnSpc>
                <a:spcPct val="100000"/>
              </a:lnSpc>
              <a:spcBef>
                <a:spcPts val="25"/>
              </a:spcBef>
              <a:buClr>
                <a:srgbClr val="3B6D90"/>
              </a:buClr>
              <a:buFont typeface="Arial"/>
              <a:buChar char="•"/>
            </a:pPr>
            <a:endParaRPr lang="en-US" sz="2400" dirty="0">
              <a:latin typeface="Calibri Light" panose="020F0302020204030204" pitchFamily="34" charset="0"/>
              <a:cs typeface="Calibri Light" panose="020F0302020204030204" pitchFamily="34" charset="0"/>
            </a:endParaRPr>
          </a:p>
          <a:p>
            <a:pPr marL="355600" indent="-342900">
              <a:lnSpc>
                <a:spcPct val="100000"/>
              </a:lnSpc>
              <a:buClr>
                <a:srgbClr val="3B6D90"/>
              </a:buClr>
              <a:buFont typeface="Arial"/>
              <a:buChar char="•"/>
              <a:tabLst>
                <a:tab pos="354965" algn="l"/>
                <a:tab pos="355600" algn="l"/>
              </a:tabLst>
            </a:pPr>
            <a:r>
              <a:rPr lang="en-US" sz="2400" spc="-20" dirty="0">
                <a:latin typeface="Calibri Light" panose="020F0302020204030204" pitchFamily="34" charset="0"/>
                <a:cs typeface="Calibri Light" panose="020F0302020204030204" pitchFamily="34" charset="0"/>
              </a:rPr>
              <a:t>Have </a:t>
            </a:r>
            <a:r>
              <a:rPr lang="en-US" sz="2400" spc="-5" dirty="0">
                <a:latin typeface="Calibri Light" panose="020F0302020204030204" pitchFamily="34" charset="0"/>
                <a:cs typeface="Calibri Light" panose="020F0302020204030204" pitchFamily="34" charset="0"/>
              </a:rPr>
              <a:t>the </a:t>
            </a:r>
            <a:r>
              <a:rPr lang="en-US" sz="2400" b="1" spc="-10" dirty="0">
                <a:solidFill>
                  <a:srgbClr val="1F497D"/>
                </a:solidFill>
                <a:latin typeface="Calibri Light" panose="020F0302020204030204" pitchFamily="34" charset="0"/>
                <a:cs typeface="Calibri Light" panose="020F0302020204030204" pitchFamily="34" charset="0"/>
              </a:rPr>
              <a:t>Authorized </a:t>
            </a:r>
            <a:r>
              <a:rPr lang="en-US" sz="2400" b="1" spc="-15" dirty="0">
                <a:solidFill>
                  <a:srgbClr val="1F497D"/>
                </a:solidFill>
                <a:latin typeface="Calibri Light" panose="020F0302020204030204" pitchFamily="34" charset="0"/>
                <a:cs typeface="Calibri Light" panose="020F0302020204030204" pitchFamily="34" charset="0"/>
              </a:rPr>
              <a:t>Representative </a:t>
            </a:r>
            <a:r>
              <a:rPr lang="en-US" sz="2400" spc="-5" dirty="0">
                <a:latin typeface="Calibri Light" panose="020F0302020204030204" pitchFamily="34" charset="0"/>
                <a:cs typeface="Calibri Light" panose="020F0302020204030204" pitchFamily="34" charset="0"/>
              </a:rPr>
              <a:t>sign </a:t>
            </a:r>
            <a:r>
              <a:rPr lang="en-US" sz="2400" dirty="0">
                <a:latin typeface="Calibri Light" panose="020F0302020204030204" pitchFamily="34" charset="0"/>
                <a:cs typeface="Calibri Light" panose="020F0302020204030204" pitchFamily="34" charset="0"/>
              </a:rPr>
              <a:t>the</a:t>
            </a:r>
            <a:r>
              <a:rPr lang="en-US" sz="2400" spc="45" dirty="0">
                <a:latin typeface="Calibri Light" panose="020F0302020204030204" pitchFamily="34" charset="0"/>
                <a:cs typeface="Calibri Light" panose="020F0302020204030204" pitchFamily="34" charset="0"/>
              </a:rPr>
              <a:t> </a:t>
            </a:r>
            <a:r>
              <a:rPr lang="en-US" sz="2400" spc="-5" dirty="0">
                <a:latin typeface="Calibri Light" panose="020F0302020204030204" pitchFamily="34" charset="0"/>
                <a:cs typeface="Calibri Light" panose="020F0302020204030204" pitchFamily="34" charset="0"/>
              </a:rPr>
              <a:t>document</a:t>
            </a:r>
            <a:endParaRPr lang="en-US" sz="2400" dirty="0">
              <a:latin typeface="Calibri Light" panose="020F0302020204030204" pitchFamily="34" charset="0"/>
              <a:cs typeface="Calibri Light" panose="020F0302020204030204" pitchFamily="34" charset="0"/>
            </a:endParaRPr>
          </a:p>
          <a:p>
            <a:pPr>
              <a:lnSpc>
                <a:spcPct val="100000"/>
              </a:lnSpc>
              <a:spcBef>
                <a:spcPts val="30"/>
              </a:spcBef>
              <a:buClr>
                <a:srgbClr val="3B6D90"/>
              </a:buClr>
              <a:buFont typeface="Arial"/>
              <a:buChar char="•"/>
            </a:pPr>
            <a:endParaRPr lang="en-US" sz="2400" dirty="0">
              <a:latin typeface="Calibri Light" panose="020F0302020204030204" pitchFamily="34" charset="0"/>
              <a:cs typeface="Calibri Light" panose="020F0302020204030204" pitchFamily="34" charset="0"/>
            </a:endParaRPr>
          </a:p>
          <a:p>
            <a:pPr marL="355600" marR="57150" indent="-342900">
              <a:lnSpc>
                <a:spcPct val="100000"/>
              </a:lnSpc>
              <a:buClr>
                <a:srgbClr val="3B6D90"/>
              </a:buClr>
              <a:buFont typeface="Arial"/>
              <a:buChar char="•"/>
              <a:tabLst>
                <a:tab pos="354965" algn="l"/>
                <a:tab pos="355600" algn="l"/>
              </a:tabLst>
            </a:pPr>
            <a:r>
              <a:rPr lang="en-US" sz="2400" spc="-10" dirty="0">
                <a:latin typeface="Calibri Light" panose="020F0302020204030204" pitchFamily="34" charset="0"/>
                <a:cs typeface="Calibri Light" panose="020F0302020204030204" pitchFamily="34" charset="0"/>
              </a:rPr>
              <a:t>Indicates understanding that </a:t>
            </a:r>
            <a:r>
              <a:rPr lang="en-US" sz="2400" spc="-5" dirty="0">
                <a:latin typeface="Calibri Light" panose="020F0302020204030204" pitchFamily="34" charset="0"/>
                <a:cs typeface="Calibri Light" panose="020F0302020204030204" pitchFamily="34" charset="0"/>
              </a:rPr>
              <a:t>only </a:t>
            </a:r>
            <a:r>
              <a:rPr lang="en-US" sz="2400" b="1" dirty="0">
                <a:solidFill>
                  <a:srgbClr val="1F497D"/>
                </a:solidFill>
                <a:latin typeface="Calibri Light" panose="020F0302020204030204" pitchFamily="34" charset="0"/>
                <a:cs typeface="Calibri Light" panose="020F0302020204030204" pitchFamily="34" charset="0"/>
              </a:rPr>
              <a:t>one </a:t>
            </a:r>
            <a:r>
              <a:rPr lang="en-US" sz="2400" b="1" spc="-5" dirty="0">
                <a:solidFill>
                  <a:srgbClr val="1F497D"/>
                </a:solidFill>
                <a:latin typeface="Calibri Light" panose="020F0302020204030204" pitchFamily="34" charset="0"/>
                <a:cs typeface="Calibri Light" panose="020F0302020204030204" pitchFamily="34" charset="0"/>
              </a:rPr>
              <a:t>DFC </a:t>
            </a:r>
            <a:r>
              <a:rPr lang="en-US" sz="2400" b="1" spc="-20" dirty="0">
                <a:solidFill>
                  <a:srgbClr val="1F497D"/>
                </a:solidFill>
                <a:latin typeface="Calibri Light" panose="020F0302020204030204" pitchFamily="34" charset="0"/>
                <a:cs typeface="Calibri Light" panose="020F0302020204030204" pitchFamily="34" charset="0"/>
              </a:rPr>
              <a:t>grant </a:t>
            </a:r>
            <a:r>
              <a:rPr lang="en-US" sz="2400" b="1" spc="-5" dirty="0">
                <a:solidFill>
                  <a:srgbClr val="1F497D"/>
                </a:solidFill>
                <a:latin typeface="Calibri Light" panose="020F0302020204030204" pitchFamily="34" charset="0"/>
                <a:cs typeface="Calibri Light" panose="020F0302020204030204" pitchFamily="34" charset="0"/>
              </a:rPr>
              <a:t>can be  </a:t>
            </a:r>
            <a:r>
              <a:rPr lang="en-US" sz="2400" b="1" spc="-15" dirty="0">
                <a:solidFill>
                  <a:srgbClr val="1F497D"/>
                </a:solidFill>
                <a:latin typeface="Calibri Light" panose="020F0302020204030204" pitchFamily="34" charset="0"/>
                <a:cs typeface="Calibri Light" panose="020F0302020204030204" pitchFamily="34" charset="0"/>
              </a:rPr>
              <a:t>awarded to </a:t>
            </a:r>
            <a:r>
              <a:rPr lang="en-US" sz="2400" b="1" dirty="0">
                <a:solidFill>
                  <a:srgbClr val="1F497D"/>
                </a:solidFill>
                <a:latin typeface="Calibri Light" panose="020F0302020204030204" pitchFamily="34" charset="0"/>
                <a:cs typeface="Calibri Light" panose="020F0302020204030204" pitchFamily="34" charset="0"/>
              </a:rPr>
              <a:t>a </a:t>
            </a:r>
            <a:r>
              <a:rPr lang="en-US" sz="2400" b="1" spc="-5" dirty="0">
                <a:solidFill>
                  <a:srgbClr val="1F497D"/>
                </a:solidFill>
                <a:latin typeface="Calibri Light" panose="020F0302020204030204" pitchFamily="34" charset="0"/>
                <a:cs typeface="Calibri Light" panose="020F0302020204030204" pitchFamily="34" charset="0"/>
              </a:rPr>
              <a:t>single </a:t>
            </a:r>
            <a:r>
              <a:rPr lang="en-US" sz="2400" b="1" spc="-10" dirty="0">
                <a:solidFill>
                  <a:srgbClr val="1F497D"/>
                </a:solidFill>
                <a:latin typeface="Calibri Light" panose="020F0302020204030204" pitchFamily="34" charset="0"/>
                <a:cs typeface="Calibri Light" panose="020F0302020204030204" pitchFamily="34" charset="0"/>
              </a:rPr>
              <a:t>legal applicant </a:t>
            </a:r>
            <a:r>
              <a:rPr lang="en-US" sz="2400" b="1" spc="-15" dirty="0">
                <a:solidFill>
                  <a:srgbClr val="1F497D"/>
                </a:solidFill>
                <a:latin typeface="Calibri Light" panose="020F0302020204030204" pitchFamily="34" charset="0"/>
                <a:cs typeface="Calibri Light" panose="020F0302020204030204" pitchFamily="34" charset="0"/>
              </a:rPr>
              <a:t>at </a:t>
            </a:r>
            <a:r>
              <a:rPr lang="en-US" sz="2400" b="1" spc="-20" dirty="0">
                <a:solidFill>
                  <a:srgbClr val="1F497D"/>
                </a:solidFill>
                <a:latin typeface="Calibri Light" panose="020F0302020204030204" pitchFamily="34" charset="0"/>
                <a:cs typeface="Calibri Light" panose="020F0302020204030204" pitchFamily="34" charset="0"/>
              </a:rPr>
              <a:t>any</a:t>
            </a:r>
            <a:r>
              <a:rPr lang="en-US" sz="2400" b="1" spc="35" dirty="0">
                <a:solidFill>
                  <a:srgbClr val="1F497D"/>
                </a:solidFill>
                <a:latin typeface="Calibri Light" panose="020F0302020204030204" pitchFamily="34" charset="0"/>
                <a:cs typeface="Calibri Light" panose="020F0302020204030204" pitchFamily="34" charset="0"/>
              </a:rPr>
              <a:t> </a:t>
            </a:r>
            <a:r>
              <a:rPr lang="en-US" sz="2400" b="1" spc="-5" dirty="0">
                <a:solidFill>
                  <a:srgbClr val="1F497D"/>
                </a:solidFill>
                <a:latin typeface="Calibri Light" panose="020F0302020204030204" pitchFamily="34" charset="0"/>
                <a:cs typeface="Calibri Light" panose="020F0302020204030204" pitchFamily="34" charset="0"/>
              </a:rPr>
              <a:t>time</a:t>
            </a:r>
            <a:endParaRPr lang="en-US" sz="2400" dirty="0">
              <a:latin typeface="Calibri Light" panose="020F0302020204030204" pitchFamily="34" charset="0"/>
              <a:cs typeface="Calibri Light" panose="020F0302020204030204" pitchFamily="34" charset="0"/>
            </a:endParaRPr>
          </a:p>
          <a:p>
            <a:pPr marL="469900">
              <a:lnSpc>
                <a:spcPct val="100000"/>
              </a:lnSpc>
              <a:spcBef>
                <a:spcPts val="550"/>
              </a:spcBef>
              <a:tabLst>
                <a:tab pos="756285" algn="l"/>
              </a:tabLst>
            </a:pPr>
            <a:r>
              <a:rPr lang="en-US" sz="2200" spc="-5" dirty="0">
                <a:solidFill>
                  <a:srgbClr val="3B6D90"/>
                </a:solidFill>
                <a:latin typeface="Calibri Light" panose="020F0302020204030204" pitchFamily="34" charset="0"/>
                <a:cs typeface="Calibri Light" panose="020F0302020204030204" pitchFamily="34" charset="0"/>
              </a:rPr>
              <a:t>–	</a:t>
            </a:r>
            <a:r>
              <a:rPr lang="en-US" sz="2200" spc="-5" dirty="0">
                <a:latin typeface="Calibri Light" panose="020F0302020204030204" pitchFamily="34" charset="0"/>
                <a:cs typeface="Calibri Light" panose="020F0302020204030204" pitchFamily="34" charset="0"/>
              </a:rPr>
              <a:t>Does not apply </a:t>
            </a:r>
            <a:r>
              <a:rPr lang="en-US" sz="2200" spc="-20" dirty="0">
                <a:latin typeface="Calibri Light" panose="020F0302020204030204" pitchFamily="34" charset="0"/>
                <a:cs typeface="Calibri Light" panose="020F0302020204030204" pitchFamily="34" charset="0"/>
              </a:rPr>
              <a:t>to </a:t>
            </a:r>
            <a:r>
              <a:rPr lang="en-US" sz="2200" spc="-15" dirty="0">
                <a:latin typeface="Calibri Light" panose="020F0302020204030204" pitchFamily="34" charset="0"/>
                <a:cs typeface="Calibri Light" panose="020F0302020204030204" pitchFamily="34" charset="0"/>
              </a:rPr>
              <a:t>DFC Mentoring</a:t>
            </a:r>
            <a:r>
              <a:rPr lang="en-US" sz="2200" spc="70" dirty="0">
                <a:latin typeface="Calibri Light" panose="020F0302020204030204" pitchFamily="34" charset="0"/>
                <a:cs typeface="Calibri Light" panose="020F0302020204030204" pitchFamily="34" charset="0"/>
              </a:rPr>
              <a:t> </a:t>
            </a:r>
            <a:r>
              <a:rPr lang="en-US" sz="2200" spc="-20" dirty="0">
                <a:latin typeface="Calibri Light" panose="020F0302020204030204" pitchFamily="34" charset="0"/>
                <a:cs typeface="Calibri Light" panose="020F0302020204030204" pitchFamily="34" charset="0"/>
              </a:rPr>
              <a:t>Grants</a:t>
            </a:r>
            <a:endParaRPr lang="en-US" sz="2200" dirty="0">
              <a:latin typeface="Calibri Light" panose="020F0302020204030204" pitchFamily="34" charset="0"/>
              <a:cs typeface="Calibri Light" panose="020F0302020204030204" pitchFamily="34" charset="0"/>
            </a:endParaRPr>
          </a:p>
          <a:p>
            <a:pPr>
              <a:lnSpc>
                <a:spcPct val="100000"/>
              </a:lnSpc>
              <a:spcBef>
                <a:spcPts val="50"/>
              </a:spcBef>
            </a:pPr>
            <a:endParaRPr lang="en-US" sz="2400" dirty="0">
              <a:latin typeface="Calibri Light" panose="020F0302020204030204" pitchFamily="34" charset="0"/>
              <a:cs typeface="Calibri Light" panose="020F0302020204030204" pitchFamily="34" charset="0"/>
            </a:endParaRPr>
          </a:p>
          <a:p>
            <a:pPr marR="3949700" algn="ctr">
              <a:lnSpc>
                <a:spcPct val="100000"/>
              </a:lnSpc>
            </a:pPr>
            <a:r>
              <a:rPr lang="en-US" sz="1800" b="1" spc="-10" dirty="0">
                <a:solidFill>
                  <a:srgbClr val="C00000"/>
                </a:solidFill>
                <a:latin typeface="Calibri Light" panose="020F0302020204030204" pitchFamily="34" charset="0"/>
                <a:cs typeface="Calibri Light" panose="020F0302020204030204" pitchFamily="34" charset="0"/>
              </a:rPr>
              <a:t>Grant </a:t>
            </a:r>
            <a:r>
              <a:rPr lang="en-US" sz="1800" b="1" spc="-15" dirty="0">
                <a:solidFill>
                  <a:srgbClr val="C00000"/>
                </a:solidFill>
                <a:latin typeface="Calibri Light" panose="020F0302020204030204" pitchFamily="34" charset="0"/>
                <a:cs typeface="Calibri Light" panose="020F0302020204030204" pitchFamily="34" charset="0"/>
              </a:rPr>
              <a:t>Award</a:t>
            </a:r>
            <a:r>
              <a:rPr lang="en-US" sz="1800" b="1" spc="-20" dirty="0">
                <a:solidFill>
                  <a:srgbClr val="C00000"/>
                </a:solidFill>
                <a:latin typeface="Calibri Light" panose="020F0302020204030204" pitchFamily="34" charset="0"/>
                <a:cs typeface="Calibri Light" panose="020F0302020204030204" pitchFamily="34" charset="0"/>
              </a:rPr>
              <a:t> </a:t>
            </a:r>
            <a:r>
              <a:rPr lang="en-US" sz="1800" b="1" spc="-10" dirty="0">
                <a:solidFill>
                  <a:srgbClr val="C00000"/>
                </a:solidFill>
                <a:latin typeface="Calibri Light" panose="020F0302020204030204" pitchFamily="34" charset="0"/>
                <a:cs typeface="Calibri Light" panose="020F0302020204030204" pitchFamily="34" charset="0"/>
              </a:rPr>
              <a:t>Recipient</a:t>
            </a:r>
            <a:r>
              <a:rPr lang="en-US" sz="1800" spc="-10" dirty="0">
                <a:solidFill>
                  <a:srgbClr val="C00000"/>
                </a:solidFill>
                <a:latin typeface="Calibri Light" panose="020F0302020204030204" pitchFamily="34" charset="0"/>
                <a:cs typeface="Calibri Light" panose="020F0302020204030204" pitchFamily="34" charset="0"/>
              </a:rPr>
              <a:t>:</a:t>
            </a:r>
            <a:endParaRPr lang="en-US" sz="1800" dirty="0">
              <a:latin typeface="Calibri Light" panose="020F0302020204030204" pitchFamily="34" charset="0"/>
              <a:cs typeface="Calibri Light" panose="020F0302020204030204" pitchFamily="34" charset="0"/>
            </a:endParaRPr>
          </a:p>
          <a:p>
            <a:pPr marR="3947795" algn="ctr">
              <a:lnSpc>
                <a:spcPct val="100000"/>
              </a:lnSpc>
            </a:pPr>
            <a:r>
              <a:rPr lang="en-US" sz="1800" dirty="0">
                <a:latin typeface="Calibri Light" panose="020F0302020204030204" pitchFamily="34" charset="0"/>
                <a:cs typeface="Calibri Light" panose="020F0302020204030204" pitchFamily="34" charset="0"/>
              </a:rPr>
              <a:t>- </a:t>
            </a:r>
            <a:r>
              <a:rPr lang="en-US" sz="1800" spc="-5" dirty="0">
                <a:latin typeface="Calibri Light" panose="020F0302020204030204" pitchFamily="34" charset="0"/>
                <a:cs typeface="Calibri Light" panose="020F0302020204030204" pitchFamily="34" charset="0"/>
              </a:rPr>
              <a:t>Coalition</a:t>
            </a:r>
            <a:r>
              <a:rPr lang="en-US" sz="1800" spc="-35" dirty="0">
                <a:latin typeface="Calibri Light" panose="020F0302020204030204" pitchFamily="34" charset="0"/>
                <a:cs typeface="Calibri Light" panose="020F0302020204030204" pitchFamily="34" charset="0"/>
              </a:rPr>
              <a:t> </a:t>
            </a:r>
            <a:r>
              <a:rPr lang="en-US" sz="1800" spc="-10" dirty="0">
                <a:latin typeface="Calibri Light" panose="020F0302020204030204" pitchFamily="34" charset="0"/>
                <a:cs typeface="Calibri Light" panose="020F0302020204030204" pitchFamily="34" charset="0"/>
              </a:rPr>
              <a:t>501(c)(3)</a:t>
            </a:r>
            <a:endParaRPr lang="en-US" sz="1800" dirty="0">
              <a:latin typeface="Calibri Light" panose="020F0302020204030204" pitchFamily="34" charset="0"/>
              <a:cs typeface="Calibri Light" panose="020F0302020204030204" pitchFamily="34" charset="0"/>
            </a:endParaRPr>
          </a:p>
          <a:p>
            <a:pPr marR="3949065" algn="ctr">
              <a:lnSpc>
                <a:spcPct val="100000"/>
              </a:lnSpc>
            </a:pPr>
            <a:r>
              <a:rPr lang="en-US" sz="1800" dirty="0">
                <a:latin typeface="Calibri Light" panose="020F0302020204030204" pitchFamily="34" charset="0"/>
                <a:cs typeface="Calibri Light" panose="020F0302020204030204" pitchFamily="34" charset="0"/>
              </a:rPr>
              <a:t>- </a:t>
            </a:r>
            <a:r>
              <a:rPr lang="en-US" sz="1800" spc="-10" dirty="0">
                <a:latin typeface="Calibri Light" panose="020F0302020204030204" pitchFamily="34" charset="0"/>
                <a:cs typeface="Calibri Light" panose="020F0302020204030204" pitchFamily="34" charset="0"/>
              </a:rPr>
              <a:t>Partnering</a:t>
            </a:r>
            <a:r>
              <a:rPr lang="en-US" sz="1800" spc="-40" dirty="0">
                <a:latin typeface="Calibri Light" panose="020F0302020204030204" pitchFamily="34" charset="0"/>
                <a:cs typeface="Calibri Light" panose="020F0302020204030204" pitchFamily="34" charset="0"/>
              </a:rPr>
              <a:t> </a:t>
            </a:r>
            <a:r>
              <a:rPr lang="en-US" sz="1800" spc="-15" dirty="0">
                <a:latin typeface="Calibri Light" panose="020F0302020204030204" pitchFamily="34" charset="0"/>
                <a:cs typeface="Calibri Light" panose="020F0302020204030204" pitchFamily="34" charset="0"/>
              </a:rPr>
              <a:t>Organization</a:t>
            </a:r>
            <a:endParaRPr lang="en-US" sz="1800" dirty="0">
              <a:latin typeface="Calibri Light" panose="020F0302020204030204" pitchFamily="34" charset="0"/>
              <a:cs typeface="Calibri Light" panose="020F0302020204030204" pitchFamily="34" charset="0"/>
            </a:endParaRPr>
          </a:p>
          <a:p>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80400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778805"/>
            <a:ext cx="7782234" cy="1231106"/>
          </a:xfrm>
        </p:spPr>
        <p:txBody>
          <a:bodyPr/>
          <a:lstStyle/>
          <a:p>
            <a:r>
              <a:rPr lang="en-US" sz="4000" dirty="0"/>
              <a:t>Attachment 6: Assurance of 10-Year  Funding Limit</a:t>
            </a:r>
          </a:p>
        </p:txBody>
      </p:sp>
      <p:sp>
        <p:nvSpPr>
          <p:cNvPr id="18" name="Text Placeholder 17">
            <a:extLst>
              <a:ext uri="{FF2B5EF4-FFF2-40B4-BE49-F238E27FC236}">
                <a16:creationId xmlns:a16="http://schemas.microsoft.com/office/drawing/2014/main" id="{60186405-AF75-49F7-9FA5-499C791E5037}"/>
              </a:ext>
            </a:extLst>
          </p:cNvPr>
          <p:cNvSpPr>
            <a:spLocks noGrp="1"/>
          </p:cNvSpPr>
          <p:nvPr>
            <p:ph type="body" idx="1"/>
          </p:nvPr>
        </p:nvSpPr>
        <p:spPr>
          <a:xfrm>
            <a:off x="654908" y="2242542"/>
            <a:ext cx="4721765" cy="3829858"/>
          </a:xfrm>
        </p:spPr>
        <p:txBody>
          <a:bodyPr/>
          <a:lstStyle/>
          <a:p>
            <a:pPr marL="355600" marR="5080" indent="-342900">
              <a:lnSpc>
                <a:spcPts val="2110"/>
              </a:lnSpc>
              <a:spcBef>
                <a:spcPts val="605"/>
              </a:spcBef>
              <a:buClr>
                <a:srgbClr val="3B6D90"/>
              </a:buClr>
              <a:buFont typeface="Arial"/>
              <a:buChar char="•"/>
              <a:tabLst>
                <a:tab pos="354965" algn="l"/>
                <a:tab pos="355600" algn="l"/>
              </a:tabLst>
            </a:pPr>
            <a:r>
              <a:rPr lang="en-US" sz="2200" spc="-5" dirty="0">
                <a:cs typeface="Calibri"/>
              </a:rPr>
              <a:t>Use </a:t>
            </a:r>
            <a:r>
              <a:rPr lang="en-US" sz="2200" spc="-10" dirty="0">
                <a:cs typeface="Calibri"/>
              </a:rPr>
              <a:t>the </a:t>
            </a:r>
            <a:r>
              <a:rPr lang="en-US" sz="2200" spc="-15" dirty="0">
                <a:cs typeface="Calibri"/>
              </a:rPr>
              <a:t>template</a:t>
            </a:r>
            <a:r>
              <a:rPr lang="en-US" sz="2200" spc="-15" dirty="0">
                <a:solidFill>
                  <a:srgbClr val="1F497D"/>
                </a:solidFill>
                <a:cs typeface="Calibri"/>
              </a:rPr>
              <a:t> </a:t>
            </a:r>
            <a:r>
              <a:rPr lang="en-US" sz="2200" b="1" u="heavy" spc="-20" dirty="0">
                <a:solidFill>
                  <a:srgbClr val="1F497D"/>
                </a:solidFill>
                <a:uFill>
                  <a:solidFill>
                    <a:srgbClr val="1F497D"/>
                  </a:solidFill>
                </a:uFill>
                <a:cs typeface="Calibri"/>
              </a:rPr>
              <a:t>exactly</a:t>
            </a:r>
            <a:r>
              <a:rPr lang="en-US" sz="2200" b="1" spc="-20" dirty="0">
                <a:solidFill>
                  <a:srgbClr val="1F497D"/>
                </a:solidFill>
                <a:cs typeface="Calibri"/>
              </a:rPr>
              <a:t> </a:t>
            </a:r>
            <a:r>
              <a:rPr lang="en-US" sz="2200" spc="-5" dirty="0">
                <a:cs typeface="Calibri"/>
              </a:rPr>
              <a:t>as it is  </a:t>
            </a:r>
            <a:r>
              <a:rPr lang="en-US" sz="2200" spc="-10" dirty="0">
                <a:cs typeface="Calibri"/>
              </a:rPr>
              <a:t>provided</a:t>
            </a:r>
            <a:endParaRPr lang="en-US" sz="2200" dirty="0">
              <a:cs typeface="Calibri"/>
            </a:endParaRPr>
          </a:p>
          <a:p>
            <a:pPr marL="355600" marR="5080" indent="-342900">
              <a:lnSpc>
                <a:spcPts val="2110"/>
              </a:lnSpc>
              <a:spcBef>
                <a:spcPts val="605"/>
              </a:spcBef>
              <a:buClr>
                <a:srgbClr val="3B6D90"/>
              </a:buClr>
              <a:buFont typeface="Arial"/>
              <a:buChar char="•"/>
              <a:tabLst>
                <a:tab pos="354965" algn="l"/>
                <a:tab pos="355600" algn="l"/>
              </a:tabLst>
            </a:pPr>
            <a:r>
              <a:rPr lang="en-US" sz="2200" spc="-20" dirty="0">
                <a:latin typeface="Calibri"/>
                <a:cs typeface="Calibri"/>
              </a:rPr>
              <a:t>Have </a:t>
            </a:r>
            <a:r>
              <a:rPr lang="en-US" sz="2200" spc="-10" dirty="0">
                <a:latin typeface="Calibri"/>
                <a:cs typeface="Calibri"/>
              </a:rPr>
              <a:t>the </a:t>
            </a:r>
            <a:r>
              <a:rPr lang="en-US" sz="2200" b="1" spc="-10" dirty="0">
                <a:solidFill>
                  <a:srgbClr val="1F497D"/>
                </a:solidFill>
                <a:latin typeface="Calibri"/>
                <a:cs typeface="Calibri"/>
              </a:rPr>
              <a:t>Authorized </a:t>
            </a:r>
            <a:r>
              <a:rPr lang="en-US" sz="2200" b="1" spc="-20" dirty="0">
                <a:solidFill>
                  <a:srgbClr val="1F497D"/>
                </a:solidFill>
                <a:latin typeface="Calibri"/>
                <a:cs typeface="Calibri"/>
              </a:rPr>
              <a:t>Representative </a:t>
            </a:r>
            <a:r>
              <a:rPr lang="en-US" sz="2200" b="1" spc="-20" dirty="0">
                <a:latin typeface="Calibri"/>
                <a:cs typeface="Calibri"/>
              </a:rPr>
              <a:t> </a:t>
            </a:r>
            <a:r>
              <a:rPr lang="en-US" sz="2200" spc="-20" dirty="0">
                <a:latin typeface="Calibri"/>
                <a:cs typeface="Calibri"/>
              </a:rPr>
              <a:t>for </a:t>
            </a:r>
            <a:r>
              <a:rPr lang="en-US" sz="2200" spc="-10" dirty="0">
                <a:latin typeface="Calibri"/>
                <a:cs typeface="Calibri"/>
              </a:rPr>
              <a:t>the </a:t>
            </a:r>
            <a:r>
              <a:rPr lang="en-US" sz="2200" spc="-15" dirty="0">
                <a:latin typeface="Calibri"/>
                <a:cs typeface="Calibri"/>
              </a:rPr>
              <a:t>legal applicant </a:t>
            </a:r>
            <a:r>
              <a:rPr lang="en-US" sz="2200" spc="-5" dirty="0">
                <a:latin typeface="Calibri"/>
                <a:cs typeface="Calibri"/>
              </a:rPr>
              <a:t>sign </a:t>
            </a:r>
            <a:r>
              <a:rPr lang="en-US" sz="2200" spc="-10" dirty="0">
                <a:latin typeface="Calibri"/>
                <a:cs typeface="Calibri"/>
              </a:rPr>
              <a:t>the  document</a:t>
            </a:r>
            <a:endParaRPr lang="en-US" sz="2200" dirty="0">
              <a:latin typeface="Calibri"/>
              <a:cs typeface="Calibri"/>
            </a:endParaRPr>
          </a:p>
          <a:p>
            <a:pPr marL="355600" marR="114935" indent="-342900">
              <a:lnSpc>
                <a:spcPts val="2110"/>
              </a:lnSpc>
              <a:spcBef>
                <a:spcPts val="1975"/>
              </a:spcBef>
              <a:buClr>
                <a:srgbClr val="3B6D90"/>
              </a:buClr>
              <a:buFont typeface="Arial"/>
              <a:buChar char="•"/>
              <a:tabLst>
                <a:tab pos="354965" algn="l"/>
                <a:tab pos="355600" algn="l"/>
              </a:tabLst>
            </a:pPr>
            <a:r>
              <a:rPr lang="en-US" sz="2200" spc="-15" dirty="0">
                <a:latin typeface="Calibri"/>
                <a:cs typeface="Calibri"/>
              </a:rPr>
              <a:t>Indicates </a:t>
            </a:r>
            <a:r>
              <a:rPr lang="en-US" sz="2200" spc="-5" dirty="0">
                <a:latin typeface="Calibri"/>
                <a:cs typeface="Calibri"/>
              </a:rPr>
              <a:t>an </a:t>
            </a:r>
            <a:r>
              <a:rPr lang="en-US" sz="2200" spc="-15" dirty="0">
                <a:latin typeface="Calibri"/>
                <a:cs typeface="Calibri"/>
              </a:rPr>
              <a:t>understanding </a:t>
            </a:r>
            <a:r>
              <a:rPr lang="en-US" sz="2200" spc="-10" dirty="0">
                <a:latin typeface="Calibri"/>
                <a:cs typeface="Calibri"/>
              </a:rPr>
              <a:t>that </a:t>
            </a:r>
            <a:r>
              <a:rPr lang="en-US" sz="2200" spc="-5" dirty="0">
                <a:latin typeface="Calibri"/>
                <a:cs typeface="Calibri"/>
              </a:rPr>
              <a:t>a </a:t>
            </a:r>
            <a:r>
              <a:rPr lang="en-US" sz="2200" spc="-5" dirty="0">
                <a:solidFill>
                  <a:srgbClr val="1F497D"/>
                </a:solidFill>
                <a:latin typeface="Calibri"/>
                <a:cs typeface="Calibri"/>
              </a:rPr>
              <a:t> </a:t>
            </a:r>
            <a:r>
              <a:rPr lang="en-US" sz="2200" b="1" spc="-10" dirty="0">
                <a:solidFill>
                  <a:srgbClr val="1F497D"/>
                </a:solidFill>
                <a:latin typeface="Calibri"/>
                <a:cs typeface="Calibri"/>
              </a:rPr>
              <a:t>coalition cannot receive more than  </a:t>
            </a:r>
            <a:r>
              <a:rPr lang="en-US" sz="2200" b="1" spc="-5" dirty="0">
                <a:solidFill>
                  <a:srgbClr val="1F497D"/>
                </a:solidFill>
                <a:latin typeface="Calibri"/>
                <a:cs typeface="Calibri"/>
              </a:rPr>
              <a:t>10 </a:t>
            </a:r>
            <a:r>
              <a:rPr lang="en-US" sz="2200" b="1" spc="-15" dirty="0">
                <a:solidFill>
                  <a:srgbClr val="1F497D"/>
                </a:solidFill>
                <a:latin typeface="Calibri"/>
                <a:cs typeface="Calibri"/>
              </a:rPr>
              <a:t>years </a:t>
            </a:r>
            <a:r>
              <a:rPr lang="en-US" sz="2200" dirty="0">
                <a:latin typeface="Calibri"/>
                <a:cs typeface="Calibri"/>
              </a:rPr>
              <a:t>of </a:t>
            </a:r>
            <a:r>
              <a:rPr lang="en-US" sz="2200" spc="-10" dirty="0">
                <a:latin typeface="Calibri"/>
                <a:cs typeface="Calibri"/>
              </a:rPr>
              <a:t>DFC</a:t>
            </a:r>
            <a:r>
              <a:rPr lang="en-US" sz="2200" spc="15" dirty="0">
                <a:latin typeface="Calibri"/>
                <a:cs typeface="Calibri"/>
              </a:rPr>
              <a:t> </a:t>
            </a:r>
            <a:r>
              <a:rPr lang="en-US" sz="2200" spc="-5" dirty="0">
                <a:latin typeface="Calibri"/>
                <a:cs typeface="Calibri"/>
              </a:rPr>
              <a:t>funding</a:t>
            </a:r>
            <a:endParaRPr lang="en-US" sz="2200" dirty="0">
              <a:latin typeface="Calibri"/>
              <a:cs typeface="Calibri"/>
            </a:endParaRPr>
          </a:p>
          <a:p>
            <a:pPr marL="354965" marR="91440" indent="-342900">
              <a:lnSpc>
                <a:spcPts val="2110"/>
              </a:lnSpc>
              <a:spcBef>
                <a:spcPts val="1975"/>
              </a:spcBef>
              <a:buClr>
                <a:srgbClr val="3B6D90"/>
              </a:buClr>
              <a:buFont typeface="Arial"/>
              <a:buChar char="•"/>
              <a:tabLst>
                <a:tab pos="354965" algn="l"/>
                <a:tab pos="355600" algn="l"/>
              </a:tabLst>
            </a:pPr>
            <a:r>
              <a:rPr lang="en-US" sz="2200" spc="-10" dirty="0">
                <a:latin typeface="Calibri"/>
                <a:cs typeface="Calibri"/>
              </a:rPr>
              <a:t>Providing </a:t>
            </a:r>
            <a:r>
              <a:rPr lang="en-US" sz="2200" b="1" spc="-10" dirty="0">
                <a:solidFill>
                  <a:srgbClr val="1F497D"/>
                </a:solidFill>
                <a:latin typeface="Calibri"/>
                <a:cs typeface="Calibri"/>
              </a:rPr>
              <a:t>false </a:t>
            </a:r>
            <a:r>
              <a:rPr lang="en-US" sz="2200" dirty="0">
                <a:latin typeface="Calibri"/>
                <a:cs typeface="Calibri"/>
              </a:rPr>
              <a:t>or </a:t>
            </a:r>
            <a:r>
              <a:rPr lang="en-US" sz="2200" b="1" spc="-5" dirty="0">
                <a:solidFill>
                  <a:srgbClr val="1F497D"/>
                </a:solidFill>
                <a:latin typeface="Calibri"/>
                <a:cs typeface="Calibri"/>
              </a:rPr>
              <a:t>misleading  </a:t>
            </a:r>
            <a:r>
              <a:rPr lang="en-US" sz="2200" b="1" spc="-15" dirty="0">
                <a:solidFill>
                  <a:srgbClr val="1F497D"/>
                </a:solidFill>
                <a:latin typeface="Calibri"/>
                <a:cs typeface="Calibri"/>
              </a:rPr>
              <a:t>information </a:t>
            </a:r>
            <a:r>
              <a:rPr lang="en-US" sz="2200" spc="-5" dirty="0">
                <a:latin typeface="Calibri"/>
                <a:cs typeface="Calibri"/>
              </a:rPr>
              <a:t>is </a:t>
            </a:r>
            <a:r>
              <a:rPr lang="en-US" sz="2200" b="1" spc="-10" dirty="0">
                <a:solidFill>
                  <a:srgbClr val="1F497D"/>
                </a:solidFill>
                <a:latin typeface="Calibri"/>
                <a:cs typeface="Calibri"/>
              </a:rPr>
              <a:t>unlawful </a:t>
            </a:r>
            <a:r>
              <a:rPr lang="en-US" sz="2200" spc="-5" dirty="0">
                <a:latin typeface="Calibri"/>
                <a:cs typeface="Calibri"/>
              </a:rPr>
              <a:t>and subject  </a:t>
            </a:r>
            <a:r>
              <a:rPr lang="en-US" sz="2200" spc="-20" dirty="0">
                <a:latin typeface="Calibri"/>
                <a:cs typeface="Calibri"/>
              </a:rPr>
              <a:t>to </a:t>
            </a:r>
            <a:r>
              <a:rPr lang="en-US" sz="2200" b="1" spc="-5" dirty="0">
                <a:solidFill>
                  <a:srgbClr val="1F497D"/>
                </a:solidFill>
                <a:latin typeface="Calibri"/>
                <a:cs typeface="Calibri"/>
              </a:rPr>
              <a:t>criminal penalties </a:t>
            </a:r>
            <a:r>
              <a:rPr lang="en-US" sz="2200" spc="-10" dirty="0">
                <a:latin typeface="Calibri"/>
                <a:cs typeface="Calibri"/>
              </a:rPr>
              <a:t>(18</a:t>
            </a:r>
            <a:r>
              <a:rPr lang="en-US" sz="2200" spc="25" dirty="0">
                <a:latin typeface="Calibri"/>
                <a:cs typeface="Calibri"/>
              </a:rPr>
              <a:t> </a:t>
            </a:r>
            <a:r>
              <a:rPr lang="en-US" sz="2200" spc="-5" dirty="0">
                <a:latin typeface="Calibri"/>
                <a:cs typeface="Calibri"/>
              </a:rPr>
              <a:t>USC1001)</a:t>
            </a:r>
            <a:endParaRPr lang="en-US" sz="2200" dirty="0">
              <a:latin typeface="Calibri"/>
              <a:cs typeface="Calibri"/>
            </a:endParaRPr>
          </a:p>
        </p:txBody>
      </p:sp>
      <p:grpSp>
        <p:nvGrpSpPr>
          <p:cNvPr id="3" name="Group 2">
            <a:extLst>
              <a:ext uri="{FF2B5EF4-FFF2-40B4-BE49-F238E27FC236}">
                <a16:creationId xmlns:a16="http://schemas.microsoft.com/office/drawing/2014/main" id="{E00CC0E4-054F-4942-AAC2-4FF8B9811969}"/>
              </a:ext>
              <a:ext uri="{C183D7F6-B498-43B3-948B-1728B52AA6E4}">
                <adec:decorative xmlns:adec="http://schemas.microsoft.com/office/drawing/2017/decorative" val="1"/>
              </a:ext>
            </a:extLst>
          </p:cNvPr>
          <p:cNvGrpSpPr/>
          <p:nvPr/>
        </p:nvGrpSpPr>
        <p:grpSpPr>
          <a:xfrm>
            <a:off x="5023103" y="2590800"/>
            <a:ext cx="3726179" cy="2329180"/>
            <a:chOff x="5023103" y="2590800"/>
            <a:chExt cx="3726179" cy="2329180"/>
          </a:xfrm>
        </p:grpSpPr>
        <p:sp>
          <p:nvSpPr>
            <p:cNvPr id="7" name="object 7"/>
            <p:cNvSpPr/>
            <p:nvPr/>
          </p:nvSpPr>
          <p:spPr>
            <a:xfrm>
              <a:off x="5495544" y="4197096"/>
              <a:ext cx="97536" cy="9753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291071" y="3525011"/>
              <a:ext cx="294131" cy="29260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319771" y="3139440"/>
              <a:ext cx="361187" cy="359663"/>
            </a:xfrm>
            <a:prstGeom prst="rect">
              <a:avLst/>
            </a:prstGeom>
            <a:blipFill>
              <a:blip r:embed="rId4" cstate="print"/>
              <a:stretch>
                <a:fillRect/>
              </a:stretch>
            </a:blipFill>
          </p:spPr>
          <p:txBody>
            <a:bodyPr wrap="square" lIns="0" tIns="0" rIns="0" bIns="0" rtlCol="0"/>
            <a:lstStyle/>
            <a:p>
              <a:endParaRPr/>
            </a:p>
          </p:txBody>
        </p:sp>
        <p:grpSp>
          <p:nvGrpSpPr>
            <p:cNvPr id="16" name="Group 15">
              <a:extLst>
                <a:ext uri="{FF2B5EF4-FFF2-40B4-BE49-F238E27FC236}">
                  <a16:creationId xmlns:a16="http://schemas.microsoft.com/office/drawing/2014/main" id="{967A68AC-C3C1-4EC8-B044-2A831F2B3C41}"/>
                </a:ext>
                <a:ext uri="{C183D7F6-B498-43B3-948B-1728B52AA6E4}">
                  <adec:decorative xmlns:adec="http://schemas.microsoft.com/office/drawing/2017/decorative" val="1"/>
                </a:ext>
              </a:extLst>
            </p:cNvPr>
            <p:cNvGrpSpPr/>
            <p:nvPr/>
          </p:nvGrpSpPr>
          <p:grpSpPr>
            <a:xfrm>
              <a:off x="5023103" y="2590800"/>
              <a:ext cx="3726179" cy="2329180"/>
              <a:chOff x="5023103" y="2590800"/>
              <a:chExt cx="3726179" cy="2329180"/>
            </a:xfrm>
          </p:grpSpPr>
          <p:sp>
            <p:nvSpPr>
              <p:cNvPr id="5" name="object 5"/>
              <p:cNvSpPr/>
              <p:nvPr/>
            </p:nvSpPr>
            <p:spPr>
              <a:xfrm>
                <a:off x="5023103" y="2590800"/>
                <a:ext cx="3726179" cy="2329180"/>
              </a:xfrm>
              <a:custGeom>
                <a:avLst/>
                <a:gdLst/>
                <a:ahLst/>
                <a:cxnLst/>
                <a:rect l="l" t="t" r="r" b="b"/>
                <a:pathLst>
                  <a:path w="3726179" h="2329179">
                    <a:moveTo>
                      <a:pt x="3111207" y="0"/>
                    </a:moveTo>
                    <a:lnTo>
                      <a:pt x="3144012" y="291084"/>
                    </a:lnTo>
                    <a:lnTo>
                      <a:pt x="3081234" y="303379"/>
                    </a:lnTo>
                    <a:lnTo>
                      <a:pt x="2957462" y="328970"/>
                    </a:lnTo>
                    <a:lnTo>
                      <a:pt x="2836068" y="355896"/>
                    </a:lnTo>
                    <a:lnTo>
                      <a:pt x="2717051" y="384156"/>
                    </a:lnTo>
                    <a:lnTo>
                      <a:pt x="2600412" y="413749"/>
                    </a:lnTo>
                    <a:lnTo>
                      <a:pt x="2486150" y="444677"/>
                    </a:lnTo>
                    <a:lnTo>
                      <a:pt x="2374266" y="476939"/>
                    </a:lnTo>
                    <a:lnTo>
                      <a:pt x="2264759" y="510535"/>
                    </a:lnTo>
                    <a:lnTo>
                      <a:pt x="2157629" y="545466"/>
                    </a:lnTo>
                    <a:lnTo>
                      <a:pt x="2104956" y="563431"/>
                    </a:lnTo>
                    <a:lnTo>
                      <a:pt x="2052877" y="581730"/>
                    </a:lnTo>
                    <a:lnTo>
                      <a:pt x="2001393" y="600363"/>
                    </a:lnTo>
                    <a:lnTo>
                      <a:pt x="1950502" y="619329"/>
                    </a:lnTo>
                    <a:lnTo>
                      <a:pt x="1900207" y="638628"/>
                    </a:lnTo>
                    <a:lnTo>
                      <a:pt x="1850505" y="658261"/>
                    </a:lnTo>
                    <a:lnTo>
                      <a:pt x="1801398" y="678228"/>
                    </a:lnTo>
                    <a:lnTo>
                      <a:pt x="1752885" y="698528"/>
                    </a:lnTo>
                    <a:lnTo>
                      <a:pt x="1704967" y="719162"/>
                    </a:lnTo>
                    <a:lnTo>
                      <a:pt x="1657643" y="740129"/>
                    </a:lnTo>
                    <a:lnTo>
                      <a:pt x="1610913" y="761430"/>
                    </a:lnTo>
                    <a:lnTo>
                      <a:pt x="1564778" y="783064"/>
                    </a:lnTo>
                    <a:lnTo>
                      <a:pt x="1519237" y="805032"/>
                    </a:lnTo>
                    <a:lnTo>
                      <a:pt x="1474290" y="827333"/>
                    </a:lnTo>
                    <a:lnTo>
                      <a:pt x="1429938" y="849968"/>
                    </a:lnTo>
                    <a:lnTo>
                      <a:pt x="1386180" y="872936"/>
                    </a:lnTo>
                    <a:lnTo>
                      <a:pt x="1343017" y="896238"/>
                    </a:lnTo>
                    <a:lnTo>
                      <a:pt x="1300448" y="919874"/>
                    </a:lnTo>
                    <a:lnTo>
                      <a:pt x="1258473" y="943843"/>
                    </a:lnTo>
                    <a:lnTo>
                      <a:pt x="1217093" y="968145"/>
                    </a:lnTo>
                    <a:lnTo>
                      <a:pt x="1176307" y="992781"/>
                    </a:lnTo>
                    <a:lnTo>
                      <a:pt x="1136115" y="1017751"/>
                    </a:lnTo>
                    <a:lnTo>
                      <a:pt x="1096518" y="1043054"/>
                    </a:lnTo>
                    <a:lnTo>
                      <a:pt x="1057515" y="1068690"/>
                    </a:lnTo>
                    <a:lnTo>
                      <a:pt x="1019106" y="1094660"/>
                    </a:lnTo>
                    <a:lnTo>
                      <a:pt x="981292" y="1120964"/>
                    </a:lnTo>
                    <a:lnTo>
                      <a:pt x="944072" y="1147601"/>
                    </a:lnTo>
                    <a:lnTo>
                      <a:pt x="907446" y="1174572"/>
                    </a:lnTo>
                    <a:lnTo>
                      <a:pt x="871415" y="1201876"/>
                    </a:lnTo>
                    <a:lnTo>
                      <a:pt x="835978" y="1229514"/>
                    </a:lnTo>
                    <a:lnTo>
                      <a:pt x="801136" y="1257485"/>
                    </a:lnTo>
                    <a:lnTo>
                      <a:pt x="766888" y="1285790"/>
                    </a:lnTo>
                    <a:lnTo>
                      <a:pt x="733234" y="1314429"/>
                    </a:lnTo>
                    <a:lnTo>
                      <a:pt x="700175" y="1343401"/>
                    </a:lnTo>
                    <a:lnTo>
                      <a:pt x="667710" y="1372706"/>
                    </a:lnTo>
                    <a:lnTo>
                      <a:pt x="635839" y="1402345"/>
                    </a:lnTo>
                    <a:lnTo>
                      <a:pt x="604563" y="1432317"/>
                    </a:lnTo>
                    <a:lnTo>
                      <a:pt x="573881" y="1462624"/>
                    </a:lnTo>
                    <a:lnTo>
                      <a:pt x="543793" y="1493263"/>
                    </a:lnTo>
                    <a:lnTo>
                      <a:pt x="514300" y="1524236"/>
                    </a:lnTo>
                    <a:lnTo>
                      <a:pt x="485401" y="1555543"/>
                    </a:lnTo>
                    <a:lnTo>
                      <a:pt x="457097" y="1587183"/>
                    </a:lnTo>
                    <a:lnTo>
                      <a:pt x="429386" y="1619157"/>
                    </a:lnTo>
                    <a:lnTo>
                      <a:pt x="402271" y="1651464"/>
                    </a:lnTo>
                    <a:lnTo>
                      <a:pt x="375749" y="1684105"/>
                    </a:lnTo>
                    <a:lnTo>
                      <a:pt x="349822" y="1717079"/>
                    </a:lnTo>
                    <a:lnTo>
                      <a:pt x="324490" y="1750387"/>
                    </a:lnTo>
                    <a:lnTo>
                      <a:pt x="299751" y="1784028"/>
                    </a:lnTo>
                    <a:lnTo>
                      <a:pt x="275607" y="1818003"/>
                    </a:lnTo>
                    <a:lnTo>
                      <a:pt x="252058" y="1852311"/>
                    </a:lnTo>
                    <a:lnTo>
                      <a:pt x="229102" y="1886953"/>
                    </a:lnTo>
                    <a:lnTo>
                      <a:pt x="206742" y="1921929"/>
                    </a:lnTo>
                    <a:lnTo>
                      <a:pt x="184975" y="1957238"/>
                    </a:lnTo>
                    <a:lnTo>
                      <a:pt x="163803" y="1992880"/>
                    </a:lnTo>
                    <a:lnTo>
                      <a:pt x="143225" y="2028856"/>
                    </a:lnTo>
                    <a:lnTo>
                      <a:pt x="123242" y="2065166"/>
                    </a:lnTo>
                    <a:lnTo>
                      <a:pt x="103852" y="2101809"/>
                    </a:lnTo>
                    <a:lnTo>
                      <a:pt x="85058" y="2138785"/>
                    </a:lnTo>
                    <a:lnTo>
                      <a:pt x="66857" y="2176096"/>
                    </a:lnTo>
                    <a:lnTo>
                      <a:pt x="49251" y="2213739"/>
                    </a:lnTo>
                    <a:lnTo>
                      <a:pt x="32240" y="2251716"/>
                    </a:lnTo>
                    <a:lnTo>
                      <a:pt x="15822" y="2290027"/>
                    </a:lnTo>
                    <a:lnTo>
                      <a:pt x="0" y="2328672"/>
                    </a:lnTo>
                    <a:lnTo>
                      <a:pt x="25422" y="2294776"/>
                    </a:lnTo>
                    <a:lnTo>
                      <a:pt x="51337" y="2261270"/>
                    </a:lnTo>
                    <a:lnTo>
                      <a:pt x="77743" y="2228153"/>
                    </a:lnTo>
                    <a:lnTo>
                      <a:pt x="104641" y="2195427"/>
                    </a:lnTo>
                    <a:lnTo>
                      <a:pt x="132031" y="2163090"/>
                    </a:lnTo>
                    <a:lnTo>
                      <a:pt x="159913" y="2131144"/>
                    </a:lnTo>
                    <a:lnTo>
                      <a:pt x="188287" y="2099587"/>
                    </a:lnTo>
                    <a:lnTo>
                      <a:pt x="217152" y="2068419"/>
                    </a:lnTo>
                    <a:lnTo>
                      <a:pt x="246509" y="2037642"/>
                    </a:lnTo>
                    <a:lnTo>
                      <a:pt x="276358" y="2007254"/>
                    </a:lnTo>
                    <a:lnTo>
                      <a:pt x="306699" y="1977257"/>
                    </a:lnTo>
                    <a:lnTo>
                      <a:pt x="337531" y="1947649"/>
                    </a:lnTo>
                    <a:lnTo>
                      <a:pt x="368856" y="1918431"/>
                    </a:lnTo>
                    <a:lnTo>
                      <a:pt x="400672" y="1889602"/>
                    </a:lnTo>
                    <a:lnTo>
                      <a:pt x="432980" y="1861164"/>
                    </a:lnTo>
                    <a:lnTo>
                      <a:pt x="465779" y="1833115"/>
                    </a:lnTo>
                    <a:lnTo>
                      <a:pt x="499071" y="1805456"/>
                    </a:lnTo>
                    <a:lnTo>
                      <a:pt x="532854" y="1778187"/>
                    </a:lnTo>
                    <a:lnTo>
                      <a:pt x="567129" y="1751308"/>
                    </a:lnTo>
                    <a:lnTo>
                      <a:pt x="601896" y="1724818"/>
                    </a:lnTo>
                    <a:lnTo>
                      <a:pt x="637154" y="1698719"/>
                    </a:lnTo>
                    <a:lnTo>
                      <a:pt x="672905" y="1673009"/>
                    </a:lnTo>
                    <a:lnTo>
                      <a:pt x="709147" y="1647689"/>
                    </a:lnTo>
                    <a:lnTo>
                      <a:pt x="745881" y="1622758"/>
                    </a:lnTo>
                    <a:lnTo>
                      <a:pt x="783107" y="1598218"/>
                    </a:lnTo>
                    <a:lnTo>
                      <a:pt x="820824" y="1574067"/>
                    </a:lnTo>
                    <a:lnTo>
                      <a:pt x="859034" y="1550306"/>
                    </a:lnTo>
                    <a:lnTo>
                      <a:pt x="897735" y="1526935"/>
                    </a:lnTo>
                    <a:lnTo>
                      <a:pt x="936928" y="1503954"/>
                    </a:lnTo>
                    <a:lnTo>
                      <a:pt x="976612" y="1481363"/>
                    </a:lnTo>
                    <a:lnTo>
                      <a:pt x="1016789" y="1459161"/>
                    </a:lnTo>
                    <a:lnTo>
                      <a:pt x="1057457" y="1437349"/>
                    </a:lnTo>
                    <a:lnTo>
                      <a:pt x="1098617" y="1415927"/>
                    </a:lnTo>
                    <a:lnTo>
                      <a:pt x="1140269" y="1394895"/>
                    </a:lnTo>
                    <a:lnTo>
                      <a:pt x="1182413" y="1374253"/>
                    </a:lnTo>
                    <a:lnTo>
                      <a:pt x="1225048" y="1354000"/>
                    </a:lnTo>
                    <a:lnTo>
                      <a:pt x="1268175" y="1334138"/>
                    </a:lnTo>
                    <a:lnTo>
                      <a:pt x="1311794" y="1314665"/>
                    </a:lnTo>
                    <a:lnTo>
                      <a:pt x="1355905" y="1295582"/>
                    </a:lnTo>
                    <a:lnTo>
                      <a:pt x="1400508" y="1276888"/>
                    </a:lnTo>
                    <a:lnTo>
                      <a:pt x="1445602" y="1258585"/>
                    </a:lnTo>
                    <a:lnTo>
                      <a:pt x="1491188" y="1240671"/>
                    </a:lnTo>
                    <a:lnTo>
                      <a:pt x="1537266" y="1223147"/>
                    </a:lnTo>
                    <a:lnTo>
                      <a:pt x="1583836" y="1206013"/>
                    </a:lnTo>
                    <a:lnTo>
                      <a:pt x="1630898" y="1189269"/>
                    </a:lnTo>
                    <a:lnTo>
                      <a:pt x="1678451" y="1172914"/>
                    </a:lnTo>
                    <a:lnTo>
                      <a:pt x="1726496" y="1156950"/>
                    </a:lnTo>
                    <a:lnTo>
                      <a:pt x="1775033" y="1141375"/>
                    </a:lnTo>
                    <a:lnTo>
                      <a:pt x="1824061" y="1126190"/>
                    </a:lnTo>
                    <a:lnTo>
                      <a:pt x="1873582" y="1111395"/>
                    </a:lnTo>
                    <a:lnTo>
                      <a:pt x="1923594" y="1096989"/>
                    </a:lnTo>
                    <a:lnTo>
                      <a:pt x="1974098" y="1082974"/>
                    </a:lnTo>
                    <a:lnTo>
                      <a:pt x="2025094" y="1069348"/>
                    </a:lnTo>
                    <a:lnTo>
                      <a:pt x="2128561" y="1043266"/>
                    </a:lnTo>
                    <a:lnTo>
                      <a:pt x="2233995" y="1018743"/>
                    </a:lnTo>
                    <a:lnTo>
                      <a:pt x="2341396" y="995779"/>
                    </a:lnTo>
                    <a:lnTo>
                      <a:pt x="2450764" y="974374"/>
                    </a:lnTo>
                    <a:lnTo>
                      <a:pt x="2562100" y="954529"/>
                    </a:lnTo>
                    <a:lnTo>
                      <a:pt x="2675402" y="936243"/>
                    </a:lnTo>
                    <a:lnTo>
                      <a:pt x="2790672" y="919516"/>
                    </a:lnTo>
                    <a:lnTo>
                      <a:pt x="2907909" y="904349"/>
                    </a:lnTo>
                    <a:lnTo>
                      <a:pt x="3027113" y="890740"/>
                    </a:lnTo>
                    <a:lnTo>
                      <a:pt x="3148284" y="878691"/>
                    </a:lnTo>
                    <a:lnTo>
                      <a:pt x="3209607" y="873252"/>
                    </a:lnTo>
                    <a:lnTo>
                      <a:pt x="3443974" y="873252"/>
                    </a:lnTo>
                    <a:lnTo>
                      <a:pt x="3726179" y="465734"/>
                    </a:lnTo>
                    <a:lnTo>
                      <a:pt x="3111207" y="0"/>
                    </a:lnTo>
                    <a:close/>
                  </a:path>
                  <a:path w="3726179" h="2329179">
                    <a:moveTo>
                      <a:pt x="3443974" y="873252"/>
                    </a:moveTo>
                    <a:lnTo>
                      <a:pt x="3209607" y="873252"/>
                    </a:lnTo>
                    <a:lnTo>
                      <a:pt x="3242398" y="1164336"/>
                    </a:lnTo>
                    <a:lnTo>
                      <a:pt x="3443974" y="873252"/>
                    </a:lnTo>
                    <a:close/>
                  </a:path>
                </a:pathLst>
              </a:custGeom>
              <a:solidFill>
                <a:srgbClr val="9AD8CE"/>
              </a:solidFill>
            </p:spPr>
            <p:txBody>
              <a:bodyPr wrap="square" lIns="0" tIns="0" rIns="0" bIns="0" rtlCol="0"/>
              <a:lstStyle/>
              <a:p>
                <a:endParaRPr/>
              </a:p>
            </p:txBody>
          </p:sp>
          <p:sp>
            <p:nvSpPr>
              <p:cNvPr id="6" name="object 6"/>
              <p:cNvSpPr/>
              <p:nvPr/>
            </p:nvSpPr>
            <p:spPr>
              <a:xfrm>
                <a:off x="5436108" y="4157471"/>
                <a:ext cx="216407" cy="21488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350508" y="3564635"/>
                <a:ext cx="175260" cy="17526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379207" y="3179064"/>
                <a:ext cx="242316" cy="242316"/>
              </a:xfrm>
              <a:prstGeom prst="rect">
                <a:avLst/>
              </a:prstGeom>
              <a:blipFill>
                <a:blip r:embed="rId7" cstate="print"/>
                <a:stretch>
                  <a:fillRect/>
                </a:stretch>
              </a:blipFill>
            </p:spPr>
            <p:txBody>
              <a:bodyPr wrap="square" lIns="0" tIns="0" rIns="0" bIns="0" rtlCol="0"/>
              <a:lstStyle/>
              <a:p>
                <a:endParaRPr/>
              </a:p>
            </p:txBody>
          </p:sp>
        </p:grpSp>
        <p:grpSp>
          <p:nvGrpSpPr>
            <p:cNvPr id="15" name="Group 14" descr="Coalition  Funded  Years 1-5&#10;Coalition  Funded  Years 6-10&#10;Coalition  Graduates  from the  Program  (not  eligible for  DFC&#10;funding)&#10;">
              <a:extLst>
                <a:ext uri="{FF2B5EF4-FFF2-40B4-BE49-F238E27FC236}">
                  <a16:creationId xmlns:a16="http://schemas.microsoft.com/office/drawing/2014/main" id="{1EFCD0ED-CA96-493A-9FB7-C832DB3F17E4}"/>
                </a:ext>
              </a:extLst>
            </p:cNvPr>
            <p:cNvGrpSpPr/>
            <p:nvPr/>
          </p:nvGrpSpPr>
          <p:grpSpPr>
            <a:xfrm>
              <a:off x="5583077" y="3260458"/>
              <a:ext cx="2776484" cy="1531650"/>
              <a:chOff x="5583077" y="3260458"/>
              <a:chExt cx="2776484" cy="1531650"/>
            </a:xfrm>
          </p:grpSpPr>
          <p:sp>
            <p:nvSpPr>
              <p:cNvPr id="8" name="object 8"/>
              <p:cNvSpPr txBox="1"/>
              <p:nvPr/>
            </p:nvSpPr>
            <p:spPr>
              <a:xfrm>
                <a:off x="5583077" y="4206003"/>
                <a:ext cx="638175" cy="586105"/>
              </a:xfrm>
              <a:prstGeom prst="rect">
                <a:avLst/>
              </a:prstGeom>
            </p:spPr>
            <p:txBody>
              <a:bodyPr vert="horz" wrap="square" lIns="0" tIns="31750" rIns="0" bIns="0" rtlCol="0">
                <a:spAutoFit/>
              </a:bodyPr>
              <a:lstStyle/>
              <a:p>
                <a:pPr marL="12700" marR="5080">
                  <a:lnSpc>
                    <a:spcPts val="1430"/>
                  </a:lnSpc>
                  <a:spcBef>
                    <a:spcPts val="250"/>
                  </a:spcBef>
                </a:pPr>
                <a:r>
                  <a:rPr sz="1300" b="1" spc="-10" dirty="0">
                    <a:solidFill>
                      <a:srgbClr val="C00000"/>
                    </a:solidFill>
                    <a:latin typeface="Calibri"/>
                    <a:cs typeface="Calibri"/>
                  </a:rPr>
                  <a:t>Coa</a:t>
                </a:r>
                <a:r>
                  <a:rPr sz="1300" b="1" dirty="0">
                    <a:solidFill>
                      <a:srgbClr val="C00000"/>
                    </a:solidFill>
                    <a:latin typeface="Calibri"/>
                    <a:cs typeface="Calibri"/>
                  </a:rPr>
                  <a:t>li</a:t>
                </a:r>
                <a:r>
                  <a:rPr sz="1300" b="1" spc="-15" dirty="0">
                    <a:solidFill>
                      <a:srgbClr val="C00000"/>
                    </a:solidFill>
                    <a:latin typeface="Calibri"/>
                    <a:cs typeface="Calibri"/>
                  </a:rPr>
                  <a:t>t</a:t>
                </a:r>
                <a:r>
                  <a:rPr sz="1300" b="1" dirty="0">
                    <a:solidFill>
                      <a:srgbClr val="C00000"/>
                    </a:solidFill>
                    <a:latin typeface="Calibri"/>
                    <a:cs typeface="Calibri"/>
                  </a:rPr>
                  <a:t>i</a:t>
                </a:r>
                <a:r>
                  <a:rPr sz="1300" b="1" spc="-10" dirty="0">
                    <a:solidFill>
                      <a:srgbClr val="C00000"/>
                    </a:solidFill>
                    <a:latin typeface="Calibri"/>
                    <a:cs typeface="Calibri"/>
                  </a:rPr>
                  <a:t>on  </a:t>
                </a:r>
                <a:r>
                  <a:rPr sz="1300" b="1" spc="-5" dirty="0">
                    <a:solidFill>
                      <a:srgbClr val="C00000"/>
                    </a:solidFill>
                    <a:latin typeface="Calibri"/>
                    <a:cs typeface="Calibri"/>
                  </a:rPr>
                  <a:t>Funded  </a:t>
                </a:r>
                <a:r>
                  <a:rPr sz="1300" spc="-25" dirty="0">
                    <a:latin typeface="Calibri"/>
                    <a:cs typeface="Calibri"/>
                  </a:rPr>
                  <a:t>Years</a:t>
                </a:r>
                <a:r>
                  <a:rPr sz="1300" spc="-75" dirty="0">
                    <a:latin typeface="Calibri"/>
                    <a:cs typeface="Calibri"/>
                  </a:rPr>
                  <a:t> </a:t>
                </a:r>
                <a:r>
                  <a:rPr sz="1300" spc="-5" dirty="0">
                    <a:latin typeface="Calibri"/>
                    <a:cs typeface="Calibri"/>
                  </a:rPr>
                  <a:t>1-5</a:t>
                </a:r>
                <a:endParaRPr sz="1300" dirty="0">
                  <a:latin typeface="Calibri"/>
                  <a:cs typeface="Calibri"/>
                </a:endParaRPr>
              </a:p>
            </p:txBody>
          </p:sp>
          <p:sp>
            <p:nvSpPr>
              <p:cNvPr id="11" name="object 11"/>
              <p:cNvSpPr txBox="1"/>
              <p:nvPr/>
            </p:nvSpPr>
            <p:spPr>
              <a:xfrm>
                <a:off x="6518850" y="3612126"/>
                <a:ext cx="714375" cy="586105"/>
              </a:xfrm>
              <a:prstGeom prst="rect">
                <a:avLst/>
              </a:prstGeom>
            </p:spPr>
            <p:txBody>
              <a:bodyPr vert="horz" wrap="square" lIns="0" tIns="31750" rIns="0" bIns="0" rtlCol="0">
                <a:spAutoFit/>
              </a:bodyPr>
              <a:lstStyle/>
              <a:p>
                <a:pPr marL="12700" marR="5080">
                  <a:lnSpc>
                    <a:spcPts val="1430"/>
                  </a:lnSpc>
                  <a:spcBef>
                    <a:spcPts val="250"/>
                  </a:spcBef>
                </a:pPr>
                <a:r>
                  <a:rPr sz="1300" b="1" spc="-5" dirty="0">
                    <a:solidFill>
                      <a:srgbClr val="C00000"/>
                    </a:solidFill>
                    <a:latin typeface="Calibri"/>
                    <a:cs typeface="Calibri"/>
                  </a:rPr>
                  <a:t>Coalition  Funded  </a:t>
                </a:r>
                <a:r>
                  <a:rPr sz="1300" spc="-25" dirty="0">
                    <a:latin typeface="Calibri"/>
                    <a:cs typeface="Calibri"/>
                  </a:rPr>
                  <a:t>Years</a:t>
                </a:r>
                <a:r>
                  <a:rPr sz="1300" spc="-85" dirty="0">
                    <a:latin typeface="Calibri"/>
                    <a:cs typeface="Calibri"/>
                  </a:rPr>
                  <a:t> </a:t>
                </a:r>
                <a:r>
                  <a:rPr sz="1300" spc="-5" dirty="0">
                    <a:latin typeface="Calibri"/>
                    <a:cs typeface="Calibri"/>
                  </a:rPr>
                  <a:t>6-10</a:t>
                </a:r>
                <a:endParaRPr sz="1300" dirty="0">
                  <a:latin typeface="Calibri"/>
                  <a:cs typeface="Calibri"/>
                </a:endParaRPr>
              </a:p>
            </p:txBody>
          </p:sp>
          <p:sp>
            <p:nvSpPr>
              <p:cNvPr id="14" name="object 14"/>
              <p:cNvSpPr txBox="1"/>
              <p:nvPr/>
            </p:nvSpPr>
            <p:spPr>
              <a:xfrm>
                <a:off x="7624866" y="3260458"/>
                <a:ext cx="734695" cy="1492885"/>
              </a:xfrm>
              <a:prstGeom prst="rect">
                <a:avLst/>
              </a:prstGeom>
            </p:spPr>
            <p:txBody>
              <a:bodyPr vert="horz" wrap="square" lIns="0" tIns="31750" rIns="0" bIns="0" rtlCol="0">
                <a:spAutoFit/>
              </a:bodyPr>
              <a:lstStyle/>
              <a:p>
                <a:pPr marL="12700" marR="5080">
                  <a:lnSpc>
                    <a:spcPts val="1430"/>
                  </a:lnSpc>
                  <a:spcBef>
                    <a:spcPts val="250"/>
                  </a:spcBef>
                </a:pPr>
                <a:r>
                  <a:rPr sz="1300" b="1" spc="-5" dirty="0">
                    <a:solidFill>
                      <a:srgbClr val="C00000"/>
                    </a:solidFill>
                    <a:latin typeface="Calibri"/>
                    <a:cs typeface="Calibri"/>
                  </a:rPr>
                  <a:t>Coalition  </a:t>
                </a:r>
                <a:r>
                  <a:rPr sz="1300" b="1" spc="-15" dirty="0">
                    <a:solidFill>
                      <a:srgbClr val="C00000"/>
                    </a:solidFill>
                    <a:latin typeface="Calibri"/>
                    <a:cs typeface="Calibri"/>
                  </a:rPr>
                  <a:t>Graduates  </a:t>
                </a:r>
                <a:r>
                  <a:rPr sz="1300" spc="-10" dirty="0">
                    <a:latin typeface="Calibri"/>
                    <a:cs typeface="Calibri"/>
                  </a:rPr>
                  <a:t>from </a:t>
                </a:r>
                <a:r>
                  <a:rPr sz="1300" spc="-5" dirty="0">
                    <a:latin typeface="Calibri"/>
                    <a:cs typeface="Calibri"/>
                  </a:rPr>
                  <a:t>the  </a:t>
                </a:r>
                <a:r>
                  <a:rPr sz="1300" spc="-10" dirty="0">
                    <a:latin typeface="Calibri"/>
                    <a:cs typeface="Calibri"/>
                  </a:rPr>
                  <a:t>Program  </a:t>
                </a:r>
                <a:r>
                  <a:rPr sz="1300" spc="-5" dirty="0">
                    <a:latin typeface="Calibri"/>
                    <a:cs typeface="Calibri"/>
                  </a:rPr>
                  <a:t>(not  eligible</a:t>
                </a:r>
                <a:r>
                  <a:rPr sz="1300" spc="-70" dirty="0">
                    <a:latin typeface="Calibri"/>
                    <a:cs typeface="Calibri"/>
                  </a:rPr>
                  <a:t> </a:t>
                </a:r>
                <a:r>
                  <a:rPr sz="1300" spc="-10" dirty="0">
                    <a:latin typeface="Calibri"/>
                    <a:cs typeface="Calibri"/>
                  </a:rPr>
                  <a:t>for  DFC</a:t>
                </a:r>
                <a:endParaRPr sz="1300" dirty="0">
                  <a:latin typeface="Calibri"/>
                  <a:cs typeface="Calibri"/>
                </a:endParaRPr>
              </a:p>
              <a:p>
                <a:pPr marL="12700">
                  <a:lnSpc>
                    <a:spcPts val="1390"/>
                  </a:lnSpc>
                </a:pPr>
                <a:r>
                  <a:rPr sz="1300" spc="-5" dirty="0">
                    <a:latin typeface="Calibri"/>
                    <a:cs typeface="Calibri"/>
                  </a:rPr>
                  <a:t>funding)</a:t>
                </a:r>
                <a:endParaRPr sz="1300" dirty="0">
                  <a:latin typeface="Calibri"/>
                  <a:cs typeface="Calibri"/>
                </a:endParaRPr>
              </a:p>
            </p:txBody>
          </p:sp>
        </p:grpSp>
      </p:grpSp>
    </p:spTree>
    <p:extLst>
      <p:ext uri="{BB962C8B-B14F-4D97-AF65-F5344CB8AC3E}">
        <p14:creationId xmlns:p14="http://schemas.microsoft.com/office/powerpoint/2010/main" val="368757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8310718" cy="1846659"/>
          </a:xfrm>
        </p:spPr>
        <p:txBody>
          <a:bodyPr/>
          <a:lstStyle/>
          <a:p>
            <a:r>
              <a:rPr lang="en-US" sz="4000" dirty="0"/>
              <a:t>Attachment 7: Key Personnel, Resumes,  CVs, and Position Descriptions</a:t>
            </a:r>
          </a:p>
        </p:txBody>
      </p:sp>
      <p:sp>
        <p:nvSpPr>
          <p:cNvPr id="4" name="Text Placeholder 3">
            <a:extLst>
              <a:ext uri="{FF2B5EF4-FFF2-40B4-BE49-F238E27FC236}">
                <a16:creationId xmlns:a16="http://schemas.microsoft.com/office/drawing/2014/main" id="{EE7E0347-5D58-430D-A22B-D6983345347C}"/>
              </a:ext>
            </a:extLst>
          </p:cNvPr>
          <p:cNvSpPr>
            <a:spLocks noGrp="1"/>
          </p:cNvSpPr>
          <p:nvPr>
            <p:ph type="body" idx="1"/>
          </p:nvPr>
        </p:nvSpPr>
        <p:spPr>
          <a:xfrm>
            <a:off x="781049" y="1950111"/>
            <a:ext cx="7581900" cy="4752583"/>
          </a:xfrm>
        </p:spPr>
        <p:txBody>
          <a:bodyPr/>
          <a:lstStyle/>
          <a:p>
            <a:pPr marL="355600" marR="208915" indent="-343535">
              <a:spcBef>
                <a:spcPts val="100"/>
              </a:spcBef>
              <a:buClr>
                <a:srgbClr val="3B6D90"/>
              </a:buClr>
              <a:buFont typeface="Arial"/>
              <a:buChar char="•"/>
              <a:tabLst>
                <a:tab pos="354965" algn="l"/>
                <a:tab pos="355600" algn="l"/>
              </a:tabLst>
            </a:pPr>
            <a:r>
              <a:rPr lang="en-US" sz="1800" spc="-10" dirty="0">
                <a:latin typeface="+mn-lt"/>
                <a:cs typeface="Calibri"/>
              </a:rPr>
              <a:t>Include </a:t>
            </a:r>
            <a:r>
              <a:rPr lang="en-US" sz="1800" spc="-20" dirty="0">
                <a:latin typeface="+mn-lt"/>
                <a:cs typeface="Calibri"/>
              </a:rPr>
              <a:t>for </a:t>
            </a:r>
            <a:r>
              <a:rPr lang="en-US" sz="1800" spc="-15" dirty="0">
                <a:latin typeface="+mn-lt"/>
                <a:cs typeface="Calibri"/>
              </a:rPr>
              <a:t>Program </a:t>
            </a:r>
            <a:r>
              <a:rPr lang="en-US" sz="1800" spc="-10" dirty="0">
                <a:latin typeface="+mn-lt"/>
                <a:cs typeface="Calibri"/>
              </a:rPr>
              <a:t>Director </a:t>
            </a:r>
            <a:r>
              <a:rPr lang="en-US" sz="1800" spc="-5" dirty="0">
                <a:latin typeface="+mn-lt"/>
                <a:cs typeface="Calibri"/>
              </a:rPr>
              <a:t>and </a:t>
            </a:r>
            <a:r>
              <a:rPr lang="en-US" sz="1800" spc="-10" dirty="0">
                <a:latin typeface="+mn-lt"/>
                <a:cs typeface="Calibri"/>
              </a:rPr>
              <a:t>Project</a:t>
            </a:r>
            <a:r>
              <a:rPr lang="en-US" sz="1800" spc="55" dirty="0">
                <a:latin typeface="+mn-lt"/>
                <a:cs typeface="Calibri"/>
              </a:rPr>
              <a:t> </a:t>
            </a:r>
            <a:r>
              <a:rPr lang="en-US" sz="1800" spc="-10" dirty="0">
                <a:latin typeface="+mn-lt"/>
                <a:cs typeface="Calibri"/>
              </a:rPr>
              <a:t>Coordinator. </a:t>
            </a:r>
            <a:r>
              <a:rPr lang="en-US" sz="1800" spc="-15" dirty="0">
                <a:latin typeface="+mn-lt"/>
                <a:cs typeface="Calibri"/>
              </a:rPr>
              <a:t>Program </a:t>
            </a:r>
            <a:r>
              <a:rPr lang="en-US" sz="1800" spc="-10" dirty="0">
                <a:latin typeface="+mn-lt"/>
                <a:cs typeface="Calibri"/>
              </a:rPr>
              <a:t>Director </a:t>
            </a:r>
            <a:r>
              <a:rPr lang="en-US" sz="1800" spc="-5" dirty="0">
                <a:latin typeface="+mn-lt"/>
                <a:cs typeface="Calibri"/>
              </a:rPr>
              <a:t>is also known </a:t>
            </a:r>
            <a:r>
              <a:rPr lang="en-US" sz="1800" dirty="0">
                <a:latin typeface="+mn-lt"/>
                <a:cs typeface="Calibri"/>
              </a:rPr>
              <a:t>as </a:t>
            </a:r>
            <a:r>
              <a:rPr lang="en-US" sz="1800" b="1" spc="-5" dirty="0">
                <a:solidFill>
                  <a:srgbClr val="1F497D"/>
                </a:solidFill>
                <a:latin typeface="+mn-lt"/>
                <a:cs typeface="Calibri"/>
              </a:rPr>
              <a:t>Principal</a:t>
            </a:r>
            <a:r>
              <a:rPr lang="en-US" sz="1800" b="1" spc="55" dirty="0">
                <a:solidFill>
                  <a:srgbClr val="1F497D"/>
                </a:solidFill>
                <a:latin typeface="+mn-lt"/>
                <a:cs typeface="Calibri"/>
              </a:rPr>
              <a:t> </a:t>
            </a:r>
            <a:r>
              <a:rPr lang="en-US" sz="1800" b="1" spc="-15" dirty="0">
                <a:solidFill>
                  <a:srgbClr val="1F497D"/>
                </a:solidFill>
                <a:latin typeface="+mn-lt"/>
                <a:cs typeface="Calibri"/>
              </a:rPr>
              <a:t>Investigator.</a:t>
            </a:r>
            <a:endParaRPr lang="en-US" sz="1800" b="1" dirty="0">
              <a:solidFill>
                <a:srgbClr val="1F497D"/>
              </a:solidFill>
              <a:latin typeface="+mn-lt"/>
              <a:cs typeface="Calibri"/>
            </a:endParaRPr>
          </a:p>
          <a:p>
            <a:pPr marL="756285" marR="66675" lvl="1" indent="-287020">
              <a:spcBef>
                <a:spcPts val="480"/>
              </a:spcBef>
              <a:buClr>
                <a:srgbClr val="3B6D90"/>
              </a:buClr>
              <a:buFont typeface="Arial"/>
              <a:buChar char="–"/>
              <a:tabLst>
                <a:tab pos="756285" algn="l"/>
                <a:tab pos="756920" algn="l"/>
              </a:tabLst>
            </a:pPr>
            <a:r>
              <a:rPr lang="en-US" dirty="0">
                <a:cs typeface="Calibri"/>
              </a:rPr>
              <a:t>Resume (no longer than 2 pages)</a:t>
            </a:r>
          </a:p>
          <a:p>
            <a:pPr marL="756285" marR="66675" lvl="1" indent="-287020">
              <a:spcBef>
                <a:spcPts val="480"/>
              </a:spcBef>
              <a:buClr>
                <a:srgbClr val="3B6D90"/>
              </a:buClr>
              <a:buFont typeface="Arial"/>
              <a:buChar char="–"/>
              <a:tabLst>
                <a:tab pos="756285" algn="l"/>
                <a:tab pos="756920" algn="l"/>
              </a:tabLst>
            </a:pPr>
            <a:r>
              <a:rPr lang="en-US" spc="-10" dirty="0">
                <a:cs typeface="Calibri"/>
              </a:rPr>
              <a:t>Position </a:t>
            </a:r>
            <a:r>
              <a:rPr lang="en-US" spc="-5" dirty="0">
                <a:cs typeface="Calibri"/>
              </a:rPr>
              <a:t>description (no longer than </a:t>
            </a:r>
            <a:r>
              <a:rPr lang="en-US" dirty="0">
                <a:cs typeface="Calibri"/>
              </a:rPr>
              <a:t>1</a:t>
            </a:r>
            <a:r>
              <a:rPr lang="en-US" spc="90" dirty="0">
                <a:cs typeface="Calibri"/>
              </a:rPr>
              <a:t> </a:t>
            </a:r>
            <a:r>
              <a:rPr lang="en-US" spc="-5" dirty="0">
                <a:cs typeface="Calibri"/>
              </a:rPr>
              <a:t>page)</a:t>
            </a:r>
            <a:endParaRPr lang="en-US" dirty="0">
              <a:cs typeface="Calibri"/>
            </a:endParaRPr>
          </a:p>
          <a:p>
            <a:pPr marL="12065" marR="208915">
              <a:lnSpc>
                <a:spcPct val="100000"/>
              </a:lnSpc>
              <a:spcBef>
                <a:spcPts val="100"/>
              </a:spcBef>
              <a:buClr>
                <a:srgbClr val="3B6D90"/>
              </a:buClr>
              <a:tabLst>
                <a:tab pos="354965" algn="l"/>
                <a:tab pos="355600" algn="l"/>
              </a:tabLst>
            </a:pPr>
            <a:endParaRPr lang="en-US" sz="1800" spc="-15" dirty="0">
              <a:latin typeface="+mn-lt"/>
              <a:cs typeface="Calibri"/>
            </a:endParaRPr>
          </a:p>
          <a:p>
            <a:pPr marL="355600" marR="208915" indent="-343535">
              <a:lnSpc>
                <a:spcPct val="100000"/>
              </a:lnSpc>
              <a:spcBef>
                <a:spcPts val="100"/>
              </a:spcBef>
              <a:buClr>
                <a:srgbClr val="3B6D90"/>
              </a:buClr>
              <a:buFont typeface="Arial"/>
              <a:buChar char="•"/>
              <a:tabLst>
                <a:tab pos="354965" algn="l"/>
                <a:tab pos="355600" algn="l"/>
              </a:tabLst>
            </a:pPr>
            <a:r>
              <a:rPr lang="en-US" sz="1800" spc="-15" dirty="0">
                <a:latin typeface="+mn-lt"/>
                <a:cs typeface="Calibri"/>
              </a:rPr>
              <a:t>“</a:t>
            </a:r>
            <a:r>
              <a:rPr lang="en-US" sz="1800" b="1" spc="-15" dirty="0">
                <a:solidFill>
                  <a:srgbClr val="1F497D"/>
                </a:solidFill>
                <a:latin typeface="+mn-lt"/>
                <a:cs typeface="Calibri"/>
              </a:rPr>
              <a:t>Program </a:t>
            </a:r>
            <a:r>
              <a:rPr lang="en-US" sz="1800" b="1" spc="-5" dirty="0">
                <a:solidFill>
                  <a:srgbClr val="1F497D"/>
                </a:solidFill>
                <a:latin typeface="+mn-lt"/>
                <a:cs typeface="Calibri"/>
              </a:rPr>
              <a:t>Director/Principal </a:t>
            </a:r>
            <a:r>
              <a:rPr lang="en-US" sz="1800" b="1" spc="-20" dirty="0">
                <a:solidFill>
                  <a:srgbClr val="1F497D"/>
                </a:solidFill>
                <a:latin typeface="+mn-lt"/>
                <a:cs typeface="Calibri"/>
              </a:rPr>
              <a:t>Investigator</a:t>
            </a:r>
            <a:r>
              <a:rPr lang="en-US" sz="1800" spc="-20" dirty="0">
                <a:latin typeface="+mn-lt"/>
                <a:cs typeface="Calibri"/>
              </a:rPr>
              <a:t>” </a:t>
            </a:r>
            <a:r>
              <a:rPr lang="en-US" sz="1800" spc="-5" dirty="0">
                <a:latin typeface="+mn-lt"/>
                <a:cs typeface="Calibri"/>
              </a:rPr>
              <a:t>and “</a:t>
            </a:r>
            <a:r>
              <a:rPr lang="en-US" sz="1800" b="1" spc="-5" dirty="0">
                <a:solidFill>
                  <a:srgbClr val="1F497D"/>
                </a:solidFill>
                <a:latin typeface="+mn-lt"/>
                <a:cs typeface="Calibri"/>
              </a:rPr>
              <a:t>Project </a:t>
            </a:r>
            <a:r>
              <a:rPr lang="en-US" sz="1800" b="1" spc="-10" dirty="0">
                <a:solidFill>
                  <a:srgbClr val="1F497D"/>
                </a:solidFill>
                <a:latin typeface="+mn-lt"/>
                <a:cs typeface="Calibri"/>
              </a:rPr>
              <a:t>Coordinator</a:t>
            </a:r>
            <a:r>
              <a:rPr lang="en-US" sz="1800" spc="-10" dirty="0">
                <a:latin typeface="+mn-lt"/>
                <a:cs typeface="Calibri"/>
              </a:rPr>
              <a:t>” </a:t>
            </a:r>
            <a:r>
              <a:rPr lang="en-US" sz="1800" spc="-15" dirty="0">
                <a:latin typeface="+mn-lt"/>
                <a:cs typeface="Calibri"/>
              </a:rPr>
              <a:t>are </a:t>
            </a:r>
            <a:r>
              <a:rPr lang="en-US" sz="1800" spc="-10" dirty="0">
                <a:latin typeface="+mn-lt"/>
                <a:cs typeface="Calibri"/>
              </a:rPr>
              <a:t>official DFC </a:t>
            </a:r>
            <a:r>
              <a:rPr lang="en-US" sz="1800" spc="-35" dirty="0">
                <a:latin typeface="+mn-lt"/>
                <a:cs typeface="Calibri"/>
              </a:rPr>
              <a:t>key </a:t>
            </a:r>
            <a:r>
              <a:rPr lang="en-US" sz="1800" spc="-10" dirty="0">
                <a:latin typeface="+mn-lt"/>
                <a:cs typeface="Calibri"/>
              </a:rPr>
              <a:t>personnel</a:t>
            </a:r>
            <a:r>
              <a:rPr lang="en-US" sz="1800" spc="85" dirty="0">
                <a:latin typeface="+mn-lt"/>
                <a:cs typeface="Calibri"/>
              </a:rPr>
              <a:t> </a:t>
            </a:r>
            <a:r>
              <a:rPr lang="en-US" sz="1800" spc="-5" dirty="0">
                <a:latin typeface="+mn-lt"/>
                <a:cs typeface="Calibri"/>
              </a:rPr>
              <a:t>titles</a:t>
            </a:r>
            <a:endParaRPr lang="en-US" sz="1800" dirty="0">
              <a:latin typeface="+mn-lt"/>
              <a:cs typeface="Calibri"/>
            </a:endParaRPr>
          </a:p>
          <a:p>
            <a:pPr marL="756285" marR="66675" lvl="1" indent="-287020">
              <a:lnSpc>
                <a:spcPct val="100000"/>
              </a:lnSpc>
              <a:spcBef>
                <a:spcPts val="480"/>
              </a:spcBef>
              <a:buClr>
                <a:srgbClr val="3B6D90"/>
              </a:buClr>
              <a:buFont typeface="Arial"/>
              <a:buChar char="–"/>
              <a:tabLst>
                <a:tab pos="756285" algn="l"/>
                <a:tab pos="756920" algn="l"/>
              </a:tabLst>
            </a:pPr>
            <a:r>
              <a:rPr lang="en-US" dirty="0">
                <a:cs typeface="Calibri"/>
              </a:rPr>
              <a:t>Can be </a:t>
            </a:r>
            <a:r>
              <a:rPr lang="en-US" spc="-5" dirty="0">
                <a:cs typeface="Calibri"/>
              </a:rPr>
              <a:t>the </a:t>
            </a:r>
            <a:r>
              <a:rPr lang="en-US" dirty="0">
                <a:cs typeface="Calibri"/>
              </a:rPr>
              <a:t>same </a:t>
            </a:r>
            <a:r>
              <a:rPr lang="en-US" spc="-10" dirty="0">
                <a:cs typeface="Calibri"/>
              </a:rPr>
              <a:t>person </a:t>
            </a:r>
            <a:r>
              <a:rPr lang="en-US" dirty="0">
                <a:cs typeface="Calibri"/>
              </a:rPr>
              <a:t>and </a:t>
            </a:r>
            <a:r>
              <a:rPr lang="en-US" spc="-5" dirty="0">
                <a:cs typeface="Calibri"/>
              </a:rPr>
              <a:t>is usually the </a:t>
            </a:r>
            <a:r>
              <a:rPr lang="en-US" spc="-10" dirty="0">
                <a:cs typeface="Calibri"/>
              </a:rPr>
              <a:t>person overseeing </a:t>
            </a:r>
            <a:r>
              <a:rPr lang="en-US" spc="-5" dirty="0">
                <a:cs typeface="Calibri"/>
              </a:rPr>
              <a:t>the </a:t>
            </a:r>
            <a:r>
              <a:rPr lang="en-US" spc="-20" dirty="0">
                <a:cs typeface="Calibri"/>
              </a:rPr>
              <a:t>coalition’s  </a:t>
            </a:r>
            <a:r>
              <a:rPr lang="en-US" spc="-5" dirty="0">
                <a:cs typeface="Calibri"/>
              </a:rPr>
              <a:t>daily</a:t>
            </a:r>
            <a:r>
              <a:rPr lang="en-US" spc="5" dirty="0">
                <a:cs typeface="Calibri"/>
              </a:rPr>
              <a:t> </a:t>
            </a:r>
            <a:r>
              <a:rPr lang="en-US" spc="-5" dirty="0">
                <a:cs typeface="Calibri"/>
              </a:rPr>
              <a:t>activities</a:t>
            </a:r>
            <a:endParaRPr lang="en-US" dirty="0">
              <a:cs typeface="Calibri"/>
            </a:endParaRPr>
          </a:p>
          <a:p>
            <a:pPr marL="756285" marR="5080" lvl="1" indent="-287020">
              <a:lnSpc>
                <a:spcPct val="100000"/>
              </a:lnSpc>
              <a:spcBef>
                <a:spcPts val="430"/>
              </a:spcBef>
              <a:buClr>
                <a:srgbClr val="3B6D90"/>
              </a:buClr>
              <a:buFont typeface="Arial"/>
              <a:buChar char="–"/>
              <a:tabLst>
                <a:tab pos="756285" algn="l"/>
                <a:tab pos="756920" algn="l"/>
              </a:tabLst>
            </a:pPr>
            <a:r>
              <a:rPr lang="en-US" dirty="0">
                <a:cs typeface="Calibri"/>
              </a:rPr>
              <a:t>If </a:t>
            </a:r>
            <a:r>
              <a:rPr lang="en-US" spc="-5" dirty="0">
                <a:cs typeface="Calibri"/>
              </a:rPr>
              <a:t>not the </a:t>
            </a:r>
            <a:r>
              <a:rPr lang="en-US" dirty="0">
                <a:cs typeface="Calibri"/>
              </a:rPr>
              <a:t>same </a:t>
            </a:r>
            <a:r>
              <a:rPr lang="en-US" spc="-10" dirty="0">
                <a:cs typeface="Calibri"/>
              </a:rPr>
              <a:t>person, </a:t>
            </a:r>
            <a:r>
              <a:rPr lang="en-US" spc="-5" dirty="0">
                <a:cs typeface="Calibri"/>
              </a:rPr>
              <a:t>it is determined by the </a:t>
            </a:r>
            <a:r>
              <a:rPr lang="en-US" spc="-10" dirty="0">
                <a:cs typeface="Calibri"/>
              </a:rPr>
              <a:t>coalition </a:t>
            </a:r>
            <a:r>
              <a:rPr lang="en-US" dirty="0">
                <a:cs typeface="Calibri"/>
              </a:rPr>
              <a:t>and </a:t>
            </a:r>
            <a:r>
              <a:rPr lang="en-US" spc="-15" dirty="0">
                <a:cs typeface="Calibri"/>
              </a:rPr>
              <a:t>may </a:t>
            </a:r>
            <a:r>
              <a:rPr lang="en-US" dirty="0">
                <a:cs typeface="Calibri"/>
              </a:rPr>
              <a:t>be a  </a:t>
            </a:r>
            <a:r>
              <a:rPr lang="en-US" spc="-10" dirty="0">
                <a:cs typeface="Calibri"/>
              </a:rPr>
              <a:t>person </a:t>
            </a:r>
            <a:r>
              <a:rPr lang="en-US" spc="-5" dirty="0">
                <a:cs typeface="Calibri"/>
              </a:rPr>
              <a:t>within </a:t>
            </a:r>
            <a:r>
              <a:rPr lang="en-US" dirty="0">
                <a:cs typeface="Calibri"/>
              </a:rPr>
              <a:t>an </a:t>
            </a:r>
            <a:r>
              <a:rPr lang="en-US" spc="-5" dirty="0">
                <a:cs typeface="Calibri"/>
              </a:rPr>
              <a:t>outside partnering </a:t>
            </a:r>
            <a:r>
              <a:rPr lang="en-US" spc="-15" dirty="0">
                <a:cs typeface="Calibri"/>
              </a:rPr>
              <a:t>organization </a:t>
            </a:r>
            <a:r>
              <a:rPr lang="en-US" dirty="0">
                <a:cs typeface="Calibri"/>
              </a:rPr>
              <a:t>serving as a </a:t>
            </a:r>
            <a:r>
              <a:rPr lang="en-US" spc="-10" dirty="0">
                <a:cs typeface="Calibri"/>
              </a:rPr>
              <a:t>legal </a:t>
            </a:r>
            <a:r>
              <a:rPr lang="en-US" spc="-5" dirty="0">
                <a:cs typeface="Calibri"/>
              </a:rPr>
              <a:t>applicant  </a:t>
            </a:r>
            <a:r>
              <a:rPr lang="en-US" dirty="0">
                <a:cs typeface="Calibri"/>
              </a:rPr>
              <a:t>and </a:t>
            </a:r>
            <a:r>
              <a:rPr lang="en-US" spc="-5" dirty="0">
                <a:cs typeface="Calibri"/>
              </a:rPr>
              <a:t>the </a:t>
            </a:r>
            <a:r>
              <a:rPr lang="en-US" spc="-10" dirty="0">
                <a:cs typeface="Calibri"/>
              </a:rPr>
              <a:t>person overseeing </a:t>
            </a:r>
            <a:r>
              <a:rPr lang="en-US" spc="-5" dirty="0">
                <a:cs typeface="Calibri"/>
              </a:rPr>
              <a:t>the coalition's daily</a:t>
            </a:r>
            <a:r>
              <a:rPr lang="en-US" spc="110" dirty="0">
                <a:cs typeface="Calibri"/>
              </a:rPr>
              <a:t> </a:t>
            </a:r>
            <a:r>
              <a:rPr lang="en-US" spc="-5" dirty="0">
                <a:cs typeface="Calibri"/>
              </a:rPr>
              <a:t>activities</a:t>
            </a:r>
            <a:br>
              <a:rPr lang="en-US" spc="-5" dirty="0">
                <a:cs typeface="Calibri"/>
              </a:rPr>
            </a:br>
            <a:endParaRPr lang="en-US" spc="-5" dirty="0">
              <a:cs typeface="Calibri"/>
            </a:endParaRPr>
          </a:p>
          <a:p>
            <a:pPr marL="299085" marR="5080" indent="-287020">
              <a:spcBef>
                <a:spcPts val="430"/>
              </a:spcBef>
              <a:buClr>
                <a:srgbClr val="3B6D90"/>
              </a:buClr>
              <a:buFont typeface="Arial" panose="020B0604020202020204" pitchFamily="34" charset="0"/>
              <a:buChar char="•"/>
              <a:tabLst>
                <a:tab pos="756285" algn="l"/>
                <a:tab pos="756920" algn="l"/>
              </a:tabLst>
            </a:pPr>
            <a:r>
              <a:rPr lang="en-US" sz="1800" dirty="0">
                <a:latin typeface="+mn-lt"/>
              </a:rPr>
              <a:t>Applicants do not need to submit CVs, Resumes, or Job Descriptions for those staff members outside of the Program Director and/or the Project Coordinator.</a:t>
            </a:r>
          </a:p>
        </p:txBody>
      </p:sp>
    </p:spTree>
    <p:extLst>
      <p:ext uri="{BB962C8B-B14F-4D97-AF65-F5344CB8AC3E}">
        <p14:creationId xmlns:p14="http://schemas.microsoft.com/office/powerpoint/2010/main" val="193599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Attachment 8: General Applicant</a:t>
            </a:r>
          </a:p>
        </p:txBody>
      </p:sp>
      <p:sp>
        <p:nvSpPr>
          <p:cNvPr id="10" name="Text Placeholder 9">
            <a:extLst>
              <a:ext uri="{FF2B5EF4-FFF2-40B4-BE49-F238E27FC236}">
                <a16:creationId xmlns:a16="http://schemas.microsoft.com/office/drawing/2014/main" id="{D71F5FD8-67ED-41F0-8EB5-0C803270020A}"/>
              </a:ext>
            </a:extLst>
          </p:cNvPr>
          <p:cNvSpPr>
            <a:spLocks noGrp="1"/>
          </p:cNvSpPr>
          <p:nvPr>
            <p:ph type="body" idx="1"/>
          </p:nvPr>
        </p:nvSpPr>
        <p:spPr>
          <a:xfrm>
            <a:off x="680882" y="2209800"/>
            <a:ext cx="4044280" cy="2646878"/>
          </a:xfrm>
        </p:spPr>
        <p:txBody>
          <a:bodyPr/>
          <a:lstStyle/>
          <a:p>
            <a:pPr marL="355600" marR="335915" indent="-343535">
              <a:lnSpc>
                <a:spcPct val="100000"/>
              </a:lnSpc>
              <a:spcBef>
                <a:spcPts val="95"/>
              </a:spcBef>
              <a:spcAft>
                <a:spcPts val="2400"/>
              </a:spcAft>
              <a:buClr>
                <a:srgbClr val="3B6D90"/>
              </a:buClr>
              <a:buFont typeface="Arial"/>
              <a:buChar char="•"/>
              <a:tabLst>
                <a:tab pos="354965" algn="l"/>
                <a:tab pos="355600" algn="l"/>
              </a:tabLst>
            </a:pPr>
            <a:r>
              <a:rPr lang="en-US" sz="2200" spc="-5" dirty="0">
                <a:latin typeface="Calibri"/>
                <a:cs typeface="Calibri"/>
              </a:rPr>
              <a:t>Use </a:t>
            </a:r>
            <a:r>
              <a:rPr lang="en-US" sz="2200" spc="-10" dirty="0">
                <a:latin typeface="Calibri"/>
                <a:cs typeface="Calibri"/>
              </a:rPr>
              <a:t>the table</a:t>
            </a:r>
            <a:r>
              <a:rPr lang="en-US" sz="2200" spc="-10" dirty="0">
                <a:solidFill>
                  <a:srgbClr val="1F497D"/>
                </a:solidFill>
                <a:latin typeface="Calibri"/>
                <a:cs typeface="Calibri"/>
              </a:rPr>
              <a:t> </a:t>
            </a:r>
            <a:r>
              <a:rPr lang="en-US" sz="2200" b="1" u="heavy" spc="-20" dirty="0">
                <a:solidFill>
                  <a:srgbClr val="1F497D"/>
                </a:solidFill>
                <a:uFill>
                  <a:solidFill>
                    <a:srgbClr val="1F497D"/>
                  </a:solidFill>
                </a:uFill>
                <a:latin typeface="Calibri"/>
                <a:cs typeface="Calibri"/>
              </a:rPr>
              <a:t>exactly</a:t>
            </a:r>
            <a:r>
              <a:rPr lang="en-US" sz="2200" b="1" spc="-20" dirty="0">
                <a:solidFill>
                  <a:srgbClr val="1F497D"/>
                </a:solidFill>
                <a:latin typeface="Calibri"/>
                <a:cs typeface="Calibri"/>
              </a:rPr>
              <a:t> </a:t>
            </a:r>
            <a:r>
              <a:rPr lang="en-US" sz="2200" spc="-5" dirty="0">
                <a:latin typeface="Calibri"/>
                <a:cs typeface="Calibri"/>
              </a:rPr>
              <a:t>as  </a:t>
            </a:r>
            <a:r>
              <a:rPr lang="en-US" sz="2200" spc="-10" dirty="0">
                <a:latin typeface="Calibri"/>
                <a:cs typeface="Calibri"/>
              </a:rPr>
              <a:t>provided</a:t>
            </a:r>
            <a:endParaRPr lang="en-US" sz="2200" dirty="0">
              <a:latin typeface="Calibri"/>
              <a:cs typeface="Calibri"/>
            </a:endParaRPr>
          </a:p>
          <a:p>
            <a:pPr marL="355600" marR="5080" indent="-342900">
              <a:lnSpc>
                <a:spcPct val="100000"/>
              </a:lnSpc>
              <a:spcBef>
                <a:spcPts val="5"/>
              </a:spcBef>
              <a:spcAft>
                <a:spcPts val="2400"/>
              </a:spcAft>
              <a:buClr>
                <a:srgbClr val="3B6D90"/>
              </a:buClr>
              <a:buFont typeface="Arial"/>
              <a:buChar char="•"/>
              <a:tabLst>
                <a:tab pos="354965" algn="l"/>
                <a:tab pos="355600" algn="l"/>
              </a:tabLst>
            </a:pPr>
            <a:r>
              <a:rPr lang="en-US" sz="2200" spc="-10" dirty="0">
                <a:latin typeface="Calibri"/>
                <a:cs typeface="Calibri"/>
              </a:rPr>
              <a:t>Respond </a:t>
            </a:r>
            <a:r>
              <a:rPr lang="en-US" sz="2200" spc="-20" dirty="0">
                <a:latin typeface="Calibri"/>
                <a:cs typeface="Calibri"/>
              </a:rPr>
              <a:t>to </a:t>
            </a:r>
            <a:r>
              <a:rPr lang="en-US" sz="2200" b="1" spc="-5" dirty="0">
                <a:solidFill>
                  <a:srgbClr val="1F497D"/>
                </a:solidFill>
                <a:latin typeface="Calibri"/>
                <a:cs typeface="Calibri"/>
              </a:rPr>
              <a:t>all </a:t>
            </a:r>
            <a:r>
              <a:rPr lang="en-US" sz="2200" spc="-10" dirty="0">
                <a:latin typeface="Calibri"/>
                <a:cs typeface="Calibri"/>
              </a:rPr>
              <a:t>information  </a:t>
            </a:r>
            <a:r>
              <a:rPr lang="en-US" sz="2200" spc="-15" dirty="0">
                <a:latin typeface="Calibri"/>
                <a:cs typeface="Calibri"/>
              </a:rPr>
              <a:t>requested</a:t>
            </a:r>
            <a:endParaRPr lang="en-US" sz="2200" dirty="0">
              <a:latin typeface="Calibri"/>
              <a:cs typeface="Calibri"/>
            </a:endParaRPr>
          </a:p>
          <a:p>
            <a:pPr marL="355600" marR="553720" indent="-342900">
              <a:lnSpc>
                <a:spcPct val="100000"/>
              </a:lnSpc>
              <a:spcAft>
                <a:spcPts val="2400"/>
              </a:spcAft>
              <a:buClr>
                <a:srgbClr val="3B6D90"/>
              </a:buClr>
              <a:buFont typeface="Arial"/>
              <a:buChar char="•"/>
              <a:tabLst>
                <a:tab pos="354965" algn="l"/>
                <a:tab pos="355600" algn="l"/>
              </a:tabLst>
            </a:pPr>
            <a:r>
              <a:rPr lang="en-US" sz="2200" dirty="0">
                <a:latin typeface="Calibri"/>
                <a:cs typeface="Calibri"/>
              </a:rPr>
              <a:t>Do </a:t>
            </a:r>
            <a:r>
              <a:rPr lang="en-US" sz="2200" spc="-5" dirty="0">
                <a:latin typeface="Calibri"/>
                <a:cs typeface="Calibri"/>
              </a:rPr>
              <a:t>not </a:t>
            </a:r>
            <a:r>
              <a:rPr lang="en-US" sz="2200" spc="-15" dirty="0">
                <a:latin typeface="Calibri"/>
                <a:cs typeface="Calibri"/>
              </a:rPr>
              <a:t>leave</a:t>
            </a:r>
            <a:r>
              <a:rPr lang="en-US" sz="2200" spc="-70" dirty="0">
                <a:latin typeface="Calibri"/>
                <a:cs typeface="Calibri"/>
              </a:rPr>
              <a:t> </a:t>
            </a:r>
            <a:r>
              <a:rPr lang="en-US" sz="2200" spc="-10">
                <a:latin typeface="Calibri"/>
                <a:cs typeface="Calibri"/>
              </a:rPr>
              <a:t>anything  </a:t>
            </a:r>
            <a:r>
              <a:rPr lang="en-US" sz="2200" spc="-5">
                <a:latin typeface="Calibri"/>
                <a:cs typeface="Calibri"/>
              </a:rPr>
              <a:t>blank</a:t>
            </a:r>
            <a:endParaRPr lang="en-US" sz="2200" dirty="0">
              <a:latin typeface="Calibri"/>
              <a:cs typeface="Calibri"/>
            </a:endParaRPr>
          </a:p>
        </p:txBody>
      </p:sp>
      <p:sp>
        <p:nvSpPr>
          <p:cNvPr id="3" name="object 3"/>
          <p:cNvSpPr txBox="1"/>
          <p:nvPr/>
        </p:nvSpPr>
        <p:spPr>
          <a:xfrm>
            <a:off x="715973" y="1292215"/>
            <a:ext cx="3622040" cy="635000"/>
          </a:xfrm>
          <a:prstGeom prst="rect">
            <a:avLst/>
          </a:prstGeom>
        </p:spPr>
        <p:txBody>
          <a:bodyPr vert="horz" wrap="square" lIns="0" tIns="12065" rIns="0" bIns="0" rtlCol="0">
            <a:spAutoFit/>
          </a:bodyPr>
          <a:lstStyle/>
          <a:p>
            <a:pPr marL="12700">
              <a:lnSpc>
                <a:spcPct val="100000"/>
              </a:lnSpc>
              <a:spcBef>
                <a:spcPts val="95"/>
              </a:spcBef>
            </a:pPr>
            <a:r>
              <a:rPr sz="4000" b="0" spc="-20" dirty="0">
                <a:solidFill>
                  <a:srgbClr val="3B6D90"/>
                </a:solidFill>
                <a:latin typeface="Calibri Light"/>
                <a:cs typeface="Calibri Light"/>
              </a:rPr>
              <a:t>Information</a:t>
            </a:r>
            <a:r>
              <a:rPr sz="4000" b="0" spc="-50" dirty="0">
                <a:solidFill>
                  <a:srgbClr val="3B6D90"/>
                </a:solidFill>
                <a:latin typeface="Calibri Light"/>
                <a:cs typeface="Calibri Light"/>
              </a:rPr>
              <a:t> </a:t>
            </a:r>
            <a:r>
              <a:rPr sz="4000" b="0" spc="-65" dirty="0">
                <a:solidFill>
                  <a:srgbClr val="3B6D90"/>
                </a:solidFill>
                <a:latin typeface="Calibri Light"/>
                <a:cs typeface="Calibri Light"/>
              </a:rPr>
              <a:t>Table</a:t>
            </a:r>
            <a:endParaRPr sz="4000">
              <a:latin typeface="Calibri Light"/>
              <a:cs typeface="Calibri Light"/>
            </a:endParaRPr>
          </a:p>
        </p:txBody>
      </p:sp>
      <p:grpSp>
        <p:nvGrpSpPr>
          <p:cNvPr id="8" name="Group 7">
            <a:extLst>
              <a:ext uri="{FF2B5EF4-FFF2-40B4-BE49-F238E27FC236}">
                <a16:creationId xmlns:a16="http://schemas.microsoft.com/office/drawing/2014/main" id="{EFD90851-4231-4447-84E2-E6C967AEC4D5}"/>
              </a:ext>
              <a:ext uri="{C183D7F6-B498-43B3-948B-1728B52AA6E4}">
                <adec:decorative xmlns:adec="http://schemas.microsoft.com/office/drawing/2017/decorative" val="1"/>
              </a:ext>
            </a:extLst>
          </p:cNvPr>
          <p:cNvGrpSpPr/>
          <p:nvPr/>
        </p:nvGrpSpPr>
        <p:grpSpPr>
          <a:xfrm>
            <a:off x="4824984" y="1720595"/>
            <a:ext cx="3817619" cy="5003291"/>
            <a:chOff x="4824984" y="1720595"/>
            <a:chExt cx="3817619" cy="5003291"/>
          </a:xfrm>
        </p:grpSpPr>
        <p:sp>
          <p:nvSpPr>
            <p:cNvPr id="5" name="object 5"/>
            <p:cNvSpPr/>
            <p:nvPr/>
          </p:nvSpPr>
          <p:spPr>
            <a:xfrm>
              <a:off x="4824984" y="1720595"/>
              <a:ext cx="3817619" cy="50032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88991" y="1784604"/>
              <a:ext cx="3634739" cy="48204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69941" y="1765554"/>
              <a:ext cx="3672840" cy="4859020"/>
            </a:xfrm>
            <a:custGeom>
              <a:avLst/>
              <a:gdLst/>
              <a:ahLst/>
              <a:cxnLst/>
              <a:rect l="l" t="t" r="r" b="b"/>
              <a:pathLst>
                <a:path w="3672840" h="4859020">
                  <a:moveTo>
                    <a:pt x="0" y="0"/>
                  </a:moveTo>
                  <a:lnTo>
                    <a:pt x="3672840" y="0"/>
                  </a:lnTo>
                  <a:lnTo>
                    <a:pt x="3672840" y="4858512"/>
                  </a:lnTo>
                  <a:lnTo>
                    <a:pt x="0" y="4858512"/>
                  </a:lnTo>
                  <a:lnTo>
                    <a:pt x="0" y="0"/>
                  </a:lnTo>
                  <a:close/>
                </a:path>
              </a:pathLst>
            </a:custGeom>
            <a:ln w="38100">
              <a:solidFill>
                <a:srgbClr val="56BEAD"/>
              </a:solidFill>
            </a:ln>
          </p:spPr>
          <p:txBody>
            <a:bodyPr wrap="square" lIns="0" tIns="0" rIns="0" bIns="0" rtlCol="0"/>
            <a:lstStyle/>
            <a:p>
              <a:endParaRPr/>
            </a:p>
          </p:txBody>
        </p:sp>
      </p:grpSp>
    </p:spTree>
    <p:extLst>
      <p:ext uri="{BB962C8B-B14F-4D97-AF65-F5344CB8AC3E}">
        <p14:creationId xmlns:p14="http://schemas.microsoft.com/office/powerpoint/2010/main" val="2004465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8732" rIns="0" bIns="0" rtlCol="0">
            <a:spAutoFit/>
          </a:bodyPr>
          <a:lstStyle/>
          <a:p>
            <a:pPr marL="38735" marR="5080">
              <a:lnSpc>
                <a:spcPts val="4320"/>
              </a:lnSpc>
              <a:spcBef>
                <a:spcPts val="640"/>
              </a:spcBef>
            </a:pPr>
            <a:r>
              <a:rPr sz="4000" spc="-30" dirty="0">
                <a:solidFill>
                  <a:srgbClr val="3B6D90"/>
                </a:solidFill>
              </a:rPr>
              <a:t>Attachment </a:t>
            </a:r>
            <a:r>
              <a:rPr sz="4000" spc="-5" dirty="0">
                <a:solidFill>
                  <a:srgbClr val="3B6D90"/>
                </a:solidFill>
              </a:rPr>
              <a:t>9: </a:t>
            </a:r>
            <a:r>
              <a:rPr sz="4000" spc="-10" dirty="0">
                <a:solidFill>
                  <a:srgbClr val="3B6D90"/>
                </a:solidFill>
              </a:rPr>
              <a:t>Disclosure </a:t>
            </a:r>
            <a:r>
              <a:rPr sz="4000" spc="-5" dirty="0">
                <a:solidFill>
                  <a:srgbClr val="3B6D90"/>
                </a:solidFill>
              </a:rPr>
              <a:t>of </a:t>
            </a:r>
            <a:r>
              <a:rPr sz="4000" dirty="0">
                <a:solidFill>
                  <a:srgbClr val="3B6D90"/>
                </a:solidFill>
              </a:rPr>
              <a:t>All </a:t>
            </a:r>
            <a:r>
              <a:rPr sz="4000" spc="-10" dirty="0">
                <a:solidFill>
                  <a:srgbClr val="3B6D90"/>
                </a:solidFill>
              </a:rPr>
              <a:t>Prior  </a:t>
            </a:r>
            <a:r>
              <a:rPr sz="4000" spc="-20" dirty="0">
                <a:solidFill>
                  <a:srgbClr val="3B6D90"/>
                </a:solidFill>
              </a:rPr>
              <a:t>DFC</a:t>
            </a:r>
            <a:r>
              <a:rPr sz="4000" spc="-15" dirty="0">
                <a:solidFill>
                  <a:srgbClr val="3B6D90"/>
                </a:solidFill>
              </a:rPr>
              <a:t> </a:t>
            </a:r>
            <a:r>
              <a:rPr sz="4000" spc="-5" dirty="0">
                <a:solidFill>
                  <a:srgbClr val="3B6D90"/>
                </a:solidFill>
              </a:rPr>
              <a:t>Funding</a:t>
            </a:r>
            <a:endParaRPr sz="4000" dirty="0"/>
          </a:p>
        </p:txBody>
      </p:sp>
      <p:sp>
        <p:nvSpPr>
          <p:cNvPr id="3" name="object 3"/>
          <p:cNvSpPr txBox="1">
            <a:spLocks noGrp="1"/>
          </p:cNvSpPr>
          <p:nvPr>
            <p:ph type="body" idx="1"/>
          </p:nvPr>
        </p:nvSpPr>
        <p:spPr>
          <a:prstGeom prst="rect">
            <a:avLst/>
          </a:prstGeom>
        </p:spPr>
        <p:txBody>
          <a:bodyPr vert="horz" wrap="square" lIns="0" tIns="198120" rIns="0" bIns="0" rtlCol="0">
            <a:spAutoFit/>
          </a:bodyPr>
          <a:lstStyle/>
          <a:p>
            <a:pPr marL="355600" indent="-342900">
              <a:lnSpc>
                <a:spcPct val="100000"/>
              </a:lnSpc>
              <a:spcBef>
                <a:spcPts val="1560"/>
              </a:spcBef>
              <a:buClr>
                <a:srgbClr val="3B6D90"/>
              </a:buClr>
              <a:buFont typeface="Arial"/>
              <a:buChar char="•"/>
              <a:tabLst>
                <a:tab pos="354965" algn="l"/>
                <a:tab pos="355600" algn="l"/>
              </a:tabLst>
            </a:pPr>
            <a:r>
              <a:rPr sz="2300" b="0" spc="-5" dirty="0">
                <a:latin typeface="Calibri"/>
                <a:cs typeface="Calibri"/>
              </a:rPr>
              <a:t>Use </a:t>
            </a:r>
            <a:r>
              <a:rPr sz="2300" b="0" dirty="0">
                <a:latin typeface="Calibri"/>
                <a:cs typeface="Calibri"/>
              </a:rPr>
              <a:t>the </a:t>
            </a:r>
            <a:r>
              <a:rPr sz="2300" b="0" spc="-10" dirty="0">
                <a:latin typeface="Calibri"/>
                <a:cs typeface="Calibri"/>
              </a:rPr>
              <a:t>template</a:t>
            </a:r>
            <a:r>
              <a:rPr sz="2300" b="0" spc="-10" dirty="0">
                <a:solidFill>
                  <a:srgbClr val="1F497D"/>
                </a:solidFill>
                <a:latin typeface="Calibri"/>
                <a:cs typeface="Calibri"/>
              </a:rPr>
              <a:t> </a:t>
            </a:r>
            <a:r>
              <a:rPr sz="2300" b="1" u="heavy" spc="-10" dirty="0">
                <a:solidFill>
                  <a:srgbClr val="1F497D"/>
                </a:solidFill>
                <a:uFill>
                  <a:solidFill>
                    <a:srgbClr val="1F497D"/>
                  </a:solidFill>
                </a:uFill>
                <a:latin typeface="Calibri"/>
                <a:cs typeface="Calibri"/>
              </a:rPr>
              <a:t>exactly</a:t>
            </a:r>
            <a:r>
              <a:rPr sz="2300" b="1" spc="-10" dirty="0">
                <a:solidFill>
                  <a:srgbClr val="1F497D"/>
                </a:solidFill>
                <a:latin typeface="Calibri"/>
                <a:cs typeface="Calibri"/>
              </a:rPr>
              <a:t> </a:t>
            </a:r>
            <a:r>
              <a:rPr sz="2300" b="0" dirty="0">
                <a:latin typeface="Calibri"/>
                <a:cs typeface="Calibri"/>
              </a:rPr>
              <a:t>as</a:t>
            </a:r>
            <a:r>
              <a:rPr sz="2300" b="0" spc="55" dirty="0">
                <a:latin typeface="Calibri"/>
                <a:cs typeface="Calibri"/>
              </a:rPr>
              <a:t> </a:t>
            </a:r>
            <a:r>
              <a:rPr sz="2300" b="0" spc="-10" dirty="0">
                <a:latin typeface="Calibri"/>
                <a:cs typeface="Calibri"/>
              </a:rPr>
              <a:t>provided</a:t>
            </a:r>
            <a:endParaRPr sz="2300" dirty="0">
              <a:latin typeface="Calibri"/>
              <a:cs typeface="Calibri"/>
            </a:endParaRPr>
          </a:p>
          <a:p>
            <a:pPr marL="355600" marR="710565" indent="-342900">
              <a:lnSpc>
                <a:spcPts val="2480"/>
              </a:lnSpc>
              <a:spcBef>
                <a:spcPts val="1780"/>
              </a:spcBef>
              <a:buClr>
                <a:srgbClr val="3B6D90"/>
              </a:buClr>
              <a:buFont typeface="Arial"/>
              <a:buChar char="•"/>
              <a:tabLst>
                <a:tab pos="354965" algn="l"/>
                <a:tab pos="355600" algn="l"/>
              </a:tabLst>
            </a:pPr>
            <a:r>
              <a:rPr sz="2300" b="0" spc="-10" dirty="0">
                <a:latin typeface="Calibri"/>
                <a:cs typeface="Calibri"/>
              </a:rPr>
              <a:t>Complete </a:t>
            </a:r>
            <a:r>
              <a:rPr sz="2300" b="0" dirty="0">
                <a:latin typeface="Calibri"/>
                <a:cs typeface="Calibri"/>
              </a:rPr>
              <a:t>the </a:t>
            </a:r>
            <a:r>
              <a:rPr sz="2300" b="0" spc="-10" dirty="0">
                <a:latin typeface="Calibri"/>
                <a:cs typeface="Calibri"/>
              </a:rPr>
              <a:t>requested information </a:t>
            </a:r>
            <a:r>
              <a:rPr sz="2300" b="0" spc="-20" dirty="0">
                <a:latin typeface="Calibri"/>
                <a:cs typeface="Calibri"/>
              </a:rPr>
              <a:t>for </a:t>
            </a:r>
            <a:r>
              <a:rPr sz="2300" b="1" dirty="0">
                <a:solidFill>
                  <a:srgbClr val="1F497D"/>
                </a:solidFill>
                <a:latin typeface="Calibri"/>
                <a:cs typeface="Calibri"/>
              </a:rPr>
              <a:t>both the </a:t>
            </a:r>
            <a:r>
              <a:rPr sz="2300" b="1" spc="-10" dirty="0">
                <a:solidFill>
                  <a:srgbClr val="1F497D"/>
                </a:solidFill>
                <a:latin typeface="Calibri"/>
                <a:cs typeface="Calibri"/>
              </a:rPr>
              <a:t>legal  </a:t>
            </a:r>
            <a:r>
              <a:rPr sz="2300" b="1" spc="-5" dirty="0">
                <a:solidFill>
                  <a:srgbClr val="1F497D"/>
                </a:solidFill>
                <a:latin typeface="Calibri"/>
                <a:cs typeface="Calibri"/>
              </a:rPr>
              <a:t>applicant </a:t>
            </a:r>
            <a:r>
              <a:rPr sz="2300" b="1" spc="-10" dirty="0">
                <a:solidFill>
                  <a:srgbClr val="1F497D"/>
                </a:solidFill>
                <a:latin typeface="Calibri"/>
                <a:cs typeface="Calibri"/>
              </a:rPr>
              <a:t>and/or </a:t>
            </a:r>
            <a:r>
              <a:rPr sz="2300" b="1" dirty="0">
                <a:solidFill>
                  <a:srgbClr val="1F497D"/>
                </a:solidFill>
                <a:latin typeface="Calibri"/>
                <a:cs typeface="Calibri"/>
              </a:rPr>
              <a:t>the </a:t>
            </a:r>
            <a:r>
              <a:rPr sz="2300" b="1" spc="-5" dirty="0">
                <a:solidFill>
                  <a:srgbClr val="1F497D"/>
                </a:solidFill>
                <a:latin typeface="Calibri"/>
                <a:cs typeface="Calibri"/>
              </a:rPr>
              <a:t>applicant</a:t>
            </a:r>
            <a:r>
              <a:rPr sz="2300" b="1" spc="5" dirty="0">
                <a:solidFill>
                  <a:srgbClr val="1F497D"/>
                </a:solidFill>
                <a:latin typeface="Calibri"/>
                <a:cs typeface="Calibri"/>
              </a:rPr>
              <a:t> </a:t>
            </a:r>
            <a:r>
              <a:rPr sz="2300" b="1" spc="-5" dirty="0">
                <a:solidFill>
                  <a:srgbClr val="1F497D"/>
                </a:solidFill>
                <a:latin typeface="Calibri"/>
                <a:cs typeface="Calibri"/>
              </a:rPr>
              <a:t>coalition</a:t>
            </a:r>
            <a:endParaRPr sz="2300" dirty="0">
              <a:latin typeface="Calibri"/>
              <a:cs typeface="Calibri"/>
            </a:endParaRPr>
          </a:p>
          <a:p>
            <a:pPr marL="355600" marR="47625" indent="-342900">
              <a:lnSpc>
                <a:spcPts val="2480"/>
              </a:lnSpc>
              <a:spcBef>
                <a:spcPts val="1750"/>
              </a:spcBef>
              <a:buClr>
                <a:srgbClr val="3B6D90"/>
              </a:buClr>
              <a:buFont typeface="Arial"/>
              <a:buChar char="•"/>
              <a:tabLst>
                <a:tab pos="354965" algn="l"/>
                <a:tab pos="355600" algn="l"/>
              </a:tabLst>
            </a:pPr>
            <a:r>
              <a:rPr sz="2300" b="1" spc="-5" dirty="0">
                <a:solidFill>
                  <a:srgbClr val="1F497D"/>
                </a:solidFill>
                <a:latin typeface="Calibri"/>
                <a:cs typeface="Calibri"/>
              </a:rPr>
              <a:t>All DFC </a:t>
            </a:r>
            <a:r>
              <a:rPr sz="2300" b="1" spc="-20" dirty="0">
                <a:solidFill>
                  <a:srgbClr val="1F497D"/>
                </a:solidFill>
                <a:latin typeface="Calibri"/>
                <a:cs typeface="Calibri"/>
              </a:rPr>
              <a:t>grant </a:t>
            </a:r>
            <a:r>
              <a:rPr sz="2300" b="1" spc="-10" dirty="0">
                <a:solidFill>
                  <a:srgbClr val="1F497D"/>
                </a:solidFill>
                <a:latin typeface="Calibri"/>
                <a:cs typeface="Calibri"/>
              </a:rPr>
              <a:t>awards </a:t>
            </a:r>
            <a:r>
              <a:rPr sz="2300" b="0" spc="-10" dirty="0">
                <a:latin typeface="Calibri"/>
                <a:cs typeface="Calibri"/>
              </a:rPr>
              <a:t>ever received by </a:t>
            </a:r>
            <a:r>
              <a:rPr sz="2300" b="0" dirty="0">
                <a:latin typeface="Calibri"/>
                <a:cs typeface="Calibri"/>
              </a:rPr>
              <a:t>a </a:t>
            </a:r>
            <a:r>
              <a:rPr sz="2300" b="0" spc="-15" dirty="0">
                <a:latin typeface="Calibri"/>
                <a:cs typeface="Calibri"/>
              </a:rPr>
              <a:t>legal </a:t>
            </a:r>
            <a:r>
              <a:rPr sz="2300" b="0" spc="-10" dirty="0">
                <a:latin typeface="Calibri"/>
                <a:cs typeface="Calibri"/>
              </a:rPr>
              <a:t>applicant</a:t>
            </a:r>
            <a:r>
              <a:rPr sz="2300" b="0" spc="-10" dirty="0">
                <a:solidFill>
                  <a:srgbClr val="1F497D"/>
                </a:solidFill>
                <a:latin typeface="Calibri"/>
                <a:cs typeface="Calibri"/>
              </a:rPr>
              <a:t> </a:t>
            </a:r>
            <a:r>
              <a:rPr sz="2300" b="1" u="heavy" spc="-15" dirty="0">
                <a:solidFill>
                  <a:srgbClr val="1F497D"/>
                </a:solidFill>
                <a:uFill>
                  <a:solidFill>
                    <a:srgbClr val="1F497D"/>
                  </a:solidFill>
                </a:uFill>
                <a:latin typeface="Calibri"/>
                <a:cs typeface="Calibri"/>
              </a:rPr>
              <a:t>must </a:t>
            </a:r>
            <a:r>
              <a:rPr sz="2300" b="1" spc="-15" dirty="0">
                <a:solidFill>
                  <a:srgbClr val="1F497D"/>
                </a:solidFill>
                <a:latin typeface="Calibri"/>
                <a:cs typeface="Calibri"/>
              </a:rPr>
              <a:t> </a:t>
            </a:r>
            <a:r>
              <a:rPr sz="2300" b="1" spc="-5" dirty="0">
                <a:solidFill>
                  <a:srgbClr val="1F497D"/>
                </a:solidFill>
                <a:latin typeface="Calibri"/>
                <a:cs typeface="Calibri"/>
              </a:rPr>
              <a:t>be included on </a:t>
            </a:r>
            <a:r>
              <a:rPr sz="2300" b="1" dirty="0">
                <a:solidFill>
                  <a:srgbClr val="1F497D"/>
                </a:solidFill>
                <a:latin typeface="Calibri"/>
                <a:cs typeface="Calibri"/>
              </a:rPr>
              <a:t>this</a:t>
            </a:r>
            <a:r>
              <a:rPr sz="2300" b="1" spc="15" dirty="0">
                <a:solidFill>
                  <a:srgbClr val="1F497D"/>
                </a:solidFill>
                <a:latin typeface="Calibri"/>
                <a:cs typeface="Calibri"/>
              </a:rPr>
              <a:t> </a:t>
            </a:r>
            <a:r>
              <a:rPr sz="2300" b="1" spc="-10" dirty="0">
                <a:solidFill>
                  <a:srgbClr val="1F497D"/>
                </a:solidFill>
                <a:latin typeface="Calibri"/>
                <a:cs typeface="Calibri"/>
              </a:rPr>
              <a:t>form</a:t>
            </a:r>
            <a:endParaRPr sz="2300" dirty="0">
              <a:latin typeface="Calibri"/>
              <a:cs typeface="Calibri"/>
            </a:endParaRPr>
          </a:p>
          <a:p>
            <a:pPr marL="355600" marR="5080" indent="-342900">
              <a:lnSpc>
                <a:spcPts val="2480"/>
              </a:lnSpc>
              <a:spcBef>
                <a:spcPts val="1750"/>
              </a:spcBef>
              <a:buClr>
                <a:srgbClr val="3B6D90"/>
              </a:buClr>
              <a:buFont typeface="Arial"/>
              <a:buChar char="•"/>
              <a:tabLst>
                <a:tab pos="354965" algn="l"/>
                <a:tab pos="355600" algn="l"/>
              </a:tabLst>
            </a:pPr>
            <a:r>
              <a:rPr sz="2300" b="0" spc="-15" dirty="0">
                <a:latin typeface="Calibri"/>
                <a:cs typeface="Calibri"/>
              </a:rPr>
              <a:t>Indicate </a:t>
            </a:r>
            <a:r>
              <a:rPr sz="2300" b="0" spc="-10" dirty="0">
                <a:latin typeface="Calibri"/>
                <a:cs typeface="Calibri"/>
              </a:rPr>
              <a:t>your </a:t>
            </a:r>
            <a:r>
              <a:rPr sz="2300" b="0" spc="-15" dirty="0">
                <a:latin typeface="Calibri"/>
                <a:cs typeface="Calibri"/>
              </a:rPr>
              <a:t>status </a:t>
            </a:r>
            <a:r>
              <a:rPr sz="2300" b="0" spc="-10" dirty="0">
                <a:latin typeface="Calibri"/>
                <a:cs typeface="Calibri"/>
              </a:rPr>
              <a:t>by </a:t>
            </a:r>
            <a:r>
              <a:rPr sz="2300" b="0" spc="-5" dirty="0">
                <a:latin typeface="Calibri"/>
                <a:cs typeface="Calibri"/>
              </a:rPr>
              <a:t>checking </a:t>
            </a:r>
            <a:r>
              <a:rPr sz="2300" b="0" dirty="0">
                <a:latin typeface="Calibri"/>
                <a:cs typeface="Calibri"/>
              </a:rPr>
              <a:t>the </a:t>
            </a:r>
            <a:r>
              <a:rPr sz="2300" b="0" spc="-10" dirty="0">
                <a:latin typeface="Calibri"/>
                <a:cs typeface="Calibri"/>
              </a:rPr>
              <a:t>appropriate </a:t>
            </a:r>
            <a:r>
              <a:rPr sz="2300" b="0" spc="-20" dirty="0">
                <a:latin typeface="Calibri"/>
                <a:cs typeface="Calibri"/>
              </a:rPr>
              <a:t>bracket,  </a:t>
            </a:r>
            <a:r>
              <a:rPr sz="2300" b="0" spc="-10" dirty="0">
                <a:latin typeface="Calibri"/>
                <a:cs typeface="Calibri"/>
              </a:rPr>
              <a:t>complete </a:t>
            </a:r>
            <a:r>
              <a:rPr sz="2300" b="0" dirty="0">
                <a:latin typeface="Calibri"/>
                <a:cs typeface="Calibri"/>
              </a:rPr>
              <a:t>all </a:t>
            </a:r>
            <a:r>
              <a:rPr sz="2300" b="0" spc="-10" dirty="0">
                <a:latin typeface="Calibri"/>
                <a:cs typeface="Calibri"/>
              </a:rPr>
              <a:t>items </a:t>
            </a:r>
            <a:r>
              <a:rPr sz="2300" b="0" spc="-5" dirty="0">
                <a:latin typeface="Calibri"/>
                <a:cs typeface="Calibri"/>
              </a:rPr>
              <a:t>in </a:t>
            </a:r>
            <a:r>
              <a:rPr sz="2300" b="0" dirty="0">
                <a:latin typeface="Calibri"/>
                <a:cs typeface="Calibri"/>
              </a:rPr>
              <a:t>the </a:t>
            </a:r>
            <a:r>
              <a:rPr sz="2300" b="0" spc="-5" dirty="0">
                <a:latin typeface="Calibri"/>
                <a:cs typeface="Calibri"/>
              </a:rPr>
              <a:t>table, </a:t>
            </a:r>
            <a:r>
              <a:rPr sz="2300" b="1" dirty="0">
                <a:solidFill>
                  <a:srgbClr val="1F497D"/>
                </a:solidFill>
                <a:latin typeface="Calibri"/>
                <a:cs typeface="Calibri"/>
              </a:rPr>
              <a:t>add </a:t>
            </a:r>
            <a:r>
              <a:rPr sz="2300" b="1" spc="-15" dirty="0">
                <a:solidFill>
                  <a:srgbClr val="1F497D"/>
                </a:solidFill>
                <a:latin typeface="Calibri"/>
                <a:cs typeface="Calibri"/>
              </a:rPr>
              <a:t>rows </a:t>
            </a:r>
            <a:r>
              <a:rPr sz="2300" b="1" spc="-5" dirty="0">
                <a:solidFill>
                  <a:srgbClr val="1F497D"/>
                </a:solidFill>
                <a:latin typeface="Calibri"/>
                <a:cs typeface="Calibri"/>
              </a:rPr>
              <a:t>if needed, </a:t>
            </a:r>
            <a:r>
              <a:rPr sz="2300" b="1" dirty="0">
                <a:solidFill>
                  <a:srgbClr val="1F497D"/>
                </a:solidFill>
                <a:latin typeface="Calibri"/>
                <a:cs typeface="Calibri"/>
              </a:rPr>
              <a:t>and</a:t>
            </a:r>
            <a:r>
              <a:rPr sz="2300" b="1" spc="80" dirty="0">
                <a:solidFill>
                  <a:srgbClr val="1F497D"/>
                </a:solidFill>
                <a:latin typeface="Calibri"/>
                <a:cs typeface="Calibri"/>
              </a:rPr>
              <a:t> </a:t>
            </a:r>
            <a:r>
              <a:rPr sz="2300" b="1" spc="-5" dirty="0">
                <a:solidFill>
                  <a:srgbClr val="1F497D"/>
                </a:solidFill>
                <a:latin typeface="Calibri"/>
                <a:cs typeface="Calibri"/>
              </a:rPr>
              <a:t>sign</a:t>
            </a:r>
            <a:endParaRPr sz="2300" dirty="0">
              <a:latin typeface="Calibri"/>
              <a:cs typeface="Calibri"/>
            </a:endParaRPr>
          </a:p>
          <a:p>
            <a:pPr marL="354965" marR="120650" indent="-342900">
              <a:lnSpc>
                <a:spcPts val="2480"/>
              </a:lnSpc>
              <a:spcBef>
                <a:spcPts val="1745"/>
              </a:spcBef>
              <a:buClr>
                <a:srgbClr val="3B6D90"/>
              </a:buClr>
              <a:buFont typeface="Arial"/>
              <a:buChar char="•"/>
              <a:tabLst>
                <a:tab pos="354965" algn="l"/>
                <a:tab pos="355600" algn="l"/>
              </a:tabLst>
            </a:pPr>
            <a:r>
              <a:rPr sz="2300" b="1" u="heavy" spc="-5" dirty="0">
                <a:solidFill>
                  <a:srgbClr val="1F497D"/>
                </a:solidFill>
                <a:uFill>
                  <a:solidFill>
                    <a:srgbClr val="1F497D"/>
                  </a:solidFill>
                </a:uFill>
                <a:latin typeface="Calibri"/>
                <a:cs typeface="Calibri"/>
              </a:rPr>
              <a:t>Must</a:t>
            </a:r>
            <a:r>
              <a:rPr sz="2300" b="1" spc="-5" dirty="0">
                <a:solidFill>
                  <a:srgbClr val="1F497D"/>
                </a:solidFill>
                <a:latin typeface="Calibri"/>
                <a:cs typeface="Calibri"/>
              </a:rPr>
              <a:t> </a:t>
            </a:r>
            <a:r>
              <a:rPr sz="2300" b="0" spc="-15" dirty="0">
                <a:latin typeface="Calibri"/>
                <a:cs typeface="Calibri"/>
              </a:rPr>
              <a:t>have </a:t>
            </a:r>
            <a:r>
              <a:rPr sz="2300" b="1" spc="-5" dirty="0">
                <a:solidFill>
                  <a:srgbClr val="1F497D"/>
                </a:solidFill>
                <a:latin typeface="Calibri"/>
                <a:cs typeface="Calibri"/>
              </a:rPr>
              <a:t>two hand-written signatures</a:t>
            </a:r>
            <a:r>
              <a:rPr sz="2300" b="0" spc="-5" dirty="0">
                <a:latin typeface="Calibri"/>
                <a:cs typeface="Calibri"/>
              </a:rPr>
              <a:t>: </a:t>
            </a:r>
            <a:r>
              <a:rPr sz="2300" b="0" dirty="0">
                <a:latin typeface="Calibri"/>
                <a:cs typeface="Calibri"/>
              </a:rPr>
              <a:t>one </a:t>
            </a:r>
            <a:r>
              <a:rPr sz="2300" b="0" spc="-10" dirty="0">
                <a:latin typeface="Calibri"/>
                <a:cs typeface="Calibri"/>
              </a:rPr>
              <a:t>from </a:t>
            </a:r>
            <a:r>
              <a:rPr sz="2300" b="0" dirty="0">
                <a:latin typeface="Calibri"/>
                <a:cs typeface="Calibri"/>
              </a:rPr>
              <a:t>the </a:t>
            </a:r>
            <a:r>
              <a:rPr sz="2300" b="0" spc="-10" dirty="0">
                <a:latin typeface="Calibri"/>
                <a:cs typeface="Calibri"/>
              </a:rPr>
              <a:t>legal  applicant </a:t>
            </a:r>
            <a:r>
              <a:rPr sz="2300" b="0" dirty="0">
                <a:latin typeface="Calibri"/>
                <a:cs typeface="Calibri"/>
              </a:rPr>
              <a:t>and one </a:t>
            </a:r>
            <a:r>
              <a:rPr sz="2300" b="0" spc="-10" dirty="0">
                <a:latin typeface="Calibri"/>
                <a:cs typeface="Calibri"/>
              </a:rPr>
              <a:t>from </a:t>
            </a:r>
            <a:r>
              <a:rPr sz="2300" b="0" dirty="0">
                <a:latin typeface="Calibri"/>
                <a:cs typeface="Calibri"/>
              </a:rPr>
              <a:t>the </a:t>
            </a:r>
            <a:r>
              <a:rPr sz="2300" b="0" spc="-10" dirty="0">
                <a:latin typeface="Calibri"/>
                <a:cs typeface="Calibri"/>
              </a:rPr>
              <a:t>applicant</a:t>
            </a:r>
            <a:r>
              <a:rPr sz="2300" b="0" spc="35" dirty="0">
                <a:latin typeface="Calibri"/>
                <a:cs typeface="Calibri"/>
              </a:rPr>
              <a:t> </a:t>
            </a:r>
            <a:r>
              <a:rPr sz="2300" b="0" spc="-5" dirty="0">
                <a:latin typeface="Calibri"/>
                <a:cs typeface="Calibri"/>
              </a:rPr>
              <a:t>coalition</a:t>
            </a:r>
            <a:endParaRPr sz="2300"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Attachment 10: Congressional  Notification</a:t>
            </a:r>
          </a:p>
        </p:txBody>
      </p:sp>
      <p:sp>
        <p:nvSpPr>
          <p:cNvPr id="5" name="Text Placeholder 4">
            <a:extLst>
              <a:ext uri="{FF2B5EF4-FFF2-40B4-BE49-F238E27FC236}">
                <a16:creationId xmlns:a16="http://schemas.microsoft.com/office/drawing/2014/main" id="{4D1BDBA0-0BB0-4638-8625-1E07BCAB9130}"/>
              </a:ext>
            </a:extLst>
          </p:cNvPr>
          <p:cNvSpPr>
            <a:spLocks noGrp="1"/>
          </p:cNvSpPr>
          <p:nvPr>
            <p:ph type="body" idx="1"/>
          </p:nvPr>
        </p:nvSpPr>
        <p:spPr>
          <a:xfrm>
            <a:off x="781049" y="2438400"/>
            <a:ext cx="7581900" cy="3270126"/>
          </a:xfrm>
        </p:spPr>
        <p:txBody>
          <a:bodyPr/>
          <a:lstStyle/>
          <a:p>
            <a:pPr marL="355600" indent="-342900">
              <a:lnSpc>
                <a:spcPct val="100000"/>
              </a:lnSpc>
              <a:spcBef>
                <a:spcPts val="95"/>
              </a:spcBef>
              <a:buClr>
                <a:srgbClr val="3B6D90"/>
              </a:buClr>
              <a:buFont typeface="Arial"/>
              <a:buChar char="•"/>
              <a:tabLst>
                <a:tab pos="354965" algn="l"/>
                <a:tab pos="355600" algn="l"/>
              </a:tabLst>
            </a:pPr>
            <a:r>
              <a:rPr lang="en-US" sz="2800" spc="-5" dirty="0">
                <a:latin typeface="Calibri"/>
                <a:cs typeface="Calibri"/>
              </a:rPr>
              <a:t>Use the </a:t>
            </a:r>
            <a:r>
              <a:rPr lang="en-US" sz="2800" spc="-15" dirty="0">
                <a:latin typeface="Calibri"/>
                <a:cs typeface="Calibri"/>
              </a:rPr>
              <a:t>template</a:t>
            </a:r>
            <a:r>
              <a:rPr lang="en-US" sz="2800" spc="-15" dirty="0">
                <a:solidFill>
                  <a:srgbClr val="1F497D"/>
                </a:solidFill>
                <a:latin typeface="Calibri"/>
                <a:cs typeface="Calibri"/>
              </a:rPr>
              <a:t> </a:t>
            </a:r>
            <a:r>
              <a:rPr lang="en-US" sz="2800" b="1" u="heavy" spc="-20" dirty="0">
                <a:solidFill>
                  <a:srgbClr val="1F497D"/>
                </a:solidFill>
                <a:uFill>
                  <a:solidFill>
                    <a:srgbClr val="1F497D"/>
                  </a:solidFill>
                </a:uFill>
                <a:latin typeface="Calibri"/>
                <a:cs typeface="Calibri"/>
              </a:rPr>
              <a:t>exactly</a:t>
            </a:r>
            <a:r>
              <a:rPr lang="en-US" sz="2800" b="1" spc="-20" dirty="0">
                <a:solidFill>
                  <a:srgbClr val="1F497D"/>
                </a:solidFill>
                <a:latin typeface="Calibri"/>
                <a:cs typeface="Calibri"/>
              </a:rPr>
              <a:t> </a:t>
            </a:r>
            <a:r>
              <a:rPr lang="en-US" sz="2800" spc="-5" dirty="0">
                <a:latin typeface="Calibri"/>
                <a:cs typeface="Calibri"/>
              </a:rPr>
              <a:t>as</a:t>
            </a:r>
            <a:r>
              <a:rPr lang="en-US" sz="2800" spc="75" dirty="0">
                <a:latin typeface="Calibri"/>
                <a:cs typeface="Calibri"/>
              </a:rPr>
              <a:t> </a:t>
            </a:r>
            <a:r>
              <a:rPr lang="en-US" sz="2800" spc="-15" dirty="0">
                <a:latin typeface="Calibri"/>
                <a:cs typeface="Calibri"/>
              </a:rPr>
              <a:t>provided</a:t>
            </a:r>
            <a:endParaRPr lang="en-US" sz="2800" dirty="0">
              <a:latin typeface="Calibri"/>
              <a:cs typeface="Calibri"/>
            </a:endParaRPr>
          </a:p>
          <a:p>
            <a:pPr marL="354965" marR="5080" indent="-342900" algn="just">
              <a:lnSpc>
                <a:spcPct val="100000"/>
              </a:lnSpc>
              <a:spcBef>
                <a:spcPts val="2685"/>
              </a:spcBef>
              <a:buClr>
                <a:srgbClr val="3B6D90"/>
              </a:buClr>
              <a:buFont typeface="Arial"/>
              <a:buChar char="•"/>
              <a:tabLst>
                <a:tab pos="355600" algn="l"/>
              </a:tabLst>
            </a:pPr>
            <a:r>
              <a:rPr lang="en-US" sz="2800" spc="-10" dirty="0">
                <a:latin typeface="Calibri"/>
                <a:cs typeface="Calibri"/>
              </a:rPr>
              <a:t>Include </a:t>
            </a:r>
            <a:r>
              <a:rPr lang="en-US" sz="2800" b="1" spc="-5" dirty="0">
                <a:solidFill>
                  <a:srgbClr val="1F497D"/>
                </a:solidFill>
                <a:latin typeface="Calibri"/>
                <a:cs typeface="Calibri"/>
              </a:rPr>
              <a:t>all of the </a:t>
            </a:r>
            <a:r>
              <a:rPr lang="en-US" sz="2800" b="1" spc="-15" dirty="0">
                <a:solidFill>
                  <a:srgbClr val="1F497D"/>
                </a:solidFill>
                <a:latin typeface="Calibri"/>
                <a:cs typeface="Calibri"/>
              </a:rPr>
              <a:t>information </a:t>
            </a:r>
            <a:r>
              <a:rPr lang="en-US" sz="2800" b="1" spc="-20" dirty="0">
                <a:solidFill>
                  <a:srgbClr val="1F497D"/>
                </a:solidFill>
                <a:latin typeface="Calibri"/>
                <a:cs typeface="Calibri"/>
              </a:rPr>
              <a:t>requested </a:t>
            </a:r>
            <a:r>
              <a:rPr lang="en-US" sz="2800" spc="-5" dirty="0">
                <a:latin typeface="Calibri"/>
                <a:cs typeface="Calibri"/>
              </a:rPr>
              <a:t>and </a:t>
            </a:r>
            <a:r>
              <a:rPr lang="en-US" sz="2800" spc="-15" dirty="0">
                <a:latin typeface="Calibri"/>
                <a:cs typeface="Calibri"/>
              </a:rPr>
              <a:t>in  </a:t>
            </a:r>
            <a:r>
              <a:rPr lang="en-US" sz="2800" spc="-10" dirty="0">
                <a:latin typeface="Calibri"/>
                <a:cs typeface="Calibri"/>
              </a:rPr>
              <a:t>line </a:t>
            </a:r>
            <a:r>
              <a:rPr lang="en-US" sz="2800" spc="-5" dirty="0">
                <a:latin typeface="Calibri"/>
                <a:cs typeface="Calibri"/>
              </a:rPr>
              <a:t>with </a:t>
            </a:r>
            <a:r>
              <a:rPr lang="en-US" sz="2800" spc="-10" dirty="0">
                <a:latin typeface="Calibri"/>
                <a:cs typeface="Calibri"/>
              </a:rPr>
              <a:t>what is in the </a:t>
            </a:r>
            <a:r>
              <a:rPr lang="en-US" sz="2800" spc="-15" dirty="0">
                <a:latin typeface="Calibri"/>
                <a:cs typeface="Calibri"/>
              </a:rPr>
              <a:t>DFC </a:t>
            </a:r>
            <a:r>
              <a:rPr lang="en-US" sz="2800" spc="-10" dirty="0">
                <a:latin typeface="Calibri"/>
                <a:cs typeface="Calibri"/>
              </a:rPr>
              <a:t>application </a:t>
            </a:r>
            <a:r>
              <a:rPr lang="en-US" sz="2800" spc="-20" dirty="0">
                <a:latin typeface="Calibri"/>
                <a:cs typeface="Calibri"/>
              </a:rPr>
              <a:t>you are  </a:t>
            </a:r>
            <a:r>
              <a:rPr lang="en-US" sz="2800" spc="-15" dirty="0">
                <a:latin typeface="Calibri"/>
                <a:cs typeface="Calibri"/>
              </a:rPr>
              <a:t>submitting</a:t>
            </a:r>
            <a:endParaRPr lang="en-US" sz="2800" dirty="0">
              <a:latin typeface="Calibri"/>
              <a:cs typeface="Calibri"/>
            </a:endParaRPr>
          </a:p>
          <a:p>
            <a:pPr>
              <a:lnSpc>
                <a:spcPct val="100000"/>
              </a:lnSpc>
              <a:spcBef>
                <a:spcPts val="5"/>
              </a:spcBef>
              <a:buClr>
                <a:srgbClr val="3B6D90"/>
              </a:buClr>
              <a:buFont typeface="Arial"/>
              <a:buChar char="•"/>
            </a:pPr>
            <a:endParaRPr lang="en-US" sz="2200" dirty="0">
              <a:latin typeface="Calibri"/>
              <a:cs typeface="Calibri"/>
            </a:endParaRPr>
          </a:p>
          <a:p>
            <a:pPr marL="354965" marR="203200" indent="-342900">
              <a:lnSpc>
                <a:spcPct val="100000"/>
              </a:lnSpc>
              <a:buClr>
                <a:srgbClr val="3B6D90"/>
              </a:buClr>
              <a:buFont typeface="Arial"/>
              <a:buChar char="•"/>
              <a:tabLst>
                <a:tab pos="354965" algn="l"/>
                <a:tab pos="355600" algn="l"/>
              </a:tabLst>
            </a:pPr>
            <a:r>
              <a:rPr lang="en-US" sz="2800" spc="-10" dirty="0">
                <a:latin typeface="Calibri"/>
                <a:cs typeface="Calibri"/>
              </a:rPr>
              <a:t>“Project Description” </a:t>
            </a:r>
            <a:r>
              <a:rPr lang="en-US" sz="2800" b="1" spc="-10" dirty="0">
                <a:solidFill>
                  <a:srgbClr val="1F497D"/>
                </a:solidFill>
                <a:latin typeface="Calibri"/>
                <a:cs typeface="Calibri"/>
              </a:rPr>
              <a:t>cannot </a:t>
            </a:r>
            <a:r>
              <a:rPr lang="en-US" sz="2800" spc="-5" dirty="0">
                <a:latin typeface="Calibri"/>
                <a:cs typeface="Calibri"/>
              </a:rPr>
              <a:t>be </a:t>
            </a:r>
            <a:r>
              <a:rPr lang="en-US" sz="2800" spc="-15" dirty="0">
                <a:latin typeface="Calibri"/>
                <a:cs typeface="Calibri"/>
              </a:rPr>
              <a:t>more </a:t>
            </a:r>
            <a:r>
              <a:rPr lang="en-US" sz="2800" spc="-5" dirty="0">
                <a:latin typeface="Calibri"/>
                <a:cs typeface="Calibri"/>
              </a:rPr>
              <a:t>than 35  </a:t>
            </a:r>
            <a:r>
              <a:rPr lang="en-US" sz="2800" spc="-10" dirty="0">
                <a:latin typeface="Calibri"/>
                <a:cs typeface="Calibri"/>
              </a:rPr>
              <a:t>lines </a:t>
            </a:r>
            <a:r>
              <a:rPr lang="en-US" sz="2800" spc="-5" dirty="0">
                <a:latin typeface="Calibri"/>
                <a:cs typeface="Calibri"/>
              </a:rPr>
              <a:t>and </a:t>
            </a:r>
            <a:r>
              <a:rPr lang="en-US" sz="2800" spc="-15" dirty="0">
                <a:latin typeface="Calibri"/>
                <a:cs typeface="Calibri"/>
              </a:rPr>
              <a:t>must </a:t>
            </a:r>
            <a:r>
              <a:rPr lang="en-US" sz="2800" spc="-5" dirty="0">
                <a:latin typeface="Calibri"/>
                <a:cs typeface="Calibri"/>
              </a:rPr>
              <a:t>be on one</a:t>
            </a:r>
            <a:r>
              <a:rPr lang="en-US" sz="2800" spc="120" dirty="0">
                <a:latin typeface="Calibri"/>
                <a:cs typeface="Calibri"/>
              </a:rPr>
              <a:t> </a:t>
            </a:r>
            <a:r>
              <a:rPr lang="en-US" sz="2800" spc="-10" dirty="0">
                <a:latin typeface="Calibri"/>
                <a:cs typeface="Calibri"/>
              </a:rPr>
              <a:t>page</a:t>
            </a:r>
            <a:endParaRPr lang="en-US" sz="2800" dirty="0">
              <a:latin typeface="Calibri"/>
              <a:cs typeface="Calibri"/>
            </a:endParaRPr>
          </a:p>
        </p:txBody>
      </p:sp>
    </p:spTree>
    <p:extLst>
      <p:ext uri="{BB962C8B-B14F-4D97-AF65-F5344CB8AC3E}">
        <p14:creationId xmlns:p14="http://schemas.microsoft.com/office/powerpoint/2010/main" val="687129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533400"/>
            <a:ext cx="7782234" cy="1316329"/>
          </a:xfrm>
        </p:spPr>
        <p:txBody>
          <a:bodyPr/>
          <a:lstStyle/>
          <a:p>
            <a:r>
              <a:rPr lang="en-US" sz="4000" dirty="0"/>
              <a:t>Appendix A: Pre-Submission  Verification Checklist</a:t>
            </a:r>
          </a:p>
        </p:txBody>
      </p:sp>
      <p:sp>
        <p:nvSpPr>
          <p:cNvPr id="9" name="Text Placeholder 8">
            <a:extLst>
              <a:ext uri="{FF2B5EF4-FFF2-40B4-BE49-F238E27FC236}">
                <a16:creationId xmlns:a16="http://schemas.microsoft.com/office/drawing/2014/main" id="{D069CC09-E43E-42C8-AECC-ECBDCEE157E5}"/>
              </a:ext>
            </a:extLst>
          </p:cNvPr>
          <p:cNvSpPr>
            <a:spLocks noGrp="1"/>
          </p:cNvSpPr>
          <p:nvPr>
            <p:ph type="body" idx="1"/>
          </p:nvPr>
        </p:nvSpPr>
        <p:spPr>
          <a:xfrm>
            <a:off x="446534" y="2133600"/>
            <a:ext cx="3866987" cy="3447098"/>
          </a:xfrm>
        </p:spPr>
        <p:txBody>
          <a:bodyPr/>
          <a:lstStyle/>
          <a:p>
            <a:pPr marL="457200" indent="-457200">
              <a:buFont typeface="Arial" panose="020B0604020202020204" pitchFamily="34" charset="0"/>
              <a:buChar char="•"/>
            </a:pPr>
            <a:r>
              <a:rPr lang="en-US" sz="2800" spc="-15" dirty="0">
                <a:latin typeface="Calibri"/>
                <a:cs typeface="Calibri"/>
              </a:rPr>
              <a:t>Ensure </a:t>
            </a:r>
            <a:r>
              <a:rPr lang="en-US" sz="2800" b="1" spc="-5" dirty="0">
                <a:solidFill>
                  <a:srgbClr val="1F497D"/>
                </a:solidFill>
                <a:latin typeface="Calibri"/>
                <a:cs typeface="Calibri"/>
              </a:rPr>
              <a:t>all </a:t>
            </a:r>
            <a:r>
              <a:rPr lang="en-US" sz="2800" b="1" spc="-10" dirty="0">
                <a:solidFill>
                  <a:srgbClr val="1F497D"/>
                </a:solidFill>
                <a:latin typeface="Calibri"/>
                <a:cs typeface="Calibri"/>
              </a:rPr>
              <a:t>documents  </a:t>
            </a:r>
            <a:r>
              <a:rPr lang="en-US" sz="2800" b="1" spc="-5" dirty="0">
                <a:solidFill>
                  <a:srgbClr val="1F497D"/>
                </a:solidFill>
                <a:latin typeface="Calibri"/>
                <a:cs typeface="Calibri"/>
              </a:rPr>
              <a:t>included in the </a:t>
            </a:r>
            <a:r>
              <a:rPr lang="en-US" sz="2800" b="1" spc="-10" dirty="0">
                <a:solidFill>
                  <a:srgbClr val="1F497D"/>
                </a:solidFill>
                <a:latin typeface="Calibri"/>
                <a:cs typeface="Calibri"/>
              </a:rPr>
              <a:t>NOFO  </a:t>
            </a:r>
            <a:r>
              <a:rPr lang="en-US" sz="2800" b="1" spc="-20" dirty="0">
                <a:solidFill>
                  <a:srgbClr val="1F497D"/>
                </a:solidFill>
                <a:latin typeface="Calibri"/>
                <a:cs typeface="Calibri"/>
              </a:rPr>
              <a:t>are listed </a:t>
            </a:r>
            <a:r>
              <a:rPr lang="en-US" sz="2800" spc="-10" dirty="0">
                <a:latin typeface="Calibri"/>
                <a:cs typeface="Calibri"/>
              </a:rPr>
              <a:t>in the </a:t>
            </a:r>
            <a:r>
              <a:rPr lang="en-US" sz="2800" spc="-15" dirty="0">
                <a:latin typeface="Calibri"/>
                <a:cs typeface="Calibri"/>
              </a:rPr>
              <a:t>Pre-  </a:t>
            </a:r>
            <a:r>
              <a:rPr lang="en-US" sz="2800" spc="-10" dirty="0">
                <a:latin typeface="Calibri"/>
                <a:cs typeface="Calibri"/>
              </a:rPr>
              <a:t>Submission </a:t>
            </a:r>
            <a:r>
              <a:rPr lang="en-US" sz="2800" spc="-25" dirty="0">
                <a:latin typeface="Calibri"/>
                <a:cs typeface="Calibri"/>
              </a:rPr>
              <a:t>Verification  </a:t>
            </a:r>
            <a:r>
              <a:rPr lang="en-US" sz="2800" spc="-10" dirty="0">
                <a:latin typeface="Calibri"/>
                <a:cs typeface="Calibri"/>
              </a:rPr>
              <a:t>Checklist (</a:t>
            </a:r>
            <a:r>
              <a:rPr lang="en-US" sz="2800" b="1" spc="-10" dirty="0">
                <a:latin typeface="Calibri"/>
                <a:cs typeface="Calibri"/>
              </a:rPr>
              <a:t>Appendix</a:t>
            </a:r>
            <a:r>
              <a:rPr lang="en-US" sz="2800" b="1" spc="25" dirty="0">
                <a:latin typeface="Calibri"/>
                <a:cs typeface="Calibri"/>
              </a:rPr>
              <a:t> </a:t>
            </a:r>
            <a:r>
              <a:rPr lang="en-US" sz="2800" b="1" spc="-5" dirty="0">
                <a:latin typeface="Calibri"/>
                <a:cs typeface="Calibri"/>
              </a:rPr>
              <a:t>A</a:t>
            </a:r>
            <a:r>
              <a:rPr lang="en-US" sz="2800" spc="-5" dirty="0">
                <a:latin typeface="Calibri"/>
                <a:cs typeface="Calibri"/>
              </a:rPr>
              <a:t>)</a:t>
            </a:r>
            <a:endParaRPr lang="en-US" sz="2800" dirty="0">
              <a:latin typeface="Calibri"/>
              <a:cs typeface="Calibri"/>
            </a:endParaRPr>
          </a:p>
        </p:txBody>
      </p:sp>
      <p:grpSp>
        <p:nvGrpSpPr>
          <p:cNvPr id="7" name="Group 6">
            <a:extLst>
              <a:ext uri="{FF2B5EF4-FFF2-40B4-BE49-F238E27FC236}">
                <a16:creationId xmlns:a16="http://schemas.microsoft.com/office/drawing/2014/main" id="{18AE19D1-A5EA-4738-866F-F4EB9FAA2384}"/>
              </a:ext>
              <a:ext uri="{C183D7F6-B498-43B3-948B-1728B52AA6E4}">
                <adec:decorative xmlns:adec="http://schemas.microsoft.com/office/drawing/2017/decorative" val="1"/>
              </a:ext>
            </a:extLst>
          </p:cNvPr>
          <p:cNvGrpSpPr/>
          <p:nvPr/>
        </p:nvGrpSpPr>
        <p:grpSpPr>
          <a:xfrm>
            <a:off x="4567428" y="1687068"/>
            <a:ext cx="4248911" cy="5097779"/>
            <a:chOff x="4567428" y="1687068"/>
            <a:chExt cx="4248911" cy="5097779"/>
          </a:xfrm>
        </p:grpSpPr>
        <p:sp>
          <p:nvSpPr>
            <p:cNvPr id="4" name="object 4"/>
            <p:cNvSpPr/>
            <p:nvPr/>
          </p:nvSpPr>
          <p:spPr>
            <a:xfrm>
              <a:off x="4567428" y="1687068"/>
              <a:ext cx="4248911" cy="5097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31435" y="1751076"/>
              <a:ext cx="4066031" cy="49148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12385" y="1732026"/>
              <a:ext cx="4104640" cy="4953000"/>
            </a:xfrm>
            <a:custGeom>
              <a:avLst/>
              <a:gdLst/>
              <a:ahLst/>
              <a:cxnLst/>
              <a:rect l="l" t="t" r="r" b="b"/>
              <a:pathLst>
                <a:path w="4104640" h="4953000">
                  <a:moveTo>
                    <a:pt x="0" y="0"/>
                  </a:moveTo>
                  <a:lnTo>
                    <a:pt x="4104132" y="0"/>
                  </a:lnTo>
                  <a:lnTo>
                    <a:pt x="4104132" y="4953000"/>
                  </a:lnTo>
                  <a:lnTo>
                    <a:pt x="0" y="4953000"/>
                  </a:lnTo>
                  <a:lnTo>
                    <a:pt x="0" y="0"/>
                  </a:lnTo>
                  <a:close/>
                </a:path>
              </a:pathLst>
            </a:custGeom>
            <a:ln w="38100">
              <a:solidFill>
                <a:srgbClr val="56BEAD"/>
              </a:solidFill>
            </a:ln>
          </p:spPr>
          <p:txBody>
            <a:bodyPr wrap="square" lIns="0" tIns="0" rIns="0" bIns="0" rtlCol="0"/>
            <a:lstStyle/>
            <a:p>
              <a:endParaRPr/>
            </a:p>
          </p:txBody>
        </p:sp>
      </p:grpSp>
    </p:spTree>
    <p:extLst>
      <p:ext uri="{BB962C8B-B14F-4D97-AF65-F5344CB8AC3E}">
        <p14:creationId xmlns:p14="http://schemas.microsoft.com/office/powerpoint/2010/main" val="254811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2" cstate="print"/>
            <a:stretch>
              <a:fillRect/>
            </a:stretch>
          </a:blipFill>
        </p:spPr>
        <p:txBody>
          <a:bodyPr wrap="square" lIns="0" tIns="0" rIns="0" bIns="0" rtlCol="0"/>
          <a:lstStyle/>
          <a:p>
            <a:endParaRPr dirty="0"/>
          </a:p>
        </p:txBody>
      </p:sp>
      <p:sp>
        <p:nvSpPr>
          <p:cNvPr id="3" name="object 3">
            <a:extLst>
              <a:ext uri="{C183D7F6-B498-43B3-948B-1728B52AA6E4}">
                <adec:decorative xmlns:adec="http://schemas.microsoft.com/office/drawing/2017/decorative" val="1"/>
              </a:ext>
            </a:extLst>
          </p:cNvPr>
          <p:cNvSpPr/>
          <p:nvPr/>
        </p:nvSpPr>
        <p:spPr>
          <a:xfrm>
            <a:off x="7677911" y="5678423"/>
            <a:ext cx="1347215" cy="1091183"/>
          </a:xfrm>
          <a:prstGeom prst="rect">
            <a:avLst/>
          </a:prstGeom>
          <a:blipFill>
            <a:blip r:embed="rId3"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021080" y="2994660"/>
            <a:ext cx="7095743" cy="1504187"/>
          </a:xfrm>
          <a:prstGeom prst="rect">
            <a:avLst/>
          </a:prstGeom>
          <a:blipFill>
            <a:blip r:embed="rId4"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a:spLocks noGrp="1"/>
          </p:cNvSpPr>
          <p:nvPr>
            <p:ph type="title"/>
          </p:nvPr>
        </p:nvSpPr>
        <p:spPr>
          <a:xfrm>
            <a:off x="1430240" y="3154664"/>
            <a:ext cx="6244590" cy="848360"/>
          </a:xfrm>
          <a:prstGeom prst="rect">
            <a:avLst/>
          </a:prstGeom>
        </p:spPr>
        <p:txBody>
          <a:bodyPr vert="horz" wrap="square" lIns="0" tIns="12700" rIns="0" bIns="0" rtlCol="0">
            <a:spAutoFit/>
          </a:bodyPr>
          <a:lstStyle/>
          <a:p>
            <a:pPr marL="12700">
              <a:lnSpc>
                <a:spcPct val="100000"/>
              </a:lnSpc>
              <a:spcBef>
                <a:spcPts val="100"/>
              </a:spcBef>
            </a:pPr>
            <a:r>
              <a:rPr sz="5400" spc="-45" dirty="0">
                <a:solidFill>
                  <a:srgbClr val="3B6D90"/>
                </a:solidFill>
              </a:rPr>
              <a:t>DFC </a:t>
            </a:r>
            <a:r>
              <a:rPr sz="5400" spc="-75" dirty="0">
                <a:solidFill>
                  <a:srgbClr val="3B6D90"/>
                </a:solidFill>
              </a:rPr>
              <a:t>Program</a:t>
            </a:r>
            <a:r>
              <a:rPr sz="5400" spc="-270" dirty="0">
                <a:solidFill>
                  <a:srgbClr val="3B6D90"/>
                </a:solidFill>
              </a:rPr>
              <a:t> </a:t>
            </a:r>
            <a:r>
              <a:rPr sz="5400" spc="-45" dirty="0">
                <a:solidFill>
                  <a:srgbClr val="3B6D90"/>
                </a:solidFill>
              </a:rPr>
              <a:t>Overview</a:t>
            </a:r>
            <a:endParaRPr sz="5400" dirty="0"/>
          </a:p>
        </p:txBody>
      </p:sp>
      <p:sp>
        <p:nvSpPr>
          <p:cNvPr id="6" name="object 6">
            <a:extLst>
              <a:ext uri="{C183D7F6-B498-43B3-948B-1728B52AA6E4}">
                <adec:decorative xmlns:adec="http://schemas.microsoft.com/office/drawing/2017/decorative" val="1"/>
              </a:ext>
            </a:extLst>
          </p:cNvPr>
          <p:cNvSpPr/>
          <p:nvPr/>
        </p:nvSpPr>
        <p:spPr>
          <a:xfrm>
            <a:off x="7400543" y="5620511"/>
            <a:ext cx="1743710" cy="1237615"/>
          </a:xfrm>
          <a:custGeom>
            <a:avLst/>
            <a:gdLst/>
            <a:ahLst/>
            <a:cxnLst/>
            <a:rect l="l" t="t" r="r" b="b"/>
            <a:pathLst>
              <a:path w="1743709" h="1237615">
                <a:moveTo>
                  <a:pt x="0" y="1237488"/>
                </a:moveTo>
                <a:lnTo>
                  <a:pt x="1743455" y="1237488"/>
                </a:lnTo>
                <a:lnTo>
                  <a:pt x="1743455" y="0"/>
                </a:lnTo>
                <a:lnTo>
                  <a:pt x="0" y="0"/>
                </a:lnTo>
                <a:lnTo>
                  <a:pt x="0" y="1237488"/>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Additional Notes</a:t>
            </a:r>
          </a:p>
        </p:txBody>
      </p:sp>
      <p:sp>
        <p:nvSpPr>
          <p:cNvPr id="5" name="Text Placeholder 4">
            <a:extLst>
              <a:ext uri="{FF2B5EF4-FFF2-40B4-BE49-F238E27FC236}">
                <a16:creationId xmlns:a16="http://schemas.microsoft.com/office/drawing/2014/main" id="{4D65F9A4-07F3-4568-B20F-E47CF9E80DA1}"/>
              </a:ext>
            </a:extLst>
          </p:cNvPr>
          <p:cNvSpPr>
            <a:spLocks noGrp="1"/>
          </p:cNvSpPr>
          <p:nvPr>
            <p:ph type="body" idx="1"/>
          </p:nvPr>
        </p:nvSpPr>
        <p:spPr>
          <a:xfrm>
            <a:off x="707388" y="1892297"/>
            <a:ext cx="7581900" cy="4365298"/>
          </a:xfrm>
        </p:spPr>
        <p:txBody>
          <a:bodyPr/>
          <a:lstStyle/>
          <a:p>
            <a:pPr marL="241300" indent="-228600">
              <a:lnSpc>
                <a:spcPct val="100000"/>
              </a:lnSpc>
              <a:spcBef>
                <a:spcPts val="95"/>
              </a:spcBef>
              <a:buClr>
                <a:srgbClr val="3B6D90"/>
              </a:buClr>
              <a:buFont typeface="Arial"/>
              <a:buChar char="•"/>
              <a:tabLst>
                <a:tab pos="241300" algn="l"/>
              </a:tabLst>
            </a:pPr>
            <a:r>
              <a:rPr lang="en-US" sz="2800" spc="-20" dirty="0">
                <a:latin typeface="Calibri"/>
                <a:cs typeface="Calibri"/>
              </a:rPr>
              <a:t>Attachments </a:t>
            </a:r>
            <a:r>
              <a:rPr lang="en-US" sz="2800" b="1" spc="-10" dirty="0">
                <a:solidFill>
                  <a:srgbClr val="1F497D"/>
                </a:solidFill>
                <a:latin typeface="Calibri"/>
                <a:cs typeface="Calibri"/>
              </a:rPr>
              <a:t>1-10 </a:t>
            </a:r>
            <a:r>
              <a:rPr lang="en-US" sz="2800" spc="-20" dirty="0">
                <a:latin typeface="Calibri"/>
                <a:cs typeface="Calibri"/>
              </a:rPr>
              <a:t>are</a:t>
            </a:r>
            <a:r>
              <a:rPr lang="en-US" sz="2800" spc="75" dirty="0">
                <a:latin typeface="Calibri"/>
                <a:cs typeface="Calibri"/>
              </a:rPr>
              <a:t> </a:t>
            </a:r>
            <a:r>
              <a:rPr lang="en-US" sz="2800" b="1" spc="-15" dirty="0">
                <a:solidFill>
                  <a:srgbClr val="1F497D"/>
                </a:solidFill>
                <a:latin typeface="Calibri"/>
                <a:cs typeface="Calibri"/>
              </a:rPr>
              <a:t>required</a:t>
            </a:r>
            <a:endParaRPr lang="en-US" sz="2800" dirty="0">
              <a:latin typeface="Calibri"/>
              <a:cs typeface="Calibri"/>
            </a:endParaRPr>
          </a:p>
          <a:p>
            <a:pPr>
              <a:lnSpc>
                <a:spcPct val="100000"/>
              </a:lnSpc>
              <a:spcBef>
                <a:spcPts val="10"/>
              </a:spcBef>
              <a:buClr>
                <a:srgbClr val="3B6D90"/>
              </a:buClr>
            </a:pPr>
            <a:endParaRPr lang="en-US" sz="2800" dirty="0">
              <a:latin typeface="Calibri"/>
              <a:cs typeface="Calibri"/>
            </a:endParaRPr>
          </a:p>
          <a:p>
            <a:pPr marL="240665" marR="593725" indent="-228600">
              <a:lnSpc>
                <a:spcPct val="100000"/>
              </a:lnSpc>
              <a:buClr>
                <a:srgbClr val="3B6D90"/>
              </a:buClr>
              <a:buFont typeface="Arial"/>
              <a:buChar char="•"/>
              <a:tabLst>
                <a:tab pos="241300" algn="l"/>
              </a:tabLst>
            </a:pPr>
            <a:r>
              <a:rPr lang="en-US" sz="2800" b="1" u="heavy" spc="-5" dirty="0">
                <a:solidFill>
                  <a:srgbClr val="1F497D"/>
                </a:solidFill>
                <a:uFill>
                  <a:solidFill>
                    <a:srgbClr val="1F497D"/>
                  </a:solidFill>
                </a:uFill>
                <a:latin typeface="Calibri"/>
                <a:cs typeface="Calibri"/>
              </a:rPr>
              <a:t>Do </a:t>
            </a:r>
            <a:r>
              <a:rPr lang="en-US" sz="2800" b="1" u="heavy" spc="-10" dirty="0">
                <a:solidFill>
                  <a:srgbClr val="1F497D"/>
                </a:solidFill>
                <a:uFill>
                  <a:solidFill>
                    <a:srgbClr val="1F497D"/>
                  </a:solidFill>
                </a:uFill>
                <a:latin typeface="Calibri"/>
                <a:cs typeface="Calibri"/>
              </a:rPr>
              <a:t>not</a:t>
            </a:r>
            <a:r>
              <a:rPr lang="en-US" sz="2800" b="1" spc="-10" dirty="0">
                <a:solidFill>
                  <a:srgbClr val="1F497D"/>
                </a:solidFill>
                <a:latin typeface="Calibri"/>
                <a:cs typeface="Calibri"/>
              </a:rPr>
              <a:t> </a:t>
            </a:r>
            <a:r>
              <a:rPr lang="en-US" sz="2800" spc="-5" dirty="0">
                <a:latin typeface="Calibri"/>
                <a:cs typeface="Calibri"/>
              </a:rPr>
              <a:t>send </a:t>
            </a:r>
            <a:r>
              <a:rPr lang="en-US" sz="2800" spc="-15" dirty="0">
                <a:latin typeface="Calibri"/>
                <a:cs typeface="Calibri"/>
              </a:rPr>
              <a:t>brochures, </a:t>
            </a:r>
            <a:r>
              <a:rPr lang="en-US" sz="2800" spc="-10" dirty="0">
                <a:latin typeface="Calibri"/>
                <a:cs typeface="Calibri"/>
              </a:rPr>
              <a:t>CDs, </a:t>
            </a:r>
            <a:r>
              <a:rPr lang="en-US" sz="2800" spc="-25" dirty="0">
                <a:latin typeface="Calibri"/>
                <a:cs typeface="Calibri"/>
              </a:rPr>
              <a:t>PowerPoints, </a:t>
            </a:r>
            <a:r>
              <a:rPr lang="en-US" sz="2800" spc="-5" dirty="0">
                <a:latin typeface="Calibri"/>
                <a:cs typeface="Calibri"/>
              </a:rPr>
              <a:t>or  </a:t>
            </a:r>
            <a:r>
              <a:rPr lang="en-US" sz="2800" spc="-10" dirty="0">
                <a:latin typeface="Calibri"/>
                <a:cs typeface="Calibri"/>
              </a:rPr>
              <a:t>promotional items, they will </a:t>
            </a:r>
            <a:r>
              <a:rPr lang="en-US" sz="2800" spc="-5" dirty="0">
                <a:latin typeface="Calibri"/>
                <a:cs typeface="Calibri"/>
              </a:rPr>
              <a:t>be</a:t>
            </a:r>
            <a:r>
              <a:rPr lang="en-US" sz="2800" spc="70" dirty="0">
                <a:latin typeface="Calibri"/>
                <a:cs typeface="Calibri"/>
              </a:rPr>
              <a:t> </a:t>
            </a:r>
            <a:r>
              <a:rPr lang="en-US" sz="2800" spc="-15" dirty="0">
                <a:latin typeface="Calibri"/>
                <a:cs typeface="Calibri"/>
              </a:rPr>
              <a:t>discarded</a:t>
            </a:r>
            <a:endParaRPr lang="en-US" sz="2800" dirty="0">
              <a:latin typeface="Calibri"/>
              <a:cs typeface="Calibri"/>
            </a:endParaRPr>
          </a:p>
          <a:p>
            <a:pPr marL="241300" marR="5080" indent="-228600">
              <a:lnSpc>
                <a:spcPct val="100000"/>
              </a:lnSpc>
              <a:spcBef>
                <a:spcPts val="1875"/>
              </a:spcBef>
              <a:buClr>
                <a:srgbClr val="3B6D90"/>
              </a:buClr>
              <a:buFont typeface="Arial"/>
              <a:buChar char="•"/>
              <a:tabLst>
                <a:tab pos="241300" algn="l"/>
              </a:tabLst>
            </a:pPr>
            <a:r>
              <a:rPr lang="en-US" sz="2800" spc="-15" dirty="0">
                <a:latin typeface="Calibri"/>
                <a:cs typeface="Calibri"/>
              </a:rPr>
              <a:t>Applicants </a:t>
            </a:r>
            <a:r>
              <a:rPr lang="en-US" sz="2800" spc="-20" dirty="0">
                <a:latin typeface="Calibri"/>
                <a:cs typeface="Calibri"/>
              </a:rPr>
              <a:t>may </a:t>
            </a:r>
            <a:r>
              <a:rPr lang="en-US" sz="2800" spc="-5" dirty="0">
                <a:latin typeface="Calibri"/>
                <a:cs typeface="Calibri"/>
              </a:rPr>
              <a:t>not </a:t>
            </a:r>
            <a:r>
              <a:rPr lang="en-US" sz="2800" spc="-20" dirty="0">
                <a:latin typeface="Calibri"/>
                <a:cs typeface="Calibri"/>
              </a:rPr>
              <a:t>attach </a:t>
            </a:r>
            <a:r>
              <a:rPr lang="en-US" sz="2800" spc="-10" dirty="0">
                <a:latin typeface="Calibri"/>
                <a:cs typeface="Calibri"/>
              </a:rPr>
              <a:t>documents </a:t>
            </a:r>
            <a:r>
              <a:rPr lang="en-US" sz="2800" spc="-5" dirty="0">
                <a:latin typeface="Calibri"/>
                <a:cs typeface="Calibri"/>
              </a:rPr>
              <a:t>other than  those </a:t>
            </a:r>
            <a:r>
              <a:rPr lang="en-US" sz="2800" spc="-15" dirty="0">
                <a:latin typeface="Calibri"/>
                <a:cs typeface="Calibri"/>
              </a:rPr>
              <a:t>listed in the NOFO; </a:t>
            </a:r>
            <a:r>
              <a:rPr lang="en-US" sz="2800" b="1" spc="-5" dirty="0">
                <a:solidFill>
                  <a:srgbClr val="1F497D"/>
                </a:solidFill>
                <a:latin typeface="Calibri"/>
                <a:cs typeface="Calibri"/>
              </a:rPr>
              <a:t>if other </a:t>
            </a:r>
            <a:r>
              <a:rPr lang="en-US" sz="2800" b="1" spc="-10" dirty="0">
                <a:solidFill>
                  <a:srgbClr val="1F497D"/>
                </a:solidFill>
                <a:latin typeface="Calibri"/>
                <a:cs typeface="Calibri"/>
              </a:rPr>
              <a:t>documents </a:t>
            </a:r>
            <a:r>
              <a:rPr lang="en-US" sz="2800" b="1" spc="-15" dirty="0">
                <a:solidFill>
                  <a:srgbClr val="1F497D"/>
                </a:solidFill>
                <a:latin typeface="Calibri"/>
                <a:cs typeface="Calibri"/>
              </a:rPr>
              <a:t>are attached,  </a:t>
            </a:r>
            <a:r>
              <a:rPr lang="en-US" sz="2800" b="1" spc="-10" dirty="0">
                <a:solidFill>
                  <a:srgbClr val="1F497D"/>
                </a:solidFill>
                <a:latin typeface="Calibri"/>
                <a:cs typeface="Calibri"/>
              </a:rPr>
              <a:t>applications </a:t>
            </a:r>
            <a:r>
              <a:rPr lang="en-US" sz="2800" b="1" spc="-5" dirty="0">
                <a:solidFill>
                  <a:srgbClr val="1F497D"/>
                </a:solidFill>
                <a:latin typeface="Calibri"/>
                <a:cs typeface="Calibri"/>
              </a:rPr>
              <a:t>will </a:t>
            </a:r>
            <a:r>
              <a:rPr lang="en-US" sz="2800" b="1" spc="-10" dirty="0">
                <a:solidFill>
                  <a:srgbClr val="1F497D"/>
                </a:solidFill>
                <a:latin typeface="Calibri"/>
                <a:cs typeface="Calibri"/>
              </a:rPr>
              <a:t>not </a:t>
            </a:r>
            <a:r>
              <a:rPr lang="en-US" sz="2800" b="1" spc="-5" dirty="0">
                <a:solidFill>
                  <a:srgbClr val="1F497D"/>
                </a:solidFill>
                <a:latin typeface="Calibri"/>
                <a:cs typeface="Calibri"/>
              </a:rPr>
              <a:t>be</a:t>
            </a:r>
            <a:r>
              <a:rPr lang="en-US" sz="2800" b="1" spc="80" dirty="0">
                <a:solidFill>
                  <a:srgbClr val="1F497D"/>
                </a:solidFill>
                <a:latin typeface="Calibri"/>
                <a:cs typeface="Calibri"/>
              </a:rPr>
              <a:t> </a:t>
            </a:r>
            <a:r>
              <a:rPr lang="en-US" sz="2800" b="1" spc="-20" dirty="0">
                <a:solidFill>
                  <a:srgbClr val="1F497D"/>
                </a:solidFill>
                <a:latin typeface="Calibri"/>
                <a:cs typeface="Calibri"/>
              </a:rPr>
              <a:t>reviewed</a:t>
            </a:r>
          </a:p>
          <a:p>
            <a:pPr marL="241300" marR="5080" indent="-228600">
              <a:spcBef>
                <a:spcPts val="1875"/>
              </a:spcBef>
              <a:buClr>
                <a:srgbClr val="3B6D90"/>
              </a:buClr>
              <a:buFont typeface="Arial"/>
              <a:buChar char="•"/>
              <a:tabLst>
                <a:tab pos="241300" algn="l"/>
              </a:tabLst>
            </a:pPr>
            <a:r>
              <a:rPr lang="en-US" sz="2800" spc="-10" dirty="0">
                <a:latin typeface="Calibri"/>
                <a:cs typeface="Calibri"/>
              </a:rPr>
              <a:t>All required documents should be </a:t>
            </a:r>
            <a:r>
              <a:rPr lang="en-US" sz="2800" b="1" spc="-10" dirty="0">
                <a:solidFill>
                  <a:srgbClr val="1F497D"/>
                </a:solidFill>
                <a:latin typeface="Calibri"/>
                <a:cs typeface="Calibri"/>
              </a:rPr>
              <a:t>uploaded as individual PDFs.</a:t>
            </a:r>
          </a:p>
        </p:txBody>
      </p:sp>
    </p:spTree>
    <p:extLst>
      <p:ext uri="{BB962C8B-B14F-4D97-AF65-F5344CB8AC3E}">
        <p14:creationId xmlns:p14="http://schemas.microsoft.com/office/powerpoint/2010/main" val="3979968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0882" y="664871"/>
            <a:ext cx="7782234" cy="492443"/>
          </a:xfrm>
        </p:spPr>
        <p:txBody>
          <a:bodyPr/>
          <a:lstStyle/>
          <a:p>
            <a:r>
              <a:rPr lang="en-US" sz="3200" dirty="0"/>
              <a:t>Drug-Free Communities: Project Narrative</a:t>
            </a:r>
          </a:p>
        </p:txBody>
      </p:sp>
      <p:sp>
        <p:nvSpPr>
          <p:cNvPr id="2" name="object 2">
            <a:extLs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2" cstate="print"/>
            <a:stretch>
              <a:fillRect/>
            </a:stretch>
          </a:blipFill>
        </p:spPr>
        <p:txBody>
          <a:bodyPr wrap="square" lIns="0" tIns="0" rIns="0" bIns="0" rtlCol="0"/>
          <a:lstStyle/>
          <a:p>
            <a:endParaRPr/>
          </a:p>
        </p:txBody>
      </p:sp>
      <p:sp>
        <p:nvSpPr>
          <p:cNvPr id="9" name="Text Placeholder 8">
            <a:extLst>
              <a:ext uri="{FF2B5EF4-FFF2-40B4-BE49-F238E27FC236}">
                <a16:creationId xmlns:a16="http://schemas.microsoft.com/office/drawing/2014/main" id="{B4EBC4E8-B64B-4853-9E76-8D5ABE2B91A7}"/>
              </a:ext>
            </a:extLst>
          </p:cNvPr>
          <p:cNvSpPr>
            <a:spLocks noGrp="1"/>
          </p:cNvSpPr>
          <p:nvPr>
            <p:ph type="body" idx="1"/>
          </p:nvPr>
        </p:nvSpPr>
        <p:spPr>
          <a:xfrm>
            <a:off x="781049" y="3260839"/>
            <a:ext cx="7581900" cy="830997"/>
          </a:xfrm>
          <a:effectLst>
            <a:outerShdw blurRad="12700" dist="76200" dir="4200000" algn="ctr" rotWithShape="0">
              <a:srgbClr val="000000">
                <a:alpha val="43137"/>
              </a:srgbClr>
            </a:outerShdw>
          </a:effectLst>
        </p:spPr>
        <p:txBody>
          <a:bodyPr/>
          <a:lstStyle/>
          <a:p>
            <a:pPr algn="ctr"/>
            <a:r>
              <a:rPr lang="en-US" sz="5400" spc="-60" dirty="0">
                <a:solidFill>
                  <a:srgbClr val="3B6D90"/>
                </a:solidFill>
                <a:effectLst>
                  <a:outerShdw blurRad="50800" dist="38100" dir="2700000" algn="tl" rotWithShape="0">
                    <a:prstClr val="black">
                      <a:alpha val="40000"/>
                    </a:prstClr>
                  </a:outerShdw>
                </a:effectLst>
              </a:rPr>
              <a:t>Project</a:t>
            </a:r>
            <a:r>
              <a:rPr lang="en-US" sz="5400" spc="-160" dirty="0">
                <a:solidFill>
                  <a:srgbClr val="3B6D90"/>
                </a:solidFill>
                <a:effectLst>
                  <a:outerShdw blurRad="50800" dist="38100" dir="2700000" algn="tl" rotWithShape="0">
                    <a:prstClr val="black">
                      <a:alpha val="40000"/>
                    </a:prstClr>
                  </a:outerShdw>
                </a:effectLst>
              </a:rPr>
              <a:t> </a:t>
            </a:r>
            <a:r>
              <a:rPr lang="en-US" sz="5400" spc="-60" dirty="0">
                <a:solidFill>
                  <a:srgbClr val="3B6D90"/>
                </a:solidFill>
                <a:effectLst>
                  <a:outerShdw blurRad="50800" dist="38100" dir="2700000" algn="tl" rotWithShape="0">
                    <a:prstClr val="black">
                      <a:alpha val="40000"/>
                    </a:prstClr>
                  </a:outerShdw>
                </a:effectLst>
              </a:rPr>
              <a:t>Narrative</a:t>
            </a:r>
            <a:endParaRPr lang="en-US" sz="5400" dirty="0">
              <a:effectLst>
                <a:outerShdw blurRad="50800" dist="38100" dir="2700000" algn="tl" rotWithShape="0">
                  <a:prstClr val="black">
                    <a:alpha val="40000"/>
                  </a:prstClr>
                </a:outerShdw>
              </a:effectLst>
            </a:endParaRPr>
          </a:p>
        </p:txBody>
      </p:sp>
      <p:sp>
        <p:nvSpPr>
          <p:cNvPr id="3" name="object 3">
            <a:extLst>
              <a:ext uri="{C183D7F6-B498-43B3-948B-1728B52AA6E4}">
                <adec:decorative xmlns:adec="http://schemas.microsoft.com/office/drawing/2017/decorative" val="1"/>
              </a:ext>
            </a:extLst>
          </p:cNvPr>
          <p:cNvSpPr/>
          <p:nvPr/>
        </p:nvSpPr>
        <p:spPr>
          <a:xfrm>
            <a:off x="7677911" y="5678423"/>
            <a:ext cx="1347215" cy="1091183"/>
          </a:xfrm>
          <a:prstGeom prst="rect">
            <a:avLst/>
          </a:prstGeom>
          <a:blipFill>
            <a:blip r:embed="rId3" cstate="print"/>
            <a:stretch>
              <a:fillRect/>
            </a:stretch>
          </a:blip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7400543" y="5620511"/>
            <a:ext cx="1743710" cy="1237615"/>
          </a:xfrm>
          <a:custGeom>
            <a:avLst/>
            <a:gdLst/>
            <a:ahLst/>
            <a:cxnLst/>
            <a:rect l="l" t="t" r="r" b="b"/>
            <a:pathLst>
              <a:path w="1743709" h="1237615">
                <a:moveTo>
                  <a:pt x="0" y="1237488"/>
                </a:moveTo>
                <a:lnTo>
                  <a:pt x="1743455" y="1237488"/>
                </a:lnTo>
                <a:lnTo>
                  <a:pt x="1743455" y="0"/>
                </a:lnTo>
                <a:lnTo>
                  <a:pt x="0" y="0"/>
                </a:lnTo>
                <a:lnTo>
                  <a:pt x="0" y="1237488"/>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3212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784614"/>
            <a:ext cx="7782234" cy="677108"/>
          </a:xfrm>
        </p:spPr>
        <p:txBody>
          <a:bodyPr/>
          <a:lstStyle/>
          <a:p>
            <a:r>
              <a:rPr lang="en-US" dirty="0"/>
              <a:t>Project Narrative </a:t>
            </a:r>
            <a:r>
              <a:rPr lang="en-US" sz="2400" dirty="0"/>
              <a:t>(continued)</a:t>
            </a:r>
            <a:endParaRPr lang="en-US" dirty="0"/>
          </a:p>
        </p:txBody>
      </p:sp>
      <p:sp>
        <p:nvSpPr>
          <p:cNvPr id="5" name="Text Placeholder 4">
            <a:extLst>
              <a:ext uri="{FF2B5EF4-FFF2-40B4-BE49-F238E27FC236}">
                <a16:creationId xmlns:a16="http://schemas.microsoft.com/office/drawing/2014/main" id="{97C5A39B-9054-4D9F-8B18-8A39A626E67C}"/>
              </a:ext>
            </a:extLst>
          </p:cNvPr>
          <p:cNvSpPr>
            <a:spLocks noGrp="1"/>
          </p:cNvSpPr>
          <p:nvPr>
            <p:ph type="body" idx="1"/>
          </p:nvPr>
        </p:nvSpPr>
        <p:spPr>
          <a:xfrm>
            <a:off x="887092" y="1524000"/>
            <a:ext cx="7782233" cy="4855175"/>
          </a:xfrm>
        </p:spPr>
        <p:txBody>
          <a:bodyPr/>
          <a:lstStyle/>
          <a:p>
            <a:pPr marL="12700">
              <a:lnSpc>
                <a:spcPct val="100000"/>
              </a:lnSpc>
              <a:spcBef>
                <a:spcPts val="100"/>
              </a:spcBef>
            </a:pPr>
            <a:r>
              <a:rPr lang="en-US" sz="1800" b="1" i="1" spc="-5" dirty="0">
                <a:latin typeface="Calibri"/>
                <a:cs typeface="Calibri"/>
              </a:rPr>
              <a:t>Project Narrative </a:t>
            </a:r>
            <a:r>
              <a:rPr lang="en-US" sz="1800" b="1" i="1" spc="-10" dirty="0">
                <a:latin typeface="Calibri"/>
                <a:cs typeface="Calibri"/>
              </a:rPr>
              <a:t>must </a:t>
            </a:r>
            <a:r>
              <a:rPr lang="en-US" sz="1800" b="1" i="1" spc="-5" dirty="0">
                <a:latin typeface="Calibri"/>
                <a:cs typeface="Calibri"/>
              </a:rPr>
              <a:t>include all of the following headings and</a:t>
            </a:r>
            <a:r>
              <a:rPr lang="en-US" sz="1800" b="1" i="1" spc="130" dirty="0">
                <a:latin typeface="Calibri"/>
                <a:cs typeface="Calibri"/>
              </a:rPr>
              <a:t> </a:t>
            </a:r>
            <a:r>
              <a:rPr lang="en-US" sz="1800" b="1" i="1" spc="-5" dirty="0">
                <a:latin typeface="Calibri"/>
                <a:cs typeface="Calibri"/>
              </a:rPr>
              <a:t>subheadings:</a:t>
            </a:r>
            <a:endParaRPr lang="en-US" sz="1800" dirty="0">
              <a:latin typeface="Calibri"/>
              <a:cs typeface="Calibri"/>
            </a:endParaRPr>
          </a:p>
          <a:p>
            <a:pPr marL="302260" indent="-289560">
              <a:lnSpc>
                <a:spcPct val="100000"/>
              </a:lnSpc>
              <a:spcBef>
                <a:spcPts val="1550"/>
              </a:spcBef>
              <a:buClr>
                <a:srgbClr val="3B6D90"/>
              </a:buClr>
              <a:buAutoNum type="alphaLcPeriod"/>
              <a:tabLst>
                <a:tab pos="302260" algn="l"/>
              </a:tabLst>
            </a:pPr>
            <a:r>
              <a:rPr lang="en-US" sz="1800" b="1" spc="-5" dirty="0">
                <a:latin typeface="Calibri"/>
                <a:cs typeface="Calibri"/>
              </a:rPr>
              <a:t>Background</a:t>
            </a:r>
            <a:endParaRPr lang="en-US" sz="1800" dirty="0">
              <a:latin typeface="Calibri"/>
              <a:cs typeface="Calibri"/>
            </a:endParaRPr>
          </a:p>
          <a:p>
            <a:pPr marL="817244" lvl="1" indent="-347980">
              <a:lnSpc>
                <a:spcPct val="100000"/>
              </a:lnSpc>
              <a:spcBef>
                <a:spcPts val="285"/>
              </a:spcBef>
              <a:buClr>
                <a:srgbClr val="3B6D90"/>
              </a:buClr>
              <a:buAutoNum type="romanLcPeriod"/>
              <a:tabLst>
                <a:tab pos="817244" algn="l"/>
                <a:tab pos="817880" algn="l"/>
              </a:tabLst>
            </a:pPr>
            <a:r>
              <a:rPr lang="en-US" spc="-5" dirty="0">
                <a:cs typeface="Calibri"/>
              </a:rPr>
              <a:t>Applicant Questions Applicable </a:t>
            </a:r>
            <a:r>
              <a:rPr lang="en-US" spc="-10" dirty="0">
                <a:cs typeface="Calibri"/>
              </a:rPr>
              <a:t>to </a:t>
            </a:r>
            <a:r>
              <a:rPr lang="en-US" spc="-5" dirty="0">
                <a:cs typeface="Calibri"/>
              </a:rPr>
              <a:t>the</a:t>
            </a:r>
            <a:r>
              <a:rPr lang="en-US" spc="60" dirty="0">
                <a:cs typeface="Calibri"/>
              </a:rPr>
              <a:t> </a:t>
            </a:r>
            <a:r>
              <a:rPr lang="en-US" spc="-5" dirty="0">
                <a:cs typeface="Calibri"/>
              </a:rPr>
              <a:t>Background</a:t>
            </a:r>
            <a:endParaRPr lang="en-US" dirty="0">
              <a:cs typeface="Calibri"/>
            </a:endParaRPr>
          </a:p>
          <a:p>
            <a:pPr marL="302260" indent="-289560">
              <a:lnSpc>
                <a:spcPct val="100000"/>
              </a:lnSpc>
              <a:spcBef>
                <a:spcPts val="780"/>
              </a:spcBef>
              <a:buClr>
                <a:srgbClr val="3B6D90"/>
              </a:buClr>
              <a:buAutoNum type="alphaLcPeriod"/>
              <a:tabLst>
                <a:tab pos="302260" algn="l"/>
              </a:tabLst>
            </a:pPr>
            <a:r>
              <a:rPr lang="en-US" sz="1800" b="1" spc="-5" dirty="0">
                <a:latin typeface="Calibri"/>
                <a:cs typeface="Calibri"/>
              </a:rPr>
              <a:t>Approach</a:t>
            </a:r>
            <a:endParaRPr lang="en-US" sz="1800" dirty="0">
              <a:latin typeface="Calibri"/>
              <a:cs typeface="Calibri"/>
            </a:endParaRPr>
          </a:p>
          <a:p>
            <a:pPr marL="817244" lvl="1" indent="-347980">
              <a:lnSpc>
                <a:spcPct val="100000"/>
              </a:lnSpc>
              <a:spcBef>
                <a:spcPts val="290"/>
              </a:spcBef>
              <a:buClr>
                <a:srgbClr val="3B6D90"/>
              </a:buClr>
              <a:buAutoNum type="romanLcPeriod"/>
              <a:tabLst>
                <a:tab pos="817244" algn="l"/>
                <a:tab pos="817880" algn="l"/>
              </a:tabLst>
            </a:pPr>
            <a:r>
              <a:rPr lang="en-US" spc="-5" dirty="0">
                <a:cs typeface="Calibri"/>
              </a:rPr>
              <a:t>Purpose</a:t>
            </a:r>
            <a:endParaRPr lang="en-US" dirty="0">
              <a:cs typeface="Calibri"/>
            </a:endParaRPr>
          </a:p>
          <a:p>
            <a:pPr marL="817244" lvl="1" indent="-347980">
              <a:lnSpc>
                <a:spcPct val="100000"/>
              </a:lnSpc>
              <a:spcBef>
                <a:spcPts val="290"/>
              </a:spcBef>
              <a:buClr>
                <a:srgbClr val="3B6D90"/>
              </a:buClr>
              <a:buAutoNum type="romanLcPeriod"/>
              <a:tabLst>
                <a:tab pos="817244" algn="l"/>
                <a:tab pos="817880" algn="l"/>
              </a:tabLst>
            </a:pPr>
            <a:r>
              <a:rPr lang="en-US" spc="-35" dirty="0">
                <a:cs typeface="Calibri"/>
              </a:rPr>
              <a:t>Target </a:t>
            </a:r>
            <a:r>
              <a:rPr lang="en-US" spc="-10" dirty="0">
                <a:cs typeface="Calibri"/>
              </a:rPr>
              <a:t>Populations </a:t>
            </a:r>
            <a:r>
              <a:rPr lang="en-US" dirty="0">
                <a:cs typeface="Calibri"/>
              </a:rPr>
              <a:t>and </a:t>
            </a:r>
            <a:r>
              <a:rPr lang="en-US" spc="-5" dirty="0">
                <a:cs typeface="Calibri"/>
              </a:rPr>
              <a:t>Health</a:t>
            </a:r>
            <a:r>
              <a:rPr lang="en-US" spc="70" dirty="0">
                <a:cs typeface="Calibri"/>
              </a:rPr>
              <a:t> </a:t>
            </a:r>
            <a:r>
              <a:rPr lang="en-US" spc="-5" dirty="0">
                <a:cs typeface="Calibri"/>
              </a:rPr>
              <a:t>Disparities</a:t>
            </a:r>
            <a:endParaRPr lang="en-US" dirty="0">
              <a:cs typeface="Calibri"/>
            </a:endParaRPr>
          </a:p>
          <a:p>
            <a:pPr marL="817244" lvl="1" indent="-347980">
              <a:lnSpc>
                <a:spcPct val="100000"/>
              </a:lnSpc>
              <a:spcBef>
                <a:spcPts val="275"/>
              </a:spcBef>
              <a:buClr>
                <a:srgbClr val="3B6D90"/>
              </a:buClr>
              <a:buAutoNum type="romanLcPeriod"/>
              <a:tabLst>
                <a:tab pos="817244" algn="l"/>
                <a:tab pos="817880" algn="l"/>
              </a:tabLst>
            </a:pPr>
            <a:r>
              <a:rPr lang="en-US" spc="-5" dirty="0">
                <a:cs typeface="Calibri"/>
              </a:rPr>
              <a:t>Applicant Questions Applicable </a:t>
            </a:r>
            <a:r>
              <a:rPr lang="en-US" spc="-10" dirty="0">
                <a:cs typeface="Calibri"/>
              </a:rPr>
              <a:t>to </a:t>
            </a:r>
            <a:r>
              <a:rPr lang="en-US" spc="-5" dirty="0">
                <a:cs typeface="Calibri"/>
              </a:rPr>
              <a:t>the</a:t>
            </a:r>
            <a:r>
              <a:rPr lang="en-US" spc="65" dirty="0">
                <a:cs typeface="Calibri"/>
              </a:rPr>
              <a:t> </a:t>
            </a:r>
            <a:r>
              <a:rPr lang="en-US" spc="-10" dirty="0">
                <a:cs typeface="Calibri"/>
              </a:rPr>
              <a:t>Approach</a:t>
            </a:r>
            <a:endParaRPr lang="en-US" dirty="0">
              <a:cs typeface="Calibri"/>
            </a:endParaRPr>
          </a:p>
          <a:p>
            <a:pPr marL="302260" indent="-289560">
              <a:lnSpc>
                <a:spcPct val="100000"/>
              </a:lnSpc>
              <a:spcBef>
                <a:spcPts val="790"/>
              </a:spcBef>
              <a:buClr>
                <a:srgbClr val="3B6D90"/>
              </a:buClr>
              <a:buAutoNum type="alphaLcPeriod"/>
              <a:tabLst>
                <a:tab pos="301625" algn="l"/>
                <a:tab pos="302260" algn="l"/>
              </a:tabLst>
            </a:pPr>
            <a:r>
              <a:rPr lang="en-US" sz="1800" b="1" spc="-10" dirty="0">
                <a:latin typeface="Calibri"/>
                <a:cs typeface="Calibri"/>
              </a:rPr>
              <a:t>Evaluation </a:t>
            </a:r>
            <a:r>
              <a:rPr lang="en-US" sz="1800" b="1" dirty="0">
                <a:latin typeface="Calibri"/>
                <a:cs typeface="Calibri"/>
              </a:rPr>
              <a:t>and </a:t>
            </a:r>
            <a:r>
              <a:rPr lang="en-US" sz="1800" b="1" spc="-10" dirty="0">
                <a:latin typeface="Calibri"/>
                <a:cs typeface="Calibri"/>
              </a:rPr>
              <a:t>Performance</a:t>
            </a:r>
            <a:r>
              <a:rPr lang="en-US" sz="1800" b="1" spc="-50" dirty="0">
                <a:latin typeface="Calibri"/>
                <a:cs typeface="Calibri"/>
              </a:rPr>
              <a:t> </a:t>
            </a:r>
            <a:r>
              <a:rPr lang="en-US" sz="1800" b="1" spc="-10" dirty="0">
                <a:latin typeface="Calibri"/>
                <a:cs typeface="Calibri"/>
              </a:rPr>
              <a:t>Measurement</a:t>
            </a:r>
            <a:endParaRPr lang="en-US" sz="1800" dirty="0">
              <a:latin typeface="Calibri"/>
              <a:cs typeface="Calibri"/>
            </a:endParaRPr>
          </a:p>
          <a:p>
            <a:pPr marL="817244" lvl="1" indent="-347980">
              <a:lnSpc>
                <a:spcPct val="100000"/>
              </a:lnSpc>
              <a:spcBef>
                <a:spcPts val="275"/>
              </a:spcBef>
              <a:buClr>
                <a:srgbClr val="3B6D90"/>
              </a:buClr>
              <a:buAutoNum type="romanLcPeriod"/>
              <a:tabLst>
                <a:tab pos="817244" algn="l"/>
                <a:tab pos="817880" algn="l"/>
              </a:tabLst>
            </a:pPr>
            <a:r>
              <a:rPr lang="en-US" spc="-15" dirty="0">
                <a:cs typeface="Calibri"/>
              </a:rPr>
              <a:t>Data </a:t>
            </a:r>
            <a:r>
              <a:rPr lang="en-US" spc="-5" dirty="0">
                <a:cs typeface="Calibri"/>
              </a:rPr>
              <a:t>Management</a:t>
            </a:r>
            <a:r>
              <a:rPr lang="en-US" spc="10" dirty="0">
                <a:cs typeface="Calibri"/>
              </a:rPr>
              <a:t> </a:t>
            </a:r>
            <a:r>
              <a:rPr lang="en-US" spc="-5" dirty="0">
                <a:cs typeface="Calibri"/>
              </a:rPr>
              <a:t>Plan</a:t>
            </a:r>
            <a:endParaRPr lang="en-US" dirty="0">
              <a:cs typeface="Calibri"/>
            </a:endParaRPr>
          </a:p>
          <a:p>
            <a:pPr marL="817244" marR="1108710" lvl="1" indent="-347980">
              <a:lnSpc>
                <a:spcPts val="1939"/>
              </a:lnSpc>
              <a:spcBef>
                <a:spcPts val="540"/>
              </a:spcBef>
              <a:buClr>
                <a:srgbClr val="3B6D90"/>
              </a:buClr>
              <a:buAutoNum type="romanLcPeriod"/>
              <a:tabLst>
                <a:tab pos="817244" algn="l"/>
                <a:tab pos="817880" algn="l"/>
              </a:tabLst>
            </a:pPr>
            <a:r>
              <a:rPr lang="en-US" spc="-5" dirty="0">
                <a:cs typeface="Calibri"/>
              </a:rPr>
              <a:t>Applicant Questions Applicable </a:t>
            </a:r>
            <a:r>
              <a:rPr lang="en-US" spc="-10" dirty="0">
                <a:cs typeface="Calibri"/>
              </a:rPr>
              <a:t>to Evaluation </a:t>
            </a:r>
            <a:r>
              <a:rPr lang="en-US" dirty="0">
                <a:cs typeface="Calibri"/>
              </a:rPr>
              <a:t>and </a:t>
            </a:r>
            <a:r>
              <a:rPr lang="en-US" spc="-10" dirty="0">
                <a:cs typeface="Calibri"/>
              </a:rPr>
              <a:t>Performance  </a:t>
            </a:r>
            <a:r>
              <a:rPr lang="en-US" spc="-5" dirty="0">
                <a:cs typeface="Calibri"/>
              </a:rPr>
              <a:t>Management</a:t>
            </a:r>
            <a:endParaRPr lang="en-US" dirty="0">
              <a:cs typeface="Calibri"/>
            </a:endParaRPr>
          </a:p>
          <a:p>
            <a:pPr marL="301625" marR="5080" indent="-289560">
              <a:lnSpc>
                <a:spcPts val="1939"/>
              </a:lnSpc>
              <a:spcBef>
                <a:spcPts val="1000"/>
              </a:spcBef>
              <a:buClr>
                <a:srgbClr val="3B6D90"/>
              </a:buClr>
              <a:buAutoNum type="alphaLcPeriod"/>
              <a:tabLst>
                <a:tab pos="302260" algn="l"/>
              </a:tabLst>
            </a:pPr>
            <a:r>
              <a:rPr lang="en-US" sz="1800" b="1" spc="-20" dirty="0">
                <a:latin typeface="Calibri"/>
                <a:cs typeface="Calibri"/>
              </a:rPr>
              <a:t>Work </a:t>
            </a:r>
            <a:r>
              <a:rPr lang="en-US" sz="1800" b="1" spc="-5" dirty="0">
                <a:latin typeface="Calibri"/>
                <a:cs typeface="Calibri"/>
              </a:rPr>
              <a:t>Plan </a:t>
            </a:r>
            <a:r>
              <a:rPr lang="en-US" sz="1800" b="1" spc="-10" dirty="0">
                <a:latin typeface="Calibri"/>
                <a:cs typeface="Calibri"/>
              </a:rPr>
              <a:t>(aka </a:t>
            </a:r>
            <a:r>
              <a:rPr lang="en-US" sz="1800" b="1" spc="-5" dirty="0">
                <a:latin typeface="Calibri"/>
                <a:cs typeface="Calibri"/>
              </a:rPr>
              <a:t>9-Month </a:t>
            </a:r>
            <a:r>
              <a:rPr lang="en-US" sz="1800" b="1" dirty="0">
                <a:latin typeface="Calibri"/>
                <a:cs typeface="Calibri"/>
              </a:rPr>
              <a:t>Action </a:t>
            </a:r>
            <a:r>
              <a:rPr lang="en-US" sz="1800" b="1" spc="-5" dirty="0">
                <a:latin typeface="Calibri"/>
                <a:cs typeface="Calibri"/>
              </a:rPr>
              <a:t>Plan </a:t>
            </a:r>
            <a:r>
              <a:rPr lang="en-US" sz="1800" b="1" dirty="0">
                <a:latin typeface="Calibri"/>
                <a:cs typeface="Calibri"/>
              </a:rPr>
              <a:t>and </a:t>
            </a:r>
            <a:r>
              <a:rPr lang="en-US" sz="1800" b="1" spc="-5" dirty="0">
                <a:latin typeface="Calibri"/>
                <a:cs typeface="Calibri"/>
              </a:rPr>
              <a:t>High-level Summary </a:t>
            </a:r>
            <a:r>
              <a:rPr lang="en-US" sz="1800" b="1" spc="-10" dirty="0">
                <a:latin typeface="Calibri"/>
                <a:cs typeface="Calibri"/>
              </a:rPr>
              <a:t>for </a:t>
            </a:r>
            <a:r>
              <a:rPr lang="en-US" sz="1800" b="1" spc="-5" dirty="0">
                <a:latin typeface="Calibri"/>
                <a:cs typeface="Calibri"/>
              </a:rPr>
              <a:t>Subsequent  </a:t>
            </a:r>
            <a:r>
              <a:rPr lang="en-US" sz="1800" b="1" spc="-30" dirty="0">
                <a:latin typeface="Calibri"/>
                <a:cs typeface="Calibri"/>
              </a:rPr>
              <a:t>Years)</a:t>
            </a:r>
            <a:endParaRPr lang="en-US" sz="1800" dirty="0">
              <a:latin typeface="Calibri"/>
              <a:cs typeface="Calibri"/>
            </a:endParaRPr>
          </a:p>
          <a:p>
            <a:pPr marL="817244" lvl="1" indent="-347980">
              <a:lnSpc>
                <a:spcPct val="100000"/>
              </a:lnSpc>
              <a:spcBef>
                <a:spcPts val="265"/>
              </a:spcBef>
              <a:buClr>
                <a:srgbClr val="3B6D90"/>
              </a:buClr>
              <a:buAutoNum type="romanLcPeriod"/>
              <a:tabLst>
                <a:tab pos="817244" algn="l"/>
                <a:tab pos="817880" algn="l"/>
              </a:tabLst>
            </a:pPr>
            <a:r>
              <a:rPr lang="en-US" spc="-5" dirty="0">
                <a:cs typeface="Calibri"/>
              </a:rPr>
              <a:t>Applicant Questions Applicable </a:t>
            </a:r>
            <a:r>
              <a:rPr lang="en-US" spc="-10" dirty="0">
                <a:cs typeface="Calibri"/>
              </a:rPr>
              <a:t>to </a:t>
            </a:r>
            <a:r>
              <a:rPr lang="en-US" spc="-25" dirty="0">
                <a:cs typeface="Calibri"/>
              </a:rPr>
              <a:t>Work</a:t>
            </a:r>
            <a:r>
              <a:rPr lang="en-US" spc="50" dirty="0">
                <a:cs typeface="Calibri"/>
              </a:rPr>
              <a:t> </a:t>
            </a:r>
            <a:r>
              <a:rPr lang="en-US" spc="-5" dirty="0">
                <a:cs typeface="Calibri"/>
              </a:rPr>
              <a:t>Plan</a:t>
            </a:r>
            <a:endParaRPr lang="en-US" dirty="0">
              <a:cs typeface="Calibri"/>
            </a:endParaRPr>
          </a:p>
        </p:txBody>
      </p:sp>
    </p:spTree>
    <p:extLst>
      <p:ext uri="{BB962C8B-B14F-4D97-AF65-F5344CB8AC3E}">
        <p14:creationId xmlns:p14="http://schemas.microsoft.com/office/powerpoint/2010/main" val="44757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53" y="914400"/>
            <a:ext cx="7782234" cy="782929"/>
          </a:xfrm>
        </p:spPr>
        <p:txBody>
          <a:bodyPr/>
          <a:lstStyle/>
          <a:p>
            <a:r>
              <a:rPr lang="en-US" dirty="0"/>
              <a:t>Background</a:t>
            </a:r>
          </a:p>
        </p:txBody>
      </p:sp>
      <p:sp>
        <p:nvSpPr>
          <p:cNvPr id="5" name="Text Placeholder 4">
            <a:extLst>
              <a:ext uri="{FF2B5EF4-FFF2-40B4-BE49-F238E27FC236}">
                <a16:creationId xmlns:a16="http://schemas.microsoft.com/office/drawing/2014/main" id="{60A2C468-21FE-459B-B057-E19BDE313CA7}"/>
              </a:ext>
            </a:extLst>
          </p:cNvPr>
          <p:cNvSpPr>
            <a:spLocks noGrp="1"/>
          </p:cNvSpPr>
          <p:nvPr>
            <p:ph type="body" idx="1"/>
          </p:nvPr>
        </p:nvSpPr>
        <p:spPr>
          <a:xfrm>
            <a:off x="680882" y="1828800"/>
            <a:ext cx="7755728" cy="4770537"/>
          </a:xfrm>
        </p:spPr>
        <p:txBody>
          <a:bodyPr/>
          <a:lstStyle/>
          <a:p>
            <a:pPr marL="241300" marR="438150" indent="-228600" algn="l">
              <a:lnSpc>
                <a:spcPts val="2380"/>
              </a:lnSpc>
              <a:spcBef>
                <a:spcPts val="390"/>
              </a:spcBef>
              <a:buClr>
                <a:srgbClr val="3B6D90"/>
              </a:buClr>
              <a:buFont typeface="Arial"/>
              <a:buChar char="•"/>
              <a:tabLst>
                <a:tab pos="240665" algn="l"/>
                <a:tab pos="241300" algn="l"/>
              </a:tabLst>
            </a:pPr>
            <a:r>
              <a:rPr lang="en-US" sz="2200" spc="-10" dirty="0">
                <a:latin typeface="Calibri"/>
                <a:cs typeface="Calibri"/>
              </a:rPr>
              <a:t>Applicants must provide </a:t>
            </a:r>
            <a:r>
              <a:rPr lang="en-US" sz="2200" spc="-5" dirty="0">
                <a:latin typeface="Calibri"/>
                <a:cs typeface="Calibri"/>
              </a:rPr>
              <a:t>a description </a:t>
            </a:r>
            <a:r>
              <a:rPr lang="en-US" sz="2200" dirty="0">
                <a:latin typeface="Calibri"/>
                <a:cs typeface="Calibri"/>
              </a:rPr>
              <a:t>of </a:t>
            </a:r>
            <a:r>
              <a:rPr lang="en-US" sz="2200" spc="-20" dirty="0">
                <a:latin typeface="Calibri"/>
                <a:cs typeface="Calibri"/>
              </a:rPr>
              <a:t>relevant </a:t>
            </a:r>
            <a:r>
              <a:rPr lang="en-US" sz="2200" spc="-10" dirty="0">
                <a:latin typeface="Calibri"/>
                <a:cs typeface="Calibri"/>
              </a:rPr>
              <a:t>background  information that </a:t>
            </a:r>
            <a:r>
              <a:rPr lang="en-US" sz="2200" spc="-5" dirty="0">
                <a:latin typeface="Calibri"/>
                <a:cs typeface="Calibri"/>
              </a:rPr>
              <a:t>includes </a:t>
            </a:r>
            <a:r>
              <a:rPr lang="en-US" sz="2200" spc="-10" dirty="0">
                <a:latin typeface="Calibri"/>
                <a:cs typeface="Calibri"/>
              </a:rPr>
              <a:t>the </a:t>
            </a:r>
            <a:r>
              <a:rPr lang="en-US" sz="2200" spc="-20" dirty="0">
                <a:latin typeface="Calibri"/>
                <a:cs typeface="Calibri"/>
              </a:rPr>
              <a:t>context </a:t>
            </a:r>
            <a:r>
              <a:rPr lang="en-US" sz="2200" dirty="0">
                <a:latin typeface="Calibri"/>
                <a:cs typeface="Calibri"/>
              </a:rPr>
              <a:t>of </a:t>
            </a:r>
            <a:r>
              <a:rPr lang="en-US" sz="2200" spc="-10" dirty="0">
                <a:latin typeface="Calibri"/>
                <a:cs typeface="Calibri"/>
              </a:rPr>
              <a:t>the</a:t>
            </a:r>
            <a:r>
              <a:rPr lang="en-US" sz="2200" spc="95" dirty="0">
                <a:latin typeface="Calibri"/>
                <a:cs typeface="Calibri"/>
              </a:rPr>
              <a:t> </a:t>
            </a:r>
            <a:r>
              <a:rPr lang="en-US" sz="2200" spc="-10" dirty="0">
                <a:latin typeface="Calibri"/>
                <a:cs typeface="Calibri"/>
              </a:rPr>
              <a:t>problem</a:t>
            </a:r>
            <a:endParaRPr lang="en-US" sz="2200" dirty="0">
              <a:latin typeface="Calibri"/>
              <a:cs typeface="Calibri"/>
            </a:endParaRPr>
          </a:p>
          <a:p>
            <a:pPr algn="l">
              <a:lnSpc>
                <a:spcPct val="100000"/>
              </a:lnSpc>
              <a:spcBef>
                <a:spcPts val="50"/>
              </a:spcBef>
              <a:buClr>
                <a:srgbClr val="3B6D90"/>
              </a:buClr>
              <a:buFont typeface="Arial"/>
              <a:buChar char="•"/>
            </a:pPr>
            <a:endParaRPr lang="en-US" sz="1900" dirty="0">
              <a:latin typeface="Calibri"/>
              <a:cs typeface="Calibri"/>
            </a:endParaRPr>
          </a:p>
          <a:p>
            <a:pPr marL="241300" marR="5080" indent="-228600" algn="l">
              <a:lnSpc>
                <a:spcPts val="2380"/>
              </a:lnSpc>
              <a:buClr>
                <a:srgbClr val="3B6D90"/>
              </a:buClr>
              <a:buFont typeface="Arial"/>
              <a:buChar char="•"/>
              <a:tabLst>
                <a:tab pos="240665" algn="l"/>
                <a:tab pos="241300" algn="l"/>
              </a:tabLst>
            </a:pPr>
            <a:r>
              <a:rPr lang="en-US" sz="2200" spc="-10" dirty="0">
                <a:latin typeface="Calibri"/>
                <a:cs typeface="Calibri"/>
              </a:rPr>
              <a:t>Applicants must tell the story </a:t>
            </a:r>
            <a:r>
              <a:rPr lang="en-US" sz="2200" dirty="0">
                <a:latin typeface="Calibri"/>
                <a:cs typeface="Calibri"/>
              </a:rPr>
              <a:t>of </a:t>
            </a:r>
            <a:r>
              <a:rPr lang="en-US" sz="2200" spc="-5" dirty="0">
                <a:latin typeface="Calibri"/>
                <a:cs typeface="Calibri"/>
              </a:rPr>
              <a:t>their </a:t>
            </a:r>
            <a:r>
              <a:rPr lang="en-US" sz="2200" spc="-15" dirty="0">
                <a:latin typeface="Calibri"/>
                <a:cs typeface="Calibri"/>
              </a:rPr>
              <a:t>current </a:t>
            </a:r>
            <a:r>
              <a:rPr lang="en-US" sz="2200" spc="-5" dirty="0">
                <a:latin typeface="Calibri"/>
                <a:cs typeface="Calibri"/>
              </a:rPr>
              <a:t>and planned </a:t>
            </a:r>
            <a:r>
              <a:rPr lang="en-US" sz="2200" spc="-20" dirty="0">
                <a:latin typeface="Calibri"/>
                <a:cs typeface="Calibri"/>
              </a:rPr>
              <a:t>efforts  to prevent </a:t>
            </a:r>
            <a:r>
              <a:rPr lang="en-US" sz="2200" spc="-10" dirty="0">
                <a:latin typeface="Calibri"/>
                <a:cs typeface="Calibri"/>
              </a:rPr>
              <a:t>youth </a:t>
            </a:r>
            <a:r>
              <a:rPr lang="en-US" sz="2200" spc="-15" dirty="0">
                <a:latin typeface="Calibri"/>
                <a:cs typeface="Calibri"/>
              </a:rPr>
              <a:t>substance </a:t>
            </a:r>
            <a:r>
              <a:rPr lang="en-US" sz="2200" spc="-5" dirty="0">
                <a:latin typeface="Calibri"/>
                <a:cs typeface="Calibri"/>
              </a:rPr>
              <a:t>abuse in their </a:t>
            </a:r>
            <a:r>
              <a:rPr lang="en-US" sz="2200" spc="-10" dirty="0">
                <a:latin typeface="Calibri"/>
                <a:cs typeface="Calibri"/>
              </a:rPr>
              <a:t>community by  addressing the</a:t>
            </a:r>
            <a:r>
              <a:rPr lang="en-US" sz="2200" dirty="0">
                <a:latin typeface="Calibri"/>
                <a:cs typeface="Calibri"/>
              </a:rPr>
              <a:t> </a:t>
            </a:r>
            <a:r>
              <a:rPr lang="en-US" sz="2200" spc="-10" dirty="0">
                <a:latin typeface="Calibri"/>
                <a:cs typeface="Calibri"/>
              </a:rPr>
              <a:t>following:</a:t>
            </a:r>
            <a:endParaRPr lang="en-US" sz="2200" dirty="0">
              <a:latin typeface="Calibri"/>
              <a:cs typeface="Calibri"/>
            </a:endParaRPr>
          </a:p>
          <a:p>
            <a:pPr marL="927100" marR="408940" lvl="1" indent="-457200" algn="l">
              <a:lnSpc>
                <a:spcPts val="2380"/>
              </a:lnSpc>
              <a:spcBef>
                <a:spcPts val="1930"/>
              </a:spcBef>
              <a:buClr>
                <a:srgbClr val="3B6D90"/>
              </a:buClr>
              <a:buAutoNum type="arabicPeriod"/>
              <a:tabLst>
                <a:tab pos="927100" algn="l"/>
              </a:tabLst>
            </a:pPr>
            <a:r>
              <a:rPr lang="en-US" sz="2200" spc="-10" dirty="0">
                <a:cs typeface="Calibri"/>
              </a:rPr>
              <a:t>History </a:t>
            </a:r>
            <a:r>
              <a:rPr lang="en-US" sz="2200" dirty="0">
                <a:cs typeface="Calibri"/>
              </a:rPr>
              <a:t>of </a:t>
            </a:r>
            <a:r>
              <a:rPr lang="en-US" sz="2200" spc="-10" dirty="0">
                <a:cs typeface="Calibri"/>
              </a:rPr>
              <a:t>the coalition </a:t>
            </a:r>
            <a:r>
              <a:rPr lang="en-US" sz="2200" spc="-5" dirty="0">
                <a:cs typeface="Calibri"/>
              </a:rPr>
              <a:t>and </a:t>
            </a:r>
            <a:r>
              <a:rPr lang="en-US" sz="2200" spc="-10" dirty="0">
                <a:cs typeface="Calibri"/>
              </a:rPr>
              <a:t>how </a:t>
            </a:r>
            <a:r>
              <a:rPr lang="en-US" sz="2200" spc="-5" dirty="0">
                <a:cs typeface="Calibri"/>
              </a:rPr>
              <a:t>it </a:t>
            </a:r>
            <a:r>
              <a:rPr lang="en-US" sz="2200" spc="-15" dirty="0">
                <a:cs typeface="Calibri"/>
              </a:rPr>
              <a:t>currently </a:t>
            </a:r>
            <a:r>
              <a:rPr lang="en-US" sz="2200" spc="-20" dirty="0">
                <a:cs typeface="Calibri"/>
              </a:rPr>
              <a:t>operates to  prevent </a:t>
            </a:r>
            <a:r>
              <a:rPr lang="en-US" sz="2200" spc="-10" dirty="0">
                <a:cs typeface="Calibri"/>
              </a:rPr>
              <a:t>youth </a:t>
            </a:r>
            <a:r>
              <a:rPr lang="en-US" sz="2200" spc="-15" dirty="0">
                <a:cs typeface="Calibri"/>
              </a:rPr>
              <a:t>substance </a:t>
            </a:r>
            <a:r>
              <a:rPr lang="en-US" sz="2200" spc="-5" dirty="0">
                <a:cs typeface="Calibri"/>
              </a:rPr>
              <a:t>use in </a:t>
            </a:r>
            <a:r>
              <a:rPr lang="en-US" sz="2200" spc="-10" dirty="0">
                <a:cs typeface="Calibri"/>
              </a:rPr>
              <a:t>the</a:t>
            </a:r>
            <a:r>
              <a:rPr lang="en-US" sz="2200" spc="65" dirty="0">
                <a:cs typeface="Calibri"/>
              </a:rPr>
              <a:t> </a:t>
            </a:r>
            <a:r>
              <a:rPr lang="en-US" sz="2200" spc="-10" dirty="0">
                <a:cs typeface="Calibri"/>
              </a:rPr>
              <a:t>community</a:t>
            </a:r>
            <a:endParaRPr lang="en-US" sz="2200" dirty="0">
              <a:cs typeface="Calibri"/>
            </a:endParaRPr>
          </a:p>
          <a:p>
            <a:pPr marL="927100" marR="414020" lvl="1" indent="-457200" algn="l">
              <a:lnSpc>
                <a:spcPts val="2380"/>
              </a:lnSpc>
              <a:spcBef>
                <a:spcPts val="1935"/>
              </a:spcBef>
              <a:buClr>
                <a:srgbClr val="3B6D90"/>
              </a:buClr>
              <a:buAutoNum type="arabicPeriod"/>
              <a:tabLst>
                <a:tab pos="927100" algn="l"/>
              </a:tabLst>
            </a:pPr>
            <a:r>
              <a:rPr lang="en-US" sz="2200" spc="-10" dirty="0">
                <a:cs typeface="Calibri"/>
              </a:rPr>
              <a:t>Current youth </a:t>
            </a:r>
            <a:r>
              <a:rPr lang="en-US" sz="2200" spc="-15" dirty="0">
                <a:cs typeface="Calibri"/>
              </a:rPr>
              <a:t>substance </a:t>
            </a:r>
            <a:r>
              <a:rPr lang="en-US" sz="2200" spc="-5" dirty="0">
                <a:cs typeface="Calibri"/>
              </a:rPr>
              <a:t>use </a:t>
            </a:r>
            <a:r>
              <a:rPr lang="en-US" sz="2200" spc="-10" dirty="0">
                <a:cs typeface="Calibri"/>
              </a:rPr>
              <a:t>problems </a:t>
            </a:r>
            <a:r>
              <a:rPr lang="en-US" sz="2200" spc="-5" dirty="0">
                <a:cs typeface="Calibri"/>
              </a:rPr>
              <a:t>in </a:t>
            </a:r>
            <a:r>
              <a:rPr lang="en-US" sz="2200" spc="-10" dirty="0">
                <a:cs typeface="Calibri"/>
              </a:rPr>
              <a:t>the </a:t>
            </a:r>
            <a:r>
              <a:rPr lang="en-US" sz="2200" spc="-20" dirty="0">
                <a:cs typeface="Calibri"/>
              </a:rPr>
              <a:t>coalition’s  </a:t>
            </a:r>
            <a:r>
              <a:rPr lang="en-US" sz="2200" spc="-25" dirty="0">
                <a:cs typeface="Calibri"/>
              </a:rPr>
              <a:t>community, </a:t>
            </a:r>
            <a:r>
              <a:rPr lang="en-US" sz="2200" spc="-5" dirty="0">
                <a:cs typeface="Calibri"/>
              </a:rPr>
              <a:t>including </a:t>
            </a:r>
            <a:r>
              <a:rPr lang="en-US" sz="2200" spc="-10" dirty="0">
                <a:cs typeface="Calibri"/>
              </a:rPr>
              <a:t>methods </a:t>
            </a:r>
            <a:r>
              <a:rPr lang="en-US" sz="2200" dirty="0">
                <a:cs typeface="Calibri"/>
              </a:rPr>
              <a:t>of </a:t>
            </a:r>
            <a:r>
              <a:rPr lang="en-US" sz="2200" spc="-5" dirty="0">
                <a:cs typeface="Calibri"/>
              </a:rPr>
              <a:t>assessment and </a:t>
            </a:r>
            <a:r>
              <a:rPr lang="en-US" sz="2200" spc="-20" dirty="0">
                <a:cs typeface="Calibri"/>
              </a:rPr>
              <a:t>data  </a:t>
            </a:r>
            <a:r>
              <a:rPr lang="en-US" sz="2200" spc="-10" dirty="0">
                <a:cs typeface="Calibri"/>
              </a:rPr>
              <a:t>collection</a:t>
            </a:r>
            <a:endParaRPr lang="en-US" sz="2200" dirty="0">
              <a:cs typeface="Calibri"/>
            </a:endParaRPr>
          </a:p>
          <a:p>
            <a:pPr lvl="1">
              <a:lnSpc>
                <a:spcPct val="100000"/>
              </a:lnSpc>
              <a:spcBef>
                <a:spcPts val="10"/>
              </a:spcBef>
              <a:buClr>
                <a:srgbClr val="3B6D90"/>
              </a:buClr>
              <a:buFont typeface="Calibri"/>
              <a:buAutoNum type="arabicPeriod"/>
            </a:pPr>
            <a:endParaRPr lang="en-US" sz="1650" dirty="0">
              <a:cs typeface="Calibri"/>
            </a:endParaRPr>
          </a:p>
          <a:p>
            <a:pPr marL="241300" indent="-228600">
              <a:lnSpc>
                <a:spcPct val="100000"/>
              </a:lnSpc>
              <a:buClr>
                <a:srgbClr val="3B6D90"/>
              </a:buClr>
              <a:buFont typeface="Arial"/>
              <a:buChar char="•"/>
              <a:tabLst>
                <a:tab pos="240665" algn="l"/>
                <a:tab pos="241300" algn="l"/>
                <a:tab pos="2258695" algn="l"/>
              </a:tabLst>
            </a:pPr>
            <a:r>
              <a:rPr lang="en-US" sz="2200" spc="-10" dirty="0">
                <a:latin typeface="Calibri"/>
                <a:cs typeface="Calibri"/>
              </a:rPr>
              <a:t>Maximum</a:t>
            </a:r>
            <a:r>
              <a:rPr lang="en-US" sz="2200" spc="15" dirty="0">
                <a:latin typeface="Calibri"/>
                <a:cs typeface="Calibri"/>
              </a:rPr>
              <a:t> </a:t>
            </a:r>
            <a:r>
              <a:rPr lang="en-US" sz="2200" spc="-10" dirty="0">
                <a:latin typeface="Calibri"/>
                <a:cs typeface="Calibri"/>
              </a:rPr>
              <a:t>score:	</a:t>
            </a:r>
            <a:r>
              <a:rPr lang="en-US" sz="2400" b="1" spc="-5" dirty="0">
                <a:solidFill>
                  <a:srgbClr val="1F497D"/>
                </a:solidFill>
                <a:latin typeface="Calibri"/>
                <a:cs typeface="Calibri"/>
              </a:rPr>
              <a:t>30</a:t>
            </a:r>
            <a:r>
              <a:rPr lang="en-US" sz="2400" b="1" spc="-20" dirty="0">
                <a:solidFill>
                  <a:srgbClr val="1F497D"/>
                </a:solidFill>
                <a:latin typeface="Calibri"/>
                <a:cs typeface="Calibri"/>
              </a:rPr>
              <a:t> </a:t>
            </a:r>
            <a:r>
              <a:rPr lang="en-US" sz="2400" b="1" spc="-10" dirty="0">
                <a:solidFill>
                  <a:srgbClr val="1F497D"/>
                </a:solidFill>
                <a:latin typeface="Calibri"/>
                <a:cs typeface="Calibri"/>
              </a:rPr>
              <a:t>points</a:t>
            </a:r>
            <a:endParaRPr lang="en-US" sz="2400" dirty="0">
              <a:latin typeface="Calibri"/>
              <a:cs typeface="Calibri"/>
            </a:endParaRPr>
          </a:p>
          <a:p>
            <a:endParaRPr lang="en-US" sz="1800" dirty="0"/>
          </a:p>
        </p:txBody>
      </p:sp>
    </p:spTree>
    <p:extLst>
      <p:ext uri="{BB962C8B-B14F-4D97-AF65-F5344CB8AC3E}">
        <p14:creationId xmlns:p14="http://schemas.microsoft.com/office/powerpoint/2010/main" val="786617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859129"/>
          </a:xfrm>
        </p:spPr>
        <p:txBody>
          <a:bodyPr/>
          <a:lstStyle/>
          <a:p>
            <a:r>
              <a:rPr lang="en-US" dirty="0"/>
              <a:t>Background Statement #1:</a:t>
            </a:r>
          </a:p>
        </p:txBody>
      </p:sp>
      <p:sp>
        <p:nvSpPr>
          <p:cNvPr id="5" name="Text Placeholder 4">
            <a:extLst>
              <a:ext uri="{FF2B5EF4-FFF2-40B4-BE49-F238E27FC236}">
                <a16:creationId xmlns:a16="http://schemas.microsoft.com/office/drawing/2014/main" id="{4338D91C-1256-48F7-96A5-BD417BE93D07}"/>
              </a:ext>
            </a:extLst>
          </p:cNvPr>
          <p:cNvSpPr>
            <a:spLocks noGrp="1"/>
          </p:cNvSpPr>
          <p:nvPr>
            <p:ph type="body" idx="1"/>
          </p:nvPr>
        </p:nvSpPr>
        <p:spPr>
          <a:xfrm>
            <a:off x="707388" y="2209800"/>
            <a:ext cx="7581900" cy="2649976"/>
          </a:xfrm>
        </p:spPr>
        <p:txBody>
          <a:bodyPr/>
          <a:lstStyle/>
          <a:p>
            <a:pPr marL="12700" marR="668655">
              <a:lnSpc>
                <a:spcPct val="100000"/>
              </a:lnSpc>
              <a:spcBef>
                <a:spcPts val="95"/>
              </a:spcBef>
            </a:pPr>
            <a:r>
              <a:rPr lang="en-US" sz="3200" spc="-25" dirty="0">
                <a:solidFill>
                  <a:srgbClr val="3B6D90"/>
                </a:solidFill>
              </a:rPr>
              <a:t>The </a:t>
            </a:r>
            <a:r>
              <a:rPr lang="en-US" sz="3200" spc="-35" dirty="0">
                <a:solidFill>
                  <a:srgbClr val="3B6D90"/>
                </a:solidFill>
              </a:rPr>
              <a:t>history </a:t>
            </a:r>
            <a:r>
              <a:rPr lang="en-US" sz="3200" spc="-15" dirty="0">
                <a:solidFill>
                  <a:srgbClr val="3B6D90"/>
                </a:solidFill>
              </a:rPr>
              <a:t>of </a:t>
            </a:r>
            <a:r>
              <a:rPr lang="en-US" sz="3200" spc="-20" dirty="0">
                <a:solidFill>
                  <a:srgbClr val="3B6D90"/>
                </a:solidFill>
              </a:rPr>
              <a:t>the </a:t>
            </a:r>
            <a:r>
              <a:rPr lang="en-US" sz="3200" spc="-30" dirty="0">
                <a:solidFill>
                  <a:srgbClr val="3B6D90"/>
                </a:solidFill>
              </a:rPr>
              <a:t>coalition</a:t>
            </a:r>
            <a:r>
              <a:rPr lang="en-US" sz="3200" spc="-325" dirty="0">
                <a:solidFill>
                  <a:srgbClr val="3B6D90"/>
                </a:solidFill>
              </a:rPr>
              <a:t> </a:t>
            </a:r>
            <a:r>
              <a:rPr lang="en-US" sz="3200" spc="-20" dirty="0">
                <a:solidFill>
                  <a:srgbClr val="3B6D90"/>
                </a:solidFill>
              </a:rPr>
              <a:t>and  </a:t>
            </a:r>
            <a:r>
              <a:rPr lang="en-US" sz="3200" spc="-30" dirty="0">
                <a:solidFill>
                  <a:srgbClr val="3B6D90"/>
                </a:solidFill>
              </a:rPr>
              <a:t>how </a:t>
            </a:r>
            <a:r>
              <a:rPr lang="en-US" sz="3200" spc="-10" dirty="0">
                <a:solidFill>
                  <a:srgbClr val="3B6D90"/>
                </a:solidFill>
              </a:rPr>
              <a:t>it </a:t>
            </a:r>
            <a:r>
              <a:rPr lang="en-US" sz="3200" spc="-40" dirty="0">
                <a:solidFill>
                  <a:srgbClr val="3B6D90"/>
                </a:solidFill>
              </a:rPr>
              <a:t>currently </a:t>
            </a:r>
            <a:r>
              <a:rPr lang="en-US" sz="3200" spc="-50" dirty="0">
                <a:solidFill>
                  <a:srgbClr val="3B6D90"/>
                </a:solidFill>
              </a:rPr>
              <a:t>operates </a:t>
            </a:r>
            <a:r>
              <a:rPr lang="en-US" sz="3200" spc="-30" dirty="0">
                <a:solidFill>
                  <a:srgbClr val="3B6D90"/>
                </a:solidFill>
              </a:rPr>
              <a:t>to  </a:t>
            </a:r>
            <a:r>
              <a:rPr lang="en-US" sz="3200" spc="-55" dirty="0">
                <a:solidFill>
                  <a:srgbClr val="3B6D90"/>
                </a:solidFill>
              </a:rPr>
              <a:t>prevent </a:t>
            </a:r>
            <a:r>
              <a:rPr lang="en-US" sz="3200" spc="-35" dirty="0">
                <a:solidFill>
                  <a:srgbClr val="3B6D90"/>
                </a:solidFill>
              </a:rPr>
              <a:t>youth </a:t>
            </a:r>
            <a:r>
              <a:rPr lang="en-US" sz="3200" spc="-45" dirty="0">
                <a:solidFill>
                  <a:srgbClr val="3B6D90"/>
                </a:solidFill>
              </a:rPr>
              <a:t>substance </a:t>
            </a:r>
            <a:r>
              <a:rPr lang="en-US" sz="3200" spc="-20" dirty="0">
                <a:solidFill>
                  <a:srgbClr val="3B6D90"/>
                </a:solidFill>
              </a:rPr>
              <a:t>use</a:t>
            </a:r>
            <a:r>
              <a:rPr lang="en-US" sz="3200" spc="-220" dirty="0">
                <a:solidFill>
                  <a:srgbClr val="3B6D90"/>
                </a:solidFill>
              </a:rPr>
              <a:t> </a:t>
            </a:r>
            <a:r>
              <a:rPr lang="en-US" sz="3200" spc="-10" dirty="0">
                <a:solidFill>
                  <a:srgbClr val="3B6D90"/>
                </a:solidFill>
              </a:rPr>
              <a:t>in  </a:t>
            </a:r>
            <a:r>
              <a:rPr lang="en-US" sz="3200" spc="-20" dirty="0">
                <a:solidFill>
                  <a:srgbClr val="3B6D90"/>
                </a:solidFill>
              </a:rPr>
              <a:t>the</a:t>
            </a:r>
            <a:r>
              <a:rPr lang="en-US" sz="3200" spc="-90" dirty="0">
                <a:solidFill>
                  <a:srgbClr val="3B6D90"/>
                </a:solidFill>
              </a:rPr>
              <a:t> </a:t>
            </a:r>
            <a:r>
              <a:rPr lang="en-US" sz="3200" spc="-40" dirty="0">
                <a:solidFill>
                  <a:srgbClr val="3B6D90"/>
                </a:solidFill>
              </a:rPr>
              <a:t>community</a:t>
            </a:r>
            <a:endParaRPr lang="en-US" sz="3200" dirty="0"/>
          </a:p>
          <a:p>
            <a:pPr>
              <a:lnSpc>
                <a:spcPct val="100000"/>
              </a:lnSpc>
              <a:spcBef>
                <a:spcPts val="50"/>
              </a:spcBef>
            </a:pPr>
            <a:endParaRPr lang="en-US" dirty="0"/>
          </a:p>
          <a:p>
            <a:pPr marR="5080" algn="r">
              <a:lnSpc>
                <a:spcPct val="100000"/>
              </a:lnSpc>
            </a:pPr>
            <a:r>
              <a:rPr lang="en-US" sz="2400" spc="-10" dirty="0">
                <a:solidFill>
                  <a:srgbClr val="3B6D90"/>
                </a:solidFill>
              </a:rPr>
              <a:t>(10</a:t>
            </a:r>
            <a:r>
              <a:rPr lang="en-US" sz="2400" spc="-165" dirty="0">
                <a:solidFill>
                  <a:srgbClr val="3B6D90"/>
                </a:solidFill>
              </a:rPr>
              <a:t> </a:t>
            </a:r>
            <a:r>
              <a:rPr lang="en-US" sz="2400" spc="-20" dirty="0">
                <a:solidFill>
                  <a:srgbClr val="3B6D90"/>
                </a:solidFill>
              </a:rPr>
              <a:t>points)</a:t>
            </a:r>
            <a:endParaRPr lang="en-US" sz="2400" dirty="0"/>
          </a:p>
          <a:p>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88" y="838200"/>
            <a:ext cx="7782234" cy="859129"/>
          </a:xfrm>
        </p:spPr>
        <p:txBody>
          <a:bodyPr/>
          <a:lstStyle/>
          <a:p>
            <a:r>
              <a:rPr lang="en-US" dirty="0"/>
              <a:t>Background Statement #1 Cont.</a:t>
            </a:r>
          </a:p>
        </p:txBody>
      </p:sp>
      <p:sp>
        <p:nvSpPr>
          <p:cNvPr id="5" name="Text Placeholder 4">
            <a:extLst>
              <a:ext uri="{FF2B5EF4-FFF2-40B4-BE49-F238E27FC236}">
                <a16:creationId xmlns:a16="http://schemas.microsoft.com/office/drawing/2014/main" id="{451CC2D4-F37D-4C3E-BE14-3ABE5BF17E37}"/>
              </a:ext>
            </a:extLst>
          </p:cNvPr>
          <p:cNvSpPr>
            <a:spLocks noGrp="1"/>
          </p:cNvSpPr>
          <p:nvPr>
            <p:ph type="body" idx="1"/>
          </p:nvPr>
        </p:nvSpPr>
        <p:spPr>
          <a:xfrm>
            <a:off x="707388" y="1892297"/>
            <a:ext cx="7755728" cy="3993401"/>
          </a:xfrm>
        </p:spPr>
        <p:txBody>
          <a:bodyPr/>
          <a:lstStyle/>
          <a:p>
            <a:pPr marL="469265" marR="24130" indent="-457200">
              <a:lnSpc>
                <a:spcPts val="2590"/>
              </a:lnSpc>
              <a:spcBef>
                <a:spcPts val="425"/>
              </a:spcBef>
              <a:buClr>
                <a:srgbClr val="3B6D90"/>
              </a:buClr>
              <a:buAutoNum type="alphaLcPeriod"/>
              <a:tabLst>
                <a:tab pos="469265" algn="l"/>
                <a:tab pos="469900" algn="l"/>
              </a:tabLst>
            </a:pPr>
            <a:r>
              <a:rPr lang="en-US" sz="2400" spc="-5" dirty="0">
                <a:latin typeface="Calibri"/>
                <a:cs typeface="Calibri"/>
              </a:rPr>
              <a:t>Describe </a:t>
            </a:r>
            <a:r>
              <a:rPr lang="en-US" sz="2400" dirty="0">
                <a:latin typeface="Calibri"/>
                <a:cs typeface="Calibri"/>
              </a:rPr>
              <a:t>the </a:t>
            </a:r>
            <a:r>
              <a:rPr lang="en-US" sz="2400" spc="-10" dirty="0">
                <a:latin typeface="Calibri"/>
                <a:cs typeface="Calibri"/>
              </a:rPr>
              <a:t>history </a:t>
            </a:r>
            <a:r>
              <a:rPr lang="en-US" sz="2400" spc="-5" dirty="0">
                <a:latin typeface="Calibri"/>
                <a:cs typeface="Calibri"/>
              </a:rPr>
              <a:t>of </a:t>
            </a:r>
            <a:r>
              <a:rPr lang="en-US" sz="2400" dirty="0">
                <a:latin typeface="Calibri"/>
                <a:cs typeface="Calibri"/>
              </a:rPr>
              <a:t>the </a:t>
            </a:r>
            <a:r>
              <a:rPr lang="en-US" sz="2400" spc="-5" dirty="0">
                <a:latin typeface="Calibri"/>
                <a:cs typeface="Calibri"/>
              </a:rPr>
              <a:t>coalition, challenges </a:t>
            </a:r>
            <a:r>
              <a:rPr lang="en-US" sz="2400" dirty="0">
                <a:latin typeface="Calibri"/>
                <a:cs typeface="Calibri"/>
              </a:rPr>
              <a:t>it </a:t>
            </a:r>
            <a:r>
              <a:rPr lang="en-US" sz="2400" spc="-5" dirty="0">
                <a:latin typeface="Calibri"/>
                <a:cs typeface="Calibri"/>
              </a:rPr>
              <a:t>has  experienced </a:t>
            </a:r>
            <a:r>
              <a:rPr lang="en-US" sz="2400" dirty="0">
                <a:latin typeface="Calibri"/>
                <a:cs typeface="Calibri"/>
              </a:rPr>
              <a:t>in </a:t>
            </a:r>
            <a:r>
              <a:rPr lang="en-US" sz="2400" spc="-5" dirty="0">
                <a:latin typeface="Calibri"/>
                <a:cs typeface="Calibri"/>
              </a:rPr>
              <a:t>becoming </a:t>
            </a:r>
            <a:r>
              <a:rPr lang="en-US" sz="2400" dirty="0">
                <a:latin typeface="Calibri"/>
                <a:cs typeface="Calibri"/>
              </a:rPr>
              <a:t>a </a:t>
            </a:r>
            <a:r>
              <a:rPr lang="en-US" sz="2400" spc="-5" dirty="0">
                <a:latin typeface="Calibri"/>
                <a:cs typeface="Calibri"/>
              </a:rPr>
              <a:t>viable coalition, </a:t>
            </a:r>
            <a:r>
              <a:rPr lang="en-US" sz="2400" dirty="0">
                <a:latin typeface="Calibri"/>
                <a:cs typeface="Calibri"/>
              </a:rPr>
              <a:t>and </a:t>
            </a:r>
            <a:r>
              <a:rPr lang="en-US" sz="2400" spc="-5" dirty="0">
                <a:latin typeface="Calibri"/>
                <a:cs typeface="Calibri"/>
              </a:rPr>
              <a:t>the impact  </a:t>
            </a:r>
            <a:r>
              <a:rPr lang="en-US" sz="2400" dirty="0">
                <a:latin typeface="Calibri"/>
                <a:cs typeface="Calibri"/>
              </a:rPr>
              <a:t>it </a:t>
            </a:r>
            <a:r>
              <a:rPr lang="en-US" sz="2400" spc="-5" dirty="0">
                <a:latin typeface="Calibri"/>
                <a:cs typeface="Calibri"/>
              </a:rPr>
              <a:t>has had on </a:t>
            </a:r>
            <a:r>
              <a:rPr lang="en-US" sz="2400" spc="-10" dirty="0">
                <a:latin typeface="Calibri"/>
                <a:cs typeface="Calibri"/>
              </a:rPr>
              <a:t>addressing youth substance </a:t>
            </a:r>
            <a:r>
              <a:rPr lang="en-US" sz="2400" spc="-5" dirty="0">
                <a:latin typeface="Calibri"/>
                <a:cs typeface="Calibri"/>
              </a:rPr>
              <a:t>use </a:t>
            </a:r>
            <a:r>
              <a:rPr lang="en-US" sz="2400" dirty="0">
                <a:latin typeface="Calibri"/>
                <a:cs typeface="Calibri"/>
              </a:rPr>
              <a:t>in the  </a:t>
            </a:r>
            <a:r>
              <a:rPr lang="en-US" sz="2400" spc="-5" dirty="0">
                <a:latin typeface="Calibri"/>
                <a:cs typeface="Calibri"/>
              </a:rPr>
              <a:t>community</a:t>
            </a:r>
            <a:endParaRPr lang="en-US" sz="2400" dirty="0">
              <a:latin typeface="Calibri"/>
              <a:cs typeface="Calibri"/>
            </a:endParaRPr>
          </a:p>
          <a:p>
            <a:pPr>
              <a:lnSpc>
                <a:spcPct val="100000"/>
              </a:lnSpc>
              <a:spcBef>
                <a:spcPts val="55"/>
              </a:spcBef>
              <a:buClr>
                <a:srgbClr val="3B6D90"/>
              </a:buClr>
              <a:buFont typeface="Calibri"/>
              <a:buAutoNum type="alphaLcPeriod"/>
            </a:pPr>
            <a:endParaRPr lang="en-US" sz="2800" dirty="0">
              <a:latin typeface="Calibri"/>
              <a:cs typeface="Calibri"/>
            </a:endParaRPr>
          </a:p>
          <a:p>
            <a:pPr marL="469900" indent="-457200">
              <a:lnSpc>
                <a:spcPct val="100000"/>
              </a:lnSpc>
              <a:buClr>
                <a:srgbClr val="3B6D90"/>
              </a:buClr>
              <a:buAutoNum type="alphaLcPeriod"/>
              <a:tabLst>
                <a:tab pos="469265" algn="l"/>
                <a:tab pos="469900" algn="l"/>
              </a:tabLst>
            </a:pPr>
            <a:r>
              <a:rPr lang="en-US" sz="2400" spc="-10" dirty="0">
                <a:latin typeface="Calibri"/>
                <a:cs typeface="Calibri"/>
              </a:rPr>
              <a:t>Provide </a:t>
            </a:r>
            <a:r>
              <a:rPr lang="en-US" sz="2400" spc="-5" dirty="0">
                <a:latin typeface="Calibri"/>
                <a:cs typeface="Calibri"/>
              </a:rPr>
              <a:t>the </a:t>
            </a:r>
            <a:r>
              <a:rPr lang="en-US" sz="2400" spc="-20" dirty="0">
                <a:latin typeface="Calibri"/>
                <a:cs typeface="Calibri"/>
              </a:rPr>
              <a:t>coalition’s </a:t>
            </a:r>
            <a:r>
              <a:rPr lang="en-US" sz="2400" spc="-5" dirty="0">
                <a:latin typeface="Calibri"/>
                <a:cs typeface="Calibri"/>
              </a:rPr>
              <a:t>mission</a:t>
            </a:r>
            <a:r>
              <a:rPr lang="en-US" sz="2400" spc="5" dirty="0">
                <a:latin typeface="Calibri"/>
                <a:cs typeface="Calibri"/>
              </a:rPr>
              <a:t> </a:t>
            </a:r>
            <a:r>
              <a:rPr lang="en-US" sz="2400" spc="-15" dirty="0">
                <a:latin typeface="Calibri"/>
                <a:cs typeface="Calibri"/>
              </a:rPr>
              <a:t>statement</a:t>
            </a:r>
            <a:endParaRPr lang="en-US" sz="2400" dirty="0">
              <a:latin typeface="Calibri"/>
              <a:cs typeface="Calibri"/>
            </a:endParaRPr>
          </a:p>
          <a:p>
            <a:pPr>
              <a:lnSpc>
                <a:spcPct val="100000"/>
              </a:lnSpc>
              <a:spcBef>
                <a:spcPts val="45"/>
              </a:spcBef>
              <a:buClr>
                <a:srgbClr val="3B6D90"/>
              </a:buClr>
              <a:buFont typeface="Calibri"/>
              <a:buAutoNum type="alphaLcPeriod"/>
            </a:pPr>
            <a:endParaRPr lang="en-US" sz="3100" dirty="0">
              <a:latin typeface="Calibri"/>
              <a:cs typeface="Calibri"/>
            </a:endParaRPr>
          </a:p>
          <a:p>
            <a:pPr marL="469265" marR="5080" indent="-457200">
              <a:lnSpc>
                <a:spcPts val="2590"/>
              </a:lnSpc>
              <a:spcBef>
                <a:spcPts val="5"/>
              </a:spcBef>
              <a:buClr>
                <a:srgbClr val="3B6D90"/>
              </a:buClr>
              <a:buAutoNum type="alphaLcPeriod"/>
              <a:tabLst>
                <a:tab pos="469265" algn="l"/>
                <a:tab pos="469900" algn="l"/>
              </a:tabLst>
            </a:pPr>
            <a:r>
              <a:rPr lang="en-US" sz="2400" spc="-5" dirty="0">
                <a:latin typeface="Calibri"/>
                <a:cs typeface="Calibri"/>
              </a:rPr>
              <a:t>Discuss </a:t>
            </a:r>
            <a:r>
              <a:rPr lang="en-US" sz="2400" spc="-10" dirty="0">
                <a:latin typeface="Calibri"/>
                <a:cs typeface="Calibri"/>
              </a:rPr>
              <a:t>how </a:t>
            </a:r>
            <a:r>
              <a:rPr lang="en-US" sz="2400" dirty="0">
                <a:latin typeface="Calibri"/>
                <a:cs typeface="Calibri"/>
              </a:rPr>
              <a:t>the </a:t>
            </a:r>
            <a:r>
              <a:rPr lang="en-US" sz="2400" spc="-5" dirty="0">
                <a:latin typeface="Calibri"/>
                <a:cs typeface="Calibri"/>
              </a:rPr>
              <a:t>coalition </a:t>
            </a:r>
            <a:r>
              <a:rPr lang="en-US" sz="2400" spc="-10" dirty="0">
                <a:latin typeface="Calibri"/>
                <a:cs typeface="Calibri"/>
              </a:rPr>
              <a:t>defines </a:t>
            </a:r>
            <a:r>
              <a:rPr lang="en-US" sz="2400" dirty="0">
                <a:latin typeface="Calibri"/>
                <a:cs typeface="Calibri"/>
              </a:rPr>
              <a:t>the </a:t>
            </a:r>
            <a:r>
              <a:rPr lang="en-US" sz="2400" spc="-10" dirty="0">
                <a:latin typeface="Calibri"/>
                <a:cs typeface="Calibri"/>
              </a:rPr>
              <a:t>work defines </a:t>
            </a:r>
            <a:r>
              <a:rPr lang="en-US" sz="2400" dirty="0">
                <a:latin typeface="Calibri"/>
                <a:cs typeface="Calibri"/>
              </a:rPr>
              <a:t>its </a:t>
            </a:r>
            <a:r>
              <a:rPr lang="en-US" sz="2400" spc="-10" dirty="0">
                <a:latin typeface="Calibri"/>
                <a:cs typeface="Calibri"/>
              </a:rPr>
              <a:t>work  </a:t>
            </a:r>
            <a:r>
              <a:rPr lang="en-US" sz="2400" spc="-5" dirty="0">
                <a:latin typeface="Calibri"/>
                <a:cs typeface="Calibri"/>
              </a:rPr>
              <a:t>and </a:t>
            </a:r>
            <a:r>
              <a:rPr lang="en-US" sz="2400" spc="-10" dirty="0">
                <a:latin typeface="Calibri"/>
                <a:cs typeface="Calibri"/>
              </a:rPr>
              <a:t>how </a:t>
            </a:r>
            <a:r>
              <a:rPr lang="en-US" sz="2400" dirty="0">
                <a:latin typeface="Calibri"/>
                <a:cs typeface="Calibri"/>
              </a:rPr>
              <a:t>it </a:t>
            </a:r>
            <a:r>
              <a:rPr lang="en-US" sz="2400" spc="-5" dirty="0">
                <a:latin typeface="Calibri"/>
                <a:cs typeface="Calibri"/>
              </a:rPr>
              <a:t>meets </a:t>
            </a:r>
            <a:r>
              <a:rPr lang="en-US" sz="2400" dirty="0">
                <a:latin typeface="Calibri"/>
                <a:cs typeface="Calibri"/>
              </a:rPr>
              <a:t>the </a:t>
            </a:r>
            <a:r>
              <a:rPr lang="en-US" sz="2400" spc="-5" dirty="0">
                <a:latin typeface="Calibri"/>
                <a:cs typeface="Calibri"/>
              </a:rPr>
              <a:t>goals of </a:t>
            </a:r>
            <a:r>
              <a:rPr lang="en-US" sz="2400" dirty="0">
                <a:latin typeface="Calibri"/>
                <a:cs typeface="Calibri"/>
              </a:rPr>
              <a:t>the </a:t>
            </a:r>
            <a:r>
              <a:rPr lang="en-US" sz="2400" spc="-10" dirty="0">
                <a:latin typeface="Calibri"/>
                <a:cs typeface="Calibri"/>
              </a:rPr>
              <a:t>DFC </a:t>
            </a:r>
            <a:r>
              <a:rPr lang="en-US" sz="2400" spc="-5" dirty="0">
                <a:latin typeface="Calibri"/>
                <a:cs typeface="Calibri"/>
              </a:rPr>
              <a:t>Support</a:t>
            </a:r>
            <a:r>
              <a:rPr lang="en-US" sz="2400" spc="-75" dirty="0">
                <a:latin typeface="Calibri"/>
                <a:cs typeface="Calibri"/>
              </a:rPr>
              <a:t> </a:t>
            </a:r>
            <a:r>
              <a:rPr lang="en-US" sz="2400" spc="-15" dirty="0">
                <a:latin typeface="Calibri"/>
                <a:cs typeface="Calibri"/>
              </a:rPr>
              <a:t>Program.</a:t>
            </a:r>
            <a:endParaRPr lang="en-US" sz="2400" dirty="0">
              <a:latin typeface="Calibri"/>
              <a:cs typeface="Calibri"/>
            </a:endParaRPr>
          </a:p>
          <a:p>
            <a:endParaRPr lang="en-US" sz="2400" dirty="0"/>
          </a:p>
        </p:txBody>
      </p:sp>
    </p:spTree>
    <p:extLst>
      <p:ext uri="{BB962C8B-B14F-4D97-AF65-F5344CB8AC3E}">
        <p14:creationId xmlns:p14="http://schemas.microsoft.com/office/powerpoint/2010/main" val="142957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859129"/>
          </a:xfrm>
        </p:spPr>
        <p:txBody>
          <a:bodyPr/>
          <a:lstStyle/>
          <a:p>
            <a:r>
              <a:rPr lang="en-US" dirty="0"/>
              <a:t>Background Statement #2:</a:t>
            </a:r>
          </a:p>
        </p:txBody>
      </p:sp>
      <p:sp>
        <p:nvSpPr>
          <p:cNvPr id="5" name="Text Placeholder 4">
            <a:extLst>
              <a:ext uri="{FF2B5EF4-FFF2-40B4-BE49-F238E27FC236}">
                <a16:creationId xmlns:a16="http://schemas.microsoft.com/office/drawing/2014/main" id="{D528F549-50CE-433B-BF5B-24AFEF72DB09}"/>
              </a:ext>
            </a:extLst>
          </p:cNvPr>
          <p:cNvSpPr>
            <a:spLocks noGrp="1"/>
          </p:cNvSpPr>
          <p:nvPr>
            <p:ph type="body" idx="1"/>
          </p:nvPr>
        </p:nvSpPr>
        <p:spPr>
          <a:xfrm>
            <a:off x="707388" y="2285999"/>
            <a:ext cx="7581900" cy="3961335"/>
          </a:xfrm>
        </p:spPr>
        <p:txBody>
          <a:bodyPr/>
          <a:lstStyle/>
          <a:p>
            <a:pPr marL="12700" marR="391160">
              <a:lnSpc>
                <a:spcPct val="100000"/>
              </a:lnSpc>
              <a:spcBef>
                <a:spcPts val="95"/>
              </a:spcBef>
            </a:pPr>
            <a:r>
              <a:rPr lang="en-US" spc="-20" dirty="0">
                <a:solidFill>
                  <a:srgbClr val="3B6D90"/>
                </a:solidFill>
              </a:rPr>
              <a:t>The </a:t>
            </a:r>
            <a:r>
              <a:rPr lang="en-US" spc="-45" dirty="0">
                <a:solidFill>
                  <a:srgbClr val="3B6D90"/>
                </a:solidFill>
              </a:rPr>
              <a:t>current </a:t>
            </a:r>
            <a:r>
              <a:rPr lang="en-US" spc="-35" dirty="0">
                <a:solidFill>
                  <a:srgbClr val="3B6D90"/>
                </a:solidFill>
              </a:rPr>
              <a:t>youth </a:t>
            </a:r>
            <a:r>
              <a:rPr lang="en-US" spc="-45" dirty="0">
                <a:solidFill>
                  <a:srgbClr val="3B6D90"/>
                </a:solidFill>
              </a:rPr>
              <a:t>substance </a:t>
            </a:r>
            <a:r>
              <a:rPr lang="en-US" spc="-20" dirty="0">
                <a:solidFill>
                  <a:srgbClr val="3B6D90"/>
                </a:solidFill>
              </a:rPr>
              <a:t>use  </a:t>
            </a:r>
            <a:r>
              <a:rPr lang="en-US" spc="-45" dirty="0">
                <a:solidFill>
                  <a:srgbClr val="3B6D90"/>
                </a:solidFill>
              </a:rPr>
              <a:t>problems </a:t>
            </a:r>
            <a:r>
              <a:rPr lang="en-US" spc="-10" dirty="0">
                <a:solidFill>
                  <a:srgbClr val="3B6D90"/>
                </a:solidFill>
              </a:rPr>
              <a:t>in </a:t>
            </a:r>
            <a:r>
              <a:rPr lang="en-US" spc="-35" dirty="0">
                <a:solidFill>
                  <a:srgbClr val="3B6D90"/>
                </a:solidFill>
              </a:rPr>
              <a:t>your </a:t>
            </a:r>
            <a:r>
              <a:rPr lang="en-US" spc="-40" dirty="0">
                <a:solidFill>
                  <a:srgbClr val="3B6D90"/>
                </a:solidFill>
              </a:rPr>
              <a:t>community</a:t>
            </a:r>
            <a:r>
              <a:rPr lang="en-US" spc="-265" dirty="0">
                <a:solidFill>
                  <a:srgbClr val="3B6D90"/>
                </a:solidFill>
              </a:rPr>
              <a:t> </a:t>
            </a:r>
            <a:r>
              <a:rPr lang="en-US" spc="-20" dirty="0">
                <a:solidFill>
                  <a:srgbClr val="3B6D90"/>
                </a:solidFill>
              </a:rPr>
              <a:t>and  the </a:t>
            </a:r>
            <a:r>
              <a:rPr lang="en-US" spc="-40" dirty="0">
                <a:solidFill>
                  <a:srgbClr val="3B6D90"/>
                </a:solidFill>
              </a:rPr>
              <a:t>methods </a:t>
            </a:r>
            <a:r>
              <a:rPr lang="en-US" spc="-15" dirty="0">
                <a:solidFill>
                  <a:srgbClr val="3B6D90"/>
                </a:solidFill>
              </a:rPr>
              <a:t>of </a:t>
            </a:r>
            <a:r>
              <a:rPr lang="en-US" spc="-35" dirty="0">
                <a:solidFill>
                  <a:srgbClr val="3B6D90"/>
                </a:solidFill>
              </a:rPr>
              <a:t>assessment </a:t>
            </a:r>
            <a:r>
              <a:rPr lang="en-US" spc="-20" dirty="0">
                <a:solidFill>
                  <a:srgbClr val="3B6D90"/>
                </a:solidFill>
              </a:rPr>
              <a:t>and  </a:t>
            </a:r>
            <a:r>
              <a:rPr lang="en-US" spc="-45" dirty="0">
                <a:solidFill>
                  <a:srgbClr val="3B6D90"/>
                </a:solidFill>
              </a:rPr>
              <a:t>data</a:t>
            </a:r>
            <a:r>
              <a:rPr lang="en-US" spc="-95" dirty="0">
                <a:solidFill>
                  <a:srgbClr val="3B6D90"/>
                </a:solidFill>
              </a:rPr>
              <a:t> </a:t>
            </a:r>
            <a:r>
              <a:rPr lang="en-US" spc="-35" dirty="0">
                <a:solidFill>
                  <a:srgbClr val="3B6D90"/>
                </a:solidFill>
              </a:rPr>
              <a:t>collection</a:t>
            </a:r>
            <a:endParaRPr lang="en-US" dirty="0"/>
          </a:p>
          <a:p>
            <a:pPr>
              <a:lnSpc>
                <a:spcPct val="100000"/>
              </a:lnSpc>
              <a:spcBef>
                <a:spcPts val="15"/>
              </a:spcBef>
            </a:pPr>
            <a:endParaRPr lang="en-US" sz="5100" dirty="0"/>
          </a:p>
          <a:p>
            <a:pPr marR="5080" algn="r">
              <a:lnSpc>
                <a:spcPct val="100000"/>
              </a:lnSpc>
            </a:pPr>
            <a:r>
              <a:rPr lang="en-US" sz="3200" spc="-10" dirty="0">
                <a:solidFill>
                  <a:srgbClr val="3B6D90"/>
                </a:solidFill>
              </a:rPr>
              <a:t>(20</a:t>
            </a:r>
            <a:r>
              <a:rPr lang="en-US" sz="3200" spc="-165" dirty="0">
                <a:solidFill>
                  <a:srgbClr val="3B6D90"/>
                </a:solidFill>
              </a:rPr>
              <a:t> </a:t>
            </a:r>
            <a:r>
              <a:rPr lang="en-US" sz="3200" spc="-20" dirty="0">
                <a:solidFill>
                  <a:srgbClr val="3B6D90"/>
                </a:solidFill>
              </a:rPr>
              <a:t>points)</a:t>
            </a:r>
            <a:endParaRPr lang="en-US" sz="3200" dirty="0"/>
          </a:p>
          <a:p>
            <a:endParaRPr lang="en-US" dirty="0"/>
          </a:p>
        </p:txBody>
      </p:sp>
    </p:spTree>
    <p:extLst>
      <p:ext uri="{BB962C8B-B14F-4D97-AF65-F5344CB8AC3E}">
        <p14:creationId xmlns:p14="http://schemas.microsoft.com/office/powerpoint/2010/main" val="1556825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531" y="858089"/>
            <a:ext cx="7145655" cy="696595"/>
          </a:xfrm>
          <a:prstGeom prst="rect">
            <a:avLst/>
          </a:prstGeom>
        </p:spPr>
        <p:txBody>
          <a:bodyPr vert="horz" wrap="square" lIns="0" tIns="13335" rIns="0" bIns="0" rtlCol="0">
            <a:spAutoFit/>
          </a:bodyPr>
          <a:lstStyle/>
          <a:p>
            <a:pPr marL="12700">
              <a:lnSpc>
                <a:spcPct val="100000"/>
              </a:lnSpc>
              <a:spcBef>
                <a:spcPts val="105"/>
              </a:spcBef>
            </a:pPr>
            <a:r>
              <a:rPr spc="-10" dirty="0">
                <a:solidFill>
                  <a:srgbClr val="3B6D90"/>
                </a:solidFill>
              </a:rPr>
              <a:t>Background </a:t>
            </a:r>
            <a:r>
              <a:rPr spc="-25" dirty="0">
                <a:solidFill>
                  <a:srgbClr val="3B6D90"/>
                </a:solidFill>
              </a:rPr>
              <a:t>Statement </a:t>
            </a:r>
            <a:r>
              <a:rPr dirty="0">
                <a:solidFill>
                  <a:srgbClr val="3B6D90"/>
                </a:solidFill>
              </a:rPr>
              <a:t>#2</a:t>
            </a:r>
            <a:r>
              <a:rPr spc="-40" dirty="0">
                <a:solidFill>
                  <a:srgbClr val="3B6D90"/>
                </a:solidFill>
              </a:rPr>
              <a:t> </a:t>
            </a:r>
            <a:r>
              <a:rPr spc="-10" dirty="0">
                <a:solidFill>
                  <a:srgbClr val="3B6D90"/>
                </a:solidFill>
              </a:rPr>
              <a:t>Cont.</a:t>
            </a:r>
          </a:p>
        </p:txBody>
      </p:sp>
      <p:sp>
        <p:nvSpPr>
          <p:cNvPr id="3" name="object 3"/>
          <p:cNvSpPr txBox="1"/>
          <p:nvPr/>
        </p:nvSpPr>
        <p:spPr>
          <a:xfrm>
            <a:off x="700531" y="1701509"/>
            <a:ext cx="7955915" cy="4902835"/>
          </a:xfrm>
          <a:prstGeom prst="rect">
            <a:avLst/>
          </a:prstGeom>
        </p:spPr>
        <p:txBody>
          <a:bodyPr vert="horz" wrap="square" lIns="0" tIns="108585" rIns="0" bIns="0" rtlCol="0">
            <a:spAutoFit/>
          </a:bodyPr>
          <a:lstStyle/>
          <a:p>
            <a:pPr marL="469900" indent="-457200">
              <a:lnSpc>
                <a:spcPct val="100000"/>
              </a:lnSpc>
              <a:spcBef>
                <a:spcPts val="855"/>
              </a:spcBef>
              <a:buClr>
                <a:srgbClr val="3B6D90"/>
              </a:buClr>
              <a:buAutoNum type="alphaLcPeriod"/>
              <a:tabLst>
                <a:tab pos="469265" algn="l"/>
                <a:tab pos="469900" algn="l"/>
              </a:tabLst>
            </a:pPr>
            <a:r>
              <a:rPr sz="2000" spc="-5" dirty="0">
                <a:latin typeface="Calibri"/>
                <a:cs typeface="Calibri"/>
              </a:rPr>
              <a:t>Describe </a:t>
            </a:r>
            <a:r>
              <a:rPr sz="2000" dirty="0">
                <a:latin typeface="Calibri"/>
                <a:cs typeface="Calibri"/>
              </a:rPr>
              <a:t>the </a:t>
            </a:r>
            <a:r>
              <a:rPr sz="2000" spc="-5" dirty="0">
                <a:latin typeface="Calibri"/>
                <a:cs typeface="Calibri"/>
              </a:rPr>
              <a:t>youth </a:t>
            </a:r>
            <a:r>
              <a:rPr sz="2000" spc="-10" dirty="0">
                <a:latin typeface="Calibri"/>
                <a:cs typeface="Calibri"/>
              </a:rPr>
              <a:t>substance </a:t>
            </a:r>
            <a:r>
              <a:rPr sz="2000" dirty="0">
                <a:latin typeface="Calibri"/>
                <a:cs typeface="Calibri"/>
              </a:rPr>
              <a:t>use </a:t>
            </a:r>
            <a:r>
              <a:rPr sz="2000" spc="-10" dirty="0">
                <a:latin typeface="Calibri"/>
                <a:cs typeface="Calibri"/>
              </a:rPr>
              <a:t>problems </a:t>
            </a:r>
            <a:r>
              <a:rPr sz="2000" spc="-5" dirty="0">
                <a:latin typeface="Calibri"/>
                <a:cs typeface="Calibri"/>
              </a:rPr>
              <a:t>in </a:t>
            </a:r>
            <a:r>
              <a:rPr sz="2000" dirty="0">
                <a:latin typeface="Calibri"/>
                <a:cs typeface="Calibri"/>
              </a:rPr>
              <a:t>the </a:t>
            </a:r>
            <a:r>
              <a:rPr sz="2000" spc="-15" dirty="0">
                <a:latin typeface="Calibri"/>
                <a:cs typeface="Calibri"/>
              </a:rPr>
              <a:t>coalition’s</a:t>
            </a:r>
            <a:r>
              <a:rPr sz="2000" spc="75" dirty="0">
                <a:latin typeface="Calibri"/>
                <a:cs typeface="Calibri"/>
              </a:rPr>
              <a:t> </a:t>
            </a:r>
            <a:r>
              <a:rPr sz="2000" spc="-5" dirty="0">
                <a:latin typeface="Calibri"/>
                <a:cs typeface="Calibri"/>
              </a:rPr>
              <a:t>community</a:t>
            </a:r>
            <a:endParaRPr sz="2000" dirty="0">
              <a:latin typeface="Calibri"/>
              <a:cs typeface="Calibri"/>
            </a:endParaRPr>
          </a:p>
          <a:p>
            <a:pPr marL="469900" marR="47625" indent="-457200">
              <a:lnSpc>
                <a:spcPts val="2160"/>
              </a:lnSpc>
              <a:spcBef>
                <a:spcPts val="1025"/>
              </a:spcBef>
              <a:buClr>
                <a:srgbClr val="3B6D90"/>
              </a:buClr>
              <a:buAutoNum type="alphaLcPeriod"/>
              <a:tabLst>
                <a:tab pos="469265" algn="l"/>
                <a:tab pos="469900" algn="l"/>
              </a:tabLst>
            </a:pPr>
            <a:r>
              <a:rPr sz="2000" spc="-10" dirty="0">
                <a:latin typeface="Calibri"/>
                <a:cs typeface="Calibri"/>
              </a:rPr>
              <a:t>Provide current </a:t>
            </a:r>
            <a:r>
              <a:rPr sz="2000" spc="-15" dirty="0">
                <a:latin typeface="Calibri"/>
                <a:cs typeface="Calibri"/>
              </a:rPr>
              <a:t>data </a:t>
            </a:r>
            <a:r>
              <a:rPr sz="2000" dirty="0">
                <a:latin typeface="Calibri"/>
                <a:cs typeface="Calibri"/>
              </a:rPr>
              <a:t>and </a:t>
            </a:r>
            <a:r>
              <a:rPr sz="2000" spc="-5" dirty="0">
                <a:latin typeface="Calibri"/>
                <a:cs typeface="Calibri"/>
              </a:rPr>
              <a:t>discuss how youth </a:t>
            </a:r>
            <a:r>
              <a:rPr sz="2000" spc="-10" dirty="0">
                <a:latin typeface="Calibri"/>
                <a:cs typeface="Calibri"/>
              </a:rPr>
              <a:t>substance </a:t>
            </a:r>
            <a:r>
              <a:rPr sz="2000" dirty="0">
                <a:latin typeface="Calibri"/>
                <a:cs typeface="Calibri"/>
              </a:rPr>
              <a:t>use has  </a:t>
            </a:r>
            <a:r>
              <a:rPr sz="2000" spc="-10" dirty="0">
                <a:latin typeface="Calibri"/>
                <a:cs typeface="Calibri"/>
              </a:rPr>
              <a:t>contributed </a:t>
            </a:r>
            <a:r>
              <a:rPr sz="2000" spc="-15" dirty="0">
                <a:latin typeface="Calibri"/>
                <a:cs typeface="Calibri"/>
              </a:rPr>
              <a:t>to </a:t>
            </a:r>
            <a:r>
              <a:rPr sz="2000" spc="-10" dirty="0">
                <a:latin typeface="Calibri"/>
                <a:cs typeface="Calibri"/>
              </a:rPr>
              <a:t>problems </a:t>
            </a:r>
            <a:r>
              <a:rPr sz="2000" dirty="0">
                <a:latin typeface="Calibri"/>
                <a:cs typeface="Calibri"/>
              </a:rPr>
              <a:t>among </a:t>
            </a:r>
            <a:r>
              <a:rPr sz="2000" spc="-5" dirty="0">
                <a:latin typeface="Calibri"/>
                <a:cs typeface="Calibri"/>
              </a:rPr>
              <a:t>youth in </a:t>
            </a:r>
            <a:r>
              <a:rPr sz="2000" dirty="0">
                <a:latin typeface="Calibri"/>
                <a:cs typeface="Calibri"/>
              </a:rPr>
              <a:t>the </a:t>
            </a:r>
            <a:r>
              <a:rPr sz="2000" spc="-5" dirty="0">
                <a:latin typeface="Calibri"/>
                <a:cs typeface="Calibri"/>
              </a:rPr>
              <a:t>community </a:t>
            </a:r>
            <a:r>
              <a:rPr sz="2000" dirty="0">
                <a:latin typeface="Calibri"/>
                <a:cs typeface="Calibri"/>
              </a:rPr>
              <a:t>(e.g., school  </a:t>
            </a:r>
            <a:r>
              <a:rPr sz="2000" spc="-10" dirty="0">
                <a:latin typeface="Calibri"/>
                <a:cs typeface="Calibri"/>
              </a:rPr>
              <a:t>dropout </a:t>
            </a:r>
            <a:r>
              <a:rPr sz="2000" spc="-20" dirty="0">
                <a:latin typeface="Calibri"/>
                <a:cs typeface="Calibri"/>
              </a:rPr>
              <a:t>rates, </a:t>
            </a:r>
            <a:r>
              <a:rPr sz="2000" dirty="0">
                <a:latin typeface="Calibri"/>
                <a:cs typeface="Calibri"/>
              </a:rPr>
              <a:t>school </a:t>
            </a:r>
            <a:r>
              <a:rPr sz="2000" spc="-5" dirty="0">
                <a:latin typeface="Calibri"/>
                <a:cs typeface="Calibri"/>
              </a:rPr>
              <a:t>suspensions, juvenile court </a:t>
            </a:r>
            <a:r>
              <a:rPr sz="2000" spc="-10" dirty="0">
                <a:latin typeface="Calibri"/>
                <a:cs typeface="Calibri"/>
              </a:rPr>
              <a:t>data, </a:t>
            </a:r>
            <a:r>
              <a:rPr sz="2000" spc="-5" dirty="0">
                <a:latin typeface="Calibri"/>
                <a:cs typeface="Calibri"/>
              </a:rPr>
              <a:t>emergency </a:t>
            </a:r>
            <a:r>
              <a:rPr sz="2000" spc="-15" dirty="0">
                <a:latin typeface="Calibri"/>
                <a:cs typeface="Calibri"/>
              </a:rPr>
              <a:t>room  </a:t>
            </a:r>
            <a:r>
              <a:rPr sz="2000" spc="-5" dirty="0">
                <a:latin typeface="Calibri"/>
                <a:cs typeface="Calibri"/>
              </a:rPr>
              <a:t>admissions, </a:t>
            </a:r>
            <a:r>
              <a:rPr sz="2000" spc="-10" dirty="0">
                <a:latin typeface="Calibri"/>
                <a:cs typeface="Calibri"/>
              </a:rPr>
              <a:t>treatment </a:t>
            </a:r>
            <a:r>
              <a:rPr sz="2000" spc="-5" dirty="0">
                <a:latin typeface="Calibri"/>
                <a:cs typeface="Calibri"/>
              </a:rPr>
              <a:t>admission</a:t>
            </a:r>
            <a:r>
              <a:rPr sz="2000" spc="65" dirty="0">
                <a:latin typeface="Calibri"/>
                <a:cs typeface="Calibri"/>
              </a:rPr>
              <a:t> </a:t>
            </a:r>
            <a:r>
              <a:rPr sz="2000" spc="-10" dirty="0">
                <a:latin typeface="Calibri"/>
                <a:cs typeface="Calibri"/>
              </a:rPr>
              <a:t>data)</a:t>
            </a:r>
            <a:endParaRPr sz="2000" dirty="0">
              <a:latin typeface="Calibri"/>
              <a:cs typeface="Calibri"/>
            </a:endParaRPr>
          </a:p>
          <a:p>
            <a:pPr marL="469900" marR="327660" indent="-457200">
              <a:lnSpc>
                <a:spcPts val="2160"/>
              </a:lnSpc>
              <a:spcBef>
                <a:spcPts val="1010"/>
              </a:spcBef>
              <a:buClr>
                <a:srgbClr val="3B6D90"/>
              </a:buClr>
              <a:buAutoNum type="alphaLcPeriod"/>
              <a:tabLst>
                <a:tab pos="469265" algn="l"/>
                <a:tab pos="469900" algn="l"/>
              </a:tabLst>
            </a:pPr>
            <a:r>
              <a:rPr sz="2000" spc="-5" dirty="0">
                <a:latin typeface="Calibri"/>
                <a:cs typeface="Calibri"/>
              </a:rPr>
              <a:t>Using needs assessment </a:t>
            </a:r>
            <a:r>
              <a:rPr sz="2000" spc="-10" dirty="0">
                <a:latin typeface="Calibri"/>
                <a:cs typeface="Calibri"/>
              </a:rPr>
              <a:t>data, provide current quantitative (statistical  </a:t>
            </a:r>
            <a:r>
              <a:rPr sz="2000" spc="-5" dirty="0">
                <a:latin typeface="Calibri"/>
                <a:cs typeface="Calibri"/>
              </a:rPr>
              <a:t>survey </a:t>
            </a:r>
            <a:r>
              <a:rPr sz="2000" spc="-10" dirty="0">
                <a:latin typeface="Calibri"/>
                <a:cs typeface="Calibri"/>
              </a:rPr>
              <a:t>data) </a:t>
            </a:r>
            <a:r>
              <a:rPr sz="2000" dirty="0">
                <a:latin typeface="Calibri"/>
                <a:cs typeface="Calibri"/>
              </a:rPr>
              <a:t>and </a:t>
            </a:r>
            <a:r>
              <a:rPr sz="2000" spc="-10" dirty="0">
                <a:latin typeface="Calibri"/>
                <a:cs typeface="Calibri"/>
              </a:rPr>
              <a:t>qualitative </a:t>
            </a:r>
            <a:r>
              <a:rPr sz="2000" spc="-15" dirty="0">
                <a:latin typeface="Calibri"/>
                <a:cs typeface="Calibri"/>
              </a:rPr>
              <a:t>data </a:t>
            </a:r>
            <a:r>
              <a:rPr sz="2000" spc="-10" dirty="0">
                <a:latin typeface="Calibri"/>
                <a:cs typeface="Calibri"/>
              </a:rPr>
              <a:t>(focus groups, town </a:t>
            </a:r>
            <a:r>
              <a:rPr sz="2000" spc="-5" dirty="0">
                <a:latin typeface="Calibri"/>
                <a:cs typeface="Calibri"/>
              </a:rPr>
              <a:t>hall meetings,  </a:t>
            </a:r>
            <a:r>
              <a:rPr sz="2000" spc="-10" dirty="0">
                <a:latin typeface="Calibri"/>
                <a:cs typeface="Calibri"/>
              </a:rPr>
              <a:t>informal surveys) </a:t>
            </a:r>
            <a:r>
              <a:rPr sz="2000" spc="-5" dirty="0">
                <a:latin typeface="Calibri"/>
                <a:cs typeface="Calibri"/>
              </a:rPr>
              <a:t>on youth </a:t>
            </a:r>
            <a:r>
              <a:rPr sz="2000" spc="-10" dirty="0">
                <a:latin typeface="Calibri"/>
                <a:cs typeface="Calibri"/>
              </a:rPr>
              <a:t>substance </a:t>
            </a:r>
            <a:r>
              <a:rPr sz="2000" dirty="0">
                <a:latin typeface="Calibri"/>
                <a:cs typeface="Calibri"/>
              </a:rPr>
              <a:t>use </a:t>
            </a:r>
            <a:r>
              <a:rPr sz="2000" spc="-15" dirty="0">
                <a:latin typeface="Calibri"/>
                <a:cs typeface="Calibri"/>
              </a:rPr>
              <a:t>for </a:t>
            </a:r>
            <a:r>
              <a:rPr sz="2000" spc="-5" dirty="0">
                <a:latin typeface="Calibri"/>
                <a:cs typeface="Calibri"/>
              </a:rPr>
              <a:t>alcohol, </a:t>
            </a:r>
            <a:r>
              <a:rPr sz="2000" spc="-10" dirty="0">
                <a:latin typeface="Calibri"/>
                <a:cs typeface="Calibri"/>
              </a:rPr>
              <a:t>tobacco,  </a:t>
            </a:r>
            <a:r>
              <a:rPr sz="2000" spc="-5" dirty="0">
                <a:latin typeface="Calibri"/>
                <a:cs typeface="Calibri"/>
              </a:rPr>
              <a:t>marijuana, </a:t>
            </a:r>
            <a:r>
              <a:rPr sz="2000" dirty="0">
                <a:latin typeface="Calibri"/>
                <a:cs typeface="Calibri"/>
              </a:rPr>
              <a:t>and </a:t>
            </a:r>
            <a:r>
              <a:rPr sz="2000" spc="-5" dirty="0">
                <a:latin typeface="Calibri"/>
                <a:cs typeface="Calibri"/>
              </a:rPr>
              <a:t>prescription </a:t>
            </a:r>
            <a:r>
              <a:rPr sz="2000" dirty="0">
                <a:latin typeface="Calibri"/>
                <a:cs typeface="Calibri"/>
              </a:rPr>
              <a:t>drugs </a:t>
            </a:r>
            <a:r>
              <a:rPr sz="2000" spc="-15" dirty="0">
                <a:latin typeface="Calibri"/>
                <a:cs typeface="Calibri"/>
              </a:rPr>
              <a:t>for </a:t>
            </a:r>
            <a:r>
              <a:rPr sz="2000" dirty="0">
                <a:latin typeface="Calibri"/>
                <a:cs typeface="Calibri"/>
              </a:rPr>
              <a:t>the </a:t>
            </a:r>
            <a:r>
              <a:rPr sz="2000" spc="-10" dirty="0">
                <a:latin typeface="Calibri"/>
                <a:cs typeface="Calibri"/>
              </a:rPr>
              <a:t>following</a:t>
            </a:r>
            <a:r>
              <a:rPr sz="2000" spc="-35" dirty="0">
                <a:latin typeface="Calibri"/>
                <a:cs typeface="Calibri"/>
              </a:rPr>
              <a:t> </a:t>
            </a:r>
            <a:r>
              <a:rPr sz="2000" spc="-5" dirty="0">
                <a:latin typeface="Calibri"/>
                <a:cs typeface="Calibri"/>
              </a:rPr>
              <a:t>measures:</a:t>
            </a:r>
            <a:endParaRPr sz="2000" dirty="0">
              <a:latin typeface="Calibri"/>
              <a:cs typeface="Calibri"/>
            </a:endParaRPr>
          </a:p>
          <a:p>
            <a:pPr marL="1442085" lvl="1" indent="-515620">
              <a:lnSpc>
                <a:spcPct val="100000"/>
              </a:lnSpc>
              <a:spcBef>
                <a:spcPts val="220"/>
              </a:spcBef>
              <a:buClr>
                <a:srgbClr val="3B6D90"/>
              </a:buClr>
              <a:buAutoNum type="romanLcPeriod"/>
              <a:tabLst>
                <a:tab pos="1442085" algn="l"/>
                <a:tab pos="1442720" algn="l"/>
              </a:tabLst>
            </a:pPr>
            <a:r>
              <a:rPr sz="2000" spc="-20" dirty="0">
                <a:latin typeface="Calibri"/>
                <a:cs typeface="Calibri"/>
              </a:rPr>
              <a:t>Past </a:t>
            </a:r>
            <a:r>
              <a:rPr sz="2000" spc="-10" dirty="0">
                <a:latin typeface="Calibri"/>
                <a:cs typeface="Calibri"/>
              </a:rPr>
              <a:t>30-day</a:t>
            </a:r>
            <a:r>
              <a:rPr sz="2000" dirty="0">
                <a:latin typeface="Calibri"/>
                <a:cs typeface="Calibri"/>
              </a:rPr>
              <a:t> use</a:t>
            </a:r>
          </a:p>
          <a:p>
            <a:pPr marL="1442085" lvl="1" indent="-515620">
              <a:lnSpc>
                <a:spcPct val="100000"/>
              </a:lnSpc>
              <a:spcBef>
                <a:spcPts val="265"/>
              </a:spcBef>
              <a:buClr>
                <a:srgbClr val="3B6D90"/>
              </a:buClr>
              <a:buAutoNum type="romanLcPeriod"/>
              <a:tabLst>
                <a:tab pos="1442085" algn="l"/>
                <a:tab pos="1442720" algn="l"/>
              </a:tabLst>
            </a:pPr>
            <a:r>
              <a:rPr sz="2000" spc="-10" dirty="0">
                <a:latin typeface="Calibri"/>
                <a:cs typeface="Calibri"/>
              </a:rPr>
              <a:t>Perception </a:t>
            </a:r>
            <a:r>
              <a:rPr sz="2000" spc="-5" dirty="0">
                <a:latin typeface="Calibri"/>
                <a:cs typeface="Calibri"/>
              </a:rPr>
              <a:t>of </a:t>
            </a:r>
            <a:r>
              <a:rPr sz="2000" dirty="0">
                <a:latin typeface="Calibri"/>
                <a:cs typeface="Calibri"/>
              </a:rPr>
              <a:t>risk/harm </a:t>
            </a:r>
            <a:r>
              <a:rPr sz="2000" spc="-5" dirty="0">
                <a:latin typeface="Calibri"/>
                <a:cs typeface="Calibri"/>
              </a:rPr>
              <a:t>of</a:t>
            </a:r>
            <a:r>
              <a:rPr sz="2000" spc="5" dirty="0">
                <a:latin typeface="Calibri"/>
                <a:cs typeface="Calibri"/>
              </a:rPr>
              <a:t> </a:t>
            </a:r>
            <a:r>
              <a:rPr sz="2000" dirty="0">
                <a:latin typeface="Calibri"/>
                <a:cs typeface="Calibri"/>
              </a:rPr>
              <a:t>use</a:t>
            </a:r>
          </a:p>
          <a:p>
            <a:pPr marL="1442085" lvl="1" indent="-515620">
              <a:lnSpc>
                <a:spcPct val="100000"/>
              </a:lnSpc>
              <a:spcBef>
                <a:spcPts val="265"/>
              </a:spcBef>
              <a:buClr>
                <a:srgbClr val="3B6D90"/>
              </a:buClr>
              <a:buAutoNum type="romanLcPeriod"/>
              <a:tabLst>
                <a:tab pos="1442085" algn="l"/>
                <a:tab pos="1442720" algn="l"/>
              </a:tabLst>
            </a:pPr>
            <a:r>
              <a:rPr sz="2000" spc="-10" dirty="0">
                <a:latin typeface="Calibri"/>
                <a:cs typeface="Calibri"/>
              </a:rPr>
              <a:t>Perception </a:t>
            </a:r>
            <a:r>
              <a:rPr sz="2000" spc="-5" dirty="0">
                <a:latin typeface="Calibri"/>
                <a:cs typeface="Calibri"/>
              </a:rPr>
              <a:t>of </a:t>
            </a:r>
            <a:r>
              <a:rPr sz="2000" spc="-10" dirty="0">
                <a:latin typeface="Calibri"/>
                <a:cs typeface="Calibri"/>
              </a:rPr>
              <a:t>parental disapproval </a:t>
            </a:r>
            <a:r>
              <a:rPr sz="2000" spc="-5" dirty="0">
                <a:latin typeface="Calibri"/>
                <a:cs typeface="Calibri"/>
              </a:rPr>
              <a:t>of</a:t>
            </a:r>
            <a:r>
              <a:rPr sz="2000" spc="15" dirty="0">
                <a:latin typeface="Calibri"/>
                <a:cs typeface="Calibri"/>
              </a:rPr>
              <a:t> </a:t>
            </a:r>
            <a:r>
              <a:rPr sz="2000" dirty="0">
                <a:latin typeface="Calibri"/>
                <a:cs typeface="Calibri"/>
              </a:rPr>
              <a:t>use</a:t>
            </a:r>
          </a:p>
          <a:p>
            <a:pPr marL="1442085" lvl="1" indent="-515620">
              <a:lnSpc>
                <a:spcPct val="100000"/>
              </a:lnSpc>
              <a:spcBef>
                <a:spcPts val="250"/>
              </a:spcBef>
              <a:buClr>
                <a:srgbClr val="3B6D90"/>
              </a:buClr>
              <a:buAutoNum type="romanLcPeriod"/>
              <a:tabLst>
                <a:tab pos="1442085" algn="l"/>
                <a:tab pos="1442720" algn="l"/>
              </a:tabLst>
            </a:pPr>
            <a:r>
              <a:rPr sz="2000" spc="-10" dirty="0">
                <a:latin typeface="Calibri"/>
                <a:cs typeface="Calibri"/>
              </a:rPr>
              <a:t>Perception </a:t>
            </a:r>
            <a:r>
              <a:rPr sz="2000" spc="-5" dirty="0">
                <a:latin typeface="Calibri"/>
                <a:cs typeface="Calibri"/>
              </a:rPr>
              <a:t>of peer </a:t>
            </a:r>
            <a:r>
              <a:rPr sz="2000" spc="-10" dirty="0">
                <a:latin typeface="Calibri"/>
                <a:cs typeface="Calibri"/>
              </a:rPr>
              <a:t>disapproval </a:t>
            </a:r>
            <a:r>
              <a:rPr sz="2000" spc="-5" dirty="0">
                <a:latin typeface="Calibri"/>
                <a:cs typeface="Calibri"/>
              </a:rPr>
              <a:t>of</a:t>
            </a:r>
            <a:r>
              <a:rPr sz="2000" spc="10" dirty="0">
                <a:latin typeface="Calibri"/>
                <a:cs typeface="Calibri"/>
              </a:rPr>
              <a:t> </a:t>
            </a:r>
            <a:r>
              <a:rPr sz="2000" dirty="0">
                <a:latin typeface="Calibri"/>
                <a:cs typeface="Calibri"/>
              </a:rPr>
              <a:t>use</a:t>
            </a:r>
          </a:p>
          <a:p>
            <a:pPr marL="469900" marR="400685" indent="-457200">
              <a:lnSpc>
                <a:spcPts val="2160"/>
              </a:lnSpc>
              <a:spcBef>
                <a:spcPts val="1040"/>
              </a:spcBef>
              <a:buClr>
                <a:srgbClr val="3B6D90"/>
              </a:buClr>
              <a:buAutoNum type="alphaLcPeriod"/>
              <a:tabLst>
                <a:tab pos="469265" algn="l"/>
                <a:tab pos="469900" algn="l"/>
              </a:tabLst>
            </a:pPr>
            <a:r>
              <a:rPr sz="2000" spc="-5" dirty="0">
                <a:latin typeface="Calibri"/>
                <a:cs typeface="Calibri"/>
              </a:rPr>
              <a:t>Identify </a:t>
            </a:r>
            <a:r>
              <a:rPr sz="2000" dirty="0">
                <a:latin typeface="Calibri"/>
                <a:cs typeface="Calibri"/>
              </a:rPr>
              <a:t>the </a:t>
            </a:r>
            <a:r>
              <a:rPr sz="2000" spc="-10" dirty="0">
                <a:latin typeface="Calibri"/>
                <a:cs typeface="Calibri"/>
              </a:rPr>
              <a:t>two substances </a:t>
            </a:r>
            <a:r>
              <a:rPr sz="2000" dirty="0">
                <a:latin typeface="Calibri"/>
                <a:cs typeface="Calibri"/>
              </a:rPr>
              <a:t>the </a:t>
            </a:r>
            <a:r>
              <a:rPr sz="2000" spc="-5" dirty="0">
                <a:latin typeface="Calibri"/>
                <a:cs typeface="Calibri"/>
              </a:rPr>
              <a:t>coalition </a:t>
            </a:r>
            <a:r>
              <a:rPr sz="2000" dirty="0">
                <a:latin typeface="Calibri"/>
                <a:cs typeface="Calibri"/>
              </a:rPr>
              <a:t>plans </a:t>
            </a:r>
            <a:r>
              <a:rPr sz="2000" spc="-15" dirty="0">
                <a:latin typeface="Calibri"/>
                <a:cs typeface="Calibri"/>
              </a:rPr>
              <a:t>to </a:t>
            </a:r>
            <a:r>
              <a:rPr sz="2000" spc="-5" dirty="0">
                <a:latin typeface="Calibri"/>
                <a:cs typeface="Calibri"/>
              </a:rPr>
              <a:t>address with these  </a:t>
            </a:r>
            <a:r>
              <a:rPr sz="2000" spc="-15" dirty="0">
                <a:latin typeface="Calibri"/>
                <a:cs typeface="Calibri"/>
              </a:rPr>
              <a:t>grant </a:t>
            </a:r>
            <a:r>
              <a:rPr sz="2000" dirty="0">
                <a:latin typeface="Calibri"/>
                <a:cs typeface="Calibri"/>
              </a:rPr>
              <a:t>funds.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Approach</a:t>
            </a:r>
          </a:p>
        </p:txBody>
      </p:sp>
      <p:sp>
        <p:nvSpPr>
          <p:cNvPr id="5" name="Text Placeholder 4">
            <a:extLst>
              <a:ext uri="{FF2B5EF4-FFF2-40B4-BE49-F238E27FC236}">
                <a16:creationId xmlns:a16="http://schemas.microsoft.com/office/drawing/2014/main" id="{58E5D809-66C7-4DBA-8729-68BB45BFD793}"/>
              </a:ext>
            </a:extLst>
          </p:cNvPr>
          <p:cNvSpPr>
            <a:spLocks noGrp="1"/>
          </p:cNvSpPr>
          <p:nvPr>
            <p:ph type="body" idx="1"/>
          </p:nvPr>
        </p:nvSpPr>
        <p:spPr>
          <a:xfrm>
            <a:off x="419099" y="1600200"/>
            <a:ext cx="8305800" cy="4937249"/>
          </a:xfrm>
        </p:spPr>
        <p:txBody>
          <a:bodyPr/>
          <a:lstStyle/>
          <a:p>
            <a:pPr marL="240665" marR="919480" indent="-228600">
              <a:lnSpc>
                <a:spcPts val="2590"/>
              </a:lnSpc>
              <a:spcBef>
                <a:spcPts val="425"/>
              </a:spcBef>
              <a:buClr>
                <a:srgbClr val="3B6D90"/>
              </a:buClr>
              <a:buFont typeface="Arial"/>
              <a:buChar char="•"/>
              <a:tabLst>
                <a:tab pos="241300" algn="l"/>
              </a:tabLst>
            </a:pPr>
            <a:r>
              <a:rPr lang="en-US" sz="2400" dirty="0">
                <a:latin typeface="Calibri"/>
                <a:cs typeface="Calibri"/>
              </a:rPr>
              <a:t>Within the </a:t>
            </a:r>
            <a:r>
              <a:rPr lang="en-US" sz="2400" spc="-10" dirty="0">
                <a:latin typeface="Calibri"/>
                <a:cs typeface="Calibri"/>
              </a:rPr>
              <a:t>Approach </a:t>
            </a:r>
            <a:r>
              <a:rPr lang="en-US" sz="2400" spc="-5" dirty="0">
                <a:latin typeface="Calibri"/>
                <a:cs typeface="Calibri"/>
              </a:rPr>
              <a:t>section </a:t>
            </a:r>
            <a:r>
              <a:rPr lang="en-US" sz="2400" spc="-10" dirty="0">
                <a:latin typeface="Calibri"/>
                <a:cs typeface="Calibri"/>
              </a:rPr>
              <a:t>applicants must address </a:t>
            </a:r>
            <a:r>
              <a:rPr lang="en-US" sz="2400" dirty="0">
                <a:latin typeface="Calibri"/>
                <a:cs typeface="Calibri"/>
              </a:rPr>
              <a:t>the  </a:t>
            </a:r>
            <a:r>
              <a:rPr lang="en-US" sz="2400" spc="-10" dirty="0">
                <a:latin typeface="Calibri"/>
                <a:cs typeface="Calibri"/>
              </a:rPr>
              <a:t>following:</a:t>
            </a:r>
            <a:endParaRPr lang="en-US" sz="2400" dirty="0">
              <a:latin typeface="Calibri"/>
              <a:cs typeface="Calibri"/>
            </a:endParaRPr>
          </a:p>
          <a:p>
            <a:pPr marL="927100" lvl="1" indent="-457200">
              <a:lnSpc>
                <a:spcPts val="2410"/>
              </a:lnSpc>
              <a:buClr>
                <a:srgbClr val="3B6D90"/>
              </a:buClr>
              <a:buAutoNum type="arabicPeriod"/>
              <a:tabLst>
                <a:tab pos="926465" algn="l"/>
                <a:tab pos="927100" algn="l"/>
              </a:tabLst>
            </a:pPr>
            <a:r>
              <a:rPr lang="en-US" sz="2400" spc="-5" dirty="0">
                <a:cs typeface="Calibri"/>
              </a:rPr>
              <a:t>Purpose</a:t>
            </a:r>
            <a:endParaRPr lang="en-US" sz="2400" dirty="0">
              <a:cs typeface="Calibri"/>
            </a:endParaRPr>
          </a:p>
          <a:p>
            <a:pPr marL="927100" lvl="1" indent="-457200">
              <a:lnSpc>
                <a:spcPts val="2590"/>
              </a:lnSpc>
              <a:buClr>
                <a:srgbClr val="3B6D90"/>
              </a:buClr>
              <a:buAutoNum type="arabicPeriod"/>
              <a:tabLst>
                <a:tab pos="926465" algn="l"/>
                <a:tab pos="927100" algn="l"/>
              </a:tabLst>
            </a:pPr>
            <a:r>
              <a:rPr lang="en-US" sz="2400" spc="-50" dirty="0">
                <a:cs typeface="Calibri"/>
              </a:rPr>
              <a:t>Target </a:t>
            </a:r>
            <a:r>
              <a:rPr lang="en-US" sz="2400" spc="-15" dirty="0">
                <a:cs typeface="Calibri"/>
              </a:rPr>
              <a:t>Populations </a:t>
            </a:r>
            <a:r>
              <a:rPr lang="en-US" sz="2400" spc="-5" dirty="0">
                <a:cs typeface="Calibri"/>
              </a:rPr>
              <a:t>and </a:t>
            </a:r>
            <a:r>
              <a:rPr lang="en-US" sz="2400" dirty="0">
                <a:cs typeface="Calibri"/>
              </a:rPr>
              <a:t>Health</a:t>
            </a:r>
            <a:r>
              <a:rPr lang="en-US" sz="2400" spc="45" dirty="0">
                <a:cs typeface="Calibri"/>
              </a:rPr>
              <a:t> </a:t>
            </a:r>
            <a:r>
              <a:rPr lang="en-US" sz="2400" spc="-5" dirty="0">
                <a:cs typeface="Calibri"/>
              </a:rPr>
              <a:t>Disparities</a:t>
            </a:r>
            <a:endParaRPr lang="en-US" sz="2400" dirty="0">
              <a:cs typeface="Calibri"/>
            </a:endParaRPr>
          </a:p>
          <a:p>
            <a:pPr marL="927100" lvl="1" indent="-457200">
              <a:lnSpc>
                <a:spcPts val="2735"/>
              </a:lnSpc>
              <a:buClr>
                <a:srgbClr val="3B6D90"/>
              </a:buClr>
              <a:buAutoNum type="arabicPeriod"/>
              <a:tabLst>
                <a:tab pos="926465" algn="l"/>
                <a:tab pos="927100" algn="l"/>
              </a:tabLst>
            </a:pPr>
            <a:r>
              <a:rPr lang="en-US" sz="2400" spc="-10" dirty="0">
                <a:cs typeface="Calibri"/>
              </a:rPr>
              <a:t>Applicant </a:t>
            </a:r>
            <a:r>
              <a:rPr lang="en-US" sz="2400" spc="-5" dirty="0">
                <a:cs typeface="Calibri"/>
              </a:rPr>
              <a:t>Questions Applicable </a:t>
            </a:r>
            <a:r>
              <a:rPr lang="en-US" sz="2400" spc="-15" dirty="0">
                <a:cs typeface="Calibri"/>
              </a:rPr>
              <a:t>to </a:t>
            </a:r>
            <a:r>
              <a:rPr lang="en-US" sz="2400" dirty="0">
                <a:cs typeface="Calibri"/>
              </a:rPr>
              <a:t>the</a:t>
            </a:r>
            <a:r>
              <a:rPr lang="en-US" sz="2400" spc="-25" dirty="0">
                <a:cs typeface="Calibri"/>
              </a:rPr>
              <a:t> </a:t>
            </a:r>
            <a:r>
              <a:rPr lang="en-US" sz="2400" spc="-10" dirty="0">
                <a:cs typeface="Calibri"/>
              </a:rPr>
              <a:t>Approach</a:t>
            </a:r>
            <a:endParaRPr lang="en-US" sz="2400" dirty="0">
              <a:cs typeface="Calibri"/>
            </a:endParaRPr>
          </a:p>
          <a:p>
            <a:pPr lvl="1">
              <a:lnSpc>
                <a:spcPct val="100000"/>
              </a:lnSpc>
              <a:spcBef>
                <a:spcPts val="10"/>
              </a:spcBef>
              <a:buClr>
                <a:srgbClr val="3B6D90"/>
              </a:buClr>
              <a:buFont typeface="Calibri"/>
              <a:buAutoNum type="arabicPeriod"/>
            </a:pPr>
            <a:endParaRPr lang="en-US" sz="2150" dirty="0">
              <a:cs typeface="Calibri"/>
            </a:endParaRPr>
          </a:p>
          <a:p>
            <a:pPr marL="354965" marR="5080" indent="-342900">
              <a:lnSpc>
                <a:spcPts val="2590"/>
              </a:lnSpc>
              <a:buClr>
                <a:srgbClr val="3B6D90"/>
              </a:buClr>
              <a:buFont typeface="Arial"/>
              <a:buChar char="•"/>
              <a:tabLst>
                <a:tab pos="354965" algn="l"/>
                <a:tab pos="355600" algn="l"/>
              </a:tabLst>
            </a:pPr>
            <a:r>
              <a:rPr lang="en-US" sz="2400" spc="-10" dirty="0">
                <a:latin typeface="Calibri"/>
                <a:cs typeface="Calibri"/>
              </a:rPr>
              <a:t>Applicants must </a:t>
            </a:r>
            <a:r>
              <a:rPr lang="en-US" sz="2400" spc="-5" dirty="0">
                <a:latin typeface="Calibri"/>
                <a:cs typeface="Calibri"/>
              </a:rPr>
              <a:t>tell </a:t>
            </a:r>
            <a:r>
              <a:rPr lang="en-US" sz="2400" dirty="0">
                <a:latin typeface="Calibri"/>
                <a:cs typeface="Calibri"/>
              </a:rPr>
              <a:t>the </a:t>
            </a:r>
            <a:r>
              <a:rPr lang="en-US" sz="2400" spc="-10" dirty="0">
                <a:latin typeface="Calibri"/>
                <a:cs typeface="Calibri"/>
              </a:rPr>
              <a:t>story </a:t>
            </a:r>
            <a:r>
              <a:rPr lang="en-US" sz="2400" spc="-5" dirty="0">
                <a:latin typeface="Calibri"/>
                <a:cs typeface="Calibri"/>
              </a:rPr>
              <a:t>of </a:t>
            </a:r>
            <a:r>
              <a:rPr lang="en-US" sz="2400" dirty="0">
                <a:latin typeface="Calibri"/>
                <a:cs typeface="Calibri"/>
              </a:rPr>
              <a:t>their </a:t>
            </a:r>
            <a:r>
              <a:rPr lang="en-US" sz="2400" spc="-10" dirty="0">
                <a:latin typeface="Calibri"/>
                <a:cs typeface="Calibri"/>
              </a:rPr>
              <a:t>current </a:t>
            </a:r>
            <a:r>
              <a:rPr lang="en-US" sz="2400" spc="-5" dirty="0">
                <a:latin typeface="Calibri"/>
                <a:cs typeface="Calibri"/>
              </a:rPr>
              <a:t>and planned  </a:t>
            </a:r>
            <a:r>
              <a:rPr lang="en-US" sz="2400" spc="-15" dirty="0">
                <a:latin typeface="Calibri"/>
                <a:cs typeface="Calibri"/>
              </a:rPr>
              <a:t>efforts to prevent </a:t>
            </a:r>
            <a:r>
              <a:rPr lang="en-US" sz="2400" spc="-10" dirty="0">
                <a:latin typeface="Calibri"/>
                <a:cs typeface="Calibri"/>
              </a:rPr>
              <a:t>youth substance </a:t>
            </a:r>
            <a:r>
              <a:rPr lang="en-US" sz="2400" spc="-5" dirty="0">
                <a:latin typeface="Calibri"/>
                <a:cs typeface="Calibri"/>
              </a:rPr>
              <a:t>abuse </a:t>
            </a:r>
            <a:r>
              <a:rPr lang="en-US" sz="2400" dirty="0">
                <a:latin typeface="Calibri"/>
                <a:cs typeface="Calibri"/>
              </a:rPr>
              <a:t>in their </a:t>
            </a:r>
            <a:r>
              <a:rPr lang="en-US" sz="2400" spc="-5" dirty="0">
                <a:latin typeface="Calibri"/>
                <a:cs typeface="Calibri"/>
              </a:rPr>
              <a:t>community </a:t>
            </a:r>
            <a:r>
              <a:rPr lang="en-US" sz="2400" spc="-10" dirty="0">
                <a:latin typeface="Calibri"/>
                <a:cs typeface="Calibri"/>
              </a:rPr>
              <a:t>by  addressing </a:t>
            </a:r>
            <a:r>
              <a:rPr lang="en-US" sz="2400" dirty="0">
                <a:latin typeface="Calibri"/>
                <a:cs typeface="Calibri"/>
              </a:rPr>
              <a:t>the</a:t>
            </a:r>
            <a:r>
              <a:rPr lang="en-US" sz="2400" spc="-5" dirty="0">
                <a:latin typeface="Calibri"/>
                <a:cs typeface="Calibri"/>
              </a:rPr>
              <a:t> </a:t>
            </a:r>
            <a:r>
              <a:rPr lang="en-US" sz="2400" spc="-10" dirty="0">
                <a:latin typeface="Calibri"/>
                <a:cs typeface="Calibri"/>
              </a:rPr>
              <a:t>following:</a:t>
            </a:r>
            <a:endParaRPr lang="en-US" sz="2400" dirty="0">
              <a:latin typeface="Calibri"/>
              <a:cs typeface="Calibri"/>
            </a:endParaRPr>
          </a:p>
          <a:p>
            <a:pPr>
              <a:lnSpc>
                <a:spcPct val="100000"/>
              </a:lnSpc>
              <a:spcBef>
                <a:spcPts val="35"/>
              </a:spcBef>
            </a:pPr>
            <a:endParaRPr lang="en-US" sz="2100" dirty="0">
              <a:latin typeface="Calibri"/>
              <a:cs typeface="Calibri"/>
            </a:endParaRPr>
          </a:p>
          <a:p>
            <a:pPr marL="812800" marR="95250" indent="-342900">
              <a:lnSpc>
                <a:spcPts val="2590"/>
              </a:lnSpc>
              <a:buClr>
                <a:srgbClr val="3B6D90"/>
              </a:buClr>
              <a:buFont typeface="Arial"/>
              <a:buChar char="•"/>
              <a:tabLst>
                <a:tab pos="812165" algn="l"/>
                <a:tab pos="812800" algn="l"/>
              </a:tabLst>
            </a:pPr>
            <a:r>
              <a:rPr lang="en-US" sz="2400" spc="-10" dirty="0">
                <a:latin typeface="Calibri"/>
                <a:cs typeface="Calibri"/>
              </a:rPr>
              <a:t>How </a:t>
            </a:r>
            <a:r>
              <a:rPr lang="en-US" sz="2400" dirty="0">
                <a:latin typeface="Calibri"/>
                <a:cs typeface="Calibri"/>
              </a:rPr>
              <a:t>the </a:t>
            </a:r>
            <a:r>
              <a:rPr lang="en-US" sz="2400" spc="-5" dirty="0">
                <a:latin typeface="Calibri"/>
                <a:cs typeface="Calibri"/>
              </a:rPr>
              <a:t>coalition </a:t>
            </a:r>
            <a:r>
              <a:rPr lang="en-US" sz="2400" dirty="0">
                <a:latin typeface="Calibri"/>
                <a:cs typeface="Calibri"/>
              </a:rPr>
              <a:t>will </a:t>
            </a:r>
            <a:r>
              <a:rPr lang="en-US" sz="2400" spc="-15" dirty="0">
                <a:latin typeface="Calibri"/>
                <a:cs typeface="Calibri"/>
              </a:rPr>
              <a:t>engage </a:t>
            </a:r>
            <a:r>
              <a:rPr lang="en-US" sz="2400" spc="-10" dirty="0">
                <a:latin typeface="Calibri"/>
                <a:cs typeface="Calibri"/>
              </a:rPr>
              <a:t>youth </a:t>
            </a:r>
            <a:r>
              <a:rPr lang="en-US" sz="2400" dirty="0">
                <a:latin typeface="Calibri"/>
                <a:cs typeface="Calibri"/>
              </a:rPr>
              <a:t>in its </a:t>
            </a:r>
            <a:r>
              <a:rPr lang="en-US" sz="2400" spc="-15" dirty="0">
                <a:latin typeface="Calibri"/>
                <a:cs typeface="Calibri"/>
              </a:rPr>
              <a:t>efforts to prevent  </a:t>
            </a:r>
            <a:r>
              <a:rPr lang="en-US" sz="2400" spc="-10" dirty="0">
                <a:latin typeface="Calibri"/>
                <a:cs typeface="Calibri"/>
              </a:rPr>
              <a:t>youth substance</a:t>
            </a:r>
            <a:r>
              <a:rPr lang="en-US" sz="2400" spc="-25" dirty="0">
                <a:latin typeface="Calibri"/>
                <a:cs typeface="Calibri"/>
              </a:rPr>
              <a:t> </a:t>
            </a:r>
            <a:r>
              <a:rPr lang="en-US" sz="2400" spc="-5" dirty="0">
                <a:latin typeface="Calibri"/>
                <a:cs typeface="Calibri"/>
              </a:rPr>
              <a:t>use?</a:t>
            </a:r>
            <a:endParaRPr lang="en-US" sz="2400" dirty="0">
              <a:latin typeface="Calibri"/>
              <a:cs typeface="Calibri"/>
            </a:endParaRPr>
          </a:p>
          <a:p>
            <a:pPr>
              <a:lnSpc>
                <a:spcPct val="100000"/>
              </a:lnSpc>
              <a:spcBef>
                <a:spcPts val="5"/>
              </a:spcBef>
            </a:pPr>
            <a:endParaRPr lang="en-US" sz="1850" dirty="0">
              <a:latin typeface="Calibri"/>
              <a:cs typeface="Calibri"/>
            </a:endParaRPr>
          </a:p>
          <a:p>
            <a:pPr marL="469900" indent="-457200">
              <a:lnSpc>
                <a:spcPct val="100000"/>
              </a:lnSpc>
              <a:spcBef>
                <a:spcPts val="5"/>
              </a:spcBef>
              <a:buClr>
                <a:srgbClr val="3B6D90"/>
              </a:buClr>
              <a:buFont typeface="Arial"/>
              <a:buChar char="•"/>
              <a:tabLst>
                <a:tab pos="469265" algn="l"/>
                <a:tab pos="469900" algn="l"/>
              </a:tabLst>
            </a:pPr>
            <a:r>
              <a:rPr lang="en-US" sz="2400" spc="-5" dirty="0">
                <a:latin typeface="Calibri"/>
                <a:cs typeface="Calibri"/>
              </a:rPr>
              <a:t>Maximum </a:t>
            </a:r>
            <a:r>
              <a:rPr lang="en-US" sz="2400" spc="-15" dirty="0">
                <a:latin typeface="Calibri"/>
                <a:cs typeface="Calibri"/>
              </a:rPr>
              <a:t>score: </a:t>
            </a:r>
            <a:r>
              <a:rPr lang="en-US" sz="2400" b="1" spc="-5" dirty="0">
                <a:solidFill>
                  <a:srgbClr val="1F497D"/>
                </a:solidFill>
                <a:latin typeface="Calibri"/>
                <a:cs typeface="Calibri"/>
              </a:rPr>
              <a:t>15</a:t>
            </a:r>
            <a:r>
              <a:rPr lang="en-US" sz="2400" b="1" spc="-30" dirty="0">
                <a:solidFill>
                  <a:srgbClr val="1F497D"/>
                </a:solidFill>
                <a:latin typeface="Calibri"/>
                <a:cs typeface="Calibri"/>
              </a:rPr>
              <a:t> </a:t>
            </a:r>
            <a:r>
              <a:rPr lang="en-US" sz="2400" b="1" spc="-10" dirty="0">
                <a:solidFill>
                  <a:srgbClr val="1F497D"/>
                </a:solidFill>
                <a:latin typeface="Calibri"/>
                <a:cs typeface="Calibri"/>
              </a:rPr>
              <a:t>points</a:t>
            </a:r>
            <a:endParaRPr lang="en-US" sz="2400" dirty="0">
              <a:latin typeface="Calibri"/>
              <a:cs typeface="Calibri"/>
            </a:endParaRPr>
          </a:p>
          <a:p>
            <a:endParaRPr lang="en-US" sz="2000" dirty="0"/>
          </a:p>
        </p:txBody>
      </p:sp>
    </p:spTree>
    <p:extLst>
      <p:ext uri="{BB962C8B-B14F-4D97-AF65-F5344CB8AC3E}">
        <p14:creationId xmlns:p14="http://schemas.microsoft.com/office/powerpoint/2010/main" val="1461490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Purpose</a:t>
            </a:r>
          </a:p>
        </p:txBody>
      </p:sp>
      <p:sp>
        <p:nvSpPr>
          <p:cNvPr id="2" name="object 2"/>
          <p:cNvSpPr txBox="1">
            <a:spLocks noGrp="1"/>
          </p:cNvSpPr>
          <p:nvPr>
            <p:ph type="body" idx="1"/>
          </p:nvPr>
        </p:nvSpPr>
        <p:spPr/>
        <p:txBody>
          <a:bodyPr/>
          <a:lstStyle/>
          <a:p>
            <a:r>
              <a:rPr lang="en-US" dirty="0"/>
              <a:t>Applicants must describe in 2-3  sentences specifically how their  application will address the public  health problems associated with  youth substance use</a:t>
            </a:r>
          </a:p>
        </p:txBody>
      </p:sp>
    </p:spTree>
    <p:extLst>
      <p:ext uri="{BB962C8B-B14F-4D97-AF65-F5344CB8AC3E}">
        <p14:creationId xmlns:p14="http://schemas.microsoft.com/office/powerpoint/2010/main" val="261573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Goals of the DFC Program</a:t>
            </a:r>
          </a:p>
        </p:txBody>
      </p:sp>
      <p:sp>
        <p:nvSpPr>
          <p:cNvPr id="5" name="Text Placeholder 4">
            <a:extLst>
              <a:ext uri="{FF2B5EF4-FFF2-40B4-BE49-F238E27FC236}">
                <a16:creationId xmlns:a16="http://schemas.microsoft.com/office/drawing/2014/main" id="{E7B02299-32E8-4061-9C07-F0C2F995926A}"/>
              </a:ext>
            </a:extLst>
          </p:cNvPr>
          <p:cNvSpPr>
            <a:spLocks noGrp="1"/>
          </p:cNvSpPr>
          <p:nvPr>
            <p:ph type="body" idx="1"/>
          </p:nvPr>
        </p:nvSpPr>
        <p:spPr>
          <a:xfrm>
            <a:off x="444499" y="1615619"/>
            <a:ext cx="8255000" cy="3598549"/>
          </a:xfrm>
        </p:spPr>
        <p:txBody>
          <a:bodyPr/>
          <a:lstStyle/>
          <a:p>
            <a:pPr marL="355600" marR="5080" indent="-342900">
              <a:lnSpc>
                <a:spcPts val="2500"/>
              </a:lnSpc>
              <a:spcBef>
                <a:spcPts val="2400"/>
              </a:spcBef>
              <a:buClr>
                <a:srgbClr val="3B6D90"/>
              </a:buClr>
              <a:buFont typeface="Arial"/>
              <a:buChar char="•"/>
              <a:tabLst>
                <a:tab pos="354965" algn="l"/>
                <a:tab pos="355600" algn="l"/>
              </a:tabLst>
            </a:pPr>
            <a:r>
              <a:rPr lang="en-US" sz="2600" spc="-114" dirty="0">
                <a:latin typeface="Calibri"/>
                <a:cs typeface="Calibri"/>
              </a:rPr>
              <a:t>To </a:t>
            </a:r>
            <a:r>
              <a:rPr lang="en-US" sz="2600" b="1" spc="-10" dirty="0">
                <a:solidFill>
                  <a:srgbClr val="1F497D"/>
                </a:solidFill>
                <a:latin typeface="Calibri"/>
                <a:cs typeface="Calibri"/>
              </a:rPr>
              <a:t>establish </a:t>
            </a:r>
            <a:r>
              <a:rPr lang="en-US" sz="2600" b="1" spc="-5" dirty="0">
                <a:solidFill>
                  <a:srgbClr val="1F497D"/>
                </a:solidFill>
                <a:latin typeface="Calibri"/>
                <a:cs typeface="Calibri"/>
              </a:rPr>
              <a:t>and </a:t>
            </a:r>
            <a:r>
              <a:rPr lang="en-US" sz="2600" b="1" spc="-10" dirty="0">
                <a:solidFill>
                  <a:srgbClr val="1F497D"/>
                </a:solidFill>
                <a:latin typeface="Calibri"/>
                <a:cs typeface="Calibri"/>
              </a:rPr>
              <a:t>strengthen collaboration </a:t>
            </a:r>
            <a:r>
              <a:rPr lang="en-US" sz="2600" dirty="0">
                <a:latin typeface="Calibri"/>
                <a:cs typeface="Calibri"/>
              </a:rPr>
              <a:t>among  </a:t>
            </a:r>
            <a:r>
              <a:rPr lang="en-US" sz="2600" spc="-5" dirty="0">
                <a:latin typeface="Calibri"/>
                <a:cs typeface="Calibri"/>
              </a:rPr>
              <a:t>communities, </a:t>
            </a:r>
            <a:r>
              <a:rPr lang="en-US" sz="2600" spc="-10" dirty="0">
                <a:latin typeface="Calibri"/>
                <a:cs typeface="Calibri"/>
              </a:rPr>
              <a:t>nonprofit </a:t>
            </a:r>
            <a:r>
              <a:rPr lang="en-US" sz="2600" spc="-5" dirty="0">
                <a:latin typeface="Calibri"/>
                <a:cs typeface="Calibri"/>
              </a:rPr>
              <a:t>agencies, </a:t>
            </a:r>
            <a:r>
              <a:rPr lang="en-US" sz="2600" dirty="0">
                <a:latin typeface="Calibri"/>
                <a:cs typeface="Calibri"/>
              </a:rPr>
              <a:t>and </a:t>
            </a:r>
            <a:r>
              <a:rPr lang="en-US" sz="2600" spc="-10" dirty="0">
                <a:latin typeface="Calibri"/>
                <a:cs typeface="Calibri"/>
              </a:rPr>
              <a:t>Federal, </a:t>
            </a:r>
            <a:r>
              <a:rPr lang="en-US" sz="2600" spc="-20" dirty="0">
                <a:latin typeface="Calibri"/>
                <a:cs typeface="Calibri"/>
              </a:rPr>
              <a:t>state, </a:t>
            </a:r>
            <a:r>
              <a:rPr lang="en-US" sz="2600" spc="-10" dirty="0">
                <a:latin typeface="Calibri"/>
                <a:cs typeface="Calibri"/>
              </a:rPr>
              <a:t>local  </a:t>
            </a:r>
            <a:r>
              <a:rPr lang="en-US" sz="2600" dirty="0">
                <a:latin typeface="Calibri"/>
                <a:cs typeface="Calibri"/>
              </a:rPr>
              <a:t>and </a:t>
            </a:r>
            <a:r>
              <a:rPr lang="en-US" sz="2600" spc="-5" dirty="0">
                <a:latin typeface="Calibri"/>
                <a:cs typeface="Calibri"/>
              </a:rPr>
              <a:t>tribal </a:t>
            </a:r>
            <a:r>
              <a:rPr lang="en-US" sz="2600" spc="-10" dirty="0">
                <a:latin typeface="Calibri"/>
                <a:cs typeface="Calibri"/>
              </a:rPr>
              <a:t>governments </a:t>
            </a:r>
            <a:r>
              <a:rPr lang="en-US" sz="2600" spc="-15" dirty="0">
                <a:latin typeface="Calibri"/>
                <a:cs typeface="Calibri"/>
              </a:rPr>
              <a:t>to </a:t>
            </a:r>
            <a:r>
              <a:rPr lang="en-US" sz="2600" spc="-5" dirty="0">
                <a:latin typeface="Calibri"/>
                <a:cs typeface="Calibri"/>
              </a:rPr>
              <a:t>support </a:t>
            </a:r>
            <a:r>
              <a:rPr lang="en-US" sz="2600" dirty="0">
                <a:latin typeface="Calibri"/>
                <a:cs typeface="Calibri"/>
              </a:rPr>
              <a:t>the </a:t>
            </a:r>
            <a:r>
              <a:rPr lang="en-US" sz="2600" spc="-20" dirty="0">
                <a:latin typeface="Calibri"/>
                <a:cs typeface="Calibri"/>
              </a:rPr>
              <a:t>efforts </a:t>
            </a:r>
            <a:r>
              <a:rPr lang="en-US" sz="2600" spc="-5" dirty="0">
                <a:latin typeface="Calibri"/>
                <a:cs typeface="Calibri"/>
              </a:rPr>
              <a:t>of  community coalitions </a:t>
            </a:r>
            <a:r>
              <a:rPr lang="en-US" sz="2600" spc="-15" dirty="0">
                <a:latin typeface="Calibri"/>
                <a:cs typeface="Calibri"/>
              </a:rPr>
              <a:t>to prevent </a:t>
            </a:r>
            <a:r>
              <a:rPr lang="en-US" sz="2600" dirty="0">
                <a:latin typeface="Calibri"/>
                <a:cs typeface="Calibri"/>
              </a:rPr>
              <a:t>and </a:t>
            </a:r>
            <a:r>
              <a:rPr lang="en-US" sz="2600" spc="-5" dirty="0">
                <a:latin typeface="Calibri"/>
                <a:cs typeface="Calibri"/>
              </a:rPr>
              <a:t>reduce </a:t>
            </a:r>
            <a:r>
              <a:rPr lang="en-US" sz="2600" spc="-10" dirty="0">
                <a:latin typeface="Calibri"/>
                <a:cs typeface="Calibri"/>
              </a:rPr>
              <a:t>substance </a:t>
            </a:r>
            <a:r>
              <a:rPr lang="en-US" sz="2600" dirty="0">
                <a:latin typeface="Calibri"/>
                <a:cs typeface="Calibri"/>
              </a:rPr>
              <a:t>use  among</a:t>
            </a:r>
            <a:r>
              <a:rPr lang="en-US" sz="2600" spc="-10" dirty="0">
                <a:latin typeface="Calibri"/>
                <a:cs typeface="Calibri"/>
              </a:rPr>
              <a:t> youth</a:t>
            </a:r>
            <a:endParaRPr lang="en-US" sz="2600" dirty="0">
              <a:latin typeface="Calibri"/>
              <a:cs typeface="Calibri"/>
            </a:endParaRPr>
          </a:p>
          <a:p>
            <a:pPr marL="355600" marR="173990" indent="-342900">
              <a:lnSpc>
                <a:spcPts val="2500"/>
              </a:lnSpc>
              <a:spcBef>
                <a:spcPts val="3000"/>
              </a:spcBef>
              <a:buClr>
                <a:srgbClr val="3B6D90"/>
              </a:buClr>
              <a:buFont typeface="Arial"/>
              <a:buChar char="•"/>
              <a:tabLst>
                <a:tab pos="354965" algn="l"/>
                <a:tab pos="355600" algn="l"/>
              </a:tabLst>
            </a:pPr>
            <a:r>
              <a:rPr lang="en-US" sz="2600" spc="-114" dirty="0">
                <a:latin typeface="Calibri"/>
                <a:cs typeface="Calibri"/>
              </a:rPr>
              <a:t>To </a:t>
            </a:r>
            <a:r>
              <a:rPr lang="en-US" sz="2600" b="1" spc="-10" dirty="0">
                <a:solidFill>
                  <a:srgbClr val="1F497D"/>
                </a:solidFill>
                <a:latin typeface="Calibri"/>
                <a:cs typeface="Calibri"/>
              </a:rPr>
              <a:t>reduce substance </a:t>
            </a:r>
            <a:r>
              <a:rPr lang="en-US" sz="2600" b="1" dirty="0">
                <a:solidFill>
                  <a:srgbClr val="1F497D"/>
                </a:solidFill>
                <a:latin typeface="Calibri"/>
                <a:cs typeface="Calibri"/>
              </a:rPr>
              <a:t>use among </a:t>
            </a:r>
            <a:r>
              <a:rPr lang="en-US" sz="2600" b="1" spc="-10" dirty="0">
                <a:solidFill>
                  <a:srgbClr val="1F497D"/>
                </a:solidFill>
                <a:latin typeface="Calibri"/>
                <a:cs typeface="Calibri"/>
              </a:rPr>
              <a:t>youth </a:t>
            </a:r>
            <a:r>
              <a:rPr lang="en-US" sz="2600" dirty="0">
                <a:latin typeface="Calibri"/>
                <a:cs typeface="Calibri"/>
              </a:rPr>
              <a:t>and, </a:t>
            </a:r>
            <a:r>
              <a:rPr lang="en-US" sz="2600" spc="-10" dirty="0">
                <a:latin typeface="Calibri"/>
                <a:cs typeface="Calibri"/>
              </a:rPr>
              <a:t>over </a:t>
            </a:r>
            <a:r>
              <a:rPr lang="en-US" sz="2600" dirty="0">
                <a:latin typeface="Calibri"/>
                <a:cs typeface="Calibri"/>
              </a:rPr>
              <a:t>time,  </a:t>
            </a:r>
            <a:r>
              <a:rPr lang="en-US" sz="2600" spc="-5" dirty="0">
                <a:latin typeface="Calibri"/>
                <a:cs typeface="Calibri"/>
              </a:rPr>
              <a:t>reduce </a:t>
            </a:r>
            <a:r>
              <a:rPr lang="en-US" sz="2600" spc="-10" dirty="0">
                <a:latin typeface="Calibri"/>
                <a:cs typeface="Calibri"/>
              </a:rPr>
              <a:t>substance </a:t>
            </a:r>
            <a:r>
              <a:rPr lang="en-US" sz="2600" dirty="0">
                <a:latin typeface="Calibri"/>
                <a:cs typeface="Calibri"/>
              </a:rPr>
              <a:t>abuse </a:t>
            </a:r>
            <a:r>
              <a:rPr lang="en-US" sz="2600" spc="-5" dirty="0">
                <a:latin typeface="Calibri"/>
                <a:cs typeface="Calibri"/>
              </a:rPr>
              <a:t>among </a:t>
            </a:r>
            <a:r>
              <a:rPr lang="en-US" sz="2600" dirty="0">
                <a:latin typeface="Calibri"/>
                <a:cs typeface="Calibri"/>
              </a:rPr>
              <a:t>adults </a:t>
            </a:r>
            <a:r>
              <a:rPr lang="en-US" sz="2600" spc="-10" dirty="0">
                <a:latin typeface="Calibri"/>
                <a:cs typeface="Calibri"/>
              </a:rPr>
              <a:t>by </a:t>
            </a:r>
            <a:r>
              <a:rPr lang="en-US" sz="2600" spc="-5" dirty="0">
                <a:latin typeface="Calibri"/>
                <a:cs typeface="Calibri"/>
              </a:rPr>
              <a:t>addressing the  </a:t>
            </a:r>
            <a:r>
              <a:rPr lang="en-US" sz="2600" spc="-20" dirty="0">
                <a:latin typeface="Calibri"/>
                <a:cs typeface="Calibri"/>
              </a:rPr>
              <a:t>factors </a:t>
            </a:r>
            <a:r>
              <a:rPr lang="en-US" sz="2600" dirty="0">
                <a:latin typeface="Calibri"/>
                <a:cs typeface="Calibri"/>
              </a:rPr>
              <a:t>in a </a:t>
            </a:r>
            <a:r>
              <a:rPr lang="en-US" sz="2600" spc="-5" dirty="0">
                <a:latin typeface="Calibri"/>
                <a:cs typeface="Calibri"/>
              </a:rPr>
              <a:t>community </a:t>
            </a:r>
            <a:r>
              <a:rPr lang="en-US" sz="2600" spc="-10" dirty="0">
                <a:latin typeface="Calibri"/>
                <a:cs typeface="Calibri"/>
              </a:rPr>
              <a:t>that </a:t>
            </a:r>
            <a:r>
              <a:rPr lang="en-US" sz="2600" spc="-5" dirty="0">
                <a:latin typeface="Calibri"/>
                <a:cs typeface="Calibri"/>
              </a:rPr>
              <a:t>increase </a:t>
            </a:r>
            <a:r>
              <a:rPr lang="en-US" sz="2600" dirty="0">
                <a:latin typeface="Calibri"/>
                <a:cs typeface="Calibri"/>
              </a:rPr>
              <a:t>the risk </a:t>
            </a:r>
            <a:r>
              <a:rPr lang="en-US" sz="2600" spc="-5" dirty="0">
                <a:latin typeface="Calibri"/>
                <a:cs typeface="Calibri"/>
              </a:rPr>
              <a:t>of </a:t>
            </a:r>
            <a:r>
              <a:rPr lang="en-US" sz="2600" spc="-10" dirty="0">
                <a:latin typeface="Calibri"/>
                <a:cs typeface="Calibri"/>
              </a:rPr>
              <a:t>substance  </a:t>
            </a:r>
            <a:r>
              <a:rPr lang="en-US" sz="2600" dirty="0">
                <a:latin typeface="Calibri"/>
                <a:cs typeface="Calibri"/>
              </a:rPr>
              <a:t>abuse and </a:t>
            </a:r>
            <a:r>
              <a:rPr lang="en-US" sz="2600" spc="-10" dirty="0">
                <a:latin typeface="Calibri"/>
                <a:cs typeface="Calibri"/>
              </a:rPr>
              <a:t>promoting </a:t>
            </a:r>
            <a:r>
              <a:rPr lang="en-US" sz="2600" dirty="0">
                <a:latin typeface="Calibri"/>
                <a:cs typeface="Calibri"/>
              </a:rPr>
              <a:t>the </a:t>
            </a:r>
            <a:r>
              <a:rPr lang="en-US" sz="2600" spc="-20" dirty="0">
                <a:latin typeface="Calibri"/>
                <a:cs typeface="Calibri"/>
              </a:rPr>
              <a:t>factors </a:t>
            </a:r>
            <a:r>
              <a:rPr lang="en-US" sz="2600" spc="-10" dirty="0">
                <a:latin typeface="Calibri"/>
                <a:cs typeface="Calibri"/>
              </a:rPr>
              <a:t>that minimize </a:t>
            </a:r>
            <a:r>
              <a:rPr lang="en-US" sz="2600" dirty="0">
                <a:latin typeface="Calibri"/>
                <a:cs typeface="Calibri"/>
              </a:rPr>
              <a:t>the risk </a:t>
            </a:r>
            <a:r>
              <a:rPr lang="en-US" sz="2600" spc="-5" dirty="0">
                <a:latin typeface="Calibri"/>
                <a:cs typeface="Calibri"/>
              </a:rPr>
              <a:t>of  </a:t>
            </a:r>
            <a:r>
              <a:rPr lang="en-US" sz="2600" spc="-10" dirty="0">
                <a:latin typeface="Calibri"/>
                <a:cs typeface="Calibri"/>
              </a:rPr>
              <a:t>substance</a:t>
            </a:r>
            <a:r>
              <a:rPr lang="en-US" sz="2600" spc="-55" dirty="0">
                <a:latin typeface="Calibri"/>
                <a:cs typeface="Calibri"/>
              </a:rPr>
              <a:t> </a:t>
            </a:r>
            <a:r>
              <a:rPr lang="en-US" sz="2600" dirty="0">
                <a:latin typeface="Calibri"/>
                <a:cs typeface="Calibri"/>
              </a:rPr>
              <a:t>abuse</a:t>
            </a:r>
          </a:p>
        </p:txBody>
      </p:sp>
    </p:spTree>
    <p:extLst>
      <p:ext uri="{BB962C8B-B14F-4D97-AF65-F5344CB8AC3E}">
        <p14:creationId xmlns:p14="http://schemas.microsoft.com/office/powerpoint/2010/main" val="1999722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664871"/>
            <a:ext cx="7782234" cy="1231106"/>
          </a:xfrm>
        </p:spPr>
        <p:txBody>
          <a:bodyPr/>
          <a:lstStyle/>
          <a:p>
            <a:r>
              <a:rPr lang="en-US" sz="4000" dirty="0"/>
              <a:t>Target Population and Health  Disparities</a:t>
            </a:r>
          </a:p>
        </p:txBody>
      </p:sp>
      <p:sp>
        <p:nvSpPr>
          <p:cNvPr id="5" name="Text Placeholder 4">
            <a:extLst>
              <a:ext uri="{FF2B5EF4-FFF2-40B4-BE49-F238E27FC236}">
                <a16:creationId xmlns:a16="http://schemas.microsoft.com/office/drawing/2014/main" id="{D8C2DD76-892B-4F91-B9B2-3575E2BB9259}"/>
              </a:ext>
            </a:extLst>
          </p:cNvPr>
          <p:cNvSpPr>
            <a:spLocks noGrp="1"/>
          </p:cNvSpPr>
          <p:nvPr>
            <p:ph type="body" idx="1"/>
          </p:nvPr>
        </p:nvSpPr>
        <p:spPr>
          <a:xfrm>
            <a:off x="680882" y="2133600"/>
            <a:ext cx="7701118" cy="4432303"/>
          </a:xfrm>
        </p:spPr>
        <p:txBody>
          <a:bodyPr/>
          <a:lstStyle/>
          <a:p>
            <a:pPr marL="299085" indent="-287020">
              <a:lnSpc>
                <a:spcPct val="100000"/>
              </a:lnSpc>
              <a:spcBef>
                <a:spcPts val="95"/>
              </a:spcBef>
              <a:buClr>
                <a:srgbClr val="1F4E79"/>
              </a:buClr>
              <a:buFont typeface="Arial"/>
              <a:buChar char="•"/>
              <a:tabLst>
                <a:tab pos="299085" algn="l"/>
                <a:tab pos="299720" algn="l"/>
              </a:tabLst>
            </a:pPr>
            <a:r>
              <a:rPr lang="en-US" sz="2200" spc="-10" dirty="0">
                <a:latin typeface="Calibri"/>
                <a:cs typeface="Calibri"/>
              </a:rPr>
              <a:t>Applicants</a:t>
            </a:r>
            <a:r>
              <a:rPr lang="en-US" sz="2200" spc="-5" dirty="0">
                <a:solidFill>
                  <a:srgbClr val="1F4E79"/>
                </a:solidFill>
                <a:latin typeface="Calibri"/>
                <a:cs typeface="Calibri"/>
              </a:rPr>
              <a:t> </a:t>
            </a:r>
            <a:r>
              <a:rPr lang="en-US" sz="2200" b="1" u="heavy" spc="-10" dirty="0">
                <a:solidFill>
                  <a:srgbClr val="1F4E79"/>
                </a:solidFill>
                <a:uFill>
                  <a:solidFill>
                    <a:srgbClr val="1F4E79"/>
                  </a:solidFill>
                </a:uFill>
                <a:latin typeface="Calibri"/>
                <a:cs typeface="Calibri"/>
              </a:rPr>
              <a:t>must</a:t>
            </a:r>
            <a:r>
              <a:rPr lang="en-US" sz="2200" spc="-10" dirty="0">
                <a:latin typeface="Calibri"/>
                <a:cs typeface="Calibri"/>
              </a:rPr>
              <a:t>:</a:t>
            </a:r>
            <a:endParaRPr lang="en-US" sz="2200" dirty="0">
              <a:latin typeface="Calibri"/>
              <a:cs typeface="Calibri"/>
            </a:endParaRPr>
          </a:p>
          <a:p>
            <a:pPr marL="927100" marR="302895" lvl="1" indent="-457200">
              <a:lnSpc>
                <a:spcPct val="100000"/>
              </a:lnSpc>
              <a:buClr>
                <a:srgbClr val="1F4E79"/>
              </a:buClr>
              <a:buAutoNum type="arabicPeriod"/>
              <a:tabLst>
                <a:tab pos="926465" algn="l"/>
                <a:tab pos="927100" algn="l"/>
              </a:tabLst>
            </a:pPr>
            <a:r>
              <a:rPr lang="en-US" sz="2200" spc="-5" dirty="0">
                <a:cs typeface="Calibri"/>
              </a:rPr>
              <a:t>Describe specific </a:t>
            </a:r>
            <a:r>
              <a:rPr lang="en-US" sz="2200" spc="-20" dirty="0">
                <a:cs typeface="Calibri"/>
              </a:rPr>
              <a:t>target </a:t>
            </a:r>
            <a:r>
              <a:rPr lang="en-US" sz="2200" spc="-10" dirty="0">
                <a:cs typeface="Calibri"/>
              </a:rPr>
              <a:t>population(s) </a:t>
            </a:r>
            <a:r>
              <a:rPr lang="en-US" sz="2200" spc="-5" dirty="0">
                <a:cs typeface="Calibri"/>
              </a:rPr>
              <a:t>in </a:t>
            </a:r>
            <a:r>
              <a:rPr lang="en-US" sz="2200" spc="-10" dirty="0">
                <a:cs typeface="Calibri"/>
              </a:rPr>
              <a:t>their </a:t>
            </a:r>
            <a:r>
              <a:rPr lang="en-US" sz="2200" spc="-5" dirty="0">
                <a:cs typeface="Calibri"/>
              </a:rPr>
              <a:t>jurisdiction  and </a:t>
            </a:r>
            <a:r>
              <a:rPr lang="en-US" sz="2200" spc="-10" dirty="0">
                <a:cs typeface="Calibri"/>
              </a:rPr>
              <a:t>explain how </a:t>
            </a:r>
            <a:r>
              <a:rPr lang="en-US" sz="2200" spc="-5" dirty="0">
                <a:cs typeface="Calibri"/>
              </a:rPr>
              <a:t>such a </a:t>
            </a:r>
            <a:r>
              <a:rPr lang="en-US" sz="2200" spc="-20" dirty="0">
                <a:cs typeface="Calibri"/>
              </a:rPr>
              <a:t>target </a:t>
            </a:r>
            <a:r>
              <a:rPr lang="en-US" sz="2200" spc="-5" dirty="0">
                <a:cs typeface="Calibri"/>
              </a:rPr>
              <a:t>will </a:t>
            </a:r>
            <a:r>
              <a:rPr lang="en-US" sz="2200" spc="-10" dirty="0">
                <a:cs typeface="Calibri"/>
              </a:rPr>
              <a:t>achieve the </a:t>
            </a:r>
            <a:r>
              <a:rPr lang="en-US" sz="2200" spc="-5" dirty="0">
                <a:cs typeface="Calibri"/>
              </a:rPr>
              <a:t>goals </a:t>
            </a:r>
            <a:r>
              <a:rPr lang="en-US" sz="2200" dirty="0">
                <a:cs typeface="Calibri"/>
              </a:rPr>
              <a:t>of  </a:t>
            </a:r>
            <a:r>
              <a:rPr lang="en-US" sz="2200" spc="-15" dirty="0">
                <a:cs typeface="Calibri"/>
              </a:rPr>
              <a:t>award </a:t>
            </a:r>
            <a:r>
              <a:rPr lang="en-US" sz="2200" spc="-10" dirty="0">
                <a:cs typeface="Calibri"/>
              </a:rPr>
              <a:t>and/or alleviate health</a:t>
            </a:r>
            <a:r>
              <a:rPr lang="en-US" sz="2200" spc="-30" dirty="0">
                <a:cs typeface="Calibri"/>
              </a:rPr>
              <a:t> </a:t>
            </a:r>
            <a:r>
              <a:rPr lang="en-US" sz="2200" spc="-5" dirty="0">
                <a:cs typeface="Calibri"/>
              </a:rPr>
              <a:t>disparities</a:t>
            </a:r>
            <a:endParaRPr lang="en-US" sz="2200" dirty="0">
              <a:cs typeface="Calibri"/>
            </a:endParaRPr>
          </a:p>
          <a:p>
            <a:pPr lvl="1">
              <a:lnSpc>
                <a:spcPct val="100000"/>
              </a:lnSpc>
              <a:spcBef>
                <a:spcPts val="15"/>
              </a:spcBef>
              <a:buClr>
                <a:srgbClr val="1F4E79"/>
              </a:buClr>
              <a:buFont typeface="Calibri"/>
              <a:buAutoNum type="arabicPeriod"/>
            </a:pPr>
            <a:endParaRPr lang="en-US" sz="2150" dirty="0">
              <a:cs typeface="Calibri"/>
            </a:endParaRPr>
          </a:p>
          <a:p>
            <a:pPr marL="927100" marR="5080" lvl="1" indent="-457200" algn="just">
              <a:lnSpc>
                <a:spcPct val="100000"/>
              </a:lnSpc>
              <a:buClr>
                <a:srgbClr val="1F4E79"/>
              </a:buClr>
              <a:buAutoNum type="arabicPeriod"/>
              <a:tabLst>
                <a:tab pos="927100" algn="l"/>
              </a:tabLst>
            </a:pPr>
            <a:r>
              <a:rPr lang="en-US" sz="2200" spc="-10" dirty="0">
                <a:cs typeface="Calibri"/>
              </a:rPr>
              <a:t>Address how they </a:t>
            </a:r>
            <a:r>
              <a:rPr lang="en-US" sz="2200" spc="-5" dirty="0">
                <a:cs typeface="Calibri"/>
              </a:rPr>
              <a:t>will include specific populations </a:t>
            </a:r>
            <a:r>
              <a:rPr lang="en-US" sz="2200" spc="-10" dirty="0">
                <a:cs typeface="Calibri"/>
              </a:rPr>
              <a:t>that </a:t>
            </a:r>
            <a:r>
              <a:rPr lang="en-US" sz="2200" spc="-15" dirty="0">
                <a:cs typeface="Calibri"/>
              </a:rPr>
              <a:t>can  </a:t>
            </a:r>
            <a:r>
              <a:rPr lang="en-US" sz="2200" spc="-10" dirty="0">
                <a:cs typeface="Calibri"/>
              </a:rPr>
              <a:t>benefit from the </a:t>
            </a:r>
            <a:r>
              <a:rPr lang="en-US" sz="2200" spc="-15" dirty="0">
                <a:cs typeface="Calibri"/>
              </a:rPr>
              <a:t>program </a:t>
            </a:r>
            <a:r>
              <a:rPr lang="en-US" sz="2200" spc="-10" dirty="0">
                <a:cs typeface="Calibri"/>
              </a:rPr>
              <a:t>that </a:t>
            </a:r>
            <a:r>
              <a:rPr lang="en-US" sz="2200" spc="-5" dirty="0">
                <a:cs typeface="Calibri"/>
              </a:rPr>
              <a:t>is described in </a:t>
            </a:r>
            <a:r>
              <a:rPr lang="en-US" sz="2200" spc="-10" dirty="0">
                <a:cs typeface="Calibri"/>
              </a:rPr>
              <a:t>the Approach  </a:t>
            </a:r>
            <a:r>
              <a:rPr lang="en-US" sz="2200" spc="-5" dirty="0">
                <a:cs typeface="Calibri"/>
              </a:rPr>
              <a:t>sub-section </a:t>
            </a:r>
            <a:r>
              <a:rPr lang="en-US" sz="2200" dirty="0">
                <a:cs typeface="Calibri"/>
              </a:rPr>
              <a:t>of </a:t>
            </a:r>
            <a:r>
              <a:rPr lang="en-US" sz="2200" spc="-10" dirty="0">
                <a:cs typeface="Calibri"/>
              </a:rPr>
              <a:t>the</a:t>
            </a:r>
            <a:r>
              <a:rPr lang="en-US" sz="2200" spc="10" dirty="0">
                <a:cs typeface="Calibri"/>
              </a:rPr>
              <a:t> </a:t>
            </a:r>
            <a:r>
              <a:rPr lang="en-US" sz="2200" spc="-15" dirty="0">
                <a:cs typeface="Calibri"/>
              </a:rPr>
              <a:t>NOFO</a:t>
            </a:r>
            <a:endParaRPr lang="en-US" sz="2200" dirty="0">
              <a:cs typeface="Calibri"/>
            </a:endParaRPr>
          </a:p>
          <a:p>
            <a:pPr lvl="1">
              <a:lnSpc>
                <a:spcPct val="100000"/>
              </a:lnSpc>
              <a:spcBef>
                <a:spcPts val="15"/>
              </a:spcBef>
              <a:buClr>
                <a:srgbClr val="1F4E79"/>
              </a:buClr>
              <a:buFont typeface="Calibri"/>
              <a:buAutoNum type="arabicPeriod"/>
            </a:pPr>
            <a:endParaRPr lang="en-US" sz="2150" dirty="0">
              <a:cs typeface="Calibri"/>
            </a:endParaRPr>
          </a:p>
          <a:p>
            <a:pPr marL="927100" marR="228600" lvl="1" indent="-457200">
              <a:lnSpc>
                <a:spcPct val="100000"/>
              </a:lnSpc>
              <a:buClr>
                <a:srgbClr val="1F4E79"/>
              </a:buClr>
              <a:buAutoNum type="arabicPeriod"/>
              <a:tabLst>
                <a:tab pos="926465" algn="l"/>
                <a:tab pos="927100" algn="l"/>
              </a:tabLst>
            </a:pPr>
            <a:r>
              <a:rPr lang="en-US" sz="2200" spc="-10" dirty="0">
                <a:cs typeface="Calibri"/>
              </a:rPr>
              <a:t>Address the </a:t>
            </a:r>
            <a:r>
              <a:rPr lang="en-US" sz="2200" spc="-45" dirty="0">
                <a:cs typeface="Calibri"/>
              </a:rPr>
              <a:t>Target </a:t>
            </a:r>
            <a:r>
              <a:rPr lang="en-US" sz="2200" spc="-10" dirty="0">
                <a:cs typeface="Calibri"/>
              </a:rPr>
              <a:t>Populations </a:t>
            </a:r>
            <a:r>
              <a:rPr lang="en-US" sz="2200" spc="-5" dirty="0">
                <a:cs typeface="Calibri"/>
              </a:rPr>
              <a:t>and Health Disparities  </a:t>
            </a:r>
            <a:r>
              <a:rPr lang="en-US" sz="2200" spc="-15" dirty="0">
                <a:cs typeface="Calibri"/>
              </a:rPr>
              <a:t>requirements </a:t>
            </a:r>
            <a:r>
              <a:rPr lang="en-US" sz="2200" spc="-5" dirty="0">
                <a:cs typeface="Calibri"/>
              </a:rPr>
              <a:t>as described in </a:t>
            </a:r>
            <a:r>
              <a:rPr lang="en-US" sz="2200" spc="-10" dirty="0">
                <a:cs typeface="Calibri"/>
              </a:rPr>
              <a:t>the </a:t>
            </a:r>
            <a:r>
              <a:rPr lang="en-US" sz="2200" dirty="0">
                <a:cs typeface="Calibri"/>
              </a:rPr>
              <a:t>CDC </a:t>
            </a:r>
            <a:r>
              <a:rPr lang="en-US" sz="2200" spc="-10" dirty="0">
                <a:cs typeface="Calibri"/>
              </a:rPr>
              <a:t>Project </a:t>
            </a:r>
            <a:r>
              <a:rPr lang="en-US" sz="2200" spc="-5" dirty="0">
                <a:cs typeface="Calibri"/>
              </a:rPr>
              <a:t>Description  </a:t>
            </a:r>
            <a:r>
              <a:rPr lang="en-US" sz="2200" dirty="0">
                <a:cs typeface="Calibri"/>
              </a:rPr>
              <a:t>or </a:t>
            </a:r>
            <a:r>
              <a:rPr lang="en-US" sz="2200" spc="-15" dirty="0">
                <a:cs typeface="Calibri"/>
              </a:rPr>
              <a:t>Program </a:t>
            </a:r>
            <a:r>
              <a:rPr lang="en-US" sz="2200" spc="-10" dirty="0">
                <a:cs typeface="Calibri"/>
              </a:rPr>
              <a:t>Implementation </a:t>
            </a:r>
            <a:r>
              <a:rPr lang="en-US" sz="2200" spc="-5" dirty="0">
                <a:cs typeface="Calibri"/>
              </a:rPr>
              <a:t>Sections </a:t>
            </a:r>
            <a:r>
              <a:rPr lang="en-US" sz="2200" dirty="0">
                <a:cs typeface="Calibri"/>
              </a:rPr>
              <a:t>of </a:t>
            </a:r>
            <a:r>
              <a:rPr lang="en-US" sz="2200" spc="-10" dirty="0">
                <a:cs typeface="Calibri"/>
              </a:rPr>
              <a:t>the</a:t>
            </a:r>
            <a:r>
              <a:rPr lang="en-US" sz="2200" spc="65" dirty="0">
                <a:cs typeface="Calibri"/>
              </a:rPr>
              <a:t> </a:t>
            </a:r>
            <a:r>
              <a:rPr lang="en-US" sz="2200" spc="-15" dirty="0">
                <a:cs typeface="Calibri"/>
              </a:rPr>
              <a:t>NOFO</a:t>
            </a:r>
            <a:endParaRPr lang="en-US" sz="2200" dirty="0">
              <a:cs typeface="Calibri"/>
            </a:endParaRPr>
          </a:p>
        </p:txBody>
      </p:sp>
    </p:spTree>
    <p:extLst>
      <p:ext uri="{BB962C8B-B14F-4D97-AF65-F5344CB8AC3E}">
        <p14:creationId xmlns:p14="http://schemas.microsoft.com/office/powerpoint/2010/main" val="3541391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0882" y="664871"/>
            <a:ext cx="7782234" cy="615553"/>
          </a:xfrm>
        </p:spPr>
        <p:txBody>
          <a:bodyPr/>
          <a:lstStyle/>
          <a:p>
            <a:r>
              <a:rPr lang="en-US" sz="4000" dirty="0"/>
              <a:t>Approach Statement #1:</a:t>
            </a:r>
          </a:p>
        </p:txBody>
      </p:sp>
      <p:sp>
        <p:nvSpPr>
          <p:cNvPr id="6" name="Text Placeholder 5">
            <a:extLst>
              <a:ext uri="{FF2B5EF4-FFF2-40B4-BE49-F238E27FC236}">
                <a16:creationId xmlns:a16="http://schemas.microsoft.com/office/drawing/2014/main" id="{64F84274-35C6-49BC-A57B-3EC65EEAFEE0}"/>
              </a:ext>
            </a:extLst>
          </p:cNvPr>
          <p:cNvSpPr>
            <a:spLocks noGrp="1"/>
          </p:cNvSpPr>
          <p:nvPr>
            <p:ph type="body" idx="1"/>
          </p:nvPr>
        </p:nvSpPr>
        <p:spPr>
          <a:xfrm>
            <a:off x="707388" y="1892297"/>
            <a:ext cx="7581900" cy="4508503"/>
          </a:xfrm>
        </p:spPr>
        <p:txBody>
          <a:bodyPr/>
          <a:lstStyle/>
          <a:p>
            <a:r>
              <a:rPr lang="en-US" sz="3600" spc="-25" dirty="0">
                <a:solidFill>
                  <a:srgbClr val="3B6D90"/>
                </a:solidFill>
              </a:rPr>
              <a:t>How </a:t>
            </a:r>
            <a:r>
              <a:rPr lang="en-US" sz="3600" spc="-15" dirty="0">
                <a:solidFill>
                  <a:srgbClr val="3B6D90"/>
                </a:solidFill>
              </a:rPr>
              <a:t>the </a:t>
            </a:r>
            <a:r>
              <a:rPr lang="en-US" sz="3600" spc="-30" dirty="0">
                <a:solidFill>
                  <a:srgbClr val="3B6D90"/>
                </a:solidFill>
              </a:rPr>
              <a:t>coalition </a:t>
            </a:r>
            <a:r>
              <a:rPr lang="en-US" sz="3600" spc="-20" dirty="0">
                <a:solidFill>
                  <a:srgbClr val="3B6D90"/>
                </a:solidFill>
              </a:rPr>
              <a:t>will </a:t>
            </a:r>
            <a:r>
              <a:rPr lang="en-US" sz="3600" spc="-40" dirty="0">
                <a:solidFill>
                  <a:srgbClr val="3B6D90"/>
                </a:solidFill>
              </a:rPr>
              <a:t>engage </a:t>
            </a:r>
            <a:r>
              <a:rPr lang="en-US" sz="3600" spc="-30" dirty="0">
                <a:solidFill>
                  <a:srgbClr val="3B6D90"/>
                </a:solidFill>
              </a:rPr>
              <a:t>youth </a:t>
            </a:r>
            <a:r>
              <a:rPr lang="en-US" sz="3600" spc="-5" dirty="0">
                <a:solidFill>
                  <a:srgbClr val="3B6D90"/>
                </a:solidFill>
              </a:rPr>
              <a:t>in  </a:t>
            </a:r>
            <a:r>
              <a:rPr lang="en-US" sz="3600" spc="-45" dirty="0">
                <a:solidFill>
                  <a:srgbClr val="3B6D90"/>
                </a:solidFill>
              </a:rPr>
              <a:t>efforts </a:t>
            </a:r>
            <a:r>
              <a:rPr lang="en-US" sz="3600" spc="-25" dirty="0">
                <a:solidFill>
                  <a:srgbClr val="3B6D90"/>
                </a:solidFill>
              </a:rPr>
              <a:t>to </a:t>
            </a:r>
            <a:r>
              <a:rPr lang="en-US" sz="3600" spc="-45" dirty="0">
                <a:solidFill>
                  <a:srgbClr val="3B6D90"/>
                </a:solidFill>
              </a:rPr>
              <a:t>prevent </a:t>
            </a:r>
            <a:r>
              <a:rPr lang="en-US" sz="3600" spc="-30" dirty="0">
                <a:solidFill>
                  <a:srgbClr val="3B6D90"/>
                </a:solidFill>
              </a:rPr>
              <a:t>youth </a:t>
            </a:r>
            <a:r>
              <a:rPr lang="en-US" sz="3600" spc="-40" dirty="0">
                <a:solidFill>
                  <a:srgbClr val="3B6D90"/>
                </a:solidFill>
              </a:rPr>
              <a:t>substance</a:t>
            </a:r>
            <a:r>
              <a:rPr lang="en-US" sz="3600" spc="-270" dirty="0">
                <a:solidFill>
                  <a:srgbClr val="3B6D90"/>
                </a:solidFill>
              </a:rPr>
              <a:t> </a:t>
            </a:r>
            <a:r>
              <a:rPr lang="en-US" sz="3600" spc="-15" dirty="0">
                <a:solidFill>
                  <a:srgbClr val="3B6D90"/>
                </a:solidFill>
              </a:rPr>
              <a:t>use</a:t>
            </a:r>
          </a:p>
          <a:p>
            <a:endParaRPr lang="en-US" sz="3600" spc="-15" dirty="0">
              <a:solidFill>
                <a:srgbClr val="3B6D90"/>
              </a:solidFill>
            </a:endParaRPr>
          </a:p>
          <a:p>
            <a:pPr marL="469900" marR="257810" indent="-457200">
              <a:lnSpc>
                <a:spcPct val="100000"/>
              </a:lnSpc>
              <a:spcBef>
                <a:spcPts val="100"/>
              </a:spcBef>
              <a:buClr>
                <a:srgbClr val="1F4E79"/>
              </a:buClr>
              <a:buAutoNum type="alphaLcPeriod"/>
              <a:tabLst>
                <a:tab pos="469265" algn="l"/>
                <a:tab pos="469900" algn="l"/>
              </a:tabLst>
            </a:pPr>
            <a:r>
              <a:rPr lang="en-US" sz="2400" spc="-5" dirty="0">
                <a:latin typeface="Calibri"/>
                <a:cs typeface="Calibri"/>
              </a:rPr>
              <a:t>Describe </a:t>
            </a:r>
            <a:r>
              <a:rPr lang="en-US" sz="2400" spc="-10" dirty="0">
                <a:latin typeface="Calibri"/>
                <a:cs typeface="Calibri"/>
              </a:rPr>
              <a:t>how </a:t>
            </a:r>
            <a:r>
              <a:rPr lang="en-US" sz="2400" dirty="0">
                <a:latin typeface="Calibri"/>
                <a:cs typeface="Calibri"/>
              </a:rPr>
              <a:t>the </a:t>
            </a:r>
            <a:r>
              <a:rPr lang="en-US" sz="2400" spc="-5" dirty="0">
                <a:latin typeface="Calibri"/>
                <a:cs typeface="Calibri"/>
              </a:rPr>
              <a:t>coalition recruits and </a:t>
            </a:r>
            <a:r>
              <a:rPr lang="en-US" sz="2400" spc="-15" dirty="0">
                <a:latin typeface="Calibri"/>
                <a:cs typeface="Calibri"/>
              </a:rPr>
              <a:t>retains </a:t>
            </a:r>
            <a:r>
              <a:rPr lang="en-US" sz="2400" spc="-10" dirty="0">
                <a:latin typeface="Calibri"/>
                <a:cs typeface="Calibri"/>
              </a:rPr>
              <a:t>youth  </a:t>
            </a:r>
            <a:r>
              <a:rPr lang="en-US" sz="2400" spc="-5" dirty="0">
                <a:latin typeface="Calibri"/>
                <a:cs typeface="Calibri"/>
              </a:rPr>
              <a:t>members, and </a:t>
            </a:r>
            <a:r>
              <a:rPr lang="en-US" sz="2400" spc="-10" dirty="0">
                <a:latin typeface="Calibri"/>
                <a:cs typeface="Calibri"/>
              </a:rPr>
              <a:t>ensures youth </a:t>
            </a:r>
            <a:r>
              <a:rPr lang="en-US" sz="2400" spc="-5" dirty="0">
                <a:latin typeface="Calibri"/>
                <a:cs typeface="Calibri"/>
              </a:rPr>
              <a:t>membership </a:t>
            </a:r>
            <a:r>
              <a:rPr lang="en-US" sz="2400" dirty="0">
                <a:latin typeface="Calibri"/>
                <a:cs typeface="Calibri"/>
              </a:rPr>
              <a:t>is  </a:t>
            </a:r>
            <a:r>
              <a:rPr lang="en-US" sz="2400" spc="-15" dirty="0">
                <a:latin typeface="Calibri"/>
                <a:cs typeface="Calibri"/>
              </a:rPr>
              <a:t>representative </a:t>
            </a:r>
            <a:r>
              <a:rPr lang="en-US" sz="2400" spc="-5" dirty="0">
                <a:latin typeface="Calibri"/>
                <a:cs typeface="Calibri"/>
              </a:rPr>
              <a:t>of </a:t>
            </a:r>
            <a:r>
              <a:rPr lang="en-US" sz="2400" dirty="0">
                <a:latin typeface="Calibri"/>
                <a:cs typeface="Calibri"/>
              </a:rPr>
              <a:t>the </a:t>
            </a:r>
            <a:r>
              <a:rPr lang="en-US" sz="2400" spc="-5" dirty="0">
                <a:latin typeface="Calibri"/>
                <a:cs typeface="Calibri"/>
              </a:rPr>
              <a:t>community </a:t>
            </a:r>
            <a:r>
              <a:rPr lang="en-US" sz="2400" dirty="0">
                <a:latin typeface="Calibri"/>
                <a:cs typeface="Calibri"/>
              </a:rPr>
              <a:t>the </a:t>
            </a:r>
            <a:r>
              <a:rPr lang="en-US" sz="2400" spc="-5" dirty="0">
                <a:latin typeface="Calibri"/>
                <a:cs typeface="Calibri"/>
              </a:rPr>
              <a:t>coalition</a:t>
            </a:r>
            <a:r>
              <a:rPr lang="en-US" sz="2400" spc="-75" dirty="0">
                <a:latin typeface="Calibri"/>
                <a:cs typeface="Calibri"/>
              </a:rPr>
              <a:t> </a:t>
            </a:r>
            <a:r>
              <a:rPr lang="en-US" sz="2400" dirty="0">
                <a:latin typeface="Calibri"/>
                <a:cs typeface="Calibri"/>
              </a:rPr>
              <a:t>serves</a:t>
            </a:r>
          </a:p>
          <a:p>
            <a:pPr marL="469900" marR="203200" indent="-457200">
              <a:lnSpc>
                <a:spcPct val="100000"/>
              </a:lnSpc>
              <a:spcBef>
                <a:spcPts val="1605"/>
              </a:spcBef>
              <a:buClr>
                <a:srgbClr val="1F4E79"/>
              </a:buClr>
              <a:buAutoNum type="alphaLcPeriod"/>
              <a:tabLst>
                <a:tab pos="469265" algn="l"/>
                <a:tab pos="469900" algn="l"/>
              </a:tabLst>
            </a:pPr>
            <a:r>
              <a:rPr lang="en-US" sz="2400" spc="-5" dirty="0">
                <a:latin typeface="Calibri"/>
                <a:cs typeface="Calibri"/>
              </a:rPr>
              <a:t>Describe </a:t>
            </a:r>
            <a:r>
              <a:rPr lang="en-US" sz="2400" spc="-10" dirty="0">
                <a:latin typeface="Calibri"/>
                <a:cs typeface="Calibri"/>
              </a:rPr>
              <a:t>how </a:t>
            </a:r>
            <a:r>
              <a:rPr lang="en-US" sz="2400" spc="-5" dirty="0">
                <a:latin typeface="Calibri"/>
                <a:cs typeface="Calibri"/>
              </a:rPr>
              <a:t>coalition </a:t>
            </a:r>
            <a:r>
              <a:rPr lang="en-US" sz="2400" dirty="0">
                <a:latin typeface="Calibri"/>
                <a:cs typeface="Calibri"/>
              </a:rPr>
              <a:t>will </a:t>
            </a:r>
            <a:r>
              <a:rPr lang="en-US" sz="2400" spc="-15" dirty="0">
                <a:latin typeface="Calibri"/>
                <a:cs typeface="Calibri"/>
              </a:rPr>
              <a:t>evaluate </a:t>
            </a:r>
            <a:r>
              <a:rPr lang="en-US" sz="2400" dirty="0">
                <a:latin typeface="Calibri"/>
                <a:cs typeface="Calibri"/>
              </a:rPr>
              <a:t>the </a:t>
            </a:r>
            <a:r>
              <a:rPr lang="en-US" sz="2400" spc="-15" dirty="0">
                <a:latin typeface="Calibri"/>
                <a:cs typeface="Calibri"/>
              </a:rPr>
              <a:t>effectiveness  </a:t>
            </a:r>
            <a:r>
              <a:rPr lang="en-US" sz="2400" spc="-5" dirty="0">
                <a:latin typeface="Calibri"/>
                <a:cs typeface="Calibri"/>
              </a:rPr>
              <a:t>of </a:t>
            </a:r>
            <a:r>
              <a:rPr lang="en-US" sz="2400" spc="-10" dirty="0">
                <a:latin typeface="Calibri"/>
                <a:cs typeface="Calibri"/>
              </a:rPr>
              <a:t>youth engagement</a:t>
            </a:r>
          </a:p>
          <a:p>
            <a:pPr marL="12700" marR="203200" algn="r">
              <a:spcBef>
                <a:spcPts val="1605"/>
              </a:spcBef>
              <a:buClr>
                <a:srgbClr val="1F4E79"/>
              </a:buClr>
              <a:tabLst>
                <a:tab pos="469265" algn="l"/>
                <a:tab pos="469900" algn="l"/>
              </a:tabLst>
            </a:pPr>
            <a:r>
              <a:rPr lang="en-US" sz="2400" spc="-10" dirty="0">
                <a:solidFill>
                  <a:srgbClr val="3B6D90"/>
                </a:solidFill>
              </a:rPr>
              <a:t>(15</a:t>
            </a:r>
            <a:r>
              <a:rPr lang="en-US" sz="2400" spc="-165" dirty="0">
                <a:solidFill>
                  <a:srgbClr val="3B6D90"/>
                </a:solidFill>
              </a:rPr>
              <a:t> </a:t>
            </a:r>
            <a:r>
              <a:rPr lang="en-US" sz="2400" spc="-20" dirty="0">
                <a:solidFill>
                  <a:srgbClr val="3B6D90"/>
                </a:solidFill>
              </a:rPr>
              <a:t>points)</a:t>
            </a:r>
            <a:endParaRPr lang="en-US" sz="2400" dirty="0"/>
          </a:p>
          <a:p>
            <a:endParaRPr lang="en-US" sz="3600" dirty="0"/>
          </a:p>
        </p:txBody>
      </p:sp>
    </p:spTree>
    <p:extLst>
      <p:ext uri="{BB962C8B-B14F-4D97-AF65-F5344CB8AC3E}">
        <p14:creationId xmlns:p14="http://schemas.microsoft.com/office/powerpoint/2010/main" val="2912359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0882" y="664871"/>
            <a:ext cx="7782234" cy="1231106"/>
          </a:xfrm>
        </p:spPr>
        <p:txBody>
          <a:bodyPr/>
          <a:lstStyle/>
          <a:p>
            <a:r>
              <a:rPr lang="en-US" sz="4000" dirty="0"/>
              <a:t>Evaluation and Performance  Measurement</a:t>
            </a:r>
          </a:p>
        </p:txBody>
      </p:sp>
      <p:sp>
        <p:nvSpPr>
          <p:cNvPr id="5" name="Text Placeholder 4">
            <a:extLst>
              <a:ext uri="{FF2B5EF4-FFF2-40B4-BE49-F238E27FC236}">
                <a16:creationId xmlns:a16="http://schemas.microsoft.com/office/drawing/2014/main" id="{26C3DFA2-CF28-4FA2-9328-B59B13D4BFC4}"/>
              </a:ext>
            </a:extLst>
          </p:cNvPr>
          <p:cNvSpPr>
            <a:spLocks noGrp="1"/>
          </p:cNvSpPr>
          <p:nvPr>
            <p:ph type="body" idx="1"/>
          </p:nvPr>
        </p:nvSpPr>
        <p:spPr>
          <a:xfrm>
            <a:off x="707388" y="1892297"/>
            <a:ext cx="7782234" cy="4739759"/>
          </a:xfrm>
        </p:spPr>
        <p:txBody>
          <a:bodyPr/>
          <a:lstStyle/>
          <a:p>
            <a:pPr marL="241300" marR="248920" indent="-228600">
              <a:lnSpc>
                <a:spcPts val="2590"/>
              </a:lnSpc>
              <a:spcBef>
                <a:spcPts val="425"/>
              </a:spcBef>
              <a:buClr>
                <a:srgbClr val="3B6D90"/>
              </a:buClr>
              <a:buFont typeface="Arial"/>
              <a:buChar char="•"/>
              <a:tabLst>
                <a:tab pos="241300" algn="l"/>
              </a:tabLst>
            </a:pPr>
            <a:r>
              <a:rPr lang="en-US" sz="2400" dirty="0">
                <a:latin typeface="Calibri"/>
                <a:cs typeface="Calibri"/>
              </a:rPr>
              <a:t>Within the </a:t>
            </a:r>
            <a:r>
              <a:rPr lang="en-US" sz="2400" spc="-15" dirty="0">
                <a:latin typeface="Calibri"/>
                <a:cs typeface="Calibri"/>
              </a:rPr>
              <a:t>Evaluation </a:t>
            </a:r>
            <a:r>
              <a:rPr lang="en-US" sz="2400" spc="-5" dirty="0">
                <a:latin typeface="Calibri"/>
                <a:cs typeface="Calibri"/>
              </a:rPr>
              <a:t>and </a:t>
            </a:r>
            <a:r>
              <a:rPr lang="en-US" sz="2400" spc="-15" dirty="0">
                <a:latin typeface="Calibri"/>
                <a:cs typeface="Calibri"/>
              </a:rPr>
              <a:t>Performance </a:t>
            </a:r>
            <a:r>
              <a:rPr lang="en-US" sz="2400" spc="-5" dirty="0">
                <a:latin typeface="Calibri"/>
                <a:cs typeface="Calibri"/>
              </a:rPr>
              <a:t>Management  section </a:t>
            </a:r>
            <a:r>
              <a:rPr lang="en-US" sz="2400" spc="-10" dirty="0">
                <a:latin typeface="Calibri"/>
                <a:cs typeface="Calibri"/>
              </a:rPr>
              <a:t>applicants must </a:t>
            </a:r>
            <a:r>
              <a:rPr lang="en-US" sz="2400" spc="-5" dirty="0">
                <a:latin typeface="Calibri"/>
                <a:cs typeface="Calibri"/>
              </a:rPr>
              <a:t>include and </a:t>
            </a:r>
            <a:r>
              <a:rPr lang="en-US" sz="2400" spc="-10" dirty="0">
                <a:latin typeface="Calibri"/>
                <a:cs typeface="Calibri"/>
              </a:rPr>
              <a:t>address </a:t>
            </a:r>
            <a:r>
              <a:rPr lang="en-US" sz="2400" dirty="0">
                <a:latin typeface="Calibri"/>
                <a:cs typeface="Calibri"/>
              </a:rPr>
              <a:t>the</a:t>
            </a:r>
            <a:r>
              <a:rPr lang="en-US" sz="2400" spc="15" dirty="0">
                <a:latin typeface="Calibri"/>
                <a:cs typeface="Calibri"/>
              </a:rPr>
              <a:t> </a:t>
            </a:r>
            <a:r>
              <a:rPr lang="en-US" sz="2400" spc="-10" dirty="0">
                <a:latin typeface="Calibri"/>
                <a:cs typeface="Calibri"/>
              </a:rPr>
              <a:t>following:</a:t>
            </a:r>
            <a:endParaRPr lang="en-US" sz="2400" dirty="0">
              <a:latin typeface="Calibri"/>
              <a:cs typeface="Calibri"/>
            </a:endParaRPr>
          </a:p>
          <a:p>
            <a:pPr marL="927100" lvl="1" indent="-457200">
              <a:lnSpc>
                <a:spcPct val="100000"/>
              </a:lnSpc>
              <a:spcBef>
                <a:spcPts val="875"/>
              </a:spcBef>
              <a:buClr>
                <a:srgbClr val="3B6D90"/>
              </a:buClr>
              <a:buAutoNum type="arabicPeriod"/>
              <a:tabLst>
                <a:tab pos="926465" algn="l"/>
                <a:tab pos="927100" algn="l"/>
              </a:tabLst>
            </a:pPr>
            <a:r>
              <a:rPr lang="en-US" sz="2400" spc="-15" dirty="0">
                <a:cs typeface="Calibri"/>
              </a:rPr>
              <a:t>Data </a:t>
            </a:r>
            <a:r>
              <a:rPr lang="en-US" sz="2400" spc="-5" dirty="0">
                <a:cs typeface="Calibri"/>
              </a:rPr>
              <a:t>Management</a:t>
            </a:r>
            <a:r>
              <a:rPr lang="en-US" sz="2400" spc="-20" dirty="0">
                <a:cs typeface="Calibri"/>
              </a:rPr>
              <a:t> </a:t>
            </a:r>
            <a:r>
              <a:rPr lang="en-US" sz="2400" spc="-5" dirty="0">
                <a:cs typeface="Calibri"/>
              </a:rPr>
              <a:t>Plan</a:t>
            </a:r>
            <a:endParaRPr lang="en-US" sz="2400" dirty="0">
              <a:cs typeface="Calibri"/>
            </a:endParaRPr>
          </a:p>
          <a:p>
            <a:pPr marL="927100" marR="712470" lvl="1" indent="-457200">
              <a:lnSpc>
                <a:spcPts val="2590"/>
              </a:lnSpc>
              <a:spcBef>
                <a:spcPts val="1240"/>
              </a:spcBef>
              <a:buClr>
                <a:srgbClr val="3B6D90"/>
              </a:buClr>
              <a:buAutoNum type="arabicPeriod"/>
              <a:tabLst>
                <a:tab pos="926465" algn="l"/>
                <a:tab pos="927100" algn="l"/>
              </a:tabLst>
            </a:pPr>
            <a:r>
              <a:rPr lang="en-US" sz="2400" spc="-10" dirty="0">
                <a:cs typeface="Calibri"/>
              </a:rPr>
              <a:t>Applicant </a:t>
            </a:r>
            <a:r>
              <a:rPr lang="en-US" sz="2400" spc="-5" dirty="0">
                <a:cs typeface="Calibri"/>
              </a:rPr>
              <a:t>Questions Applicable </a:t>
            </a:r>
            <a:r>
              <a:rPr lang="en-US" sz="2400" spc="-15" dirty="0">
                <a:cs typeface="Calibri"/>
              </a:rPr>
              <a:t>to Evaluation </a:t>
            </a:r>
            <a:r>
              <a:rPr lang="en-US" sz="2400" spc="-5" dirty="0">
                <a:cs typeface="Calibri"/>
              </a:rPr>
              <a:t>and  </a:t>
            </a:r>
            <a:r>
              <a:rPr lang="en-US" sz="2400" spc="-10" dirty="0">
                <a:cs typeface="Calibri"/>
              </a:rPr>
              <a:t>Performance</a:t>
            </a:r>
            <a:r>
              <a:rPr lang="en-US" sz="2400" spc="-15" dirty="0">
                <a:cs typeface="Calibri"/>
              </a:rPr>
              <a:t> </a:t>
            </a:r>
            <a:r>
              <a:rPr lang="en-US" sz="2400" spc="-5" dirty="0">
                <a:cs typeface="Calibri"/>
              </a:rPr>
              <a:t>Management</a:t>
            </a:r>
            <a:endParaRPr lang="en-US" sz="2400" dirty="0">
              <a:cs typeface="Calibri"/>
            </a:endParaRPr>
          </a:p>
          <a:p>
            <a:pPr marL="240665" marR="205104" indent="-228600">
              <a:lnSpc>
                <a:spcPts val="2590"/>
              </a:lnSpc>
              <a:spcBef>
                <a:spcPts val="1205"/>
              </a:spcBef>
              <a:buClr>
                <a:srgbClr val="3B6D90"/>
              </a:buClr>
              <a:buFont typeface="Arial"/>
              <a:buChar char="•"/>
              <a:tabLst>
                <a:tab pos="241300" algn="l"/>
              </a:tabLst>
            </a:pPr>
            <a:r>
              <a:rPr lang="en-US" sz="2400" spc="-10" dirty="0">
                <a:latin typeface="Calibri"/>
                <a:cs typeface="Calibri"/>
              </a:rPr>
              <a:t>Applicants</a:t>
            </a:r>
            <a:r>
              <a:rPr lang="en-US" sz="2400" spc="-10"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spc="-5" dirty="0">
                <a:latin typeface="Calibri"/>
                <a:cs typeface="Calibri"/>
              </a:rPr>
              <a:t>tell </a:t>
            </a:r>
            <a:r>
              <a:rPr lang="en-US" sz="2400" dirty="0">
                <a:latin typeface="Calibri"/>
                <a:cs typeface="Calibri"/>
              </a:rPr>
              <a:t>the </a:t>
            </a:r>
            <a:r>
              <a:rPr lang="en-US" sz="2400" spc="-10" dirty="0">
                <a:latin typeface="Calibri"/>
                <a:cs typeface="Calibri"/>
              </a:rPr>
              <a:t>story </a:t>
            </a:r>
            <a:r>
              <a:rPr lang="en-US" sz="2400" spc="-5" dirty="0">
                <a:latin typeface="Calibri"/>
                <a:cs typeface="Calibri"/>
              </a:rPr>
              <a:t>of </a:t>
            </a:r>
            <a:r>
              <a:rPr lang="en-US" sz="2400" dirty="0">
                <a:latin typeface="Calibri"/>
                <a:cs typeface="Calibri"/>
              </a:rPr>
              <a:t>their </a:t>
            </a:r>
            <a:r>
              <a:rPr lang="en-US" sz="2400" spc="-10" dirty="0">
                <a:latin typeface="Calibri"/>
                <a:cs typeface="Calibri"/>
              </a:rPr>
              <a:t>current </a:t>
            </a:r>
            <a:r>
              <a:rPr lang="en-US" sz="2400" spc="-5" dirty="0">
                <a:latin typeface="Calibri"/>
                <a:cs typeface="Calibri"/>
              </a:rPr>
              <a:t>and planned  </a:t>
            </a:r>
            <a:r>
              <a:rPr lang="en-US" sz="2400" spc="-15" dirty="0">
                <a:latin typeface="Calibri"/>
                <a:cs typeface="Calibri"/>
              </a:rPr>
              <a:t>efforts to prevent </a:t>
            </a:r>
            <a:r>
              <a:rPr lang="en-US" sz="2400" spc="-10" dirty="0">
                <a:latin typeface="Calibri"/>
                <a:cs typeface="Calibri"/>
              </a:rPr>
              <a:t>youth substance </a:t>
            </a:r>
            <a:r>
              <a:rPr lang="en-US" sz="2400" spc="-5" dirty="0">
                <a:latin typeface="Calibri"/>
                <a:cs typeface="Calibri"/>
              </a:rPr>
              <a:t>use </a:t>
            </a:r>
            <a:r>
              <a:rPr lang="en-US" sz="2400" dirty="0">
                <a:latin typeface="Calibri"/>
                <a:cs typeface="Calibri"/>
              </a:rPr>
              <a:t>in their</a:t>
            </a:r>
            <a:r>
              <a:rPr lang="en-US" sz="2400" spc="-45" dirty="0">
                <a:latin typeface="Calibri"/>
                <a:cs typeface="Calibri"/>
              </a:rPr>
              <a:t> </a:t>
            </a:r>
            <a:r>
              <a:rPr lang="en-US" sz="2400" spc="-20" dirty="0">
                <a:latin typeface="Calibri"/>
                <a:cs typeface="Calibri"/>
              </a:rPr>
              <a:t>community.</a:t>
            </a:r>
            <a:endParaRPr lang="en-US" sz="2400" dirty="0">
              <a:latin typeface="Calibri"/>
              <a:cs typeface="Calibri"/>
            </a:endParaRPr>
          </a:p>
          <a:p>
            <a:pPr marL="698500" marR="5080" indent="-228600">
              <a:lnSpc>
                <a:spcPts val="2160"/>
              </a:lnSpc>
              <a:spcBef>
                <a:spcPts val="1225"/>
              </a:spcBef>
              <a:buClr>
                <a:srgbClr val="3B6D90"/>
              </a:buClr>
              <a:buFont typeface="Arial"/>
              <a:buChar char="•"/>
              <a:tabLst>
                <a:tab pos="697865" algn="l"/>
                <a:tab pos="698500" algn="l"/>
              </a:tabLst>
            </a:pPr>
            <a:r>
              <a:rPr lang="en-US" sz="2000" spc="-5" dirty="0">
                <a:latin typeface="Calibri"/>
                <a:cs typeface="Calibri"/>
              </a:rPr>
              <a:t>How </a:t>
            </a:r>
            <a:r>
              <a:rPr lang="en-US" sz="2000" dirty="0">
                <a:latin typeface="Calibri"/>
                <a:cs typeface="Calibri"/>
              </a:rPr>
              <a:t>the </a:t>
            </a:r>
            <a:r>
              <a:rPr lang="en-US" sz="2000" spc="-5" dirty="0">
                <a:latin typeface="Calibri"/>
                <a:cs typeface="Calibri"/>
              </a:rPr>
              <a:t>coalition will monitor </a:t>
            </a:r>
            <a:r>
              <a:rPr lang="en-US" sz="2000" dirty="0">
                <a:latin typeface="Calibri"/>
                <a:cs typeface="Calibri"/>
              </a:rPr>
              <a:t>and </a:t>
            </a:r>
            <a:r>
              <a:rPr lang="en-US" sz="2000" spc="-15" dirty="0">
                <a:latin typeface="Calibri"/>
                <a:cs typeface="Calibri"/>
              </a:rPr>
              <a:t>evaluate </a:t>
            </a:r>
            <a:r>
              <a:rPr lang="en-US" sz="2000" dirty="0">
                <a:latin typeface="Calibri"/>
                <a:cs typeface="Calibri"/>
              </a:rPr>
              <a:t>the </a:t>
            </a:r>
            <a:r>
              <a:rPr lang="en-US" sz="2000" spc="-10" dirty="0">
                <a:latin typeface="Calibri"/>
                <a:cs typeface="Calibri"/>
              </a:rPr>
              <a:t>effectiveness </a:t>
            </a:r>
            <a:r>
              <a:rPr lang="en-US" sz="2000" spc="-5" dirty="0">
                <a:latin typeface="Calibri"/>
                <a:cs typeface="Calibri"/>
              </a:rPr>
              <a:t>of </a:t>
            </a:r>
            <a:r>
              <a:rPr lang="en-US" sz="2000" dirty="0">
                <a:latin typeface="Calibri"/>
                <a:cs typeface="Calibri"/>
              </a:rPr>
              <a:t>the  </a:t>
            </a:r>
            <a:r>
              <a:rPr lang="en-US" sz="2000" spc="-5" dirty="0">
                <a:latin typeface="Calibri"/>
                <a:cs typeface="Calibri"/>
              </a:rPr>
              <a:t>9-Month </a:t>
            </a:r>
            <a:r>
              <a:rPr lang="en-US" sz="2000" dirty="0">
                <a:latin typeface="Calibri"/>
                <a:cs typeface="Calibri"/>
              </a:rPr>
              <a:t>Action</a:t>
            </a:r>
            <a:r>
              <a:rPr lang="en-US" sz="2000" spc="-35" dirty="0">
                <a:latin typeface="Calibri"/>
                <a:cs typeface="Calibri"/>
              </a:rPr>
              <a:t> </a:t>
            </a:r>
            <a:r>
              <a:rPr lang="en-US" sz="2000" spc="-5" dirty="0">
                <a:latin typeface="Calibri"/>
                <a:cs typeface="Calibri"/>
              </a:rPr>
              <a:t>Plan</a:t>
            </a:r>
            <a:endParaRPr lang="en-US" sz="2000" dirty="0">
              <a:latin typeface="Calibri"/>
              <a:cs typeface="Calibri"/>
            </a:endParaRPr>
          </a:p>
          <a:p>
            <a:pPr marL="241300" indent="-228600">
              <a:lnSpc>
                <a:spcPct val="100000"/>
              </a:lnSpc>
              <a:spcBef>
                <a:spcPts val="1450"/>
              </a:spcBef>
              <a:buClr>
                <a:srgbClr val="3B6D90"/>
              </a:buClr>
              <a:buFont typeface="Arial"/>
              <a:buChar char="•"/>
              <a:tabLst>
                <a:tab pos="241300" algn="l"/>
                <a:tab pos="2438400" algn="l"/>
              </a:tabLst>
            </a:pPr>
            <a:r>
              <a:rPr lang="en-US" sz="2400" spc="-5" dirty="0">
                <a:latin typeface="Calibri"/>
                <a:cs typeface="Calibri"/>
              </a:rPr>
              <a:t>Maximum</a:t>
            </a:r>
            <a:r>
              <a:rPr lang="en-US" sz="2400" spc="-20" dirty="0">
                <a:latin typeface="Calibri"/>
                <a:cs typeface="Calibri"/>
              </a:rPr>
              <a:t> </a:t>
            </a:r>
            <a:r>
              <a:rPr lang="en-US" sz="2400" spc="-15" dirty="0">
                <a:latin typeface="Calibri"/>
                <a:cs typeface="Calibri"/>
              </a:rPr>
              <a:t>score:	</a:t>
            </a:r>
            <a:r>
              <a:rPr lang="en-US" sz="2400" b="1" spc="-5" dirty="0">
                <a:solidFill>
                  <a:srgbClr val="1F497D"/>
                </a:solidFill>
                <a:latin typeface="Calibri"/>
                <a:cs typeface="Calibri"/>
              </a:rPr>
              <a:t>20</a:t>
            </a:r>
            <a:r>
              <a:rPr lang="en-US" sz="2400" b="1" spc="-10" dirty="0">
                <a:solidFill>
                  <a:srgbClr val="1F497D"/>
                </a:solidFill>
                <a:latin typeface="Calibri"/>
                <a:cs typeface="Calibri"/>
              </a:rPr>
              <a:t> points</a:t>
            </a:r>
            <a:endParaRPr lang="en-US" sz="2400" dirty="0">
              <a:latin typeface="Calibri"/>
              <a:cs typeface="Calibri"/>
            </a:endParaRPr>
          </a:p>
        </p:txBody>
      </p:sp>
    </p:spTree>
    <p:extLst>
      <p:ext uri="{BB962C8B-B14F-4D97-AF65-F5344CB8AC3E}">
        <p14:creationId xmlns:p14="http://schemas.microsoft.com/office/powerpoint/2010/main" val="2233377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0882" y="664871"/>
            <a:ext cx="7782234" cy="1231106"/>
          </a:xfrm>
        </p:spPr>
        <p:txBody>
          <a:bodyPr/>
          <a:lstStyle/>
          <a:p>
            <a:r>
              <a:rPr lang="en-US" sz="4000" dirty="0"/>
              <a:t>Data Management Plan  Requirements</a:t>
            </a:r>
          </a:p>
        </p:txBody>
      </p:sp>
      <p:sp>
        <p:nvSpPr>
          <p:cNvPr id="5" name="Text Placeholder 4">
            <a:extLst>
              <a:ext uri="{FF2B5EF4-FFF2-40B4-BE49-F238E27FC236}">
                <a16:creationId xmlns:a16="http://schemas.microsoft.com/office/drawing/2014/main" id="{E6547A38-F450-45C5-9221-65BF0B3DD9CF}"/>
              </a:ext>
            </a:extLst>
          </p:cNvPr>
          <p:cNvSpPr>
            <a:spLocks noGrp="1"/>
          </p:cNvSpPr>
          <p:nvPr>
            <p:ph type="body" idx="1"/>
          </p:nvPr>
        </p:nvSpPr>
        <p:spPr>
          <a:xfrm>
            <a:off x="429894" y="2057400"/>
            <a:ext cx="8284212" cy="4432303"/>
          </a:xfrm>
        </p:spPr>
        <p:txBody>
          <a:bodyPr/>
          <a:lstStyle/>
          <a:p>
            <a:pPr marL="241300" indent="-228600">
              <a:lnSpc>
                <a:spcPct val="100000"/>
              </a:lnSpc>
              <a:spcBef>
                <a:spcPts val="1525"/>
              </a:spcBef>
              <a:buClr>
                <a:srgbClr val="3B6D90"/>
              </a:buClr>
              <a:buFont typeface="Arial"/>
              <a:buChar char="•"/>
              <a:tabLst>
                <a:tab pos="241300" algn="l"/>
              </a:tabLst>
            </a:pPr>
            <a:r>
              <a:rPr lang="en-US" sz="2800" b="1" u="heavy" spc="-15" dirty="0">
                <a:solidFill>
                  <a:srgbClr val="1F4E79"/>
                </a:solidFill>
                <a:uFill>
                  <a:solidFill>
                    <a:srgbClr val="1F4E79"/>
                  </a:solidFill>
                </a:uFill>
                <a:latin typeface="Calibri"/>
                <a:cs typeface="Calibri"/>
              </a:rPr>
              <a:t>Must</a:t>
            </a:r>
            <a:r>
              <a:rPr lang="en-US" sz="2800" b="1" spc="45" dirty="0">
                <a:solidFill>
                  <a:srgbClr val="1F4E79"/>
                </a:solidFill>
                <a:latin typeface="Calibri"/>
                <a:cs typeface="Calibri"/>
              </a:rPr>
              <a:t> </a:t>
            </a:r>
            <a:r>
              <a:rPr lang="en-US" sz="2800" spc="-5" dirty="0">
                <a:latin typeface="Calibri"/>
                <a:cs typeface="Calibri"/>
              </a:rPr>
              <a:t>describe:</a:t>
            </a:r>
            <a:endParaRPr lang="en-US" sz="2800" dirty="0">
              <a:latin typeface="Calibri"/>
              <a:cs typeface="Calibri"/>
            </a:endParaRPr>
          </a:p>
          <a:p>
            <a:pPr marL="637540" lvl="1" indent="-335280">
              <a:lnSpc>
                <a:spcPct val="100000"/>
              </a:lnSpc>
              <a:spcBef>
                <a:spcPts val="1230"/>
              </a:spcBef>
              <a:buClr>
                <a:srgbClr val="3B6D90"/>
              </a:buClr>
              <a:buAutoNum type="alphaLcPeriod"/>
              <a:tabLst>
                <a:tab pos="637540" algn="l"/>
              </a:tabLst>
            </a:pPr>
            <a:r>
              <a:rPr lang="en-US" sz="2400" spc="-15" dirty="0">
                <a:cs typeface="Calibri"/>
              </a:rPr>
              <a:t>Data to </a:t>
            </a:r>
            <a:r>
              <a:rPr lang="en-US" sz="2400" spc="-5" dirty="0">
                <a:cs typeface="Calibri"/>
              </a:rPr>
              <a:t>be collected or </a:t>
            </a:r>
            <a:r>
              <a:rPr lang="en-US" sz="2400" spc="-15" dirty="0">
                <a:cs typeface="Calibri"/>
              </a:rPr>
              <a:t>generated </a:t>
            </a:r>
            <a:r>
              <a:rPr lang="en-US" sz="2400" dirty="0">
                <a:cs typeface="Calibri"/>
              </a:rPr>
              <a:t>in the </a:t>
            </a:r>
            <a:r>
              <a:rPr lang="en-US" sz="2400" spc="-10" dirty="0">
                <a:cs typeface="Calibri"/>
              </a:rPr>
              <a:t>proposed</a:t>
            </a:r>
            <a:r>
              <a:rPr lang="en-US" sz="2400" spc="-45" dirty="0">
                <a:cs typeface="Calibri"/>
              </a:rPr>
              <a:t> </a:t>
            </a:r>
            <a:r>
              <a:rPr lang="en-US" sz="2400" spc="-10" dirty="0">
                <a:cs typeface="Calibri"/>
              </a:rPr>
              <a:t>project</a:t>
            </a:r>
            <a:endParaRPr lang="en-US" sz="2400" dirty="0">
              <a:cs typeface="Calibri"/>
            </a:endParaRPr>
          </a:p>
          <a:p>
            <a:pPr marL="636905" marR="419100" lvl="1" indent="-335280">
              <a:lnSpc>
                <a:spcPts val="2590"/>
              </a:lnSpc>
              <a:spcBef>
                <a:spcPts val="1240"/>
              </a:spcBef>
              <a:buClr>
                <a:srgbClr val="3B6D90"/>
              </a:buClr>
              <a:buAutoNum type="alphaLcPeriod"/>
              <a:tabLst>
                <a:tab pos="637540" algn="l"/>
              </a:tabLst>
            </a:pPr>
            <a:r>
              <a:rPr lang="en-US" sz="2400" spc="-10" dirty="0">
                <a:cs typeface="Calibri"/>
              </a:rPr>
              <a:t>How </a:t>
            </a:r>
            <a:r>
              <a:rPr lang="en-US" sz="2400" dirty="0">
                <a:cs typeface="Calibri"/>
              </a:rPr>
              <a:t>access will </a:t>
            </a:r>
            <a:r>
              <a:rPr lang="en-US" sz="2400" spc="-5" dirty="0">
                <a:cs typeface="Calibri"/>
              </a:rPr>
              <a:t>be </a:t>
            </a:r>
            <a:r>
              <a:rPr lang="en-US" sz="2400" spc="-10" dirty="0">
                <a:cs typeface="Calibri"/>
              </a:rPr>
              <a:t>provided </a:t>
            </a:r>
            <a:r>
              <a:rPr lang="en-US" sz="2400" spc="-15" dirty="0">
                <a:cs typeface="Calibri"/>
              </a:rPr>
              <a:t>to </a:t>
            </a:r>
            <a:r>
              <a:rPr lang="en-US" sz="2400" dirty="0">
                <a:cs typeface="Calibri"/>
              </a:rPr>
              <a:t>the </a:t>
            </a:r>
            <a:r>
              <a:rPr lang="en-US" sz="2400" spc="-15" dirty="0">
                <a:cs typeface="Calibri"/>
              </a:rPr>
              <a:t>data </a:t>
            </a:r>
            <a:r>
              <a:rPr lang="en-US" sz="2400" spc="-5" dirty="0">
                <a:cs typeface="Calibri"/>
              </a:rPr>
              <a:t>and </a:t>
            </a:r>
            <a:r>
              <a:rPr lang="en-US" sz="2400" spc="-10" dirty="0">
                <a:cs typeface="Calibri"/>
              </a:rPr>
              <a:t>how </a:t>
            </a:r>
            <a:r>
              <a:rPr lang="en-US" sz="2400" dirty="0">
                <a:cs typeface="Calibri"/>
              </a:rPr>
              <a:t>the </a:t>
            </a:r>
            <a:r>
              <a:rPr lang="en-US" sz="2400" spc="-15" dirty="0">
                <a:cs typeface="Calibri"/>
              </a:rPr>
              <a:t>data  </a:t>
            </a:r>
            <a:r>
              <a:rPr lang="en-US" sz="2400" dirty="0">
                <a:cs typeface="Calibri"/>
              </a:rPr>
              <a:t>will </a:t>
            </a:r>
            <a:r>
              <a:rPr lang="en-US" sz="2400" spc="-5" dirty="0">
                <a:cs typeface="Calibri"/>
              </a:rPr>
              <a:t>be</a:t>
            </a:r>
            <a:r>
              <a:rPr lang="en-US" sz="2400" spc="-20" dirty="0">
                <a:cs typeface="Calibri"/>
              </a:rPr>
              <a:t> </a:t>
            </a:r>
            <a:r>
              <a:rPr lang="en-US" sz="2400" spc="-10" dirty="0">
                <a:cs typeface="Calibri"/>
              </a:rPr>
              <a:t>shared</a:t>
            </a:r>
            <a:endParaRPr lang="en-US" sz="2400" dirty="0">
              <a:cs typeface="Calibri"/>
            </a:endParaRPr>
          </a:p>
          <a:p>
            <a:pPr marL="637540" lvl="1" indent="-335280">
              <a:lnSpc>
                <a:spcPct val="100000"/>
              </a:lnSpc>
              <a:spcBef>
                <a:spcPts val="875"/>
              </a:spcBef>
              <a:buClr>
                <a:srgbClr val="3B6D90"/>
              </a:buClr>
              <a:buAutoNum type="alphaLcPeriod"/>
              <a:tabLst>
                <a:tab pos="636905" algn="l"/>
                <a:tab pos="637540" algn="l"/>
              </a:tabLst>
            </a:pPr>
            <a:r>
              <a:rPr lang="en-US" sz="2400" spc="-20" dirty="0">
                <a:cs typeface="Calibri"/>
              </a:rPr>
              <a:t>Any </a:t>
            </a:r>
            <a:r>
              <a:rPr lang="en-US" sz="2400" spc="-5" dirty="0">
                <a:cs typeface="Calibri"/>
              </a:rPr>
              <a:t>plans </a:t>
            </a:r>
            <a:r>
              <a:rPr lang="en-US" sz="2400" spc="-15" dirty="0">
                <a:cs typeface="Calibri"/>
              </a:rPr>
              <a:t>to </a:t>
            </a:r>
            <a:r>
              <a:rPr lang="en-US" sz="2400" spc="-10" dirty="0">
                <a:cs typeface="Calibri"/>
              </a:rPr>
              <a:t>share </a:t>
            </a:r>
            <a:r>
              <a:rPr lang="en-US" sz="2400" spc="-15" dirty="0">
                <a:cs typeface="Calibri"/>
              </a:rPr>
              <a:t>data </a:t>
            </a:r>
            <a:r>
              <a:rPr lang="en-US" sz="2400" dirty="0">
                <a:cs typeface="Calibri"/>
              </a:rPr>
              <a:t>with </a:t>
            </a:r>
            <a:r>
              <a:rPr lang="en-US" sz="2400" spc="-5" dirty="0">
                <a:cs typeface="Calibri"/>
              </a:rPr>
              <a:t>CDC</a:t>
            </a:r>
            <a:endParaRPr lang="en-US" sz="2400" dirty="0">
              <a:cs typeface="Calibri"/>
            </a:endParaRPr>
          </a:p>
          <a:p>
            <a:pPr marL="636905" marR="5080" lvl="1" indent="-335280">
              <a:lnSpc>
                <a:spcPts val="2590"/>
              </a:lnSpc>
              <a:spcBef>
                <a:spcPts val="1240"/>
              </a:spcBef>
              <a:buClr>
                <a:srgbClr val="3B6D90"/>
              </a:buClr>
              <a:buAutoNum type="alphaLcPeriod"/>
              <a:tabLst>
                <a:tab pos="637540" algn="l"/>
              </a:tabLst>
            </a:pPr>
            <a:r>
              <a:rPr lang="en-US" sz="2400" spc="-15" dirty="0">
                <a:cs typeface="Calibri"/>
              </a:rPr>
              <a:t>Data standards </a:t>
            </a:r>
            <a:r>
              <a:rPr lang="en-US" sz="2400" spc="-5" dirty="0">
                <a:cs typeface="Calibri"/>
              </a:rPr>
              <a:t>describing </a:t>
            </a:r>
            <a:r>
              <a:rPr lang="en-US" sz="2400" dirty="0">
                <a:cs typeface="Calibri"/>
              </a:rPr>
              <a:t>the </a:t>
            </a:r>
            <a:r>
              <a:rPr lang="en-US" sz="2400" spc="-5" dirty="0">
                <a:cs typeface="Calibri"/>
              </a:rPr>
              <a:t>method of collection, </a:t>
            </a:r>
            <a:r>
              <a:rPr lang="en-US" sz="2400" spc="-10" dirty="0">
                <a:cs typeface="Calibri"/>
              </a:rPr>
              <a:t>what </a:t>
            </a:r>
            <a:r>
              <a:rPr lang="en-US" sz="2400" dirty="0">
                <a:cs typeface="Calibri"/>
              </a:rPr>
              <a:t>the  </a:t>
            </a:r>
            <a:r>
              <a:rPr lang="en-US" sz="2400" spc="-15" dirty="0">
                <a:cs typeface="Calibri"/>
              </a:rPr>
              <a:t>data </a:t>
            </a:r>
            <a:r>
              <a:rPr lang="en-US" sz="2400" spc="-10" dirty="0">
                <a:cs typeface="Calibri"/>
              </a:rPr>
              <a:t>represent, </a:t>
            </a:r>
            <a:r>
              <a:rPr lang="en-US" sz="2400" dirty="0">
                <a:cs typeface="Calibri"/>
              </a:rPr>
              <a:t>and </a:t>
            </a:r>
            <a:r>
              <a:rPr lang="en-US" sz="2400" spc="-10" dirty="0">
                <a:cs typeface="Calibri"/>
              </a:rPr>
              <a:t>potential limitations </a:t>
            </a:r>
            <a:r>
              <a:rPr lang="en-US" sz="2400" spc="-20" dirty="0">
                <a:cs typeface="Calibri"/>
              </a:rPr>
              <a:t>for </a:t>
            </a:r>
            <a:r>
              <a:rPr lang="en-US" sz="2400" spc="-5" dirty="0">
                <a:cs typeface="Calibri"/>
              </a:rPr>
              <a:t>use</a:t>
            </a:r>
            <a:endParaRPr lang="en-US" sz="2400" dirty="0">
              <a:cs typeface="Calibri"/>
            </a:endParaRPr>
          </a:p>
          <a:p>
            <a:pPr marL="636905" marR="165735" lvl="1" indent="-335280">
              <a:lnSpc>
                <a:spcPct val="90400"/>
              </a:lnSpc>
              <a:spcBef>
                <a:spcPts val="1155"/>
              </a:spcBef>
              <a:buClr>
                <a:srgbClr val="3B6D90"/>
              </a:buClr>
              <a:buAutoNum type="alphaLcPeriod"/>
              <a:tabLst>
                <a:tab pos="637540" algn="l"/>
              </a:tabLst>
            </a:pPr>
            <a:r>
              <a:rPr lang="en-US" sz="2400" spc="-5" dirty="0">
                <a:cs typeface="Calibri"/>
              </a:rPr>
              <a:t>Plans </a:t>
            </a:r>
            <a:r>
              <a:rPr lang="en-US" sz="2400" spc="-20" dirty="0">
                <a:cs typeface="Calibri"/>
              </a:rPr>
              <a:t>for </a:t>
            </a:r>
            <a:r>
              <a:rPr lang="en-US" sz="2400" spc="-10" dirty="0">
                <a:cs typeface="Calibri"/>
              </a:rPr>
              <a:t>archival </a:t>
            </a:r>
            <a:r>
              <a:rPr lang="en-US" sz="2400" dirty="0">
                <a:cs typeface="Calibri"/>
              </a:rPr>
              <a:t>and </a:t>
            </a:r>
            <a:r>
              <a:rPr lang="en-US" sz="2400" spc="-5" dirty="0">
                <a:cs typeface="Calibri"/>
              </a:rPr>
              <a:t>long-term </a:t>
            </a:r>
            <a:r>
              <a:rPr lang="en-US" sz="2400" spc="-10" dirty="0">
                <a:cs typeface="Calibri"/>
              </a:rPr>
              <a:t>preservation </a:t>
            </a:r>
            <a:r>
              <a:rPr lang="en-US" sz="2400" spc="-5" dirty="0">
                <a:cs typeface="Calibri"/>
              </a:rPr>
              <a:t>of </a:t>
            </a:r>
            <a:r>
              <a:rPr lang="en-US" sz="2400" dirty="0">
                <a:cs typeface="Calibri"/>
              </a:rPr>
              <a:t>the </a:t>
            </a:r>
            <a:r>
              <a:rPr lang="en-US" sz="2400" spc="-15" dirty="0">
                <a:cs typeface="Calibri"/>
              </a:rPr>
              <a:t>data, </a:t>
            </a:r>
            <a:r>
              <a:rPr lang="en-US" sz="2400" spc="-5" dirty="0">
                <a:cs typeface="Calibri"/>
              </a:rPr>
              <a:t>or  explaining </a:t>
            </a:r>
            <a:r>
              <a:rPr lang="en-US" sz="2400" spc="-20" dirty="0">
                <a:cs typeface="Calibri"/>
              </a:rPr>
              <a:t>why </a:t>
            </a:r>
            <a:r>
              <a:rPr lang="en-US" sz="2400" spc="-5" dirty="0">
                <a:cs typeface="Calibri"/>
              </a:rPr>
              <a:t>long-term </a:t>
            </a:r>
            <a:r>
              <a:rPr lang="en-US" sz="2400" spc="-10" dirty="0">
                <a:cs typeface="Calibri"/>
              </a:rPr>
              <a:t>preservation </a:t>
            </a:r>
            <a:r>
              <a:rPr lang="en-US" sz="2400" spc="-5" dirty="0">
                <a:cs typeface="Calibri"/>
              </a:rPr>
              <a:t>and </a:t>
            </a:r>
            <a:r>
              <a:rPr lang="en-US" sz="2400" dirty="0">
                <a:cs typeface="Calibri"/>
              </a:rPr>
              <a:t>access </a:t>
            </a:r>
            <a:r>
              <a:rPr lang="en-US" sz="2400" spc="-15" dirty="0">
                <a:cs typeface="Calibri"/>
              </a:rPr>
              <a:t>are </a:t>
            </a:r>
            <a:r>
              <a:rPr lang="en-US" sz="2400" spc="-5" dirty="0">
                <a:cs typeface="Calibri"/>
              </a:rPr>
              <a:t>not  needed.</a:t>
            </a:r>
            <a:endParaRPr lang="en-US" sz="2400" dirty="0">
              <a:cs typeface="Calibri"/>
            </a:endParaRPr>
          </a:p>
          <a:p>
            <a:endParaRPr lang="en-US" sz="2400" dirty="0"/>
          </a:p>
        </p:txBody>
      </p:sp>
    </p:spTree>
    <p:extLst>
      <p:ext uri="{BB962C8B-B14F-4D97-AF65-F5344CB8AC3E}">
        <p14:creationId xmlns:p14="http://schemas.microsoft.com/office/powerpoint/2010/main" val="3028910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6094" y="868792"/>
            <a:ext cx="7782234" cy="1300480"/>
          </a:xfrm>
        </p:spPr>
        <p:txBody>
          <a:bodyPr/>
          <a:lstStyle/>
          <a:p>
            <a:r>
              <a:rPr lang="en-US" dirty="0"/>
              <a:t>Data Management Plan</a:t>
            </a:r>
          </a:p>
        </p:txBody>
      </p:sp>
      <p:sp>
        <p:nvSpPr>
          <p:cNvPr id="5" name="Text Placeholder 4">
            <a:extLst>
              <a:ext uri="{FF2B5EF4-FFF2-40B4-BE49-F238E27FC236}">
                <a16:creationId xmlns:a16="http://schemas.microsoft.com/office/drawing/2014/main" id="{448CDAA9-929E-42A0-9E64-1A914E7F3F08}"/>
              </a:ext>
            </a:extLst>
          </p:cNvPr>
          <p:cNvSpPr>
            <a:spLocks noGrp="1"/>
          </p:cNvSpPr>
          <p:nvPr>
            <p:ph type="body" idx="1"/>
          </p:nvPr>
        </p:nvSpPr>
        <p:spPr>
          <a:xfrm>
            <a:off x="506094" y="2057400"/>
            <a:ext cx="8131812" cy="4339650"/>
          </a:xfrm>
        </p:spPr>
        <p:txBody>
          <a:bodyPr/>
          <a:lstStyle/>
          <a:p>
            <a:pPr marL="241300" indent="-228600">
              <a:lnSpc>
                <a:spcPct val="100000"/>
              </a:lnSpc>
              <a:spcBef>
                <a:spcPts val="1300"/>
              </a:spcBef>
              <a:buClr>
                <a:srgbClr val="3B6D90"/>
              </a:buClr>
              <a:buFont typeface="Arial"/>
              <a:buChar char="•"/>
              <a:tabLst>
                <a:tab pos="241300" algn="l"/>
              </a:tabLst>
            </a:pPr>
            <a:r>
              <a:rPr lang="en-US" sz="2800" spc="-5" dirty="0">
                <a:latin typeface="Calibri"/>
                <a:cs typeface="Calibri"/>
              </a:rPr>
              <a:t>The </a:t>
            </a:r>
            <a:r>
              <a:rPr lang="en-US" sz="2800" spc="-10" dirty="0">
                <a:latin typeface="Calibri"/>
                <a:cs typeface="Calibri"/>
              </a:rPr>
              <a:t>plan can </a:t>
            </a:r>
            <a:r>
              <a:rPr lang="en-US" sz="2800" spc="-5" dirty="0">
                <a:latin typeface="Calibri"/>
                <a:cs typeface="Calibri"/>
              </a:rPr>
              <a:t>be as </a:t>
            </a:r>
            <a:r>
              <a:rPr lang="en-US" sz="2800" spc="-10" dirty="0">
                <a:latin typeface="Calibri"/>
                <a:cs typeface="Calibri"/>
              </a:rPr>
              <a:t>simple </a:t>
            </a:r>
            <a:r>
              <a:rPr lang="en-US" sz="2800" spc="-5" dirty="0">
                <a:latin typeface="Calibri"/>
                <a:cs typeface="Calibri"/>
              </a:rPr>
              <a:t>as a </a:t>
            </a:r>
            <a:r>
              <a:rPr lang="en-US" sz="2800" spc="-10" dirty="0">
                <a:latin typeface="Calibri"/>
                <a:cs typeface="Calibri"/>
              </a:rPr>
              <a:t>checklist </a:t>
            </a:r>
            <a:r>
              <a:rPr lang="en-US" sz="2800" spc="-5" dirty="0">
                <a:latin typeface="Calibri"/>
                <a:cs typeface="Calibri"/>
              </a:rPr>
              <a:t>or</a:t>
            </a:r>
            <a:r>
              <a:rPr lang="en-US" sz="2800" spc="170" dirty="0">
                <a:latin typeface="Calibri"/>
                <a:cs typeface="Calibri"/>
              </a:rPr>
              <a:t> </a:t>
            </a:r>
            <a:r>
              <a:rPr lang="en-US" sz="2800" spc="-20" dirty="0">
                <a:latin typeface="Calibri"/>
                <a:cs typeface="Calibri"/>
              </a:rPr>
              <a:t>paragraph</a:t>
            </a:r>
            <a:endParaRPr lang="en-US" sz="2800" dirty="0">
              <a:latin typeface="Calibri"/>
              <a:cs typeface="Calibri"/>
            </a:endParaRPr>
          </a:p>
          <a:p>
            <a:pPr marL="241300" marR="5080" indent="-228600">
              <a:lnSpc>
                <a:spcPct val="100000"/>
              </a:lnSpc>
              <a:spcBef>
                <a:spcPts val="1200"/>
              </a:spcBef>
              <a:buClr>
                <a:srgbClr val="3B6D90"/>
              </a:buClr>
              <a:buFont typeface="Arial"/>
              <a:buChar char="•"/>
              <a:tabLst>
                <a:tab pos="241300" algn="l"/>
              </a:tabLst>
            </a:pPr>
            <a:r>
              <a:rPr lang="en-US" sz="2800" spc="-15" dirty="0">
                <a:latin typeface="Calibri"/>
                <a:cs typeface="Calibri"/>
              </a:rPr>
              <a:t>Examples </a:t>
            </a:r>
            <a:r>
              <a:rPr lang="en-US" sz="2800" spc="-20" dirty="0">
                <a:latin typeface="Calibri"/>
                <a:cs typeface="Calibri"/>
              </a:rPr>
              <a:t>are </a:t>
            </a:r>
            <a:r>
              <a:rPr lang="en-US" sz="2800" spc="-15" dirty="0">
                <a:latin typeface="Calibri"/>
                <a:cs typeface="Calibri"/>
              </a:rPr>
              <a:t>available </a:t>
            </a:r>
            <a:r>
              <a:rPr lang="en-US" sz="2800" spc="-10" dirty="0">
                <a:latin typeface="Calibri"/>
                <a:cs typeface="Calibri"/>
              </a:rPr>
              <a:t>in the funding opportunities </a:t>
            </a:r>
            <a:r>
              <a:rPr lang="en-US" sz="2800" spc="-15" dirty="0">
                <a:latin typeface="Calibri"/>
                <a:cs typeface="Calibri"/>
              </a:rPr>
              <a:t>to  </a:t>
            </a:r>
            <a:r>
              <a:rPr lang="en-US" sz="2800" spc="-10" dirty="0">
                <a:latin typeface="Calibri"/>
                <a:cs typeface="Calibri"/>
              </a:rPr>
              <a:t>help </a:t>
            </a:r>
            <a:r>
              <a:rPr lang="en-US" sz="2800" spc="-20" dirty="0">
                <a:latin typeface="Calibri"/>
                <a:cs typeface="Calibri"/>
              </a:rPr>
              <a:t>you create </a:t>
            </a:r>
            <a:r>
              <a:rPr lang="en-US" sz="2800" spc="-15" dirty="0">
                <a:latin typeface="Calibri"/>
                <a:cs typeface="Calibri"/>
              </a:rPr>
              <a:t>your</a:t>
            </a:r>
            <a:r>
              <a:rPr lang="en-US" sz="2800" spc="75" dirty="0">
                <a:latin typeface="Calibri"/>
                <a:cs typeface="Calibri"/>
              </a:rPr>
              <a:t> </a:t>
            </a:r>
            <a:r>
              <a:rPr lang="en-US" sz="2800" spc="-10" dirty="0">
                <a:latin typeface="Calibri"/>
                <a:cs typeface="Calibri"/>
              </a:rPr>
              <a:t>plan</a:t>
            </a:r>
            <a:endParaRPr lang="en-US" sz="2800" dirty="0">
              <a:latin typeface="Calibri"/>
              <a:cs typeface="Calibri"/>
            </a:endParaRPr>
          </a:p>
          <a:p>
            <a:pPr marL="241300" marR="918844" indent="-228600">
              <a:lnSpc>
                <a:spcPct val="100000"/>
              </a:lnSpc>
              <a:spcBef>
                <a:spcPts val="1200"/>
              </a:spcBef>
              <a:buClr>
                <a:srgbClr val="3B6D90"/>
              </a:buClr>
              <a:buFont typeface="Arial"/>
              <a:buChar char="•"/>
              <a:tabLst>
                <a:tab pos="241300" algn="l"/>
              </a:tabLst>
            </a:pPr>
            <a:r>
              <a:rPr lang="en-US" sz="2800" spc="-5" dirty="0">
                <a:latin typeface="Calibri"/>
                <a:cs typeface="Calibri"/>
              </a:rPr>
              <a:t>The </a:t>
            </a:r>
            <a:r>
              <a:rPr lang="en-US" sz="2800" spc="-15" dirty="0">
                <a:latin typeface="Calibri"/>
                <a:cs typeface="Calibri"/>
              </a:rPr>
              <a:t>DFC </a:t>
            </a:r>
            <a:r>
              <a:rPr lang="en-US" sz="2800" spc="-20" dirty="0">
                <a:latin typeface="Calibri"/>
                <a:cs typeface="Calibri"/>
              </a:rPr>
              <a:t>Evaluation </a:t>
            </a:r>
            <a:r>
              <a:rPr lang="en-US" sz="2800" spc="-65" dirty="0">
                <a:latin typeface="Calibri"/>
                <a:cs typeface="Calibri"/>
              </a:rPr>
              <a:t>Team </a:t>
            </a:r>
            <a:r>
              <a:rPr lang="en-US" sz="2800" spc="-10" dirty="0">
                <a:latin typeface="Calibri"/>
                <a:cs typeface="Calibri"/>
              </a:rPr>
              <a:t>is </a:t>
            </a:r>
            <a:r>
              <a:rPr lang="en-US" sz="2800" spc="-15" dirty="0">
                <a:latin typeface="Calibri"/>
                <a:cs typeface="Calibri"/>
              </a:rPr>
              <a:t>available to assist in  gathering </a:t>
            </a:r>
            <a:r>
              <a:rPr lang="en-US" sz="2800" spc="-10" dirty="0">
                <a:latin typeface="Calibri"/>
                <a:cs typeface="Calibri"/>
              </a:rPr>
              <a:t>the </a:t>
            </a:r>
            <a:r>
              <a:rPr lang="en-US" sz="2800" spc="-5" dirty="0">
                <a:latin typeface="Calibri"/>
                <a:cs typeface="Calibri"/>
              </a:rPr>
              <a:t>necessary </a:t>
            </a:r>
            <a:r>
              <a:rPr lang="en-US" sz="2800" spc="-15" dirty="0">
                <a:latin typeface="Calibri"/>
                <a:cs typeface="Calibri"/>
              </a:rPr>
              <a:t>information </a:t>
            </a:r>
            <a:r>
              <a:rPr lang="en-US" sz="2800" spc="-25" dirty="0">
                <a:latin typeface="Calibri"/>
                <a:cs typeface="Calibri"/>
              </a:rPr>
              <a:t>for </a:t>
            </a:r>
            <a:r>
              <a:rPr lang="en-US" sz="2800" spc="-10" dirty="0">
                <a:latin typeface="Calibri"/>
                <a:cs typeface="Calibri"/>
              </a:rPr>
              <a:t>this  </a:t>
            </a:r>
            <a:r>
              <a:rPr lang="en-US" sz="2800" spc="-15" dirty="0">
                <a:latin typeface="Calibri"/>
                <a:cs typeface="Calibri"/>
              </a:rPr>
              <a:t>requirement </a:t>
            </a:r>
            <a:r>
              <a:rPr lang="en-US" sz="2800" spc="-5" dirty="0">
                <a:latin typeface="Calibri"/>
                <a:cs typeface="Calibri"/>
              </a:rPr>
              <a:t>and </a:t>
            </a:r>
            <a:r>
              <a:rPr lang="en-US" sz="2800" spc="-10" dirty="0">
                <a:latin typeface="Calibri"/>
                <a:cs typeface="Calibri"/>
              </a:rPr>
              <a:t>can </a:t>
            </a:r>
            <a:r>
              <a:rPr lang="en-US" sz="2800" spc="-5" dirty="0">
                <a:latin typeface="Calibri"/>
                <a:cs typeface="Calibri"/>
              </a:rPr>
              <a:t>be </a:t>
            </a:r>
            <a:r>
              <a:rPr lang="en-US" sz="2800" spc="-10" dirty="0">
                <a:latin typeface="Calibri"/>
                <a:cs typeface="Calibri"/>
              </a:rPr>
              <a:t>reached </a:t>
            </a:r>
            <a:r>
              <a:rPr lang="en-US" sz="2800" spc="-15" dirty="0">
                <a:latin typeface="Calibri"/>
                <a:cs typeface="Calibri"/>
              </a:rPr>
              <a:t>at </a:t>
            </a:r>
            <a:r>
              <a:rPr lang="en-US" sz="2800" u="heavy" spc="-15" dirty="0">
                <a:solidFill>
                  <a:srgbClr val="0563C1"/>
                </a:solidFill>
                <a:uFill>
                  <a:solidFill>
                    <a:srgbClr val="0563C1"/>
                  </a:solidFill>
                </a:uFill>
                <a:latin typeface="Calibri"/>
                <a:cs typeface="Calibri"/>
                <a:hlinkClick r:id="rId2"/>
              </a:rPr>
              <a:t> </a:t>
            </a:r>
            <a:r>
              <a:rPr lang="en-US" sz="2800" u="heavy" spc="-25" dirty="0">
                <a:solidFill>
                  <a:srgbClr val="0563C1"/>
                </a:solidFill>
                <a:uFill>
                  <a:solidFill>
                    <a:srgbClr val="0563C1"/>
                  </a:solidFill>
                </a:uFill>
                <a:latin typeface="Calibri"/>
                <a:cs typeface="Calibri"/>
                <a:hlinkClick r:id="rId2"/>
              </a:rPr>
              <a:t>dfc_evaluators@icf.com</a:t>
            </a:r>
            <a:endParaRPr lang="en-US" sz="2800" dirty="0">
              <a:latin typeface="Calibri"/>
              <a:cs typeface="Calibri"/>
            </a:endParaRPr>
          </a:p>
          <a:p>
            <a:pPr marL="241300" indent="-228600">
              <a:lnSpc>
                <a:spcPct val="100000"/>
              </a:lnSpc>
              <a:spcBef>
                <a:spcPts val="1200"/>
              </a:spcBef>
              <a:buClr>
                <a:srgbClr val="3B6D90"/>
              </a:buClr>
              <a:buFont typeface="Arial"/>
              <a:buChar char="•"/>
              <a:tabLst>
                <a:tab pos="241300" algn="l"/>
                <a:tab pos="2812415" algn="l"/>
              </a:tabLst>
            </a:pPr>
            <a:r>
              <a:rPr lang="en-US" sz="2800" spc="-10" dirty="0">
                <a:latin typeface="Calibri"/>
                <a:cs typeface="Calibri"/>
              </a:rPr>
              <a:t>Maximum</a:t>
            </a:r>
            <a:r>
              <a:rPr lang="en-US" sz="2800" spc="30" dirty="0">
                <a:latin typeface="Calibri"/>
                <a:cs typeface="Calibri"/>
              </a:rPr>
              <a:t> </a:t>
            </a:r>
            <a:r>
              <a:rPr lang="en-US" sz="2800" spc="-15" dirty="0">
                <a:latin typeface="Calibri"/>
                <a:cs typeface="Calibri"/>
              </a:rPr>
              <a:t>score:	</a:t>
            </a:r>
            <a:r>
              <a:rPr lang="en-US" sz="2800" b="1" spc="-5" dirty="0">
                <a:solidFill>
                  <a:srgbClr val="1F497D"/>
                </a:solidFill>
                <a:latin typeface="Calibri"/>
                <a:cs typeface="Calibri"/>
              </a:rPr>
              <a:t>5 </a:t>
            </a:r>
            <a:r>
              <a:rPr lang="en-US" sz="2800" b="1" spc="-10" dirty="0">
                <a:solidFill>
                  <a:srgbClr val="1F497D"/>
                </a:solidFill>
                <a:latin typeface="Calibri"/>
                <a:cs typeface="Calibri"/>
              </a:rPr>
              <a:t>points</a:t>
            </a:r>
            <a:endParaRPr lang="en-US" sz="2800" dirty="0"/>
          </a:p>
        </p:txBody>
      </p:sp>
    </p:spTree>
    <p:extLst>
      <p:ext uri="{BB962C8B-B14F-4D97-AF65-F5344CB8AC3E}">
        <p14:creationId xmlns:p14="http://schemas.microsoft.com/office/powerpoint/2010/main" val="2871650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dirty="0"/>
              <a:t>Evaluation and Performance  Management Statement #1:</a:t>
            </a:r>
          </a:p>
        </p:txBody>
      </p:sp>
      <p:sp>
        <p:nvSpPr>
          <p:cNvPr id="6" name="Text Placeholder 5">
            <a:extLst>
              <a:ext uri="{FF2B5EF4-FFF2-40B4-BE49-F238E27FC236}">
                <a16:creationId xmlns:a16="http://schemas.microsoft.com/office/drawing/2014/main" id="{FD51EC9A-C009-46D8-8396-06581912987E}"/>
              </a:ext>
            </a:extLst>
          </p:cNvPr>
          <p:cNvSpPr>
            <a:spLocks noGrp="1"/>
          </p:cNvSpPr>
          <p:nvPr>
            <p:ph type="body" idx="1"/>
          </p:nvPr>
        </p:nvSpPr>
        <p:spPr>
          <a:xfrm>
            <a:off x="712966" y="2133600"/>
            <a:ext cx="7581900" cy="4483279"/>
          </a:xfrm>
        </p:spPr>
        <p:txBody>
          <a:bodyPr/>
          <a:lstStyle/>
          <a:p>
            <a:pPr marL="12700" marR="61594">
              <a:spcBef>
                <a:spcPts val="105"/>
              </a:spcBef>
              <a:tabLst>
                <a:tab pos="469265" algn="l"/>
                <a:tab pos="469900" algn="l"/>
              </a:tabLst>
            </a:pPr>
            <a:r>
              <a:rPr lang="en-US" sz="3600" spc="-25" dirty="0">
                <a:solidFill>
                  <a:srgbClr val="3B6D90"/>
                </a:solidFill>
              </a:rPr>
              <a:t>How </a:t>
            </a:r>
            <a:r>
              <a:rPr lang="en-US" sz="3600" spc="-30" dirty="0">
                <a:solidFill>
                  <a:srgbClr val="3B6D90"/>
                </a:solidFill>
              </a:rPr>
              <a:t>coalition </a:t>
            </a:r>
            <a:r>
              <a:rPr lang="en-US" sz="3600" spc="-15" dirty="0">
                <a:solidFill>
                  <a:srgbClr val="3B6D90"/>
                </a:solidFill>
              </a:rPr>
              <a:t>will </a:t>
            </a:r>
            <a:r>
              <a:rPr lang="en-US" sz="3600" spc="-35" dirty="0">
                <a:solidFill>
                  <a:srgbClr val="3B6D90"/>
                </a:solidFill>
              </a:rPr>
              <a:t>monitor </a:t>
            </a:r>
            <a:r>
              <a:rPr lang="en-US" sz="3600" spc="-15" dirty="0">
                <a:solidFill>
                  <a:srgbClr val="3B6D90"/>
                </a:solidFill>
              </a:rPr>
              <a:t>and</a:t>
            </a:r>
            <a:r>
              <a:rPr lang="en-US" sz="3600" spc="-330" dirty="0">
                <a:solidFill>
                  <a:srgbClr val="3B6D90"/>
                </a:solidFill>
              </a:rPr>
              <a:t> </a:t>
            </a:r>
            <a:r>
              <a:rPr lang="en-US" sz="3600" spc="-45" dirty="0">
                <a:solidFill>
                  <a:srgbClr val="3B6D90"/>
                </a:solidFill>
              </a:rPr>
              <a:t>evaluate  effectiveness </a:t>
            </a:r>
            <a:r>
              <a:rPr lang="en-US" sz="3600" spc="-10" dirty="0">
                <a:solidFill>
                  <a:srgbClr val="3B6D90"/>
                </a:solidFill>
              </a:rPr>
              <a:t>of </a:t>
            </a:r>
            <a:r>
              <a:rPr lang="en-US" sz="3600" spc="-35" dirty="0">
                <a:solidFill>
                  <a:srgbClr val="3B6D90"/>
                </a:solidFill>
              </a:rPr>
              <a:t>9-Month </a:t>
            </a:r>
            <a:r>
              <a:rPr lang="en-US" sz="3600" spc="-25" dirty="0">
                <a:solidFill>
                  <a:srgbClr val="3B6D90"/>
                </a:solidFill>
              </a:rPr>
              <a:t>Action</a:t>
            </a:r>
            <a:r>
              <a:rPr lang="en-US" sz="3600" spc="-220" dirty="0">
                <a:solidFill>
                  <a:srgbClr val="3B6D90"/>
                </a:solidFill>
              </a:rPr>
              <a:t> </a:t>
            </a:r>
            <a:r>
              <a:rPr lang="en-US" sz="3600" spc="-15" dirty="0">
                <a:solidFill>
                  <a:srgbClr val="3B6D90"/>
                </a:solidFill>
              </a:rPr>
              <a:t>Plan</a:t>
            </a:r>
            <a:endParaRPr lang="en-US" sz="3600" spc="-5" dirty="0">
              <a:latin typeface="Calibri"/>
              <a:cs typeface="Calibri"/>
            </a:endParaRPr>
          </a:p>
          <a:p>
            <a:pPr marL="469900" marR="61594" indent="-457200">
              <a:lnSpc>
                <a:spcPct val="100000"/>
              </a:lnSpc>
              <a:spcBef>
                <a:spcPts val="2400"/>
              </a:spcBef>
              <a:buAutoNum type="alphaLcPeriod"/>
              <a:tabLst>
                <a:tab pos="469265" algn="l"/>
                <a:tab pos="469900" algn="l"/>
              </a:tabLst>
            </a:pPr>
            <a:r>
              <a:rPr lang="en-US" sz="2000" spc="-5" dirty="0">
                <a:latin typeface="Calibri"/>
                <a:cs typeface="Calibri"/>
              </a:rPr>
              <a:t>Describe </a:t>
            </a:r>
            <a:r>
              <a:rPr lang="en-US" sz="2000" dirty="0">
                <a:latin typeface="Calibri"/>
                <a:cs typeface="Calibri"/>
              </a:rPr>
              <a:t>the </a:t>
            </a:r>
            <a:r>
              <a:rPr lang="en-US" sz="2000" spc="-10" dirty="0">
                <a:latin typeface="Calibri"/>
                <a:cs typeface="Calibri"/>
              </a:rPr>
              <a:t>processes </a:t>
            </a:r>
            <a:r>
              <a:rPr lang="en-US" sz="2000" spc="-5" dirty="0">
                <a:latin typeface="Calibri"/>
                <a:cs typeface="Calibri"/>
              </a:rPr>
              <a:t>that will </a:t>
            </a:r>
            <a:r>
              <a:rPr lang="en-US" sz="2000" dirty="0">
                <a:latin typeface="Calibri"/>
                <a:cs typeface="Calibri"/>
              </a:rPr>
              <a:t>be </a:t>
            </a:r>
            <a:r>
              <a:rPr lang="en-US" sz="2000" spc="-10" dirty="0">
                <a:latin typeface="Calibri"/>
                <a:cs typeface="Calibri"/>
              </a:rPr>
              <a:t>implemented </a:t>
            </a:r>
            <a:r>
              <a:rPr lang="en-US" sz="2000" spc="-15" dirty="0">
                <a:latin typeface="Calibri"/>
                <a:cs typeface="Calibri"/>
              </a:rPr>
              <a:t>to </a:t>
            </a:r>
            <a:r>
              <a:rPr lang="en-US" sz="2000" spc="-5" dirty="0">
                <a:latin typeface="Calibri"/>
                <a:cs typeface="Calibri"/>
              </a:rPr>
              <a:t>collect </a:t>
            </a:r>
            <a:r>
              <a:rPr lang="en-US" sz="2000" dirty="0">
                <a:latin typeface="Calibri"/>
                <a:cs typeface="Calibri"/>
              </a:rPr>
              <a:t>and  </a:t>
            </a:r>
            <a:r>
              <a:rPr lang="en-US" sz="2000" spc="-10" dirty="0">
                <a:latin typeface="Calibri"/>
                <a:cs typeface="Calibri"/>
              </a:rPr>
              <a:t>analyze </a:t>
            </a:r>
            <a:r>
              <a:rPr lang="en-US" sz="2000" dirty="0">
                <a:latin typeface="Calibri"/>
                <a:cs typeface="Calibri"/>
              </a:rPr>
              <a:t>the </a:t>
            </a:r>
            <a:r>
              <a:rPr lang="en-US" sz="2000" spc="-15" dirty="0">
                <a:latin typeface="Calibri"/>
                <a:cs typeface="Calibri"/>
              </a:rPr>
              <a:t>data </a:t>
            </a:r>
            <a:r>
              <a:rPr lang="en-US" sz="2000" spc="-5" dirty="0">
                <a:latin typeface="Calibri"/>
                <a:cs typeface="Calibri"/>
              </a:rPr>
              <a:t>needed </a:t>
            </a:r>
            <a:r>
              <a:rPr lang="en-US" sz="2000" spc="-15" dirty="0">
                <a:latin typeface="Calibri"/>
                <a:cs typeface="Calibri"/>
              </a:rPr>
              <a:t>to </a:t>
            </a:r>
            <a:r>
              <a:rPr lang="en-US" sz="2000" spc="-5" dirty="0">
                <a:latin typeface="Calibri"/>
                <a:cs typeface="Calibri"/>
              </a:rPr>
              <a:t>measure </a:t>
            </a:r>
            <a:r>
              <a:rPr lang="en-US" sz="2000" dirty="0">
                <a:latin typeface="Calibri"/>
                <a:cs typeface="Calibri"/>
              </a:rPr>
              <a:t>the </a:t>
            </a:r>
            <a:r>
              <a:rPr lang="en-US" sz="2000" spc="-10" dirty="0">
                <a:latin typeface="Calibri"/>
                <a:cs typeface="Calibri"/>
              </a:rPr>
              <a:t>effectiveness </a:t>
            </a:r>
            <a:r>
              <a:rPr lang="en-US" sz="2000" spc="-5" dirty="0">
                <a:latin typeface="Calibri"/>
                <a:cs typeface="Calibri"/>
              </a:rPr>
              <a:t>of </a:t>
            </a:r>
            <a:r>
              <a:rPr lang="en-US" sz="2000" dirty="0">
                <a:latin typeface="Calibri"/>
                <a:cs typeface="Calibri"/>
              </a:rPr>
              <a:t>the  </a:t>
            </a:r>
            <a:r>
              <a:rPr lang="en-US" sz="2000" spc="-5" dirty="0">
                <a:latin typeface="Calibri"/>
                <a:cs typeface="Calibri"/>
              </a:rPr>
              <a:t>9-Month </a:t>
            </a:r>
            <a:r>
              <a:rPr lang="en-US" sz="2000" dirty="0">
                <a:latin typeface="Calibri"/>
                <a:cs typeface="Calibri"/>
              </a:rPr>
              <a:t>Action</a:t>
            </a:r>
            <a:r>
              <a:rPr lang="en-US" sz="2000" spc="-35" dirty="0">
                <a:latin typeface="Calibri"/>
                <a:cs typeface="Calibri"/>
              </a:rPr>
              <a:t> </a:t>
            </a:r>
            <a:r>
              <a:rPr lang="en-US" sz="2000" spc="-5" dirty="0">
                <a:latin typeface="Calibri"/>
                <a:cs typeface="Calibri"/>
              </a:rPr>
              <a:t>Plan.</a:t>
            </a:r>
            <a:endParaRPr lang="en-US" sz="2000" dirty="0">
              <a:latin typeface="Calibri"/>
              <a:cs typeface="Calibri"/>
            </a:endParaRPr>
          </a:p>
          <a:p>
            <a:pPr marL="469900" marR="694690" indent="-457200">
              <a:lnSpc>
                <a:spcPct val="100000"/>
              </a:lnSpc>
              <a:spcBef>
                <a:spcPts val="995"/>
              </a:spcBef>
              <a:buAutoNum type="alphaLcPeriod"/>
              <a:tabLst>
                <a:tab pos="469265" algn="l"/>
                <a:tab pos="469900" algn="l"/>
              </a:tabLst>
            </a:pPr>
            <a:r>
              <a:rPr lang="en-US" sz="2000" spc="-5" dirty="0">
                <a:latin typeface="Calibri"/>
                <a:cs typeface="Calibri"/>
              </a:rPr>
              <a:t>Describe how </a:t>
            </a:r>
            <a:r>
              <a:rPr lang="en-US" sz="2000" dirty="0">
                <a:latin typeface="Calibri"/>
                <a:cs typeface="Calibri"/>
              </a:rPr>
              <a:t>the </a:t>
            </a:r>
            <a:r>
              <a:rPr lang="en-US" sz="2000" spc="-5" dirty="0">
                <a:latin typeface="Calibri"/>
                <a:cs typeface="Calibri"/>
              </a:rPr>
              <a:t>coalition </a:t>
            </a:r>
            <a:r>
              <a:rPr lang="en-US" sz="2000" dirty="0">
                <a:latin typeface="Calibri"/>
                <a:cs typeface="Calibri"/>
              </a:rPr>
              <a:t>plans </a:t>
            </a:r>
            <a:r>
              <a:rPr lang="en-US" sz="2000" spc="-15" dirty="0">
                <a:latin typeface="Calibri"/>
                <a:cs typeface="Calibri"/>
              </a:rPr>
              <a:t>to </a:t>
            </a:r>
            <a:r>
              <a:rPr lang="en-US" sz="2000" spc="-10" dirty="0">
                <a:latin typeface="Calibri"/>
                <a:cs typeface="Calibri"/>
              </a:rPr>
              <a:t>disseminate </a:t>
            </a:r>
            <a:r>
              <a:rPr lang="en-US" sz="2000" dirty="0">
                <a:latin typeface="Calibri"/>
                <a:cs typeface="Calibri"/>
              </a:rPr>
              <a:t>the </a:t>
            </a:r>
            <a:r>
              <a:rPr lang="en-US" sz="2000" spc="-15" dirty="0">
                <a:latin typeface="Calibri"/>
                <a:cs typeface="Calibri"/>
              </a:rPr>
              <a:t>data  </a:t>
            </a:r>
            <a:r>
              <a:rPr lang="en-US" sz="2000" spc="-10" dirty="0">
                <a:latin typeface="Calibri"/>
                <a:cs typeface="Calibri"/>
              </a:rPr>
              <a:t>outcomes </a:t>
            </a:r>
            <a:r>
              <a:rPr lang="en-US" sz="2000" spc="-15" dirty="0">
                <a:latin typeface="Calibri"/>
                <a:cs typeface="Calibri"/>
              </a:rPr>
              <a:t>to </a:t>
            </a:r>
            <a:r>
              <a:rPr lang="en-US" sz="2000" dirty="0">
                <a:latin typeface="Calibri"/>
                <a:cs typeface="Calibri"/>
              </a:rPr>
              <a:t>the</a:t>
            </a:r>
            <a:r>
              <a:rPr lang="en-US" sz="2000" spc="-5" dirty="0">
                <a:latin typeface="Calibri"/>
                <a:cs typeface="Calibri"/>
              </a:rPr>
              <a:t> </a:t>
            </a:r>
            <a:r>
              <a:rPr lang="en-US" sz="2000" spc="-15" dirty="0">
                <a:latin typeface="Calibri"/>
                <a:cs typeface="Calibri"/>
              </a:rPr>
              <a:t>community.</a:t>
            </a:r>
            <a:endParaRPr lang="en-US" sz="2000" dirty="0">
              <a:latin typeface="Calibri"/>
              <a:cs typeface="Calibri"/>
            </a:endParaRPr>
          </a:p>
          <a:p>
            <a:pPr marL="469900" marR="595630" indent="-457200">
              <a:lnSpc>
                <a:spcPct val="100000"/>
              </a:lnSpc>
              <a:spcBef>
                <a:spcPts val="1005"/>
              </a:spcBef>
              <a:buAutoNum type="alphaLcPeriod"/>
              <a:tabLst>
                <a:tab pos="469265" algn="l"/>
                <a:tab pos="469900" algn="l"/>
              </a:tabLst>
            </a:pPr>
            <a:r>
              <a:rPr lang="en-US" sz="2000" spc="-5" dirty="0">
                <a:latin typeface="Calibri"/>
                <a:cs typeface="Calibri"/>
              </a:rPr>
              <a:t>Describe how </a:t>
            </a:r>
            <a:r>
              <a:rPr lang="en-US" sz="2000" dirty="0">
                <a:latin typeface="Calibri"/>
                <a:cs typeface="Calibri"/>
              </a:rPr>
              <a:t>the </a:t>
            </a:r>
            <a:r>
              <a:rPr lang="en-US" sz="2000" spc="-5" dirty="0">
                <a:latin typeface="Calibri"/>
                <a:cs typeface="Calibri"/>
              </a:rPr>
              <a:t>coalition will ensure all segments of </a:t>
            </a:r>
            <a:r>
              <a:rPr lang="en-US" sz="2000" dirty="0">
                <a:latin typeface="Calibri"/>
                <a:cs typeface="Calibri"/>
              </a:rPr>
              <a:t>the  </a:t>
            </a:r>
            <a:r>
              <a:rPr lang="en-US" sz="2000" spc="-5" dirty="0">
                <a:latin typeface="Calibri"/>
                <a:cs typeface="Calibri"/>
              </a:rPr>
              <a:t>community </a:t>
            </a:r>
            <a:r>
              <a:rPr lang="en-US" sz="2000" spc="-10" dirty="0">
                <a:latin typeface="Calibri"/>
                <a:cs typeface="Calibri"/>
              </a:rPr>
              <a:t>receive </a:t>
            </a:r>
            <a:r>
              <a:rPr lang="en-US" sz="2000" dirty="0">
                <a:latin typeface="Calibri"/>
                <a:cs typeface="Calibri"/>
              </a:rPr>
              <a:t>the </a:t>
            </a:r>
            <a:r>
              <a:rPr lang="en-US" sz="2000" spc="-10" dirty="0">
                <a:latin typeface="Calibri"/>
                <a:cs typeface="Calibri"/>
              </a:rPr>
              <a:t>information.</a:t>
            </a:r>
            <a:endParaRPr lang="en-US" sz="2000" dirty="0">
              <a:latin typeface="Calibri"/>
              <a:cs typeface="Calibri"/>
            </a:endParaRPr>
          </a:p>
          <a:p>
            <a:pPr marR="5080" algn="r">
              <a:lnSpc>
                <a:spcPct val="100000"/>
              </a:lnSpc>
              <a:spcBef>
                <a:spcPts val="835"/>
              </a:spcBef>
            </a:pPr>
            <a:r>
              <a:rPr lang="en-US" sz="3600" spc="-10" dirty="0">
                <a:solidFill>
                  <a:srgbClr val="3B6D90"/>
                </a:solidFill>
              </a:rPr>
              <a:t>(15</a:t>
            </a:r>
            <a:r>
              <a:rPr lang="en-US" sz="3600" spc="-165" dirty="0">
                <a:solidFill>
                  <a:srgbClr val="3B6D90"/>
                </a:solidFill>
              </a:rPr>
              <a:t> </a:t>
            </a:r>
            <a:r>
              <a:rPr lang="en-US" sz="3600" spc="-20" dirty="0">
                <a:solidFill>
                  <a:srgbClr val="3B6D90"/>
                </a:solidFill>
              </a:rPr>
              <a:t>points)</a:t>
            </a:r>
            <a:endParaRPr lang="en-US" sz="2400" dirty="0"/>
          </a:p>
        </p:txBody>
      </p:sp>
    </p:spTree>
    <p:extLst>
      <p:ext uri="{BB962C8B-B14F-4D97-AF65-F5344CB8AC3E}">
        <p14:creationId xmlns:p14="http://schemas.microsoft.com/office/powerpoint/2010/main" val="2834190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1012928"/>
            <a:ext cx="7782234" cy="1300480"/>
          </a:xfrm>
        </p:spPr>
        <p:txBody>
          <a:bodyPr/>
          <a:lstStyle/>
          <a:p>
            <a:r>
              <a:rPr lang="en-US" dirty="0"/>
              <a:t>Work Plan (9-Month Action Plan)</a:t>
            </a:r>
          </a:p>
        </p:txBody>
      </p:sp>
      <p:sp>
        <p:nvSpPr>
          <p:cNvPr id="5" name="Text Placeholder 4">
            <a:extLst>
              <a:ext uri="{FF2B5EF4-FFF2-40B4-BE49-F238E27FC236}">
                <a16:creationId xmlns:a16="http://schemas.microsoft.com/office/drawing/2014/main" id="{4C196958-D13E-4BCA-89BD-0F7779ADBFC4}"/>
              </a:ext>
            </a:extLst>
          </p:cNvPr>
          <p:cNvSpPr>
            <a:spLocks noGrp="1"/>
          </p:cNvSpPr>
          <p:nvPr>
            <p:ph type="body" idx="1"/>
          </p:nvPr>
        </p:nvSpPr>
        <p:spPr>
          <a:xfrm>
            <a:off x="707388" y="2240354"/>
            <a:ext cx="7581900" cy="3931846"/>
          </a:xfrm>
        </p:spPr>
        <p:txBody>
          <a:bodyPr/>
          <a:lstStyle/>
          <a:p>
            <a:pPr marL="241300" marR="5080" indent="-228600" algn="just">
              <a:lnSpc>
                <a:spcPts val="3030"/>
              </a:lnSpc>
              <a:spcBef>
                <a:spcPts val="470"/>
              </a:spcBef>
              <a:buClr>
                <a:srgbClr val="3B6D90"/>
              </a:buClr>
              <a:buFont typeface="Arial"/>
              <a:buChar char="•"/>
              <a:tabLst>
                <a:tab pos="241300" algn="l"/>
              </a:tabLst>
            </a:pPr>
            <a:r>
              <a:rPr lang="en-US" sz="2800" spc="-15" dirty="0">
                <a:latin typeface="Calibri"/>
                <a:cs typeface="Calibri"/>
              </a:rPr>
              <a:t>Applicants must </a:t>
            </a:r>
            <a:r>
              <a:rPr lang="en-US" sz="2800" spc="-10" dirty="0">
                <a:latin typeface="Calibri"/>
                <a:cs typeface="Calibri"/>
              </a:rPr>
              <a:t>tell the </a:t>
            </a:r>
            <a:r>
              <a:rPr lang="en-US" sz="2800" spc="-15" dirty="0">
                <a:latin typeface="Calibri"/>
                <a:cs typeface="Calibri"/>
              </a:rPr>
              <a:t>story </a:t>
            </a:r>
            <a:r>
              <a:rPr lang="en-US" sz="2800" spc="-5" dirty="0">
                <a:latin typeface="Calibri"/>
                <a:cs typeface="Calibri"/>
              </a:rPr>
              <a:t>of </a:t>
            </a:r>
            <a:r>
              <a:rPr lang="en-US" sz="2800" spc="-10" dirty="0">
                <a:latin typeface="Calibri"/>
                <a:cs typeface="Calibri"/>
              </a:rPr>
              <a:t>their </a:t>
            </a:r>
            <a:r>
              <a:rPr lang="en-US" sz="2800" spc="-15" dirty="0">
                <a:latin typeface="Calibri"/>
                <a:cs typeface="Calibri"/>
              </a:rPr>
              <a:t>current </a:t>
            </a:r>
            <a:r>
              <a:rPr lang="en-US" sz="2800" spc="-5" dirty="0">
                <a:latin typeface="Calibri"/>
                <a:cs typeface="Calibri"/>
              </a:rPr>
              <a:t>and  </a:t>
            </a:r>
            <a:r>
              <a:rPr lang="en-US" sz="2800" spc="-10" dirty="0">
                <a:latin typeface="Calibri"/>
                <a:cs typeface="Calibri"/>
              </a:rPr>
              <a:t>planned </a:t>
            </a:r>
            <a:r>
              <a:rPr lang="en-US" sz="2800" spc="-25" dirty="0">
                <a:latin typeface="Calibri"/>
                <a:cs typeface="Calibri"/>
              </a:rPr>
              <a:t>efforts </a:t>
            </a:r>
            <a:r>
              <a:rPr lang="en-US" sz="2800" spc="-15" dirty="0">
                <a:latin typeface="Calibri"/>
                <a:cs typeface="Calibri"/>
              </a:rPr>
              <a:t>to </a:t>
            </a:r>
            <a:r>
              <a:rPr lang="en-US" sz="2800" spc="-20" dirty="0">
                <a:latin typeface="Calibri"/>
                <a:cs typeface="Calibri"/>
              </a:rPr>
              <a:t>prevent </a:t>
            </a:r>
            <a:r>
              <a:rPr lang="en-US" sz="2800" spc="-15" dirty="0">
                <a:latin typeface="Calibri"/>
                <a:cs typeface="Calibri"/>
              </a:rPr>
              <a:t>youth substance </a:t>
            </a:r>
            <a:r>
              <a:rPr lang="en-US" sz="2800" spc="-10" dirty="0">
                <a:latin typeface="Calibri"/>
                <a:cs typeface="Calibri"/>
              </a:rPr>
              <a:t>use </a:t>
            </a:r>
            <a:r>
              <a:rPr lang="en-US" sz="2800" spc="-15" dirty="0">
                <a:latin typeface="Calibri"/>
                <a:cs typeface="Calibri"/>
              </a:rPr>
              <a:t>in  </a:t>
            </a:r>
            <a:r>
              <a:rPr lang="en-US" sz="2800" spc="-10" dirty="0">
                <a:latin typeface="Calibri"/>
                <a:cs typeface="Calibri"/>
              </a:rPr>
              <a:t>their community </a:t>
            </a:r>
            <a:r>
              <a:rPr lang="en-US" sz="2800" spc="-15" dirty="0">
                <a:latin typeface="Calibri"/>
                <a:cs typeface="Calibri"/>
              </a:rPr>
              <a:t>by </a:t>
            </a:r>
            <a:r>
              <a:rPr lang="en-US" sz="2800" spc="-10" dirty="0">
                <a:latin typeface="Calibri"/>
                <a:cs typeface="Calibri"/>
              </a:rPr>
              <a:t>addressing the</a:t>
            </a:r>
            <a:r>
              <a:rPr lang="en-US" sz="2800" spc="130" dirty="0">
                <a:latin typeface="Calibri"/>
                <a:cs typeface="Calibri"/>
              </a:rPr>
              <a:t> </a:t>
            </a:r>
            <a:r>
              <a:rPr lang="en-US" sz="2800" spc="-15" dirty="0">
                <a:latin typeface="Calibri"/>
                <a:cs typeface="Calibri"/>
              </a:rPr>
              <a:t>following:</a:t>
            </a:r>
            <a:endParaRPr lang="en-US" sz="2800" dirty="0">
              <a:latin typeface="Calibri"/>
              <a:cs typeface="Calibri"/>
            </a:endParaRPr>
          </a:p>
          <a:p>
            <a:pPr>
              <a:lnSpc>
                <a:spcPct val="100000"/>
              </a:lnSpc>
              <a:spcBef>
                <a:spcPts val="15"/>
              </a:spcBef>
              <a:buClr>
                <a:srgbClr val="3B6D90"/>
              </a:buClr>
              <a:buFont typeface="Arial"/>
              <a:buChar char="•"/>
            </a:pPr>
            <a:endParaRPr lang="en-US" sz="2450" dirty="0">
              <a:latin typeface="Calibri"/>
              <a:cs typeface="Calibri"/>
            </a:endParaRPr>
          </a:p>
          <a:p>
            <a:pPr marL="927100" marR="986790" lvl="1" indent="-457834">
              <a:lnSpc>
                <a:spcPts val="3030"/>
              </a:lnSpc>
              <a:buClr>
                <a:srgbClr val="3B6D90"/>
              </a:buClr>
              <a:buFont typeface="Arial"/>
              <a:buChar char="•"/>
              <a:tabLst>
                <a:tab pos="926465" algn="l"/>
                <a:tab pos="927100" algn="l"/>
              </a:tabLst>
            </a:pPr>
            <a:r>
              <a:rPr lang="en-US" sz="2800" spc="-25" dirty="0">
                <a:cs typeface="Calibri"/>
              </a:rPr>
              <a:t>Coalition’s </a:t>
            </a:r>
            <a:r>
              <a:rPr lang="en-US" sz="2800" spc="-10" dirty="0">
                <a:cs typeface="Calibri"/>
              </a:rPr>
              <a:t>9-Month </a:t>
            </a:r>
            <a:r>
              <a:rPr lang="en-US" sz="2800" spc="-5" dirty="0">
                <a:cs typeface="Calibri"/>
              </a:rPr>
              <a:t>Action Plan </a:t>
            </a:r>
            <a:r>
              <a:rPr lang="en-US" sz="2800" spc="-25" dirty="0">
                <a:cs typeface="Calibri"/>
              </a:rPr>
              <a:t>for  </a:t>
            </a:r>
            <a:r>
              <a:rPr lang="en-US" sz="2800" spc="-10" dirty="0">
                <a:cs typeface="Calibri"/>
              </a:rPr>
              <a:t>addressing </a:t>
            </a:r>
            <a:r>
              <a:rPr lang="en-US" sz="2800" spc="-15" dirty="0">
                <a:cs typeface="Calibri"/>
              </a:rPr>
              <a:t>youth substance </a:t>
            </a:r>
            <a:r>
              <a:rPr lang="en-US" sz="2800" spc="-10" dirty="0">
                <a:cs typeface="Calibri"/>
              </a:rPr>
              <a:t>use in the  community</a:t>
            </a:r>
            <a:endParaRPr lang="en-US" sz="2800" dirty="0">
              <a:cs typeface="Calibri"/>
            </a:endParaRPr>
          </a:p>
          <a:p>
            <a:pPr lvl="1">
              <a:lnSpc>
                <a:spcPct val="100000"/>
              </a:lnSpc>
              <a:buClr>
                <a:srgbClr val="3B6D90"/>
              </a:buClr>
              <a:buFont typeface="Arial"/>
              <a:buChar char="•"/>
            </a:pPr>
            <a:endParaRPr lang="en-US" sz="2100" dirty="0">
              <a:cs typeface="Calibri"/>
            </a:endParaRPr>
          </a:p>
          <a:p>
            <a:pPr marL="241300" indent="-228600">
              <a:lnSpc>
                <a:spcPct val="100000"/>
              </a:lnSpc>
              <a:spcBef>
                <a:spcPts val="5"/>
              </a:spcBef>
              <a:buClr>
                <a:srgbClr val="3B6D90"/>
              </a:buClr>
              <a:buFont typeface="Arial"/>
              <a:buChar char="•"/>
              <a:tabLst>
                <a:tab pos="241300" algn="l"/>
                <a:tab pos="2811780" algn="l"/>
              </a:tabLst>
            </a:pPr>
            <a:r>
              <a:rPr lang="en-US" sz="2800" spc="-10" dirty="0">
                <a:latin typeface="Calibri"/>
                <a:cs typeface="Calibri"/>
              </a:rPr>
              <a:t>Maximum</a:t>
            </a:r>
            <a:r>
              <a:rPr lang="en-US" sz="2800" spc="30" dirty="0">
                <a:latin typeface="Calibri"/>
                <a:cs typeface="Calibri"/>
              </a:rPr>
              <a:t> </a:t>
            </a:r>
            <a:r>
              <a:rPr lang="en-US" sz="2800" spc="-15" dirty="0">
                <a:latin typeface="Calibri"/>
                <a:cs typeface="Calibri"/>
              </a:rPr>
              <a:t>score:	</a:t>
            </a:r>
            <a:r>
              <a:rPr lang="en-US" sz="3200" b="1" spc="-5" dirty="0">
                <a:solidFill>
                  <a:srgbClr val="1F497D"/>
                </a:solidFill>
                <a:latin typeface="Calibri"/>
                <a:cs typeface="Calibri"/>
              </a:rPr>
              <a:t>30</a:t>
            </a:r>
            <a:r>
              <a:rPr lang="en-US" sz="3200" b="1" dirty="0">
                <a:solidFill>
                  <a:srgbClr val="1F497D"/>
                </a:solidFill>
                <a:latin typeface="Calibri"/>
                <a:cs typeface="Calibri"/>
              </a:rPr>
              <a:t> </a:t>
            </a:r>
            <a:r>
              <a:rPr lang="en-US" sz="3200" b="1" spc="-5" dirty="0">
                <a:solidFill>
                  <a:srgbClr val="1F497D"/>
                </a:solidFill>
                <a:latin typeface="Calibri"/>
                <a:cs typeface="Calibri"/>
              </a:rPr>
              <a:t>points</a:t>
            </a:r>
            <a:endParaRPr lang="en-US" sz="3200" dirty="0">
              <a:latin typeface="Calibri"/>
              <a:cs typeface="Calibri"/>
            </a:endParaRPr>
          </a:p>
          <a:p>
            <a:endParaRPr lang="en-US" sz="2800" dirty="0"/>
          </a:p>
        </p:txBody>
      </p:sp>
    </p:spTree>
    <p:extLst>
      <p:ext uri="{BB962C8B-B14F-4D97-AF65-F5344CB8AC3E}">
        <p14:creationId xmlns:p14="http://schemas.microsoft.com/office/powerpoint/2010/main" val="2730565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35494" y="906174"/>
            <a:ext cx="7782234" cy="1300480"/>
          </a:xfrm>
        </p:spPr>
        <p:txBody>
          <a:bodyPr/>
          <a:lstStyle/>
          <a:p>
            <a:r>
              <a:rPr lang="en-US" dirty="0"/>
              <a:t>Work Plan Statement #1:</a:t>
            </a:r>
          </a:p>
        </p:txBody>
      </p:sp>
      <p:sp>
        <p:nvSpPr>
          <p:cNvPr id="5" name="Text Placeholder 4">
            <a:extLst>
              <a:ext uri="{FF2B5EF4-FFF2-40B4-BE49-F238E27FC236}">
                <a16:creationId xmlns:a16="http://schemas.microsoft.com/office/drawing/2014/main" id="{4FE5B0A3-94EA-47D7-95C7-22E1D47BFA63}"/>
              </a:ext>
            </a:extLst>
          </p:cNvPr>
          <p:cNvSpPr>
            <a:spLocks noGrp="1"/>
          </p:cNvSpPr>
          <p:nvPr>
            <p:ph type="body" idx="1"/>
          </p:nvPr>
        </p:nvSpPr>
        <p:spPr>
          <a:xfrm>
            <a:off x="735494" y="2505670"/>
            <a:ext cx="6760212" cy="1846659"/>
          </a:xfrm>
        </p:spPr>
        <p:txBody>
          <a:bodyPr/>
          <a:lstStyle/>
          <a:p>
            <a:r>
              <a:rPr lang="en-US" spc="-20" dirty="0">
                <a:solidFill>
                  <a:srgbClr val="3B6D90"/>
                </a:solidFill>
              </a:rPr>
              <a:t>The </a:t>
            </a:r>
            <a:r>
              <a:rPr lang="en-US" spc="-55" dirty="0">
                <a:solidFill>
                  <a:srgbClr val="3B6D90"/>
                </a:solidFill>
              </a:rPr>
              <a:t>coalition’s </a:t>
            </a:r>
            <a:r>
              <a:rPr lang="en-US" spc="-40" dirty="0">
                <a:solidFill>
                  <a:srgbClr val="3B6D90"/>
                </a:solidFill>
              </a:rPr>
              <a:t>9-Month </a:t>
            </a:r>
            <a:r>
              <a:rPr lang="en-US" spc="-30" dirty="0">
                <a:solidFill>
                  <a:srgbClr val="3B6D90"/>
                </a:solidFill>
              </a:rPr>
              <a:t>Action  </a:t>
            </a:r>
            <a:r>
              <a:rPr lang="en-US" spc="-20" dirty="0">
                <a:solidFill>
                  <a:srgbClr val="3B6D90"/>
                </a:solidFill>
              </a:rPr>
              <a:t>Plan </a:t>
            </a:r>
            <a:r>
              <a:rPr lang="en-US" spc="-45" dirty="0">
                <a:solidFill>
                  <a:srgbClr val="3B6D90"/>
                </a:solidFill>
              </a:rPr>
              <a:t>for </a:t>
            </a:r>
            <a:r>
              <a:rPr lang="en-US" spc="-35" dirty="0">
                <a:solidFill>
                  <a:srgbClr val="3B6D90"/>
                </a:solidFill>
              </a:rPr>
              <a:t>addressing youth  </a:t>
            </a:r>
            <a:r>
              <a:rPr lang="en-US" spc="-45" dirty="0">
                <a:solidFill>
                  <a:srgbClr val="3B6D90"/>
                </a:solidFill>
              </a:rPr>
              <a:t>substance </a:t>
            </a:r>
            <a:r>
              <a:rPr lang="en-US" spc="-20" dirty="0">
                <a:solidFill>
                  <a:srgbClr val="3B6D90"/>
                </a:solidFill>
              </a:rPr>
              <a:t>use </a:t>
            </a:r>
            <a:r>
              <a:rPr lang="en-US" spc="-10" dirty="0">
                <a:solidFill>
                  <a:srgbClr val="3B6D90"/>
                </a:solidFill>
              </a:rPr>
              <a:t>in </a:t>
            </a:r>
            <a:r>
              <a:rPr lang="en-US" spc="-20" dirty="0">
                <a:solidFill>
                  <a:srgbClr val="3B6D90"/>
                </a:solidFill>
              </a:rPr>
              <a:t>the</a:t>
            </a:r>
            <a:r>
              <a:rPr lang="en-US" spc="-275" dirty="0">
                <a:solidFill>
                  <a:srgbClr val="3B6D90"/>
                </a:solidFill>
              </a:rPr>
              <a:t> </a:t>
            </a:r>
            <a:r>
              <a:rPr lang="en-US" spc="-40" dirty="0">
                <a:solidFill>
                  <a:srgbClr val="3B6D90"/>
                </a:solidFill>
              </a:rPr>
              <a:t>community</a:t>
            </a:r>
            <a:endParaRPr lang="en-US" dirty="0"/>
          </a:p>
        </p:txBody>
      </p:sp>
    </p:spTree>
    <p:extLst>
      <p:ext uri="{BB962C8B-B14F-4D97-AF65-F5344CB8AC3E}">
        <p14:creationId xmlns:p14="http://schemas.microsoft.com/office/powerpoint/2010/main" val="844072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782929"/>
          </a:xfrm>
        </p:spPr>
        <p:txBody>
          <a:bodyPr/>
          <a:lstStyle/>
          <a:p>
            <a:r>
              <a:rPr lang="en-US" dirty="0"/>
              <a:t>Work Plan Statement</a:t>
            </a:r>
          </a:p>
        </p:txBody>
      </p:sp>
      <p:sp>
        <p:nvSpPr>
          <p:cNvPr id="5" name="Text Placeholder 4">
            <a:extLst>
              <a:ext uri="{FF2B5EF4-FFF2-40B4-BE49-F238E27FC236}">
                <a16:creationId xmlns:a16="http://schemas.microsoft.com/office/drawing/2014/main" id="{FA5EC9B3-E6C5-44CB-B922-C3F9C733FFE5}"/>
              </a:ext>
            </a:extLst>
          </p:cNvPr>
          <p:cNvSpPr>
            <a:spLocks noGrp="1"/>
          </p:cNvSpPr>
          <p:nvPr>
            <p:ph type="body" idx="1"/>
          </p:nvPr>
        </p:nvSpPr>
        <p:spPr>
          <a:xfrm>
            <a:off x="707388" y="1892297"/>
            <a:ext cx="7581900" cy="4462760"/>
          </a:xfrm>
        </p:spPr>
        <p:txBody>
          <a:bodyPr/>
          <a:lstStyle/>
          <a:p>
            <a:pPr marL="469900" marR="351155" indent="-457200">
              <a:lnSpc>
                <a:spcPts val="2590"/>
              </a:lnSpc>
              <a:spcBef>
                <a:spcPts val="425"/>
              </a:spcBef>
              <a:buClr>
                <a:srgbClr val="3B6D90"/>
              </a:buClr>
              <a:buAutoNum type="alphaLcPeriod"/>
              <a:tabLst>
                <a:tab pos="469265" algn="l"/>
                <a:tab pos="469900" algn="l"/>
              </a:tabLst>
            </a:pPr>
            <a:r>
              <a:rPr lang="en-US" sz="2400" spc="-10" dirty="0">
                <a:latin typeface="Calibri"/>
                <a:cs typeface="Calibri"/>
              </a:rPr>
              <a:t>Develop </a:t>
            </a:r>
            <a:r>
              <a:rPr lang="en-US" sz="2400" dirty="0">
                <a:latin typeface="Calibri"/>
                <a:cs typeface="Calibri"/>
              </a:rPr>
              <a:t>a </a:t>
            </a:r>
            <a:r>
              <a:rPr lang="en-US" sz="2400" spc="-5" dirty="0">
                <a:latin typeface="Calibri"/>
                <a:cs typeface="Calibri"/>
              </a:rPr>
              <a:t>detailed </a:t>
            </a:r>
            <a:r>
              <a:rPr lang="en-US" sz="2400" spc="-10" dirty="0">
                <a:latin typeface="Calibri"/>
                <a:cs typeface="Calibri"/>
              </a:rPr>
              <a:t>9-Month </a:t>
            </a:r>
            <a:r>
              <a:rPr lang="en-US" sz="2400" spc="-5" dirty="0">
                <a:latin typeface="Calibri"/>
                <a:cs typeface="Calibri"/>
              </a:rPr>
              <a:t>Action Plan based on </a:t>
            </a:r>
            <a:r>
              <a:rPr lang="en-US" sz="2400" dirty="0">
                <a:latin typeface="Calibri"/>
                <a:cs typeface="Calibri"/>
              </a:rPr>
              <a:t>the  </a:t>
            </a:r>
            <a:r>
              <a:rPr lang="en-US" sz="2400" spc="-10" dirty="0">
                <a:latin typeface="Calibri"/>
                <a:cs typeface="Calibri"/>
              </a:rPr>
              <a:t>template provided </a:t>
            </a:r>
            <a:r>
              <a:rPr lang="en-US" sz="2400" dirty="0">
                <a:latin typeface="Calibri"/>
                <a:cs typeface="Calibri"/>
              </a:rPr>
              <a:t>in </a:t>
            </a:r>
            <a:r>
              <a:rPr lang="en-US" sz="2400" spc="-45" dirty="0">
                <a:latin typeface="Calibri"/>
                <a:cs typeface="Calibri"/>
              </a:rPr>
              <a:t>Table </a:t>
            </a:r>
            <a:r>
              <a:rPr lang="en-US" sz="2400" dirty="0">
                <a:latin typeface="Calibri"/>
                <a:cs typeface="Calibri"/>
              </a:rPr>
              <a:t>1 </a:t>
            </a:r>
            <a:r>
              <a:rPr lang="en-US" sz="2400" spc="-5" dirty="0">
                <a:latin typeface="Calibri"/>
                <a:cs typeface="Calibri"/>
              </a:rPr>
              <a:t>of </a:t>
            </a:r>
            <a:r>
              <a:rPr lang="en-US" sz="2400" dirty="0">
                <a:latin typeface="Calibri"/>
                <a:cs typeface="Calibri"/>
              </a:rPr>
              <a:t>the</a:t>
            </a:r>
            <a:r>
              <a:rPr lang="en-US" sz="2400" spc="30" dirty="0">
                <a:latin typeface="Calibri"/>
                <a:cs typeface="Calibri"/>
              </a:rPr>
              <a:t> </a:t>
            </a:r>
            <a:r>
              <a:rPr lang="en-US" sz="2400" spc="-20" dirty="0">
                <a:latin typeface="Calibri"/>
                <a:cs typeface="Calibri"/>
              </a:rPr>
              <a:t>NOFO.</a:t>
            </a:r>
            <a:endParaRPr lang="en-US" sz="2400" dirty="0">
              <a:latin typeface="Calibri"/>
              <a:cs typeface="Calibri"/>
            </a:endParaRPr>
          </a:p>
          <a:p>
            <a:pPr marL="469900" marR="609600" indent="-457200">
              <a:lnSpc>
                <a:spcPts val="2590"/>
              </a:lnSpc>
              <a:spcBef>
                <a:spcPts val="1205"/>
              </a:spcBef>
              <a:buClr>
                <a:srgbClr val="3B6D90"/>
              </a:buClr>
              <a:buAutoNum type="alphaLcPeriod"/>
              <a:tabLst>
                <a:tab pos="469265" algn="l"/>
                <a:tab pos="469900" algn="l"/>
              </a:tabLst>
            </a:pPr>
            <a:r>
              <a:rPr lang="en-US" sz="2400" spc="-20" dirty="0">
                <a:latin typeface="Calibri"/>
                <a:cs typeface="Calibri"/>
              </a:rPr>
              <a:t>Foster </a:t>
            </a:r>
            <a:r>
              <a:rPr lang="en-US" sz="2400" spc="-5" dirty="0">
                <a:latin typeface="Calibri"/>
                <a:cs typeface="Calibri"/>
              </a:rPr>
              <a:t>community-level change </a:t>
            </a:r>
            <a:r>
              <a:rPr lang="en-US" sz="2400" spc="-10" dirty="0">
                <a:latin typeface="Calibri"/>
                <a:cs typeface="Calibri"/>
              </a:rPr>
              <a:t>by </a:t>
            </a:r>
            <a:r>
              <a:rPr lang="en-US" sz="2400" spc="-5" dirty="0">
                <a:latin typeface="Calibri"/>
                <a:cs typeface="Calibri"/>
              </a:rPr>
              <a:t>including </a:t>
            </a:r>
            <a:r>
              <a:rPr lang="en-US" sz="2400" dirty="0">
                <a:latin typeface="Calibri"/>
                <a:cs typeface="Calibri"/>
              </a:rPr>
              <a:t>a  </a:t>
            </a:r>
            <a:r>
              <a:rPr lang="en-US" sz="2400" spc="-10" dirty="0">
                <a:latin typeface="Calibri"/>
                <a:cs typeface="Calibri"/>
              </a:rPr>
              <a:t>combination </a:t>
            </a:r>
            <a:r>
              <a:rPr lang="en-US" sz="2400" spc="-5" dirty="0">
                <a:latin typeface="Calibri"/>
                <a:cs typeface="Calibri"/>
              </a:rPr>
              <a:t>of both </a:t>
            </a:r>
            <a:r>
              <a:rPr lang="en-US" sz="2400" spc="-10" dirty="0">
                <a:latin typeface="Calibri"/>
                <a:cs typeface="Calibri"/>
              </a:rPr>
              <a:t>DFC </a:t>
            </a:r>
            <a:r>
              <a:rPr lang="en-US" sz="2400" spc="-5" dirty="0">
                <a:latin typeface="Calibri"/>
                <a:cs typeface="Calibri"/>
              </a:rPr>
              <a:t>goals, </a:t>
            </a:r>
            <a:r>
              <a:rPr lang="en-US" sz="2400" dirty="0">
                <a:latin typeface="Calibri"/>
                <a:cs typeface="Calibri"/>
              </a:rPr>
              <a:t>as </a:t>
            </a:r>
            <a:r>
              <a:rPr lang="en-US" sz="2400" spc="-5" dirty="0">
                <a:latin typeface="Calibri"/>
                <a:cs typeface="Calibri"/>
              </a:rPr>
              <a:t>well </a:t>
            </a:r>
            <a:r>
              <a:rPr lang="en-US" sz="2400" dirty="0">
                <a:latin typeface="Calibri"/>
                <a:cs typeface="Calibri"/>
              </a:rPr>
              <a:t>as </a:t>
            </a:r>
            <a:r>
              <a:rPr lang="en-US" sz="2400" spc="-5" dirty="0">
                <a:latin typeface="Calibri"/>
                <a:cs typeface="Calibri"/>
              </a:rPr>
              <a:t>objectives,  </a:t>
            </a:r>
            <a:r>
              <a:rPr lang="en-US" sz="2400" spc="-15" dirty="0">
                <a:latin typeface="Calibri"/>
                <a:cs typeface="Calibri"/>
              </a:rPr>
              <a:t>strategies, </a:t>
            </a:r>
            <a:r>
              <a:rPr lang="en-US" sz="2400" dirty="0">
                <a:latin typeface="Calibri"/>
                <a:cs typeface="Calibri"/>
              </a:rPr>
              <a:t>and</a:t>
            </a:r>
            <a:r>
              <a:rPr lang="en-US" sz="2400" spc="-25" dirty="0">
                <a:latin typeface="Calibri"/>
                <a:cs typeface="Calibri"/>
              </a:rPr>
              <a:t> </a:t>
            </a:r>
            <a:r>
              <a:rPr lang="en-US" sz="2400" spc="-5" dirty="0">
                <a:latin typeface="Calibri"/>
                <a:cs typeface="Calibri"/>
              </a:rPr>
              <a:t>activities.</a:t>
            </a:r>
            <a:endParaRPr lang="en-US" sz="2400" dirty="0">
              <a:latin typeface="Calibri"/>
              <a:cs typeface="Calibri"/>
            </a:endParaRPr>
          </a:p>
          <a:p>
            <a:pPr marL="469900" marR="212090" indent="-457200">
              <a:lnSpc>
                <a:spcPts val="2590"/>
              </a:lnSpc>
              <a:spcBef>
                <a:spcPts val="1205"/>
              </a:spcBef>
              <a:buClr>
                <a:srgbClr val="3B6D90"/>
              </a:buClr>
              <a:buAutoNum type="alphaLcPeriod"/>
              <a:tabLst>
                <a:tab pos="469265" algn="l"/>
                <a:tab pos="469900" algn="l"/>
              </a:tabLst>
            </a:pPr>
            <a:r>
              <a:rPr lang="en-US" sz="2400" spc="-5" dirty="0">
                <a:latin typeface="Calibri"/>
                <a:cs typeface="Calibri"/>
              </a:rPr>
              <a:t>Use </a:t>
            </a:r>
            <a:r>
              <a:rPr lang="en-US" sz="2400" dirty="0">
                <a:latin typeface="Calibri"/>
                <a:cs typeface="Calibri"/>
              </a:rPr>
              <a:t>the </a:t>
            </a:r>
            <a:r>
              <a:rPr lang="en-US" sz="2400" spc="-15" dirty="0">
                <a:latin typeface="Calibri"/>
                <a:cs typeface="Calibri"/>
              </a:rPr>
              <a:t>Strategic Prevention </a:t>
            </a:r>
            <a:r>
              <a:rPr lang="en-US" sz="2400" spc="-10" dirty="0">
                <a:latin typeface="Calibri"/>
                <a:cs typeface="Calibri"/>
              </a:rPr>
              <a:t>Framework </a:t>
            </a:r>
            <a:r>
              <a:rPr lang="en-US" sz="2400" spc="-5" dirty="0">
                <a:latin typeface="Calibri"/>
                <a:cs typeface="Calibri"/>
              </a:rPr>
              <a:t>and </a:t>
            </a:r>
            <a:r>
              <a:rPr lang="en-US" sz="2400" spc="-10" dirty="0">
                <a:latin typeface="Calibri"/>
                <a:cs typeface="Calibri"/>
              </a:rPr>
              <a:t>Seven  Strategies </a:t>
            </a:r>
            <a:r>
              <a:rPr lang="en-US" sz="2400" spc="-20" dirty="0">
                <a:latin typeface="Calibri"/>
                <a:cs typeface="Calibri"/>
              </a:rPr>
              <a:t>for </a:t>
            </a:r>
            <a:r>
              <a:rPr lang="en-US" sz="2400" spc="-5" dirty="0">
                <a:latin typeface="Calibri"/>
                <a:cs typeface="Calibri"/>
              </a:rPr>
              <a:t>Community </a:t>
            </a:r>
            <a:r>
              <a:rPr lang="en-US" sz="2400" spc="-10" dirty="0">
                <a:latin typeface="Calibri"/>
                <a:cs typeface="Calibri"/>
              </a:rPr>
              <a:t>Level Change </a:t>
            </a:r>
            <a:r>
              <a:rPr lang="en-US" sz="2400" spc="-5" dirty="0">
                <a:latin typeface="Calibri"/>
                <a:cs typeface="Calibri"/>
              </a:rPr>
              <a:t>described </a:t>
            </a:r>
            <a:r>
              <a:rPr lang="en-US" sz="2400" dirty="0">
                <a:latin typeface="Calibri"/>
                <a:cs typeface="Calibri"/>
              </a:rPr>
              <a:t>in the  </a:t>
            </a:r>
            <a:r>
              <a:rPr lang="en-US" sz="2400" spc="-10" dirty="0">
                <a:latin typeface="Calibri"/>
                <a:cs typeface="Calibri"/>
              </a:rPr>
              <a:t>Strategies </a:t>
            </a:r>
            <a:r>
              <a:rPr lang="en-US" sz="2400" spc="-5" dirty="0">
                <a:latin typeface="Calibri"/>
                <a:cs typeface="Calibri"/>
              </a:rPr>
              <a:t>and </a:t>
            </a:r>
            <a:r>
              <a:rPr lang="en-US" sz="2400" dirty="0">
                <a:latin typeface="Calibri"/>
                <a:cs typeface="Calibri"/>
              </a:rPr>
              <a:t>Activities Section </a:t>
            </a:r>
            <a:r>
              <a:rPr lang="en-US" sz="2400" spc="-5" dirty="0">
                <a:latin typeface="Calibri"/>
                <a:cs typeface="Calibri"/>
              </a:rPr>
              <a:t>of </a:t>
            </a:r>
            <a:r>
              <a:rPr lang="en-US" sz="2400" dirty="0">
                <a:latin typeface="Calibri"/>
                <a:cs typeface="Calibri"/>
              </a:rPr>
              <a:t>this</a:t>
            </a:r>
            <a:r>
              <a:rPr lang="en-US" sz="2400" spc="-100" dirty="0">
                <a:latin typeface="Calibri"/>
                <a:cs typeface="Calibri"/>
              </a:rPr>
              <a:t> </a:t>
            </a:r>
            <a:r>
              <a:rPr lang="en-US" sz="2400" spc="-20" dirty="0">
                <a:latin typeface="Calibri"/>
                <a:cs typeface="Calibri"/>
              </a:rPr>
              <a:t>NOFO.</a:t>
            </a:r>
            <a:endParaRPr lang="en-US" sz="2400" dirty="0">
              <a:latin typeface="Calibri"/>
              <a:cs typeface="Calibri"/>
            </a:endParaRPr>
          </a:p>
          <a:p>
            <a:pPr marL="469900" marR="5080" indent="-457200" algn="just">
              <a:lnSpc>
                <a:spcPts val="2590"/>
              </a:lnSpc>
              <a:spcBef>
                <a:spcPts val="1205"/>
              </a:spcBef>
              <a:buClr>
                <a:srgbClr val="3B6D90"/>
              </a:buClr>
              <a:buAutoNum type="alphaLcPeriod"/>
              <a:tabLst>
                <a:tab pos="469900" algn="l"/>
              </a:tabLst>
            </a:pPr>
            <a:r>
              <a:rPr lang="en-US" sz="2400" spc="-10" dirty="0">
                <a:latin typeface="Calibri"/>
                <a:cs typeface="Calibri"/>
              </a:rPr>
              <a:t>Address </a:t>
            </a:r>
            <a:r>
              <a:rPr lang="en-US" sz="2400" spc="-15" dirty="0">
                <a:latin typeface="Calibri"/>
                <a:cs typeface="Calibri"/>
              </a:rPr>
              <a:t>at </a:t>
            </a:r>
            <a:r>
              <a:rPr lang="en-US" sz="2400" spc="-10" dirty="0">
                <a:latin typeface="Calibri"/>
                <a:cs typeface="Calibri"/>
              </a:rPr>
              <a:t>least two </a:t>
            </a:r>
            <a:r>
              <a:rPr lang="en-US" sz="2400" spc="-5" dirty="0">
                <a:latin typeface="Calibri"/>
                <a:cs typeface="Calibri"/>
              </a:rPr>
              <a:t>named </a:t>
            </a:r>
            <a:r>
              <a:rPr lang="en-US" sz="2400" spc="-10" dirty="0">
                <a:latin typeface="Calibri"/>
                <a:cs typeface="Calibri"/>
              </a:rPr>
              <a:t>substances </a:t>
            </a:r>
            <a:r>
              <a:rPr lang="en-US" sz="2400" spc="-5" dirty="0">
                <a:latin typeface="Calibri"/>
                <a:cs typeface="Calibri"/>
              </a:rPr>
              <a:t>(alcohol, </a:t>
            </a:r>
            <a:r>
              <a:rPr lang="en-US" sz="2400" spc="-15" dirty="0">
                <a:latin typeface="Calibri"/>
                <a:cs typeface="Calibri"/>
              </a:rPr>
              <a:t>tobacco,  </a:t>
            </a:r>
            <a:r>
              <a:rPr lang="en-US" sz="2400" spc="-5" dirty="0">
                <a:latin typeface="Calibri"/>
                <a:cs typeface="Calibri"/>
              </a:rPr>
              <a:t>marijuana, </a:t>
            </a:r>
            <a:r>
              <a:rPr lang="en-US" sz="2400" spc="-10" dirty="0">
                <a:latin typeface="Calibri"/>
                <a:cs typeface="Calibri"/>
              </a:rPr>
              <a:t>and/or </a:t>
            </a:r>
            <a:r>
              <a:rPr lang="en-US" sz="2400" spc="-5" dirty="0">
                <a:latin typeface="Calibri"/>
                <a:cs typeface="Calibri"/>
              </a:rPr>
              <a:t>prescription drugs). The </a:t>
            </a:r>
            <a:r>
              <a:rPr lang="en-US" sz="2400" spc="-15" dirty="0">
                <a:latin typeface="Calibri"/>
                <a:cs typeface="Calibri"/>
              </a:rPr>
              <a:t>strategies </a:t>
            </a:r>
            <a:r>
              <a:rPr lang="en-US" sz="2400" dirty="0">
                <a:latin typeface="Calibri"/>
                <a:cs typeface="Calibri"/>
              </a:rPr>
              <a:t>and  </a:t>
            </a:r>
            <a:r>
              <a:rPr lang="en-US" sz="2400" spc="-5" dirty="0">
                <a:latin typeface="Calibri"/>
                <a:cs typeface="Calibri"/>
              </a:rPr>
              <a:t>activities</a:t>
            </a:r>
            <a:r>
              <a:rPr lang="en-US" sz="2400" spc="-5"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spc="-5" dirty="0">
                <a:latin typeface="Calibri"/>
                <a:cs typeface="Calibri"/>
              </a:rPr>
              <a:t>be specific </a:t>
            </a:r>
            <a:r>
              <a:rPr lang="en-US" sz="2400" spc="-15" dirty="0">
                <a:latin typeface="Calibri"/>
                <a:cs typeface="Calibri"/>
              </a:rPr>
              <a:t>to </a:t>
            </a:r>
            <a:r>
              <a:rPr lang="en-US" sz="2400" dirty="0">
                <a:latin typeface="Calibri"/>
                <a:cs typeface="Calibri"/>
              </a:rPr>
              <a:t>the </a:t>
            </a:r>
            <a:r>
              <a:rPr lang="en-US" sz="2400" spc="-10" dirty="0">
                <a:latin typeface="Calibri"/>
                <a:cs typeface="Calibri"/>
              </a:rPr>
              <a:t>substances </a:t>
            </a:r>
            <a:r>
              <a:rPr lang="en-US" sz="2400" dirty="0">
                <a:latin typeface="Calibri"/>
                <a:cs typeface="Calibri"/>
              </a:rPr>
              <a:t>the </a:t>
            </a:r>
            <a:r>
              <a:rPr lang="en-US" sz="2400" spc="-5" dirty="0">
                <a:latin typeface="Calibri"/>
                <a:cs typeface="Calibri"/>
              </a:rPr>
              <a:t>coalition  </a:t>
            </a:r>
            <a:r>
              <a:rPr lang="en-US" sz="2400" dirty="0">
                <a:latin typeface="Calibri"/>
                <a:cs typeface="Calibri"/>
              </a:rPr>
              <a:t>will </a:t>
            </a:r>
            <a:r>
              <a:rPr lang="en-US" sz="2400" spc="-5" dirty="0">
                <a:latin typeface="Calibri"/>
                <a:cs typeface="Calibri"/>
              </a:rPr>
              <a:t>be</a:t>
            </a:r>
            <a:r>
              <a:rPr lang="en-US" sz="2400" spc="-20" dirty="0">
                <a:latin typeface="Calibri"/>
                <a:cs typeface="Calibri"/>
              </a:rPr>
              <a:t> </a:t>
            </a:r>
            <a:r>
              <a:rPr lang="en-US" sz="2400" spc="-10" dirty="0">
                <a:latin typeface="Calibri"/>
                <a:cs typeface="Calibri"/>
              </a:rPr>
              <a:t>addressing.</a:t>
            </a:r>
            <a:endParaRPr lang="en-US" sz="2400" dirty="0">
              <a:latin typeface="Calibri"/>
              <a:cs typeface="Calibri"/>
            </a:endParaRPr>
          </a:p>
        </p:txBody>
      </p:sp>
    </p:spTree>
    <p:extLst>
      <p:ext uri="{BB962C8B-B14F-4D97-AF65-F5344CB8AC3E}">
        <p14:creationId xmlns:p14="http://schemas.microsoft.com/office/powerpoint/2010/main" val="2064320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914400"/>
            <a:ext cx="7782234" cy="677108"/>
          </a:xfrm>
        </p:spPr>
        <p:txBody>
          <a:bodyPr/>
          <a:lstStyle/>
          <a:p>
            <a:r>
              <a:rPr lang="en-US" dirty="0"/>
              <a:t>Work Plan Statement Cont.</a:t>
            </a:r>
          </a:p>
        </p:txBody>
      </p:sp>
      <p:sp>
        <p:nvSpPr>
          <p:cNvPr id="5" name="Text Placeholder 4">
            <a:extLst>
              <a:ext uri="{FF2B5EF4-FFF2-40B4-BE49-F238E27FC236}">
                <a16:creationId xmlns:a16="http://schemas.microsoft.com/office/drawing/2014/main" id="{7F60E1F2-1114-454A-BCD1-16B2713996D3}"/>
              </a:ext>
            </a:extLst>
          </p:cNvPr>
          <p:cNvSpPr>
            <a:spLocks noGrp="1"/>
          </p:cNvSpPr>
          <p:nvPr>
            <p:ph type="body" idx="1"/>
          </p:nvPr>
        </p:nvSpPr>
        <p:spPr>
          <a:xfrm>
            <a:off x="707388" y="1892297"/>
            <a:ext cx="7581900" cy="3011081"/>
          </a:xfrm>
        </p:spPr>
        <p:txBody>
          <a:bodyPr/>
          <a:lstStyle/>
          <a:p>
            <a:pPr marL="469900" marR="370205" indent="-457200">
              <a:lnSpc>
                <a:spcPts val="2590"/>
              </a:lnSpc>
              <a:spcBef>
                <a:spcPts val="425"/>
              </a:spcBef>
              <a:buClr>
                <a:srgbClr val="3B6D90"/>
              </a:buClr>
              <a:buAutoNum type="alphaLcPeriod" startAt="5"/>
              <a:tabLst>
                <a:tab pos="469265" algn="l"/>
                <a:tab pos="469900" algn="l"/>
              </a:tabLst>
            </a:pPr>
            <a:r>
              <a:rPr lang="en-US" sz="2400" spc="-10" dirty="0">
                <a:latin typeface="Calibri"/>
                <a:cs typeface="Calibri"/>
              </a:rPr>
              <a:t>Each substance </a:t>
            </a:r>
            <a:r>
              <a:rPr lang="en-US" sz="2400" dirty="0">
                <a:latin typeface="Calibri"/>
                <a:cs typeface="Calibri"/>
              </a:rPr>
              <a:t>the </a:t>
            </a:r>
            <a:r>
              <a:rPr lang="en-US" sz="2400" spc="-5" dirty="0">
                <a:latin typeface="Calibri"/>
                <a:cs typeface="Calibri"/>
              </a:rPr>
              <a:t>coalition </a:t>
            </a:r>
            <a:r>
              <a:rPr lang="en-US" sz="2400" dirty="0">
                <a:latin typeface="Calibri"/>
                <a:cs typeface="Calibri"/>
              </a:rPr>
              <a:t>is </a:t>
            </a:r>
            <a:r>
              <a:rPr lang="en-US" sz="2400" spc="-10" dirty="0">
                <a:latin typeface="Calibri"/>
                <a:cs typeface="Calibri"/>
              </a:rPr>
              <a:t>addressing</a:t>
            </a:r>
            <a:r>
              <a:rPr lang="en-US" sz="2400" spc="-10"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spc="-20" dirty="0">
                <a:latin typeface="Calibri"/>
                <a:cs typeface="Calibri"/>
              </a:rPr>
              <a:t>have </a:t>
            </a:r>
            <a:r>
              <a:rPr lang="en-US" sz="2400" dirty="0">
                <a:latin typeface="Calibri"/>
                <a:cs typeface="Calibri"/>
              </a:rPr>
              <a:t>a  </a:t>
            </a:r>
            <a:r>
              <a:rPr lang="en-US" sz="2400" spc="-15" dirty="0">
                <a:latin typeface="Calibri"/>
                <a:cs typeface="Calibri"/>
              </a:rPr>
              <a:t>separate </a:t>
            </a:r>
            <a:r>
              <a:rPr lang="en-US" sz="2400" spc="-5" dirty="0">
                <a:latin typeface="Calibri"/>
                <a:cs typeface="Calibri"/>
              </a:rPr>
              <a:t>objective.</a:t>
            </a:r>
            <a:endParaRPr lang="en-US" sz="2400" dirty="0">
              <a:latin typeface="Calibri"/>
              <a:cs typeface="Calibri"/>
            </a:endParaRPr>
          </a:p>
          <a:p>
            <a:pPr marL="469900" marR="603885" indent="-457200">
              <a:lnSpc>
                <a:spcPts val="2590"/>
              </a:lnSpc>
              <a:spcBef>
                <a:spcPts val="1205"/>
              </a:spcBef>
              <a:buClr>
                <a:srgbClr val="3B6D90"/>
              </a:buClr>
              <a:buAutoNum type="alphaLcPeriod" startAt="5"/>
              <a:tabLst>
                <a:tab pos="469265" algn="l"/>
                <a:tab pos="469900" algn="l"/>
              </a:tabLst>
            </a:pPr>
            <a:r>
              <a:rPr lang="en-US" sz="2400" spc="-5" dirty="0">
                <a:latin typeface="Calibri"/>
                <a:cs typeface="Calibri"/>
              </a:rPr>
              <a:t>Objectives</a:t>
            </a:r>
            <a:r>
              <a:rPr lang="en-US" sz="2400" spc="-5" dirty="0">
                <a:solidFill>
                  <a:srgbClr val="1F497D"/>
                </a:solid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spc="-5" dirty="0">
                <a:latin typeface="Calibri"/>
                <a:cs typeface="Calibri"/>
              </a:rPr>
              <a:t>be specific, measurable, achievable,  </a:t>
            </a:r>
            <a:r>
              <a:rPr lang="en-US" sz="2400" spc="-10" dirty="0">
                <a:latin typeface="Calibri"/>
                <a:cs typeface="Calibri"/>
              </a:rPr>
              <a:t>realistic, </a:t>
            </a:r>
            <a:r>
              <a:rPr lang="en-US" sz="2400" dirty="0">
                <a:latin typeface="Calibri"/>
                <a:cs typeface="Calibri"/>
              </a:rPr>
              <a:t>and </a:t>
            </a:r>
            <a:r>
              <a:rPr lang="en-US" sz="2400" spc="-5" dirty="0">
                <a:latin typeface="Calibri"/>
                <a:cs typeface="Calibri"/>
              </a:rPr>
              <a:t>time-bound</a:t>
            </a:r>
            <a:r>
              <a:rPr lang="en-US" sz="2400" spc="-35" dirty="0">
                <a:latin typeface="Calibri"/>
                <a:cs typeface="Calibri"/>
              </a:rPr>
              <a:t> </a:t>
            </a:r>
            <a:r>
              <a:rPr lang="en-US" sz="2400" spc="-5" dirty="0">
                <a:latin typeface="Calibri"/>
                <a:cs typeface="Calibri"/>
              </a:rPr>
              <a:t>(SMART).</a:t>
            </a:r>
            <a:endParaRPr lang="en-US" sz="2400" dirty="0">
              <a:latin typeface="Calibri"/>
              <a:cs typeface="Calibri"/>
            </a:endParaRPr>
          </a:p>
          <a:p>
            <a:pPr marL="469900" marR="5080" indent="-457200">
              <a:lnSpc>
                <a:spcPts val="2590"/>
              </a:lnSpc>
              <a:spcBef>
                <a:spcPts val="1205"/>
              </a:spcBef>
              <a:buClr>
                <a:srgbClr val="3B6D90"/>
              </a:buClr>
              <a:buAutoNum type="alphaLcPeriod" startAt="5"/>
              <a:tabLst>
                <a:tab pos="469265" algn="l"/>
                <a:tab pos="469900" algn="l"/>
              </a:tabLst>
            </a:pPr>
            <a:r>
              <a:rPr lang="en-US" sz="2400" spc="-5" dirty="0">
                <a:latin typeface="Calibri"/>
                <a:cs typeface="Calibri"/>
              </a:rPr>
              <a:t>Additional goals </a:t>
            </a:r>
            <a:r>
              <a:rPr lang="en-US" sz="2400" spc="-20" dirty="0">
                <a:latin typeface="Calibri"/>
                <a:cs typeface="Calibri"/>
              </a:rPr>
              <a:t>may </a:t>
            </a:r>
            <a:r>
              <a:rPr lang="en-US" sz="2400" spc="-5" dirty="0">
                <a:latin typeface="Calibri"/>
                <a:cs typeface="Calibri"/>
              </a:rPr>
              <a:t>be included </a:t>
            </a:r>
            <a:r>
              <a:rPr lang="en-US" sz="2400" dirty="0">
                <a:latin typeface="Calibri"/>
                <a:cs typeface="Calibri"/>
              </a:rPr>
              <a:t>in the </a:t>
            </a:r>
            <a:r>
              <a:rPr lang="en-US" sz="2400" spc="-5" dirty="0">
                <a:latin typeface="Calibri"/>
                <a:cs typeface="Calibri"/>
              </a:rPr>
              <a:t>Action Plan and </a:t>
            </a:r>
            <a:r>
              <a:rPr lang="en-US" sz="2400" u="heavy" spc="-5" dirty="0">
                <a:solidFill>
                  <a:srgbClr val="1F497D"/>
                </a:solidFill>
                <a:uFill>
                  <a:solidFill>
                    <a:srgbClr val="1F497D"/>
                  </a:solidFill>
                </a:uFill>
                <a:latin typeface="Calibri"/>
                <a:cs typeface="Calibri"/>
              </a:rPr>
              <a:t> </a:t>
            </a:r>
            <a:r>
              <a:rPr lang="en-US" sz="2400" b="1" u="heavy" spc="-10" dirty="0">
                <a:solidFill>
                  <a:srgbClr val="1F497D"/>
                </a:solidFill>
                <a:uFill>
                  <a:solidFill>
                    <a:srgbClr val="1F497D"/>
                  </a:solidFill>
                </a:uFill>
                <a:latin typeface="Calibri"/>
                <a:cs typeface="Calibri"/>
              </a:rPr>
              <a:t>must</a:t>
            </a:r>
            <a:r>
              <a:rPr lang="en-US" sz="2400" b="1" spc="-10" dirty="0">
                <a:solidFill>
                  <a:srgbClr val="1F497D"/>
                </a:solidFill>
                <a:latin typeface="Calibri"/>
                <a:cs typeface="Calibri"/>
              </a:rPr>
              <a:t> </a:t>
            </a:r>
            <a:r>
              <a:rPr lang="en-US" sz="2400" spc="-5" dirty="0">
                <a:latin typeface="Calibri"/>
                <a:cs typeface="Calibri"/>
              </a:rPr>
              <a:t>include </a:t>
            </a:r>
            <a:r>
              <a:rPr lang="en-US" sz="2400" dirty="0">
                <a:latin typeface="Calibri"/>
                <a:cs typeface="Calibri"/>
              </a:rPr>
              <a:t>the </a:t>
            </a:r>
            <a:r>
              <a:rPr lang="en-US" sz="2400" spc="-10" dirty="0">
                <a:latin typeface="Calibri"/>
                <a:cs typeface="Calibri"/>
              </a:rPr>
              <a:t>required </a:t>
            </a:r>
            <a:r>
              <a:rPr lang="en-US" sz="2400" spc="-5" dirty="0">
                <a:latin typeface="Calibri"/>
                <a:cs typeface="Calibri"/>
              </a:rPr>
              <a:t>elements outlined </a:t>
            </a:r>
            <a:r>
              <a:rPr lang="en-US" sz="2400" dirty="0">
                <a:latin typeface="Calibri"/>
                <a:cs typeface="Calibri"/>
              </a:rPr>
              <a:t>in </a:t>
            </a:r>
            <a:r>
              <a:rPr lang="en-US" sz="2400" spc="-45" dirty="0">
                <a:latin typeface="Calibri"/>
                <a:cs typeface="Calibri"/>
              </a:rPr>
              <a:t>Table </a:t>
            </a:r>
            <a:r>
              <a:rPr lang="en-US" sz="2400" dirty="0">
                <a:latin typeface="Calibri"/>
                <a:cs typeface="Calibri"/>
              </a:rPr>
              <a:t>1 </a:t>
            </a:r>
            <a:r>
              <a:rPr lang="en-US" sz="2400" spc="-5" dirty="0">
                <a:latin typeface="Calibri"/>
                <a:cs typeface="Calibri"/>
              </a:rPr>
              <a:t>of  </a:t>
            </a:r>
            <a:r>
              <a:rPr lang="en-US" sz="2400" dirty="0">
                <a:latin typeface="Calibri"/>
                <a:cs typeface="Calibri"/>
              </a:rPr>
              <a:t>the</a:t>
            </a:r>
            <a:r>
              <a:rPr lang="en-US" sz="2400" spc="-5" dirty="0">
                <a:latin typeface="Calibri"/>
                <a:cs typeface="Calibri"/>
              </a:rPr>
              <a:t> </a:t>
            </a:r>
            <a:r>
              <a:rPr lang="en-US" sz="2400" spc="-20" dirty="0">
                <a:latin typeface="Calibri"/>
                <a:cs typeface="Calibri"/>
              </a:rPr>
              <a:t>NOFO.</a:t>
            </a:r>
            <a:endParaRPr lang="en-US" sz="2400" dirty="0">
              <a:latin typeface="Calibri"/>
              <a:cs typeface="Calibri"/>
            </a:endParaRPr>
          </a:p>
          <a:p>
            <a:endParaRPr lang="en-US" sz="2400" dirty="0"/>
          </a:p>
        </p:txBody>
      </p:sp>
    </p:spTree>
    <p:extLst>
      <p:ext uri="{BB962C8B-B14F-4D97-AF65-F5344CB8AC3E}">
        <p14:creationId xmlns:p14="http://schemas.microsoft.com/office/powerpoint/2010/main" val="131367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Theory of the DFC Program</a:t>
            </a:r>
          </a:p>
        </p:txBody>
      </p:sp>
      <p:sp>
        <p:nvSpPr>
          <p:cNvPr id="5" name="Text Placeholder 4">
            <a:extLst>
              <a:ext uri="{FF2B5EF4-FFF2-40B4-BE49-F238E27FC236}">
                <a16:creationId xmlns:a16="http://schemas.microsoft.com/office/drawing/2014/main" id="{209AB089-D9A8-4828-8063-294B770459CD}"/>
              </a:ext>
            </a:extLst>
          </p:cNvPr>
          <p:cNvSpPr>
            <a:spLocks noGrp="1"/>
          </p:cNvSpPr>
          <p:nvPr>
            <p:ph type="body" idx="1"/>
          </p:nvPr>
        </p:nvSpPr>
        <p:spPr>
          <a:xfrm>
            <a:off x="680882" y="1644050"/>
            <a:ext cx="7581900" cy="4985350"/>
          </a:xfrm>
        </p:spPr>
        <p:txBody>
          <a:bodyPr/>
          <a:lstStyle/>
          <a:p>
            <a:pPr marL="354965" marR="67310" indent="-342900">
              <a:spcBef>
                <a:spcPts val="3000"/>
              </a:spcBef>
              <a:buClr>
                <a:srgbClr val="3B6D90"/>
              </a:buClr>
              <a:buFont typeface="Arial"/>
              <a:buChar char="•"/>
              <a:tabLst>
                <a:tab pos="354965" algn="l"/>
                <a:tab pos="355600" algn="l"/>
              </a:tabLst>
            </a:pPr>
            <a:r>
              <a:rPr lang="en-US" sz="2400" dirty="0">
                <a:latin typeface="Calibri"/>
                <a:cs typeface="Calibri"/>
              </a:rPr>
              <a:t>A </a:t>
            </a:r>
            <a:r>
              <a:rPr lang="en-US" sz="2400" spc="-5" dirty="0">
                <a:latin typeface="Calibri"/>
                <a:cs typeface="Calibri"/>
              </a:rPr>
              <a:t>small </a:t>
            </a:r>
            <a:r>
              <a:rPr lang="en-US" sz="2400" spc="-10" dirty="0">
                <a:latin typeface="Calibri"/>
                <a:cs typeface="Calibri"/>
              </a:rPr>
              <a:t>amount </a:t>
            </a:r>
            <a:r>
              <a:rPr lang="en-US" sz="2400" spc="-5" dirty="0">
                <a:latin typeface="Calibri"/>
                <a:cs typeface="Calibri"/>
              </a:rPr>
              <a:t>of </a:t>
            </a:r>
            <a:r>
              <a:rPr lang="en-US" sz="2400" b="1" spc="-15" dirty="0">
                <a:solidFill>
                  <a:srgbClr val="1F497D"/>
                </a:solidFill>
                <a:latin typeface="Calibri"/>
                <a:cs typeface="Calibri"/>
              </a:rPr>
              <a:t>federal </a:t>
            </a:r>
            <a:r>
              <a:rPr lang="en-US" sz="2400" b="1" spc="-5" dirty="0">
                <a:solidFill>
                  <a:srgbClr val="1F497D"/>
                </a:solidFill>
                <a:latin typeface="Calibri"/>
                <a:cs typeface="Calibri"/>
              </a:rPr>
              <a:t>funding combined with </a:t>
            </a:r>
            <a:r>
              <a:rPr lang="en-US" sz="2400" b="1" dirty="0">
                <a:solidFill>
                  <a:srgbClr val="1F497D"/>
                </a:solidFill>
                <a:latin typeface="Calibri"/>
                <a:cs typeface="Calibri"/>
              </a:rPr>
              <a:t>a </a:t>
            </a:r>
            <a:r>
              <a:rPr lang="en-US" sz="2400" b="1" spc="-5" dirty="0">
                <a:solidFill>
                  <a:srgbClr val="1F497D"/>
                </a:solidFill>
                <a:latin typeface="Calibri"/>
                <a:cs typeface="Calibri"/>
              </a:rPr>
              <a:t>local  </a:t>
            </a:r>
            <a:r>
              <a:rPr lang="en-US" sz="2400" b="1" spc="-15" dirty="0">
                <a:solidFill>
                  <a:srgbClr val="1F497D"/>
                </a:solidFill>
                <a:latin typeface="Calibri"/>
                <a:cs typeface="Calibri"/>
              </a:rPr>
              <a:t>match </a:t>
            </a:r>
            <a:r>
              <a:rPr lang="en-US" sz="2400" spc="-5" dirty="0">
                <a:latin typeface="Calibri"/>
                <a:cs typeface="Calibri"/>
              </a:rPr>
              <a:t>of </a:t>
            </a:r>
            <a:r>
              <a:rPr lang="en-US" sz="2400" spc="-10" dirty="0">
                <a:latin typeface="Calibri"/>
                <a:cs typeface="Calibri"/>
              </a:rPr>
              <a:t>resources </a:t>
            </a:r>
            <a:r>
              <a:rPr lang="en-US" sz="2400" spc="-5" dirty="0">
                <a:latin typeface="Calibri"/>
                <a:cs typeface="Calibri"/>
              </a:rPr>
              <a:t>and </a:t>
            </a:r>
            <a:r>
              <a:rPr lang="en-US" sz="2400" spc="-10" dirty="0">
                <a:latin typeface="Calibri"/>
                <a:cs typeface="Calibri"/>
              </a:rPr>
              <a:t>volunteer </a:t>
            </a:r>
            <a:r>
              <a:rPr lang="en-US" sz="2400" spc="-5" dirty="0">
                <a:latin typeface="Calibri"/>
                <a:cs typeface="Calibri"/>
              </a:rPr>
              <a:t>support </a:t>
            </a:r>
            <a:r>
              <a:rPr lang="en-US" sz="2400" spc="-10" dirty="0">
                <a:latin typeface="Calibri"/>
                <a:cs typeface="Calibri"/>
              </a:rPr>
              <a:t>can reduce youth  </a:t>
            </a:r>
            <a:r>
              <a:rPr lang="en-US" sz="2400" spc="-5" dirty="0">
                <a:latin typeface="Calibri"/>
                <a:cs typeface="Calibri"/>
              </a:rPr>
              <a:t>drug</a:t>
            </a:r>
            <a:r>
              <a:rPr lang="en-US" sz="2400" spc="-15" dirty="0">
                <a:latin typeface="Calibri"/>
                <a:cs typeface="Calibri"/>
              </a:rPr>
              <a:t> </a:t>
            </a:r>
            <a:r>
              <a:rPr lang="en-US" sz="2400" spc="-5" dirty="0">
                <a:latin typeface="Calibri"/>
                <a:cs typeface="Calibri"/>
              </a:rPr>
              <a:t>use</a:t>
            </a:r>
            <a:endParaRPr lang="en-US" sz="2400" dirty="0">
              <a:latin typeface="Calibri"/>
              <a:cs typeface="Calibri"/>
            </a:endParaRPr>
          </a:p>
          <a:p>
            <a:pPr marL="354965" marR="32384" indent="-342900">
              <a:spcBef>
                <a:spcPts val="3000"/>
              </a:spcBef>
              <a:buClr>
                <a:srgbClr val="3B6D90"/>
              </a:buClr>
              <a:buFont typeface="Arial"/>
              <a:buChar char="•"/>
              <a:tabLst>
                <a:tab pos="354965" algn="l"/>
                <a:tab pos="355600" algn="l"/>
              </a:tabLst>
            </a:pPr>
            <a:r>
              <a:rPr lang="en-US" sz="2400" spc="-15" dirty="0">
                <a:latin typeface="Calibri"/>
                <a:cs typeface="Calibri"/>
              </a:rPr>
              <a:t>By </a:t>
            </a:r>
            <a:r>
              <a:rPr lang="en-US" sz="2400" b="1" spc="-5" dirty="0">
                <a:solidFill>
                  <a:srgbClr val="1F497D"/>
                </a:solidFill>
                <a:latin typeface="Calibri"/>
                <a:cs typeface="Calibri"/>
              </a:rPr>
              <a:t>mobilizing community leaders </a:t>
            </a:r>
            <a:r>
              <a:rPr lang="en-US" sz="2400" spc="-15" dirty="0">
                <a:latin typeface="Calibri"/>
                <a:cs typeface="Calibri"/>
              </a:rPr>
              <a:t>to </a:t>
            </a:r>
            <a:r>
              <a:rPr lang="en-US" sz="2400" spc="-5" dirty="0">
                <a:latin typeface="Calibri"/>
                <a:cs typeface="Calibri"/>
              </a:rPr>
              <a:t>identify and </a:t>
            </a:r>
            <a:r>
              <a:rPr lang="en-US" sz="2400" spc="-10" dirty="0">
                <a:latin typeface="Calibri"/>
                <a:cs typeface="Calibri"/>
              </a:rPr>
              <a:t>respond </a:t>
            </a:r>
            <a:r>
              <a:rPr lang="en-US" sz="2400" spc="-15" dirty="0">
                <a:latin typeface="Calibri"/>
                <a:cs typeface="Calibri"/>
              </a:rPr>
              <a:t>to  </a:t>
            </a:r>
            <a:r>
              <a:rPr lang="en-US" sz="2400" dirty="0">
                <a:latin typeface="Calibri"/>
                <a:cs typeface="Calibri"/>
              </a:rPr>
              <a:t>the </a:t>
            </a:r>
            <a:r>
              <a:rPr lang="en-US" sz="2400" spc="-5" dirty="0">
                <a:latin typeface="Calibri"/>
                <a:cs typeface="Calibri"/>
              </a:rPr>
              <a:t>drug </a:t>
            </a:r>
            <a:r>
              <a:rPr lang="en-US" sz="2400" spc="-10" dirty="0">
                <a:latin typeface="Calibri"/>
                <a:cs typeface="Calibri"/>
              </a:rPr>
              <a:t>problems </a:t>
            </a:r>
            <a:r>
              <a:rPr lang="en-US" sz="2400" spc="-5" dirty="0">
                <a:latin typeface="Calibri"/>
                <a:cs typeface="Calibri"/>
              </a:rPr>
              <a:t>unique </a:t>
            </a:r>
            <a:r>
              <a:rPr lang="en-US" sz="2400" spc="-15" dirty="0">
                <a:latin typeface="Calibri"/>
                <a:cs typeface="Calibri"/>
              </a:rPr>
              <a:t>to </a:t>
            </a:r>
            <a:r>
              <a:rPr lang="en-US" sz="2400" dirty="0">
                <a:latin typeface="Calibri"/>
                <a:cs typeface="Calibri"/>
              </a:rPr>
              <a:t>their </a:t>
            </a:r>
            <a:r>
              <a:rPr lang="en-US" sz="2400" spc="-25" dirty="0">
                <a:latin typeface="Calibri"/>
                <a:cs typeface="Calibri"/>
              </a:rPr>
              <a:t>community, </a:t>
            </a:r>
            <a:r>
              <a:rPr lang="en-US" sz="2400" spc="-10" dirty="0">
                <a:latin typeface="Calibri"/>
                <a:cs typeface="Calibri"/>
              </a:rPr>
              <a:t>DFC </a:t>
            </a:r>
            <a:r>
              <a:rPr lang="en-US" sz="2400" dirty="0">
                <a:latin typeface="Calibri"/>
                <a:cs typeface="Calibri"/>
              </a:rPr>
              <a:t>is  </a:t>
            </a:r>
            <a:r>
              <a:rPr lang="en-US" sz="2400" spc="-5" dirty="0">
                <a:latin typeface="Calibri"/>
                <a:cs typeface="Calibri"/>
              </a:rPr>
              <a:t>designed </a:t>
            </a:r>
            <a:r>
              <a:rPr lang="en-US" sz="2400" spc="-15" dirty="0">
                <a:latin typeface="Calibri"/>
                <a:cs typeface="Calibri"/>
              </a:rPr>
              <a:t>to </a:t>
            </a:r>
            <a:r>
              <a:rPr lang="en-US" sz="2400" spc="-5" dirty="0">
                <a:latin typeface="Calibri"/>
                <a:cs typeface="Calibri"/>
              </a:rPr>
              <a:t>change </a:t>
            </a:r>
            <a:r>
              <a:rPr lang="en-US" sz="2400" spc="-10" dirty="0">
                <a:latin typeface="Calibri"/>
                <a:cs typeface="Calibri"/>
              </a:rPr>
              <a:t>local </a:t>
            </a:r>
            <a:r>
              <a:rPr lang="en-US" sz="2400" spc="-5" dirty="0">
                <a:latin typeface="Calibri"/>
                <a:cs typeface="Calibri"/>
              </a:rPr>
              <a:t>community </a:t>
            </a:r>
            <a:r>
              <a:rPr lang="en-US" sz="2400" spc="-15" dirty="0">
                <a:latin typeface="Calibri"/>
                <a:cs typeface="Calibri"/>
              </a:rPr>
              <a:t>environmental  </a:t>
            </a:r>
            <a:r>
              <a:rPr lang="en-US" sz="2400" spc="-10" dirty="0">
                <a:latin typeface="Calibri"/>
                <a:cs typeface="Calibri"/>
              </a:rPr>
              <a:t>conditions </a:t>
            </a:r>
            <a:r>
              <a:rPr lang="en-US" sz="2400" dirty="0">
                <a:latin typeface="Calibri"/>
                <a:cs typeface="Calibri"/>
              </a:rPr>
              <a:t>tied </a:t>
            </a:r>
            <a:r>
              <a:rPr lang="en-US" sz="2400" spc="-15" dirty="0">
                <a:latin typeface="Calibri"/>
                <a:cs typeface="Calibri"/>
              </a:rPr>
              <a:t>to </a:t>
            </a:r>
            <a:r>
              <a:rPr lang="en-US" sz="2400" spc="-10" dirty="0">
                <a:latin typeface="Calibri"/>
                <a:cs typeface="Calibri"/>
              </a:rPr>
              <a:t>substance </a:t>
            </a:r>
            <a:r>
              <a:rPr lang="en-US" sz="2400" spc="-5" dirty="0">
                <a:latin typeface="Calibri"/>
                <a:cs typeface="Calibri"/>
              </a:rPr>
              <a:t>abuse </a:t>
            </a:r>
            <a:r>
              <a:rPr lang="en-US" sz="2400" spc="-15" dirty="0">
                <a:latin typeface="Calibri"/>
                <a:cs typeface="Calibri"/>
              </a:rPr>
              <a:t>to </a:t>
            </a:r>
            <a:r>
              <a:rPr lang="en-US" sz="2400" dirty="0">
                <a:latin typeface="Calibri"/>
                <a:cs typeface="Calibri"/>
              </a:rPr>
              <a:t>the </a:t>
            </a:r>
            <a:r>
              <a:rPr lang="en-US" sz="2400" b="1" spc="-15" dirty="0">
                <a:solidFill>
                  <a:srgbClr val="1F497D"/>
                </a:solidFill>
                <a:latin typeface="Calibri"/>
                <a:cs typeface="Calibri"/>
              </a:rPr>
              <a:t>entire </a:t>
            </a:r>
            <a:r>
              <a:rPr lang="en-US" sz="2400" b="1" spc="-5" dirty="0">
                <a:solidFill>
                  <a:srgbClr val="1F497D"/>
                </a:solidFill>
                <a:latin typeface="Calibri"/>
                <a:cs typeface="Calibri"/>
              </a:rPr>
              <a:t>community  </a:t>
            </a:r>
            <a:r>
              <a:rPr lang="en-US" sz="2400" b="1" spc="-10" dirty="0">
                <a:solidFill>
                  <a:srgbClr val="1F497D"/>
                </a:solidFill>
                <a:latin typeface="Calibri"/>
                <a:cs typeface="Calibri"/>
              </a:rPr>
              <a:t>environment</a:t>
            </a:r>
            <a:endParaRPr lang="en-US" sz="2400" dirty="0">
              <a:latin typeface="Calibri"/>
              <a:cs typeface="Calibri"/>
            </a:endParaRPr>
          </a:p>
          <a:p>
            <a:pPr marL="354965" marR="5080" indent="-342900">
              <a:spcBef>
                <a:spcPts val="3000"/>
              </a:spcBef>
              <a:buClr>
                <a:srgbClr val="3B6D90"/>
              </a:buClr>
              <a:buFont typeface="Arial"/>
              <a:buChar char="•"/>
              <a:tabLst>
                <a:tab pos="354965" algn="l"/>
                <a:tab pos="355600" algn="l"/>
              </a:tabLst>
            </a:pPr>
            <a:r>
              <a:rPr lang="en-US" sz="2400" spc="-10" dirty="0">
                <a:latin typeface="Calibri"/>
                <a:cs typeface="Calibri"/>
              </a:rPr>
              <a:t>Focusing </a:t>
            </a:r>
            <a:r>
              <a:rPr lang="en-US" sz="2400" spc="-5" dirty="0">
                <a:latin typeface="Calibri"/>
                <a:cs typeface="Calibri"/>
              </a:rPr>
              <a:t>on </a:t>
            </a:r>
            <a:r>
              <a:rPr lang="en-US" sz="2400" b="1" spc="-15" dirty="0">
                <a:solidFill>
                  <a:srgbClr val="1F497D"/>
                </a:solidFill>
                <a:latin typeface="Calibri"/>
                <a:cs typeface="Calibri"/>
              </a:rPr>
              <a:t>environmental </a:t>
            </a:r>
            <a:r>
              <a:rPr lang="en-US" sz="2400" b="1" spc="-10" dirty="0">
                <a:solidFill>
                  <a:srgbClr val="1F497D"/>
                </a:solidFill>
                <a:latin typeface="Calibri"/>
                <a:cs typeface="Calibri"/>
              </a:rPr>
              <a:t>change </a:t>
            </a:r>
            <a:r>
              <a:rPr lang="en-US" sz="2400" spc="-10" dirty="0">
                <a:latin typeface="Calibri"/>
                <a:cs typeface="Calibri"/>
              </a:rPr>
              <a:t>ultimately contributes </a:t>
            </a:r>
            <a:r>
              <a:rPr lang="en-US" sz="2400" spc="-15" dirty="0">
                <a:latin typeface="Calibri"/>
                <a:cs typeface="Calibri"/>
              </a:rPr>
              <a:t>to  </a:t>
            </a:r>
            <a:r>
              <a:rPr lang="en-US" sz="2400" spc="-10" dirty="0">
                <a:latin typeface="Calibri"/>
                <a:cs typeface="Calibri"/>
              </a:rPr>
              <a:t>reductions </a:t>
            </a:r>
            <a:r>
              <a:rPr lang="en-US" sz="2400" dirty="0">
                <a:latin typeface="Calibri"/>
                <a:cs typeface="Calibri"/>
              </a:rPr>
              <a:t>in </a:t>
            </a:r>
            <a:r>
              <a:rPr lang="en-US" sz="2400" spc="-10" dirty="0">
                <a:latin typeface="Calibri"/>
                <a:cs typeface="Calibri"/>
              </a:rPr>
              <a:t>substance </a:t>
            </a:r>
            <a:r>
              <a:rPr lang="en-US" sz="2400" spc="-5" dirty="0">
                <a:latin typeface="Calibri"/>
                <a:cs typeface="Calibri"/>
              </a:rPr>
              <a:t>use among </a:t>
            </a:r>
            <a:r>
              <a:rPr lang="en-US" sz="2400" spc="-10" dirty="0">
                <a:latin typeface="Calibri"/>
                <a:cs typeface="Calibri"/>
              </a:rPr>
              <a:t>youth, </a:t>
            </a:r>
            <a:r>
              <a:rPr lang="en-US" sz="2400" spc="-5" dirty="0">
                <a:latin typeface="Calibri"/>
                <a:cs typeface="Calibri"/>
              </a:rPr>
              <a:t>and </a:t>
            </a:r>
            <a:r>
              <a:rPr lang="en-US" sz="2400" spc="-15" dirty="0">
                <a:latin typeface="Calibri"/>
                <a:cs typeface="Calibri"/>
              </a:rPr>
              <a:t>over </a:t>
            </a:r>
            <a:r>
              <a:rPr lang="en-US" sz="2400" dirty="0">
                <a:latin typeface="Calibri"/>
                <a:cs typeface="Calibri"/>
              </a:rPr>
              <a:t>time,  </a:t>
            </a:r>
            <a:r>
              <a:rPr lang="en-US" sz="2400" spc="-10" dirty="0">
                <a:latin typeface="Calibri"/>
                <a:cs typeface="Calibri"/>
              </a:rPr>
              <a:t>substance </a:t>
            </a:r>
            <a:r>
              <a:rPr lang="en-US" sz="2400" spc="-5" dirty="0">
                <a:latin typeface="Calibri"/>
                <a:cs typeface="Calibri"/>
              </a:rPr>
              <a:t>abuse among</a:t>
            </a:r>
            <a:r>
              <a:rPr lang="en-US" sz="2400" spc="-20" dirty="0">
                <a:latin typeface="Calibri"/>
                <a:cs typeface="Calibri"/>
              </a:rPr>
              <a:t> </a:t>
            </a:r>
            <a:r>
              <a:rPr lang="en-US" sz="2400" spc="-5" dirty="0">
                <a:latin typeface="Calibri"/>
                <a:cs typeface="Calibri"/>
              </a:rPr>
              <a:t>adults</a:t>
            </a:r>
            <a:endParaRPr lang="en-US" sz="2400" dirty="0"/>
          </a:p>
        </p:txBody>
      </p:sp>
    </p:spTree>
    <p:extLst>
      <p:ext uri="{BB962C8B-B14F-4D97-AF65-F5344CB8AC3E}">
        <p14:creationId xmlns:p14="http://schemas.microsoft.com/office/powerpoint/2010/main" val="1843977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803" y="867233"/>
            <a:ext cx="4503420" cy="696595"/>
          </a:xfrm>
          <a:prstGeom prst="rect">
            <a:avLst/>
          </a:prstGeom>
        </p:spPr>
        <p:txBody>
          <a:bodyPr vert="horz" wrap="square" lIns="0" tIns="13335" rIns="0" bIns="0" rtlCol="0">
            <a:spAutoFit/>
          </a:bodyPr>
          <a:lstStyle/>
          <a:p>
            <a:pPr marL="12700">
              <a:lnSpc>
                <a:spcPct val="100000"/>
              </a:lnSpc>
              <a:spcBef>
                <a:spcPts val="105"/>
              </a:spcBef>
            </a:pPr>
            <a:r>
              <a:rPr spc="-50" dirty="0">
                <a:solidFill>
                  <a:srgbClr val="3B6D90"/>
                </a:solidFill>
              </a:rPr>
              <a:t>Work </a:t>
            </a:r>
            <a:r>
              <a:rPr dirty="0">
                <a:solidFill>
                  <a:srgbClr val="3B6D90"/>
                </a:solidFill>
              </a:rPr>
              <a:t>Plan</a:t>
            </a:r>
            <a:r>
              <a:rPr spc="-10" dirty="0">
                <a:solidFill>
                  <a:srgbClr val="3B6D90"/>
                </a:solidFill>
              </a:rPr>
              <a:t> </a:t>
            </a:r>
            <a:r>
              <a:rPr spc="-65" dirty="0">
                <a:solidFill>
                  <a:srgbClr val="3B6D90"/>
                </a:solidFill>
              </a:rPr>
              <a:t>Template</a:t>
            </a:r>
          </a:p>
        </p:txBody>
      </p:sp>
      <p:pic>
        <p:nvPicPr>
          <p:cNvPr id="4" name="Picture 3" descr="A screenshot of Table 1. 9-month action plan (December 31, 2020 - September 29, 2021.">
            <a:extLst>
              <a:ext uri="{FF2B5EF4-FFF2-40B4-BE49-F238E27FC236}">
                <a16:creationId xmlns:a16="http://schemas.microsoft.com/office/drawing/2014/main" id="{C4FF18B1-3125-446C-BB7D-668D5804025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286813" y="1595912"/>
            <a:ext cx="6570374" cy="504825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803635"/>
            <a:ext cx="7782234" cy="720365"/>
          </a:xfrm>
        </p:spPr>
        <p:txBody>
          <a:bodyPr/>
          <a:lstStyle/>
          <a:p>
            <a:r>
              <a:rPr lang="en-US" dirty="0"/>
              <a:t>Additional Work Plan Reminders</a:t>
            </a:r>
          </a:p>
        </p:txBody>
      </p:sp>
      <p:sp>
        <p:nvSpPr>
          <p:cNvPr id="5" name="Text Placeholder 4">
            <a:extLst>
              <a:ext uri="{FF2B5EF4-FFF2-40B4-BE49-F238E27FC236}">
                <a16:creationId xmlns:a16="http://schemas.microsoft.com/office/drawing/2014/main" id="{BE19A0B3-3FD4-42D7-8228-101A2338CB13}"/>
              </a:ext>
            </a:extLst>
          </p:cNvPr>
          <p:cNvSpPr>
            <a:spLocks noGrp="1"/>
          </p:cNvSpPr>
          <p:nvPr>
            <p:ph type="body" idx="1"/>
          </p:nvPr>
        </p:nvSpPr>
        <p:spPr>
          <a:xfrm>
            <a:off x="707388" y="1892297"/>
            <a:ext cx="7782234" cy="3580467"/>
          </a:xfrm>
        </p:spPr>
        <p:txBody>
          <a:bodyPr/>
          <a:lstStyle/>
          <a:p>
            <a:pPr marL="355600" marR="268605" indent="-342900">
              <a:lnSpc>
                <a:spcPct val="100000"/>
              </a:lnSpc>
              <a:spcBef>
                <a:spcPts val="100"/>
              </a:spcBef>
              <a:buClr>
                <a:srgbClr val="3B6D90"/>
              </a:buClr>
              <a:buFont typeface="Arial"/>
              <a:buChar char="•"/>
              <a:tabLst>
                <a:tab pos="354965" algn="l"/>
                <a:tab pos="355600" algn="l"/>
              </a:tabLst>
            </a:pPr>
            <a:r>
              <a:rPr lang="en-US" sz="2400" spc="-10" dirty="0">
                <a:latin typeface="Calibri"/>
                <a:cs typeface="Calibri"/>
              </a:rPr>
              <a:t>Applicants must </a:t>
            </a:r>
            <a:r>
              <a:rPr lang="en-US" sz="2400" spc="-15" dirty="0">
                <a:latin typeface="Calibri"/>
                <a:cs typeface="Calibri"/>
              </a:rPr>
              <a:t>prepare </a:t>
            </a:r>
            <a:r>
              <a:rPr lang="en-US" sz="2400" dirty="0">
                <a:latin typeface="Calibri"/>
                <a:cs typeface="Calibri"/>
              </a:rPr>
              <a:t>a </a:t>
            </a:r>
            <a:r>
              <a:rPr lang="en-US" sz="2400" spc="-5" dirty="0">
                <a:latin typeface="Calibri"/>
                <a:cs typeface="Calibri"/>
              </a:rPr>
              <a:t>detailed </a:t>
            </a:r>
            <a:r>
              <a:rPr lang="en-US" sz="2400" spc="-10" dirty="0">
                <a:latin typeface="Calibri"/>
                <a:cs typeface="Calibri"/>
              </a:rPr>
              <a:t>work </a:t>
            </a:r>
            <a:r>
              <a:rPr lang="en-US" sz="2400" spc="-5" dirty="0">
                <a:latin typeface="Calibri"/>
                <a:cs typeface="Calibri"/>
              </a:rPr>
              <a:t>plan </a:t>
            </a:r>
            <a:r>
              <a:rPr lang="en-US" sz="2400" spc="-20" dirty="0">
                <a:latin typeface="Calibri"/>
                <a:cs typeface="Calibri"/>
              </a:rPr>
              <a:t>for </a:t>
            </a:r>
            <a:r>
              <a:rPr lang="en-US" sz="2400" dirty="0">
                <a:latin typeface="Calibri"/>
                <a:cs typeface="Calibri"/>
              </a:rPr>
              <a:t>the </a:t>
            </a:r>
            <a:r>
              <a:rPr lang="en-US" sz="2400" spc="-15" dirty="0">
                <a:latin typeface="Calibri"/>
                <a:cs typeface="Calibri"/>
              </a:rPr>
              <a:t>first  </a:t>
            </a:r>
            <a:r>
              <a:rPr lang="en-US" sz="2400" spc="-5" dirty="0">
                <a:latin typeface="Calibri"/>
                <a:cs typeface="Calibri"/>
              </a:rPr>
              <a:t>year of </a:t>
            </a:r>
            <a:r>
              <a:rPr lang="en-US" sz="2400" dirty="0">
                <a:latin typeface="Calibri"/>
                <a:cs typeface="Calibri"/>
              </a:rPr>
              <a:t>the </a:t>
            </a:r>
            <a:r>
              <a:rPr lang="en-US" sz="2400" spc="-15" dirty="0">
                <a:latin typeface="Calibri"/>
                <a:cs typeface="Calibri"/>
              </a:rPr>
              <a:t>award </a:t>
            </a:r>
            <a:r>
              <a:rPr lang="en-US" sz="2400" spc="-5" dirty="0">
                <a:latin typeface="Calibri"/>
                <a:cs typeface="Calibri"/>
              </a:rPr>
              <a:t>(9-Month Action Plan) using </a:t>
            </a:r>
            <a:r>
              <a:rPr lang="en-US" sz="2400" dirty="0">
                <a:latin typeface="Calibri"/>
                <a:cs typeface="Calibri"/>
              </a:rPr>
              <a:t>the  </a:t>
            </a:r>
            <a:r>
              <a:rPr lang="en-US" sz="2400" spc="-35" dirty="0">
                <a:latin typeface="Calibri"/>
                <a:cs typeface="Calibri"/>
              </a:rPr>
              <a:t>Template </a:t>
            </a:r>
            <a:r>
              <a:rPr lang="en-US" sz="2400" spc="-10" dirty="0">
                <a:latin typeface="Calibri"/>
                <a:cs typeface="Calibri"/>
              </a:rPr>
              <a:t>provided </a:t>
            </a:r>
            <a:r>
              <a:rPr lang="en-US" sz="2400" dirty="0">
                <a:latin typeface="Calibri"/>
                <a:cs typeface="Calibri"/>
              </a:rPr>
              <a:t>in </a:t>
            </a:r>
            <a:r>
              <a:rPr lang="en-US" sz="2400" spc="-45" dirty="0">
                <a:latin typeface="Calibri"/>
                <a:cs typeface="Calibri"/>
              </a:rPr>
              <a:t>Table </a:t>
            </a:r>
            <a:r>
              <a:rPr lang="en-US" sz="2400" dirty="0">
                <a:latin typeface="Calibri"/>
                <a:cs typeface="Calibri"/>
              </a:rPr>
              <a:t>1 </a:t>
            </a:r>
            <a:r>
              <a:rPr lang="en-US" sz="2400" spc="-5" dirty="0">
                <a:latin typeface="Calibri"/>
                <a:cs typeface="Calibri"/>
              </a:rPr>
              <a:t>of </a:t>
            </a:r>
            <a:r>
              <a:rPr lang="en-US" sz="2400" dirty="0">
                <a:latin typeface="Calibri"/>
                <a:cs typeface="Calibri"/>
              </a:rPr>
              <a:t>the</a:t>
            </a:r>
            <a:r>
              <a:rPr lang="en-US" sz="2400" spc="65" dirty="0">
                <a:latin typeface="Calibri"/>
                <a:cs typeface="Calibri"/>
              </a:rPr>
              <a:t> </a:t>
            </a:r>
            <a:r>
              <a:rPr lang="en-US" sz="2400" spc="-20" dirty="0">
                <a:latin typeface="Calibri"/>
                <a:cs typeface="Calibri"/>
              </a:rPr>
              <a:t>NOFO.</a:t>
            </a:r>
            <a:endParaRPr lang="en-US" sz="2400" dirty="0">
              <a:latin typeface="Calibri"/>
              <a:cs typeface="Calibri"/>
            </a:endParaRPr>
          </a:p>
          <a:p>
            <a:pPr marL="354965" marR="367665" indent="-342900">
              <a:lnSpc>
                <a:spcPct val="100000"/>
              </a:lnSpc>
              <a:spcBef>
                <a:spcPts val="1005"/>
              </a:spcBef>
              <a:buClr>
                <a:srgbClr val="3B6D90"/>
              </a:buClr>
              <a:buFont typeface="Arial"/>
              <a:buChar char="•"/>
              <a:tabLst>
                <a:tab pos="354965" algn="l"/>
                <a:tab pos="355600" algn="l"/>
              </a:tabLst>
            </a:pPr>
            <a:r>
              <a:rPr lang="en-US" sz="2400" dirty="0">
                <a:latin typeface="Calibri"/>
                <a:cs typeface="Calibri"/>
              </a:rPr>
              <a:t>A </a:t>
            </a:r>
            <a:r>
              <a:rPr lang="en-US" sz="2400" spc="-5" dirty="0">
                <a:latin typeface="Calibri"/>
                <a:cs typeface="Calibri"/>
              </a:rPr>
              <a:t>high-level </a:t>
            </a:r>
            <a:r>
              <a:rPr lang="en-US" sz="2400" dirty="0">
                <a:latin typeface="Calibri"/>
                <a:cs typeface="Calibri"/>
              </a:rPr>
              <a:t>summary </a:t>
            </a:r>
            <a:r>
              <a:rPr lang="en-US" sz="2400" spc="-5" dirty="0">
                <a:latin typeface="Calibri"/>
                <a:cs typeface="Calibri"/>
              </a:rPr>
              <a:t>of the </a:t>
            </a:r>
            <a:r>
              <a:rPr lang="en-US" sz="2400" spc="-10" dirty="0">
                <a:latin typeface="Calibri"/>
                <a:cs typeface="Calibri"/>
              </a:rPr>
              <a:t>work applicants </a:t>
            </a:r>
            <a:r>
              <a:rPr lang="en-US" sz="2400" spc="-5" dirty="0">
                <a:latin typeface="Calibri"/>
                <a:cs typeface="Calibri"/>
              </a:rPr>
              <a:t>plan </a:t>
            </a:r>
            <a:r>
              <a:rPr lang="en-US" sz="2400" spc="-15" dirty="0">
                <a:latin typeface="Calibri"/>
                <a:cs typeface="Calibri"/>
              </a:rPr>
              <a:t>to  </a:t>
            </a:r>
            <a:r>
              <a:rPr lang="en-US" sz="2400" spc="-5" dirty="0">
                <a:latin typeface="Calibri"/>
                <a:cs typeface="Calibri"/>
              </a:rPr>
              <a:t>accomplish </a:t>
            </a:r>
            <a:r>
              <a:rPr lang="en-US" sz="2400" spc="-20" dirty="0">
                <a:latin typeface="Calibri"/>
                <a:cs typeface="Calibri"/>
              </a:rPr>
              <a:t>for </a:t>
            </a:r>
            <a:r>
              <a:rPr lang="en-US" sz="2400" dirty="0">
                <a:latin typeface="Calibri"/>
                <a:cs typeface="Calibri"/>
              </a:rPr>
              <a:t>the </a:t>
            </a:r>
            <a:r>
              <a:rPr lang="en-US" sz="2400" spc="-10" dirty="0">
                <a:latin typeface="Calibri"/>
                <a:cs typeface="Calibri"/>
              </a:rPr>
              <a:t>subsequent years </a:t>
            </a:r>
            <a:r>
              <a:rPr lang="en-US" sz="2400" spc="-5" dirty="0">
                <a:latin typeface="Calibri"/>
                <a:cs typeface="Calibri"/>
              </a:rPr>
              <a:t>of </a:t>
            </a:r>
            <a:r>
              <a:rPr lang="en-US" sz="2400" dirty="0">
                <a:latin typeface="Calibri"/>
                <a:cs typeface="Calibri"/>
              </a:rPr>
              <a:t>the </a:t>
            </a:r>
            <a:r>
              <a:rPr lang="en-US" sz="2400" spc="-10" dirty="0">
                <a:latin typeface="Calibri"/>
                <a:cs typeface="Calibri"/>
              </a:rPr>
              <a:t>project must  </a:t>
            </a:r>
            <a:r>
              <a:rPr lang="en-US" sz="2400" spc="-5" dirty="0">
                <a:latin typeface="Calibri"/>
                <a:cs typeface="Calibri"/>
              </a:rPr>
              <a:t>also be included </a:t>
            </a:r>
            <a:r>
              <a:rPr lang="en-US" sz="2400" dirty="0">
                <a:latin typeface="Calibri"/>
                <a:cs typeface="Calibri"/>
              </a:rPr>
              <a:t>in the </a:t>
            </a:r>
            <a:r>
              <a:rPr lang="en-US" sz="2400" spc="-10" dirty="0">
                <a:latin typeface="Calibri"/>
                <a:cs typeface="Calibri"/>
              </a:rPr>
              <a:t>Project</a:t>
            </a:r>
            <a:r>
              <a:rPr lang="en-US" sz="2400" spc="-40" dirty="0">
                <a:latin typeface="Calibri"/>
                <a:cs typeface="Calibri"/>
              </a:rPr>
              <a:t> </a:t>
            </a:r>
            <a:r>
              <a:rPr lang="en-US" sz="2400" spc="-10" dirty="0">
                <a:latin typeface="Calibri"/>
                <a:cs typeface="Calibri"/>
              </a:rPr>
              <a:t>Narrative.</a:t>
            </a:r>
            <a:endParaRPr lang="en-US" sz="2400" dirty="0">
              <a:latin typeface="Calibri"/>
              <a:cs typeface="Calibri"/>
            </a:endParaRPr>
          </a:p>
          <a:p>
            <a:pPr marL="355600" marR="5080" indent="-342900">
              <a:lnSpc>
                <a:spcPct val="100000"/>
              </a:lnSpc>
              <a:spcBef>
                <a:spcPts val="994"/>
              </a:spcBef>
              <a:buClr>
                <a:srgbClr val="3B6D90"/>
              </a:buClr>
              <a:buFont typeface="Arial"/>
              <a:buChar char="•"/>
              <a:tabLst>
                <a:tab pos="354965" algn="l"/>
                <a:tab pos="355600" algn="l"/>
              </a:tabLst>
            </a:pPr>
            <a:r>
              <a:rPr lang="en-US" sz="2400" spc="-10" dirty="0">
                <a:latin typeface="Calibri"/>
                <a:cs typeface="Calibri"/>
              </a:rPr>
              <a:t>Applicants </a:t>
            </a:r>
            <a:r>
              <a:rPr lang="en-US" sz="2400" spc="-15" dirty="0">
                <a:latin typeface="Calibri"/>
                <a:cs typeface="Calibri"/>
              </a:rPr>
              <a:t>are </a:t>
            </a:r>
            <a:r>
              <a:rPr lang="en-US" sz="2400" spc="-5" dirty="0">
                <a:latin typeface="Calibri"/>
                <a:cs typeface="Calibri"/>
              </a:rPr>
              <a:t>not </a:t>
            </a:r>
            <a:r>
              <a:rPr lang="en-US" sz="2400" spc="-10" dirty="0">
                <a:latin typeface="Calibri"/>
                <a:cs typeface="Calibri"/>
              </a:rPr>
              <a:t>required </a:t>
            </a:r>
            <a:r>
              <a:rPr lang="en-US" sz="2400" spc="-15" dirty="0">
                <a:latin typeface="Calibri"/>
                <a:cs typeface="Calibri"/>
              </a:rPr>
              <a:t>to </a:t>
            </a:r>
            <a:r>
              <a:rPr lang="en-US" sz="2400" spc="-10" dirty="0">
                <a:latin typeface="Calibri"/>
                <a:cs typeface="Calibri"/>
              </a:rPr>
              <a:t>complete </a:t>
            </a:r>
            <a:r>
              <a:rPr lang="en-US" sz="2400" dirty="0">
                <a:latin typeface="Calibri"/>
                <a:cs typeface="Calibri"/>
              </a:rPr>
              <a:t>the </a:t>
            </a:r>
            <a:r>
              <a:rPr lang="en-US" sz="2400" spc="-10" dirty="0">
                <a:latin typeface="Calibri"/>
                <a:cs typeface="Calibri"/>
              </a:rPr>
              <a:t>9-Month  </a:t>
            </a:r>
            <a:r>
              <a:rPr lang="en-US" sz="2400" spc="-5" dirty="0">
                <a:latin typeface="Calibri"/>
                <a:cs typeface="Calibri"/>
              </a:rPr>
              <a:t>Action Plan </a:t>
            </a:r>
            <a:r>
              <a:rPr lang="en-US" sz="2400" spc="-35" dirty="0">
                <a:latin typeface="Calibri"/>
                <a:cs typeface="Calibri"/>
              </a:rPr>
              <a:t>Template </a:t>
            </a:r>
            <a:r>
              <a:rPr lang="en-US" sz="2400" spc="-20" dirty="0">
                <a:latin typeface="Calibri"/>
                <a:cs typeface="Calibri"/>
              </a:rPr>
              <a:t>for </a:t>
            </a:r>
            <a:r>
              <a:rPr lang="en-US" sz="2400" spc="-5" dirty="0">
                <a:latin typeface="Calibri"/>
                <a:cs typeface="Calibri"/>
              </a:rPr>
              <a:t>the high-level plan </a:t>
            </a:r>
            <a:r>
              <a:rPr lang="en-US" sz="2400" spc="-20" dirty="0">
                <a:latin typeface="Calibri"/>
                <a:cs typeface="Calibri"/>
              </a:rPr>
              <a:t>for </a:t>
            </a:r>
            <a:r>
              <a:rPr lang="en-US" sz="2400" spc="-10" dirty="0">
                <a:latin typeface="Calibri"/>
                <a:cs typeface="Calibri"/>
              </a:rPr>
              <a:t>subsequent  years.</a:t>
            </a:r>
            <a:endParaRPr lang="en-US" sz="2400" dirty="0">
              <a:latin typeface="Calibri"/>
              <a:cs typeface="Calibri"/>
            </a:endParaRPr>
          </a:p>
        </p:txBody>
      </p:sp>
    </p:spTree>
    <p:extLst>
      <p:ext uri="{BB962C8B-B14F-4D97-AF65-F5344CB8AC3E}">
        <p14:creationId xmlns:p14="http://schemas.microsoft.com/office/powerpoint/2010/main" val="2780813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Preparing the Project Narrative</a:t>
            </a:r>
          </a:p>
        </p:txBody>
      </p:sp>
      <p:sp>
        <p:nvSpPr>
          <p:cNvPr id="5" name="Text Placeholder 4">
            <a:extLst>
              <a:ext uri="{FF2B5EF4-FFF2-40B4-BE49-F238E27FC236}">
                <a16:creationId xmlns:a16="http://schemas.microsoft.com/office/drawing/2014/main" id="{12847E05-E8A5-4FF7-BDB2-D88D27D98E43}"/>
              </a:ext>
            </a:extLst>
          </p:cNvPr>
          <p:cNvSpPr>
            <a:spLocks noGrp="1"/>
          </p:cNvSpPr>
          <p:nvPr>
            <p:ph type="body" idx="1"/>
          </p:nvPr>
        </p:nvSpPr>
        <p:spPr>
          <a:xfrm>
            <a:off x="707388" y="1892297"/>
            <a:ext cx="7581900" cy="2185214"/>
          </a:xfrm>
        </p:spPr>
        <p:txBody>
          <a:bodyPr/>
          <a:lstStyle/>
          <a:p>
            <a:pPr marL="355600" indent="-342900">
              <a:lnSpc>
                <a:spcPct val="100000"/>
              </a:lnSpc>
              <a:spcBef>
                <a:spcPts val="1300"/>
              </a:spcBef>
              <a:buClr>
                <a:srgbClr val="3B6D90"/>
              </a:buClr>
              <a:buFont typeface="Arial"/>
              <a:buChar char="•"/>
              <a:tabLst>
                <a:tab pos="354965" algn="l"/>
                <a:tab pos="355600" algn="l"/>
              </a:tabLst>
            </a:pPr>
            <a:r>
              <a:rPr lang="en-US" sz="2800" b="1" spc="-10" dirty="0">
                <a:solidFill>
                  <a:srgbClr val="1F497D"/>
                </a:solidFill>
                <a:latin typeface="Calibri"/>
                <a:cs typeface="Calibri"/>
              </a:rPr>
              <a:t>Maximum </a:t>
            </a:r>
            <a:r>
              <a:rPr lang="en-US" sz="2800" spc="-5" dirty="0">
                <a:latin typeface="Calibri"/>
                <a:cs typeface="Calibri"/>
              </a:rPr>
              <a:t>of 15</a:t>
            </a:r>
            <a:r>
              <a:rPr lang="en-US" sz="2800" spc="30" dirty="0">
                <a:latin typeface="Calibri"/>
                <a:cs typeface="Calibri"/>
              </a:rPr>
              <a:t> </a:t>
            </a:r>
            <a:r>
              <a:rPr lang="en-US" sz="2800" spc="-10" dirty="0">
                <a:latin typeface="Calibri"/>
                <a:cs typeface="Calibri"/>
              </a:rPr>
              <a:t>pages</a:t>
            </a:r>
            <a:endParaRPr lang="en-US" sz="2800" dirty="0">
              <a:latin typeface="Calibri"/>
              <a:cs typeface="Calibri"/>
            </a:endParaRPr>
          </a:p>
          <a:p>
            <a:pPr marL="355600" indent="-342900">
              <a:lnSpc>
                <a:spcPct val="100000"/>
              </a:lnSpc>
              <a:spcBef>
                <a:spcPts val="1200"/>
              </a:spcBef>
              <a:buClr>
                <a:srgbClr val="3B6D90"/>
              </a:buClr>
              <a:buFont typeface="Arial"/>
              <a:buChar char="•"/>
              <a:tabLst>
                <a:tab pos="354965" algn="l"/>
                <a:tab pos="355600" algn="l"/>
              </a:tabLst>
            </a:pPr>
            <a:r>
              <a:rPr lang="en-US" sz="2800" spc="-20" dirty="0">
                <a:latin typeface="Calibri"/>
                <a:cs typeface="Calibri"/>
              </a:rPr>
              <a:t>Font </a:t>
            </a:r>
            <a:r>
              <a:rPr lang="en-US" sz="2800" b="1" spc="-15" dirty="0">
                <a:solidFill>
                  <a:srgbClr val="1F497D"/>
                </a:solidFill>
                <a:latin typeface="Calibri"/>
                <a:cs typeface="Calibri"/>
              </a:rPr>
              <a:t>must </a:t>
            </a:r>
            <a:r>
              <a:rPr lang="en-US" sz="2800" b="1" spc="-5" dirty="0">
                <a:solidFill>
                  <a:srgbClr val="1F497D"/>
                </a:solidFill>
                <a:latin typeface="Calibri"/>
                <a:cs typeface="Calibri"/>
              </a:rPr>
              <a:t>be 12 </a:t>
            </a:r>
            <a:r>
              <a:rPr lang="en-US" sz="2800" b="1" spc="-10" dirty="0">
                <a:solidFill>
                  <a:srgbClr val="1F497D"/>
                </a:solidFill>
                <a:latin typeface="Calibri"/>
                <a:cs typeface="Calibri"/>
              </a:rPr>
              <a:t>point</a:t>
            </a:r>
            <a:r>
              <a:rPr lang="en-US" sz="2800" b="1" spc="30" dirty="0">
                <a:solidFill>
                  <a:srgbClr val="1F497D"/>
                </a:solidFill>
                <a:latin typeface="Calibri"/>
                <a:cs typeface="Calibri"/>
              </a:rPr>
              <a:t> </a:t>
            </a:r>
            <a:r>
              <a:rPr lang="en-US" sz="2800" b="1" spc="-25" dirty="0">
                <a:solidFill>
                  <a:srgbClr val="1F497D"/>
                </a:solidFill>
                <a:latin typeface="Calibri"/>
                <a:cs typeface="Calibri"/>
              </a:rPr>
              <a:t>font</a:t>
            </a:r>
            <a:endParaRPr lang="en-US" sz="2800" dirty="0">
              <a:latin typeface="Calibri"/>
              <a:cs typeface="Calibri"/>
            </a:endParaRPr>
          </a:p>
          <a:p>
            <a:pPr marL="355600" indent="-342900">
              <a:lnSpc>
                <a:spcPct val="100000"/>
              </a:lnSpc>
              <a:spcBef>
                <a:spcPts val="1200"/>
              </a:spcBef>
              <a:buClr>
                <a:srgbClr val="3B6D90"/>
              </a:buClr>
              <a:buFont typeface="Arial"/>
              <a:buChar char="•"/>
              <a:tabLst>
                <a:tab pos="354965" algn="l"/>
                <a:tab pos="355600" algn="l"/>
              </a:tabLst>
            </a:pPr>
            <a:r>
              <a:rPr lang="en-US" sz="2800" b="1" spc="-10" dirty="0">
                <a:solidFill>
                  <a:srgbClr val="1F497D"/>
                </a:solidFill>
                <a:latin typeface="Calibri"/>
                <a:cs typeface="Calibri"/>
              </a:rPr>
              <a:t>Single</a:t>
            </a:r>
            <a:r>
              <a:rPr lang="en-US" sz="2800" spc="-10" dirty="0">
                <a:latin typeface="Calibri"/>
                <a:cs typeface="Calibri"/>
              </a:rPr>
              <a:t>-spaced</a:t>
            </a:r>
            <a:endParaRPr lang="en-US" sz="2800" dirty="0">
              <a:latin typeface="Calibri"/>
              <a:cs typeface="Calibri"/>
            </a:endParaRPr>
          </a:p>
          <a:p>
            <a:pPr marL="355600" indent="-342900">
              <a:lnSpc>
                <a:spcPct val="100000"/>
              </a:lnSpc>
              <a:spcBef>
                <a:spcPts val="1200"/>
              </a:spcBef>
              <a:buClr>
                <a:srgbClr val="3B6D90"/>
              </a:buClr>
              <a:buFont typeface="Arial"/>
              <a:buChar char="•"/>
              <a:tabLst>
                <a:tab pos="354965" algn="l"/>
                <a:tab pos="355600" algn="l"/>
              </a:tabLst>
            </a:pPr>
            <a:r>
              <a:rPr lang="en-US" sz="2800" b="1" spc="-5" dirty="0">
                <a:solidFill>
                  <a:srgbClr val="1F497D"/>
                </a:solidFill>
                <a:latin typeface="Calibri"/>
                <a:cs typeface="Calibri"/>
              </a:rPr>
              <a:t>1-inch </a:t>
            </a:r>
            <a:r>
              <a:rPr lang="en-US" sz="2800" spc="-15" dirty="0">
                <a:latin typeface="Calibri"/>
                <a:cs typeface="Calibri"/>
              </a:rPr>
              <a:t>margins </a:t>
            </a:r>
            <a:r>
              <a:rPr lang="en-US" sz="2800" spc="-5" dirty="0">
                <a:latin typeface="Calibri"/>
                <a:cs typeface="Calibri"/>
              </a:rPr>
              <a:t>on all</a:t>
            </a:r>
            <a:r>
              <a:rPr lang="en-US" sz="2800" spc="5" dirty="0">
                <a:latin typeface="Calibri"/>
                <a:cs typeface="Calibri"/>
              </a:rPr>
              <a:t> </a:t>
            </a:r>
            <a:r>
              <a:rPr lang="en-US" sz="2800" spc="-10" dirty="0">
                <a:latin typeface="Calibri"/>
                <a:cs typeface="Calibri"/>
              </a:rPr>
              <a:t>pages</a:t>
            </a:r>
            <a:endParaRPr lang="en-US" sz="2800" dirty="0">
              <a:latin typeface="Calibri"/>
              <a:cs typeface="Calibri"/>
            </a:endParaRPr>
          </a:p>
        </p:txBody>
      </p:sp>
    </p:spTree>
    <p:extLst>
      <p:ext uri="{BB962C8B-B14F-4D97-AF65-F5344CB8AC3E}">
        <p14:creationId xmlns:p14="http://schemas.microsoft.com/office/powerpoint/2010/main" val="1883007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948742"/>
            <a:ext cx="7782234" cy="615553"/>
          </a:xfrm>
        </p:spPr>
        <p:txBody>
          <a:bodyPr/>
          <a:lstStyle/>
          <a:p>
            <a:r>
              <a:rPr lang="en-US" sz="4000" dirty="0"/>
              <a:t>Preparing the Project Narrative Cont.</a:t>
            </a:r>
          </a:p>
        </p:txBody>
      </p:sp>
      <p:sp>
        <p:nvSpPr>
          <p:cNvPr id="5" name="Text Placeholder 4">
            <a:extLst>
              <a:ext uri="{FF2B5EF4-FFF2-40B4-BE49-F238E27FC236}">
                <a16:creationId xmlns:a16="http://schemas.microsoft.com/office/drawing/2014/main" id="{5A7514A5-4E54-4EBF-8EED-C9408D8CB0F3}"/>
              </a:ext>
            </a:extLst>
          </p:cNvPr>
          <p:cNvSpPr>
            <a:spLocks noGrp="1"/>
          </p:cNvSpPr>
          <p:nvPr>
            <p:ph type="body" idx="1"/>
          </p:nvPr>
        </p:nvSpPr>
        <p:spPr>
          <a:xfrm>
            <a:off x="679917" y="1816097"/>
            <a:ext cx="8208012" cy="4660903"/>
          </a:xfrm>
        </p:spPr>
        <p:txBody>
          <a:bodyPr/>
          <a:lstStyle/>
          <a:p>
            <a:pPr marL="355600" marR="450850" indent="-342900">
              <a:lnSpc>
                <a:spcPct val="100000"/>
              </a:lnSpc>
              <a:spcBef>
                <a:spcPts val="100"/>
              </a:spcBef>
              <a:buClr>
                <a:srgbClr val="3B6D90"/>
              </a:buClr>
              <a:buFont typeface="Arial"/>
              <a:buChar char="•"/>
              <a:tabLst>
                <a:tab pos="354965" algn="l"/>
                <a:tab pos="355600" algn="l"/>
              </a:tabLst>
            </a:pPr>
            <a:r>
              <a:rPr lang="en-US" sz="2000" spc="-20" dirty="0">
                <a:latin typeface="Calibri" panose="020F0502020204030204" pitchFamily="34" charset="0"/>
                <a:cs typeface="Calibri" panose="020F0502020204030204" pitchFamily="34" charset="0"/>
              </a:rPr>
              <a:t>Write </a:t>
            </a:r>
            <a:r>
              <a:rPr lang="en-US" sz="2000" spc="-10" dirty="0">
                <a:latin typeface="Calibri" panose="020F0502020204030204" pitchFamily="34" charset="0"/>
                <a:cs typeface="Calibri" panose="020F0502020204030204" pitchFamily="34" charset="0"/>
              </a:rPr>
              <a:t>your application </a:t>
            </a:r>
            <a:r>
              <a:rPr lang="en-US" sz="2000" spc="-15" dirty="0">
                <a:latin typeface="Calibri" panose="020F0502020204030204" pitchFamily="34" charset="0"/>
                <a:cs typeface="Calibri" panose="020F0502020204030204" pitchFamily="34" charset="0"/>
              </a:rPr>
              <a:t>to </a:t>
            </a:r>
            <a:r>
              <a:rPr lang="en-US" sz="2000" spc="-10" dirty="0">
                <a:latin typeface="Calibri" panose="020F0502020204030204" pitchFamily="34" charset="0"/>
                <a:cs typeface="Calibri" panose="020F0502020204030204" pitchFamily="34" charset="0"/>
              </a:rPr>
              <a:t>read </a:t>
            </a:r>
            <a:r>
              <a:rPr lang="en-US" sz="2000" spc="-20" dirty="0">
                <a:latin typeface="Calibri" panose="020F0502020204030204" pitchFamily="34" charset="0"/>
                <a:cs typeface="Calibri" panose="020F0502020204030204" pitchFamily="34" charset="0"/>
              </a:rPr>
              <a:t>like </a:t>
            </a:r>
            <a:r>
              <a:rPr lang="en-US" sz="2000" dirty="0">
                <a:latin typeface="Calibri" panose="020F0502020204030204" pitchFamily="34" charset="0"/>
                <a:cs typeface="Calibri" panose="020F0502020204030204" pitchFamily="34" charset="0"/>
              </a:rPr>
              <a:t>a </a:t>
            </a:r>
            <a:r>
              <a:rPr lang="en-US" sz="2000" spc="-10" dirty="0">
                <a:latin typeface="Calibri" panose="020F0502020204030204" pitchFamily="34" charset="0"/>
                <a:cs typeface="Calibri" panose="020F0502020204030204" pitchFamily="34" charset="0"/>
              </a:rPr>
              <a:t>story </a:t>
            </a:r>
            <a:r>
              <a:rPr lang="en-US" sz="2000" spc="-5" dirty="0">
                <a:latin typeface="Calibri" panose="020F0502020204030204" pitchFamily="34" charset="0"/>
                <a:cs typeface="Calibri" panose="020F0502020204030204" pitchFamily="34" charset="0"/>
              </a:rPr>
              <a:t>of </a:t>
            </a:r>
            <a:r>
              <a:rPr lang="en-US" sz="2000" spc="-20" dirty="0">
                <a:latin typeface="Calibri" panose="020F0502020204030204" pitchFamily="34" charset="0"/>
                <a:cs typeface="Calibri" panose="020F0502020204030204" pitchFamily="34" charset="0"/>
              </a:rPr>
              <a:t>life </a:t>
            </a:r>
            <a:r>
              <a:rPr lang="en-US" sz="2000" dirty="0">
                <a:latin typeface="Calibri" panose="020F0502020204030204" pitchFamily="34" charset="0"/>
                <a:cs typeface="Calibri" panose="020F0502020204030204" pitchFamily="34" charset="0"/>
              </a:rPr>
              <a:t>in </a:t>
            </a:r>
            <a:r>
              <a:rPr lang="en-US" sz="2000" spc="-10" dirty="0">
                <a:latin typeface="Calibri" panose="020F0502020204030204" pitchFamily="34" charset="0"/>
                <a:cs typeface="Calibri" panose="020F0502020204030204" pitchFamily="34" charset="0"/>
              </a:rPr>
              <a:t>your c</a:t>
            </a:r>
            <a:r>
              <a:rPr lang="en-US" sz="2000" spc="-5" dirty="0">
                <a:latin typeface="Calibri" panose="020F0502020204030204" pitchFamily="34" charset="0"/>
                <a:cs typeface="Calibri" panose="020F0502020204030204" pitchFamily="34" charset="0"/>
              </a:rPr>
              <a:t>ommunity</a:t>
            </a:r>
            <a:endParaRPr lang="en-US" sz="2000" dirty="0">
              <a:latin typeface="Calibri" panose="020F0502020204030204" pitchFamily="34" charset="0"/>
              <a:cs typeface="Calibri" panose="020F0502020204030204" pitchFamily="34" charset="0"/>
            </a:endParaRPr>
          </a:p>
          <a:p>
            <a:pPr marL="355600" marR="875030" indent="-342900">
              <a:lnSpc>
                <a:spcPct val="100000"/>
              </a:lnSpc>
              <a:spcBef>
                <a:spcPts val="2305"/>
              </a:spcBef>
              <a:buClr>
                <a:srgbClr val="3B6D90"/>
              </a:buClr>
              <a:buFont typeface="Arial"/>
              <a:buChar char="•"/>
              <a:tabLst>
                <a:tab pos="354965" algn="l"/>
                <a:tab pos="355600" algn="l"/>
              </a:tabLst>
            </a:pPr>
            <a:r>
              <a:rPr lang="en-US" sz="2000" spc="-15" dirty="0">
                <a:latin typeface="Calibri" panose="020F0502020204030204" pitchFamily="34" charset="0"/>
                <a:cs typeface="Calibri" panose="020F0502020204030204" pitchFamily="34" charset="0"/>
              </a:rPr>
              <a:t>Applicant’s </a:t>
            </a:r>
            <a:r>
              <a:rPr lang="en-US" sz="2000" b="1" spc="-5" dirty="0">
                <a:solidFill>
                  <a:srgbClr val="1F497D"/>
                </a:solidFill>
                <a:latin typeface="Calibri" panose="020F0502020204030204" pitchFamily="34" charset="0"/>
                <a:cs typeface="Calibri" panose="020F0502020204030204" pitchFamily="34" charset="0"/>
              </a:rPr>
              <a:t>Project </a:t>
            </a:r>
            <a:r>
              <a:rPr lang="en-US" sz="2000" b="1" spc="-15" dirty="0">
                <a:solidFill>
                  <a:srgbClr val="1F497D"/>
                </a:solidFill>
                <a:latin typeface="Calibri" panose="020F0502020204030204" pitchFamily="34" charset="0"/>
                <a:cs typeface="Calibri" panose="020F0502020204030204" pitchFamily="34" charset="0"/>
              </a:rPr>
              <a:t>Narrative </a:t>
            </a:r>
            <a:r>
              <a:rPr lang="en-US" sz="2000" spc="-10" dirty="0">
                <a:latin typeface="Calibri" panose="020F0502020204030204" pitchFamily="34" charset="0"/>
                <a:cs typeface="Calibri" panose="020F0502020204030204" pitchFamily="34" charset="0"/>
              </a:rPr>
              <a:t>must </a:t>
            </a:r>
            <a:r>
              <a:rPr lang="en-US" sz="2000" spc="-5" dirty="0">
                <a:latin typeface="Calibri" panose="020F0502020204030204" pitchFamily="34" charset="0"/>
                <a:cs typeface="Calibri" panose="020F0502020204030204" pitchFamily="34" charset="0"/>
              </a:rPr>
              <a:t>be succinct, self- </a:t>
            </a:r>
            <a:r>
              <a:rPr lang="en-US" sz="2000" spc="-25" dirty="0">
                <a:latin typeface="Calibri" panose="020F0502020204030204" pitchFamily="34" charset="0"/>
                <a:cs typeface="Calibri" panose="020F0502020204030204" pitchFamily="34" charset="0"/>
              </a:rPr>
              <a:t>explanatory, </a:t>
            </a:r>
            <a:r>
              <a:rPr lang="en-US" sz="2000" spc="-5" dirty="0">
                <a:latin typeface="Calibri" panose="020F0502020204030204" pitchFamily="34" charset="0"/>
                <a:cs typeface="Calibri" panose="020F0502020204030204" pitchFamily="34" charset="0"/>
              </a:rPr>
              <a:t>and </a:t>
            </a:r>
            <a:r>
              <a:rPr lang="en-US" sz="2000" dirty="0">
                <a:latin typeface="Calibri" panose="020F0502020204030204" pitchFamily="34" charset="0"/>
                <a:cs typeface="Calibri" panose="020F0502020204030204" pitchFamily="34" charset="0"/>
              </a:rPr>
              <a:t>in </a:t>
            </a:r>
            <a:r>
              <a:rPr lang="en-US" sz="2000" spc="-10" dirty="0">
                <a:latin typeface="Calibri" panose="020F0502020204030204" pitchFamily="34" charset="0"/>
                <a:cs typeface="Calibri" panose="020F0502020204030204" pitchFamily="34" charset="0"/>
              </a:rPr>
              <a:t>order </a:t>
            </a:r>
            <a:r>
              <a:rPr lang="en-US" sz="2000" dirty="0">
                <a:latin typeface="Calibri" panose="020F0502020204030204" pitchFamily="34" charset="0"/>
                <a:cs typeface="Calibri" panose="020F0502020204030204" pitchFamily="34" charset="0"/>
              </a:rPr>
              <a:t>as </a:t>
            </a:r>
            <a:r>
              <a:rPr lang="en-US" sz="2000" spc="-5" dirty="0">
                <a:latin typeface="Calibri" panose="020F0502020204030204" pitchFamily="34" charset="0"/>
                <a:cs typeface="Calibri" panose="020F0502020204030204" pitchFamily="34" charset="0"/>
              </a:rPr>
              <a:t>outlined </a:t>
            </a:r>
            <a:r>
              <a:rPr lang="en-US" sz="2000" dirty="0">
                <a:latin typeface="Calibri" panose="020F0502020204030204" pitchFamily="34" charset="0"/>
                <a:cs typeface="Calibri" panose="020F0502020204030204" pitchFamily="34" charset="0"/>
              </a:rPr>
              <a:t>in this</a:t>
            </a:r>
            <a:r>
              <a:rPr lang="en-US" sz="2000" spc="-30" dirty="0">
                <a:latin typeface="Calibri" panose="020F0502020204030204" pitchFamily="34" charset="0"/>
                <a:cs typeface="Calibri" panose="020F0502020204030204" pitchFamily="34" charset="0"/>
              </a:rPr>
              <a:t> </a:t>
            </a:r>
            <a:r>
              <a:rPr lang="en-US" sz="2000" spc="-5" dirty="0">
                <a:latin typeface="Calibri" panose="020F0502020204030204" pitchFamily="34" charset="0"/>
                <a:cs typeface="Calibri" panose="020F0502020204030204" pitchFamily="34" charset="0"/>
              </a:rPr>
              <a:t>section</a:t>
            </a:r>
          </a:p>
          <a:p>
            <a:pPr marL="355600" marR="875030" indent="-342900">
              <a:spcBef>
                <a:spcPts val="2305"/>
              </a:spcBef>
              <a:buClr>
                <a:srgbClr val="3B6D90"/>
              </a:buClr>
              <a:buFont typeface="Arial"/>
              <a:buChar char="•"/>
              <a:tabLst>
                <a:tab pos="354965" algn="l"/>
                <a:tab pos="355600" algn="l"/>
              </a:tabLst>
            </a:pPr>
            <a:r>
              <a:rPr lang="en-US" sz="2000" spc="-30" dirty="0">
                <a:latin typeface="Calibri" panose="020F0502020204030204" pitchFamily="34" charset="0"/>
                <a:cs typeface="Calibri" panose="020F0502020204030204" pitchFamily="34" charset="0"/>
              </a:rPr>
              <a:t>Watch </a:t>
            </a:r>
            <a:r>
              <a:rPr lang="en-US" sz="2000" spc="-10" dirty="0">
                <a:latin typeface="Calibri" panose="020F0502020204030204" pitchFamily="34" charset="0"/>
                <a:cs typeface="Calibri" panose="020F0502020204030204" pitchFamily="34" charset="0"/>
              </a:rPr>
              <a:t>your page </a:t>
            </a:r>
            <a:r>
              <a:rPr lang="en-US" sz="2000" spc="-15" dirty="0">
                <a:latin typeface="Calibri" panose="020F0502020204030204" pitchFamily="34" charset="0"/>
                <a:cs typeface="Calibri" panose="020F0502020204030204" pitchFamily="34" charset="0"/>
              </a:rPr>
              <a:t>count </a:t>
            </a:r>
            <a:r>
              <a:rPr lang="en-US" sz="2000" spc="-5" dirty="0">
                <a:latin typeface="Calibri" panose="020F0502020204030204" pitchFamily="34" charset="0"/>
                <a:cs typeface="Calibri" panose="020F0502020204030204" pitchFamily="34" charset="0"/>
              </a:rPr>
              <a:t>and </a:t>
            </a:r>
            <a:r>
              <a:rPr lang="en-US" sz="2000" spc="-10" dirty="0">
                <a:latin typeface="Calibri" panose="020F0502020204030204" pitchFamily="34" charset="0"/>
                <a:cs typeface="Calibri" panose="020F0502020204030204" pitchFamily="34" charset="0"/>
              </a:rPr>
              <a:t>allocate pages </a:t>
            </a:r>
            <a:r>
              <a:rPr lang="en-US" sz="2000" dirty="0">
                <a:latin typeface="Calibri" panose="020F0502020204030204" pitchFamily="34" charset="0"/>
                <a:cs typeface="Calibri" panose="020F0502020204030204" pitchFamily="34" charset="0"/>
              </a:rPr>
              <a:t>wisely </a:t>
            </a:r>
            <a:r>
              <a:rPr lang="en-US" sz="2000" spc="-5" dirty="0">
                <a:latin typeface="Calibri" panose="020F0502020204030204" pitchFamily="34" charset="0"/>
                <a:cs typeface="Calibri" panose="020F0502020204030204" pitchFamily="34" charset="0"/>
              </a:rPr>
              <a:t>based on  </a:t>
            </a:r>
            <a:r>
              <a:rPr lang="en-US" sz="2000" spc="-10" dirty="0">
                <a:latin typeface="Calibri" panose="020F0502020204030204" pitchFamily="34" charset="0"/>
                <a:cs typeface="Calibri" panose="020F0502020204030204" pitchFamily="34" charset="0"/>
              </a:rPr>
              <a:t>point </a:t>
            </a:r>
            <a:r>
              <a:rPr lang="en-US" sz="2000" spc="-5" dirty="0">
                <a:latin typeface="Calibri" panose="020F0502020204030204" pitchFamily="34" charset="0"/>
                <a:cs typeface="Calibri" panose="020F0502020204030204" pitchFamily="34" charset="0"/>
              </a:rPr>
              <a:t>assignments </a:t>
            </a:r>
            <a:r>
              <a:rPr lang="en-US" sz="2000" spc="-20" dirty="0">
                <a:latin typeface="Calibri" panose="020F0502020204030204" pitchFamily="34" charset="0"/>
                <a:cs typeface="Calibri" panose="020F0502020204030204" pitchFamily="34" charset="0"/>
              </a:rPr>
              <a:t>for</a:t>
            </a:r>
            <a:r>
              <a:rPr lang="en-US" sz="2000" spc="-15" dirty="0">
                <a:latin typeface="Calibri" panose="020F0502020204030204" pitchFamily="34" charset="0"/>
                <a:cs typeface="Calibri" panose="020F0502020204030204" pitchFamily="34" charset="0"/>
              </a:rPr>
              <a:t> </a:t>
            </a:r>
            <a:r>
              <a:rPr lang="en-US" sz="2000" spc="-10" dirty="0">
                <a:latin typeface="Calibri" panose="020F0502020204030204" pitchFamily="34" charset="0"/>
                <a:cs typeface="Calibri" panose="020F0502020204030204" pitchFamily="34" charset="0"/>
              </a:rPr>
              <a:t>questions</a:t>
            </a:r>
            <a:endParaRPr lang="en-US" sz="2000" spc="-5" dirty="0">
              <a:latin typeface="Calibri" panose="020F0502020204030204" pitchFamily="34" charset="0"/>
              <a:cs typeface="Calibri" panose="020F0502020204030204" pitchFamily="34" charset="0"/>
            </a:endParaRPr>
          </a:p>
          <a:p>
            <a:pPr marL="355600" marR="875030" indent="-342900">
              <a:lnSpc>
                <a:spcPct val="100000"/>
              </a:lnSpc>
              <a:spcBef>
                <a:spcPts val="2305"/>
              </a:spcBef>
              <a:buClr>
                <a:srgbClr val="3B6D90"/>
              </a:buClr>
              <a:buFont typeface="Arial"/>
              <a:buChar char="•"/>
              <a:tabLst>
                <a:tab pos="354965" algn="l"/>
                <a:tab pos="355600" algn="l"/>
              </a:tabLst>
            </a:pPr>
            <a:r>
              <a:rPr lang="en-US" sz="2000" dirty="0">
                <a:latin typeface="Calibri" panose="020F0502020204030204" pitchFamily="34" charset="0"/>
                <a:cs typeface="Calibri" panose="020F0502020204030204" pitchFamily="34" charset="0"/>
              </a:rPr>
              <a:t>Please provide a detailed </a:t>
            </a:r>
            <a:r>
              <a:rPr lang="en-US" sz="2000" b="1" spc="-5" dirty="0">
                <a:solidFill>
                  <a:srgbClr val="1F497D"/>
                </a:solidFill>
                <a:latin typeface="Calibri" panose="020F0502020204030204" pitchFamily="34" charset="0"/>
                <a:cs typeface="Calibri" panose="020F0502020204030204" pitchFamily="34" charset="0"/>
              </a:rPr>
              <a:t>Table of Contents </a:t>
            </a:r>
            <a:r>
              <a:rPr lang="en-US" sz="2000" dirty="0">
                <a:latin typeface="Calibri" panose="020F0502020204030204" pitchFamily="34" charset="0"/>
                <a:cs typeface="Calibri" panose="020F0502020204030204" pitchFamily="34" charset="0"/>
              </a:rPr>
              <a:t>for the entire submission package that includes all the documents in </a:t>
            </a:r>
            <a:r>
              <a:rPr lang="en-US" sz="2000" b="1" u="sng" spc="-5" dirty="0">
                <a:solidFill>
                  <a:srgbClr val="1F497D"/>
                </a:solidFill>
                <a:latin typeface="Calibri" panose="020F0502020204030204" pitchFamily="34" charset="0"/>
                <a:cs typeface="Calibri" panose="020F0502020204030204" pitchFamily="34" charset="0"/>
              </a:rPr>
              <a:t>H. Other Information</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section and headings in the </a:t>
            </a:r>
            <a:r>
              <a:rPr lang="en-US" sz="2000" b="1" spc="-5" dirty="0">
                <a:solidFill>
                  <a:srgbClr val="1F497D"/>
                </a:solidFill>
                <a:latin typeface="Calibri" panose="020F0502020204030204" pitchFamily="34" charset="0"/>
                <a:cs typeface="Calibri" panose="020F0502020204030204" pitchFamily="34" charset="0"/>
              </a:rPr>
              <a:t>Project Narrative </a:t>
            </a:r>
            <a:r>
              <a:rPr lang="en-US" sz="2000" dirty="0">
                <a:latin typeface="Calibri" panose="020F0502020204030204" pitchFamily="34" charset="0"/>
                <a:cs typeface="Calibri" panose="020F0502020204030204" pitchFamily="34" charset="0"/>
              </a:rPr>
              <a:t>section. </a:t>
            </a:r>
          </a:p>
          <a:p>
            <a:pPr marL="355600" marR="875030" indent="-342900">
              <a:lnSpc>
                <a:spcPct val="100000"/>
              </a:lnSpc>
              <a:spcBef>
                <a:spcPts val="2305"/>
              </a:spcBef>
              <a:buClr>
                <a:srgbClr val="3B6D90"/>
              </a:buClr>
              <a:buFont typeface="Arial"/>
              <a:buChar char="•"/>
              <a:tabLst>
                <a:tab pos="354965" algn="l"/>
                <a:tab pos="355600" algn="l"/>
              </a:tabLst>
            </a:pPr>
            <a:r>
              <a:rPr lang="en-US" sz="2000" dirty="0">
                <a:latin typeface="Calibri" panose="020F0502020204030204" pitchFamily="34" charset="0"/>
                <a:cs typeface="Calibri" panose="020F0502020204030204" pitchFamily="34" charset="0"/>
              </a:rPr>
              <a:t>Please make sure to </a:t>
            </a:r>
            <a:r>
              <a:rPr lang="en-US" sz="2000" b="1" dirty="0">
                <a:latin typeface="Calibri" panose="020F0502020204030204" pitchFamily="34" charset="0"/>
                <a:cs typeface="Calibri" panose="020F0502020204030204" pitchFamily="34" charset="0"/>
              </a:rPr>
              <a:t>number all pages </a:t>
            </a:r>
            <a:r>
              <a:rPr lang="en-US" sz="2000" dirty="0">
                <a:latin typeface="Calibri" panose="020F0502020204030204" pitchFamily="34" charset="0"/>
                <a:cs typeface="Calibri" panose="020F0502020204030204" pitchFamily="34" charset="0"/>
              </a:rPr>
              <a:t>of your application starting with the Table of Contents as page one and all the way through to your last attachment.</a:t>
            </a:r>
          </a:p>
        </p:txBody>
      </p:sp>
    </p:spTree>
    <p:extLst>
      <p:ext uri="{BB962C8B-B14F-4D97-AF65-F5344CB8AC3E}">
        <p14:creationId xmlns:p14="http://schemas.microsoft.com/office/powerpoint/2010/main" val="4105933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9041" y="1219200"/>
            <a:ext cx="8005918" cy="808389"/>
          </a:xfrm>
        </p:spPr>
        <p:txBody>
          <a:bodyPr/>
          <a:lstStyle/>
          <a:p>
            <a:r>
              <a:rPr lang="en-US" sz="4000" dirty="0"/>
              <a:t>Tips for Preparing the Project Narrative</a:t>
            </a:r>
          </a:p>
        </p:txBody>
      </p:sp>
      <p:sp>
        <p:nvSpPr>
          <p:cNvPr id="5" name="Text Placeholder 4">
            <a:extLst>
              <a:ext uri="{FF2B5EF4-FFF2-40B4-BE49-F238E27FC236}">
                <a16:creationId xmlns:a16="http://schemas.microsoft.com/office/drawing/2014/main" id="{5CD66479-1DCD-4A48-B8C2-DAB6FDB475FD}"/>
              </a:ext>
            </a:extLst>
          </p:cNvPr>
          <p:cNvSpPr>
            <a:spLocks noGrp="1"/>
          </p:cNvSpPr>
          <p:nvPr>
            <p:ph type="body" idx="1"/>
          </p:nvPr>
        </p:nvSpPr>
        <p:spPr>
          <a:xfrm>
            <a:off x="680882" y="2412940"/>
            <a:ext cx="7581900" cy="3683060"/>
          </a:xfrm>
        </p:spPr>
        <p:txBody>
          <a:bodyPr/>
          <a:lstStyle/>
          <a:p>
            <a:pPr marL="355600" marR="5080" indent="-342900">
              <a:lnSpc>
                <a:spcPct val="100000"/>
              </a:lnSpc>
              <a:spcBef>
                <a:spcPts val="95"/>
              </a:spcBef>
              <a:buClr>
                <a:srgbClr val="3B6D90"/>
              </a:buClr>
              <a:buFont typeface="Arial"/>
              <a:buChar char="•"/>
              <a:tabLst>
                <a:tab pos="354965" algn="l"/>
                <a:tab pos="355600" algn="l"/>
              </a:tabLst>
            </a:pPr>
            <a:r>
              <a:rPr lang="en-US" sz="2800" spc="-5" dirty="0">
                <a:latin typeface="Calibri"/>
                <a:cs typeface="Calibri"/>
              </a:rPr>
              <a:t>Do not </a:t>
            </a:r>
            <a:r>
              <a:rPr lang="en-US" sz="2800" spc="-10" dirty="0">
                <a:latin typeface="Calibri"/>
                <a:cs typeface="Calibri"/>
              </a:rPr>
              <a:t>include </a:t>
            </a:r>
            <a:r>
              <a:rPr lang="en-US" sz="2800" spc="-5" dirty="0">
                <a:latin typeface="Calibri"/>
                <a:cs typeface="Calibri"/>
              </a:rPr>
              <a:t>unnecessary </a:t>
            </a:r>
            <a:r>
              <a:rPr lang="en-US" sz="2800" spc="-10" dirty="0">
                <a:latin typeface="Calibri"/>
                <a:cs typeface="Calibri"/>
              </a:rPr>
              <a:t>material that </a:t>
            </a:r>
            <a:r>
              <a:rPr lang="en-US" sz="2800" spc="-20" dirty="0">
                <a:latin typeface="Calibri"/>
                <a:cs typeface="Calibri"/>
              </a:rPr>
              <a:t>may  distract from </a:t>
            </a:r>
            <a:r>
              <a:rPr lang="en-US" sz="2800" spc="-10" dirty="0">
                <a:latin typeface="Calibri"/>
                <a:cs typeface="Calibri"/>
              </a:rPr>
              <a:t>the </a:t>
            </a:r>
            <a:r>
              <a:rPr lang="en-US" sz="2800" spc="-50" dirty="0">
                <a:latin typeface="Calibri"/>
                <a:cs typeface="Calibri"/>
              </a:rPr>
              <a:t>review, </a:t>
            </a:r>
            <a:r>
              <a:rPr lang="en-US" sz="2800" spc="-5" dirty="0">
                <a:latin typeface="Calibri"/>
                <a:cs typeface="Calibri"/>
              </a:rPr>
              <a:t>such as </a:t>
            </a:r>
            <a:r>
              <a:rPr lang="en-US" sz="2800" spc="-15" dirty="0">
                <a:latin typeface="Calibri"/>
                <a:cs typeface="Calibri"/>
              </a:rPr>
              <a:t>too </a:t>
            </a:r>
            <a:r>
              <a:rPr lang="en-US" sz="2800" spc="-20" dirty="0">
                <a:latin typeface="Calibri"/>
                <a:cs typeface="Calibri"/>
              </a:rPr>
              <a:t>many  </a:t>
            </a:r>
            <a:r>
              <a:rPr lang="en-US" sz="2800" spc="-15" dirty="0">
                <a:latin typeface="Calibri"/>
                <a:cs typeface="Calibri"/>
              </a:rPr>
              <a:t>charts/graphs</a:t>
            </a:r>
          </a:p>
          <a:p>
            <a:pPr marL="812800" marR="5080" lvl="1" indent="-342900">
              <a:spcBef>
                <a:spcPts val="95"/>
              </a:spcBef>
              <a:buClr>
                <a:srgbClr val="3B6D90"/>
              </a:buClr>
              <a:buFont typeface="Arial"/>
              <a:buChar char="•"/>
              <a:tabLst>
                <a:tab pos="354965" algn="l"/>
                <a:tab pos="355600" algn="l"/>
              </a:tabLst>
            </a:pPr>
            <a:r>
              <a:rPr lang="en-US" sz="2400" dirty="0"/>
              <a:t>It is acceptable for applicants to use 10-point font in tables and charts.</a:t>
            </a:r>
            <a:endParaRPr lang="en-US" sz="3600" dirty="0">
              <a:cs typeface="Calibri"/>
            </a:endParaRPr>
          </a:p>
          <a:p>
            <a:pPr>
              <a:lnSpc>
                <a:spcPct val="100000"/>
              </a:lnSpc>
              <a:spcBef>
                <a:spcPts val="45"/>
              </a:spcBef>
              <a:buClr>
                <a:srgbClr val="3B6D90"/>
              </a:buClr>
              <a:buFont typeface="Arial"/>
              <a:buChar char="•"/>
            </a:pPr>
            <a:endParaRPr lang="en-US" sz="2400" dirty="0">
              <a:latin typeface="Calibri"/>
              <a:cs typeface="Calibri"/>
            </a:endParaRPr>
          </a:p>
          <a:p>
            <a:pPr marL="355600" indent="-342900">
              <a:lnSpc>
                <a:spcPct val="100000"/>
              </a:lnSpc>
              <a:buClr>
                <a:srgbClr val="3B6D90"/>
              </a:buClr>
              <a:buFont typeface="Arial"/>
              <a:buChar char="•"/>
              <a:tabLst>
                <a:tab pos="354965" algn="l"/>
                <a:tab pos="355600" algn="l"/>
              </a:tabLst>
            </a:pPr>
            <a:r>
              <a:rPr lang="en-US" sz="2800" spc="-5" dirty="0">
                <a:latin typeface="Calibri"/>
                <a:cs typeface="Calibri"/>
              </a:rPr>
              <a:t>Do not </a:t>
            </a:r>
            <a:r>
              <a:rPr lang="en-US" sz="2800" spc="-10" dirty="0">
                <a:latin typeface="Calibri"/>
                <a:cs typeface="Calibri"/>
              </a:rPr>
              <a:t>include </a:t>
            </a:r>
            <a:r>
              <a:rPr lang="en-US" sz="2800" spc="-15" dirty="0">
                <a:latin typeface="Calibri"/>
                <a:cs typeface="Calibri"/>
              </a:rPr>
              <a:t>redundant</a:t>
            </a:r>
            <a:r>
              <a:rPr lang="en-US" sz="2800" spc="125" dirty="0">
                <a:latin typeface="Calibri"/>
                <a:cs typeface="Calibri"/>
              </a:rPr>
              <a:t> </a:t>
            </a:r>
            <a:r>
              <a:rPr lang="en-US" sz="2800" spc="-15" dirty="0">
                <a:latin typeface="Calibri"/>
                <a:cs typeface="Calibri"/>
              </a:rPr>
              <a:t>information</a:t>
            </a:r>
            <a:endParaRPr lang="en-US" sz="2800" dirty="0">
              <a:latin typeface="Calibri"/>
              <a:cs typeface="Calibri"/>
            </a:endParaRPr>
          </a:p>
          <a:p>
            <a:pPr>
              <a:lnSpc>
                <a:spcPct val="100000"/>
              </a:lnSpc>
              <a:spcBef>
                <a:spcPts val="30"/>
              </a:spcBef>
              <a:buClr>
                <a:srgbClr val="3B6D90"/>
              </a:buClr>
              <a:buFont typeface="Arial"/>
              <a:buChar char="•"/>
            </a:pPr>
            <a:endParaRPr lang="en-US" sz="2650" dirty="0">
              <a:latin typeface="Calibri"/>
              <a:cs typeface="Calibri"/>
            </a:endParaRPr>
          </a:p>
          <a:p>
            <a:pPr marL="355600" indent="-342900">
              <a:lnSpc>
                <a:spcPct val="100000"/>
              </a:lnSpc>
              <a:buClr>
                <a:srgbClr val="3B6D90"/>
              </a:buClr>
              <a:buFont typeface="Arial"/>
              <a:buChar char="•"/>
              <a:tabLst>
                <a:tab pos="354965" algn="l"/>
                <a:tab pos="355600" algn="l"/>
              </a:tabLst>
            </a:pPr>
            <a:r>
              <a:rPr lang="en-US" sz="2800" spc="-5" dirty="0">
                <a:latin typeface="Calibri"/>
                <a:cs typeface="Calibri"/>
              </a:rPr>
              <a:t>Do not </a:t>
            </a:r>
            <a:r>
              <a:rPr lang="en-US" sz="2800" spc="-20" dirty="0">
                <a:latin typeface="Calibri"/>
                <a:cs typeface="Calibri"/>
              </a:rPr>
              <a:t>leave large </a:t>
            </a:r>
            <a:r>
              <a:rPr lang="en-US" sz="2800" spc="-10" dirty="0">
                <a:latin typeface="Calibri"/>
                <a:cs typeface="Calibri"/>
              </a:rPr>
              <a:t>areas </a:t>
            </a:r>
            <a:r>
              <a:rPr lang="en-US" sz="2800" spc="-5" dirty="0">
                <a:latin typeface="Calibri"/>
                <a:cs typeface="Calibri"/>
              </a:rPr>
              <a:t>of </a:t>
            </a:r>
            <a:r>
              <a:rPr lang="en-US" sz="2800" spc="-10" dirty="0">
                <a:latin typeface="Calibri"/>
                <a:cs typeface="Calibri"/>
              </a:rPr>
              <a:t>blank</a:t>
            </a:r>
            <a:r>
              <a:rPr lang="en-US" sz="2800" spc="65" dirty="0">
                <a:latin typeface="Calibri"/>
                <a:cs typeface="Calibri"/>
              </a:rPr>
              <a:t> </a:t>
            </a:r>
            <a:r>
              <a:rPr lang="en-US" sz="2800" spc="-5" dirty="0">
                <a:latin typeface="Calibri"/>
                <a:cs typeface="Calibri"/>
              </a:rPr>
              <a:t>space</a:t>
            </a:r>
            <a:endParaRPr lang="en-US" sz="2800" dirty="0">
              <a:latin typeface="Calibri"/>
              <a:cs typeface="Calibri"/>
            </a:endParaRPr>
          </a:p>
        </p:txBody>
      </p:sp>
    </p:spTree>
    <p:extLst>
      <p:ext uri="{BB962C8B-B14F-4D97-AF65-F5344CB8AC3E}">
        <p14:creationId xmlns:p14="http://schemas.microsoft.com/office/powerpoint/2010/main" val="3101516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9416" y="914400"/>
            <a:ext cx="7782234" cy="615553"/>
          </a:xfrm>
        </p:spPr>
        <p:txBody>
          <a:bodyPr/>
          <a:lstStyle/>
          <a:p>
            <a:r>
              <a:rPr lang="en-US" sz="4000" dirty="0"/>
              <a:t>Application Submission and Review</a:t>
            </a:r>
          </a:p>
        </p:txBody>
      </p:sp>
      <p:sp>
        <p:nvSpPr>
          <p:cNvPr id="5" name="Text Placeholder 4">
            <a:extLst>
              <a:ext uri="{FF2B5EF4-FFF2-40B4-BE49-F238E27FC236}">
                <a16:creationId xmlns:a16="http://schemas.microsoft.com/office/drawing/2014/main" id="{911596E5-E496-4DE4-91C5-32A3EBA5204F}"/>
              </a:ext>
            </a:extLst>
          </p:cNvPr>
          <p:cNvSpPr>
            <a:spLocks noGrp="1"/>
          </p:cNvSpPr>
          <p:nvPr>
            <p:ph type="body" idx="1"/>
          </p:nvPr>
        </p:nvSpPr>
        <p:spPr>
          <a:xfrm>
            <a:off x="707388" y="1892297"/>
            <a:ext cx="7581900" cy="3593291"/>
          </a:xfrm>
        </p:spPr>
        <p:txBody>
          <a:bodyPr/>
          <a:lstStyle/>
          <a:p>
            <a:pPr marL="355600" indent="-342900">
              <a:lnSpc>
                <a:spcPct val="100000"/>
              </a:lnSpc>
              <a:spcBef>
                <a:spcPts val="95"/>
              </a:spcBef>
              <a:buClr>
                <a:srgbClr val="3B6D90"/>
              </a:buClr>
              <a:buFont typeface="Arial"/>
              <a:buChar char="•"/>
              <a:tabLst>
                <a:tab pos="354965" algn="l"/>
                <a:tab pos="355600" algn="l"/>
              </a:tabLst>
            </a:pPr>
            <a:r>
              <a:rPr lang="en-US" sz="2800" spc="-55" dirty="0">
                <a:latin typeface="Calibri"/>
                <a:cs typeface="Calibri"/>
              </a:rPr>
              <a:t>Your </a:t>
            </a:r>
            <a:r>
              <a:rPr lang="en-US" sz="2800" spc="-10" dirty="0">
                <a:latin typeface="Calibri"/>
                <a:cs typeface="Calibri"/>
              </a:rPr>
              <a:t>application will </a:t>
            </a:r>
            <a:r>
              <a:rPr lang="en-US" sz="2800" spc="-5" dirty="0">
                <a:latin typeface="Calibri"/>
                <a:cs typeface="Calibri"/>
              </a:rPr>
              <a:t>be </a:t>
            </a:r>
            <a:r>
              <a:rPr lang="en-US" sz="2800" spc="-15" dirty="0">
                <a:latin typeface="Calibri"/>
                <a:cs typeface="Calibri"/>
              </a:rPr>
              <a:t>reviewed according to</a:t>
            </a:r>
            <a:r>
              <a:rPr lang="en-US" sz="2800" spc="125" dirty="0">
                <a:latin typeface="Calibri"/>
                <a:cs typeface="Calibri"/>
              </a:rPr>
              <a:t> </a:t>
            </a:r>
            <a:r>
              <a:rPr lang="en-US" sz="2800" spc="-10" dirty="0">
                <a:latin typeface="Calibri"/>
                <a:cs typeface="Calibri"/>
              </a:rPr>
              <a:t>the</a:t>
            </a:r>
            <a:endParaRPr lang="en-US" sz="2800" dirty="0">
              <a:latin typeface="Calibri"/>
              <a:cs typeface="Calibri"/>
            </a:endParaRPr>
          </a:p>
          <a:p>
            <a:pPr marL="355600">
              <a:lnSpc>
                <a:spcPct val="100000"/>
              </a:lnSpc>
            </a:pPr>
            <a:r>
              <a:rPr lang="en-US" sz="2800" b="1" spc="-20" dirty="0">
                <a:solidFill>
                  <a:srgbClr val="1F497D"/>
                </a:solidFill>
                <a:latin typeface="Calibri"/>
                <a:cs typeface="Calibri"/>
              </a:rPr>
              <a:t>Review </a:t>
            </a:r>
            <a:r>
              <a:rPr lang="en-US" sz="2800" b="1" spc="-10" dirty="0">
                <a:solidFill>
                  <a:srgbClr val="1F497D"/>
                </a:solidFill>
                <a:latin typeface="Calibri"/>
                <a:cs typeface="Calibri"/>
              </a:rPr>
              <a:t>and </a:t>
            </a:r>
            <a:r>
              <a:rPr lang="en-US" sz="2800" b="1" spc="-5" dirty="0">
                <a:solidFill>
                  <a:srgbClr val="1F497D"/>
                </a:solidFill>
                <a:latin typeface="Calibri"/>
                <a:cs typeface="Calibri"/>
              </a:rPr>
              <a:t>Selection </a:t>
            </a:r>
            <a:r>
              <a:rPr lang="en-US" sz="2800" b="1" spc="-10" dirty="0">
                <a:solidFill>
                  <a:srgbClr val="1F497D"/>
                </a:solidFill>
                <a:latin typeface="Calibri"/>
                <a:cs typeface="Calibri"/>
              </a:rPr>
              <a:t>Process </a:t>
            </a:r>
            <a:r>
              <a:rPr lang="en-US" sz="2800" spc="-10" dirty="0">
                <a:latin typeface="Calibri"/>
                <a:cs typeface="Calibri"/>
              </a:rPr>
              <a:t>in the</a:t>
            </a:r>
            <a:r>
              <a:rPr lang="en-US" sz="2800" spc="150" dirty="0">
                <a:latin typeface="Calibri"/>
                <a:cs typeface="Calibri"/>
              </a:rPr>
              <a:t> </a:t>
            </a:r>
            <a:r>
              <a:rPr lang="en-US" sz="2800" spc="-15" dirty="0">
                <a:latin typeface="Calibri"/>
                <a:cs typeface="Calibri"/>
              </a:rPr>
              <a:t>NOFO</a:t>
            </a:r>
            <a:endParaRPr lang="en-US" sz="2800" dirty="0">
              <a:latin typeface="Calibri"/>
              <a:cs typeface="Calibri"/>
            </a:endParaRPr>
          </a:p>
          <a:p>
            <a:pPr>
              <a:lnSpc>
                <a:spcPct val="100000"/>
              </a:lnSpc>
            </a:pPr>
            <a:endParaRPr lang="en-US" sz="2750" dirty="0">
              <a:latin typeface="Calibri"/>
              <a:cs typeface="Calibri"/>
            </a:endParaRPr>
          </a:p>
          <a:p>
            <a:pPr marL="355600" indent="-342900">
              <a:lnSpc>
                <a:spcPct val="100000"/>
              </a:lnSpc>
              <a:spcBef>
                <a:spcPts val="5"/>
              </a:spcBef>
              <a:buClr>
                <a:srgbClr val="3B6D90"/>
              </a:buClr>
              <a:buFont typeface="Arial"/>
              <a:buChar char="•"/>
              <a:tabLst>
                <a:tab pos="354965" algn="l"/>
                <a:tab pos="355600" algn="l"/>
              </a:tabLst>
            </a:pPr>
            <a:r>
              <a:rPr lang="en-US" sz="2800" spc="-5" dirty="0">
                <a:latin typeface="Calibri"/>
                <a:cs typeface="Calibri"/>
              </a:rPr>
              <a:t>When </a:t>
            </a:r>
            <a:r>
              <a:rPr lang="en-US" sz="2800" spc="-15" dirty="0">
                <a:latin typeface="Calibri"/>
                <a:cs typeface="Calibri"/>
              </a:rPr>
              <a:t>submitting </a:t>
            </a:r>
            <a:r>
              <a:rPr lang="en-US" sz="2800" spc="-10" dirty="0">
                <a:latin typeface="Calibri"/>
                <a:cs typeface="Calibri"/>
              </a:rPr>
              <a:t>via</a:t>
            </a:r>
            <a:r>
              <a:rPr lang="en-US" sz="2800" spc="80" dirty="0">
                <a:latin typeface="Calibri"/>
                <a:cs typeface="Calibri"/>
              </a:rPr>
              <a:t> </a:t>
            </a:r>
            <a:r>
              <a:rPr lang="en-US" sz="2800" spc="-15" dirty="0">
                <a:latin typeface="Calibri"/>
                <a:cs typeface="Calibri"/>
              </a:rPr>
              <a:t>Grants.gov</a:t>
            </a:r>
            <a:endParaRPr lang="en-US" sz="2800" dirty="0">
              <a:latin typeface="Calibri"/>
              <a:cs typeface="Calibri"/>
            </a:endParaRPr>
          </a:p>
          <a:p>
            <a:pPr marL="812800" lvl="1" indent="-342900">
              <a:lnSpc>
                <a:spcPct val="100000"/>
              </a:lnSpc>
              <a:spcBef>
                <a:spcPts val="600"/>
              </a:spcBef>
              <a:buClr>
                <a:srgbClr val="3B6D90"/>
              </a:buClr>
              <a:buFont typeface="Arial"/>
              <a:buChar char="•"/>
              <a:tabLst>
                <a:tab pos="812165" algn="l"/>
                <a:tab pos="812800" algn="l"/>
              </a:tabLst>
            </a:pPr>
            <a:r>
              <a:rPr lang="en-US" sz="2800" spc="-10" dirty="0">
                <a:cs typeface="Calibri"/>
              </a:rPr>
              <a:t>Application </a:t>
            </a:r>
            <a:r>
              <a:rPr lang="en-US" sz="2800" spc="-15" dirty="0">
                <a:cs typeface="Calibri"/>
              </a:rPr>
              <a:t>must </a:t>
            </a:r>
            <a:r>
              <a:rPr lang="en-US" sz="2800" spc="-5" dirty="0">
                <a:cs typeface="Calibri"/>
              </a:rPr>
              <a:t>be uploaded </a:t>
            </a:r>
            <a:r>
              <a:rPr lang="en-US" sz="2800" spc="-10" dirty="0">
                <a:cs typeface="Calibri"/>
              </a:rPr>
              <a:t>in </a:t>
            </a:r>
            <a:r>
              <a:rPr lang="en-US" sz="2800" spc="-5" dirty="0">
                <a:cs typeface="Calibri"/>
              </a:rPr>
              <a:t>a </a:t>
            </a:r>
            <a:r>
              <a:rPr lang="en-US" sz="2800" b="1" spc="-5" dirty="0">
                <a:solidFill>
                  <a:srgbClr val="1F4E79"/>
                </a:solidFill>
                <a:cs typeface="Calibri"/>
              </a:rPr>
              <a:t>PDF</a:t>
            </a:r>
            <a:r>
              <a:rPr lang="en-US" sz="2800" b="1" spc="130" dirty="0">
                <a:solidFill>
                  <a:srgbClr val="1F4E79"/>
                </a:solidFill>
                <a:cs typeface="Calibri"/>
              </a:rPr>
              <a:t> </a:t>
            </a:r>
            <a:r>
              <a:rPr lang="en-US" sz="2800" b="1" spc="-10" dirty="0">
                <a:solidFill>
                  <a:srgbClr val="1F4E79"/>
                </a:solidFill>
                <a:cs typeface="Calibri"/>
              </a:rPr>
              <a:t>file</a:t>
            </a:r>
            <a:endParaRPr lang="en-US" sz="2800" dirty="0">
              <a:cs typeface="Calibri"/>
            </a:endParaRPr>
          </a:p>
          <a:p>
            <a:pPr marL="812165">
              <a:lnSpc>
                <a:spcPct val="100000"/>
              </a:lnSpc>
            </a:pPr>
            <a:r>
              <a:rPr lang="en-US" sz="2800" spc="-20" dirty="0">
                <a:latin typeface="Calibri"/>
                <a:cs typeface="Calibri"/>
              </a:rPr>
              <a:t>format</a:t>
            </a:r>
            <a:endParaRPr lang="en-US" sz="2800" dirty="0">
              <a:latin typeface="Calibri"/>
              <a:cs typeface="Calibri"/>
            </a:endParaRPr>
          </a:p>
          <a:p>
            <a:pPr marL="812165" marR="1094740" lvl="1" indent="-342900">
              <a:lnSpc>
                <a:spcPct val="100000"/>
              </a:lnSpc>
              <a:spcBef>
                <a:spcPts val="600"/>
              </a:spcBef>
              <a:buClr>
                <a:srgbClr val="3B6D90"/>
              </a:buClr>
              <a:buFont typeface="Arial"/>
              <a:buChar char="•"/>
              <a:tabLst>
                <a:tab pos="812165" algn="l"/>
                <a:tab pos="812800" algn="l"/>
              </a:tabLst>
            </a:pPr>
            <a:r>
              <a:rPr lang="en-US" sz="2800" spc="-15" dirty="0">
                <a:cs typeface="Calibri"/>
              </a:rPr>
              <a:t>Applicants must </a:t>
            </a:r>
            <a:r>
              <a:rPr lang="en-US" sz="2800" spc="-5" dirty="0">
                <a:cs typeface="Calibri"/>
              </a:rPr>
              <a:t>name </a:t>
            </a:r>
            <a:r>
              <a:rPr lang="en-US" sz="2800" spc="-10" dirty="0">
                <a:cs typeface="Calibri"/>
              </a:rPr>
              <a:t>this file </a:t>
            </a:r>
            <a:r>
              <a:rPr lang="en-US" sz="2800" b="1" spc="-10" dirty="0">
                <a:solidFill>
                  <a:srgbClr val="1F497D"/>
                </a:solidFill>
                <a:cs typeface="Calibri"/>
              </a:rPr>
              <a:t>“Project  </a:t>
            </a:r>
            <a:r>
              <a:rPr lang="en-US" sz="2800" b="1" spc="-20" dirty="0">
                <a:solidFill>
                  <a:srgbClr val="1F497D"/>
                </a:solidFill>
                <a:cs typeface="Calibri"/>
              </a:rPr>
              <a:t>Narrative”</a:t>
            </a:r>
            <a:endParaRPr lang="en-US" sz="2800" dirty="0">
              <a:cs typeface="Calibri"/>
            </a:endParaRPr>
          </a:p>
        </p:txBody>
      </p:sp>
    </p:spTree>
    <p:extLst>
      <p:ext uri="{BB962C8B-B14F-4D97-AF65-F5344CB8AC3E}">
        <p14:creationId xmlns:p14="http://schemas.microsoft.com/office/powerpoint/2010/main" val="3369404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935329"/>
          </a:xfrm>
        </p:spPr>
        <p:txBody>
          <a:bodyPr/>
          <a:lstStyle/>
          <a:p>
            <a:r>
              <a:rPr lang="en-US" dirty="0"/>
              <a:t>Avoid Common Mistakes…</a:t>
            </a:r>
          </a:p>
        </p:txBody>
      </p:sp>
      <p:sp>
        <p:nvSpPr>
          <p:cNvPr id="5" name="Text Placeholder 4">
            <a:extLst>
              <a:ext uri="{FF2B5EF4-FFF2-40B4-BE49-F238E27FC236}">
                <a16:creationId xmlns:a16="http://schemas.microsoft.com/office/drawing/2014/main" id="{00751D14-D44B-4511-8F9E-C69E22D294FC}"/>
              </a:ext>
            </a:extLst>
          </p:cNvPr>
          <p:cNvSpPr>
            <a:spLocks noGrp="1"/>
          </p:cNvSpPr>
          <p:nvPr>
            <p:ph type="body" idx="1"/>
          </p:nvPr>
        </p:nvSpPr>
        <p:spPr>
          <a:xfrm>
            <a:off x="707388" y="1892297"/>
            <a:ext cx="7581900" cy="4203715"/>
          </a:xfrm>
        </p:spPr>
        <p:txBody>
          <a:bodyPr/>
          <a:lstStyle/>
          <a:p>
            <a:pPr marL="355600" marR="688340" indent="-343535">
              <a:lnSpc>
                <a:spcPts val="2810"/>
              </a:lnSpc>
              <a:spcBef>
                <a:spcPts val="455"/>
              </a:spcBef>
              <a:buClr>
                <a:srgbClr val="3B6D90"/>
              </a:buClr>
              <a:buFont typeface="Arial"/>
              <a:buChar char="•"/>
              <a:tabLst>
                <a:tab pos="354965" algn="l"/>
                <a:tab pos="355600" algn="l"/>
              </a:tabLst>
            </a:pPr>
            <a:r>
              <a:rPr lang="en-US" sz="2600" spc="-20" dirty="0">
                <a:latin typeface="Calibri"/>
                <a:cs typeface="Calibri"/>
              </a:rPr>
              <a:t>Make </a:t>
            </a:r>
            <a:r>
              <a:rPr lang="en-US" sz="2600" spc="-10" dirty="0">
                <a:latin typeface="Calibri"/>
                <a:cs typeface="Calibri"/>
              </a:rPr>
              <a:t>sure </a:t>
            </a:r>
            <a:r>
              <a:rPr lang="en-US" sz="2600" spc="-15" dirty="0">
                <a:latin typeface="Calibri"/>
                <a:cs typeface="Calibri"/>
              </a:rPr>
              <a:t>you </a:t>
            </a:r>
            <a:r>
              <a:rPr lang="en-US" sz="2600" dirty="0">
                <a:latin typeface="Calibri"/>
                <a:cs typeface="Calibri"/>
              </a:rPr>
              <a:t>use the</a:t>
            </a:r>
            <a:r>
              <a:rPr lang="en-US" sz="2600" dirty="0">
                <a:solidFill>
                  <a:srgbClr val="1F497D"/>
                </a:solidFill>
                <a:latin typeface="Calibri"/>
                <a:cs typeface="Calibri"/>
              </a:rPr>
              <a:t> </a:t>
            </a:r>
            <a:r>
              <a:rPr lang="en-US" sz="2600" b="1" u="heavy" spc="-10" dirty="0">
                <a:solidFill>
                  <a:srgbClr val="1F497D"/>
                </a:solidFill>
                <a:uFill>
                  <a:solidFill>
                    <a:srgbClr val="1F497D"/>
                  </a:solidFill>
                </a:uFill>
                <a:latin typeface="Calibri"/>
                <a:cs typeface="Calibri"/>
              </a:rPr>
              <a:t>correct</a:t>
            </a:r>
            <a:r>
              <a:rPr lang="en-US" sz="2600" b="1" spc="-10" dirty="0">
                <a:solidFill>
                  <a:srgbClr val="1F497D"/>
                </a:solidFill>
                <a:latin typeface="Calibri"/>
                <a:cs typeface="Calibri"/>
              </a:rPr>
              <a:t> </a:t>
            </a:r>
            <a:r>
              <a:rPr lang="en-US" sz="2600" spc="-5" dirty="0">
                <a:latin typeface="Calibri"/>
                <a:cs typeface="Calibri"/>
              </a:rPr>
              <a:t>Notice of Funding  Opportunity</a:t>
            </a:r>
            <a:endParaRPr lang="en-US" sz="2600" dirty="0">
              <a:latin typeface="Calibri"/>
              <a:cs typeface="Calibri"/>
            </a:endParaRPr>
          </a:p>
          <a:p>
            <a:pPr marL="756285" marR="19050" indent="-287020" algn="just">
              <a:lnSpc>
                <a:spcPts val="2590"/>
              </a:lnSpc>
              <a:spcBef>
                <a:spcPts val="1610"/>
              </a:spcBef>
            </a:pPr>
            <a:r>
              <a:rPr lang="en-US" sz="2400" spc="-5" dirty="0">
                <a:solidFill>
                  <a:srgbClr val="3B6D90"/>
                </a:solidFill>
                <a:latin typeface="Arial"/>
                <a:cs typeface="Arial"/>
              </a:rPr>
              <a:t>– </a:t>
            </a:r>
            <a:r>
              <a:rPr lang="en-US" sz="2400" spc="-15" dirty="0">
                <a:latin typeface="Calibri"/>
                <a:cs typeface="Calibri"/>
              </a:rPr>
              <a:t>For </a:t>
            </a:r>
            <a:r>
              <a:rPr lang="en-US" sz="2400" dirty="0">
                <a:latin typeface="Calibri"/>
                <a:cs typeface="Calibri"/>
              </a:rPr>
              <a:t>FY </a:t>
            </a:r>
            <a:r>
              <a:rPr lang="en-US" sz="2400" spc="-5" dirty="0">
                <a:latin typeface="Calibri"/>
                <a:cs typeface="Calibri"/>
              </a:rPr>
              <a:t>2020, </a:t>
            </a:r>
            <a:r>
              <a:rPr lang="en-US" sz="2400" dirty="0">
                <a:latin typeface="Calibri"/>
                <a:cs typeface="Calibri"/>
              </a:rPr>
              <a:t>the </a:t>
            </a:r>
            <a:r>
              <a:rPr lang="en-US" sz="2400" spc="-5" dirty="0">
                <a:latin typeface="Calibri"/>
                <a:cs typeface="Calibri"/>
              </a:rPr>
              <a:t>Funding Opportunity </a:t>
            </a:r>
            <a:r>
              <a:rPr lang="en-US" sz="2400" spc="-10" dirty="0">
                <a:latin typeface="Calibri"/>
                <a:cs typeface="Calibri"/>
              </a:rPr>
              <a:t>Numbers </a:t>
            </a:r>
            <a:r>
              <a:rPr lang="en-US" sz="2400" spc="-5" dirty="0">
                <a:latin typeface="Calibri"/>
                <a:cs typeface="Calibri"/>
              </a:rPr>
              <a:t>on </a:t>
            </a:r>
            <a:r>
              <a:rPr lang="en-US" sz="2400" dirty="0">
                <a:latin typeface="Calibri"/>
                <a:cs typeface="Calibri"/>
              </a:rPr>
              <a:t>the  </a:t>
            </a:r>
            <a:r>
              <a:rPr lang="en-US" sz="2400" spc="-15" dirty="0">
                <a:latin typeface="Calibri"/>
                <a:cs typeface="Calibri"/>
              </a:rPr>
              <a:t>cover </a:t>
            </a:r>
            <a:r>
              <a:rPr lang="en-US" sz="2400" spc="-10" dirty="0">
                <a:latin typeface="Calibri"/>
                <a:cs typeface="Calibri"/>
              </a:rPr>
              <a:t>page </a:t>
            </a:r>
            <a:r>
              <a:rPr lang="en-US" sz="2400" spc="-15" dirty="0">
                <a:latin typeface="Calibri"/>
                <a:cs typeface="Calibri"/>
              </a:rPr>
              <a:t>are </a:t>
            </a:r>
            <a:r>
              <a:rPr lang="en-US" sz="2400" dirty="0">
                <a:latin typeface="Calibri"/>
                <a:cs typeface="Calibri"/>
              </a:rPr>
              <a:t>either </a:t>
            </a:r>
            <a:r>
              <a:rPr lang="en-US" sz="2400" b="1" spc="-15" dirty="0">
                <a:solidFill>
                  <a:srgbClr val="1F497D"/>
                </a:solidFill>
                <a:latin typeface="Calibri"/>
                <a:cs typeface="Calibri"/>
              </a:rPr>
              <a:t>CDC-RFA-CE20-2002 </a:t>
            </a:r>
            <a:r>
              <a:rPr lang="en-US" sz="2400" spc="-5" dirty="0">
                <a:latin typeface="Calibri"/>
                <a:cs typeface="Calibri"/>
              </a:rPr>
              <a:t>or </a:t>
            </a:r>
            <a:r>
              <a:rPr lang="en-US" sz="2400" b="1" spc="-20" dirty="0">
                <a:solidFill>
                  <a:srgbClr val="1F497D"/>
                </a:solidFill>
                <a:latin typeface="Calibri"/>
                <a:cs typeface="Calibri"/>
              </a:rPr>
              <a:t>CDC-RFA-  </a:t>
            </a:r>
            <a:r>
              <a:rPr lang="en-US" sz="2400" b="1" spc="-5" dirty="0">
                <a:solidFill>
                  <a:srgbClr val="1F497D"/>
                </a:solidFill>
                <a:latin typeface="Calibri"/>
                <a:cs typeface="Calibri"/>
              </a:rPr>
              <a:t>CE20-2003</a:t>
            </a:r>
            <a:endParaRPr lang="en-US" sz="2400" dirty="0">
              <a:latin typeface="Calibri"/>
              <a:cs typeface="Calibri"/>
            </a:endParaRPr>
          </a:p>
          <a:p>
            <a:pPr marL="355600" indent="-342900" algn="just">
              <a:lnSpc>
                <a:spcPct val="100000"/>
              </a:lnSpc>
              <a:spcBef>
                <a:spcPts val="1275"/>
              </a:spcBef>
              <a:buClr>
                <a:srgbClr val="3B6D90"/>
              </a:buClr>
              <a:buFont typeface="Arial"/>
              <a:buChar char="•"/>
              <a:tabLst>
                <a:tab pos="355600" algn="l"/>
              </a:tabLst>
            </a:pPr>
            <a:r>
              <a:rPr lang="en-US" sz="2400" spc="-5" dirty="0">
                <a:latin typeface="Calibri"/>
                <a:cs typeface="Calibri"/>
              </a:rPr>
              <a:t>Do not </a:t>
            </a:r>
            <a:r>
              <a:rPr lang="en-US" sz="2400" spc="-20" dirty="0">
                <a:latin typeface="Calibri"/>
                <a:cs typeface="Calibri"/>
              </a:rPr>
              <a:t>make </a:t>
            </a:r>
            <a:r>
              <a:rPr lang="en-US" sz="2400" spc="-5" dirty="0">
                <a:latin typeface="Calibri"/>
                <a:cs typeface="Calibri"/>
              </a:rPr>
              <a:t>up </a:t>
            </a:r>
            <a:r>
              <a:rPr lang="en-US" sz="2400" spc="-10" dirty="0">
                <a:latin typeface="Calibri"/>
                <a:cs typeface="Calibri"/>
              </a:rPr>
              <a:t>your own</a:t>
            </a:r>
            <a:r>
              <a:rPr lang="en-US" sz="2400" spc="-15" dirty="0">
                <a:latin typeface="Calibri"/>
                <a:cs typeface="Calibri"/>
              </a:rPr>
              <a:t> </a:t>
            </a:r>
            <a:r>
              <a:rPr lang="en-US" sz="2400" spc="-10" dirty="0">
                <a:latin typeface="Calibri"/>
                <a:cs typeface="Calibri"/>
              </a:rPr>
              <a:t>questions</a:t>
            </a:r>
            <a:endParaRPr lang="en-US" sz="2400" dirty="0">
              <a:latin typeface="Calibri"/>
              <a:cs typeface="Calibri"/>
            </a:endParaRPr>
          </a:p>
          <a:p>
            <a:pPr marL="355600" marR="5080" indent="-342900">
              <a:lnSpc>
                <a:spcPts val="2590"/>
              </a:lnSpc>
              <a:spcBef>
                <a:spcPts val="1635"/>
              </a:spcBef>
              <a:buClr>
                <a:srgbClr val="3B6D90"/>
              </a:buClr>
              <a:buFont typeface="Arial"/>
              <a:buChar char="•"/>
              <a:tabLst>
                <a:tab pos="354965" algn="l"/>
                <a:tab pos="355600" algn="l"/>
              </a:tabLst>
            </a:pPr>
            <a:r>
              <a:rPr lang="en-US" sz="2400" spc="-5" dirty="0">
                <a:latin typeface="Calibri"/>
                <a:cs typeface="Calibri"/>
              </a:rPr>
              <a:t>Do not </a:t>
            </a:r>
            <a:r>
              <a:rPr lang="en-US" sz="2400" dirty="0">
                <a:latin typeface="Calibri"/>
                <a:cs typeface="Calibri"/>
              </a:rPr>
              <a:t>mix </a:t>
            </a:r>
            <a:r>
              <a:rPr lang="en-US" sz="2400" spc="-10" dirty="0">
                <a:latin typeface="Calibri"/>
                <a:cs typeface="Calibri"/>
              </a:rPr>
              <a:t>NOFO questions </a:t>
            </a:r>
            <a:r>
              <a:rPr lang="en-US" sz="2400" dirty="0">
                <a:latin typeface="Calibri"/>
                <a:cs typeface="Calibri"/>
              </a:rPr>
              <a:t>(e.g., </a:t>
            </a:r>
            <a:r>
              <a:rPr lang="en-US" sz="2400" spc="-5" dirty="0">
                <a:latin typeface="Calibri"/>
                <a:cs typeface="Calibri"/>
              </a:rPr>
              <a:t>some </a:t>
            </a:r>
            <a:r>
              <a:rPr lang="en-US" sz="2400" spc="-15" dirty="0">
                <a:latin typeface="Calibri"/>
                <a:cs typeface="Calibri"/>
              </a:rPr>
              <a:t>from </a:t>
            </a:r>
            <a:r>
              <a:rPr lang="en-US" sz="2400" spc="-5" dirty="0">
                <a:latin typeface="Calibri"/>
                <a:cs typeface="Calibri"/>
              </a:rPr>
              <a:t>one year and  some </a:t>
            </a:r>
            <a:r>
              <a:rPr lang="en-US" sz="2400" spc="-15" dirty="0">
                <a:latin typeface="Calibri"/>
                <a:cs typeface="Calibri"/>
              </a:rPr>
              <a:t>from</a:t>
            </a:r>
            <a:r>
              <a:rPr lang="en-US" sz="2400" spc="-10" dirty="0">
                <a:latin typeface="Calibri"/>
                <a:cs typeface="Calibri"/>
              </a:rPr>
              <a:t> </a:t>
            </a:r>
            <a:r>
              <a:rPr lang="en-US" sz="2400" spc="-5" dirty="0">
                <a:latin typeface="Calibri"/>
                <a:cs typeface="Calibri"/>
              </a:rPr>
              <a:t>another)</a:t>
            </a:r>
            <a:endParaRPr lang="en-US" sz="2400" dirty="0">
              <a:latin typeface="Calibri"/>
              <a:cs typeface="Calibri"/>
            </a:endParaRPr>
          </a:p>
          <a:p>
            <a:pPr marL="355600" marR="15875" indent="-342900">
              <a:lnSpc>
                <a:spcPts val="2590"/>
              </a:lnSpc>
              <a:spcBef>
                <a:spcPts val="1614"/>
              </a:spcBef>
              <a:buClr>
                <a:srgbClr val="3B6D90"/>
              </a:buClr>
              <a:buFont typeface="Arial"/>
              <a:buChar char="•"/>
              <a:tabLst>
                <a:tab pos="354965" algn="l"/>
                <a:tab pos="355600" algn="l"/>
              </a:tabLst>
            </a:pPr>
            <a:r>
              <a:rPr lang="en-US" sz="2400" spc="-15" dirty="0">
                <a:latin typeface="Calibri"/>
                <a:cs typeface="Calibri"/>
              </a:rPr>
              <a:t>Follow </a:t>
            </a:r>
            <a:r>
              <a:rPr lang="en-US" sz="2400" dirty="0">
                <a:latin typeface="Calibri"/>
                <a:cs typeface="Calibri"/>
              </a:rPr>
              <a:t>the </a:t>
            </a:r>
            <a:r>
              <a:rPr lang="en-US" sz="2400" b="1" spc="-5" dirty="0">
                <a:solidFill>
                  <a:srgbClr val="1F497D"/>
                </a:solidFill>
                <a:latin typeface="Calibri"/>
                <a:cs typeface="Calibri"/>
              </a:rPr>
              <a:t>NOFO </a:t>
            </a:r>
            <a:r>
              <a:rPr lang="en-US" sz="2400" b="1" spc="-15" dirty="0">
                <a:solidFill>
                  <a:srgbClr val="1F497D"/>
                </a:solidFill>
                <a:latin typeface="Calibri"/>
                <a:cs typeface="Calibri"/>
              </a:rPr>
              <a:t>for </a:t>
            </a:r>
            <a:r>
              <a:rPr lang="en-US" sz="2400" b="1" spc="-5" dirty="0">
                <a:solidFill>
                  <a:srgbClr val="1F497D"/>
                </a:solidFill>
                <a:latin typeface="Calibri"/>
                <a:cs typeface="Calibri"/>
              </a:rPr>
              <a:t>the correct </a:t>
            </a:r>
            <a:r>
              <a:rPr lang="en-US" sz="2400" b="1" spc="-10" dirty="0">
                <a:solidFill>
                  <a:srgbClr val="1F497D"/>
                </a:solidFill>
                <a:latin typeface="Calibri"/>
                <a:cs typeface="Calibri"/>
              </a:rPr>
              <a:t>year </a:t>
            </a:r>
            <a:r>
              <a:rPr lang="en-US" sz="2400" b="1" dirty="0">
                <a:solidFill>
                  <a:srgbClr val="1F497D"/>
                </a:solidFill>
                <a:latin typeface="Calibri"/>
                <a:cs typeface="Calibri"/>
              </a:rPr>
              <a:t>as </a:t>
            </a:r>
            <a:r>
              <a:rPr lang="en-US" sz="2400" b="1" spc="-5" dirty="0">
                <a:solidFill>
                  <a:srgbClr val="1F497D"/>
                </a:solidFill>
                <a:latin typeface="Calibri"/>
                <a:cs typeface="Calibri"/>
              </a:rPr>
              <a:t>it is </a:t>
            </a:r>
            <a:r>
              <a:rPr lang="en-US" sz="2400" b="1" spc="-15" dirty="0">
                <a:solidFill>
                  <a:srgbClr val="1F497D"/>
                </a:solidFill>
                <a:latin typeface="Calibri"/>
                <a:cs typeface="Calibri"/>
              </a:rPr>
              <a:t>written </a:t>
            </a:r>
            <a:r>
              <a:rPr lang="en-US" sz="2400" spc="-5" dirty="0">
                <a:latin typeface="Calibri"/>
                <a:cs typeface="Calibri"/>
              </a:rPr>
              <a:t>using  </a:t>
            </a:r>
            <a:r>
              <a:rPr lang="en-US" sz="2400" dirty="0">
                <a:latin typeface="Calibri"/>
                <a:cs typeface="Calibri"/>
              </a:rPr>
              <a:t>all </a:t>
            </a:r>
            <a:r>
              <a:rPr lang="en-US" sz="2400" spc="-10" dirty="0">
                <a:latin typeface="Calibri"/>
                <a:cs typeface="Calibri"/>
              </a:rPr>
              <a:t>provided templates where</a:t>
            </a:r>
            <a:r>
              <a:rPr lang="en-US" sz="2400" spc="-25" dirty="0">
                <a:latin typeface="Calibri"/>
                <a:cs typeface="Calibri"/>
              </a:rPr>
              <a:t> </a:t>
            </a:r>
            <a:r>
              <a:rPr lang="en-US" sz="2400" spc="-10" dirty="0">
                <a:latin typeface="Calibri"/>
                <a:cs typeface="Calibri"/>
              </a:rPr>
              <a:t>required</a:t>
            </a:r>
            <a:endParaRPr lang="en-US" sz="2400" dirty="0">
              <a:latin typeface="Calibri"/>
              <a:cs typeface="Calibri"/>
            </a:endParaRPr>
          </a:p>
        </p:txBody>
      </p:sp>
    </p:spTree>
    <p:extLst>
      <p:ext uri="{BB962C8B-B14F-4D97-AF65-F5344CB8AC3E}">
        <p14:creationId xmlns:p14="http://schemas.microsoft.com/office/powerpoint/2010/main" val="1307536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C183D7F6-B498-43B3-948B-1728B52AA6E4}">
                <adec:decorative xmlns:adec="http://schemas.microsoft.com/office/drawing/2017/decorative" val="1"/>
              </a:ext>
            </a:extLst>
          </p:cNvPr>
          <p:cNvSpPr/>
          <p:nvPr/>
        </p:nvSpPr>
        <p:spPr>
          <a:xfrm>
            <a:off x="7400543" y="5620511"/>
            <a:ext cx="1743710" cy="1237615"/>
          </a:xfrm>
          <a:custGeom>
            <a:avLst/>
            <a:gdLst/>
            <a:ahLst/>
            <a:cxnLst/>
            <a:rect l="l" t="t" r="r" b="b"/>
            <a:pathLst>
              <a:path w="1743709" h="1237615">
                <a:moveTo>
                  <a:pt x="0" y="1237488"/>
                </a:moveTo>
                <a:lnTo>
                  <a:pt x="1743455" y="1237488"/>
                </a:lnTo>
                <a:lnTo>
                  <a:pt x="1743455" y="0"/>
                </a:lnTo>
                <a:lnTo>
                  <a:pt x="0" y="0"/>
                </a:lnTo>
                <a:lnTo>
                  <a:pt x="0" y="1237488"/>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499872" y="5876544"/>
            <a:ext cx="8144418" cy="981455"/>
          </a:xfrm>
          <a:prstGeom prst="rect">
            <a:avLst/>
          </a:prstGeom>
          <a:blipFill>
            <a:blip r:embed="rId2" cstate="print"/>
            <a:stretch>
              <a:fillRect/>
            </a:stretch>
          </a:blipFill>
        </p:spPr>
        <p:txBody>
          <a:bodyPr wrap="square" lIns="0" tIns="0" rIns="0" bIns="0" rtlCol="0"/>
          <a:lstStyle/>
          <a:p>
            <a:endParaRPr/>
          </a:p>
        </p:txBody>
      </p:sp>
      <p:sp>
        <p:nvSpPr>
          <p:cNvPr id="10" name="Title 9">
            <a:extLst>
              <a:ext uri="{FF2B5EF4-FFF2-40B4-BE49-F238E27FC236}">
                <a16:creationId xmlns:a16="http://schemas.microsoft.com/office/drawing/2014/main" id="{3845D7F7-CCE0-488D-9D4E-18533ACAAAAA}"/>
              </a:ext>
            </a:extLst>
          </p:cNvPr>
          <p:cNvSpPr>
            <a:spLocks noGrp="1"/>
          </p:cNvSpPr>
          <p:nvPr>
            <p:ph type="title"/>
          </p:nvPr>
        </p:nvSpPr>
        <p:spPr>
          <a:xfrm>
            <a:off x="680882" y="664871"/>
            <a:ext cx="7782234" cy="430887"/>
          </a:xfrm>
        </p:spPr>
        <p:txBody>
          <a:bodyPr/>
          <a:lstStyle/>
          <a:p>
            <a:r>
              <a:rPr lang="en-US" sz="2800" dirty="0"/>
              <a:t>Drug-Free Communities Helpful Information</a:t>
            </a:r>
          </a:p>
        </p:txBody>
      </p:sp>
      <p:sp>
        <p:nvSpPr>
          <p:cNvPr id="11" name="Text Placeholder 10">
            <a:extLst>
              <a:ext uri="{FF2B5EF4-FFF2-40B4-BE49-F238E27FC236}">
                <a16:creationId xmlns:a16="http://schemas.microsoft.com/office/drawing/2014/main" id="{663DC1DC-2DAA-41A2-ABFA-0B688F507A01}"/>
              </a:ext>
            </a:extLst>
          </p:cNvPr>
          <p:cNvSpPr>
            <a:spLocks noGrp="1"/>
          </p:cNvSpPr>
          <p:nvPr>
            <p:ph type="body" idx="1"/>
          </p:nvPr>
        </p:nvSpPr>
        <p:spPr>
          <a:xfrm>
            <a:off x="1385161" y="2641245"/>
            <a:ext cx="6373675" cy="2492990"/>
          </a:xfrm>
        </p:spPr>
        <p:txBody>
          <a:bodyPr/>
          <a:lstStyle/>
          <a:p>
            <a:pPr algn="ctr"/>
            <a:r>
              <a:rPr lang="en-US" sz="5400" spc="-45" dirty="0">
                <a:solidFill>
                  <a:srgbClr val="3B6D90"/>
                </a:solidFill>
                <a:effectLst>
                  <a:outerShdw blurRad="50800" dist="76200" dir="2700000" algn="tl" rotWithShape="0">
                    <a:prstClr val="black">
                      <a:alpha val="40000"/>
                    </a:prstClr>
                  </a:outerShdw>
                </a:effectLst>
                <a:latin typeface="+mj-lt"/>
              </a:rPr>
              <a:t>Helpful </a:t>
            </a:r>
            <a:r>
              <a:rPr lang="en-US" sz="5400" spc="-60" dirty="0">
                <a:solidFill>
                  <a:srgbClr val="3B6D90"/>
                </a:solidFill>
                <a:effectLst>
                  <a:outerShdw blurRad="50800" dist="76200" dir="2700000" algn="tl" rotWithShape="0">
                    <a:prstClr val="black">
                      <a:alpha val="40000"/>
                    </a:prstClr>
                  </a:outerShdw>
                </a:effectLst>
                <a:latin typeface="+mj-lt"/>
              </a:rPr>
              <a:t>Information</a:t>
            </a:r>
            <a:r>
              <a:rPr lang="en-US" sz="5400" spc="-195" dirty="0">
                <a:solidFill>
                  <a:srgbClr val="3B6D90"/>
                </a:solidFill>
                <a:effectLst>
                  <a:outerShdw blurRad="50800" dist="76200" dir="2700000" algn="tl" rotWithShape="0">
                    <a:prstClr val="black">
                      <a:alpha val="40000"/>
                    </a:prstClr>
                  </a:outerShdw>
                </a:effectLst>
                <a:latin typeface="+mj-lt"/>
              </a:rPr>
              <a:t> </a:t>
            </a:r>
            <a:r>
              <a:rPr lang="en-US" sz="5400" spc="-65" dirty="0">
                <a:solidFill>
                  <a:srgbClr val="3B6D90"/>
                </a:solidFill>
                <a:effectLst>
                  <a:outerShdw blurRad="50800" dist="76200" dir="2700000" algn="tl" rotWithShape="0">
                    <a:prstClr val="black">
                      <a:alpha val="40000"/>
                    </a:prstClr>
                  </a:outerShdw>
                </a:effectLst>
                <a:latin typeface="+mj-lt"/>
              </a:rPr>
              <a:t>for  </a:t>
            </a:r>
            <a:r>
              <a:rPr lang="en-US" sz="5400" spc="-55" dirty="0">
                <a:solidFill>
                  <a:srgbClr val="3B6D90"/>
                </a:solidFill>
                <a:effectLst>
                  <a:outerShdw blurRad="50800" dist="76200" dir="2700000" algn="tl" rotWithShape="0">
                    <a:prstClr val="black">
                      <a:alpha val="40000"/>
                    </a:prstClr>
                  </a:outerShdw>
                </a:effectLst>
                <a:latin typeface="+mj-lt"/>
              </a:rPr>
              <a:t>Preparing </a:t>
            </a:r>
            <a:r>
              <a:rPr lang="en-US" sz="5400" dirty="0">
                <a:solidFill>
                  <a:srgbClr val="3B6D90"/>
                </a:solidFill>
                <a:effectLst>
                  <a:outerShdw blurRad="50800" dist="76200" dir="2700000" algn="tl" rotWithShape="0">
                    <a:prstClr val="black">
                      <a:alpha val="40000"/>
                    </a:prstClr>
                  </a:outerShdw>
                </a:effectLst>
                <a:latin typeface="+mj-lt"/>
              </a:rPr>
              <a:t>a </a:t>
            </a:r>
            <a:r>
              <a:rPr lang="en-US" sz="5400" spc="-45" dirty="0">
                <a:solidFill>
                  <a:srgbClr val="3B6D90"/>
                </a:solidFill>
                <a:effectLst>
                  <a:outerShdw blurRad="50800" dist="76200" dir="2700000" algn="tl" rotWithShape="0">
                    <a:prstClr val="black">
                      <a:alpha val="40000"/>
                    </a:prstClr>
                  </a:outerShdw>
                </a:effectLst>
                <a:latin typeface="+mj-lt"/>
              </a:rPr>
              <a:t>DFC </a:t>
            </a:r>
            <a:r>
              <a:rPr lang="en-US" sz="5400" spc="-65" dirty="0">
                <a:solidFill>
                  <a:srgbClr val="3B6D90"/>
                </a:solidFill>
                <a:effectLst>
                  <a:outerShdw blurRad="50800" dist="76200" dir="2700000" algn="tl" rotWithShape="0">
                    <a:prstClr val="black">
                      <a:alpha val="40000"/>
                    </a:prstClr>
                  </a:outerShdw>
                </a:effectLst>
                <a:latin typeface="+mj-lt"/>
              </a:rPr>
              <a:t>Grant  </a:t>
            </a:r>
            <a:r>
              <a:rPr lang="en-US" sz="5400" spc="-50" dirty="0">
                <a:solidFill>
                  <a:srgbClr val="3B6D90"/>
                </a:solidFill>
                <a:effectLst>
                  <a:outerShdw blurRad="50800" dist="76200" dir="2700000" algn="tl" rotWithShape="0">
                    <a:prstClr val="black">
                      <a:alpha val="40000"/>
                    </a:prstClr>
                  </a:outerShdw>
                </a:effectLst>
                <a:latin typeface="+mj-lt"/>
              </a:rPr>
              <a:t>Application</a:t>
            </a:r>
            <a:endParaRPr lang="en-US" sz="5400" dirty="0">
              <a:effectLst>
                <a:outerShdw blurRad="50800" dist="76200" dir="2700000" algn="tl" rotWithShape="0">
                  <a:prstClr val="black">
                    <a:alpha val="40000"/>
                  </a:prstClr>
                </a:outerShdw>
              </a:effectLst>
              <a:latin typeface="+mj-lt"/>
            </a:endParaRPr>
          </a:p>
        </p:txBody>
      </p:sp>
      <p:sp>
        <p:nvSpPr>
          <p:cNvPr id="12" name="object 2">
            <a:extLst>
              <a:ext uri="{FF2B5EF4-FFF2-40B4-BE49-F238E27FC236}">
                <a16:creationId xmlns:a16="http://schemas.microsoft.com/office/drawing/2014/main" id="{D3188F8E-FB66-45EB-BF28-3B8CF217C49B}"/>
              </a:ext>
              <a:ext uri="{C183D7F6-B498-43B3-948B-1728B52AA6E4}">
                <adec:decorative xmlns:adec="http://schemas.microsoft.com/office/drawing/2017/decorative" val="1"/>
              </a:ext>
            </a:extLst>
          </p:cNvPr>
          <p:cNvSpPr/>
          <p:nvPr/>
        </p:nvSpPr>
        <p:spPr>
          <a:xfrm>
            <a:off x="0" y="0"/>
            <a:ext cx="9143999" cy="158203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0240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782929"/>
          </a:xfrm>
        </p:spPr>
        <p:txBody>
          <a:bodyPr/>
          <a:lstStyle/>
          <a:p>
            <a:r>
              <a:rPr lang="en-US" dirty="0"/>
              <a:t>Review and Selection Process</a:t>
            </a:r>
          </a:p>
        </p:txBody>
      </p:sp>
      <p:sp>
        <p:nvSpPr>
          <p:cNvPr id="5" name="Text Placeholder 4">
            <a:extLst>
              <a:ext uri="{FF2B5EF4-FFF2-40B4-BE49-F238E27FC236}">
                <a16:creationId xmlns:a16="http://schemas.microsoft.com/office/drawing/2014/main" id="{65E19135-8140-4673-80A0-BFF0AFDF2F84}"/>
              </a:ext>
            </a:extLst>
          </p:cNvPr>
          <p:cNvSpPr>
            <a:spLocks noGrp="1"/>
          </p:cNvSpPr>
          <p:nvPr>
            <p:ph type="body" idx="1"/>
          </p:nvPr>
        </p:nvSpPr>
        <p:spPr>
          <a:xfrm>
            <a:off x="707388" y="1892297"/>
            <a:ext cx="7581900" cy="5042919"/>
          </a:xfrm>
        </p:spPr>
        <p:txBody>
          <a:bodyPr/>
          <a:lstStyle/>
          <a:p>
            <a:pPr marL="241300" indent="-228600">
              <a:lnSpc>
                <a:spcPct val="100000"/>
              </a:lnSpc>
              <a:spcBef>
                <a:spcPts val="1635"/>
              </a:spcBef>
              <a:buClr>
                <a:srgbClr val="3B6D90"/>
              </a:buClr>
              <a:buFont typeface="Arial"/>
              <a:buChar char="•"/>
              <a:tabLst>
                <a:tab pos="241300" algn="l"/>
              </a:tabLst>
            </a:pPr>
            <a:r>
              <a:rPr lang="en-US" sz="2600" spc="-5" dirty="0">
                <a:latin typeface="+mn-lt"/>
                <a:cs typeface="Calibri"/>
              </a:rPr>
              <a:t>Must </a:t>
            </a:r>
            <a:r>
              <a:rPr lang="en-US" sz="2600" spc="-10" dirty="0">
                <a:latin typeface="+mn-lt"/>
                <a:cs typeface="Calibri"/>
              </a:rPr>
              <a:t>receive </a:t>
            </a:r>
            <a:r>
              <a:rPr lang="en-US" sz="2600" spc="-5" dirty="0">
                <a:latin typeface="+mn-lt"/>
                <a:cs typeface="Calibri"/>
              </a:rPr>
              <a:t>application on </a:t>
            </a:r>
            <a:r>
              <a:rPr lang="en-US" sz="2600" dirty="0">
                <a:latin typeface="+mn-lt"/>
                <a:cs typeface="Calibri"/>
              </a:rPr>
              <a:t>time by </a:t>
            </a:r>
            <a:r>
              <a:rPr lang="en-US" sz="2600" b="1" spc="-5" dirty="0">
                <a:latin typeface="+mn-lt"/>
                <a:cs typeface="Calibri"/>
              </a:rPr>
              <a:t>June 8</a:t>
            </a:r>
            <a:r>
              <a:rPr lang="en-US" sz="2600" b="1" dirty="0">
                <a:latin typeface="+mn-lt"/>
                <a:cs typeface="Calibri"/>
              </a:rPr>
              <a:t>,</a:t>
            </a:r>
            <a:r>
              <a:rPr lang="en-US" sz="2600" b="1" spc="-80" dirty="0">
                <a:latin typeface="+mn-lt"/>
                <a:cs typeface="Calibri"/>
              </a:rPr>
              <a:t> </a:t>
            </a:r>
            <a:r>
              <a:rPr lang="en-US" sz="2600" b="1" dirty="0">
                <a:latin typeface="+mn-lt"/>
                <a:cs typeface="Calibri"/>
              </a:rPr>
              <a:t>2020, 11:59 pm EST.</a:t>
            </a:r>
            <a:endParaRPr lang="en-US" sz="2600" dirty="0">
              <a:latin typeface="+mn-lt"/>
              <a:cs typeface="Calibri"/>
            </a:endParaRPr>
          </a:p>
          <a:p>
            <a:pPr marL="241300" indent="-228600">
              <a:lnSpc>
                <a:spcPct val="100000"/>
              </a:lnSpc>
              <a:spcBef>
                <a:spcPts val="1535"/>
              </a:spcBef>
              <a:buClr>
                <a:srgbClr val="3B6D90"/>
              </a:buClr>
              <a:buFont typeface="Arial"/>
              <a:buChar char="•"/>
              <a:tabLst>
                <a:tab pos="241300" algn="l"/>
              </a:tabLst>
            </a:pPr>
            <a:r>
              <a:rPr lang="en-US" sz="2600" spc="-5" dirty="0">
                <a:latin typeface="+mn-lt"/>
                <a:cs typeface="Calibri"/>
              </a:rPr>
              <a:t>Screened </a:t>
            </a:r>
            <a:r>
              <a:rPr lang="en-US" sz="2600" spc="-25" dirty="0">
                <a:latin typeface="+mn-lt"/>
                <a:cs typeface="Calibri"/>
              </a:rPr>
              <a:t>for </a:t>
            </a:r>
            <a:r>
              <a:rPr lang="en-US" sz="2600" b="1" spc="-10" dirty="0">
                <a:solidFill>
                  <a:srgbClr val="1F497D"/>
                </a:solidFill>
                <a:latin typeface="+mn-lt"/>
                <a:cs typeface="Calibri"/>
              </a:rPr>
              <a:t>responsiveness </a:t>
            </a:r>
            <a:r>
              <a:rPr lang="en-US" sz="2600" b="1" spc="-15" dirty="0">
                <a:solidFill>
                  <a:srgbClr val="1F497D"/>
                </a:solidFill>
                <a:latin typeface="+mn-lt"/>
                <a:cs typeface="Calibri"/>
              </a:rPr>
              <a:t>to overall</a:t>
            </a:r>
            <a:r>
              <a:rPr lang="en-US" sz="2600" b="1" spc="10" dirty="0">
                <a:solidFill>
                  <a:srgbClr val="1F497D"/>
                </a:solidFill>
                <a:latin typeface="+mn-lt"/>
                <a:cs typeface="Calibri"/>
              </a:rPr>
              <a:t> </a:t>
            </a:r>
            <a:r>
              <a:rPr lang="en-US" sz="2600" b="1" spc="-10" dirty="0">
                <a:solidFill>
                  <a:srgbClr val="1F497D"/>
                </a:solidFill>
                <a:latin typeface="+mn-lt"/>
                <a:cs typeface="Calibri"/>
              </a:rPr>
              <a:t>requirements</a:t>
            </a:r>
            <a:endParaRPr lang="en-US" sz="2600" dirty="0">
              <a:latin typeface="+mn-lt"/>
              <a:cs typeface="Calibri"/>
            </a:endParaRPr>
          </a:p>
          <a:p>
            <a:pPr marL="241300">
              <a:lnSpc>
                <a:spcPct val="100000"/>
              </a:lnSpc>
              <a:spcBef>
                <a:spcPts val="310"/>
              </a:spcBef>
            </a:pPr>
            <a:r>
              <a:rPr lang="en-US" sz="2600" dirty="0">
                <a:latin typeface="+mn-lt"/>
                <a:cs typeface="Calibri"/>
              </a:rPr>
              <a:t>as </a:t>
            </a:r>
            <a:r>
              <a:rPr lang="en-US" sz="2600" spc="-5" dirty="0">
                <a:latin typeface="+mn-lt"/>
                <a:cs typeface="Calibri"/>
              </a:rPr>
              <a:t>identified </a:t>
            </a:r>
            <a:r>
              <a:rPr lang="en-US" sz="2600" spc="-10" dirty="0">
                <a:latin typeface="+mn-lt"/>
                <a:cs typeface="Calibri"/>
              </a:rPr>
              <a:t>throughout </a:t>
            </a:r>
            <a:r>
              <a:rPr lang="en-US" sz="2600" dirty="0">
                <a:latin typeface="+mn-lt"/>
                <a:cs typeface="Calibri"/>
              </a:rPr>
              <a:t>the </a:t>
            </a:r>
            <a:r>
              <a:rPr lang="en-US" sz="2600" spc="-5" dirty="0">
                <a:latin typeface="+mn-lt"/>
                <a:cs typeface="Calibri"/>
              </a:rPr>
              <a:t>funding</a:t>
            </a:r>
            <a:r>
              <a:rPr lang="en-US" sz="2600" spc="-55" dirty="0">
                <a:latin typeface="+mn-lt"/>
                <a:cs typeface="Calibri"/>
              </a:rPr>
              <a:t> </a:t>
            </a:r>
            <a:r>
              <a:rPr lang="en-US" sz="2600" spc="-20" dirty="0">
                <a:latin typeface="+mn-lt"/>
                <a:cs typeface="Calibri"/>
              </a:rPr>
              <a:t>opportunity.</a:t>
            </a:r>
            <a:endParaRPr lang="en-US" sz="2600" dirty="0">
              <a:latin typeface="+mn-lt"/>
              <a:cs typeface="Calibri"/>
            </a:endParaRPr>
          </a:p>
          <a:p>
            <a:pPr marL="241300" indent="-228600">
              <a:lnSpc>
                <a:spcPct val="100000"/>
              </a:lnSpc>
              <a:spcBef>
                <a:spcPts val="1540"/>
              </a:spcBef>
              <a:buClr>
                <a:srgbClr val="3B6D90"/>
              </a:buClr>
              <a:buFont typeface="Arial"/>
              <a:buChar char="•"/>
              <a:tabLst>
                <a:tab pos="241300" algn="l"/>
              </a:tabLst>
            </a:pPr>
            <a:r>
              <a:rPr lang="en-US" sz="2600" spc="-5" dirty="0">
                <a:latin typeface="+mn-lt"/>
                <a:cs typeface="Calibri"/>
              </a:rPr>
              <a:t>Screened </a:t>
            </a:r>
            <a:r>
              <a:rPr lang="en-US" sz="2600" spc="-25" dirty="0">
                <a:latin typeface="+mn-lt"/>
                <a:cs typeface="Calibri"/>
              </a:rPr>
              <a:t>for </a:t>
            </a:r>
            <a:r>
              <a:rPr lang="en-US" sz="2600" b="1" spc="-10" dirty="0">
                <a:solidFill>
                  <a:srgbClr val="1F497D"/>
                </a:solidFill>
                <a:latin typeface="+mn-lt"/>
                <a:cs typeface="Calibri"/>
              </a:rPr>
              <a:t>Statutory </a:t>
            </a:r>
            <a:r>
              <a:rPr lang="en-US" sz="2600" b="1" spc="-5" dirty="0">
                <a:solidFill>
                  <a:srgbClr val="1F497D"/>
                </a:solidFill>
                <a:latin typeface="+mn-lt"/>
                <a:cs typeface="Calibri"/>
              </a:rPr>
              <a:t>Eligibility</a:t>
            </a:r>
            <a:r>
              <a:rPr lang="en-US" sz="2600" b="1" spc="20" dirty="0">
                <a:solidFill>
                  <a:srgbClr val="1F497D"/>
                </a:solidFill>
                <a:latin typeface="+mn-lt"/>
                <a:cs typeface="Calibri"/>
              </a:rPr>
              <a:t> </a:t>
            </a:r>
            <a:r>
              <a:rPr lang="en-US" sz="2600" b="1" spc="-15" dirty="0">
                <a:solidFill>
                  <a:srgbClr val="1F497D"/>
                </a:solidFill>
                <a:latin typeface="+mn-lt"/>
                <a:cs typeface="Calibri"/>
              </a:rPr>
              <a:t>Requirements</a:t>
            </a:r>
            <a:endParaRPr lang="en-US" sz="2600" dirty="0">
              <a:latin typeface="+mn-lt"/>
              <a:cs typeface="Calibri"/>
            </a:endParaRPr>
          </a:p>
          <a:p>
            <a:pPr marL="241300" marR="652780" indent="-228600">
              <a:lnSpc>
                <a:spcPct val="110000"/>
              </a:lnSpc>
              <a:spcBef>
                <a:spcPts val="1220"/>
              </a:spcBef>
              <a:buClr>
                <a:srgbClr val="3B6D90"/>
              </a:buClr>
              <a:buFont typeface="Arial"/>
              <a:buChar char="•"/>
              <a:tabLst>
                <a:tab pos="241300" algn="l"/>
              </a:tabLst>
            </a:pPr>
            <a:r>
              <a:rPr lang="en-US" sz="2600" dirty="0">
                <a:latin typeface="+mn-lt"/>
                <a:cs typeface="Calibri"/>
              </a:rPr>
              <a:t>If </a:t>
            </a:r>
            <a:r>
              <a:rPr lang="en-US" sz="2600" spc="-5" dirty="0">
                <a:latin typeface="+mn-lt"/>
                <a:cs typeface="Calibri"/>
              </a:rPr>
              <a:t>eligible, goes </a:t>
            </a:r>
            <a:r>
              <a:rPr lang="en-US" sz="2600" spc="-15" dirty="0">
                <a:latin typeface="+mn-lt"/>
                <a:cs typeface="Calibri"/>
              </a:rPr>
              <a:t>to </a:t>
            </a:r>
            <a:r>
              <a:rPr lang="en-US" sz="2600" b="1" spc="-5" dirty="0">
                <a:solidFill>
                  <a:srgbClr val="1F497D"/>
                </a:solidFill>
                <a:latin typeface="+mn-lt"/>
                <a:cs typeface="Calibri"/>
              </a:rPr>
              <a:t>Merit </a:t>
            </a:r>
            <a:r>
              <a:rPr lang="en-US" sz="2600" b="1" spc="-15" dirty="0">
                <a:solidFill>
                  <a:srgbClr val="1F497D"/>
                </a:solidFill>
                <a:latin typeface="+mn-lt"/>
                <a:cs typeface="Calibri"/>
              </a:rPr>
              <a:t>Review </a:t>
            </a:r>
            <a:r>
              <a:rPr lang="en-US" sz="2600" dirty="0">
                <a:latin typeface="+mn-lt"/>
                <a:cs typeface="Calibri"/>
              </a:rPr>
              <a:t>(3 </a:t>
            </a:r>
            <a:r>
              <a:rPr lang="en-US" sz="2600" spc="-15" dirty="0">
                <a:latin typeface="+mn-lt"/>
                <a:cs typeface="Calibri"/>
              </a:rPr>
              <a:t>reviewers </a:t>
            </a:r>
            <a:r>
              <a:rPr lang="en-US" sz="2600" spc="-5" dirty="0">
                <a:latin typeface="+mn-lt"/>
                <a:cs typeface="Calibri"/>
              </a:rPr>
              <a:t>per  application)</a:t>
            </a:r>
            <a:endParaRPr lang="en-US" sz="2600" dirty="0">
              <a:latin typeface="+mn-lt"/>
              <a:cs typeface="Calibri"/>
            </a:endParaRPr>
          </a:p>
          <a:p>
            <a:pPr marL="241300" indent="-228600">
              <a:lnSpc>
                <a:spcPct val="100000"/>
              </a:lnSpc>
              <a:spcBef>
                <a:spcPts val="1540"/>
              </a:spcBef>
              <a:buClr>
                <a:srgbClr val="3B6D90"/>
              </a:buClr>
              <a:buFont typeface="Arial"/>
              <a:buChar char="•"/>
              <a:tabLst>
                <a:tab pos="241300" algn="l"/>
              </a:tabLst>
            </a:pPr>
            <a:r>
              <a:rPr lang="en-US" sz="2600" dirty="0">
                <a:latin typeface="+mn-lt"/>
                <a:cs typeface="Calibri"/>
              </a:rPr>
              <a:t>Rank </a:t>
            </a:r>
            <a:r>
              <a:rPr lang="en-US" sz="2600" spc="-15" dirty="0">
                <a:latin typeface="+mn-lt"/>
                <a:cs typeface="Calibri"/>
              </a:rPr>
              <a:t>ordered </a:t>
            </a:r>
            <a:r>
              <a:rPr lang="en-US" sz="2600" spc="-20" dirty="0">
                <a:latin typeface="+mn-lt"/>
                <a:cs typeface="Calibri"/>
              </a:rPr>
              <a:t>(average </a:t>
            </a:r>
            <a:r>
              <a:rPr lang="en-US" sz="2600" spc="-5" dirty="0">
                <a:latin typeface="+mn-lt"/>
                <a:cs typeface="Calibri"/>
              </a:rPr>
              <a:t>of </a:t>
            </a:r>
            <a:r>
              <a:rPr lang="en-US" sz="2600" dirty="0">
                <a:latin typeface="+mn-lt"/>
                <a:cs typeface="Calibri"/>
              </a:rPr>
              <a:t>the 3</a:t>
            </a:r>
            <a:r>
              <a:rPr lang="en-US" sz="2600" spc="-30" dirty="0">
                <a:latin typeface="+mn-lt"/>
                <a:cs typeface="Calibri"/>
              </a:rPr>
              <a:t> </a:t>
            </a:r>
            <a:r>
              <a:rPr lang="en-US" sz="2600" spc="-10" dirty="0">
                <a:latin typeface="+mn-lt"/>
                <a:cs typeface="Calibri"/>
              </a:rPr>
              <a:t>scores)</a:t>
            </a:r>
            <a:endParaRPr lang="en-US" sz="2600" dirty="0">
              <a:latin typeface="+mn-lt"/>
              <a:cs typeface="Calibri"/>
            </a:endParaRPr>
          </a:p>
          <a:p>
            <a:pPr marL="241300" indent="-228600">
              <a:lnSpc>
                <a:spcPct val="100000"/>
              </a:lnSpc>
              <a:spcBef>
                <a:spcPts val="1535"/>
              </a:spcBef>
              <a:buClr>
                <a:srgbClr val="3B6D90"/>
              </a:buClr>
              <a:buFont typeface="Arial"/>
              <a:buChar char="•"/>
              <a:tabLst>
                <a:tab pos="241300" algn="l"/>
              </a:tabLst>
            </a:pPr>
            <a:r>
              <a:rPr lang="en-US" sz="2600" spc="-5" dirty="0">
                <a:latin typeface="+mn-lt"/>
                <a:cs typeface="Calibri"/>
              </a:rPr>
              <a:t>Funding decisions </a:t>
            </a:r>
            <a:r>
              <a:rPr lang="en-US" sz="2600" dirty="0">
                <a:latin typeface="+mn-lt"/>
                <a:cs typeface="Calibri"/>
              </a:rPr>
              <a:t>announced </a:t>
            </a:r>
            <a:r>
              <a:rPr lang="en-US" sz="2600" spc="-5" dirty="0">
                <a:latin typeface="+mn-lt"/>
                <a:cs typeface="Calibri"/>
              </a:rPr>
              <a:t>(December</a:t>
            </a:r>
            <a:r>
              <a:rPr lang="en-US" sz="2600" spc="-120" dirty="0">
                <a:latin typeface="+mn-lt"/>
                <a:cs typeface="Calibri"/>
              </a:rPr>
              <a:t> </a:t>
            </a:r>
            <a:r>
              <a:rPr lang="en-US" sz="2600" dirty="0">
                <a:latin typeface="+mn-lt"/>
                <a:cs typeface="Calibri"/>
              </a:rPr>
              <a:t>2020)</a:t>
            </a:r>
          </a:p>
          <a:p>
            <a:endParaRPr lang="en-US" sz="2600" dirty="0">
              <a:latin typeface="+mn-lt"/>
            </a:endParaRPr>
          </a:p>
        </p:txBody>
      </p:sp>
    </p:spTree>
    <p:extLst>
      <p:ext uri="{BB962C8B-B14F-4D97-AF65-F5344CB8AC3E}">
        <p14:creationId xmlns:p14="http://schemas.microsoft.com/office/powerpoint/2010/main" val="1335680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929960"/>
            <a:ext cx="7782234" cy="935329"/>
          </a:xfrm>
        </p:spPr>
        <p:txBody>
          <a:bodyPr/>
          <a:lstStyle/>
          <a:p>
            <a:r>
              <a:rPr lang="en-US" dirty="0"/>
              <a:t>Electronic Submissions</a:t>
            </a:r>
          </a:p>
        </p:txBody>
      </p:sp>
      <p:sp>
        <p:nvSpPr>
          <p:cNvPr id="5" name="Text Placeholder 4">
            <a:extLst>
              <a:ext uri="{FF2B5EF4-FFF2-40B4-BE49-F238E27FC236}">
                <a16:creationId xmlns:a16="http://schemas.microsoft.com/office/drawing/2014/main" id="{DFCD6E25-0936-495B-89D6-E896922A8A6A}"/>
              </a:ext>
            </a:extLst>
          </p:cNvPr>
          <p:cNvSpPr>
            <a:spLocks noGrp="1"/>
          </p:cNvSpPr>
          <p:nvPr>
            <p:ph type="body" idx="1"/>
          </p:nvPr>
        </p:nvSpPr>
        <p:spPr>
          <a:xfrm>
            <a:off x="707387" y="1892297"/>
            <a:ext cx="7755729" cy="4465325"/>
          </a:xfrm>
        </p:spPr>
        <p:txBody>
          <a:bodyPr/>
          <a:lstStyle/>
          <a:p>
            <a:pPr marL="355600" indent="-342900">
              <a:lnSpc>
                <a:spcPct val="100000"/>
              </a:lnSpc>
              <a:spcBef>
                <a:spcPts val="1640"/>
              </a:spcBef>
              <a:buClr>
                <a:srgbClr val="3B6D90"/>
              </a:buClr>
              <a:buFont typeface="Arial"/>
              <a:buChar char="•"/>
              <a:tabLst>
                <a:tab pos="354965" algn="l"/>
                <a:tab pos="355600" algn="l"/>
              </a:tabLst>
            </a:pPr>
            <a:r>
              <a:rPr lang="en-US" sz="2800" b="1" spc="-10" dirty="0">
                <a:solidFill>
                  <a:srgbClr val="1F497D"/>
                </a:solidFill>
                <a:latin typeface="Calibri"/>
                <a:cs typeface="Calibri"/>
              </a:rPr>
              <a:t>Start </a:t>
            </a:r>
            <a:r>
              <a:rPr lang="en-US" sz="2800" b="1" spc="-5" dirty="0">
                <a:solidFill>
                  <a:srgbClr val="1F497D"/>
                </a:solidFill>
                <a:latin typeface="Calibri"/>
                <a:cs typeface="Calibri"/>
              </a:rPr>
              <a:t>the </a:t>
            </a:r>
            <a:r>
              <a:rPr lang="en-US" sz="2800" b="1" spc="-10" dirty="0">
                <a:solidFill>
                  <a:srgbClr val="1F497D"/>
                </a:solidFill>
                <a:latin typeface="Calibri"/>
                <a:cs typeface="Calibri"/>
              </a:rPr>
              <a:t>online application </a:t>
            </a:r>
            <a:r>
              <a:rPr lang="en-US" sz="2800" b="1" spc="-5" dirty="0">
                <a:solidFill>
                  <a:srgbClr val="1F497D"/>
                </a:solidFill>
                <a:latin typeface="Calibri"/>
                <a:cs typeface="Calibri"/>
              </a:rPr>
              <a:t>submission</a:t>
            </a:r>
            <a:r>
              <a:rPr lang="en-US" sz="2800" b="1" spc="110" dirty="0">
                <a:solidFill>
                  <a:srgbClr val="1F497D"/>
                </a:solidFill>
                <a:latin typeface="Calibri"/>
                <a:cs typeface="Calibri"/>
              </a:rPr>
              <a:t> </a:t>
            </a:r>
            <a:r>
              <a:rPr lang="en-US" sz="2800" b="1" spc="-10" dirty="0">
                <a:solidFill>
                  <a:srgbClr val="1F497D"/>
                </a:solidFill>
                <a:latin typeface="Calibri"/>
                <a:cs typeface="Calibri"/>
              </a:rPr>
              <a:t>early</a:t>
            </a:r>
            <a:endParaRPr lang="en-US" sz="2800" dirty="0">
              <a:latin typeface="Calibri"/>
              <a:cs typeface="Calibri"/>
            </a:endParaRPr>
          </a:p>
          <a:p>
            <a:pPr marL="756285" marR="5080" indent="-287020">
              <a:lnSpc>
                <a:spcPts val="2590"/>
              </a:lnSpc>
              <a:spcBef>
                <a:spcPts val="1650"/>
              </a:spcBef>
            </a:pPr>
            <a:r>
              <a:rPr lang="en-US" sz="2400" spc="-5" dirty="0">
                <a:solidFill>
                  <a:srgbClr val="3B6D90"/>
                </a:solidFill>
                <a:latin typeface="Arial"/>
                <a:cs typeface="Arial"/>
              </a:rPr>
              <a:t>– </a:t>
            </a:r>
            <a:r>
              <a:rPr lang="en-US" sz="2400" b="1" spc="-5" dirty="0">
                <a:solidFill>
                  <a:srgbClr val="1F497D"/>
                </a:solidFill>
                <a:latin typeface="Calibri"/>
                <a:cs typeface="Calibri"/>
              </a:rPr>
              <a:t>DO </a:t>
            </a:r>
            <a:r>
              <a:rPr lang="en-US" sz="2400" b="1" spc="-20" dirty="0">
                <a:solidFill>
                  <a:srgbClr val="1F497D"/>
                </a:solidFill>
                <a:latin typeface="Calibri"/>
                <a:cs typeface="Calibri"/>
              </a:rPr>
              <a:t>NOT </a:t>
            </a:r>
            <a:r>
              <a:rPr lang="en-US" sz="2400" b="1" spc="-10" dirty="0">
                <a:solidFill>
                  <a:srgbClr val="1F497D"/>
                </a:solidFill>
                <a:latin typeface="Calibri"/>
                <a:cs typeface="Calibri"/>
              </a:rPr>
              <a:t>wait </a:t>
            </a:r>
            <a:r>
              <a:rPr lang="en-US" sz="2400" spc="-10" dirty="0">
                <a:latin typeface="Calibri"/>
                <a:cs typeface="Calibri"/>
              </a:rPr>
              <a:t>until </a:t>
            </a:r>
            <a:r>
              <a:rPr lang="en-US" sz="2400" dirty="0">
                <a:latin typeface="Calibri"/>
                <a:cs typeface="Calibri"/>
              </a:rPr>
              <a:t>the </a:t>
            </a:r>
            <a:r>
              <a:rPr lang="en-US" sz="2400" spc="-20" dirty="0">
                <a:latin typeface="Calibri"/>
                <a:cs typeface="Calibri"/>
              </a:rPr>
              <a:t>day </a:t>
            </a:r>
            <a:r>
              <a:rPr lang="en-US" sz="2400" dirty="0">
                <a:latin typeface="Calibri"/>
                <a:cs typeface="Calibri"/>
              </a:rPr>
              <a:t>the </a:t>
            </a:r>
            <a:r>
              <a:rPr lang="en-US" sz="2400" spc="-10" dirty="0">
                <a:latin typeface="Calibri"/>
                <a:cs typeface="Calibri"/>
              </a:rPr>
              <a:t>application </a:t>
            </a:r>
            <a:r>
              <a:rPr lang="en-US" sz="2400" dirty="0">
                <a:latin typeface="Calibri"/>
                <a:cs typeface="Calibri"/>
              </a:rPr>
              <a:t>is </a:t>
            </a:r>
            <a:r>
              <a:rPr lang="en-US" sz="2400" spc="-5" dirty="0">
                <a:latin typeface="Calibri"/>
                <a:cs typeface="Calibri"/>
              </a:rPr>
              <a:t>due </a:t>
            </a:r>
            <a:r>
              <a:rPr lang="en-US" sz="2400" dirty="0">
                <a:latin typeface="Calibri"/>
                <a:cs typeface="Calibri"/>
              </a:rPr>
              <a:t>-  </a:t>
            </a:r>
            <a:r>
              <a:rPr lang="en-US" sz="2400" spc="-10" dirty="0">
                <a:latin typeface="Calibri"/>
                <a:cs typeface="Calibri"/>
              </a:rPr>
              <a:t>recommended you </a:t>
            </a:r>
            <a:r>
              <a:rPr lang="en-US" sz="2400" spc="-5" dirty="0">
                <a:latin typeface="Calibri"/>
                <a:cs typeface="Calibri"/>
              </a:rPr>
              <a:t>submit </a:t>
            </a:r>
            <a:r>
              <a:rPr lang="en-US" sz="2400" spc="-15" dirty="0">
                <a:latin typeface="Calibri"/>
                <a:cs typeface="Calibri"/>
              </a:rPr>
              <a:t>at </a:t>
            </a:r>
            <a:r>
              <a:rPr lang="en-US" sz="2400" spc="-5" dirty="0">
                <a:latin typeface="Calibri"/>
                <a:cs typeface="Calibri"/>
              </a:rPr>
              <a:t>least 24 </a:t>
            </a:r>
            <a:r>
              <a:rPr lang="en-US" sz="2400" spc="-15" dirty="0">
                <a:latin typeface="Calibri"/>
                <a:cs typeface="Calibri"/>
              </a:rPr>
              <a:t>hours </a:t>
            </a:r>
            <a:r>
              <a:rPr lang="en-US" sz="2400" spc="-5" dirty="0">
                <a:latin typeface="Calibri"/>
                <a:cs typeface="Calibri"/>
              </a:rPr>
              <a:t>prior </a:t>
            </a:r>
            <a:r>
              <a:rPr lang="en-US" sz="2400" spc="-15" dirty="0">
                <a:latin typeface="Calibri"/>
                <a:cs typeface="Calibri"/>
              </a:rPr>
              <a:t>to </a:t>
            </a:r>
            <a:r>
              <a:rPr lang="en-US" sz="2400" dirty="0">
                <a:latin typeface="Calibri"/>
                <a:cs typeface="Calibri"/>
              </a:rPr>
              <a:t>the  </a:t>
            </a:r>
            <a:r>
              <a:rPr lang="en-US" sz="2400" spc="-5" dirty="0">
                <a:latin typeface="Calibri"/>
                <a:cs typeface="Calibri"/>
              </a:rPr>
              <a:t>deadline</a:t>
            </a:r>
            <a:endParaRPr lang="en-US" sz="2400" dirty="0">
              <a:latin typeface="Calibri"/>
              <a:cs typeface="Calibri"/>
            </a:endParaRPr>
          </a:p>
          <a:p>
            <a:pPr marL="240665" marR="810895" indent="-228600">
              <a:lnSpc>
                <a:spcPts val="2590"/>
              </a:lnSpc>
              <a:spcBef>
                <a:spcPts val="1580"/>
              </a:spcBef>
              <a:buClr>
                <a:srgbClr val="3B6D90"/>
              </a:buClr>
              <a:buFont typeface="Arial"/>
              <a:buChar char="•"/>
              <a:tabLst>
                <a:tab pos="241300" algn="l"/>
              </a:tabLst>
            </a:pPr>
            <a:r>
              <a:rPr lang="en-US" sz="2400" spc="-10" dirty="0">
                <a:latin typeface="Calibri"/>
                <a:cs typeface="Calibri"/>
              </a:rPr>
              <a:t>Three </a:t>
            </a:r>
            <a:r>
              <a:rPr lang="en-US" sz="2400" spc="-15" dirty="0">
                <a:latin typeface="Calibri"/>
                <a:cs typeface="Calibri"/>
              </a:rPr>
              <a:t>Registration </a:t>
            </a:r>
            <a:r>
              <a:rPr lang="en-US" sz="2400" spc="-5" dirty="0">
                <a:latin typeface="Calibri"/>
                <a:cs typeface="Calibri"/>
              </a:rPr>
              <a:t>Processes </a:t>
            </a:r>
            <a:r>
              <a:rPr lang="en-US" sz="2400" b="1" spc="-10" dirty="0">
                <a:solidFill>
                  <a:srgbClr val="1F497D"/>
                </a:solidFill>
                <a:latin typeface="Calibri"/>
                <a:cs typeface="Calibri"/>
              </a:rPr>
              <a:t>(Required </a:t>
            </a:r>
            <a:r>
              <a:rPr lang="en-US" sz="2400" b="1" spc="-15" dirty="0">
                <a:solidFill>
                  <a:srgbClr val="1F497D"/>
                </a:solidFill>
                <a:latin typeface="Calibri"/>
                <a:cs typeface="Calibri"/>
              </a:rPr>
              <a:t>Registrations  </a:t>
            </a:r>
            <a:r>
              <a:rPr lang="en-US" sz="2400" b="1" dirty="0">
                <a:solidFill>
                  <a:srgbClr val="1F497D"/>
                </a:solidFill>
                <a:latin typeface="Calibri"/>
                <a:cs typeface="Calibri"/>
              </a:rPr>
              <a:t>Section </a:t>
            </a:r>
            <a:r>
              <a:rPr lang="en-US" sz="2400" b="1" spc="-5" dirty="0">
                <a:solidFill>
                  <a:srgbClr val="1F497D"/>
                </a:solidFill>
                <a:latin typeface="Calibri"/>
                <a:cs typeface="Calibri"/>
              </a:rPr>
              <a:t>in the</a:t>
            </a:r>
            <a:r>
              <a:rPr lang="en-US" sz="2400" b="1" spc="-15" dirty="0">
                <a:solidFill>
                  <a:srgbClr val="1F497D"/>
                </a:solidFill>
                <a:latin typeface="Calibri"/>
                <a:cs typeface="Calibri"/>
              </a:rPr>
              <a:t> </a:t>
            </a:r>
            <a:r>
              <a:rPr lang="en-US" sz="2400" b="1" spc="-5" dirty="0">
                <a:solidFill>
                  <a:srgbClr val="1F497D"/>
                </a:solidFill>
                <a:latin typeface="Calibri"/>
                <a:cs typeface="Calibri"/>
              </a:rPr>
              <a:t>NOFO):</a:t>
            </a:r>
            <a:endParaRPr lang="en-US" sz="2400" dirty="0">
              <a:latin typeface="Calibri"/>
              <a:cs typeface="Calibri"/>
            </a:endParaRPr>
          </a:p>
          <a:p>
            <a:pPr marL="698500" marR="495300" lvl="1" indent="-228600">
              <a:lnSpc>
                <a:spcPts val="2590"/>
              </a:lnSpc>
              <a:spcBef>
                <a:spcPts val="1575"/>
              </a:spcBef>
              <a:buClr>
                <a:srgbClr val="3B6D90"/>
              </a:buClr>
              <a:buFont typeface="Arial"/>
              <a:buChar char="•"/>
              <a:tabLst>
                <a:tab pos="698500" algn="l"/>
              </a:tabLst>
            </a:pPr>
            <a:r>
              <a:rPr lang="en-US" sz="2400" spc="-5" dirty="0">
                <a:cs typeface="Calibri"/>
              </a:rPr>
              <a:t>Dun </a:t>
            </a:r>
            <a:r>
              <a:rPr lang="en-US" sz="2400" dirty="0">
                <a:cs typeface="Calibri"/>
              </a:rPr>
              <a:t>&amp; </a:t>
            </a:r>
            <a:r>
              <a:rPr lang="en-US" sz="2400" spc="-15" dirty="0">
                <a:cs typeface="Calibri"/>
              </a:rPr>
              <a:t>Bradstreet Data </a:t>
            </a:r>
            <a:r>
              <a:rPr lang="en-US" sz="2400" spc="-10" dirty="0">
                <a:cs typeface="Calibri"/>
              </a:rPr>
              <a:t>Universal </a:t>
            </a:r>
            <a:r>
              <a:rPr lang="en-US" sz="2400" spc="-5" dirty="0">
                <a:cs typeface="Calibri"/>
              </a:rPr>
              <a:t>Numbering </a:t>
            </a:r>
            <a:r>
              <a:rPr lang="en-US" sz="2400" spc="-20" dirty="0">
                <a:cs typeface="Calibri"/>
              </a:rPr>
              <a:t>System  </a:t>
            </a:r>
            <a:r>
              <a:rPr lang="en-US" sz="2400" spc="-5" dirty="0">
                <a:cs typeface="Calibri"/>
              </a:rPr>
              <a:t>(DUNS)</a:t>
            </a:r>
            <a:endParaRPr lang="en-US" sz="2400" dirty="0">
              <a:cs typeface="Calibri"/>
            </a:endParaRPr>
          </a:p>
          <a:p>
            <a:pPr marL="698500" lvl="1" indent="-228600">
              <a:lnSpc>
                <a:spcPct val="100000"/>
              </a:lnSpc>
              <a:spcBef>
                <a:spcPts val="1260"/>
              </a:spcBef>
              <a:buClr>
                <a:srgbClr val="3B6D90"/>
              </a:buClr>
              <a:buFont typeface="Arial"/>
              <a:buChar char="•"/>
              <a:tabLst>
                <a:tab pos="698500" algn="l"/>
              </a:tabLst>
            </a:pPr>
            <a:r>
              <a:rPr lang="en-US" sz="2400" spc="-20" dirty="0">
                <a:cs typeface="Calibri"/>
              </a:rPr>
              <a:t>System for </a:t>
            </a:r>
            <a:r>
              <a:rPr lang="en-US" sz="2400" spc="-15" dirty="0">
                <a:cs typeface="Calibri"/>
              </a:rPr>
              <a:t>Award </a:t>
            </a:r>
            <a:r>
              <a:rPr lang="en-US" sz="2400" spc="-5" dirty="0">
                <a:cs typeface="Calibri"/>
              </a:rPr>
              <a:t>Management</a:t>
            </a:r>
            <a:r>
              <a:rPr lang="en-US" sz="2400" spc="-30" dirty="0">
                <a:cs typeface="Calibri"/>
              </a:rPr>
              <a:t> </a:t>
            </a:r>
            <a:r>
              <a:rPr lang="en-US" sz="2400" spc="-5" dirty="0">
                <a:cs typeface="Calibri"/>
              </a:rPr>
              <a:t>(SAM)</a:t>
            </a:r>
            <a:endParaRPr lang="en-US" sz="2400" dirty="0">
              <a:cs typeface="Calibri"/>
            </a:endParaRPr>
          </a:p>
          <a:p>
            <a:pPr marL="698500" lvl="1" indent="-228600">
              <a:lnSpc>
                <a:spcPct val="100000"/>
              </a:lnSpc>
              <a:spcBef>
                <a:spcPts val="1285"/>
              </a:spcBef>
              <a:buClr>
                <a:srgbClr val="3B6D90"/>
              </a:buClr>
              <a:buFont typeface="Arial"/>
              <a:buChar char="•"/>
              <a:tabLst>
                <a:tab pos="698500" algn="l"/>
              </a:tabLst>
            </a:pPr>
            <a:r>
              <a:rPr lang="en-US" sz="2400" spc="-15" dirty="0">
                <a:cs typeface="Calibri"/>
              </a:rPr>
              <a:t>Grants.gov</a:t>
            </a:r>
            <a:endParaRPr lang="en-US" sz="2400" dirty="0">
              <a:cs typeface="Calibri"/>
            </a:endParaRPr>
          </a:p>
        </p:txBody>
      </p:sp>
    </p:spTree>
    <p:extLst>
      <p:ext uri="{BB962C8B-B14F-4D97-AF65-F5344CB8AC3E}">
        <p14:creationId xmlns:p14="http://schemas.microsoft.com/office/powerpoint/2010/main" val="420888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DFC is Community Focused</a:t>
            </a:r>
          </a:p>
        </p:txBody>
      </p:sp>
      <p:sp>
        <p:nvSpPr>
          <p:cNvPr id="5" name="Text Placeholder 4">
            <a:extLst>
              <a:ext uri="{FF2B5EF4-FFF2-40B4-BE49-F238E27FC236}">
                <a16:creationId xmlns:a16="http://schemas.microsoft.com/office/drawing/2014/main" id="{5C186F40-32D8-41B5-9A6E-22250C4FA404}"/>
              </a:ext>
            </a:extLst>
          </p:cNvPr>
          <p:cNvSpPr>
            <a:spLocks noGrp="1"/>
          </p:cNvSpPr>
          <p:nvPr>
            <p:ph type="body" idx="1"/>
          </p:nvPr>
        </p:nvSpPr>
        <p:spPr>
          <a:xfrm>
            <a:off x="707388" y="1892297"/>
            <a:ext cx="7581900" cy="3462486"/>
          </a:xfrm>
        </p:spPr>
        <p:txBody>
          <a:bodyPr/>
          <a:lstStyle/>
          <a:p>
            <a:pPr marL="12700">
              <a:lnSpc>
                <a:spcPct val="100000"/>
              </a:lnSpc>
              <a:spcBef>
                <a:spcPts val="930"/>
              </a:spcBef>
            </a:pPr>
            <a:r>
              <a:rPr lang="en-US" sz="3200" spc="-5" dirty="0">
                <a:latin typeface="Calibri"/>
                <a:cs typeface="Calibri"/>
              </a:rPr>
              <a:t>DFC-funded</a:t>
            </a:r>
            <a:r>
              <a:rPr lang="en-US" sz="3200" spc="20" dirty="0">
                <a:latin typeface="Calibri"/>
                <a:cs typeface="Calibri"/>
              </a:rPr>
              <a:t> </a:t>
            </a:r>
            <a:r>
              <a:rPr lang="en-US" sz="3200" spc="-5" dirty="0">
                <a:latin typeface="Calibri"/>
                <a:cs typeface="Calibri"/>
              </a:rPr>
              <a:t>coalitions:</a:t>
            </a:r>
            <a:endParaRPr lang="en-US" sz="3200" dirty="0">
              <a:latin typeface="Calibri"/>
              <a:cs typeface="Calibri"/>
            </a:endParaRPr>
          </a:p>
          <a:p>
            <a:pPr marL="756285" marR="5080" indent="-287020">
              <a:lnSpc>
                <a:spcPct val="100000"/>
              </a:lnSpc>
              <a:spcAft>
                <a:spcPts val="3000"/>
              </a:spcAft>
              <a:buClr>
                <a:srgbClr val="3B6D90"/>
              </a:buClr>
              <a:buFont typeface="Arial"/>
              <a:buChar char="–"/>
              <a:tabLst>
                <a:tab pos="756920" algn="l"/>
              </a:tabLst>
            </a:pPr>
            <a:r>
              <a:rPr lang="en-US" sz="2400" spc="-10" dirty="0">
                <a:latin typeface="Calibri"/>
                <a:cs typeface="Calibri"/>
              </a:rPr>
              <a:t>develop </a:t>
            </a:r>
            <a:r>
              <a:rPr lang="en-US" sz="2400" dirty="0">
                <a:latin typeface="Calibri"/>
                <a:cs typeface="Calibri"/>
              </a:rPr>
              <a:t>and </a:t>
            </a:r>
            <a:r>
              <a:rPr lang="en-US" sz="2400" spc="-5" dirty="0">
                <a:latin typeface="Calibri"/>
                <a:cs typeface="Calibri"/>
              </a:rPr>
              <a:t>implement </a:t>
            </a:r>
            <a:r>
              <a:rPr lang="en-US" sz="2400" dirty="0">
                <a:latin typeface="Calibri"/>
                <a:cs typeface="Calibri"/>
              </a:rPr>
              <a:t>a </a:t>
            </a:r>
            <a:r>
              <a:rPr lang="en-US" sz="2400" spc="-5" dirty="0">
                <a:latin typeface="Calibri"/>
                <a:cs typeface="Calibri"/>
              </a:rPr>
              <a:t>9-Month Action Plan </a:t>
            </a:r>
            <a:r>
              <a:rPr lang="en-US" sz="2400" spc="-10" dirty="0">
                <a:latin typeface="Calibri"/>
                <a:cs typeface="Calibri"/>
              </a:rPr>
              <a:t>that </a:t>
            </a:r>
            <a:r>
              <a:rPr lang="en-US" sz="2400" dirty="0">
                <a:latin typeface="Calibri"/>
                <a:cs typeface="Calibri"/>
              </a:rPr>
              <a:t>is </a:t>
            </a:r>
            <a:r>
              <a:rPr lang="en-US" sz="2400" dirty="0">
                <a:solidFill>
                  <a:srgbClr val="1F497D"/>
                </a:solidFill>
                <a:latin typeface="Calibri"/>
                <a:cs typeface="Calibri"/>
              </a:rPr>
              <a:t> </a:t>
            </a:r>
            <a:r>
              <a:rPr lang="en-US" sz="2400" b="1" spc="-5" dirty="0">
                <a:solidFill>
                  <a:srgbClr val="1F497D"/>
                </a:solidFill>
                <a:latin typeface="Calibri"/>
                <a:cs typeface="Calibri"/>
              </a:rPr>
              <a:t>community-focused</a:t>
            </a:r>
            <a:r>
              <a:rPr lang="en-US" sz="2400" spc="-5" dirty="0">
                <a:latin typeface="Calibri"/>
                <a:cs typeface="Calibri"/>
              </a:rPr>
              <a:t>; not </a:t>
            </a:r>
            <a:r>
              <a:rPr lang="en-US" sz="2400" spc="-10" dirty="0">
                <a:latin typeface="Calibri"/>
                <a:cs typeface="Calibri"/>
              </a:rPr>
              <a:t>focused </a:t>
            </a:r>
            <a:r>
              <a:rPr lang="en-US" sz="2400" spc="-5" dirty="0">
                <a:latin typeface="Calibri"/>
                <a:cs typeface="Calibri"/>
              </a:rPr>
              <a:t>on individual-level  </a:t>
            </a:r>
            <a:r>
              <a:rPr lang="en-US" sz="2400" spc="-10" dirty="0">
                <a:latin typeface="Calibri"/>
                <a:cs typeface="Calibri"/>
              </a:rPr>
              <a:t>interventions</a:t>
            </a:r>
            <a:endParaRPr lang="en-US" sz="3300" dirty="0">
              <a:latin typeface="Calibri"/>
              <a:cs typeface="Calibri"/>
            </a:endParaRPr>
          </a:p>
          <a:p>
            <a:pPr marL="756285" marR="20955" indent="-287020">
              <a:lnSpc>
                <a:spcPct val="100000"/>
              </a:lnSpc>
              <a:spcBef>
                <a:spcPts val="5"/>
              </a:spcBef>
              <a:buClr>
                <a:srgbClr val="3B6D90"/>
              </a:buClr>
              <a:buFont typeface="Arial"/>
              <a:buChar char="–"/>
              <a:tabLst>
                <a:tab pos="756920" algn="l"/>
              </a:tabLst>
            </a:pPr>
            <a:r>
              <a:rPr lang="en-US" sz="2400" spc="-15" dirty="0">
                <a:latin typeface="Calibri"/>
                <a:cs typeface="Calibri"/>
              </a:rPr>
              <a:t>focus </a:t>
            </a:r>
            <a:r>
              <a:rPr lang="en-US" sz="2400" spc="-5" dirty="0">
                <a:latin typeface="Calibri"/>
                <a:cs typeface="Calibri"/>
              </a:rPr>
              <a:t>on </a:t>
            </a:r>
            <a:r>
              <a:rPr lang="en-US" sz="2400" spc="-15" dirty="0">
                <a:latin typeface="Calibri"/>
                <a:cs typeface="Calibri"/>
              </a:rPr>
              <a:t>effecting </a:t>
            </a:r>
            <a:r>
              <a:rPr lang="en-US" sz="2400" b="1" spc="-5" dirty="0">
                <a:solidFill>
                  <a:srgbClr val="1F497D"/>
                </a:solidFill>
                <a:latin typeface="Calibri"/>
                <a:cs typeface="Calibri"/>
              </a:rPr>
              <a:t>community-level </a:t>
            </a:r>
            <a:r>
              <a:rPr lang="en-US" sz="2400" b="1" spc="-10" dirty="0">
                <a:solidFill>
                  <a:srgbClr val="1F497D"/>
                </a:solidFill>
                <a:latin typeface="Calibri"/>
                <a:cs typeface="Calibri"/>
              </a:rPr>
              <a:t>change </a:t>
            </a:r>
            <a:r>
              <a:rPr lang="en-US" sz="2400" spc="-15" dirty="0">
                <a:latin typeface="Calibri"/>
                <a:cs typeface="Calibri"/>
              </a:rPr>
              <a:t>by  </a:t>
            </a:r>
            <a:r>
              <a:rPr lang="en-US" sz="2400" spc="-5" dirty="0">
                <a:latin typeface="Calibri"/>
                <a:cs typeface="Calibri"/>
              </a:rPr>
              <a:t>identifying and implementing </a:t>
            </a:r>
            <a:r>
              <a:rPr lang="en-US" sz="2400" spc="-15" dirty="0">
                <a:latin typeface="Calibri"/>
                <a:cs typeface="Calibri"/>
              </a:rPr>
              <a:t>strategies </a:t>
            </a:r>
            <a:r>
              <a:rPr lang="en-US" sz="2400" spc="-10" dirty="0">
                <a:latin typeface="Calibri"/>
                <a:cs typeface="Calibri"/>
              </a:rPr>
              <a:t>that </a:t>
            </a:r>
            <a:r>
              <a:rPr lang="en-US" sz="2400" dirty="0">
                <a:latin typeface="Calibri"/>
                <a:cs typeface="Calibri"/>
              </a:rPr>
              <a:t>will </a:t>
            </a:r>
            <a:r>
              <a:rPr lang="en-US" sz="2400" spc="-15" dirty="0">
                <a:latin typeface="Calibri"/>
                <a:cs typeface="Calibri"/>
              </a:rPr>
              <a:t>affect  </a:t>
            </a:r>
            <a:r>
              <a:rPr lang="en-US" sz="2400" spc="-5" dirty="0">
                <a:latin typeface="Calibri"/>
                <a:cs typeface="Calibri"/>
              </a:rPr>
              <a:t>community </a:t>
            </a:r>
            <a:r>
              <a:rPr lang="en-US" sz="2400" b="1" spc="-10" dirty="0">
                <a:solidFill>
                  <a:srgbClr val="1F497D"/>
                </a:solidFill>
                <a:latin typeface="Calibri"/>
                <a:cs typeface="Calibri"/>
              </a:rPr>
              <a:t>beliefs, attitudes, perceptions, </a:t>
            </a:r>
            <a:r>
              <a:rPr lang="en-US" sz="2400" b="1" spc="-5" dirty="0">
                <a:solidFill>
                  <a:srgbClr val="1F497D"/>
                </a:solidFill>
                <a:latin typeface="Calibri"/>
                <a:cs typeface="Calibri"/>
              </a:rPr>
              <a:t>and  </a:t>
            </a:r>
            <a:r>
              <a:rPr lang="en-US" sz="2400" b="1" spc="-10" dirty="0">
                <a:solidFill>
                  <a:srgbClr val="1F497D"/>
                </a:solidFill>
                <a:latin typeface="Calibri"/>
                <a:cs typeface="Calibri"/>
              </a:rPr>
              <a:t>practices </a:t>
            </a:r>
            <a:r>
              <a:rPr lang="en-US" sz="2400" spc="-10" dirty="0">
                <a:latin typeface="Calibri"/>
                <a:cs typeface="Calibri"/>
              </a:rPr>
              <a:t>around </a:t>
            </a:r>
            <a:r>
              <a:rPr lang="en-US" sz="2400" spc="-5" dirty="0">
                <a:latin typeface="Calibri"/>
                <a:cs typeface="Calibri"/>
              </a:rPr>
              <a:t>drug</a:t>
            </a:r>
            <a:r>
              <a:rPr lang="en-US" sz="2400" spc="-10" dirty="0">
                <a:latin typeface="Calibri"/>
                <a:cs typeface="Calibri"/>
              </a:rPr>
              <a:t> </a:t>
            </a:r>
            <a:r>
              <a:rPr lang="en-US" sz="2400" spc="-5" dirty="0">
                <a:latin typeface="Calibri"/>
                <a:cs typeface="Calibri"/>
              </a:rPr>
              <a:t>issues</a:t>
            </a: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914400"/>
            <a:ext cx="7782234" cy="859129"/>
          </a:xfrm>
        </p:spPr>
        <p:txBody>
          <a:bodyPr/>
          <a:lstStyle/>
          <a:p>
            <a:r>
              <a:rPr lang="en-US" dirty="0"/>
              <a:t>Electronic Submissions Cont.</a:t>
            </a:r>
          </a:p>
        </p:txBody>
      </p:sp>
      <p:sp>
        <p:nvSpPr>
          <p:cNvPr id="5" name="Text Placeholder 4">
            <a:extLst>
              <a:ext uri="{FF2B5EF4-FFF2-40B4-BE49-F238E27FC236}">
                <a16:creationId xmlns:a16="http://schemas.microsoft.com/office/drawing/2014/main" id="{C1F44E69-0D25-4CE1-ABDA-836331B2174E}"/>
              </a:ext>
            </a:extLst>
          </p:cNvPr>
          <p:cNvSpPr>
            <a:spLocks noGrp="1"/>
          </p:cNvSpPr>
          <p:nvPr>
            <p:ph type="body" idx="1"/>
          </p:nvPr>
        </p:nvSpPr>
        <p:spPr>
          <a:xfrm>
            <a:off x="707388" y="1892297"/>
            <a:ext cx="7581900" cy="2970044"/>
          </a:xfrm>
        </p:spPr>
        <p:txBody>
          <a:bodyPr/>
          <a:lstStyle/>
          <a:p>
            <a:pPr marL="355600" marR="51435" indent="-342900">
              <a:lnSpc>
                <a:spcPct val="100000"/>
              </a:lnSpc>
              <a:spcBef>
                <a:spcPts val="95"/>
              </a:spcBef>
              <a:buClr>
                <a:srgbClr val="3B6D90"/>
              </a:buClr>
              <a:buFont typeface="Arial"/>
              <a:buChar char="•"/>
              <a:tabLst>
                <a:tab pos="354965" algn="l"/>
                <a:tab pos="355600" algn="l"/>
              </a:tabLst>
            </a:pPr>
            <a:r>
              <a:rPr lang="en-US" sz="2800" spc="-5" dirty="0">
                <a:latin typeface="Calibri"/>
                <a:cs typeface="Calibri"/>
              </a:rPr>
              <a:t>All </a:t>
            </a:r>
            <a:r>
              <a:rPr lang="en-US" sz="2800" spc="-15" dirty="0">
                <a:latin typeface="Calibri"/>
                <a:cs typeface="Calibri"/>
              </a:rPr>
              <a:t>documentation </a:t>
            </a:r>
            <a:r>
              <a:rPr lang="en-US" sz="2800" spc="-5" dirty="0">
                <a:latin typeface="Calibri"/>
                <a:cs typeface="Calibri"/>
              </a:rPr>
              <a:t>about </a:t>
            </a:r>
            <a:r>
              <a:rPr lang="en-US" sz="2800" spc="-10" dirty="0">
                <a:latin typeface="Calibri"/>
                <a:cs typeface="Calibri"/>
              </a:rPr>
              <a:t>applications will </a:t>
            </a:r>
            <a:r>
              <a:rPr lang="en-US" sz="2800" spc="-15" dirty="0">
                <a:latin typeface="Calibri"/>
                <a:cs typeface="Calibri"/>
              </a:rPr>
              <a:t>go to  </a:t>
            </a:r>
            <a:r>
              <a:rPr lang="en-US" sz="2800" spc="-10" dirty="0">
                <a:latin typeface="Calibri"/>
                <a:cs typeface="Calibri"/>
              </a:rPr>
              <a:t>the </a:t>
            </a:r>
            <a:r>
              <a:rPr lang="en-US" sz="2800" spc="-15" dirty="0">
                <a:latin typeface="Calibri"/>
                <a:cs typeface="Calibri"/>
              </a:rPr>
              <a:t>person </a:t>
            </a:r>
            <a:r>
              <a:rPr lang="en-US" sz="2800" spc="-20" dirty="0">
                <a:latin typeface="Calibri"/>
                <a:cs typeface="Calibri"/>
              </a:rPr>
              <a:t>listed </a:t>
            </a:r>
            <a:r>
              <a:rPr lang="en-US" sz="2800" spc="-5" dirty="0">
                <a:latin typeface="Calibri"/>
                <a:cs typeface="Calibri"/>
              </a:rPr>
              <a:t>as </a:t>
            </a:r>
            <a:r>
              <a:rPr lang="en-US" sz="2800" spc="-10" dirty="0">
                <a:latin typeface="Calibri"/>
                <a:cs typeface="Calibri"/>
              </a:rPr>
              <a:t>the </a:t>
            </a:r>
            <a:r>
              <a:rPr lang="en-US" sz="2800" b="1" spc="-10" dirty="0">
                <a:latin typeface="Calibri"/>
                <a:cs typeface="Calibri"/>
              </a:rPr>
              <a:t>“</a:t>
            </a:r>
            <a:r>
              <a:rPr lang="en-US" sz="2800" b="1" spc="-10" dirty="0">
                <a:solidFill>
                  <a:srgbClr val="1F497D"/>
                </a:solidFill>
                <a:latin typeface="Calibri"/>
                <a:cs typeface="Calibri"/>
              </a:rPr>
              <a:t>Business</a:t>
            </a:r>
            <a:r>
              <a:rPr lang="en-US" sz="2800" b="1" spc="145" dirty="0">
                <a:solidFill>
                  <a:srgbClr val="1F497D"/>
                </a:solidFill>
                <a:latin typeface="Calibri"/>
                <a:cs typeface="Calibri"/>
              </a:rPr>
              <a:t> </a:t>
            </a:r>
            <a:r>
              <a:rPr lang="en-US" sz="2800" b="1" spc="-5" dirty="0">
                <a:solidFill>
                  <a:srgbClr val="1F497D"/>
                </a:solidFill>
                <a:latin typeface="Calibri"/>
                <a:cs typeface="Calibri"/>
              </a:rPr>
              <a:t>Official</a:t>
            </a:r>
            <a:r>
              <a:rPr lang="en-US" sz="2800" b="1" spc="-5" dirty="0">
                <a:latin typeface="Calibri"/>
                <a:cs typeface="Calibri"/>
              </a:rPr>
              <a:t>”</a:t>
            </a:r>
            <a:endParaRPr lang="en-US" sz="2800" dirty="0">
              <a:latin typeface="Calibri"/>
              <a:cs typeface="Calibri"/>
            </a:endParaRPr>
          </a:p>
          <a:p>
            <a:pPr marL="756285" marR="167640" indent="-287020">
              <a:lnSpc>
                <a:spcPct val="100000"/>
              </a:lnSpc>
              <a:spcBef>
                <a:spcPts val="1800"/>
              </a:spcBef>
            </a:pPr>
            <a:r>
              <a:rPr lang="en-US" sz="2800" spc="-5" dirty="0">
                <a:solidFill>
                  <a:srgbClr val="3B6D90"/>
                </a:solidFill>
                <a:latin typeface="Arial"/>
                <a:cs typeface="Arial"/>
              </a:rPr>
              <a:t>– </a:t>
            </a:r>
            <a:r>
              <a:rPr lang="en-US" sz="2800" spc="-15" dirty="0">
                <a:latin typeface="Calibri"/>
                <a:cs typeface="Calibri"/>
              </a:rPr>
              <a:t>Ensure </a:t>
            </a:r>
            <a:r>
              <a:rPr lang="en-US" sz="2800" spc="-10" dirty="0">
                <a:latin typeface="Calibri"/>
                <a:cs typeface="Calibri"/>
              </a:rPr>
              <a:t>that this is </a:t>
            </a:r>
            <a:r>
              <a:rPr lang="en-US" sz="2800" spc="-5" dirty="0">
                <a:latin typeface="Calibri"/>
                <a:cs typeface="Calibri"/>
              </a:rPr>
              <a:t>a </a:t>
            </a:r>
            <a:r>
              <a:rPr lang="en-US" sz="2800" spc="-15" dirty="0">
                <a:latin typeface="Calibri"/>
                <a:cs typeface="Calibri"/>
              </a:rPr>
              <a:t>person </a:t>
            </a:r>
            <a:r>
              <a:rPr lang="en-US" sz="2800" spc="-5" dirty="0">
                <a:latin typeface="Calibri"/>
                <a:cs typeface="Calibri"/>
              </a:rPr>
              <a:t>who has </a:t>
            </a:r>
            <a:r>
              <a:rPr lang="en-US" sz="2800" spc="-10" dirty="0">
                <a:latin typeface="Calibri"/>
                <a:cs typeface="Calibri"/>
              </a:rPr>
              <a:t>regular  </a:t>
            </a:r>
            <a:r>
              <a:rPr lang="en-US" sz="2800" spc="-15" dirty="0">
                <a:latin typeface="Calibri"/>
                <a:cs typeface="Calibri"/>
              </a:rPr>
              <a:t>contact </a:t>
            </a:r>
            <a:r>
              <a:rPr lang="en-US" sz="2800" spc="-5" dirty="0">
                <a:latin typeface="Calibri"/>
                <a:cs typeface="Calibri"/>
              </a:rPr>
              <a:t>with </a:t>
            </a:r>
            <a:r>
              <a:rPr lang="en-US" sz="2800" spc="-10" dirty="0">
                <a:latin typeface="Calibri"/>
                <a:cs typeface="Calibri"/>
              </a:rPr>
              <a:t>the</a:t>
            </a:r>
            <a:r>
              <a:rPr lang="en-US" sz="2800" spc="35" dirty="0">
                <a:latin typeface="Calibri"/>
                <a:cs typeface="Calibri"/>
              </a:rPr>
              <a:t> </a:t>
            </a:r>
            <a:r>
              <a:rPr lang="en-US" sz="2800" spc="-10" dirty="0">
                <a:latin typeface="Calibri"/>
                <a:cs typeface="Calibri"/>
              </a:rPr>
              <a:t>coalition</a:t>
            </a:r>
            <a:endParaRPr lang="en-US" sz="2800" dirty="0">
              <a:latin typeface="Calibri"/>
              <a:cs typeface="Calibri"/>
            </a:endParaRPr>
          </a:p>
          <a:p>
            <a:pPr marL="355600" marR="5080" indent="-342900">
              <a:lnSpc>
                <a:spcPct val="100000"/>
              </a:lnSpc>
              <a:spcBef>
                <a:spcPts val="1200"/>
              </a:spcBef>
              <a:buClr>
                <a:srgbClr val="3B6D90"/>
              </a:buClr>
              <a:buFont typeface="Arial"/>
              <a:buChar char="•"/>
              <a:tabLst>
                <a:tab pos="354965" algn="l"/>
                <a:tab pos="355600" algn="l"/>
              </a:tabLst>
            </a:pPr>
            <a:r>
              <a:rPr lang="en-US" sz="2800" b="1" spc="-10" dirty="0">
                <a:solidFill>
                  <a:srgbClr val="1F497D"/>
                </a:solidFill>
                <a:latin typeface="Calibri"/>
                <a:cs typeface="Calibri"/>
              </a:rPr>
              <a:t>No additional </a:t>
            </a:r>
            <a:r>
              <a:rPr lang="en-US" sz="2800" b="1" spc="-15" dirty="0">
                <a:solidFill>
                  <a:srgbClr val="1F497D"/>
                </a:solidFill>
                <a:latin typeface="Calibri"/>
                <a:cs typeface="Calibri"/>
              </a:rPr>
              <a:t>information </a:t>
            </a:r>
            <a:r>
              <a:rPr lang="en-US" sz="2800" b="1" spc="-20" dirty="0">
                <a:solidFill>
                  <a:srgbClr val="1F497D"/>
                </a:solidFill>
                <a:latin typeface="Calibri"/>
                <a:cs typeface="Calibri"/>
              </a:rPr>
              <a:t>may </a:t>
            </a:r>
            <a:r>
              <a:rPr lang="en-US" sz="2800" b="1" spc="-5" dirty="0">
                <a:solidFill>
                  <a:srgbClr val="1F497D"/>
                </a:solidFill>
                <a:latin typeface="Calibri"/>
                <a:cs typeface="Calibri"/>
              </a:rPr>
              <a:t>be </a:t>
            </a:r>
            <a:r>
              <a:rPr lang="en-US" sz="2800" b="1" spc="-10" dirty="0">
                <a:solidFill>
                  <a:srgbClr val="1F497D"/>
                </a:solidFill>
                <a:latin typeface="Calibri"/>
                <a:cs typeface="Calibri"/>
              </a:rPr>
              <a:t>added </a:t>
            </a:r>
            <a:r>
              <a:rPr lang="en-US" sz="2800" b="1" spc="-15" dirty="0">
                <a:solidFill>
                  <a:srgbClr val="1F497D"/>
                </a:solidFill>
                <a:latin typeface="Calibri"/>
                <a:cs typeface="Calibri"/>
              </a:rPr>
              <a:t>to </a:t>
            </a:r>
            <a:r>
              <a:rPr lang="en-US" sz="2800" b="1" spc="-5" dirty="0">
                <a:solidFill>
                  <a:srgbClr val="1F497D"/>
                </a:solidFill>
                <a:latin typeface="Calibri"/>
                <a:cs typeface="Calibri"/>
              </a:rPr>
              <a:t>an  </a:t>
            </a:r>
            <a:r>
              <a:rPr lang="en-US" sz="2800" b="1" spc="-10" dirty="0">
                <a:solidFill>
                  <a:srgbClr val="1F497D"/>
                </a:solidFill>
                <a:latin typeface="Calibri"/>
                <a:cs typeface="Calibri"/>
              </a:rPr>
              <a:t>application </a:t>
            </a:r>
            <a:r>
              <a:rPr lang="en-US" sz="2800" b="1" spc="-15" dirty="0">
                <a:solidFill>
                  <a:srgbClr val="1F497D"/>
                </a:solidFill>
                <a:latin typeface="Calibri"/>
                <a:cs typeface="Calibri"/>
              </a:rPr>
              <a:t>after </a:t>
            </a:r>
            <a:r>
              <a:rPr lang="en-US" sz="2800" b="1" spc="-5" dirty="0">
                <a:solidFill>
                  <a:srgbClr val="1F497D"/>
                </a:solidFill>
                <a:latin typeface="Calibri"/>
                <a:cs typeface="Calibri"/>
              </a:rPr>
              <a:t>the </a:t>
            </a:r>
            <a:r>
              <a:rPr lang="en-US" sz="2800" b="1" spc="-10" dirty="0">
                <a:solidFill>
                  <a:srgbClr val="1F497D"/>
                </a:solidFill>
                <a:latin typeface="Calibri"/>
                <a:cs typeface="Calibri"/>
              </a:rPr>
              <a:t>application</a:t>
            </a:r>
            <a:r>
              <a:rPr lang="en-US" sz="2800" b="1" spc="110" dirty="0">
                <a:solidFill>
                  <a:srgbClr val="1F497D"/>
                </a:solidFill>
                <a:latin typeface="Calibri"/>
                <a:cs typeface="Calibri"/>
              </a:rPr>
              <a:t> </a:t>
            </a:r>
            <a:r>
              <a:rPr lang="en-US" sz="2800" b="1" spc="-10" dirty="0">
                <a:solidFill>
                  <a:srgbClr val="1F497D"/>
                </a:solidFill>
                <a:latin typeface="Calibri"/>
                <a:cs typeface="Calibri"/>
              </a:rPr>
              <a:t>deadline</a:t>
            </a:r>
            <a:endParaRPr lang="en-US" sz="2800" dirty="0">
              <a:latin typeface="Calibri"/>
              <a:cs typeface="Calibri"/>
            </a:endParaRPr>
          </a:p>
        </p:txBody>
      </p:sp>
    </p:spTree>
    <p:extLst>
      <p:ext uri="{BB962C8B-B14F-4D97-AF65-F5344CB8AC3E}">
        <p14:creationId xmlns:p14="http://schemas.microsoft.com/office/powerpoint/2010/main" val="2946699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914400"/>
            <a:ext cx="7782234" cy="782929"/>
          </a:xfrm>
        </p:spPr>
        <p:txBody>
          <a:bodyPr/>
          <a:lstStyle/>
          <a:p>
            <a:r>
              <a:rPr lang="en-US" dirty="0"/>
              <a:t>Tips for Electronic Submissions</a:t>
            </a:r>
          </a:p>
        </p:txBody>
      </p:sp>
      <p:sp>
        <p:nvSpPr>
          <p:cNvPr id="5" name="Text Placeholder 4">
            <a:extLst>
              <a:ext uri="{FF2B5EF4-FFF2-40B4-BE49-F238E27FC236}">
                <a16:creationId xmlns:a16="http://schemas.microsoft.com/office/drawing/2014/main" id="{10859B35-0AF4-408F-A005-72261173958D}"/>
              </a:ext>
            </a:extLst>
          </p:cNvPr>
          <p:cNvSpPr>
            <a:spLocks noGrp="1"/>
          </p:cNvSpPr>
          <p:nvPr>
            <p:ph type="body" idx="1"/>
          </p:nvPr>
        </p:nvSpPr>
        <p:spPr>
          <a:xfrm>
            <a:off x="707388" y="1892297"/>
            <a:ext cx="7581900" cy="4375557"/>
          </a:xfrm>
        </p:spPr>
        <p:txBody>
          <a:bodyPr/>
          <a:lstStyle/>
          <a:p>
            <a:pPr marL="355600" indent="-342900">
              <a:lnSpc>
                <a:spcPct val="100000"/>
              </a:lnSpc>
              <a:spcBef>
                <a:spcPts val="1445"/>
              </a:spcBef>
              <a:buClr>
                <a:srgbClr val="3B6D90"/>
              </a:buClr>
              <a:buFont typeface="Arial"/>
              <a:buChar char="•"/>
              <a:tabLst>
                <a:tab pos="354965" algn="l"/>
                <a:tab pos="355600" algn="l"/>
              </a:tabLst>
            </a:pPr>
            <a:r>
              <a:rPr lang="en-US" sz="2800" b="1" spc="-10" dirty="0">
                <a:solidFill>
                  <a:srgbClr val="1F497D"/>
                </a:solidFill>
                <a:latin typeface="Calibri"/>
                <a:cs typeface="Calibri"/>
              </a:rPr>
              <a:t>Start</a:t>
            </a:r>
            <a:r>
              <a:rPr lang="en-US" sz="2800" b="1" spc="20" dirty="0">
                <a:solidFill>
                  <a:srgbClr val="1F497D"/>
                </a:solidFill>
                <a:latin typeface="Calibri"/>
                <a:cs typeface="Calibri"/>
              </a:rPr>
              <a:t> </a:t>
            </a:r>
            <a:r>
              <a:rPr lang="en-US" sz="2800" b="1" spc="-15" dirty="0">
                <a:solidFill>
                  <a:srgbClr val="1F497D"/>
                </a:solidFill>
                <a:latin typeface="Calibri"/>
                <a:cs typeface="Calibri"/>
              </a:rPr>
              <a:t>Early</a:t>
            </a:r>
            <a:endParaRPr lang="en-US" sz="2800" dirty="0">
              <a:latin typeface="Calibri"/>
              <a:cs typeface="Calibri"/>
            </a:endParaRPr>
          </a:p>
          <a:p>
            <a:pPr marL="355600" marR="5080" indent="-342900">
              <a:lnSpc>
                <a:spcPts val="3030"/>
              </a:lnSpc>
              <a:spcBef>
                <a:spcPts val="1720"/>
              </a:spcBef>
              <a:buClr>
                <a:srgbClr val="3B6D90"/>
              </a:buClr>
              <a:buFont typeface="Arial"/>
              <a:buChar char="•"/>
              <a:tabLst>
                <a:tab pos="354965" algn="l"/>
                <a:tab pos="355600" algn="l"/>
              </a:tabLst>
            </a:pPr>
            <a:r>
              <a:rPr lang="en-US" sz="2800" spc="-15" dirty="0">
                <a:latin typeface="Calibri"/>
                <a:cs typeface="Calibri"/>
              </a:rPr>
              <a:t>Read </a:t>
            </a:r>
            <a:r>
              <a:rPr lang="en-US" sz="2800" spc="-5" dirty="0">
                <a:latin typeface="Calibri"/>
                <a:cs typeface="Calibri"/>
              </a:rPr>
              <a:t>and </a:t>
            </a:r>
            <a:r>
              <a:rPr lang="en-US" sz="2800" spc="-20" dirty="0">
                <a:latin typeface="Calibri"/>
                <a:cs typeface="Calibri"/>
              </a:rPr>
              <a:t>review </a:t>
            </a:r>
            <a:r>
              <a:rPr lang="en-US" sz="2800" b="1" spc="-15" dirty="0">
                <a:solidFill>
                  <a:srgbClr val="2B5384"/>
                </a:solidFill>
                <a:latin typeface="Calibri"/>
                <a:cs typeface="Calibri"/>
              </a:rPr>
              <a:t>Required </a:t>
            </a:r>
            <a:r>
              <a:rPr lang="en-US" sz="2800" b="1" spc="-20" dirty="0">
                <a:solidFill>
                  <a:srgbClr val="2B5384"/>
                </a:solidFill>
                <a:latin typeface="Calibri"/>
                <a:cs typeface="Calibri"/>
              </a:rPr>
              <a:t>Registrations </a:t>
            </a:r>
            <a:r>
              <a:rPr lang="en-US" sz="2800" spc="-10" dirty="0">
                <a:latin typeface="Calibri"/>
                <a:cs typeface="Calibri"/>
              </a:rPr>
              <a:t>within  the </a:t>
            </a:r>
            <a:r>
              <a:rPr lang="en-US" sz="2800" spc="-25" dirty="0">
                <a:latin typeface="Calibri"/>
                <a:cs typeface="Calibri"/>
              </a:rPr>
              <a:t>NOFO, </a:t>
            </a:r>
            <a:r>
              <a:rPr lang="en-US" sz="2800" spc="-5" dirty="0">
                <a:latin typeface="Calibri"/>
                <a:cs typeface="Calibri"/>
              </a:rPr>
              <a:t>which </a:t>
            </a:r>
            <a:r>
              <a:rPr lang="en-US" sz="2800" spc="-10" dirty="0">
                <a:latin typeface="Calibri"/>
                <a:cs typeface="Calibri"/>
              </a:rPr>
              <a:t>describe </a:t>
            </a:r>
            <a:r>
              <a:rPr lang="en-US" sz="2800" spc="-5" dirty="0">
                <a:latin typeface="Calibri"/>
                <a:cs typeface="Calibri"/>
              </a:rPr>
              <a:t>all </a:t>
            </a:r>
            <a:r>
              <a:rPr lang="en-US" sz="2800" spc="-15" dirty="0">
                <a:latin typeface="Calibri"/>
                <a:cs typeface="Calibri"/>
              </a:rPr>
              <a:t>three required  </a:t>
            </a:r>
            <a:r>
              <a:rPr lang="en-US" sz="2800" spc="-20" dirty="0">
                <a:latin typeface="Calibri"/>
                <a:cs typeface="Calibri"/>
              </a:rPr>
              <a:t>registration</a:t>
            </a:r>
            <a:r>
              <a:rPr lang="en-US" sz="2800" spc="5" dirty="0">
                <a:latin typeface="Calibri"/>
                <a:cs typeface="Calibri"/>
              </a:rPr>
              <a:t> </a:t>
            </a:r>
            <a:r>
              <a:rPr lang="en-US" sz="2800" spc="-10" dirty="0">
                <a:latin typeface="Calibri"/>
                <a:cs typeface="Calibri"/>
              </a:rPr>
              <a:t>processes</a:t>
            </a:r>
            <a:endParaRPr lang="en-US" sz="2800" dirty="0">
              <a:latin typeface="Calibri"/>
              <a:cs typeface="Calibri"/>
            </a:endParaRPr>
          </a:p>
          <a:p>
            <a:pPr marL="355600" indent="-342900">
              <a:lnSpc>
                <a:spcPct val="100000"/>
              </a:lnSpc>
              <a:spcBef>
                <a:spcPts val="1270"/>
              </a:spcBef>
              <a:buClr>
                <a:srgbClr val="3B6D90"/>
              </a:buClr>
              <a:buFont typeface="Arial"/>
              <a:buChar char="•"/>
              <a:tabLst>
                <a:tab pos="354965" algn="l"/>
                <a:tab pos="355600" algn="l"/>
              </a:tabLst>
            </a:pPr>
            <a:r>
              <a:rPr lang="en-US" sz="2800" b="1" spc="-50" dirty="0">
                <a:solidFill>
                  <a:srgbClr val="1F497D"/>
                </a:solidFill>
                <a:latin typeface="Calibri"/>
                <a:cs typeface="Calibri"/>
              </a:rPr>
              <a:t>SAVE</a:t>
            </a:r>
            <a:r>
              <a:rPr lang="en-US" sz="2800" b="1" dirty="0">
                <a:solidFill>
                  <a:srgbClr val="1F497D"/>
                </a:solidFill>
                <a:latin typeface="Calibri"/>
                <a:cs typeface="Calibri"/>
              </a:rPr>
              <a:t> </a:t>
            </a:r>
            <a:r>
              <a:rPr lang="en-US" sz="2800" b="1" spc="-10" dirty="0">
                <a:solidFill>
                  <a:srgbClr val="1F497D"/>
                </a:solidFill>
                <a:latin typeface="Calibri"/>
                <a:cs typeface="Calibri"/>
              </a:rPr>
              <a:t>confirmations</a:t>
            </a:r>
            <a:endParaRPr lang="en-US" sz="2800" dirty="0">
              <a:latin typeface="Calibri"/>
              <a:cs typeface="Calibri"/>
            </a:endParaRPr>
          </a:p>
          <a:p>
            <a:pPr marL="355600" marR="109220" indent="-343535">
              <a:lnSpc>
                <a:spcPts val="3030"/>
              </a:lnSpc>
              <a:spcBef>
                <a:spcPts val="1710"/>
              </a:spcBef>
              <a:buClr>
                <a:srgbClr val="3B6D90"/>
              </a:buClr>
              <a:buFont typeface="Arial"/>
              <a:buChar char="•"/>
              <a:tabLst>
                <a:tab pos="354965" algn="l"/>
                <a:tab pos="355600" algn="l"/>
              </a:tabLst>
            </a:pPr>
            <a:r>
              <a:rPr lang="en-US" sz="2800" spc="-5" dirty="0">
                <a:latin typeface="Calibri"/>
                <a:cs typeface="Calibri"/>
              </a:rPr>
              <a:t>If </a:t>
            </a:r>
            <a:r>
              <a:rPr lang="en-US" sz="2800" spc="-20" dirty="0">
                <a:latin typeface="Calibri"/>
                <a:cs typeface="Calibri"/>
              </a:rPr>
              <a:t>you </a:t>
            </a:r>
            <a:r>
              <a:rPr lang="en-US" sz="2800" spc="-5" dirty="0">
                <a:latin typeface="Calibri"/>
                <a:cs typeface="Calibri"/>
              </a:rPr>
              <a:t>do not </a:t>
            </a:r>
            <a:r>
              <a:rPr lang="en-US" sz="2800" spc="-15" dirty="0">
                <a:latin typeface="Calibri"/>
                <a:cs typeface="Calibri"/>
              </a:rPr>
              <a:t>receive </a:t>
            </a:r>
            <a:r>
              <a:rPr lang="en-US" sz="2800" spc="-5" dirty="0">
                <a:latin typeface="Calibri"/>
                <a:cs typeface="Calibri"/>
              </a:rPr>
              <a:t>a </a:t>
            </a:r>
            <a:r>
              <a:rPr lang="en-US" sz="2800" spc="-10" dirty="0">
                <a:latin typeface="Calibri"/>
                <a:cs typeface="Calibri"/>
              </a:rPr>
              <a:t>confirmation, </a:t>
            </a:r>
            <a:r>
              <a:rPr lang="en-US" sz="2800" spc="-15" dirty="0">
                <a:latin typeface="Calibri"/>
                <a:cs typeface="Calibri"/>
              </a:rPr>
              <a:t>follow-up  immediately </a:t>
            </a:r>
            <a:r>
              <a:rPr lang="en-US" sz="2800" spc="-5" dirty="0">
                <a:latin typeface="Calibri"/>
                <a:cs typeface="Calibri"/>
              </a:rPr>
              <a:t>with </a:t>
            </a:r>
            <a:r>
              <a:rPr lang="en-US" sz="2800" b="1" spc="-15" dirty="0">
                <a:solidFill>
                  <a:srgbClr val="1F497D"/>
                </a:solidFill>
                <a:latin typeface="Calibri"/>
                <a:cs typeface="Calibri"/>
              </a:rPr>
              <a:t>system-specific</a:t>
            </a:r>
            <a:r>
              <a:rPr lang="en-US" sz="2800" b="1" spc="70" dirty="0">
                <a:solidFill>
                  <a:srgbClr val="1F497D"/>
                </a:solidFill>
                <a:latin typeface="Calibri"/>
                <a:cs typeface="Calibri"/>
              </a:rPr>
              <a:t> </a:t>
            </a:r>
            <a:r>
              <a:rPr lang="en-US" sz="2800" b="1" spc="-10" dirty="0">
                <a:solidFill>
                  <a:srgbClr val="1F497D"/>
                </a:solidFill>
                <a:latin typeface="Calibri"/>
                <a:cs typeface="Calibri"/>
              </a:rPr>
              <a:t>contacts</a:t>
            </a:r>
            <a:endParaRPr lang="en-US" sz="2800" dirty="0">
              <a:latin typeface="Calibri"/>
              <a:cs typeface="Calibri"/>
            </a:endParaRPr>
          </a:p>
          <a:p>
            <a:pPr marL="355600" marR="137795" indent="-343535">
              <a:lnSpc>
                <a:spcPts val="3030"/>
              </a:lnSpc>
              <a:spcBef>
                <a:spcPts val="1670"/>
              </a:spcBef>
              <a:buClr>
                <a:srgbClr val="3B6D90"/>
              </a:buClr>
              <a:buFont typeface="Arial"/>
              <a:buChar char="•"/>
              <a:tabLst>
                <a:tab pos="354965" algn="l"/>
                <a:tab pos="355600" algn="l"/>
              </a:tabLst>
            </a:pPr>
            <a:r>
              <a:rPr lang="en-US" sz="2800" spc="-10" dirty="0">
                <a:latin typeface="Calibri"/>
                <a:cs typeface="Calibri"/>
              </a:rPr>
              <a:t>CDC </a:t>
            </a:r>
            <a:r>
              <a:rPr lang="en-US" sz="2800" b="1" spc="-5" dirty="0">
                <a:solidFill>
                  <a:srgbClr val="1F497D"/>
                </a:solidFill>
                <a:latin typeface="Calibri"/>
                <a:cs typeface="Calibri"/>
              </a:rPr>
              <a:t>will </a:t>
            </a:r>
            <a:r>
              <a:rPr lang="en-US" sz="2800" b="1" spc="-10" dirty="0">
                <a:solidFill>
                  <a:srgbClr val="1F497D"/>
                </a:solidFill>
                <a:latin typeface="Calibri"/>
                <a:cs typeface="Calibri"/>
              </a:rPr>
              <a:t>not </a:t>
            </a:r>
            <a:r>
              <a:rPr lang="en-US" sz="2800" b="1" spc="-5" dirty="0">
                <a:solidFill>
                  <a:srgbClr val="1F497D"/>
                </a:solidFill>
                <a:latin typeface="Calibri"/>
                <a:cs typeface="Calibri"/>
              </a:rPr>
              <a:t>accept paper (back-up) </a:t>
            </a:r>
            <a:r>
              <a:rPr lang="en-US" sz="2800" b="1" spc="-10" dirty="0">
                <a:solidFill>
                  <a:srgbClr val="1F497D"/>
                </a:solidFill>
                <a:latin typeface="Calibri"/>
                <a:cs typeface="Calibri"/>
              </a:rPr>
              <a:t>copies </a:t>
            </a:r>
            <a:r>
              <a:rPr lang="en-US" sz="2800" spc="-5" dirty="0">
                <a:latin typeface="Calibri"/>
                <a:cs typeface="Calibri"/>
              </a:rPr>
              <a:t>of  an</a:t>
            </a:r>
            <a:r>
              <a:rPr lang="en-US" sz="2800" spc="-10" dirty="0">
                <a:latin typeface="Calibri"/>
                <a:cs typeface="Calibri"/>
              </a:rPr>
              <a:t> application</a:t>
            </a:r>
            <a:endParaRPr lang="en-US" sz="2800" dirty="0">
              <a:latin typeface="Calibri"/>
              <a:cs typeface="Calibri"/>
            </a:endParaRPr>
          </a:p>
        </p:txBody>
      </p:sp>
    </p:spTree>
    <p:extLst>
      <p:ext uri="{BB962C8B-B14F-4D97-AF65-F5344CB8AC3E}">
        <p14:creationId xmlns:p14="http://schemas.microsoft.com/office/powerpoint/2010/main" val="1871002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88" y="874840"/>
            <a:ext cx="7782234" cy="615553"/>
          </a:xfrm>
        </p:spPr>
        <p:txBody>
          <a:bodyPr/>
          <a:lstStyle/>
          <a:p>
            <a:r>
              <a:rPr lang="en-US" sz="4000" dirty="0"/>
              <a:t>Tips for Electronic Submissions Cont.</a:t>
            </a:r>
          </a:p>
        </p:txBody>
      </p:sp>
      <p:sp>
        <p:nvSpPr>
          <p:cNvPr id="5" name="Text Placeholder 4">
            <a:extLst>
              <a:ext uri="{FF2B5EF4-FFF2-40B4-BE49-F238E27FC236}">
                <a16:creationId xmlns:a16="http://schemas.microsoft.com/office/drawing/2014/main" id="{859BB698-9C2E-4D97-8692-E9FBDD70F17A}"/>
              </a:ext>
            </a:extLst>
          </p:cNvPr>
          <p:cNvSpPr>
            <a:spLocks noGrp="1"/>
          </p:cNvSpPr>
          <p:nvPr>
            <p:ph type="body" idx="1"/>
          </p:nvPr>
        </p:nvSpPr>
        <p:spPr>
          <a:xfrm>
            <a:off x="707388" y="1892297"/>
            <a:ext cx="7369812" cy="3475310"/>
          </a:xfrm>
        </p:spPr>
        <p:txBody>
          <a:bodyPr/>
          <a:lstStyle/>
          <a:p>
            <a:pPr marL="355600" marR="1087120" indent="-342900">
              <a:lnSpc>
                <a:spcPts val="3460"/>
              </a:lnSpc>
              <a:spcBef>
                <a:spcPts val="535"/>
              </a:spcBef>
              <a:buClr>
                <a:srgbClr val="3B6D90"/>
              </a:buClr>
              <a:buFont typeface="Arial"/>
              <a:buChar char="•"/>
              <a:tabLst>
                <a:tab pos="354965" algn="l"/>
                <a:tab pos="355600" algn="l"/>
              </a:tabLst>
            </a:pPr>
            <a:r>
              <a:rPr lang="en-US" sz="3200" spc="-10" dirty="0">
                <a:latin typeface="Calibri"/>
                <a:cs typeface="Calibri"/>
              </a:rPr>
              <a:t>Application </a:t>
            </a:r>
            <a:r>
              <a:rPr lang="en-US" sz="3200" spc="-5" dirty="0">
                <a:latin typeface="Calibri"/>
                <a:cs typeface="Calibri"/>
              </a:rPr>
              <a:t>cannot be </a:t>
            </a:r>
            <a:r>
              <a:rPr lang="en-US" sz="3200" spc="-30" dirty="0">
                <a:latin typeface="Calibri"/>
                <a:cs typeface="Calibri"/>
              </a:rPr>
              <a:t>faxed, </a:t>
            </a:r>
            <a:r>
              <a:rPr lang="en-US" sz="3200" spc="-5" dirty="0">
                <a:latin typeface="Calibri"/>
                <a:cs typeface="Calibri"/>
              </a:rPr>
              <a:t>hand-  </a:t>
            </a:r>
            <a:r>
              <a:rPr lang="en-US" sz="3200" spc="-10" dirty="0">
                <a:latin typeface="Calibri"/>
                <a:cs typeface="Calibri"/>
              </a:rPr>
              <a:t>delivered, </a:t>
            </a:r>
            <a:r>
              <a:rPr lang="en-US" sz="3200" dirty="0">
                <a:latin typeface="Calibri"/>
                <a:cs typeface="Calibri"/>
              </a:rPr>
              <a:t>or</a:t>
            </a:r>
            <a:r>
              <a:rPr lang="en-US" sz="3200" spc="-20" dirty="0">
                <a:latin typeface="Calibri"/>
                <a:cs typeface="Calibri"/>
              </a:rPr>
              <a:t> </a:t>
            </a:r>
            <a:r>
              <a:rPr lang="en-US" sz="3200" spc="-5" dirty="0">
                <a:latin typeface="Calibri"/>
                <a:cs typeface="Calibri"/>
              </a:rPr>
              <a:t>emailed</a:t>
            </a:r>
            <a:endParaRPr lang="en-US" sz="3200" dirty="0">
              <a:latin typeface="Calibri"/>
              <a:cs typeface="Calibri"/>
            </a:endParaRPr>
          </a:p>
          <a:p>
            <a:pPr marL="355600" marR="5080" indent="-342900">
              <a:lnSpc>
                <a:spcPts val="3460"/>
              </a:lnSpc>
              <a:spcBef>
                <a:spcPts val="2605"/>
              </a:spcBef>
              <a:buClr>
                <a:srgbClr val="3B6D90"/>
              </a:buClr>
              <a:buFont typeface="Arial"/>
              <a:buChar char="•"/>
              <a:tabLst>
                <a:tab pos="354965" algn="l"/>
                <a:tab pos="355600" algn="l"/>
              </a:tabLst>
            </a:pPr>
            <a:r>
              <a:rPr lang="en-US" sz="3200" spc="-5" dirty="0">
                <a:latin typeface="Calibri"/>
                <a:cs typeface="Calibri"/>
              </a:rPr>
              <a:t>If </a:t>
            </a:r>
            <a:r>
              <a:rPr lang="en-US" sz="3200" spc="-10" dirty="0">
                <a:latin typeface="Calibri"/>
                <a:cs typeface="Calibri"/>
              </a:rPr>
              <a:t>you </a:t>
            </a:r>
            <a:r>
              <a:rPr lang="en-US" sz="3200" spc="-5" dirty="0">
                <a:latin typeface="Calibri"/>
                <a:cs typeface="Calibri"/>
              </a:rPr>
              <a:t>qualify </a:t>
            </a:r>
            <a:r>
              <a:rPr lang="en-US" sz="3200" spc="-30" dirty="0">
                <a:latin typeface="Calibri"/>
                <a:cs typeface="Calibri"/>
              </a:rPr>
              <a:t>for </a:t>
            </a:r>
            <a:r>
              <a:rPr lang="en-US" sz="3200" spc="-5" dirty="0">
                <a:latin typeface="Calibri"/>
                <a:cs typeface="Calibri"/>
              </a:rPr>
              <a:t>and </a:t>
            </a:r>
            <a:r>
              <a:rPr lang="en-US" sz="3200" spc="-25" dirty="0">
                <a:latin typeface="Calibri"/>
                <a:cs typeface="Calibri"/>
              </a:rPr>
              <a:t>have </a:t>
            </a:r>
            <a:r>
              <a:rPr lang="en-US" sz="3200" spc="-5" dirty="0">
                <a:latin typeface="Calibri"/>
                <a:cs typeface="Calibri"/>
              </a:rPr>
              <a:t>been  </a:t>
            </a:r>
            <a:r>
              <a:rPr lang="en-US" sz="3200" spc="-10" dirty="0">
                <a:latin typeface="Calibri"/>
                <a:cs typeface="Calibri"/>
              </a:rPr>
              <a:t>authorized </a:t>
            </a:r>
            <a:r>
              <a:rPr lang="en-US" sz="3200" spc="-25" dirty="0">
                <a:latin typeface="Calibri"/>
                <a:cs typeface="Calibri"/>
              </a:rPr>
              <a:t>to </a:t>
            </a:r>
            <a:r>
              <a:rPr lang="en-US" sz="3200" spc="-5" dirty="0">
                <a:latin typeface="Calibri"/>
                <a:cs typeface="Calibri"/>
              </a:rPr>
              <a:t>submit </a:t>
            </a:r>
            <a:r>
              <a:rPr lang="en-US" sz="3200" dirty="0">
                <a:latin typeface="Calibri"/>
                <a:cs typeface="Calibri"/>
              </a:rPr>
              <a:t>a </a:t>
            </a:r>
            <a:r>
              <a:rPr lang="en-US" sz="3200" spc="-5" dirty="0">
                <a:latin typeface="Calibri"/>
                <a:cs typeface="Calibri"/>
              </a:rPr>
              <a:t>paper </a:t>
            </a:r>
            <a:r>
              <a:rPr lang="en-US" sz="3200" spc="-10" dirty="0">
                <a:latin typeface="Calibri"/>
                <a:cs typeface="Calibri"/>
              </a:rPr>
              <a:t>copy </a:t>
            </a:r>
            <a:r>
              <a:rPr lang="en-US" sz="3200" spc="-5" dirty="0">
                <a:latin typeface="Calibri"/>
                <a:cs typeface="Calibri"/>
              </a:rPr>
              <a:t>due </a:t>
            </a:r>
            <a:r>
              <a:rPr lang="en-US" sz="3200" spc="-25" dirty="0">
                <a:latin typeface="Calibri"/>
                <a:cs typeface="Calibri"/>
              </a:rPr>
              <a:t>to  </a:t>
            </a:r>
            <a:r>
              <a:rPr lang="en-US" sz="3200" spc="-10" dirty="0">
                <a:latin typeface="Calibri"/>
                <a:cs typeface="Calibri"/>
              </a:rPr>
              <a:t>technical difficulties </a:t>
            </a:r>
            <a:r>
              <a:rPr lang="en-US" sz="3200" spc="-15" dirty="0">
                <a:latin typeface="Calibri"/>
                <a:cs typeface="Calibri"/>
              </a:rPr>
              <a:t>encountered at  </a:t>
            </a:r>
            <a:r>
              <a:rPr lang="en-US" sz="3200" spc="-35" dirty="0">
                <a:latin typeface="Calibri"/>
                <a:cs typeface="Calibri"/>
              </a:rPr>
              <a:t>Grants.gov, </a:t>
            </a:r>
            <a:r>
              <a:rPr lang="en-US" sz="3200" spc="-15" dirty="0">
                <a:latin typeface="Calibri"/>
                <a:cs typeface="Calibri"/>
              </a:rPr>
              <a:t>follow </a:t>
            </a:r>
            <a:r>
              <a:rPr lang="en-US" sz="3200" spc="-5" dirty="0">
                <a:latin typeface="Calibri"/>
                <a:cs typeface="Calibri"/>
              </a:rPr>
              <a:t>the </a:t>
            </a:r>
            <a:r>
              <a:rPr lang="en-US" sz="3200" spc="-10" dirty="0">
                <a:latin typeface="Calibri"/>
                <a:cs typeface="Calibri"/>
              </a:rPr>
              <a:t>instructions  provided by </a:t>
            </a:r>
            <a:r>
              <a:rPr lang="en-US" sz="3200" spc="-15" dirty="0">
                <a:latin typeface="Calibri"/>
                <a:cs typeface="Calibri"/>
              </a:rPr>
              <a:t>CDC’s </a:t>
            </a:r>
            <a:r>
              <a:rPr lang="en-US" sz="3200" spc="-10" dirty="0">
                <a:latin typeface="Calibri"/>
                <a:cs typeface="Calibri"/>
              </a:rPr>
              <a:t>Office </a:t>
            </a:r>
            <a:r>
              <a:rPr lang="en-US" sz="3200" dirty="0">
                <a:latin typeface="Calibri"/>
                <a:cs typeface="Calibri"/>
              </a:rPr>
              <a:t>of </a:t>
            </a:r>
            <a:r>
              <a:rPr lang="en-US" sz="3200" spc="-20" dirty="0">
                <a:latin typeface="Calibri"/>
                <a:cs typeface="Calibri"/>
              </a:rPr>
              <a:t>Grants  </a:t>
            </a:r>
            <a:r>
              <a:rPr lang="en-US" sz="3200" dirty="0">
                <a:latin typeface="Calibri"/>
                <a:cs typeface="Calibri"/>
              </a:rPr>
              <a:t>Services</a:t>
            </a:r>
          </a:p>
        </p:txBody>
      </p:sp>
    </p:spTree>
    <p:extLst>
      <p:ext uri="{BB962C8B-B14F-4D97-AF65-F5344CB8AC3E}">
        <p14:creationId xmlns:p14="http://schemas.microsoft.com/office/powerpoint/2010/main" val="2437226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762000"/>
            <a:ext cx="7782234" cy="728918"/>
          </a:xfrm>
        </p:spPr>
        <p:txBody>
          <a:bodyPr/>
          <a:lstStyle/>
          <a:p>
            <a:r>
              <a:rPr lang="en-US" dirty="0"/>
              <a:t>Additional Documentation</a:t>
            </a:r>
          </a:p>
        </p:txBody>
      </p:sp>
      <p:sp>
        <p:nvSpPr>
          <p:cNvPr id="5" name="Text Placeholder 4">
            <a:extLst>
              <a:ext uri="{FF2B5EF4-FFF2-40B4-BE49-F238E27FC236}">
                <a16:creationId xmlns:a16="http://schemas.microsoft.com/office/drawing/2014/main" id="{8D22A446-5CD5-4D61-9806-9ADFDB646522}"/>
              </a:ext>
            </a:extLst>
          </p:cNvPr>
          <p:cNvSpPr>
            <a:spLocks noGrp="1"/>
          </p:cNvSpPr>
          <p:nvPr>
            <p:ph type="body" idx="1"/>
          </p:nvPr>
        </p:nvSpPr>
        <p:spPr>
          <a:xfrm>
            <a:off x="680882" y="1568629"/>
            <a:ext cx="7782234" cy="5365571"/>
          </a:xfrm>
        </p:spPr>
        <p:txBody>
          <a:bodyPr/>
          <a:lstStyle/>
          <a:p>
            <a:pPr marL="355600" indent="-342900">
              <a:lnSpc>
                <a:spcPct val="100000"/>
              </a:lnSpc>
              <a:buClr>
                <a:srgbClr val="3B6D90"/>
              </a:buClr>
              <a:buFont typeface="Arial"/>
              <a:buChar char="•"/>
              <a:tabLst>
                <a:tab pos="354965" algn="l"/>
                <a:tab pos="355600" algn="l"/>
              </a:tabLst>
            </a:pPr>
            <a:r>
              <a:rPr lang="en-US" sz="2600" spc="-5" dirty="0">
                <a:latin typeface="Calibri"/>
                <a:cs typeface="Calibri"/>
              </a:rPr>
              <a:t>Don’t </a:t>
            </a:r>
            <a:r>
              <a:rPr lang="en-US" sz="2600" spc="-25" dirty="0">
                <a:latin typeface="Calibri"/>
                <a:cs typeface="Calibri"/>
              </a:rPr>
              <a:t>forget </a:t>
            </a:r>
            <a:r>
              <a:rPr lang="en-US" sz="2600" spc="-15" dirty="0">
                <a:latin typeface="Calibri"/>
                <a:cs typeface="Calibri"/>
              </a:rPr>
              <a:t>to </a:t>
            </a:r>
            <a:r>
              <a:rPr lang="en-US" sz="2600" spc="-10" dirty="0">
                <a:latin typeface="Calibri"/>
                <a:cs typeface="Calibri"/>
              </a:rPr>
              <a:t>complete </a:t>
            </a:r>
            <a:r>
              <a:rPr lang="en-US" sz="2600" spc="-15" dirty="0">
                <a:latin typeface="Calibri"/>
                <a:cs typeface="Calibri"/>
              </a:rPr>
              <a:t>your </a:t>
            </a:r>
            <a:r>
              <a:rPr lang="en-US" sz="2600" b="1" dirty="0">
                <a:solidFill>
                  <a:srgbClr val="1F497D"/>
                </a:solidFill>
                <a:latin typeface="Calibri"/>
                <a:cs typeface="Calibri"/>
              </a:rPr>
              <a:t>SF-424 </a:t>
            </a:r>
            <a:r>
              <a:rPr lang="en-US" sz="2600" dirty="0">
                <a:latin typeface="Calibri"/>
                <a:cs typeface="Calibri"/>
              </a:rPr>
              <a:t>and</a:t>
            </a:r>
            <a:r>
              <a:rPr lang="en-US" sz="2600" spc="-20" dirty="0">
                <a:latin typeface="Calibri"/>
                <a:cs typeface="Calibri"/>
              </a:rPr>
              <a:t> </a:t>
            </a:r>
            <a:r>
              <a:rPr lang="en-US" sz="2600" b="1" dirty="0">
                <a:solidFill>
                  <a:srgbClr val="1F497D"/>
                </a:solidFill>
                <a:latin typeface="Calibri"/>
                <a:cs typeface="Calibri"/>
              </a:rPr>
              <a:t>SF-424A</a:t>
            </a:r>
          </a:p>
          <a:p>
            <a:pPr marL="812800" lvl="1" indent="-342900">
              <a:buClr>
                <a:srgbClr val="3B6D90"/>
              </a:buClr>
              <a:buFont typeface="Arial"/>
              <a:buChar char="•"/>
              <a:tabLst>
                <a:tab pos="354965" algn="l"/>
                <a:tab pos="355600" algn="l"/>
              </a:tabLst>
            </a:pPr>
            <a:r>
              <a:rPr lang="en-US" dirty="0"/>
              <a:t>Grants.gov has instructions on how to complete these forms: </a:t>
            </a:r>
            <a:r>
              <a:rPr lang="en-US" u="sng" dirty="0">
                <a:hlinkClick r:id="rId2"/>
              </a:rPr>
              <a:t>https://www.grants.gov/web/grants/forms/sf-424-family.html</a:t>
            </a:r>
            <a:r>
              <a:rPr lang="en-US" dirty="0"/>
              <a:t>.  </a:t>
            </a:r>
            <a:endParaRPr lang="en-US" sz="2600" dirty="0">
              <a:cs typeface="Calibri"/>
            </a:endParaRPr>
          </a:p>
          <a:p>
            <a:pPr marL="355600" marR="292735" indent="-342900">
              <a:lnSpc>
                <a:spcPts val="2810"/>
              </a:lnSpc>
              <a:spcBef>
                <a:spcPts val="2120"/>
              </a:spcBef>
              <a:buClr>
                <a:srgbClr val="3B6D90"/>
              </a:buClr>
              <a:buFont typeface="Arial"/>
              <a:buChar char="•"/>
              <a:tabLst>
                <a:tab pos="354965" algn="l"/>
                <a:tab pos="355600" algn="l"/>
              </a:tabLst>
            </a:pPr>
            <a:r>
              <a:rPr lang="en-US" sz="2600" dirty="0">
                <a:latin typeface="Calibri"/>
                <a:cs typeface="Calibri"/>
              </a:rPr>
              <a:t>In addition </a:t>
            </a:r>
            <a:r>
              <a:rPr lang="en-US" sz="2600" spc="-15" dirty="0">
                <a:latin typeface="Calibri"/>
                <a:cs typeface="Calibri"/>
              </a:rPr>
              <a:t>to </a:t>
            </a:r>
            <a:r>
              <a:rPr lang="en-US" sz="2600" dirty="0">
                <a:latin typeface="Calibri"/>
                <a:cs typeface="Calibri"/>
              </a:rPr>
              <a:t>the </a:t>
            </a:r>
            <a:r>
              <a:rPr lang="en-US" sz="2600" spc="-10" dirty="0">
                <a:latin typeface="Calibri"/>
                <a:cs typeface="Calibri"/>
              </a:rPr>
              <a:t>table </a:t>
            </a:r>
            <a:r>
              <a:rPr lang="en-US" sz="2600" spc="-5" dirty="0">
                <a:latin typeface="Calibri"/>
                <a:cs typeface="Calibri"/>
              </a:rPr>
              <a:t>of </a:t>
            </a:r>
            <a:r>
              <a:rPr lang="en-US" sz="2600" spc="-15" dirty="0">
                <a:latin typeface="Calibri"/>
                <a:cs typeface="Calibri"/>
              </a:rPr>
              <a:t>contents, </a:t>
            </a:r>
            <a:r>
              <a:rPr lang="en-US" sz="2600" spc="-10" dirty="0">
                <a:latin typeface="Calibri"/>
                <a:cs typeface="Calibri"/>
              </a:rPr>
              <a:t>project narrative, </a:t>
            </a:r>
            <a:r>
              <a:rPr lang="en-US" sz="2600" dirty="0">
                <a:latin typeface="Calibri"/>
                <a:cs typeface="Calibri"/>
              </a:rPr>
              <a:t>and </a:t>
            </a:r>
            <a:r>
              <a:rPr lang="en-US" sz="2600" spc="-10" dirty="0">
                <a:latin typeface="Calibri"/>
                <a:cs typeface="Calibri"/>
              </a:rPr>
              <a:t>attachments 1 -10, </a:t>
            </a:r>
            <a:r>
              <a:rPr lang="en-US" sz="2600" spc="-5" dirty="0">
                <a:latin typeface="Calibri"/>
                <a:cs typeface="Calibri"/>
              </a:rPr>
              <a:t>submit </a:t>
            </a:r>
            <a:r>
              <a:rPr lang="en-US" sz="2600" dirty="0">
                <a:latin typeface="Calibri"/>
                <a:cs typeface="Calibri"/>
              </a:rPr>
              <a:t>the</a:t>
            </a:r>
            <a:r>
              <a:rPr lang="en-US" sz="2600" spc="-120" dirty="0">
                <a:latin typeface="Calibri"/>
                <a:cs typeface="Calibri"/>
              </a:rPr>
              <a:t> </a:t>
            </a:r>
            <a:r>
              <a:rPr lang="en-US" sz="2600" spc="-10" dirty="0">
                <a:latin typeface="Calibri"/>
                <a:cs typeface="Calibri"/>
              </a:rPr>
              <a:t>following:</a:t>
            </a:r>
            <a:endParaRPr lang="en-US" sz="2600" dirty="0">
              <a:latin typeface="Calibri"/>
              <a:cs typeface="Calibri"/>
            </a:endParaRPr>
          </a:p>
          <a:p>
            <a:pPr marL="812800" lvl="1" indent="-342900">
              <a:lnSpc>
                <a:spcPct val="100000"/>
              </a:lnSpc>
              <a:spcBef>
                <a:spcPts val="245"/>
              </a:spcBef>
              <a:buClr>
                <a:srgbClr val="3B6D90"/>
              </a:buClr>
              <a:buFont typeface="Arial"/>
              <a:buChar char="•"/>
              <a:tabLst>
                <a:tab pos="812165" algn="l"/>
                <a:tab pos="812800" algn="l"/>
              </a:tabLst>
            </a:pPr>
            <a:r>
              <a:rPr lang="en-US" sz="2200" spc="-10" dirty="0">
                <a:cs typeface="Calibri"/>
              </a:rPr>
              <a:t>Project </a:t>
            </a:r>
            <a:r>
              <a:rPr lang="en-US" sz="2200" spc="-15" dirty="0">
                <a:cs typeface="Calibri"/>
              </a:rPr>
              <a:t>Abstract, </a:t>
            </a:r>
            <a:r>
              <a:rPr lang="en-US" sz="2200" spc="-5" dirty="0">
                <a:cs typeface="Calibri"/>
              </a:rPr>
              <a:t>including Community</a:t>
            </a:r>
            <a:r>
              <a:rPr lang="en-US" sz="2200" spc="40" dirty="0">
                <a:cs typeface="Calibri"/>
              </a:rPr>
              <a:t> </a:t>
            </a:r>
            <a:r>
              <a:rPr lang="en-US" sz="2200" spc="-10" dirty="0">
                <a:cs typeface="Calibri"/>
              </a:rPr>
              <a:t>Overview</a:t>
            </a:r>
            <a:endParaRPr lang="en-US" sz="2200" dirty="0">
              <a:cs typeface="Calibri"/>
            </a:endParaRPr>
          </a:p>
          <a:p>
            <a:pPr marL="812800" lvl="1" indent="-342900">
              <a:lnSpc>
                <a:spcPct val="100000"/>
              </a:lnSpc>
              <a:spcBef>
                <a:spcPts val="265"/>
              </a:spcBef>
              <a:buClr>
                <a:srgbClr val="3B6D90"/>
              </a:buClr>
              <a:buFont typeface="Arial"/>
              <a:buChar char="•"/>
              <a:tabLst>
                <a:tab pos="812165" algn="l"/>
                <a:tab pos="812800" algn="l"/>
              </a:tabLst>
            </a:pPr>
            <a:r>
              <a:rPr lang="en-US" sz="2200" spc="-15" dirty="0">
                <a:cs typeface="Calibri"/>
              </a:rPr>
              <a:t>Budget Narrative </a:t>
            </a:r>
            <a:r>
              <a:rPr lang="en-US" sz="2200" spc="-5" dirty="0">
                <a:cs typeface="Calibri"/>
              </a:rPr>
              <a:t>and, if </a:t>
            </a:r>
            <a:r>
              <a:rPr lang="en-US" sz="2200" spc="-10" dirty="0">
                <a:cs typeface="Calibri"/>
              </a:rPr>
              <a:t>applicable, indirect </a:t>
            </a:r>
            <a:r>
              <a:rPr lang="en-US" sz="2200" spc="-15" dirty="0">
                <a:cs typeface="Calibri"/>
              </a:rPr>
              <a:t>cost</a:t>
            </a:r>
            <a:r>
              <a:rPr lang="en-US" sz="2200" spc="80" dirty="0">
                <a:cs typeface="Calibri"/>
              </a:rPr>
              <a:t> </a:t>
            </a:r>
            <a:r>
              <a:rPr lang="en-US" sz="2200" spc="-30" dirty="0">
                <a:cs typeface="Calibri"/>
              </a:rPr>
              <a:t>rate</a:t>
            </a:r>
            <a:endParaRPr lang="en-US" sz="2200" dirty="0">
              <a:cs typeface="Calibri"/>
            </a:endParaRPr>
          </a:p>
          <a:p>
            <a:pPr marL="812800" lvl="1" indent="-342900">
              <a:lnSpc>
                <a:spcPct val="100000"/>
              </a:lnSpc>
              <a:spcBef>
                <a:spcPts val="265"/>
              </a:spcBef>
              <a:buClr>
                <a:srgbClr val="3B6D90"/>
              </a:buClr>
              <a:buFont typeface="Arial"/>
              <a:buChar char="•"/>
              <a:tabLst>
                <a:tab pos="812165" algn="l"/>
                <a:tab pos="812800" algn="l"/>
              </a:tabLst>
            </a:pPr>
            <a:r>
              <a:rPr lang="en-US" sz="2200" spc="-5" dirty="0">
                <a:cs typeface="Calibri"/>
              </a:rPr>
              <a:t>CDC </a:t>
            </a:r>
            <a:r>
              <a:rPr lang="en-US" sz="2200" spc="-10" dirty="0">
                <a:cs typeface="Calibri"/>
              </a:rPr>
              <a:t>Assurances </a:t>
            </a:r>
            <a:r>
              <a:rPr lang="en-US" sz="2200" spc="-5" dirty="0">
                <a:cs typeface="Calibri"/>
              </a:rPr>
              <a:t>and</a:t>
            </a:r>
            <a:r>
              <a:rPr lang="en-US" sz="2200" spc="-10" dirty="0">
                <a:cs typeface="Calibri"/>
              </a:rPr>
              <a:t> Certifications</a:t>
            </a:r>
            <a:endParaRPr lang="en-US" sz="2200" dirty="0">
              <a:cs typeface="Calibri"/>
            </a:endParaRPr>
          </a:p>
          <a:p>
            <a:pPr marL="812800" lvl="1" indent="-342900">
              <a:lnSpc>
                <a:spcPct val="100000"/>
              </a:lnSpc>
              <a:spcBef>
                <a:spcPts val="265"/>
              </a:spcBef>
              <a:buClr>
                <a:srgbClr val="3B6D90"/>
              </a:buClr>
              <a:buFont typeface="Arial"/>
              <a:buChar char="•"/>
              <a:tabLst>
                <a:tab pos="812165" algn="l"/>
                <a:tab pos="812800" algn="l"/>
              </a:tabLst>
            </a:pPr>
            <a:r>
              <a:rPr lang="en-US" sz="2200" spc="-10" dirty="0">
                <a:cs typeface="Calibri"/>
              </a:rPr>
              <a:t>CDC’s </a:t>
            </a:r>
            <a:r>
              <a:rPr lang="en-US" sz="2200" spc="-5" dirty="0">
                <a:cs typeface="Calibri"/>
              </a:rPr>
              <a:t>Risk </a:t>
            </a:r>
            <a:r>
              <a:rPr lang="en-US" sz="2200" spc="-10" dirty="0">
                <a:cs typeface="Calibri"/>
              </a:rPr>
              <a:t>Questionnaire </a:t>
            </a:r>
            <a:r>
              <a:rPr lang="en-US" sz="2200" spc="-5" dirty="0">
                <a:cs typeface="Calibri"/>
              </a:rPr>
              <a:t>and Supporting</a:t>
            </a:r>
            <a:r>
              <a:rPr lang="en-US" sz="2200" spc="5" dirty="0">
                <a:cs typeface="Calibri"/>
              </a:rPr>
              <a:t> </a:t>
            </a:r>
            <a:r>
              <a:rPr lang="en-US" sz="2200" spc="-10" dirty="0">
                <a:cs typeface="Calibri"/>
              </a:rPr>
              <a:t>Documentation</a:t>
            </a:r>
            <a:endParaRPr lang="en-US" sz="2200" dirty="0">
              <a:cs typeface="Calibri"/>
            </a:endParaRPr>
          </a:p>
          <a:p>
            <a:pPr marL="812800" lvl="1" indent="-342900">
              <a:lnSpc>
                <a:spcPct val="100000"/>
              </a:lnSpc>
              <a:spcBef>
                <a:spcPts val="260"/>
              </a:spcBef>
              <a:buClr>
                <a:srgbClr val="3B6D90"/>
              </a:buClr>
              <a:buFont typeface="Arial"/>
              <a:buChar char="•"/>
              <a:tabLst>
                <a:tab pos="812165" algn="l"/>
                <a:tab pos="812800" algn="l"/>
              </a:tabLst>
            </a:pPr>
            <a:r>
              <a:rPr lang="en-US" sz="2200" spc="-5" dirty="0">
                <a:cs typeface="Calibri"/>
              </a:rPr>
              <a:t>Disclosure </a:t>
            </a:r>
            <a:r>
              <a:rPr lang="en-US" sz="2200" dirty="0">
                <a:cs typeface="Calibri"/>
              </a:rPr>
              <a:t>of </a:t>
            </a:r>
            <a:r>
              <a:rPr lang="en-US" sz="2200" spc="-5" dirty="0">
                <a:cs typeface="Calibri"/>
              </a:rPr>
              <a:t>Lobbying Activities –</a:t>
            </a:r>
            <a:r>
              <a:rPr lang="en-US" sz="2200" dirty="0">
                <a:cs typeface="Calibri"/>
              </a:rPr>
              <a:t> </a:t>
            </a:r>
            <a:r>
              <a:rPr lang="en-US" sz="2200" spc="-5" dirty="0">
                <a:cs typeface="Calibri"/>
              </a:rPr>
              <a:t>SF-LLL</a:t>
            </a:r>
            <a:endParaRPr lang="en-US" sz="2200" dirty="0">
              <a:cs typeface="Calibri"/>
            </a:endParaRPr>
          </a:p>
          <a:p>
            <a:pPr marL="812800" lvl="1" indent="-342900">
              <a:lnSpc>
                <a:spcPct val="100000"/>
              </a:lnSpc>
              <a:spcBef>
                <a:spcPts val="265"/>
              </a:spcBef>
              <a:buClr>
                <a:srgbClr val="3B6D90"/>
              </a:buClr>
              <a:buFont typeface="Arial"/>
              <a:buChar char="•"/>
              <a:tabLst>
                <a:tab pos="812165" algn="l"/>
                <a:tab pos="812800" algn="l"/>
              </a:tabLst>
            </a:pPr>
            <a:r>
              <a:rPr lang="en-US" sz="2200" spc="-10" dirty="0">
                <a:cs typeface="Calibri"/>
              </a:rPr>
              <a:t>Project </a:t>
            </a:r>
            <a:r>
              <a:rPr lang="en-US" sz="2200" spc="-15" dirty="0">
                <a:cs typeface="Calibri"/>
              </a:rPr>
              <a:t>Performance Site </a:t>
            </a:r>
            <a:r>
              <a:rPr lang="en-US" sz="2200" spc="-10" dirty="0">
                <a:cs typeface="Calibri"/>
              </a:rPr>
              <a:t>Location(s) Form </a:t>
            </a:r>
            <a:r>
              <a:rPr lang="en-US" sz="2200" spc="-25" dirty="0">
                <a:cs typeface="Calibri"/>
              </a:rPr>
              <a:t>Version</a:t>
            </a:r>
            <a:r>
              <a:rPr lang="en-US" sz="2200" spc="90" dirty="0">
                <a:cs typeface="Calibri"/>
              </a:rPr>
              <a:t> </a:t>
            </a:r>
            <a:r>
              <a:rPr lang="en-US" sz="2200" spc="-5" dirty="0">
                <a:cs typeface="Calibri"/>
              </a:rPr>
              <a:t>2.0</a:t>
            </a:r>
            <a:endParaRPr lang="en-US" sz="2200" dirty="0">
              <a:cs typeface="Calibri"/>
            </a:endParaRPr>
          </a:p>
          <a:p>
            <a:pPr marL="812800" marR="1180465" lvl="1" indent="-342900">
              <a:lnSpc>
                <a:spcPts val="2380"/>
              </a:lnSpc>
              <a:spcBef>
                <a:spcPts val="560"/>
              </a:spcBef>
              <a:buClr>
                <a:srgbClr val="3B6D90"/>
              </a:buClr>
              <a:buFont typeface="Arial"/>
              <a:buChar char="•"/>
              <a:tabLst>
                <a:tab pos="812165" algn="l"/>
                <a:tab pos="812800" algn="l"/>
              </a:tabLst>
            </a:pPr>
            <a:r>
              <a:rPr lang="en-US" sz="2200" spc="-10" dirty="0">
                <a:cs typeface="Calibri"/>
              </a:rPr>
              <a:t>CDC’s Report </a:t>
            </a:r>
            <a:r>
              <a:rPr lang="en-US" sz="2200" dirty="0">
                <a:cs typeface="Calibri"/>
              </a:rPr>
              <a:t>on </a:t>
            </a:r>
            <a:r>
              <a:rPr lang="en-US" sz="2200" spc="-15" dirty="0">
                <a:cs typeface="Calibri"/>
              </a:rPr>
              <a:t>Programmatic, </a:t>
            </a:r>
            <a:r>
              <a:rPr lang="en-US" sz="2200" spc="-10" dirty="0">
                <a:cs typeface="Calibri"/>
              </a:rPr>
              <a:t>Budgetary </a:t>
            </a:r>
            <a:r>
              <a:rPr lang="en-US" sz="2200" spc="-5" dirty="0">
                <a:cs typeface="Calibri"/>
              </a:rPr>
              <a:t>and  </a:t>
            </a:r>
            <a:r>
              <a:rPr lang="en-US" sz="2200" spc="-10" dirty="0">
                <a:cs typeface="Calibri"/>
              </a:rPr>
              <a:t>Commitment</a:t>
            </a:r>
            <a:r>
              <a:rPr lang="en-US" sz="2200" spc="30" dirty="0">
                <a:cs typeface="Calibri"/>
              </a:rPr>
              <a:t> </a:t>
            </a:r>
            <a:r>
              <a:rPr lang="en-US" sz="2200" spc="-10" dirty="0">
                <a:cs typeface="Calibri"/>
              </a:rPr>
              <a:t>Overlap</a:t>
            </a:r>
            <a:endParaRPr lang="en-US" sz="2200" dirty="0">
              <a:cs typeface="Calibri"/>
            </a:endParaRPr>
          </a:p>
        </p:txBody>
      </p:sp>
    </p:spTree>
    <p:extLst>
      <p:ext uri="{BB962C8B-B14F-4D97-AF65-F5344CB8AC3E}">
        <p14:creationId xmlns:p14="http://schemas.microsoft.com/office/powerpoint/2010/main" val="26807544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782929"/>
          </a:xfrm>
        </p:spPr>
        <p:txBody>
          <a:bodyPr/>
          <a:lstStyle/>
          <a:p>
            <a:r>
              <a:rPr lang="en-US" dirty="0"/>
              <a:t>Project Abstract</a:t>
            </a:r>
          </a:p>
        </p:txBody>
      </p:sp>
      <p:sp>
        <p:nvSpPr>
          <p:cNvPr id="5" name="Text Placeholder 4">
            <a:extLst>
              <a:ext uri="{FF2B5EF4-FFF2-40B4-BE49-F238E27FC236}">
                <a16:creationId xmlns:a16="http://schemas.microsoft.com/office/drawing/2014/main" id="{D7D1B67A-7A68-4FF1-947A-BB3992D36E2B}"/>
              </a:ext>
            </a:extLst>
          </p:cNvPr>
          <p:cNvSpPr>
            <a:spLocks noGrp="1"/>
          </p:cNvSpPr>
          <p:nvPr>
            <p:ph type="body" idx="1"/>
          </p:nvPr>
        </p:nvSpPr>
        <p:spPr>
          <a:xfrm>
            <a:off x="707388" y="1892297"/>
            <a:ext cx="7581900" cy="4308872"/>
          </a:xfrm>
        </p:spPr>
        <p:txBody>
          <a:bodyPr/>
          <a:lstStyle/>
          <a:p>
            <a:pPr marL="355600" indent="-342900">
              <a:lnSpc>
                <a:spcPct val="100000"/>
              </a:lnSpc>
              <a:spcBef>
                <a:spcPts val="900"/>
              </a:spcBef>
              <a:buClr>
                <a:srgbClr val="3B6D90"/>
              </a:buClr>
              <a:buFont typeface="Arial"/>
              <a:buChar char="•"/>
              <a:tabLst>
                <a:tab pos="354965" algn="l"/>
                <a:tab pos="355600" algn="l"/>
              </a:tabLst>
            </a:pPr>
            <a:r>
              <a:rPr lang="en-US" sz="2400" spc="-10" dirty="0">
                <a:latin typeface="Calibri"/>
                <a:cs typeface="Calibri"/>
              </a:rPr>
              <a:t>Required, </a:t>
            </a:r>
            <a:r>
              <a:rPr lang="en-US" sz="2400" spc="-5" dirty="0">
                <a:latin typeface="Calibri"/>
                <a:cs typeface="Calibri"/>
              </a:rPr>
              <a:t>though </a:t>
            </a:r>
            <a:r>
              <a:rPr lang="en-US" sz="2400" b="1" dirty="0">
                <a:solidFill>
                  <a:srgbClr val="1F497D"/>
                </a:solidFill>
                <a:latin typeface="Calibri"/>
                <a:cs typeface="Calibri"/>
              </a:rPr>
              <a:t>not</a:t>
            </a:r>
            <a:r>
              <a:rPr lang="en-US" sz="2400" b="1" spc="-25" dirty="0">
                <a:solidFill>
                  <a:srgbClr val="1F497D"/>
                </a:solidFill>
                <a:latin typeface="Calibri"/>
                <a:cs typeface="Calibri"/>
              </a:rPr>
              <a:t> </a:t>
            </a:r>
            <a:r>
              <a:rPr lang="en-US" sz="2400" b="1" spc="-5" dirty="0">
                <a:solidFill>
                  <a:srgbClr val="1F497D"/>
                </a:solidFill>
                <a:latin typeface="Calibri"/>
                <a:cs typeface="Calibri"/>
              </a:rPr>
              <a:t>scored</a:t>
            </a:r>
            <a:endParaRPr lang="en-US" sz="2400" dirty="0">
              <a:latin typeface="Calibri"/>
              <a:cs typeface="Calibri"/>
            </a:endParaRPr>
          </a:p>
          <a:p>
            <a:pPr marL="355600" indent="-342900">
              <a:lnSpc>
                <a:spcPct val="100000"/>
              </a:lnSpc>
              <a:spcBef>
                <a:spcPts val="805"/>
              </a:spcBef>
              <a:buClr>
                <a:srgbClr val="3B6D90"/>
              </a:buClr>
              <a:buFont typeface="Arial"/>
              <a:buChar char="•"/>
              <a:tabLst>
                <a:tab pos="354965" algn="l"/>
                <a:tab pos="355600" algn="l"/>
              </a:tabLst>
            </a:pPr>
            <a:r>
              <a:rPr lang="en-US" sz="2400" spc="-5" dirty="0">
                <a:latin typeface="Calibri"/>
                <a:cs typeface="Calibri"/>
              </a:rPr>
              <a:t>Does</a:t>
            </a:r>
            <a:r>
              <a:rPr lang="en-US" sz="2400" spc="-5" dirty="0">
                <a:solidFill>
                  <a:srgbClr val="1F497D"/>
                </a:solidFill>
                <a:latin typeface="Calibri"/>
                <a:cs typeface="Calibri"/>
              </a:rPr>
              <a:t> </a:t>
            </a:r>
            <a:r>
              <a:rPr lang="en-US" sz="2400" b="1" u="heavy" dirty="0">
                <a:solidFill>
                  <a:srgbClr val="1F497D"/>
                </a:solidFill>
                <a:uFill>
                  <a:solidFill>
                    <a:srgbClr val="1F497D"/>
                  </a:solidFill>
                </a:uFill>
                <a:latin typeface="Calibri"/>
                <a:cs typeface="Calibri"/>
              </a:rPr>
              <a:t>not</a:t>
            </a:r>
            <a:r>
              <a:rPr lang="en-US" sz="2400" b="1" dirty="0">
                <a:solidFill>
                  <a:srgbClr val="1F497D"/>
                </a:solidFill>
                <a:latin typeface="Calibri"/>
                <a:cs typeface="Calibri"/>
              </a:rPr>
              <a:t> </a:t>
            </a:r>
            <a:r>
              <a:rPr lang="en-US" sz="2400" spc="-15" dirty="0">
                <a:latin typeface="Calibri"/>
                <a:cs typeface="Calibri"/>
              </a:rPr>
              <a:t>count </a:t>
            </a:r>
            <a:r>
              <a:rPr lang="en-US" sz="2400" spc="-20" dirty="0">
                <a:latin typeface="Calibri"/>
                <a:cs typeface="Calibri"/>
              </a:rPr>
              <a:t>toward </a:t>
            </a:r>
            <a:r>
              <a:rPr lang="en-US" sz="2400" spc="-5" dirty="0">
                <a:latin typeface="Calibri"/>
                <a:cs typeface="Calibri"/>
              </a:rPr>
              <a:t>maximum </a:t>
            </a:r>
            <a:r>
              <a:rPr lang="en-US" sz="2400" spc="-10" dirty="0">
                <a:latin typeface="Calibri"/>
                <a:cs typeface="Calibri"/>
              </a:rPr>
              <a:t>15-page</a:t>
            </a:r>
            <a:r>
              <a:rPr lang="en-US" sz="2400" spc="-35" dirty="0">
                <a:latin typeface="Calibri"/>
                <a:cs typeface="Calibri"/>
              </a:rPr>
              <a:t> </a:t>
            </a:r>
            <a:r>
              <a:rPr lang="en-US" sz="2400" dirty="0">
                <a:latin typeface="Calibri"/>
                <a:cs typeface="Calibri"/>
              </a:rPr>
              <a:t>limit</a:t>
            </a:r>
          </a:p>
          <a:p>
            <a:pPr marL="355600" marR="139700" indent="-342900">
              <a:lnSpc>
                <a:spcPct val="100000"/>
              </a:lnSpc>
              <a:spcBef>
                <a:spcPts val="805"/>
              </a:spcBef>
              <a:buClr>
                <a:srgbClr val="3B6D90"/>
              </a:buClr>
              <a:buFont typeface="Arial"/>
              <a:buChar char="•"/>
              <a:tabLst>
                <a:tab pos="354965" algn="l"/>
                <a:tab pos="355600" algn="l"/>
              </a:tabLst>
            </a:pPr>
            <a:r>
              <a:rPr lang="en-US" sz="2400" spc="-5" dirty="0">
                <a:latin typeface="Calibri"/>
                <a:cs typeface="Calibri"/>
              </a:rPr>
              <a:t>Includes </a:t>
            </a:r>
            <a:r>
              <a:rPr lang="en-US" sz="2400" spc="-10" dirty="0">
                <a:latin typeface="Calibri"/>
                <a:cs typeface="Calibri"/>
              </a:rPr>
              <a:t>what was previously </a:t>
            </a:r>
            <a:r>
              <a:rPr lang="en-US" sz="2400" spc="-5" dirty="0">
                <a:latin typeface="Calibri"/>
                <a:cs typeface="Calibri"/>
              </a:rPr>
              <a:t>known </a:t>
            </a:r>
            <a:r>
              <a:rPr lang="en-US" sz="2400" dirty="0">
                <a:latin typeface="Calibri"/>
                <a:cs typeface="Calibri"/>
              </a:rPr>
              <a:t>as the </a:t>
            </a:r>
            <a:r>
              <a:rPr lang="en-US" sz="2400" spc="-5" dirty="0">
                <a:latin typeface="Calibri"/>
                <a:cs typeface="Calibri"/>
              </a:rPr>
              <a:t>Community  Overview</a:t>
            </a:r>
            <a:endParaRPr lang="en-US" sz="2400" dirty="0">
              <a:latin typeface="Calibri"/>
              <a:cs typeface="Calibri"/>
            </a:endParaRPr>
          </a:p>
          <a:p>
            <a:pPr marL="355600" indent="-342900">
              <a:lnSpc>
                <a:spcPct val="100000"/>
              </a:lnSpc>
              <a:spcBef>
                <a:spcPts val="790"/>
              </a:spcBef>
              <a:buClr>
                <a:srgbClr val="3B6D90"/>
              </a:buClr>
              <a:buFont typeface="Arial"/>
              <a:buChar char="•"/>
              <a:tabLst>
                <a:tab pos="354965" algn="l"/>
                <a:tab pos="355600" algn="l"/>
              </a:tabLst>
            </a:pPr>
            <a:r>
              <a:rPr lang="en-US" sz="2400" spc="-5" dirty="0">
                <a:latin typeface="Calibri"/>
                <a:cs typeface="Calibri"/>
              </a:rPr>
              <a:t>No </a:t>
            </a:r>
            <a:r>
              <a:rPr lang="en-US" sz="2400" spc="-15" dirty="0">
                <a:latin typeface="Calibri"/>
                <a:cs typeface="Calibri"/>
              </a:rPr>
              <a:t>more </a:t>
            </a:r>
            <a:r>
              <a:rPr lang="en-US" sz="2400" dirty="0">
                <a:latin typeface="Calibri"/>
                <a:cs typeface="Calibri"/>
              </a:rPr>
              <a:t>than </a:t>
            </a:r>
            <a:r>
              <a:rPr lang="en-US" sz="2400" spc="-10" dirty="0">
                <a:latin typeface="Calibri"/>
                <a:cs typeface="Calibri"/>
              </a:rPr>
              <a:t>1-page </a:t>
            </a:r>
            <a:r>
              <a:rPr lang="en-US" sz="2400" dirty="0">
                <a:latin typeface="Calibri"/>
                <a:cs typeface="Calibri"/>
              </a:rPr>
              <a:t>in</a:t>
            </a:r>
            <a:r>
              <a:rPr lang="en-US" sz="2400" spc="5" dirty="0">
                <a:latin typeface="Calibri"/>
                <a:cs typeface="Calibri"/>
              </a:rPr>
              <a:t> </a:t>
            </a:r>
            <a:r>
              <a:rPr lang="en-US" sz="2400" spc="-10" dirty="0">
                <a:latin typeface="Calibri"/>
                <a:cs typeface="Calibri"/>
              </a:rPr>
              <a:t>length</a:t>
            </a:r>
            <a:endParaRPr lang="en-US" sz="2400" dirty="0">
              <a:latin typeface="Calibri"/>
              <a:cs typeface="Calibri"/>
            </a:endParaRPr>
          </a:p>
          <a:p>
            <a:pPr marL="355600" indent="-342900">
              <a:lnSpc>
                <a:spcPct val="100000"/>
              </a:lnSpc>
              <a:spcBef>
                <a:spcPts val="805"/>
              </a:spcBef>
              <a:buClr>
                <a:srgbClr val="3B6D90"/>
              </a:buClr>
              <a:buFont typeface="Arial"/>
              <a:buChar char="•"/>
              <a:tabLst>
                <a:tab pos="354965" algn="l"/>
                <a:tab pos="355600" algn="l"/>
              </a:tabLst>
            </a:pPr>
            <a:r>
              <a:rPr lang="en-US" sz="2400" spc="-15" dirty="0">
                <a:latin typeface="Calibri"/>
                <a:cs typeface="Calibri"/>
              </a:rPr>
              <a:t>Paints </a:t>
            </a:r>
            <a:r>
              <a:rPr lang="en-US" sz="2400" dirty="0">
                <a:latin typeface="Calibri"/>
                <a:cs typeface="Calibri"/>
              </a:rPr>
              <a:t>a </a:t>
            </a:r>
            <a:r>
              <a:rPr lang="en-US" sz="2400" spc="-5" dirty="0">
                <a:latin typeface="Calibri"/>
                <a:cs typeface="Calibri"/>
              </a:rPr>
              <a:t>picture of </a:t>
            </a:r>
            <a:r>
              <a:rPr lang="en-US" sz="2400" dirty="0">
                <a:latin typeface="Calibri"/>
                <a:cs typeface="Calibri"/>
              </a:rPr>
              <a:t>the</a:t>
            </a:r>
            <a:r>
              <a:rPr lang="en-US" sz="2400" spc="-25" dirty="0">
                <a:latin typeface="Calibri"/>
                <a:cs typeface="Calibri"/>
              </a:rPr>
              <a:t> </a:t>
            </a:r>
            <a:r>
              <a:rPr lang="en-US" sz="2400" spc="-5" dirty="0">
                <a:latin typeface="Calibri"/>
                <a:cs typeface="Calibri"/>
              </a:rPr>
              <a:t>community</a:t>
            </a:r>
            <a:endParaRPr lang="en-US" sz="2400" dirty="0">
              <a:latin typeface="Calibri"/>
              <a:cs typeface="Calibri"/>
            </a:endParaRPr>
          </a:p>
          <a:p>
            <a:pPr marL="354965" marR="622935" indent="-342900">
              <a:lnSpc>
                <a:spcPct val="100000"/>
              </a:lnSpc>
              <a:spcBef>
                <a:spcPts val="805"/>
              </a:spcBef>
              <a:buClr>
                <a:srgbClr val="3B6D90"/>
              </a:buClr>
              <a:buFont typeface="Arial"/>
              <a:buChar char="•"/>
              <a:tabLst>
                <a:tab pos="354965" algn="l"/>
                <a:tab pos="355600" algn="l"/>
              </a:tabLst>
            </a:pPr>
            <a:r>
              <a:rPr lang="en-US" sz="2400" spc="-10" dirty="0">
                <a:latin typeface="Calibri"/>
                <a:cs typeface="Calibri"/>
              </a:rPr>
              <a:t>Provides </a:t>
            </a:r>
            <a:r>
              <a:rPr lang="en-US" sz="2400" dirty="0">
                <a:latin typeface="Calibri"/>
                <a:cs typeface="Calibri"/>
              </a:rPr>
              <a:t>a </a:t>
            </a:r>
            <a:r>
              <a:rPr lang="en-US" sz="2400" b="1" spc="-10" dirty="0">
                <a:solidFill>
                  <a:srgbClr val="1F497D"/>
                </a:solidFill>
                <a:latin typeface="Calibri"/>
                <a:cs typeface="Calibri"/>
              </a:rPr>
              <a:t>historical perspective </a:t>
            </a:r>
            <a:r>
              <a:rPr lang="en-US" sz="2400" dirty="0">
                <a:latin typeface="Calibri"/>
                <a:cs typeface="Calibri"/>
              </a:rPr>
              <a:t>if </a:t>
            </a:r>
            <a:r>
              <a:rPr lang="en-US" sz="2400" spc="-10" dirty="0">
                <a:latin typeface="Calibri"/>
                <a:cs typeface="Calibri"/>
              </a:rPr>
              <a:t>there </a:t>
            </a:r>
            <a:r>
              <a:rPr lang="en-US" sz="2400" spc="-20" dirty="0">
                <a:latin typeface="Calibri"/>
                <a:cs typeface="Calibri"/>
              </a:rPr>
              <a:t>have </a:t>
            </a:r>
            <a:r>
              <a:rPr lang="en-US" sz="2400" dirty="0">
                <a:latin typeface="Calibri"/>
                <a:cs typeface="Calibri"/>
              </a:rPr>
              <a:t>been  </a:t>
            </a:r>
            <a:r>
              <a:rPr lang="en-US" sz="2400" spc="-10" dirty="0">
                <a:latin typeface="Calibri"/>
                <a:cs typeface="Calibri"/>
              </a:rPr>
              <a:t>significant </a:t>
            </a:r>
            <a:r>
              <a:rPr lang="en-US" sz="2400" spc="-5" dirty="0">
                <a:latin typeface="Calibri"/>
                <a:cs typeface="Calibri"/>
              </a:rPr>
              <a:t>shifts or</a:t>
            </a:r>
            <a:r>
              <a:rPr lang="en-US" sz="2400" spc="-15" dirty="0">
                <a:latin typeface="Calibri"/>
                <a:cs typeface="Calibri"/>
              </a:rPr>
              <a:t> </a:t>
            </a:r>
            <a:r>
              <a:rPr lang="en-US" sz="2400" spc="-10" dirty="0">
                <a:latin typeface="Calibri"/>
                <a:cs typeface="Calibri"/>
              </a:rPr>
              <a:t>events</a:t>
            </a:r>
            <a:endParaRPr lang="en-US" sz="2400" dirty="0">
              <a:latin typeface="Calibri"/>
              <a:cs typeface="Calibri"/>
            </a:endParaRPr>
          </a:p>
          <a:p>
            <a:pPr marL="354965" marR="5080" indent="-342900">
              <a:lnSpc>
                <a:spcPct val="100000"/>
              </a:lnSpc>
              <a:spcBef>
                <a:spcPts val="790"/>
              </a:spcBef>
              <a:buClr>
                <a:srgbClr val="3B6D90"/>
              </a:buClr>
              <a:buFont typeface="Arial"/>
              <a:buChar char="•"/>
              <a:tabLst>
                <a:tab pos="354965" algn="l"/>
                <a:tab pos="355600" algn="l"/>
              </a:tabLst>
            </a:pPr>
            <a:r>
              <a:rPr lang="en-US" sz="2400" spc="-10" dirty="0">
                <a:latin typeface="Calibri"/>
                <a:cs typeface="Calibri"/>
              </a:rPr>
              <a:t>Provides </a:t>
            </a:r>
            <a:r>
              <a:rPr lang="en-US" sz="2400" dirty="0">
                <a:latin typeface="Calibri"/>
                <a:cs typeface="Calibri"/>
              </a:rPr>
              <a:t>an </a:t>
            </a:r>
            <a:r>
              <a:rPr lang="en-US" sz="2400" spc="-5" dirty="0">
                <a:latin typeface="Calibri"/>
                <a:cs typeface="Calibri"/>
              </a:rPr>
              <a:t>opportunity </a:t>
            </a:r>
            <a:r>
              <a:rPr lang="en-US" sz="2400" spc="-15" dirty="0">
                <a:latin typeface="Calibri"/>
                <a:cs typeface="Calibri"/>
              </a:rPr>
              <a:t>to </a:t>
            </a:r>
            <a:r>
              <a:rPr lang="en-US" sz="2400" b="1" spc="-15" dirty="0">
                <a:solidFill>
                  <a:srgbClr val="1F497D"/>
                </a:solidFill>
                <a:latin typeface="Calibri"/>
                <a:cs typeface="Calibri"/>
              </a:rPr>
              <a:t>educate reviewers </a:t>
            </a:r>
            <a:r>
              <a:rPr lang="en-US" sz="2400" spc="-5" dirty="0">
                <a:latin typeface="Calibri"/>
                <a:cs typeface="Calibri"/>
              </a:rPr>
              <a:t>about </a:t>
            </a:r>
            <a:r>
              <a:rPr lang="en-US" sz="2400" dirty="0">
                <a:latin typeface="Calibri"/>
                <a:cs typeface="Calibri"/>
              </a:rPr>
              <a:t>the  </a:t>
            </a:r>
            <a:r>
              <a:rPr lang="en-US" sz="2400" spc="-5" dirty="0">
                <a:latin typeface="Calibri"/>
                <a:cs typeface="Calibri"/>
              </a:rPr>
              <a:t>community</a:t>
            </a:r>
            <a:endParaRPr lang="en-US" sz="2400" dirty="0">
              <a:latin typeface="Calibri"/>
              <a:cs typeface="Calibri"/>
            </a:endParaRPr>
          </a:p>
        </p:txBody>
      </p:sp>
    </p:spTree>
    <p:extLst>
      <p:ext uri="{BB962C8B-B14F-4D97-AF65-F5344CB8AC3E}">
        <p14:creationId xmlns:p14="http://schemas.microsoft.com/office/powerpoint/2010/main" val="3413702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914400"/>
            <a:ext cx="7782234" cy="782929"/>
          </a:xfrm>
        </p:spPr>
        <p:txBody>
          <a:bodyPr/>
          <a:lstStyle/>
          <a:p>
            <a:r>
              <a:rPr lang="en-US" dirty="0"/>
              <a:t>Budget Narrative</a:t>
            </a:r>
          </a:p>
        </p:txBody>
      </p:sp>
      <p:sp>
        <p:nvSpPr>
          <p:cNvPr id="5" name="Text Placeholder 4">
            <a:extLst>
              <a:ext uri="{FF2B5EF4-FFF2-40B4-BE49-F238E27FC236}">
                <a16:creationId xmlns:a16="http://schemas.microsoft.com/office/drawing/2014/main" id="{AFF1C7CA-BD92-4254-957D-FAED9B8BCD0C}"/>
              </a:ext>
            </a:extLst>
          </p:cNvPr>
          <p:cNvSpPr>
            <a:spLocks noGrp="1"/>
          </p:cNvSpPr>
          <p:nvPr>
            <p:ph type="body" idx="1"/>
          </p:nvPr>
        </p:nvSpPr>
        <p:spPr>
          <a:xfrm>
            <a:off x="678954" y="1697329"/>
            <a:ext cx="7979412" cy="4737103"/>
          </a:xfrm>
        </p:spPr>
        <p:txBody>
          <a:bodyPr/>
          <a:lstStyle/>
          <a:p>
            <a:pPr marL="355600" indent="-342900">
              <a:lnSpc>
                <a:spcPct val="100000"/>
              </a:lnSpc>
              <a:spcBef>
                <a:spcPts val="720"/>
              </a:spcBef>
              <a:buClr>
                <a:srgbClr val="3B6D90"/>
              </a:buClr>
              <a:buFont typeface="Arial"/>
              <a:buChar char="•"/>
              <a:tabLst>
                <a:tab pos="354965" algn="l"/>
                <a:tab pos="355600" algn="l"/>
              </a:tabLst>
            </a:pPr>
            <a:r>
              <a:rPr lang="en-US" sz="2600" spc="-10" dirty="0">
                <a:latin typeface="+mn-lt"/>
                <a:cs typeface="Calibri"/>
              </a:rPr>
              <a:t>Required, </a:t>
            </a:r>
            <a:r>
              <a:rPr lang="en-US" sz="2600" spc="-5" dirty="0">
                <a:latin typeface="+mn-lt"/>
                <a:cs typeface="Calibri"/>
              </a:rPr>
              <a:t>though </a:t>
            </a:r>
            <a:r>
              <a:rPr lang="en-US" sz="2600" b="1" spc="-5" dirty="0">
                <a:solidFill>
                  <a:srgbClr val="1F4E79"/>
                </a:solidFill>
                <a:latin typeface="+mn-lt"/>
                <a:cs typeface="Calibri"/>
              </a:rPr>
              <a:t>not</a:t>
            </a:r>
            <a:r>
              <a:rPr lang="en-US" sz="2600" b="1" spc="-40" dirty="0">
                <a:solidFill>
                  <a:srgbClr val="1F4E79"/>
                </a:solidFill>
                <a:latin typeface="+mn-lt"/>
                <a:cs typeface="Calibri"/>
              </a:rPr>
              <a:t> </a:t>
            </a:r>
            <a:r>
              <a:rPr lang="en-US" sz="2600" b="1" spc="-5" dirty="0">
                <a:solidFill>
                  <a:srgbClr val="1F4E79"/>
                </a:solidFill>
                <a:latin typeface="+mn-lt"/>
                <a:cs typeface="Calibri"/>
              </a:rPr>
              <a:t>scored</a:t>
            </a:r>
            <a:endParaRPr lang="en-US" sz="2600" dirty="0">
              <a:latin typeface="+mn-lt"/>
              <a:cs typeface="Calibri"/>
            </a:endParaRPr>
          </a:p>
          <a:p>
            <a:pPr marL="355600" indent="-342900">
              <a:lnSpc>
                <a:spcPct val="100000"/>
              </a:lnSpc>
              <a:spcBef>
                <a:spcPts val="625"/>
              </a:spcBef>
              <a:buClr>
                <a:srgbClr val="3B6D90"/>
              </a:buClr>
              <a:buFont typeface="Arial"/>
              <a:buChar char="•"/>
              <a:tabLst>
                <a:tab pos="354965" algn="l"/>
                <a:tab pos="355600" algn="l"/>
              </a:tabLst>
            </a:pPr>
            <a:r>
              <a:rPr lang="en-US" sz="2600" spc="-5" dirty="0">
                <a:latin typeface="+mn-lt"/>
                <a:cs typeface="Calibri"/>
              </a:rPr>
              <a:t>Must be</a:t>
            </a:r>
            <a:r>
              <a:rPr lang="en-US" sz="2600" spc="-35" dirty="0">
                <a:latin typeface="+mn-lt"/>
                <a:cs typeface="Calibri"/>
              </a:rPr>
              <a:t> </a:t>
            </a:r>
            <a:r>
              <a:rPr lang="en-US" sz="2600" spc="-10" dirty="0">
                <a:latin typeface="+mn-lt"/>
                <a:cs typeface="Calibri"/>
              </a:rPr>
              <a:t>itemized</a:t>
            </a:r>
            <a:endParaRPr lang="en-US" sz="2600" dirty="0">
              <a:latin typeface="+mn-lt"/>
              <a:cs typeface="Calibri"/>
            </a:endParaRPr>
          </a:p>
          <a:p>
            <a:pPr marL="355600" marR="92710" indent="-342900">
              <a:lnSpc>
                <a:spcPct val="100000"/>
              </a:lnSpc>
              <a:spcBef>
                <a:spcPts val="625"/>
              </a:spcBef>
              <a:buClr>
                <a:srgbClr val="3B6D90"/>
              </a:buClr>
              <a:buFont typeface="Arial"/>
              <a:buChar char="•"/>
              <a:tabLst>
                <a:tab pos="354965" algn="l"/>
                <a:tab pos="355600" algn="l"/>
              </a:tabLst>
            </a:pPr>
            <a:r>
              <a:rPr lang="en-US" sz="2600" spc="-10" dirty="0">
                <a:latin typeface="+mn-lt"/>
                <a:cs typeface="Calibri"/>
              </a:rPr>
              <a:t>Proposed budget </a:t>
            </a:r>
            <a:r>
              <a:rPr lang="en-US" sz="2600" dirty="0">
                <a:latin typeface="+mn-lt"/>
                <a:cs typeface="Calibri"/>
              </a:rPr>
              <a:t>is </a:t>
            </a:r>
            <a:r>
              <a:rPr lang="en-US" sz="2600" b="1" spc="-10" dirty="0">
                <a:solidFill>
                  <a:srgbClr val="1F4E79"/>
                </a:solidFill>
                <a:latin typeface="+mn-lt"/>
                <a:cs typeface="Calibri"/>
              </a:rPr>
              <a:t>reasonable </a:t>
            </a:r>
            <a:r>
              <a:rPr lang="en-US" sz="2600" b="1" spc="-5" dirty="0">
                <a:solidFill>
                  <a:srgbClr val="1F4E79"/>
                </a:solidFill>
                <a:latin typeface="+mn-lt"/>
                <a:cs typeface="Calibri"/>
              </a:rPr>
              <a:t>and </a:t>
            </a:r>
            <a:r>
              <a:rPr lang="en-US" sz="2600" b="1" spc="-15" dirty="0">
                <a:solidFill>
                  <a:srgbClr val="1F4E79"/>
                </a:solidFill>
                <a:latin typeface="+mn-lt"/>
                <a:cs typeface="Calibri"/>
              </a:rPr>
              <a:t>consistent </a:t>
            </a:r>
            <a:r>
              <a:rPr lang="en-US" sz="2600" dirty="0">
                <a:latin typeface="+mn-lt"/>
                <a:cs typeface="Calibri"/>
              </a:rPr>
              <a:t>with </a:t>
            </a:r>
            <a:r>
              <a:rPr lang="en-US" sz="2600" spc="-5" dirty="0">
                <a:latin typeface="+mn-lt"/>
                <a:cs typeface="Calibri"/>
              </a:rPr>
              <a:t>the  purpose, objectives, </a:t>
            </a:r>
            <a:r>
              <a:rPr lang="en-US" sz="2600" dirty="0">
                <a:latin typeface="+mn-lt"/>
                <a:cs typeface="Calibri"/>
              </a:rPr>
              <a:t>and </a:t>
            </a:r>
            <a:r>
              <a:rPr lang="en-US" sz="2600" spc="-15" dirty="0">
                <a:latin typeface="+mn-lt"/>
                <a:cs typeface="Calibri"/>
              </a:rPr>
              <a:t>program strategy </a:t>
            </a:r>
            <a:r>
              <a:rPr lang="en-US" sz="2600" spc="-5" dirty="0">
                <a:latin typeface="+mn-lt"/>
                <a:cs typeface="Calibri"/>
              </a:rPr>
              <a:t>outlined </a:t>
            </a:r>
            <a:r>
              <a:rPr lang="en-US" sz="2600" dirty="0">
                <a:latin typeface="+mn-lt"/>
                <a:cs typeface="Calibri"/>
              </a:rPr>
              <a:t>in </a:t>
            </a:r>
            <a:r>
              <a:rPr lang="en-US" sz="2600" spc="-5" dirty="0">
                <a:latin typeface="+mn-lt"/>
                <a:cs typeface="Calibri"/>
              </a:rPr>
              <a:t>the  </a:t>
            </a:r>
            <a:r>
              <a:rPr lang="en-US" sz="2600" spc="-10" dirty="0">
                <a:latin typeface="+mn-lt"/>
                <a:cs typeface="Calibri"/>
              </a:rPr>
              <a:t>project</a:t>
            </a:r>
            <a:r>
              <a:rPr lang="en-US" sz="2600" spc="-15" dirty="0">
                <a:latin typeface="+mn-lt"/>
                <a:cs typeface="Calibri"/>
              </a:rPr>
              <a:t> </a:t>
            </a:r>
            <a:r>
              <a:rPr lang="en-US" sz="2600" spc="-10" dirty="0">
                <a:latin typeface="+mn-lt"/>
                <a:cs typeface="Calibri"/>
              </a:rPr>
              <a:t>narrative</a:t>
            </a:r>
          </a:p>
          <a:p>
            <a:pPr marL="355600" marR="92710" indent="-342900">
              <a:lnSpc>
                <a:spcPct val="100000"/>
              </a:lnSpc>
              <a:spcBef>
                <a:spcPts val="625"/>
              </a:spcBef>
              <a:buClr>
                <a:srgbClr val="3B6D90"/>
              </a:buClr>
              <a:buFont typeface="Arial"/>
              <a:buChar char="•"/>
              <a:tabLst>
                <a:tab pos="354965" algn="l"/>
                <a:tab pos="355600" algn="l"/>
              </a:tabLst>
            </a:pPr>
            <a:r>
              <a:rPr lang="en-US" sz="2600" dirty="0">
                <a:latin typeface="+mn-lt"/>
                <a:cs typeface="Calibri"/>
              </a:rPr>
              <a:t>A copy of the indirect cost-rate agreement is required only for those requesting indirect costs in the budget.</a:t>
            </a:r>
          </a:p>
          <a:p>
            <a:pPr marL="354965" marR="5080" indent="-342900">
              <a:lnSpc>
                <a:spcPct val="99700"/>
              </a:lnSpc>
              <a:spcBef>
                <a:spcPts val="635"/>
              </a:spcBef>
              <a:buClr>
                <a:srgbClr val="3B6D90"/>
              </a:buClr>
              <a:buFont typeface="Arial"/>
              <a:buChar char="•"/>
              <a:tabLst>
                <a:tab pos="354965" algn="l"/>
                <a:tab pos="355600" algn="l"/>
              </a:tabLst>
            </a:pPr>
            <a:r>
              <a:rPr lang="en-US" sz="2600" spc="-10" dirty="0">
                <a:latin typeface="+mn-lt"/>
                <a:cs typeface="Calibri"/>
              </a:rPr>
              <a:t>CDC does not provide a budget template. </a:t>
            </a:r>
            <a:br>
              <a:rPr lang="en-US" sz="2600" spc="-10" dirty="0">
                <a:latin typeface="+mn-lt"/>
                <a:cs typeface="Calibri"/>
              </a:rPr>
            </a:br>
            <a:r>
              <a:rPr lang="en-US" sz="2600" spc="-10" dirty="0">
                <a:latin typeface="+mn-lt"/>
                <a:cs typeface="Calibri"/>
              </a:rPr>
              <a:t>CDC’s budget preparation </a:t>
            </a:r>
            <a:r>
              <a:rPr lang="en-US" sz="2600" spc="-5" dirty="0">
                <a:latin typeface="+mn-lt"/>
                <a:cs typeface="Calibri"/>
              </a:rPr>
              <a:t>guidelines </a:t>
            </a:r>
            <a:r>
              <a:rPr lang="en-US" sz="2600" spc="-10" dirty="0">
                <a:latin typeface="+mn-lt"/>
                <a:cs typeface="Calibri"/>
              </a:rPr>
              <a:t>can </a:t>
            </a:r>
            <a:r>
              <a:rPr lang="en-US" sz="2600" spc="-5" dirty="0">
                <a:latin typeface="+mn-lt"/>
                <a:cs typeface="Calibri"/>
              </a:rPr>
              <a:t>be </a:t>
            </a:r>
            <a:r>
              <a:rPr lang="en-US" sz="2600" spc="-20" dirty="0">
                <a:latin typeface="+mn-lt"/>
                <a:cs typeface="Calibri"/>
              </a:rPr>
              <a:t>found </a:t>
            </a:r>
            <a:r>
              <a:rPr lang="en-US" sz="2600" spc="-10" dirty="0">
                <a:latin typeface="+mn-lt"/>
                <a:cs typeface="Calibri"/>
              </a:rPr>
              <a:t>at: </a:t>
            </a:r>
            <a:r>
              <a:rPr lang="en-US" sz="2600" u="heavy" spc="-10" dirty="0">
                <a:solidFill>
                  <a:srgbClr val="0563C1"/>
                </a:solidFill>
                <a:uFill>
                  <a:solidFill>
                    <a:srgbClr val="0563C1"/>
                  </a:solidFill>
                </a:uFill>
                <a:latin typeface="+mn-lt"/>
                <a:cs typeface="Calibri"/>
                <a:hlinkClick r:id="rId2"/>
              </a:rPr>
              <a:t> </a:t>
            </a:r>
            <a:r>
              <a:rPr lang="en-US" sz="2600" u="heavy" spc="-15" dirty="0">
                <a:solidFill>
                  <a:srgbClr val="0563C1"/>
                </a:solidFill>
                <a:uFill>
                  <a:solidFill>
                    <a:srgbClr val="0563C1"/>
                  </a:solidFill>
                </a:uFill>
                <a:latin typeface="+mn-lt"/>
                <a:cs typeface="Calibri"/>
                <a:hlinkClick r:id="rId2"/>
              </a:rPr>
              <a:t>www.cdc.gov/grants/documents/Budget-Preparation-  </a:t>
            </a:r>
            <a:r>
              <a:rPr lang="en-US" sz="2600" u="heavy" spc="-5" dirty="0">
                <a:solidFill>
                  <a:srgbClr val="0563C1"/>
                </a:solidFill>
                <a:uFill>
                  <a:solidFill>
                    <a:srgbClr val="0563C1"/>
                  </a:solidFill>
                </a:uFill>
                <a:latin typeface="+mn-lt"/>
                <a:cs typeface="Calibri"/>
                <a:hlinkClick r:id="rId2"/>
              </a:rPr>
              <a:t>Guidance.pdf</a:t>
            </a:r>
            <a:endParaRPr lang="en-US" sz="2600" dirty="0">
              <a:latin typeface="+mn-lt"/>
              <a:cs typeface="Calibri"/>
            </a:endParaRPr>
          </a:p>
        </p:txBody>
      </p:sp>
    </p:spTree>
    <p:extLst>
      <p:ext uri="{BB962C8B-B14F-4D97-AF65-F5344CB8AC3E}">
        <p14:creationId xmlns:p14="http://schemas.microsoft.com/office/powerpoint/2010/main" val="3348076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38200"/>
            <a:ext cx="7782234" cy="706729"/>
          </a:xfrm>
        </p:spPr>
        <p:txBody>
          <a:bodyPr/>
          <a:lstStyle/>
          <a:p>
            <a:r>
              <a:rPr lang="en-US" dirty="0"/>
              <a:t>CDC Assurances and Certifications</a:t>
            </a:r>
          </a:p>
        </p:txBody>
      </p:sp>
      <p:sp>
        <p:nvSpPr>
          <p:cNvPr id="4" name="Text Placeholder 3">
            <a:extLst>
              <a:ext uri="{FF2B5EF4-FFF2-40B4-BE49-F238E27FC236}">
                <a16:creationId xmlns:a16="http://schemas.microsoft.com/office/drawing/2014/main" id="{9CE16F85-6045-4D2B-82C7-6B727D68C7FE}"/>
              </a:ext>
            </a:extLst>
          </p:cNvPr>
          <p:cNvSpPr>
            <a:spLocks noGrp="1"/>
          </p:cNvSpPr>
          <p:nvPr>
            <p:ph type="body" idx="1"/>
          </p:nvPr>
        </p:nvSpPr>
        <p:spPr>
          <a:xfrm>
            <a:off x="781050" y="1752600"/>
            <a:ext cx="7448550" cy="4431983"/>
          </a:xfrm>
        </p:spPr>
        <p:txBody>
          <a:bodyPr/>
          <a:lstStyle/>
          <a:p>
            <a:pPr lvl="0"/>
            <a:r>
              <a:rPr lang="en-US" altLang="en-US" sz="1800" dirty="0">
                <a:latin typeface="+mn-lt"/>
                <a:ea typeface="Calibri" panose="020F0502020204030204" pitchFamily="34" charset="0"/>
                <a:cs typeface="Arial" panose="020B0604020202020204" pitchFamily="34" charset="0"/>
              </a:rPr>
              <a:t>Applicants are required to sign submit all “Assurances and Certifications” documents indicated at: </a:t>
            </a:r>
            <a:r>
              <a:rPr lang="en-US" sz="1800" dirty="0">
                <a:latin typeface="+mn-lt"/>
                <a:hlinkClick r:id="rId2"/>
              </a:rPr>
              <a:t>https://wwwn.cdc.gov/grantassurances/(S(50i1elez1kxqu2rpesm043ja))/Homepage.aspx</a:t>
            </a:r>
            <a:br>
              <a:rPr lang="en-US" sz="1800" dirty="0">
                <a:latin typeface="+mn-lt"/>
              </a:rPr>
            </a:br>
            <a:endParaRPr lang="en-US" altLang="en-US" sz="1800" dirty="0">
              <a:latin typeface="+mn-lt"/>
            </a:endParaRPr>
          </a:p>
          <a:p>
            <a:pPr lvl="0" algn="l" rtl="0" eaLnBrk="0" fontAlgn="base" hangingPunct="0">
              <a:spcBef>
                <a:spcPct val="0"/>
              </a:spcBef>
              <a:spcAft>
                <a:spcPct val="0"/>
              </a:spcAft>
            </a:pPr>
            <a:r>
              <a:rPr lang="en-US" altLang="en-US" sz="1800" dirty="0">
                <a:latin typeface="+mn-lt"/>
                <a:ea typeface="Calibri" panose="020F0502020204030204" pitchFamily="34" charset="0"/>
                <a:cs typeface="Arial" panose="020B0604020202020204" pitchFamily="34" charset="0"/>
              </a:rPr>
              <a:t>Applicants may follow either of the following processes: </a:t>
            </a:r>
            <a:endParaRPr lang="en-US" altLang="en-US" sz="1800"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mn-lt"/>
                <a:ea typeface="Calibri" panose="020F0502020204030204" pitchFamily="34" charset="0"/>
                <a:cs typeface="Arial" panose="020B0604020202020204" pitchFamily="34" charset="0"/>
              </a:rPr>
              <a:t>Complete the applicable assurances and certifications with each application submission, name the file “Assurances and Certifications” and upload it as a PDF file with at </a:t>
            </a:r>
            <a:r>
              <a:rPr lang="en-US" altLang="en-US" sz="1800" dirty="0">
                <a:latin typeface="+mn-lt"/>
                <a:ea typeface="Calibri" panose="020F0502020204030204" pitchFamily="34" charset="0"/>
                <a:cs typeface="Arial" panose="020B0604020202020204" pitchFamily="34" charset="0"/>
                <a:hlinkClick r:id="rId3"/>
              </a:rPr>
              <a:t>www.grants.gov</a:t>
            </a:r>
            <a:r>
              <a:rPr lang="en-US" altLang="en-US" sz="1800" dirty="0">
                <a:latin typeface="+mn-lt"/>
                <a:ea typeface="Calibri" panose="020F0502020204030204" pitchFamily="34" charset="0"/>
                <a:cs typeface="Arial" panose="020B0604020202020204" pitchFamily="34" charset="0"/>
              </a:rPr>
              <a:t>    </a:t>
            </a:r>
            <a:br>
              <a:rPr lang="en-US" altLang="en-US" sz="1800" dirty="0">
                <a:latin typeface="+mn-lt"/>
                <a:ea typeface="Calibri" panose="020F0502020204030204" pitchFamily="34" charset="0"/>
                <a:cs typeface="Arial" panose="020B0604020202020204" pitchFamily="34" charset="0"/>
              </a:rPr>
            </a:br>
            <a:endParaRPr lang="en-US" altLang="en-US" sz="1800"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mn-lt"/>
                <a:ea typeface="Calibri" panose="020F0502020204030204" pitchFamily="34" charset="0"/>
                <a:cs typeface="Arial" panose="020B0604020202020204" pitchFamily="34" charset="0"/>
              </a:rPr>
              <a:t>Complete the applicable assurances and certifications and submit them directly to CDC on an annual basis </a:t>
            </a:r>
            <a:br>
              <a:rPr lang="en-US" altLang="en-US" sz="1800" dirty="0">
                <a:latin typeface="+mn-lt"/>
                <a:ea typeface="Calibri" panose="020F0502020204030204" pitchFamily="34" charset="0"/>
                <a:cs typeface="Arial" panose="020B0604020202020204" pitchFamily="34" charset="0"/>
              </a:rPr>
            </a:br>
            <a:endParaRPr lang="en-US" altLang="en-US" sz="1800" dirty="0">
              <a:latin typeface="+mn-lt"/>
            </a:endParaRPr>
          </a:p>
          <a:p>
            <a:pPr lvl="0" algn="l" rtl="0" eaLnBrk="0" fontAlgn="base" hangingPunct="0">
              <a:spcBef>
                <a:spcPct val="0"/>
              </a:spcBef>
              <a:spcAft>
                <a:spcPct val="0"/>
              </a:spcAft>
            </a:pPr>
            <a:r>
              <a:rPr lang="en-US" altLang="en-US" sz="1800" dirty="0">
                <a:latin typeface="+mn-lt"/>
                <a:ea typeface="Calibri" panose="020F0502020204030204" pitchFamily="34" charset="0"/>
                <a:cs typeface="Arial" panose="020B0604020202020204" pitchFamily="34" charset="0"/>
              </a:rPr>
              <a:t>Assurances and certifications submitted directly to CDC will be kept on file for one year and will apply to all applications submitted to CDC by the applicant within one year of the submission date.</a:t>
            </a:r>
            <a:endParaRPr lang="en-US" altLang="en-US" sz="1800" dirty="0">
              <a:latin typeface="+mn-lt"/>
            </a:endParaRPr>
          </a:p>
        </p:txBody>
      </p:sp>
    </p:spTree>
    <p:extLst>
      <p:ext uri="{BB962C8B-B14F-4D97-AF65-F5344CB8AC3E}">
        <p14:creationId xmlns:p14="http://schemas.microsoft.com/office/powerpoint/2010/main" val="56371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95192"/>
            <a:ext cx="7782234" cy="859129"/>
          </a:xfrm>
        </p:spPr>
        <p:txBody>
          <a:bodyPr/>
          <a:lstStyle/>
          <a:p>
            <a:r>
              <a:rPr lang="en-US" dirty="0"/>
              <a:t>CDC Risk Questionnaire</a:t>
            </a:r>
          </a:p>
        </p:txBody>
      </p:sp>
      <p:sp>
        <p:nvSpPr>
          <p:cNvPr id="6" name="Text Placeholder 5">
            <a:extLst>
              <a:ext uri="{FF2B5EF4-FFF2-40B4-BE49-F238E27FC236}">
                <a16:creationId xmlns:a16="http://schemas.microsoft.com/office/drawing/2014/main" id="{CA430517-C697-4279-845D-19EE2F17C94E}"/>
              </a:ext>
            </a:extLst>
          </p:cNvPr>
          <p:cNvSpPr>
            <a:spLocks noGrp="1"/>
          </p:cNvSpPr>
          <p:nvPr>
            <p:ph type="body" idx="1"/>
          </p:nvPr>
        </p:nvSpPr>
        <p:spPr>
          <a:xfrm>
            <a:off x="707388" y="1892297"/>
            <a:ext cx="7581900" cy="4216539"/>
          </a:xfrm>
        </p:spPr>
        <p:txBody>
          <a:bodyPr/>
          <a:lstStyle/>
          <a:p>
            <a:pPr marL="355600" marR="92710" indent="-342900">
              <a:buClr>
                <a:srgbClr val="3B6D90"/>
              </a:buClr>
              <a:buFont typeface="Arial"/>
              <a:buChar char="•"/>
              <a:tabLst>
                <a:tab pos="354965" algn="l"/>
                <a:tab pos="355600" algn="l"/>
              </a:tabLst>
            </a:pPr>
            <a:r>
              <a:rPr lang="en-US" sz="2000" dirty="0">
                <a:latin typeface="+mn-lt"/>
                <a:cs typeface="Calibri"/>
              </a:rPr>
              <a:t>The CDC Risk Questionnaire is required for all applications and should be </a:t>
            </a:r>
            <a:r>
              <a:rPr lang="en-US" sz="2000" b="1" spc="-40" dirty="0">
                <a:solidFill>
                  <a:srgbClr val="1F4E79"/>
                </a:solidFill>
                <a:latin typeface="+mn-lt"/>
                <a:cs typeface="Calibri"/>
              </a:rPr>
              <a:t>completed by the fiscal agent. </a:t>
            </a:r>
          </a:p>
          <a:p>
            <a:pPr marL="355600" marR="92710" indent="-342900">
              <a:buClr>
                <a:srgbClr val="3B6D90"/>
              </a:buClr>
              <a:buFont typeface="Arial"/>
              <a:buChar char="•"/>
              <a:tabLst>
                <a:tab pos="354965" algn="l"/>
                <a:tab pos="355600" algn="l"/>
              </a:tabLst>
            </a:pPr>
            <a:endParaRPr lang="en-US" sz="2000" dirty="0">
              <a:latin typeface="+mn-lt"/>
              <a:cs typeface="Calibri"/>
            </a:endParaRPr>
          </a:p>
          <a:p>
            <a:pPr marL="355600" marR="92710" indent="-342900">
              <a:buClr>
                <a:srgbClr val="3B6D90"/>
              </a:buClr>
              <a:buFont typeface="Arial"/>
              <a:buChar char="•"/>
              <a:tabLst>
                <a:tab pos="354965" algn="l"/>
                <a:tab pos="355600" algn="l"/>
              </a:tabLst>
            </a:pPr>
            <a:r>
              <a:rPr lang="en-US" sz="2000" dirty="0">
                <a:latin typeface="+mn-lt"/>
                <a:cs typeface="Calibri"/>
              </a:rPr>
              <a:t>The CDC Risk Questionnaire can be found at: </a:t>
            </a:r>
            <a:r>
              <a:rPr lang="en-US" sz="2000" u="sng" dirty="0">
                <a:latin typeface="+mn-lt"/>
                <a:hlinkClick r:id="rId2"/>
              </a:rPr>
              <a:t>https://www.cdc.gov/grants/documents/PPMR-G-CDC-Risk-Questionnaire.pdf</a:t>
            </a:r>
            <a:r>
              <a:rPr lang="en-US" sz="2000" dirty="0">
                <a:latin typeface="+mn-lt"/>
              </a:rPr>
              <a:t> </a:t>
            </a:r>
            <a:endParaRPr lang="en-US" sz="2000" dirty="0">
              <a:latin typeface="+mn-lt"/>
              <a:cs typeface="Calibri"/>
            </a:endParaRPr>
          </a:p>
          <a:p>
            <a:pPr marL="12700" marR="92710">
              <a:buClr>
                <a:srgbClr val="3B6D90"/>
              </a:buClr>
              <a:tabLst>
                <a:tab pos="354965" algn="l"/>
                <a:tab pos="355600" algn="l"/>
              </a:tabLst>
            </a:pPr>
            <a:endParaRPr lang="en-US" sz="2000" dirty="0">
              <a:latin typeface="+mn-lt"/>
              <a:cs typeface="Calibri"/>
            </a:endParaRPr>
          </a:p>
          <a:p>
            <a:pPr marL="355600" marR="92710" indent="-342900">
              <a:buClr>
                <a:srgbClr val="3B6D90"/>
              </a:buClr>
              <a:buFont typeface="Arial"/>
              <a:buChar char="•"/>
              <a:tabLst>
                <a:tab pos="354965" algn="l"/>
                <a:tab pos="355600" algn="l"/>
              </a:tabLst>
            </a:pPr>
            <a:r>
              <a:rPr lang="en-US" sz="2000" dirty="0">
                <a:latin typeface="+mn-lt"/>
                <a:cs typeface="Calibri"/>
              </a:rPr>
              <a:t>Applicants must include all supporting documentation for the Risk Questionnaire in the application package. This supporting documentation may be submitted as a single PDF labeled: “Risk Questionnaire Supporting Documents”</a:t>
            </a:r>
          </a:p>
          <a:p>
            <a:pPr marL="812800" marR="92710" lvl="1" indent="-342900">
              <a:buClr>
                <a:srgbClr val="3B6D90"/>
              </a:buClr>
              <a:buFont typeface="Arial"/>
              <a:buChar char="•"/>
              <a:tabLst>
                <a:tab pos="354965" algn="l"/>
                <a:tab pos="355600" algn="l"/>
              </a:tabLst>
            </a:pPr>
            <a:r>
              <a:rPr lang="en-US" dirty="0"/>
              <a:t>It is acceptable to include a PDF document with a link to the policies requested as long as individuals outside of your organization can access the policies through the particular link. </a:t>
            </a:r>
            <a:endParaRPr lang="en-US" dirty="0">
              <a:cs typeface="Calibri"/>
            </a:endParaRPr>
          </a:p>
        </p:txBody>
      </p:sp>
    </p:spTree>
    <p:extLst>
      <p:ext uri="{BB962C8B-B14F-4D97-AF65-F5344CB8AC3E}">
        <p14:creationId xmlns:p14="http://schemas.microsoft.com/office/powerpoint/2010/main" val="2866002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6669" y="990600"/>
            <a:ext cx="7782234" cy="782929"/>
          </a:xfrm>
        </p:spPr>
        <p:txBody>
          <a:bodyPr/>
          <a:lstStyle/>
          <a:p>
            <a:r>
              <a:rPr lang="en-US" dirty="0"/>
              <a:t>Disclosure of Lobbying Activities </a:t>
            </a:r>
          </a:p>
        </p:txBody>
      </p:sp>
      <p:sp>
        <p:nvSpPr>
          <p:cNvPr id="5" name="Text Placeholder 4">
            <a:extLst>
              <a:ext uri="{FF2B5EF4-FFF2-40B4-BE49-F238E27FC236}">
                <a16:creationId xmlns:a16="http://schemas.microsoft.com/office/drawing/2014/main" id="{2A817400-5A6A-4D53-9111-B9FE4C81F915}"/>
              </a:ext>
            </a:extLst>
          </p:cNvPr>
          <p:cNvSpPr>
            <a:spLocks noGrp="1"/>
          </p:cNvSpPr>
          <p:nvPr>
            <p:ph type="body" idx="1"/>
          </p:nvPr>
        </p:nvSpPr>
        <p:spPr>
          <a:xfrm>
            <a:off x="686669" y="2057400"/>
            <a:ext cx="7587687" cy="4090863"/>
          </a:xfrm>
        </p:spPr>
        <p:txBody>
          <a:bodyPr/>
          <a:lstStyle/>
          <a:p>
            <a:pPr marL="355600" indent="-342900">
              <a:lnSpc>
                <a:spcPct val="100000"/>
              </a:lnSpc>
              <a:spcBef>
                <a:spcPts val="720"/>
              </a:spcBef>
              <a:buClr>
                <a:srgbClr val="3B6D90"/>
              </a:buClr>
              <a:buFont typeface="Arial"/>
              <a:buChar char="•"/>
              <a:tabLst>
                <a:tab pos="354965" algn="l"/>
                <a:tab pos="355600" algn="l"/>
              </a:tabLst>
            </a:pPr>
            <a:r>
              <a:rPr lang="en-US" sz="2600" b="1" spc="-40" dirty="0">
                <a:solidFill>
                  <a:srgbClr val="1F4E79"/>
                </a:solidFill>
                <a:latin typeface="+mn-lt"/>
                <a:cs typeface="Calibri"/>
              </a:rPr>
              <a:t>You are still required to complete this form even if you do not have a lobbyist. </a:t>
            </a:r>
            <a:br>
              <a:rPr lang="en-US" sz="2600" spc="-10" dirty="0">
                <a:latin typeface="+mn-lt"/>
                <a:cs typeface="Calibri"/>
              </a:rPr>
            </a:br>
            <a:endParaRPr lang="en-US" sz="2600" spc="-10" dirty="0">
              <a:latin typeface="+mn-lt"/>
              <a:cs typeface="Calibri"/>
            </a:endParaRPr>
          </a:p>
          <a:p>
            <a:pPr marL="355600" indent="-342900">
              <a:lnSpc>
                <a:spcPct val="100000"/>
              </a:lnSpc>
              <a:spcBef>
                <a:spcPts val="720"/>
              </a:spcBef>
              <a:buClr>
                <a:srgbClr val="3B6D90"/>
              </a:buClr>
              <a:buFont typeface="Arial"/>
              <a:buChar char="•"/>
              <a:tabLst>
                <a:tab pos="354965" algn="l"/>
                <a:tab pos="355600" algn="l"/>
              </a:tabLst>
            </a:pPr>
            <a:r>
              <a:rPr lang="en-US" sz="2600" spc="-10" dirty="0">
                <a:latin typeface="+mn-lt"/>
                <a:cs typeface="Calibri"/>
              </a:rPr>
              <a:t>If an applicant does not have a lobbyist, then an applicant is still required to complete Sections 4, 6, 10a, 10b, and 11 of the Disclosure of Lobbying Activities form. The applicant may enter “N/A” for the required fields in Sections 10a and 10b in order to complete the form and be able to submit it with your application package.</a:t>
            </a:r>
          </a:p>
        </p:txBody>
      </p:sp>
    </p:spTree>
    <p:extLst>
      <p:ext uri="{BB962C8B-B14F-4D97-AF65-F5344CB8AC3E}">
        <p14:creationId xmlns:p14="http://schemas.microsoft.com/office/powerpoint/2010/main" val="2598927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874508"/>
            <a:ext cx="7782234" cy="1300480"/>
          </a:xfrm>
        </p:spPr>
        <p:txBody>
          <a:bodyPr/>
          <a:lstStyle/>
          <a:p>
            <a:r>
              <a:rPr lang="en-US" dirty="0"/>
              <a:t>Project Performance Site Location(s) Form </a:t>
            </a:r>
          </a:p>
        </p:txBody>
      </p:sp>
      <p:sp>
        <p:nvSpPr>
          <p:cNvPr id="5" name="Text Placeholder 4">
            <a:extLst>
              <a:ext uri="{FF2B5EF4-FFF2-40B4-BE49-F238E27FC236}">
                <a16:creationId xmlns:a16="http://schemas.microsoft.com/office/drawing/2014/main" id="{DC122166-5CF9-40AB-A578-20BEF75EDB0C}"/>
              </a:ext>
            </a:extLst>
          </p:cNvPr>
          <p:cNvSpPr>
            <a:spLocks noGrp="1"/>
          </p:cNvSpPr>
          <p:nvPr>
            <p:ph type="body" idx="1"/>
          </p:nvPr>
        </p:nvSpPr>
        <p:spPr>
          <a:xfrm>
            <a:off x="680882" y="2446007"/>
            <a:ext cx="7782234" cy="3536866"/>
          </a:xfrm>
        </p:spPr>
        <p:txBody>
          <a:bodyPr/>
          <a:lstStyle/>
          <a:p>
            <a:pPr marL="355600" indent="-342900">
              <a:lnSpc>
                <a:spcPct val="100000"/>
              </a:lnSpc>
              <a:spcBef>
                <a:spcPts val="720"/>
              </a:spcBef>
              <a:buClr>
                <a:srgbClr val="3B6D90"/>
              </a:buClr>
              <a:buFont typeface="Arial"/>
              <a:buChar char="•"/>
              <a:tabLst>
                <a:tab pos="354965" algn="l"/>
                <a:tab pos="355600" algn="l"/>
              </a:tabLst>
            </a:pPr>
            <a:r>
              <a:rPr lang="en-US" sz="2800" dirty="0"/>
              <a:t>The Project Performance Site Location(s) Form Version 2.0 can be found on Grants.gov</a:t>
            </a:r>
            <a:br>
              <a:rPr lang="en-US" sz="2800" dirty="0"/>
            </a:br>
            <a:endParaRPr lang="en-US" sz="2800" dirty="0"/>
          </a:p>
          <a:p>
            <a:pPr marL="355600" indent="-342900">
              <a:spcBef>
                <a:spcPts val="720"/>
              </a:spcBef>
              <a:buClr>
                <a:srgbClr val="3B6D90"/>
              </a:buClr>
              <a:buFont typeface="Arial"/>
              <a:buChar char="•"/>
              <a:tabLst>
                <a:tab pos="354965" algn="l"/>
                <a:tab pos="355600" algn="l"/>
              </a:tabLst>
            </a:pPr>
            <a:r>
              <a:rPr lang="en-US" sz="2800" dirty="0"/>
              <a:t>Click on the “Forms” tab at the top of </a:t>
            </a:r>
            <a:r>
              <a:rPr lang="en-US" sz="2800" u="sng" dirty="0">
                <a:hlinkClick r:id="rId2"/>
              </a:rPr>
              <a:t>www.grants.gov</a:t>
            </a:r>
            <a:r>
              <a:rPr lang="en-US" sz="2800" dirty="0"/>
              <a:t>, click on the SF-424 Mandatory Family link and you will find the Project Performance Site Location Form Version 2.0.</a:t>
            </a:r>
          </a:p>
        </p:txBody>
      </p:sp>
    </p:spTree>
    <p:extLst>
      <p:ext uri="{BB962C8B-B14F-4D97-AF65-F5344CB8AC3E}">
        <p14:creationId xmlns:p14="http://schemas.microsoft.com/office/powerpoint/2010/main" val="380866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What is a DFC Coalition?</a:t>
            </a:r>
          </a:p>
        </p:txBody>
      </p:sp>
      <p:sp>
        <p:nvSpPr>
          <p:cNvPr id="5" name="Text Placeholder 4">
            <a:extLst>
              <a:ext uri="{FF2B5EF4-FFF2-40B4-BE49-F238E27FC236}">
                <a16:creationId xmlns:a16="http://schemas.microsoft.com/office/drawing/2014/main" id="{F925E9BD-5C6A-455D-9120-002752669817}"/>
              </a:ext>
            </a:extLst>
          </p:cNvPr>
          <p:cNvSpPr>
            <a:spLocks noGrp="1"/>
          </p:cNvSpPr>
          <p:nvPr>
            <p:ph type="body" idx="1"/>
          </p:nvPr>
        </p:nvSpPr>
        <p:spPr>
          <a:xfrm>
            <a:off x="513714" y="1965351"/>
            <a:ext cx="8116570" cy="3490699"/>
          </a:xfrm>
        </p:spPr>
        <p:txBody>
          <a:bodyPr/>
          <a:lstStyle/>
          <a:p>
            <a:pPr marL="12700" marR="5080" algn="l">
              <a:lnSpc>
                <a:spcPct val="100000"/>
              </a:lnSpc>
              <a:spcAft>
                <a:spcPts val="3000"/>
              </a:spcAft>
            </a:pPr>
            <a:r>
              <a:rPr lang="en-US" sz="2800" spc="-5" dirty="0">
                <a:latin typeface="Calibri"/>
                <a:cs typeface="Calibri"/>
              </a:rPr>
              <a:t>A </a:t>
            </a:r>
            <a:r>
              <a:rPr lang="en-US" sz="2800" spc="-10" dirty="0">
                <a:latin typeface="Calibri"/>
                <a:cs typeface="Calibri"/>
              </a:rPr>
              <a:t>community-based </a:t>
            </a:r>
            <a:r>
              <a:rPr lang="en-US" sz="2800" spc="-15" dirty="0">
                <a:latin typeface="Calibri"/>
                <a:cs typeface="Calibri"/>
              </a:rPr>
              <a:t>formal arrangement </a:t>
            </a:r>
            <a:r>
              <a:rPr lang="en-US" sz="2800" spc="-25" dirty="0">
                <a:latin typeface="Calibri"/>
                <a:cs typeface="Calibri"/>
              </a:rPr>
              <a:t>for  </a:t>
            </a:r>
            <a:r>
              <a:rPr lang="en-US" sz="2800" spc="-15" dirty="0">
                <a:latin typeface="Calibri"/>
                <a:cs typeface="Calibri"/>
              </a:rPr>
              <a:t>cooperation </a:t>
            </a:r>
            <a:r>
              <a:rPr lang="en-US" sz="2800" spc="-5" dirty="0">
                <a:latin typeface="Calibri"/>
                <a:cs typeface="Calibri"/>
              </a:rPr>
              <a:t>and </a:t>
            </a:r>
            <a:r>
              <a:rPr lang="en-US" sz="2800" spc="-15" dirty="0">
                <a:latin typeface="Calibri"/>
                <a:cs typeface="Calibri"/>
              </a:rPr>
              <a:t>collaboration </a:t>
            </a:r>
            <a:r>
              <a:rPr lang="en-US" sz="2800" spc="-5" dirty="0">
                <a:latin typeface="Calibri"/>
                <a:cs typeface="Calibri"/>
              </a:rPr>
              <a:t>among </a:t>
            </a:r>
            <a:r>
              <a:rPr lang="en-US" sz="2800" spc="-20" dirty="0">
                <a:latin typeface="Calibri"/>
                <a:cs typeface="Calibri"/>
              </a:rPr>
              <a:t>groups </a:t>
            </a:r>
            <a:r>
              <a:rPr lang="en-US" sz="2800" spc="-5" dirty="0">
                <a:latin typeface="Calibri"/>
                <a:cs typeface="Calibri"/>
              </a:rPr>
              <a:t>or </a:t>
            </a:r>
            <a:r>
              <a:rPr lang="en-US" sz="2800" spc="-15" dirty="0">
                <a:latin typeface="Calibri"/>
                <a:cs typeface="Calibri"/>
              </a:rPr>
              <a:t>sectors  </a:t>
            </a:r>
            <a:r>
              <a:rPr lang="en-US" sz="2800" spc="-5" dirty="0">
                <a:latin typeface="Calibri"/>
                <a:cs typeface="Calibri"/>
              </a:rPr>
              <a:t>of a </a:t>
            </a:r>
            <a:r>
              <a:rPr lang="en-US" sz="2800" spc="-10" dirty="0">
                <a:latin typeface="Calibri"/>
                <a:cs typeface="Calibri"/>
              </a:rPr>
              <a:t>community in </a:t>
            </a:r>
            <a:r>
              <a:rPr lang="en-US" sz="2800" spc="-5" dirty="0">
                <a:latin typeface="Calibri"/>
                <a:cs typeface="Calibri"/>
              </a:rPr>
              <a:t>which each </a:t>
            </a:r>
            <a:r>
              <a:rPr lang="en-US" sz="2800" spc="-15" dirty="0">
                <a:latin typeface="Calibri"/>
                <a:cs typeface="Calibri"/>
              </a:rPr>
              <a:t>group </a:t>
            </a:r>
            <a:r>
              <a:rPr lang="en-US" sz="2800" spc="-20" dirty="0">
                <a:latin typeface="Calibri"/>
                <a:cs typeface="Calibri"/>
              </a:rPr>
              <a:t>retains </a:t>
            </a:r>
            <a:r>
              <a:rPr lang="en-US" sz="2800" spc="-10" dirty="0">
                <a:latin typeface="Calibri"/>
                <a:cs typeface="Calibri"/>
              </a:rPr>
              <a:t>its </a:t>
            </a:r>
            <a:r>
              <a:rPr lang="en-US" sz="2800" spc="-35" dirty="0">
                <a:latin typeface="Calibri"/>
                <a:cs typeface="Calibri"/>
              </a:rPr>
              <a:t>identity,  </a:t>
            </a:r>
            <a:r>
              <a:rPr lang="en-US" sz="2800" spc="-10" dirty="0">
                <a:latin typeface="Calibri"/>
                <a:cs typeface="Calibri"/>
              </a:rPr>
              <a:t>but </a:t>
            </a:r>
            <a:r>
              <a:rPr lang="en-US" sz="2800" spc="-5" dirty="0">
                <a:latin typeface="Calibri"/>
                <a:cs typeface="Calibri"/>
              </a:rPr>
              <a:t>all </a:t>
            </a:r>
            <a:r>
              <a:rPr lang="en-US" sz="2800" spc="-10" dirty="0">
                <a:latin typeface="Calibri"/>
                <a:cs typeface="Calibri"/>
              </a:rPr>
              <a:t>agree </a:t>
            </a:r>
            <a:r>
              <a:rPr lang="en-US" sz="2800" spc="-15" dirty="0">
                <a:latin typeface="Calibri"/>
                <a:cs typeface="Calibri"/>
              </a:rPr>
              <a:t>to </a:t>
            </a:r>
            <a:r>
              <a:rPr lang="en-US" sz="2800" spc="-10" dirty="0">
                <a:latin typeface="Calibri"/>
                <a:cs typeface="Calibri"/>
              </a:rPr>
              <a:t>work together </a:t>
            </a:r>
            <a:r>
              <a:rPr lang="en-US" sz="2800" spc="-25" dirty="0">
                <a:latin typeface="Calibri"/>
                <a:cs typeface="Calibri"/>
              </a:rPr>
              <a:t>toward </a:t>
            </a:r>
            <a:r>
              <a:rPr lang="en-US" sz="2800" spc="-5" dirty="0">
                <a:latin typeface="Calibri"/>
                <a:cs typeface="Calibri"/>
              </a:rPr>
              <a:t>a </a:t>
            </a:r>
            <a:r>
              <a:rPr lang="en-US" sz="2800" spc="-10" dirty="0">
                <a:latin typeface="Calibri"/>
                <a:cs typeface="Calibri"/>
              </a:rPr>
              <a:t>common goal </a:t>
            </a:r>
            <a:r>
              <a:rPr lang="en-US" sz="2800" spc="-5" dirty="0">
                <a:latin typeface="Calibri"/>
                <a:cs typeface="Calibri"/>
              </a:rPr>
              <a:t>of  </a:t>
            </a:r>
            <a:r>
              <a:rPr lang="en-US" sz="2800" spc="-10" dirty="0">
                <a:latin typeface="Calibri"/>
                <a:cs typeface="Calibri"/>
              </a:rPr>
              <a:t>building </a:t>
            </a:r>
            <a:r>
              <a:rPr lang="en-US" sz="2800" spc="-5" dirty="0">
                <a:latin typeface="Calibri"/>
                <a:cs typeface="Calibri"/>
              </a:rPr>
              <a:t>a </a:t>
            </a:r>
            <a:r>
              <a:rPr lang="en-US" sz="2800" spc="-20" dirty="0">
                <a:latin typeface="Calibri"/>
                <a:cs typeface="Calibri"/>
              </a:rPr>
              <a:t>safe, </a:t>
            </a:r>
            <a:r>
              <a:rPr lang="en-US" sz="2800" spc="-40" dirty="0">
                <a:latin typeface="Calibri"/>
                <a:cs typeface="Calibri"/>
              </a:rPr>
              <a:t>healthy, </a:t>
            </a:r>
            <a:r>
              <a:rPr lang="en-US" sz="2800" spc="-5" dirty="0">
                <a:latin typeface="Calibri"/>
                <a:cs typeface="Calibri"/>
              </a:rPr>
              <a:t>and </a:t>
            </a:r>
            <a:r>
              <a:rPr lang="en-US" sz="2800" spc="-10" dirty="0">
                <a:latin typeface="Calibri"/>
                <a:cs typeface="Calibri"/>
              </a:rPr>
              <a:t>drug-free</a:t>
            </a:r>
            <a:r>
              <a:rPr lang="en-US" sz="2800" spc="180" dirty="0">
                <a:latin typeface="Calibri"/>
                <a:cs typeface="Calibri"/>
              </a:rPr>
              <a:t> </a:t>
            </a:r>
            <a:r>
              <a:rPr lang="en-US" sz="2800" spc="-30" dirty="0">
                <a:latin typeface="Calibri"/>
                <a:cs typeface="Calibri"/>
              </a:rPr>
              <a:t>community.</a:t>
            </a:r>
            <a:endParaRPr lang="en-US" sz="3850" dirty="0">
              <a:latin typeface="Calibri"/>
              <a:cs typeface="Calibri"/>
            </a:endParaRPr>
          </a:p>
          <a:p>
            <a:pPr marL="82550" algn="ctr">
              <a:lnSpc>
                <a:spcPct val="100000"/>
              </a:lnSpc>
            </a:pPr>
            <a:r>
              <a:rPr lang="en-US" sz="2800" spc="-15" dirty="0">
                <a:latin typeface="Calibri"/>
                <a:cs typeface="Calibri"/>
              </a:rPr>
              <a:t>DFC </a:t>
            </a:r>
            <a:r>
              <a:rPr lang="en-US" sz="2800" spc="-20" dirty="0">
                <a:latin typeface="Calibri"/>
                <a:cs typeface="Calibri"/>
              </a:rPr>
              <a:t>grants are </a:t>
            </a:r>
            <a:r>
              <a:rPr lang="en-US" sz="2800" spc="-15" dirty="0">
                <a:latin typeface="Calibri"/>
                <a:cs typeface="Calibri"/>
              </a:rPr>
              <a:t>intended to</a:t>
            </a:r>
            <a:r>
              <a:rPr lang="en-US" sz="2800" spc="105" dirty="0">
                <a:latin typeface="Calibri"/>
                <a:cs typeface="Calibri"/>
              </a:rPr>
              <a:t> </a:t>
            </a:r>
            <a:r>
              <a:rPr lang="en-US" sz="2800" spc="-10" dirty="0">
                <a:latin typeface="Calibri"/>
                <a:cs typeface="Calibri"/>
              </a:rPr>
              <a:t>support</a:t>
            </a:r>
            <a:endParaRPr lang="en-US" sz="2800" dirty="0">
              <a:latin typeface="Calibri"/>
              <a:cs typeface="Calibri"/>
            </a:endParaRPr>
          </a:p>
          <a:p>
            <a:pPr marL="80645" algn="ctr">
              <a:lnSpc>
                <a:spcPct val="100000"/>
              </a:lnSpc>
              <a:spcBef>
                <a:spcPts val="670"/>
              </a:spcBef>
            </a:pPr>
            <a:r>
              <a:rPr lang="en-US" sz="2800" b="1" u="heavy" spc="-10" dirty="0">
                <a:solidFill>
                  <a:srgbClr val="1F497D"/>
                </a:solidFill>
                <a:uFill>
                  <a:solidFill>
                    <a:srgbClr val="1F497D"/>
                  </a:solidFill>
                </a:uFill>
                <a:latin typeface="Calibri"/>
                <a:cs typeface="Calibri"/>
              </a:rPr>
              <a:t>community-based</a:t>
            </a:r>
            <a:r>
              <a:rPr lang="en-US" sz="2800" b="1" u="heavy" spc="20" dirty="0">
                <a:solidFill>
                  <a:srgbClr val="1F497D"/>
                </a:solidFill>
                <a:uFill>
                  <a:solidFill>
                    <a:srgbClr val="1F497D"/>
                  </a:solidFill>
                </a:uFill>
                <a:latin typeface="Calibri"/>
                <a:cs typeface="Calibri"/>
              </a:rPr>
              <a:t> </a:t>
            </a:r>
            <a:r>
              <a:rPr lang="en-US" sz="2800" b="1" u="heavy" spc="-10" dirty="0">
                <a:solidFill>
                  <a:srgbClr val="1F497D"/>
                </a:solidFill>
                <a:uFill>
                  <a:solidFill>
                    <a:srgbClr val="1F497D"/>
                  </a:solidFill>
                </a:uFill>
                <a:latin typeface="Calibri"/>
                <a:cs typeface="Calibri"/>
              </a:rPr>
              <a:t>coalitions</a:t>
            </a:r>
            <a:endParaRPr lang="en-US" sz="2800" dirty="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810810"/>
            <a:ext cx="8172286" cy="1300480"/>
          </a:xfrm>
        </p:spPr>
        <p:txBody>
          <a:bodyPr/>
          <a:lstStyle/>
          <a:p>
            <a:r>
              <a:rPr lang="en-US" dirty="0"/>
              <a:t>Report on Programmatic Budgetary and Commitment Overlap</a:t>
            </a:r>
          </a:p>
        </p:txBody>
      </p:sp>
      <p:sp>
        <p:nvSpPr>
          <p:cNvPr id="5" name="Text Placeholder 4">
            <a:extLst>
              <a:ext uri="{FF2B5EF4-FFF2-40B4-BE49-F238E27FC236}">
                <a16:creationId xmlns:a16="http://schemas.microsoft.com/office/drawing/2014/main" id="{17A9F4E3-AA6E-48E6-98A3-34E7D3A91403}"/>
              </a:ext>
            </a:extLst>
          </p:cNvPr>
          <p:cNvSpPr>
            <a:spLocks noGrp="1"/>
          </p:cNvSpPr>
          <p:nvPr>
            <p:ph type="body" idx="1"/>
          </p:nvPr>
        </p:nvSpPr>
        <p:spPr>
          <a:xfrm>
            <a:off x="499110" y="2451745"/>
            <a:ext cx="8145780" cy="3872855"/>
          </a:xfrm>
        </p:spPr>
        <p:txBody>
          <a:bodyPr/>
          <a:lstStyle/>
          <a:p>
            <a:pPr marL="355600" indent="-342900">
              <a:lnSpc>
                <a:spcPct val="100000"/>
              </a:lnSpc>
              <a:spcBef>
                <a:spcPts val="720"/>
              </a:spcBef>
              <a:buClr>
                <a:srgbClr val="3B6D90"/>
              </a:buClr>
              <a:buFont typeface="Arial"/>
              <a:buChar char="•"/>
              <a:tabLst>
                <a:tab pos="354965" algn="l"/>
                <a:tab pos="355600" algn="l"/>
              </a:tabLst>
            </a:pPr>
            <a:r>
              <a:rPr lang="en-US" sz="2400" dirty="0">
                <a:latin typeface="+mn-lt"/>
              </a:rPr>
              <a:t>The “Report on Programmatic Budgetary and Commitment Overlap” is </a:t>
            </a:r>
            <a:r>
              <a:rPr lang="en-US" sz="2400" b="1" dirty="0">
                <a:latin typeface="+mn-lt"/>
              </a:rPr>
              <a:t>not a pre-existing CDC document </a:t>
            </a:r>
            <a:r>
              <a:rPr lang="en-US" sz="2400" dirty="0">
                <a:latin typeface="+mn-lt"/>
              </a:rPr>
              <a:t>but one that you develop on your own and must upload in Grants.gov under “Other Attachment Forms”. </a:t>
            </a:r>
          </a:p>
          <a:p>
            <a:pPr marL="355600" indent="-342900">
              <a:lnSpc>
                <a:spcPct val="100000"/>
              </a:lnSpc>
              <a:spcBef>
                <a:spcPts val="720"/>
              </a:spcBef>
              <a:buClr>
                <a:srgbClr val="3B6D90"/>
              </a:buClr>
              <a:buFont typeface="Arial"/>
              <a:buChar char="•"/>
              <a:tabLst>
                <a:tab pos="354965" algn="l"/>
                <a:tab pos="355600" algn="l"/>
              </a:tabLst>
            </a:pPr>
            <a:r>
              <a:rPr lang="en-US" sz="2400" dirty="0">
                <a:latin typeface="+mn-lt"/>
              </a:rPr>
              <a:t>The document should be labeled: “Report on Programmatic, Budgetary, and Commitment Overlap”</a:t>
            </a:r>
          </a:p>
          <a:p>
            <a:pPr marL="355600" indent="-342900">
              <a:lnSpc>
                <a:spcPct val="100000"/>
              </a:lnSpc>
              <a:spcBef>
                <a:spcPts val="720"/>
              </a:spcBef>
              <a:buClr>
                <a:srgbClr val="3B6D90"/>
              </a:buClr>
              <a:buFont typeface="Arial"/>
              <a:buChar char="•"/>
              <a:tabLst>
                <a:tab pos="354965" algn="l"/>
                <a:tab pos="355600" algn="l"/>
              </a:tabLst>
            </a:pPr>
            <a:r>
              <a:rPr lang="en-US" sz="2400" dirty="0">
                <a:latin typeface="+mn-lt"/>
              </a:rPr>
              <a:t>For more information on what to include in this report please review the </a:t>
            </a:r>
            <a:r>
              <a:rPr lang="en-US" sz="2400" b="1" spc="-40" dirty="0">
                <a:solidFill>
                  <a:srgbClr val="1F4E79"/>
                </a:solidFill>
                <a:latin typeface="+mn-lt"/>
                <a:cs typeface="Calibri"/>
              </a:rPr>
              <a:t>Duplication of Efforts </a:t>
            </a:r>
            <a:r>
              <a:rPr lang="en-US" sz="2400" spc="-40" dirty="0">
                <a:latin typeface="+mn-lt"/>
                <a:cs typeface="Calibri"/>
              </a:rPr>
              <a:t>s</a:t>
            </a:r>
            <a:r>
              <a:rPr lang="en-US" sz="2400" dirty="0">
                <a:latin typeface="+mn-lt"/>
              </a:rPr>
              <a:t>ection</a:t>
            </a:r>
            <a:r>
              <a:rPr lang="en-US" sz="2400" b="1" dirty="0">
                <a:latin typeface="+mn-lt"/>
              </a:rPr>
              <a:t> </a:t>
            </a:r>
            <a:r>
              <a:rPr lang="en-US" sz="2400" dirty="0">
                <a:latin typeface="+mn-lt"/>
              </a:rPr>
              <a:t>in the NOFOs. </a:t>
            </a:r>
            <a:endParaRPr lang="en-US" sz="2400" spc="-10" dirty="0">
              <a:latin typeface="+mn-lt"/>
              <a:cs typeface="Calibri"/>
            </a:endParaRPr>
          </a:p>
        </p:txBody>
      </p:sp>
    </p:spTree>
    <p:extLst>
      <p:ext uri="{BB962C8B-B14F-4D97-AF65-F5344CB8AC3E}">
        <p14:creationId xmlns:p14="http://schemas.microsoft.com/office/powerpoint/2010/main" val="1942805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2" y="896183"/>
            <a:ext cx="7782234" cy="1300480"/>
          </a:xfrm>
        </p:spPr>
        <p:txBody>
          <a:bodyPr/>
          <a:lstStyle/>
          <a:p>
            <a:r>
              <a:rPr lang="en-US" dirty="0"/>
              <a:t>Funds Tracking and Intergovernmental Review Forms</a:t>
            </a:r>
          </a:p>
        </p:txBody>
      </p:sp>
      <p:sp>
        <p:nvSpPr>
          <p:cNvPr id="5" name="Text Placeholder 4">
            <a:extLst>
              <a:ext uri="{FF2B5EF4-FFF2-40B4-BE49-F238E27FC236}">
                <a16:creationId xmlns:a16="http://schemas.microsoft.com/office/drawing/2014/main" id="{0625EEBA-FA23-4995-BE3D-4F6771EEB91B}"/>
              </a:ext>
            </a:extLst>
          </p:cNvPr>
          <p:cNvSpPr>
            <a:spLocks noGrp="1"/>
          </p:cNvSpPr>
          <p:nvPr>
            <p:ph type="body" idx="1"/>
          </p:nvPr>
        </p:nvSpPr>
        <p:spPr>
          <a:xfrm>
            <a:off x="693421" y="2590800"/>
            <a:ext cx="7979412" cy="3134191"/>
          </a:xfrm>
        </p:spPr>
        <p:txBody>
          <a:bodyPr/>
          <a:lstStyle/>
          <a:p>
            <a:pPr marL="355600" indent="-342900">
              <a:lnSpc>
                <a:spcPct val="100000"/>
              </a:lnSpc>
              <a:spcBef>
                <a:spcPts val="720"/>
              </a:spcBef>
              <a:buClr>
                <a:srgbClr val="3B6D90"/>
              </a:buClr>
              <a:buFont typeface="Arial"/>
              <a:buChar char="•"/>
              <a:tabLst>
                <a:tab pos="354965" algn="l"/>
                <a:tab pos="355600" algn="l"/>
              </a:tabLst>
            </a:pPr>
            <a:r>
              <a:rPr lang="en-US" sz="2400" dirty="0">
                <a:latin typeface="+mn-lt"/>
              </a:rPr>
              <a:t>Applicants are not required to submit the Funds Tracking and Intergovernmental Review forms. </a:t>
            </a:r>
          </a:p>
          <a:p>
            <a:pPr marL="355600" indent="-342900">
              <a:lnSpc>
                <a:spcPct val="100000"/>
              </a:lnSpc>
              <a:spcBef>
                <a:spcPts val="720"/>
              </a:spcBef>
              <a:buClr>
                <a:srgbClr val="3B6D90"/>
              </a:buClr>
              <a:buFont typeface="Arial"/>
              <a:buChar char="•"/>
              <a:tabLst>
                <a:tab pos="354965" algn="l"/>
                <a:tab pos="355600" algn="l"/>
              </a:tabLst>
            </a:pPr>
            <a:endParaRPr lang="en-US" sz="2400" dirty="0">
              <a:latin typeface="+mn-lt"/>
            </a:endParaRPr>
          </a:p>
          <a:p>
            <a:pPr marL="355600" indent="-342900">
              <a:lnSpc>
                <a:spcPct val="100000"/>
              </a:lnSpc>
              <a:spcBef>
                <a:spcPts val="720"/>
              </a:spcBef>
              <a:buClr>
                <a:srgbClr val="3B6D90"/>
              </a:buClr>
              <a:buFont typeface="Arial"/>
              <a:buChar char="•"/>
              <a:tabLst>
                <a:tab pos="354965" algn="l"/>
                <a:tab pos="355600" algn="l"/>
              </a:tabLst>
            </a:pPr>
            <a:r>
              <a:rPr lang="en-US" sz="2400" dirty="0">
                <a:latin typeface="+mn-lt"/>
              </a:rPr>
              <a:t>Both are statements in the NOFO stating the requirements that a successful applicant will be required to track funds by </a:t>
            </a:r>
            <a:r>
              <a:rPr lang="en-US" sz="2400" dirty="0" err="1">
                <a:latin typeface="+mn-lt"/>
              </a:rPr>
              <a:t>Paccounts</a:t>
            </a:r>
            <a:r>
              <a:rPr lang="en-US" sz="2400" dirty="0">
                <a:latin typeface="+mn-lt"/>
              </a:rPr>
              <a:t>/sub accounts for each project/cooperative agreement if awarded and that an application is subject to Intergovernmental Review.</a:t>
            </a:r>
          </a:p>
        </p:txBody>
      </p:sp>
    </p:spTree>
    <p:extLst>
      <p:ext uri="{BB962C8B-B14F-4D97-AF65-F5344CB8AC3E}">
        <p14:creationId xmlns:p14="http://schemas.microsoft.com/office/powerpoint/2010/main" val="37653316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98873"/>
            <a:ext cx="7782234" cy="782929"/>
          </a:xfrm>
        </p:spPr>
        <p:txBody>
          <a:bodyPr/>
          <a:lstStyle/>
          <a:p>
            <a:r>
              <a:rPr lang="en-US" dirty="0"/>
              <a:t>NOFO Support Questions?</a:t>
            </a:r>
          </a:p>
        </p:txBody>
      </p:sp>
      <p:sp>
        <p:nvSpPr>
          <p:cNvPr id="6" name="Text Placeholder 5">
            <a:extLst>
              <a:ext uri="{FF2B5EF4-FFF2-40B4-BE49-F238E27FC236}">
                <a16:creationId xmlns:a16="http://schemas.microsoft.com/office/drawing/2014/main" id="{AEA5D7FC-8922-455A-B394-811ACA2308FF}"/>
              </a:ext>
            </a:extLst>
          </p:cNvPr>
          <p:cNvSpPr>
            <a:spLocks noGrp="1"/>
          </p:cNvSpPr>
          <p:nvPr>
            <p:ph type="body" idx="1"/>
          </p:nvPr>
        </p:nvSpPr>
        <p:spPr>
          <a:xfrm>
            <a:off x="707388" y="1892297"/>
            <a:ext cx="7581900" cy="3675365"/>
          </a:xfrm>
        </p:spPr>
        <p:txBody>
          <a:bodyPr/>
          <a:lstStyle/>
          <a:p>
            <a:pPr marL="12700" marR="5080">
              <a:lnSpc>
                <a:spcPct val="100000"/>
              </a:lnSpc>
              <a:spcBef>
                <a:spcPts val="95"/>
              </a:spcBef>
            </a:pPr>
            <a:r>
              <a:rPr lang="en-US" sz="2800" spc="-20" dirty="0">
                <a:latin typeface="Calibri"/>
                <a:cs typeface="Calibri"/>
              </a:rPr>
              <a:t>For </a:t>
            </a:r>
            <a:r>
              <a:rPr lang="en-US" sz="2800" spc="-10" dirty="0">
                <a:latin typeface="Calibri"/>
                <a:cs typeface="Calibri"/>
              </a:rPr>
              <a:t>questions specific </a:t>
            </a:r>
            <a:r>
              <a:rPr lang="en-US" sz="2800" spc="-15" dirty="0">
                <a:latin typeface="Calibri"/>
                <a:cs typeface="Calibri"/>
              </a:rPr>
              <a:t>to </a:t>
            </a:r>
            <a:r>
              <a:rPr lang="en-US" sz="2800" spc="-10" dirty="0">
                <a:latin typeface="Calibri"/>
                <a:cs typeface="Calibri"/>
              </a:rPr>
              <a:t>Notice </a:t>
            </a:r>
            <a:r>
              <a:rPr lang="en-US" sz="2800" spc="-5" dirty="0">
                <a:latin typeface="Calibri"/>
                <a:cs typeface="Calibri"/>
              </a:rPr>
              <a:t>of </a:t>
            </a:r>
            <a:r>
              <a:rPr lang="en-US" sz="2800" spc="-10" dirty="0">
                <a:latin typeface="Calibri"/>
                <a:cs typeface="Calibri"/>
              </a:rPr>
              <a:t>Funding  </a:t>
            </a:r>
            <a:r>
              <a:rPr lang="en-US" sz="2800" spc="-25" dirty="0">
                <a:latin typeface="Calibri"/>
                <a:cs typeface="Calibri"/>
              </a:rPr>
              <a:t>Opportunity, </a:t>
            </a:r>
            <a:r>
              <a:rPr lang="en-US" sz="2800" spc="-10" dirty="0">
                <a:latin typeface="Calibri"/>
                <a:cs typeface="Calibri"/>
              </a:rPr>
              <a:t>Budget, </a:t>
            </a:r>
            <a:r>
              <a:rPr lang="en-US" sz="2800" spc="-25" dirty="0">
                <a:latin typeface="Calibri"/>
                <a:cs typeface="Calibri"/>
              </a:rPr>
              <a:t>Grant </a:t>
            </a:r>
            <a:r>
              <a:rPr lang="en-US" sz="2800" spc="-10" dirty="0">
                <a:latin typeface="Calibri"/>
                <a:cs typeface="Calibri"/>
              </a:rPr>
              <a:t>Application </a:t>
            </a:r>
            <a:r>
              <a:rPr lang="en-US" sz="2800" spc="-20" dirty="0">
                <a:latin typeface="Calibri"/>
                <a:cs typeface="Calibri"/>
              </a:rPr>
              <a:t>Package, </a:t>
            </a:r>
            <a:r>
              <a:rPr lang="en-US" sz="2800" spc="-5" dirty="0">
                <a:latin typeface="Calibri"/>
                <a:cs typeface="Calibri"/>
              </a:rPr>
              <a:t>or  </a:t>
            </a:r>
            <a:r>
              <a:rPr lang="en-US" sz="2800" spc="-15" dirty="0">
                <a:latin typeface="Calibri"/>
                <a:cs typeface="Calibri"/>
              </a:rPr>
              <a:t>Match Requirements, </a:t>
            </a:r>
            <a:r>
              <a:rPr lang="en-US" sz="2800" spc="-5" dirty="0">
                <a:latin typeface="Calibri"/>
                <a:cs typeface="Calibri"/>
              </a:rPr>
              <a:t>email the </a:t>
            </a:r>
            <a:r>
              <a:rPr lang="en-US" sz="2800" b="1" spc="-5" dirty="0">
                <a:latin typeface="Calibri"/>
                <a:cs typeface="Calibri"/>
              </a:rPr>
              <a:t>CDC </a:t>
            </a:r>
            <a:r>
              <a:rPr lang="en-US" sz="2800" b="1" spc="-15" dirty="0">
                <a:latin typeface="Calibri"/>
                <a:cs typeface="Calibri"/>
              </a:rPr>
              <a:t>DFC</a:t>
            </a:r>
            <a:r>
              <a:rPr lang="en-US" sz="2800" b="1" spc="110" dirty="0">
                <a:latin typeface="Calibri"/>
                <a:cs typeface="Calibri"/>
              </a:rPr>
              <a:t> </a:t>
            </a:r>
            <a:r>
              <a:rPr lang="en-US" sz="2800" b="1" spc="-5" dirty="0">
                <a:latin typeface="Calibri"/>
                <a:cs typeface="Calibri"/>
              </a:rPr>
              <a:t>unit:</a:t>
            </a:r>
            <a:endParaRPr lang="en-US" sz="2800" dirty="0">
              <a:latin typeface="Calibri"/>
              <a:cs typeface="Calibri"/>
            </a:endParaRPr>
          </a:p>
          <a:p>
            <a:pPr marL="2825750">
              <a:lnSpc>
                <a:spcPct val="100000"/>
              </a:lnSpc>
              <a:spcBef>
                <a:spcPts val="1200"/>
              </a:spcBef>
            </a:pPr>
            <a:r>
              <a:rPr lang="en-US" sz="2800" u="heavy" spc="-10" dirty="0">
                <a:solidFill>
                  <a:srgbClr val="0563C1"/>
                </a:solidFill>
                <a:uFill>
                  <a:solidFill>
                    <a:srgbClr val="0563C1"/>
                  </a:solidFill>
                </a:uFill>
                <a:latin typeface="Calibri"/>
                <a:cs typeface="Calibri"/>
                <a:hlinkClick r:id="rId2"/>
              </a:rPr>
              <a:t>DFC@cdc.gov</a:t>
            </a:r>
            <a:endParaRPr lang="en-US" sz="2800" dirty="0">
              <a:latin typeface="Calibri"/>
              <a:cs typeface="Calibri"/>
            </a:endParaRPr>
          </a:p>
          <a:p>
            <a:pPr>
              <a:lnSpc>
                <a:spcPct val="100000"/>
              </a:lnSpc>
              <a:spcBef>
                <a:spcPts val="50"/>
              </a:spcBef>
            </a:pPr>
            <a:endParaRPr lang="en-US" sz="3200" dirty="0">
              <a:latin typeface="Calibri"/>
              <a:cs typeface="Calibri"/>
            </a:endParaRPr>
          </a:p>
          <a:p>
            <a:pPr marL="12700" marR="341630">
              <a:lnSpc>
                <a:spcPct val="100000"/>
              </a:lnSpc>
              <a:spcBef>
                <a:spcPts val="5"/>
              </a:spcBef>
            </a:pPr>
            <a:r>
              <a:rPr lang="en-US" sz="2800" spc="-10" dirty="0">
                <a:latin typeface="Calibri"/>
                <a:cs typeface="Calibri"/>
              </a:rPr>
              <a:t>CDC </a:t>
            </a:r>
            <a:r>
              <a:rPr lang="en-US" sz="2800" spc="-15" dirty="0">
                <a:latin typeface="Calibri"/>
                <a:cs typeface="Calibri"/>
              </a:rPr>
              <a:t>DFC </a:t>
            </a:r>
            <a:r>
              <a:rPr lang="en-US" sz="2800" spc="-10" dirty="0">
                <a:latin typeface="Calibri"/>
                <a:cs typeface="Calibri"/>
              </a:rPr>
              <a:t>web page:  </a:t>
            </a:r>
            <a:r>
              <a:rPr lang="en-US" sz="2800" u="heavy" spc="-10" dirty="0">
                <a:solidFill>
                  <a:srgbClr val="0563C1"/>
                </a:solidFill>
                <a:uFill>
                  <a:solidFill>
                    <a:srgbClr val="0563C1"/>
                  </a:solidFill>
                </a:uFill>
                <a:latin typeface="Calibri"/>
                <a:cs typeface="Calibri"/>
                <a:hlinkClick r:id="rId3"/>
              </a:rPr>
              <a:t>www.cdc.gov/injury/fundedprograms/drug-free- </a:t>
            </a:r>
            <a:r>
              <a:rPr lang="en-US" sz="2800" spc="-10" dirty="0">
                <a:solidFill>
                  <a:srgbClr val="0563C1"/>
                </a:solidFill>
                <a:latin typeface="Calibri"/>
                <a:cs typeface="Calibri"/>
                <a:hlinkClick r:id="rId3"/>
              </a:rPr>
              <a:t> </a:t>
            </a:r>
            <a:r>
              <a:rPr lang="en-US" sz="2800" u="heavy" spc="-10" dirty="0">
                <a:solidFill>
                  <a:srgbClr val="0563C1"/>
                </a:solidFill>
                <a:uFill>
                  <a:solidFill>
                    <a:srgbClr val="0563C1"/>
                  </a:solidFill>
                </a:uFill>
                <a:latin typeface="Calibri"/>
                <a:cs typeface="Calibri"/>
                <a:hlinkClick r:id="rId3"/>
              </a:rPr>
              <a:t>communities/index.html</a:t>
            </a:r>
            <a:endParaRPr lang="en-US" sz="2800" dirty="0">
              <a:latin typeface="Calibri"/>
              <a:cs typeface="Calibri"/>
            </a:endParaRPr>
          </a:p>
        </p:txBody>
      </p:sp>
      <p:sp>
        <p:nvSpPr>
          <p:cNvPr id="4" name="object 4">
            <a:extLst>
              <a:ext uri="{C183D7F6-B498-43B3-948B-1728B52AA6E4}">
                <adec:decorative xmlns:adec="http://schemas.microsoft.com/office/drawing/2017/decorative" val="1"/>
              </a:ext>
            </a:extLst>
          </p:cNvPr>
          <p:cNvSpPr/>
          <p:nvPr/>
        </p:nvSpPr>
        <p:spPr>
          <a:xfrm>
            <a:off x="6288023" y="5370576"/>
            <a:ext cx="2090927" cy="119633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40016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883" y="827430"/>
            <a:ext cx="7782234" cy="859129"/>
          </a:xfrm>
        </p:spPr>
        <p:txBody>
          <a:bodyPr/>
          <a:lstStyle/>
          <a:p>
            <a:r>
              <a:rPr lang="en-US" dirty="0"/>
              <a:t>To Ask a Question</a:t>
            </a:r>
          </a:p>
        </p:txBody>
      </p:sp>
      <p:sp>
        <p:nvSpPr>
          <p:cNvPr id="6" name="Text Placeholder 5">
            <a:extLst>
              <a:ext uri="{FF2B5EF4-FFF2-40B4-BE49-F238E27FC236}">
                <a16:creationId xmlns:a16="http://schemas.microsoft.com/office/drawing/2014/main" id="{194CF452-1A5E-4E5D-88CA-E91BFA3216C5}"/>
              </a:ext>
            </a:extLst>
          </p:cNvPr>
          <p:cNvSpPr>
            <a:spLocks noGrp="1"/>
          </p:cNvSpPr>
          <p:nvPr>
            <p:ph type="body" idx="1"/>
          </p:nvPr>
        </p:nvSpPr>
        <p:spPr>
          <a:xfrm>
            <a:off x="707388" y="1892297"/>
            <a:ext cx="7581900" cy="3708708"/>
          </a:xfrm>
        </p:spPr>
        <p:txBody>
          <a:bodyPr/>
          <a:lstStyle/>
          <a:p>
            <a:pPr marL="241300" indent="-228600">
              <a:lnSpc>
                <a:spcPct val="100000"/>
              </a:lnSpc>
              <a:spcBef>
                <a:spcPts val="535"/>
              </a:spcBef>
              <a:buClr>
                <a:srgbClr val="3B6D90"/>
              </a:buClr>
              <a:buFont typeface="Arial"/>
              <a:buChar char="•"/>
              <a:tabLst>
                <a:tab pos="241300" algn="l"/>
              </a:tabLst>
            </a:pPr>
            <a:r>
              <a:rPr lang="en-US" sz="2800" spc="-10" dirty="0">
                <a:latin typeface="Calibri"/>
                <a:cs typeface="Calibri"/>
              </a:rPr>
              <a:t>Using the webinar</a:t>
            </a:r>
            <a:r>
              <a:rPr lang="en-US" sz="2800" spc="55" dirty="0">
                <a:latin typeface="Calibri"/>
                <a:cs typeface="Calibri"/>
              </a:rPr>
              <a:t> </a:t>
            </a:r>
            <a:r>
              <a:rPr lang="en-US" sz="2800" spc="-25" dirty="0">
                <a:latin typeface="Calibri"/>
                <a:cs typeface="Calibri"/>
              </a:rPr>
              <a:t>system:</a:t>
            </a:r>
            <a:endParaRPr lang="en-US" sz="2800" dirty="0">
              <a:latin typeface="Calibri"/>
              <a:cs typeface="Calibri"/>
            </a:endParaRPr>
          </a:p>
          <a:p>
            <a:pPr marL="698500" lvl="1" indent="-228600">
              <a:lnSpc>
                <a:spcPct val="100000"/>
              </a:lnSpc>
              <a:spcBef>
                <a:spcPts val="320"/>
              </a:spcBef>
              <a:buClr>
                <a:srgbClr val="3B6D90"/>
              </a:buClr>
              <a:buFont typeface="Arial"/>
              <a:buChar char="•"/>
              <a:tabLst>
                <a:tab pos="697865" algn="l"/>
                <a:tab pos="698500" algn="l"/>
              </a:tabLst>
            </a:pPr>
            <a:r>
              <a:rPr lang="en-US" sz="2000" spc="-5" dirty="0">
                <a:cs typeface="Calibri"/>
              </a:rPr>
              <a:t>Click </a:t>
            </a:r>
            <a:r>
              <a:rPr lang="en-US" sz="2000" dirty="0">
                <a:cs typeface="Calibri"/>
              </a:rPr>
              <a:t>the Q&amp;A </a:t>
            </a:r>
            <a:r>
              <a:rPr lang="en-US" sz="2000" spc="-10" dirty="0">
                <a:cs typeface="Calibri"/>
              </a:rPr>
              <a:t>tab </a:t>
            </a:r>
            <a:r>
              <a:rPr lang="en-US" sz="2000" spc="-15" dirty="0">
                <a:cs typeface="Calibri"/>
              </a:rPr>
              <a:t>at </a:t>
            </a:r>
            <a:r>
              <a:rPr lang="en-US" sz="2000" dirty="0">
                <a:cs typeface="Calibri"/>
              </a:rPr>
              <a:t>the </a:t>
            </a:r>
            <a:r>
              <a:rPr lang="en-US" sz="2000" spc="-10" dirty="0">
                <a:cs typeface="Calibri"/>
              </a:rPr>
              <a:t>top </a:t>
            </a:r>
            <a:r>
              <a:rPr lang="en-US" sz="2000" spc="-5" dirty="0">
                <a:cs typeface="Calibri"/>
              </a:rPr>
              <a:t>left of </a:t>
            </a:r>
            <a:r>
              <a:rPr lang="en-US" sz="2000" dirty="0">
                <a:cs typeface="Calibri"/>
              </a:rPr>
              <a:t>the </a:t>
            </a:r>
            <a:r>
              <a:rPr lang="en-US" sz="2000" spc="-5" dirty="0">
                <a:cs typeface="Calibri"/>
              </a:rPr>
              <a:t>webinar </a:t>
            </a:r>
            <a:r>
              <a:rPr lang="en-US" sz="2000" spc="-10" dirty="0">
                <a:cs typeface="Calibri"/>
              </a:rPr>
              <a:t>tool</a:t>
            </a:r>
            <a:r>
              <a:rPr lang="en-US" sz="2000" spc="25" dirty="0">
                <a:cs typeface="Calibri"/>
              </a:rPr>
              <a:t> </a:t>
            </a:r>
            <a:r>
              <a:rPr lang="en-US" sz="2000" dirty="0">
                <a:cs typeface="Calibri"/>
              </a:rPr>
              <a:t>bar</a:t>
            </a:r>
          </a:p>
          <a:p>
            <a:pPr marL="698500" lvl="1" indent="-228600">
              <a:lnSpc>
                <a:spcPct val="100000"/>
              </a:lnSpc>
              <a:spcBef>
                <a:spcPts val="254"/>
              </a:spcBef>
              <a:buClr>
                <a:srgbClr val="3B6D90"/>
              </a:buClr>
              <a:buFont typeface="Arial"/>
              <a:buChar char="•"/>
              <a:tabLst>
                <a:tab pos="697865" algn="l"/>
                <a:tab pos="698500" algn="l"/>
              </a:tabLst>
            </a:pPr>
            <a:r>
              <a:rPr lang="en-US" sz="2000" spc="-5" dirty="0">
                <a:cs typeface="Calibri"/>
              </a:rPr>
              <a:t>Click in </a:t>
            </a:r>
            <a:r>
              <a:rPr lang="en-US" sz="2000" dirty="0">
                <a:cs typeface="Calibri"/>
              </a:rPr>
              <a:t>the </a:t>
            </a:r>
            <a:r>
              <a:rPr lang="en-US" sz="2000" spc="-10" dirty="0">
                <a:cs typeface="Calibri"/>
              </a:rPr>
              <a:t>white</a:t>
            </a:r>
            <a:r>
              <a:rPr lang="en-US" sz="2000" dirty="0">
                <a:cs typeface="Calibri"/>
              </a:rPr>
              <a:t> space</a:t>
            </a:r>
          </a:p>
          <a:p>
            <a:pPr marL="698500" lvl="1" indent="-228600">
              <a:lnSpc>
                <a:spcPct val="100000"/>
              </a:lnSpc>
              <a:spcBef>
                <a:spcPts val="260"/>
              </a:spcBef>
              <a:buClr>
                <a:srgbClr val="3B6D90"/>
              </a:buClr>
              <a:buFont typeface="Arial"/>
              <a:buChar char="•"/>
              <a:tabLst>
                <a:tab pos="697865" algn="l"/>
                <a:tab pos="698500" algn="l"/>
              </a:tabLst>
            </a:pPr>
            <a:r>
              <a:rPr lang="en-US" sz="2000" spc="-25" dirty="0">
                <a:cs typeface="Calibri"/>
              </a:rPr>
              <a:t>Type </a:t>
            </a:r>
            <a:r>
              <a:rPr lang="en-US" sz="2000" spc="-5" dirty="0">
                <a:cs typeface="Calibri"/>
              </a:rPr>
              <a:t>your</a:t>
            </a:r>
            <a:r>
              <a:rPr lang="en-US" sz="2000" spc="-15" dirty="0">
                <a:cs typeface="Calibri"/>
              </a:rPr>
              <a:t> </a:t>
            </a:r>
            <a:r>
              <a:rPr lang="en-US" sz="2000" spc="-5" dirty="0">
                <a:cs typeface="Calibri"/>
              </a:rPr>
              <a:t>question</a:t>
            </a:r>
            <a:endParaRPr lang="en-US" sz="2000" dirty="0">
              <a:cs typeface="Calibri"/>
            </a:endParaRPr>
          </a:p>
          <a:p>
            <a:pPr marL="698500" lvl="1" indent="-228600">
              <a:lnSpc>
                <a:spcPct val="100000"/>
              </a:lnSpc>
              <a:spcBef>
                <a:spcPts val="265"/>
              </a:spcBef>
              <a:buClr>
                <a:srgbClr val="3B6D90"/>
              </a:buClr>
              <a:buFont typeface="Arial"/>
              <a:buChar char="•"/>
              <a:tabLst>
                <a:tab pos="697865" algn="l"/>
                <a:tab pos="698500" algn="l"/>
              </a:tabLst>
            </a:pPr>
            <a:r>
              <a:rPr lang="en-US" sz="2000" spc="-5" dirty="0">
                <a:cs typeface="Calibri"/>
              </a:rPr>
              <a:t>Click </a:t>
            </a:r>
            <a:r>
              <a:rPr lang="en-US" sz="2000" spc="-35" dirty="0">
                <a:cs typeface="Calibri"/>
              </a:rPr>
              <a:t>“Ask”</a:t>
            </a:r>
            <a:endParaRPr lang="en-US" sz="2000" dirty="0">
              <a:cs typeface="Calibri"/>
            </a:endParaRPr>
          </a:p>
          <a:p>
            <a:pPr marL="241300" indent="-228600">
              <a:lnSpc>
                <a:spcPct val="100000"/>
              </a:lnSpc>
              <a:spcBef>
                <a:spcPts val="605"/>
              </a:spcBef>
              <a:buClr>
                <a:srgbClr val="3B6D90"/>
              </a:buClr>
              <a:buFont typeface="Arial"/>
              <a:buChar char="•"/>
              <a:tabLst>
                <a:tab pos="241300" algn="l"/>
              </a:tabLst>
            </a:pPr>
            <a:r>
              <a:rPr lang="en-US" sz="2800" spc="-5" dirty="0">
                <a:latin typeface="Calibri"/>
                <a:cs typeface="Calibri"/>
              </a:rPr>
              <a:t>On </a:t>
            </a:r>
            <a:r>
              <a:rPr lang="en-US" sz="2800" spc="-10" dirty="0">
                <a:latin typeface="Calibri"/>
                <a:cs typeface="Calibri"/>
              </a:rPr>
              <a:t>the</a:t>
            </a:r>
            <a:r>
              <a:rPr lang="en-US" sz="2800" spc="25" dirty="0">
                <a:latin typeface="Calibri"/>
                <a:cs typeface="Calibri"/>
              </a:rPr>
              <a:t> </a:t>
            </a:r>
            <a:r>
              <a:rPr lang="en-US" sz="2800" spc="-5" dirty="0">
                <a:latin typeface="Calibri"/>
                <a:cs typeface="Calibri"/>
              </a:rPr>
              <a:t>phone:</a:t>
            </a:r>
            <a:endParaRPr lang="en-US" sz="2800" dirty="0">
              <a:latin typeface="Calibri"/>
              <a:cs typeface="Calibri"/>
            </a:endParaRPr>
          </a:p>
          <a:p>
            <a:pPr marL="698500" lvl="1" indent="-228600">
              <a:lnSpc>
                <a:spcPct val="100000"/>
              </a:lnSpc>
              <a:spcBef>
                <a:spcPts val="320"/>
              </a:spcBef>
              <a:buClr>
                <a:srgbClr val="3B6D90"/>
              </a:buClr>
              <a:buFont typeface="Arial"/>
              <a:buChar char="•"/>
              <a:tabLst>
                <a:tab pos="697865" algn="l"/>
                <a:tab pos="698500" algn="l"/>
              </a:tabLst>
            </a:pPr>
            <a:r>
              <a:rPr lang="en-US" sz="2000" spc="-10" dirty="0">
                <a:cs typeface="Calibri"/>
              </a:rPr>
              <a:t>Press </a:t>
            </a:r>
            <a:r>
              <a:rPr lang="en-US" sz="2000" spc="-5" dirty="0">
                <a:cs typeface="Calibri"/>
              </a:rPr>
              <a:t>Star (*) </a:t>
            </a:r>
            <a:r>
              <a:rPr lang="en-US" sz="2000" dirty="0">
                <a:cs typeface="Calibri"/>
              </a:rPr>
              <a:t>1 </a:t>
            </a:r>
            <a:r>
              <a:rPr lang="en-US" sz="2000" spc="-15" dirty="0">
                <a:cs typeface="Calibri"/>
              </a:rPr>
              <a:t>to </a:t>
            </a:r>
            <a:r>
              <a:rPr lang="en-US" sz="2000" spc="-10" dirty="0">
                <a:cs typeface="Calibri"/>
              </a:rPr>
              <a:t>enter </a:t>
            </a:r>
            <a:r>
              <a:rPr lang="en-US" sz="2000" dirty="0">
                <a:cs typeface="Calibri"/>
              </a:rPr>
              <a:t>the</a:t>
            </a:r>
            <a:r>
              <a:rPr lang="en-US" sz="2000" spc="55" dirty="0">
                <a:cs typeface="Calibri"/>
              </a:rPr>
              <a:t> </a:t>
            </a:r>
            <a:r>
              <a:rPr lang="en-US" sz="2000" dirty="0">
                <a:cs typeface="Calibri"/>
              </a:rPr>
              <a:t>queue</a:t>
            </a:r>
          </a:p>
          <a:p>
            <a:pPr marL="698500" lvl="1" indent="-228600">
              <a:lnSpc>
                <a:spcPct val="100000"/>
              </a:lnSpc>
              <a:spcBef>
                <a:spcPts val="250"/>
              </a:spcBef>
              <a:buClr>
                <a:srgbClr val="3B6D90"/>
              </a:buClr>
              <a:buFont typeface="Arial"/>
              <a:buChar char="•"/>
              <a:tabLst>
                <a:tab pos="697865" algn="l"/>
                <a:tab pos="698500" algn="l"/>
              </a:tabLst>
            </a:pPr>
            <a:r>
              <a:rPr lang="en-US" sz="2000" spc="-15" dirty="0">
                <a:cs typeface="Calibri"/>
              </a:rPr>
              <a:t>State </a:t>
            </a:r>
            <a:r>
              <a:rPr lang="en-US" sz="2000" spc="-5" dirty="0">
                <a:cs typeface="Calibri"/>
              </a:rPr>
              <a:t>your </a:t>
            </a:r>
            <a:r>
              <a:rPr lang="en-US" sz="2000" dirty="0">
                <a:cs typeface="Calibri"/>
              </a:rPr>
              <a:t>name</a:t>
            </a:r>
          </a:p>
          <a:p>
            <a:pPr marL="698500" lvl="1" indent="-228600">
              <a:lnSpc>
                <a:spcPct val="100000"/>
              </a:lnSpc>
              <a:spcBef>
                <a:spcPts val="265"/>
              </a:spcBef>
              <a:buClr>
                <a:srgbClr val="3B6D90"/>
              </a:buClr>
              <a:buFont typeface="Arial"/>
              <a:buChar char="•"/>
              <a:tabLst>
                <a:tab pos="697865" algn="l"/>
                <a:tab pos="698500" algn="l"/>
              </a:tabLst>
            </a:pPr>
            <a:r>
              <a:rPr lang="en-US" sz="2000" spc="-15" dirty="0">
                <a:cs typeface="Calibri"/>
              </a:rPr>
              <a:t>Listen for </a:t>
            </a:r>
            <a:r>
              <a:rPr lang="en-US" sz="2000" dirty="0">
                <a:cs typeface="Calibri"/>
              </a:rPr>
              <a:t>the </a:t>
            </a:r>
            <a:r>
              <a:rPr lang="en-US" sz="2000" spc="-15" dirty="0">
                <a:cs typeface="Calibri"/>
              </a:rPr>
              <a:t>operator to </a:t>
            </a:r>
            <a:r>
              <a:rPr lang="en-US" sz="2000" spc="-5" dirty="0">
                <a:cs typeface="Calibri"/>
              </a:rPr>
              <a:t>call your</a:t>
            </a:r>
            <a:r>
              <a:rPr lang="en-US" sz="2000" spc="25" dirty="0">
                <a:cs typeface="Calibri"/>
              </a:rPr>
              <a:t> </a:t>
            </a:r>
            <a:r>
              <a:rPr lang="en-US" sz="2000" spc="-5" dirty="0">
                <a:cs typeface="Calibri"/>
              </a:rPr>
              <a:t>name</a:t>
            </a:r>
            <a:endParaRPr lang="en-US" sz="2000" dirty="0">
              <a:cs typeface="Calibri"/>
            </a:endParaRPr>
          </a:p>
          <a:p>
            <a:pPr marL="698500" lvl="1" indent="-228600">
              <a:lnSpc>
                <a:spcPct val="100000"/>
              </a:lnSpc>
              <a:spcBef>
                <a:spcPts val="265"/>
              </a:spcBef>
              <a:buClr>
                <a:srgbClr val="3B6D90"/>
              </a:buClr>
              <a:buFont typeface="Arial"/>
              <a:buChar char="•"/>
              <a:tabLst>
                <a:tab pos="697865" algn="l"/>
                <a:tab pos="698500" algn="l"/>
              </a:tabLst>
            </a:pPr>
            <a:r>
              <a:rPr lang="en-US" sz="2000" spc="-15" dirty="0">
                <a:cs typeface="Calibri"/>
              </a:rPr>
              <a:t>State </a:t>
            </a:r>
            <a:r>
              <a:rPr lang="en-US" sz="2000" spc="-5" dirty="0">
                <a:cs typeface="Calibri"/>
              </a:rPr>
              <a:t>your </a:t>
            </a:r>
            <a:r>
              <a:rPr lang="en-US" sz="2000" spc="-10" dirty="0">
                <a:cs typeface="Calibri"/>
              </a:rPr>
              <a:t>organization, </a:t>
            </a:r>
            <a:r>
              <a:rPr lang="en-US" sz="2000" dirty="0">
                <a:cs typeface="Calibri"/>
              </a:rPr>
              <a:t>and then ask </a:t>
            </a:r>
            <a:r>
              <a:rPr lang="en-US" sz="2000" spc="-5" dirty="0">
                <a:cs typeface="Calibri"/>
              </a:rPr>
              <a:t>your</a:t>
            </a:r>
            <a:r>
              <a:rPr lang="en-US" sz="2000" spc="-70" dirty="0">
                <a:cs typeface="Calibri"/>
              </a:rPr>
              <a:t> </a:t>
            </a:r>
            <a:r>
              <a:rPr lang="en-US" sz="2000" spc="-5" dirty="0">
                <a:cs typeface="Calibri"/>
              </a:rPr>
              <a:t>question</a:t>
            </a:r>
            <a:endParaRPr lang="en-US" sz="2000" dirty="0">
              <a:cs typeface="Calibri"/>
            </a:endParaRPr>
          </a:p>
        </p:txBody>
      </p:sp>
      <p:sp>
        <p:nvSpPr>
          <p:cNvPr id="4" name="object 4"/>
          <p:cNvSpPr txBox="1"/>
          <p:nvPr/>
        </p:nvSpPr>
        <p:spPr>
          <a:xfrm>
            <a:off x="8255337"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B6D90"/>
                </a:solidFill>
                <a:latin typeface="Calibri"/>
                <a:cs typeface="Calibri"/>
              </a:rPr>
              <a:t>86</a:t>
            </a:r>
            <a:endParaRPr sz="1200">
              <a:latin typeface="Calibri"/>
              <a:cs typeface="Calibri"/>
            </a:endParaRPr>
          </a:p>
        </p:txBody>
      </p:sp>
    </p:spTree>
    <p:extLst>
      <p:ext uri="{BB962C8B-B14F-4D97-AF65-F5344CB8AC3E}">
        <p14:creationId xmlns:p14="http://schemas.microsoft.com/office/powerpoint/2010/main" val="1051313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590" y="1419688"/>
            <a:ext cx="7929718" cy="553998"/>
          </a:xfrm>
        </p:spPr>
        <p:txBody>
          <a:bodyPr/>
          <a:lstStyle/>
          <a:p>
            <a:r>
              <a:rPr lang="en-US" sz="3600" dirty="0"/>
              <a:t>We are experiencing technical difficulties.</a:t>
            </a:r>
          </a:p>
        </p:txBody>
      </p:sp>
      <p:sp>
        <p:nvSpPr>
          <p:cNvPr id="9" name="Text Placeholder 8">
            <a:extLst>
              <a:ext uri="{FF2B5EF4-FFF2-40B4-BE49-F238E27FC236}">
                <a16:creationId xmlns:a16="http://schemas.microsoft.com/office/drawing/2014/main" id="{49235201-11D5-4A5C-B461-33E511221D14}"/>
              </a:ext>
            </a:extLst>
          </p:cNvPr>
          <p:cNvSpPr>
            <a:spLocks noGrp="1"/>
          </p:cNvSpPr>
          <p:nvPr>
            <p:ph type="body" idx="1"/>
          </p:nvPr>
        </p:nvSpPr>
        <p:spPr>
          <a:xfrm>
            <a:off x="787499" y="2809150"/>
            <a:ext cx="7581900" cy="619850"/>
          </a:xfrm>
        </p:spPr>
        <p:txBody>
          <a:bodyPr/>
          <a:lstStyle/>
          <a:p>
            <a:pPr algn="ctr">
              <a:lnSpc>
                <a:spcPts val="2395"/>
              </a:lnSpc>
              <a:spcBef>
                <a:spcPts val="100"/>
              </a:spcBef>
            </a:pPr>
            <a:r>
              <a:rPr lang="en-US" sz="2400" b="1" spc="-5" dirty="0">
                <a:latin typeface="Calibri"/>
                <a:cs typeface="Calibri"/>
              </a:rPr>
              <a:t>Please </a:t>
            </a:r>
            <a:r>
              <a:rPr lang="en-US" sz="2400" b="1" spc="-10" dirty="0">
                <a:latin typeface="Calibri"/>
                <a:cs typeface="Calibri"/>
              </a:rPr>
              <a:t>remain </a:t>
            </a:r>
            <a:r>
              <a:rPr lang="en-US" sz="2400" b="1" spc="-5" dirty="0">
                <a:latin typeface="Calibri"/>
                <a:cs typeface="Calibri"/>
              </a:rPr>
              <a:t>on </a:t>
            </a:r>
            <a:r>
              <a:rPr lang="en-US" sz="2400" b="1" dirty="0">
                <a:latin typeface="Calibri"/>
                <a:cs typeface="Calibri"/>
              </a:rPr>
              <a:t>the</a:t>
            </a:r>
            <a:r>
              <a:rPr lang="en-US" sz="2400" b="1" spc="10" dirty="0">
                <a:latin typeface="Calibri"/>
                <a:cs typeface="Calibri"/>
              </a:rPr>
              <a:t> </a:t>
            </a:r>
            <a:r>
              <a:rPr lang="en-US" sz="2400" b="1" spc="-5" dirty="0">
                <a:latin typeface="Calibri"/>
                <a:cs typeface="Calibri"/>
              </a:rPr>
              <a:t>line.</a:t>
            </a:r>
            <a:endParaRPr lang="en-US" sz="2400" dirty="0">
              <a:latin typeface="Calibri"/>
              <a:cs typeface="Calibri"/>
            </a:endParaRPr>
          </a:p>
          <a:p>
            <a:pPr algn="ctr">
              <a:lnSpc>
                <a:spcPts val="2395"/>
              </a:lnSpc>
            </a:pPr>
            <a:r>
              <a:rPr lang="en-US" sz="2400" b="1" dirty="0">
                <a:latin typeface="Calibri"/>
                <a:cs typeface="Calibri"/>
              </a:rPr>
              <a:t>The </a:t>
            </a:r>
            <a:r>
              <a:rPr lang="en-US" sz="2400" b="1" spc="-5" dirty="0">
                <a:latin typeface="Calibri"/>
                <a:cs typeface="Calibri"/>
              </a:rPr>
              <a:t>webinar will </a:t>
            </a:r>
            <a:r>
              <a:rPr lang="en-US" sz="2400" b="1" spc="-10" dirty="0">
                <a:latin typeface="Calibri"/>
                <a:cs typeface="Calibri"/>
              </a:rPr>
              <a:t>resume</a:t>
            </a:r>
            <a:r>
              <a:rPr lang="en-US" sz="2400" b="1" spc="-30" dirty="0">
                <a:latin typeface="Calibri"/>
                <a:cs typeface="Calibri"/>
              </a:rPr>
              <a:t> </a:t>
            </a:r>
            <a:r>
              <a:rPr lang="en-US" sz="2400" b="1" spc="-20" dirty="0">
                <a:latin typeface="Calibri"/>
                <a:cs typeface="Calibri"/>
              </a:rPr>
              <a:t>shortly.</a:t>
            </a:r>
            <a:endParaRPr lang="en-US" sz="2400" dirty="0">
              <a:latin typeface="Calibri"/>
              <a:cs typeface="Calibri"/>
            </a:endParaRPr>
          </a:p>
        </p:txBody>
      </p:sp>
      <p:grpSp>
        <p:nvGrpSpPr>
          <p:cNvPr id="10" name="Group 9">
            <a:extLst>
              <a:ext uri="{FF2B5EF4-FFF2-40B4-BE49-F238E27FC236}">
                <a16:creationId xmlns:a16="http://schemas.microsoft.com/office/drawing/2014/main" id="{86C7891C-A6C3-4657-854A-0C68DCE6509E}"/>
              </a:ext>
              <a:ext uri="{C183D7F6-B498-43B3-948B-1728B52AA6E4}">
                <adec:decorative xmlns:adec="http://schemas.microsoft.com/office/drawing/2017/decorative" val="1"/>
              </a:ext>
            </a:extLst>
          </p:cNvPr>
          <p:cNvGrpSpPr/>
          <p:nvPr/>
        </p:nvGrpSpPr>
        <p:grpSpPr>
          <a:xfrm>
            <a:off x="3520425" y="4086109"/>
            <a:ext cx="2105660" cy="2108688"/>
            <a:chOff x="3520425" y="4086109"/>
            <a:chExt cx="2105660" cy="2108688"/>
          </a:xfrm>
        </p:grpSpPr>
        <p:sp>
          <p:nvSpPr>
            <p:cNvPr id="3" name="object 3"/>
            <p:cNvSpPr/>
            <p:nvPr/>
          </p:nvSpPr>
          <p:spPr>
            <a:xfrm>
              <a:off x="3520425" y="4087867"/>
              <a:ext cx="2105660" cy="2106930"/>
            </a:xfrm>
            <a:custGeom>
              <a:avLst/>
              <a:gdLst/>
              <a:ahLst/>
              <a:cxnLst/>
              <a:rect l="l" t="t" r="r" b="b"/>
              <a:pathLst>
                <a:path w="2105660" h="2106929">
                  <a:moveTo>
                    <a:pt x="181889" y="2106886"/>
                  </a:moveTo>
                  <a:lnTo>
                    <a:pt x="134367" y="2101375"/>
                  </a:lnTo>
                  <a:lnTo>
                    <a:pt x="89804" y="2083443"/>
                  </a:lnTo>
                  <a:lnTo>
                    <a:pt x="52147" y="2054653"/>
                  </a:lnTo>
                  <a:lnTo>
                    <a:pt x="23371" y="2016980"/>
                  </a:lnTo>
                  <a:lnTo>
                    <a:pt x="5447" y="1972397"/>
                  </a:lnTo>
                  <a:lnTo>
                    <a:pt x="0" y="1925017"/>
                  </a:lnTo>
                  <a:lnTo>
                    <a:pt x="3" y="1924030"/>
                  </a:lnTo>
                  <a:lnTo>
                    <a:pt x="6762" y="1877308"/>
                  </a:lnTo>
                  <a:lnTo>
                    <a:pt x="25426" y="1833589"/>
                  </a:lnTo>
                  <a:lnTo>
                    <a:pt x="55436" y="1796039"/>
                  </a:lnTo>
                  <a:lnTo>
                    <a:pt x="1397255" y="453613"/>
                  </a:lnTo>
                  <a:lnTo>
                    <a:pt x="1387857" y="404110"/>
                  </a:lnTo>
                  <a:lnTo>
                    <a:pt x="1385210" y="354700"/>
                  </a:lnTo>
                  <a:lnTo>
                    <a:pt x="1389162" y="305968"/>
                  </a:lnTo>
                  <a:lnTo>
                    <a:pt x="1399558" y="258501"/>
                  </a:lnTo>
                  <a:lnTo>
                    <a:pt x="1416243" y="212884"/>
                  </a:lnTo>
                  <a:lnTo>
                    <a:pt x="1439064" y="169705"/>
                  </a:lnTo>
                  <a:lnTo>
                    <a:pt x="1467866" y="129548"/>
                  </a:lnTo>
                  <a:lnTo>
                    <a:pt x="1502496" y="93001"/>
                  </a:lnTo>
                  <a:lnTo>
                    <a:pt x="1541848" y="62309"/>
                  </a:lnTo>
                  <a:lnTo>
                    <a:pt x="1584469" y="37478"/>
                  </a:lnTo>
                  <a:lnTo>
                    <a:pt x="1629679" y="18692"/>
                  </a:lnTo>
                  <a:lnTo>
                    <a:pt x="1676801" y="6138"/>
                  </a:lnTo>
                  <a:lnTo>
                    <a:pt x="1725156" y="0"/>
                  </a:lnTo>
                  <a:lnTo>
                    <a:pt x="1774067" y="462"/>
                  </a:lnTo>
                  <a:lnTo>
                    <a:pt x="1822853" y="7711"/>
                  </a:lnTo>
                  <a:lnTo>
                    <a:pt x="1870839" y="21931"/>
                  </a:lnTo>
                  <a:lnTo>
                    <a:pt x="1657726" y="235140"/>
                  </a:lnTo>
                  <a:lnTo>
                    <a:pt x="1699822" y="400969"/>
                  </a:lnTo>
                  <a:lnTo>
                    <a:pt x="1868208" y="445717"/>
                  </a:lnTo>
                  <a:lnTo>
                    <a:pt x="2094798" y="445717"/>
                  </a:lnTo>
                  <a:lnTo>
                    <a:pt x="2087050" y="475576"/>
                  </a:lnTo>
                  <a:lnTo>
                    <a:pt x="2068371" y="521228"/>
                  </a:lnTo>
                  <a:lnTo>
                    <a:pt x="2043587" y="564166"/>
                  </a:lnTo>
                  <a:lnTo>
                    <a:pt x="2012914" y="603649"/>
                  </a:lnTo>
                  <a:lnTo>
                    <a:pt x="1976383" y="638294"/>
                  </a:lnTo>
                  <a:lnTo>
                    <a:pt x="1936244" y="667110"/>
                  </a:lnTo>
                  <a:lnTo>
                    <a:pt x="1893084" y="689941"/>
                  </a:lnTo>
                  <a:lnTo>
                    <a:pt x="1847488" y="706634"/>
                  </a:lnTo>
                  <a:lnTo>
                    <a:pt x="1836981" y="708937"/>
                  </a:lnTo>
                  <a:lnTo>
                    <a:pt x="1652464" y="708937"/>
                  </a:lnTo>
                  <a:lnTo>
                    <a:pt x="497159" y="1864764"/>
                  </a:lnTo>
                  <a:lnTo>
                    <a:pt x="175723" y="1864764"/>
                  </a:lnTo>
                  <a:lnTo>
                    <a:pt x="158046" y="1869741"/>
                  </a:lnTo>
                  <a:lnTo>
                    <a:pt x="143411" y="1878378"/>
                  </a:lnTo>
                  <a:lnTo>
                    <a:pt x="131736" y="1891456"/>
                  </a:lnTo>
                  <a:lnTo>
                    <a:pt x="124007" y="1907496"/>
                  </a:lnTo>
                  <a:lnTo>
                    <a:pt x="121212" y="1925017"/>
                  </a:lnTo>
                  <a:lnTo>
                    <a:pt x="123637" y="1942167"/>
                  </a:lnTo>
                  <a:lnTo>
                    <a:pt x="130749" y="1957591"/>
                  </a:lnTo>
                  <a:lnTo>
                    <a:pt x="142301" y="1970546"/>
                  </a:lnTo>
                  <a:lnTo>
                    <a:pt x="158046" y="1980293"/>
                  </a:lnTo>
                  <a:lnTo>
                    <a:pt x="175723" y="1985270"/>
                  </a:lnTo>
                  <a:lnTo>
                    <a:pt x="376708" y="1985270"/>
                  </a:lnTo>
                  <a:lnTo>
                    <a:pt x="310645" y="2051363"/>
                  </a:lnTo>
                  <a:lnTo>
                    <a:pt x="272002" y="2081387"/>
                  </a:lnTo>
                  <a:lnTo>
                    <a:pt x="228426" y="2100059"/>
                  </a:lnTo>
                  <a:lnTo>
                    <a:pt x="181889" y="2106886"/>
                  </a:lnTo>
                  <a:close/>
                </a:path>
                <a:path w="2105660" h="2106929">
                  <a:moveTo>
                    <a:pt x="2094798" y="445717"/>
                  </a:moveTo>
                  <a:lnTo>
                    <a:pt x="1868208" y="445717"/>
                  </a:lnTo>
                  <a:lnTo>
                    <a:pt x="2081320" y="232508"/>
                  </a:lnTo>
                  <a:lnTo>
                    <a:pt x="2096402" y="280628"/>
                  </a:lnTo>
                  <a:lnTo>
                    <a:pt x="2104300" y="329735"/>
                  </a:lnTo>
                  <a:lnTo>
                    <a:pt x="2105231" y="379089"/>
                  </a:lnTo>
                  <a:lnTo>
                    <a:pt x="2099408" y="427949"/>
                  </a:lnTo>
                  <a:lnTo>
                    <a:pt x="2094798" y="445717"/>
                  </a:lnTo>
                  <a:close/>
                </a:path>
                <a:path w="2105660" h="2106929">
                  <a:moveTo>
                    <a:pt x="1751333" y="720988"/>
                  </a:moveTo>
                  <a:lnTo>
                    <a:pt x="1701945" y="718340"/>
                  </a:lnTo>
                  <a:lnTo>
                    <a:pt x="1652464" y="708937"/>
                  </a:lnTo>
                  <a:lnTo>
                    <a:pt x="1836981" y="708937"/>
                  </a:lnTo>
                  <a:lnTo>
                    <a:pt x="1800043" y="717034"/>
                  </a:lnTo>
                  <a:lnTo>
                    <a:pt x="1751333" y="720988"/>
                  </a:lnTo>
                  <a:close/>
                </a:path>
                <a:path w="2105660" h="2106929">
                  <a:moveTo>
                    <a:pt x="376708" y="1985270"/>
                  </a:moveTo>
                  <a:lnTo>
                    <a:pt x="175723" y="1985270"/>
                  </a:lnTo>
                  <a:lnTo>
                    <a:pt x="192907" y="1984571"/>
                  </a:lnTo>
                  <a:lnTo>
                    <a:pt x="209104" y="1978443"/>
                  </a:lnTo>
                  <a:lnTo>
                    <a:pt x="223821" y="1967132"/>
                  </a:lnTo>
                  <a:lnTo>
                    <a:pt x="237141" y="1946938"/>
                  </a:lnTo>
                  <a:lnTo>
                    <a:pt x="241581" y="1924030"/>
                  </a:lnTo>
                  <a:lnTo>
                    <a:pt x="237141" y="1901615"/>
                  </a:lnTo>
                  <a:lnTo>
                    <a:pt x="223821" y="1882902"/>
                  </a:lnTo>
                  <a:lnTo>
                    <a:pt x="209104" y="1871591"/>
                  </a:lnTo>
                  <a:lnTo>
                    <a:pt x="192907" y="1865463"/>
                  </a:lnTo>
                  <a:lnTo>
                    <a:pt x="175723" y="1864764"/>
                  </a:lnTo>
                  <a:lnTo>
                    <a:pt x="497159" y="1864764"/>
                  </a:lnTo>
                  <a:lnTo>
                    <a:pt x="376708" y="1985270"/>
                  </a:lnTo>
                  <a:close/>
                </a:path>
              </a:pathLst>
            </a:custGeom>
            <a:solidFill>
              <a:srgbClr val="000000"/>
            </a:solidFill>
          </p:spPr>
          <p:txBody>
            <a:bodyPr wrap="square" lIns="0" tIns="0" rIns="0" bIns="0" rtlCol="0"/>
            <a:lstStyle/>
            <a:p>
              <a:endParaRPr/>
            </a:p>
          </p:txBody>
        </p:sp>
        <p:sp>
          <p:nvSpPr>
            <p:cNvPr id="4" name="object 4"/>
            <p:cNvSpPr/>
            <p:nvPr/>
          </p:nvSpPr>
          <p:spPr>
            <a:xfrm>
              <a:off x="4638793" y="5204797"/>
              <a:ext cx="986790" cy="988060"/>
            </a:xfrm>
            <a:custGeom>
              <a:avLst/>
              <a:gdLst/>
              <a:ahLst/>
              <a:cxnLst/>
              <a:rect l="l" t="t" r="r" b="b"/>
              <a:pathLst>
                <a:path w="986789" h="988060">
                  <a:moveTo>
                    <a:pt x="681433" y="955491"/>
                  </a:moveTo>
                  <a:lnTo>
                    <a:pt x="0" y="273749"/>
                  </a:lnTo>
                  <a:lnTo>
                    <a:pt x="273625" y="0"/>
                  </a:lnTo>
                  <a:lnTo>
                    <a:pt x="952428" y="679109"/>
                  </a:lnTo>
                  <a:lnTo>
                    <a:pt x="973708" y="720493"/>
                  </a:lnTo>
                  <a:lnTo>
                    <a:pt x="984975" y="764509"/>
                  </a:lnTo>
                  <a:lnTo>
                    <a:pt x="986302" y="809403"/>
                  </a:lnTo>
                  <a:lnTo>
                    <a:pt x="977764" y="853420"/>
                  </a:lnTo>
                  <a:lnTo>
                    <a:pt x="959432" y="894804"/>
                  </a:lnTo>
                  <a:lnTo>
                    <a:pt x="931380" y="931801"/>
                  </a:lnTo>
                  <a:lnTo>
                    <a:pt x="904648" y="952859"/>
                  </a:lnTo>
                  <a:lnTo>
                    <a:pt x="684064" y="952859"/>
                  </a:lnTo>
                  <a:lnTo>
                    <a:pt x="681433" y="955491"/>
                  </a:lnTo>
                  <a:close/>
                </a:path>
                <a:path w="986789" h="988060">
                  <a:moveTo>
                    <a:pt x="811669" y="987735"/>
                  </a:moveTo>
                  <a:lnTo>
                    <a:pt x="767477" y="986590"/>
                  </a:lnTo>
                  <a:lnTo>
                    <a:pt x="724309" y="975062"/>
                  </a:lnTo>
                  <a:lnTo>
                    <a:pt x="684064" y="952859"/>
                  </a:lnTo>
                  <a:lnTo>
                    <a:pt x="904648" y="952859"/>
                  </a:lnTo>
                  <a:lnTo>
                    <a:pt x="895520" y="960048"/>
                  </a:lnTo>
                  <a:lnTo>
                    <a:pt x="854983" y="978791"/>
                  </a:lnTo>
                  <a:lnTo>
                    <a:pt x="811669" y="987735"/>
                  </a:lnTo>
                  <a:close/>
                </a:path>
              </a:pathLst>
            </a:custGeom>
            <a:solidFill>
              <a:srgbClr val="000000"/>
            </a:solidFill>
          </p:spPr>
          <p:txBody>
            <a:bodyPr wrap="square" lIns="0" tIns="0" rIns="0" bIns="0" rtlCol="0"/>
            <a:lstStyle/>
            <a:p>
              <a:endParaRPr/>
            </a:p>
          </p:txBody>
        </p:sp>
        <p:sp>
          <p:nvSpPr>
            <p:cNvPr id="5" name="object 5"/>
            <p:cNvSpPr/>
            <p:nvPr/>
          </p:nvSpPr>
          <p:spPr>
            <a:xfrm>
              <a:off x="3520610" y="4086109"/>
              <a:ext cx="887094" cy="887094"/>
            </a:xfrm>
            <a:custGeom>
              <a:avLst/>
              <a:gdLst/>
              <a:ahLst/>
              <a:cxnLst/>
              <a:rect l="l" t="t" r="r" b="b"/>
              <a:pathLst>
                <a:path w="887095" h="887095">
                  <a:moveTo>
                    <a:pt x="307829" y="386934"/>
                  </a:moveTo>
                  <a:lnTo>
                    <a:pt x="181540" y="318497"/>
                  </a:lnTo>
                  <a:lnTo>
                    <a:pt x="0" y="92127"/>
                  </a:lnTo>
                  <a:lnTo>
                    <a:pt x="92085" y="0"/>
                  </a:lnTo>
                  <a:lnTo>
                    <a:pt x="318353" y="181622"/>
                  </a:lnTo>
                  <a:lnTo>
                    <a:pt x="386759" y="307968"/>
                  </a:lnTo>
                  <a:lnTo>
                    <a:pt x="384128" y="310600"/>
                  </a:lnTo>
                  <a:lnTo>
                    <a:pt x="457797" y="384302"/>
                  </a:lnTo>
                  <a:lnTo>
                    <a:pt x="310460" y="384302"/>
                  </a:lnTo>
                  <a:lnTo>
                    <a:pt x="307829" y="386934"/>
                  </a:lnTo>
                  <a:close/>
                </a:path>
                <a:path w="887095" h="887095">
                  <a:moveTo>
                    <a:pt x="812984" y="887053"/>
                  </a:moveTo>
                  <a:lnTo>
                    <a:pt x="310460" y="384302"/>
                  </a:lnTo>
                  <a:lnTo>
                    <a:pt x="457797" y="384302"/>
                  </a:lnTo>
                  <a:lnTo>
                    <a:pt x="886653" y="813352"/>
                  </a:lnTo>
                  <a:lnTo>
                    <a:pt x="812984" y="887053"/>
                  </a:lnTo>
                  <a:close/>
                </a:path>
              </a:pathLst>
            </a:custGeom>
            <a:solidFill>
              <a:srgbClr val="000000"/>
            </a:solidFill>
          </p:spPr>
          <p:txBody>
            <a:bodyPr wrap="square" lIns="0" tIns="0" rIns="0" bIns="0" rtlCol="0"/>
            <a:lstStyle/>
            <a:p>
              <a:endParaRPr/>
            </a:p>
          </p:txBody>
        </p:sp>
      </p:grpSp>
      <p:sp>
        <p:nvSpPr>
          <p:cNvPr id="7" name="object 7"/>
          <p:cNvSpPr txBox="1"/>
          <p:nvPr/>
        </p:nvSpPr>
        <p:spPr>
          <a:xfrm>
            <a:off x="8200296" y="6303962"/>
            <a:ext cx="15367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08080"/>
                </a:solidFill>
                <a:latin typeface="Calibri"/>
                <a:cs typeface="Calibri"/>
              </a:rPr>
              <a:t>87</a:t>
            </a:r>
            <a:endParaRPr sz="1000">
              <a:latin typeface="Calibri"/>
              <a:cs typeface="Calibri"/>
            </a:endParaRPr>
          </a:p>
        </p:txBody>
      </p:sp>
    </p:spTree>
    <p:extLst>
      <p:ext uri="{BB962C8B-B14F-4D97-AF65-F5344CB8AC3E}">
        <p14:creationId xmlns:p14="http://schemas.microsoft.com/office/powerpoint/2010/main" val="2537596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EADE3F9721A4DAE95A4F795ABA232" ma:contentTypeVersion="9" ma:contentTypeDescription="Create a new document." ma:contentTypeScope="" ma:versionID="c5a717ea560d951498b748f46a474e4e">
  <xsd:schema xmlns:xsd="http://www.w3.org/2001/XMLSchema" xmlns:xs="http://www.w3.org/2001/XMLSchema" xmlns:p="http://schemas.microsoft.com/office/2006/metadata/properties" xmlns:ns3="f044d17c-3254-4260-880d-08ec7d232213" xmlns:ns4="d3c78469-15f0-4e80-bfbd-1b4449194171" targetNamespace="http://schemas.microsoft.com/office/2006/metadata/properties" ma:root="true" ma:fieldsID="e019ef520259bbae89ff6a6dee8bb7a9" ns3:_="" ns4:_="">
    <xsd:import namespace="f044d17c-3254-4260-880d-08ec7d232213"/>
    <xsd:import namespace="d3c78469-15f0-4e80-bfbd-1b44491941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4d17c-3254-4260-880d-08ec7d232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c78469-15f0-4e80-bfbd-1b44491941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9992D-A4B3-4AA2-AB5D-BCBEC488E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4d17c-3254-4260-880d-08ec7d232213"/>
    <ds:schemaRef ds:uri="d3c78469-15f0-4e80-bfbd-1b4449194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35B1F-20AA-474E-97A7-E9D0C7B08294}">
  <ds:schemaRefs>
    <ds:schemaRef ds:uri="http://schemas.microsoft.com/sharepoint/v3/contenttype/forms"/>
  </ds:schemaRefs>
</ds:datastoreItem>
</file>

<file path=customXml/itemProps3.xml><?xml version="1.0" encoding="utf-8"?>
<ds:datastoreItem xmlns:ds="http://schemas.openxmlformats.org/officeDocument/2006/customXml" ds:itemID="{A0D0A8E8-E318-4B73-BE0F-41CDDA61AE9A}">
  <ds:schemaRefs>
    <ds:schemaRef ds:uri="http://purl.org/dc/dcmitype/"/>
    <ds:schemaRef ds:uri="http://schemas.openxmlformats.org/package/2006/metadata/core-properties"/>
    <ds:schemaRef ds:uri="d3c78469-15f0-4e80-bfbd-1b4449194171"/>
    <ds:schemaRef ds:uri="http://www.w3.org/XML/1998/namespace"/>
    <ds:schemaRef ds:uri="http://schemas.microsoft.com/office/2006/documentManagement/types"/>
    <ds:schemaRef ds:uri="http://purl.org/dc/elements/1.1/"/>
    <ds:schemaRef ds:uri="f044d17c-3254-4260-880d-08ec7d232213"/>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1442</TotalTime>
  <Words>5604</Words>
  <Application>Microsoft Office PowerPoint</Application>
  <PresentationFormat>On-screen Show (4:3)</PresentationFormat>
  <Paragraphs>563</Paragraphs>
  <Slides>94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Calibri Light</vt:lpstr>
      <vt:lpstr>Symbol</vt:lpstr>
      <vt:lpstr>Office Theme</vt:lpstr>
      <vt:lpstr>Welcome! We’ll Begin Soon...</vt:lpstr>
      <vt:lpstr>FY 2020 Drug Free Communities Grant Application Workshop</vt:lpstr>
      <vt:lpstr>Drug Free Communities</vt:lpstr>
      <vt:lpstr>FY 2020 DFC Grant Amendments</vt:lpstr>
      <vt:lpstr>DFC Program Overview</vt:lpstr>
      <vt:lpstr>Goals of the DFC Program</vt:lpstr>
      <vt:lpstr>Theory of the DFC Program</vt:lpstr>
      <vt:lpstr>DFC is Community Focused</vt:lpstr>
      <vt:lpstr>What is a DFC Coalition?</vt:lpstr>
      <vt:lpstr>Community of Focus</vt:lpstr>
      <vt:lpstr>Community-Level Change</vt:lpstr>
      <vt:lpstr>Who Can Apply?</vt:lpstr>
      <vt:lpstr>FY 2020 DFC Grant Application  Webinars</vt:lpstr>
      <vt:lpstr>DFC Statutory Eligibility Requirements</vt:lpstr>
      <vt:lpstr>Statutory Eligibility Requirements</vt:lpstr>
      <vt:lpstr>Proving the Applicant Eligible</vt:lpstr>
      <vt:lpstr>Requirement 1: 12 Sectors</vt:lpstr>
      <vt:lpstr>Requirement 1: 12 Sectors Cont.</vt:lpstr>
      <vt:lpstr>Proving 12 Sector Involvement</vt:lpstr>
      <vt:lpstr>Requirement 2: Six Month Existence</vt:lpstr>
      <vt:lpstr>Requirement 3: Mission Statement</vt:lpstr>
      <vt:lpstr>Requirement 4: Multiple Drugs of  Abuse</vt:lpstr>
      <vt:lpstr>Requirement 5: National Cross-Site  Evaluation</vt:lpstr>
      <vt:lpstr>Requirement 6: Entity Eligible to  Receive Federal Grants</vt:lpstr>
      <vt:lpstr>Requirement 7: Substantial Support  from Non-Federal Sources</vt:lpstr>
      <vt:lpstr>DFC Match Requirement</vt:lpstr>
      <vt:lpstr>Requirement 8: Federal Request</vt:lpstr>
      <vt:lpstr>Requirement 9: Zip Code Overlap</vt:lpstr>
      <vt:lpstr>Requirement 10: One DFC Grant at a  Time</vt:lpstr>
      <vt:lpstr>Requirement 11: No more than 10-  Years of DFC Funding</vt:lpstr>
      <vt:lpstr>Statutory Eligibility Recap</vt:lpstr>
      <vt:lpstr>Attachments</vt:lpstr>
      <vt:lpstr>Attachment 1: Coalition Involvement  Agreements (CIA)</vt:lpstr>
      <vt:lpstr>Coalition Involvement Agreements</vt:lpstr>
      <vt:lpstr>Attachment 2: Coalition Meeting  Minutes</vt:lpstr>
      <vt:lpstr>Attachment 3: Eligibility NOFO</vt:lpstr>
      <vt:lpstr>Attachment 3: Eligibility NOFO -  Assurance of Legal Eligibility</vt:lpstr>
      <vt:lpstr>Attachment 3: Eligibility NOFO - Legal  Applicant Coalition MOU</vt:lpstr>
      <vt:lpstr>Drug-free Communities: Page 38</vt:lpstr>
      <vt:lpstr>Tips for Legally Eligible Entity</vt:lpstr>
      <vt:lpstr>Attachment 4: Letter(s) of Mutual  Cooperation</vt:lpstr>
      <vt:lpstr>Tips for Letter of Mutual Cooperation</vt:lpstr>
      <vt:lpstr>Attachment 5: Assurance of One DFC  Grant at a Time</vt:lpstr>
      <vt:lpstr>Attachment 6: Assurance of 10-Year  Funding Limit</vt:lpstr>
      <vt:lpstr>Attachment 7: Key Personnel, Resumes,  CVs, and Position Descriptions</vt:lpstr>
      <vt:lpstr>Attachment 8: General Applicant</vt:lpstr>
      <vt:lpstr>Attachment 9: Disclosure of All Prior  DFC Funding</vt:lpstr>
      <vt:lpstr>Attachment 10: Congressional  Notification</vt:lpstr>
      <vt:lpstr>Appendix A: Pre-Submission  Verification Checklist</vt:lpstr>
      <vt:lpstr>Additional Notes</vt:lpstr>
      <vt:lpstr>Drug-Free Communities: Project Narrative</vt:lpstr>
      <vt:lpstr>Project Narrative (continued)</vt:lpstr>
      <vt:lpstr>Background</vt:lpstr>
      <vt:lpstr>Background Statement #1:</vt:lpstr>
      <vt:lpstr>Background Statement #1 Cont.</vt:lpstr>
      <vt:lpstr>Background Statement #2:</vt:lpstr>
      <vt:lpstr>Background Statement #2 Cont.</vt:lpstr>
      <vt:lpstr>Approach</vt:lpstr>
      <vt:lpstr>Purpose</vt:lpstr>
      <vt:lpstr>Target Population and Health  Disparities</vt:lpstr>
      <vt:lpstr>Approach Statement #1:</vt:lpstr>
      <vt:lpstr>Evaluation and Performance  Measurement</vt:lpstr>
      <vt:lpstr>Data Management Plan  Requirements</vt:lpstr>
      <vt:lpstr>Data Management Plan</vt:lpstr>
      <vt:lpstr>Evaluation and Performance  Management Statement #1:</vt:lpstr>
      <vt:lpstr>Work Plan (9-Month Action Plan)</vt:lpstr>
      <vt:lpstr>Work Plan Statement #1:</vt:lpstr>
      <vt:lpstr>Work Plan Statement</vt:lpstr>
      <vt:lpstr>Work Plan Statement Cont.</vt:lpstr>
      <vt:lpstr>Work Plan Template</vt:lpstr>
      <vt:lpstr>Additional Work Plan Reminders</vt:lpstr>
      <vt:lpstr>Preparing the Project Narrative</vt:lpstr>
      <vt:lpstr>Preparing the Project Narrative Cont.</vt:lpstr>
      <vt:lpstr>Tips for Preparing the Project Narrative</vt:lpstr>
      <vt:lpstr>Application Submission and Review</vt:lpstr>
      <vt:lpstr>Avoid Common Mistakes…</vt:lpstr>
      <vt:lpstr>Drug-Free Communities Helpful Information</vt:lpstr>
      <vt:lpstr>Review and Selection Process</vt:lpstr>
      <vt:lpstr>Electronic Submissions</vt:lpstr>
      <vt:lpstr>Electronic Submissions Cont.</vt:lpstr>
      <vt:lpstr>Tips for Electronic Submissions</vt:lpstr>
      <vt:lpstr>Tips for Electronic Submissions Cont.</vt:lpstr>
      <vt:lpstr>Additional Documentation</vt:lpstr>
      <vt:lpstr>Project Abstract</vt:lpstr>
      <vt:lpstr>Budget Narrative</vt:lpstr>
      <vt:lpstr>CDC Assurances and Certifications</vt:lpstr>
      <vt:lpstr>CDC Risk Questionnaire</vt:lpstr>
      <vt:lpstr>Disclosure of Lobbying Activities </vt:lpstr>
      <vt:lpstr>Project Performance Site Location(s) Form </vt:lpstr>
      <vt:lpstr>Report on Programmatic Budgetary and Commitment Overlap</vt:lpstr>
      <vt:lpstr>Funds Tracking and Intergovernmental Review Forms</vt:lpstr>
      <vt:lpstr>NOFO Support Questions?</vt:lpstr>
      <vt:lpstr>To Ask a Question</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2018 DFC Grant Application Workshop</dc:title>
  <dc:creator>Hernandez, Helen EOP/ONDCP</dc:creator>
  <cp:lastModifiedBy>Alexander, Norm C. (CDC/DDNID/NCIPC/OD) (CTR)</cp:lastModifiedBy>
  <cp:revision>36</cp:revision>
  <dcterms:created xsi:type="dcterms:W3CDTF">2020-05-12T12:55:06Z</dcterms:created>
  <dcterms:modified xsi:type="dcterms:W3CDTF">2020-06-03T13:19:18Z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2020-03-04T00:00:00Z</vt:filetime>
  </property>
  <property fmtid="{D5CDD505-2E9C-101B-9397-08002B2CF9AE}" pid="3" name="Creator">
    <vt:lpwstr>Acrobat PDFMaker 15 for PowerPoint</vt:lpwstr>
  </property>
  <property fmtid="{D5CDD505-2E9C-101B-9397-08002B2CF9AE}" pid="4" name="LastSaved">
    <vt:filetime>2020-05-12T00:00:00Z</vt:filetime>
  </property>
  <property fmtid="{D5CDD505-2E9C-101B-9397-08002B2CF9AE}" pid="5" name="ContentTypeId">
    <vt:lpwstr>0x010100F3FEADE3F9721A4DAE95A4F795ABA232</vt:lpwstr>
  </property>
  <property fmtid="{D5CDD505-2E9C-101B-9397-08002B2CF9AE}" pid="6" name="MSIP_Label_7b94a7b8-f06c-4dfe-bdcc-9b548fd58c31_Enabled">
    <vt:lpwstr>True</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Owner">
    <vt:lpwstr>nca7@cdc.gov</vt:lpwstr>
  </property>
  <property fmtid="{D5CDD505-2E9C-101B-9397-08002B2CF9AE}" pid="9" name="MSIP_Label_7b94a7b8-f06c-4dfe-bdcc-9b548fd58c31_SetDate">
    <vt:lpwstr>2020-05-28T18:18:27.0876993Z</vt:lpwstr>
  </property>
  <property fmtid="{D5CDD505-2E9C-101B-9397-08002B2CF9AE}" pid="10" name="MSIP_Label_7b94a7b8-f06c-4dfe-bdcc-9b548fd58c31_Name">
    <vt:lpwstr>General</vt:lpwstr>
  </property>
  <property fmtid="{D5CDD505-2E9C-101B-9397-08002B2CF9AE}" pid="11" name="MSIP_Label_7b94a7b8-f06c-4dfe-bdcc-9b548fd58c31_Application">
    <vt:lpwstr>Microsoft Azure Information Protection</vt:lpwstr>
  </property>
  <property fmtid="{D5CDD505-2E9C-101B-9397-08002B2CF9AE}" pid="12" name="MSIP_Label_7b94a7b8-f06c-4dfe-bdcc-9b548fd58c31_ActionId">
    <vt:lpwstr>98186142-96d5-43a6-bb6a-f9c5d74350d6</vt:lpwstr>
  </property>
  <property fmtid="{D5CDD505-2E9C-101B-9397-08002B2CF9AE}" pid="13" name="MSIP_Label_7b94a7b8-f06c-4dfe-bdcc-9b548fd58c31_Extended_MSFT_Method">
    <vt:lpwstr>Manual</vt:lpwstr>
  </property>
  <property fmtid="{D5CDD505-2E9C-101B-9397-08002B2CF9AE}" pid="14" name="Sensitivity">
    <vt:lpwstr>General</vt:lpwstr>
  </property>
</Properties>
</file>