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56" r:id="rId5"/>
    <p:sldId id="259" r:id="rId6"/>
    <p:sldId id="276" r:id="rId7"/>
    <p:sldId id="284" r:id="rId8"/>
    <p:sldId id="291" r:id="rId9"/>
    <p:sldId id="285" r:id="rId10"/>
    <p:sldId id="286" r:id="rId11"/>
    <p:sldId id="287" r:id="rId12"/>
    <p:sldId id="288" r:id="rId13"/>
    <p:sldId id="289" r:id="rId14"/>
    <p:sldId id="290" r:id="rId15"/>
    <p:sldId id="271" r:id="rId16"/>
    <p:sldId id="269" r:id="rId17"/>
    <p:sldId id="273" r:id="rId18"/>
    <p:sldId id="283" r:id="rId19"/>
    <p:sldId id="272"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76917F-F701-3904-A764-31C026BB234F}" name="Lambert, Shari" initials="LS" userId="S::sbl@rti.org::62ef8086-de81-4226-b645-762e6e5dfc71" providerId="AD"/>
  <p188:author id="{4651B3ED-E97F-DC54-F2AD-69C4BDAF89AB}" name="Rodriguez, Christina" initials="RC" userId="S::crodriguez@rti.org::2f401fdf-ae03-47d7-866c-72e20eb50d3f" providerId="AD"/>
  <p188:author id="{646F13F0-9777-50D9-7F3D-D8D8D6B98B52}" name="Romero, Veronica (Contractor)" initials="RV(" userId="S::vromero.contractor@rti.org::8cc2934a-0480-4763-9595-e1bb6ddfe42f" providerId="AD"/>
  <p188:author id="{6AF517FE-1A42-E547-5CAE-17E735C8E471}" name="Stadd, Jessie" initials="SJ" userId="S::jstadd@rti.org::44a9573f-fddc-4716-bc25-9dc365c692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ox, Kendra (CDC/DDID/NCEZID/DHQP)" initials="CK(" lastIdx="1" clrIdx="6">
    <p:extLst>
      <p:ext uri="{19B8F6BF-5375-455C-9EA6-DF929625EA0E}">
        <p15:presenceInfo xmlns:p15="http://schemas.microsoft.com/office/powerpoint/2012/main" userId="S::gfx4@cdc.gov::3112a3a8-8cbb-4d5b-96ee-72aa1ab53303" providerId="AD"/>
      </p:ext>
    </p:extLst>
  </p:cmAuthor>
  <p:cmAuthor id="1" name="Rasmussen Foster, Laura" initials="RFL" lastIdx="7" clrIdx="0">
    <p:extLst>
      <p:ext uri="{19B8F6BF-5375-455C-9EA6-DF929625EA0E}">
        <p15:presenceInfo xmlns:p15="http://schemas.microsoft.com/office/powerpoint/2012/main" userId="S::lrasmussen@rti.org::5ad58509-b95f-4bf5-82b0-3432a84b06de" providerId="AD"/>
      </p:ext>
    </p:extLst>
  </p:cmAuthor>
  <p:cmAuthor id="2" name="Stadd, Jessie" initials="SJ" lastIdx="4" clrIdx="1">
    <p:extLst>
      <p:ext uri="{19B8F6BF-5375-455C-9EA6-DF929625EA0E}">
        <p15:presenceInfo xmlns:p15="http://schemas.microsoft.com/office/powerpoint/2012/main" userId="S::jstadd@rti.org::44a9573f-fddc-4716-bc25-9dc365c6924d" providerId="AD"/>
      </p:ext>
    </p:extLst>
  </p:cmAuthor>
  <p:cmAuthor id="3" name="Lambert, Shari" initials="LS" lastIdx="23" clrIdx="2">
    <p:extLst>
      <p:ext uri="{19B8F6BF-5375-455C-9EA6-DF929625EA0E}">
        <p15:presenceInfo xmlns:p15="http://schemas.microsoft.com/office/powerpoint/2012/main" userId="S::sbl@rti.org::62ef8086-de81-4226-b645-762e6e5dfc71" providerId="AD"/>
      </p:ext>
    </p:extLst>
  </p:cmAuthor>
  <p:cmAuthor id="4" name="Rodriguez, Christina" initials="RC" lastIdx="34" clrIdx="3">
    <p:extLst>
      <p:ext uri="{19B8F6BF-5375-455C-9EA6-DF929625EA0E}">
        <p15:presenceInfo xmlns:p15="http://schemas.microsoft.com/office/powerpoint/2012/main" userId="S::crodriguez@rti.org::2f401fdf-ae03-47d7-866c-72e20eb50d3f" providerId="AD"/>
      </p:ext>
    </p:extLst>
  </p:cmAuthor>
  <p:cmAuthor id="5" name="Shogren, Julie" initials="SJ" lastIdx="10" clrIdx="4">
    <p:extLst>
      <p:ext uri="{19B8F6BF-5375-455C-9EA6-DF929625EA0E}">
        <p15:presenceInfo xmlns:p15="http://schemas.microsoft.com/office/powerpoint/2012/main" userId="S::jshogren@rti.org::b8ac11d4-25b8-47fb-add8-e9c5ea412aae" providerId="AD"/>
      </p:ext>
    </p:extLst>
  </p:cmAuthor>
  <p:cmAuthor id="6" name="Davis, Dilsey" initials="DD" lastIdx="4" clrIdx="5">
    <p:extLst>
      <p:ext uri="{19B8F6BF-5375-455C-9EA6-DF929625EA0E}">
        <p15:presenceInfo xmlns:p15="http://schemas.microsoft.com/office/powerpoint/2012/main" userId="S::dmdavis@rti.org::1e93f9f0-59f1-4a82-bb40-b5dc06590d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0"/>
    <a:srgbClr val="123E67"/>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E4CF87-A64D-4FE6-A401-872DAE18B1F1}" v="13" dt="2022-10-07T17:59:48.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420" autoAdjust="0"/>
  </p:normalViewPr>
  <p:slideViewPr>
    <p:cSldViewPr snapToGrid="0">
      <p:cViewPr>
        <p:scale>
          <a:sx n="75" d="100"/>
          <a:sy n="75" d="100"/>
        </p:scale>
        <p:origin x="336" y="690"/>
      </p:cViewPr>
      <p:guideLst/>
    </p:cSldViewPr>
  </p:slideViewPr>
  <p:outlineViewPr>
    <p:cViewPr>
      <p:scale>
        <a:sx n="33" d="100"/>
        <a:sy n="33" d="100"/>
      </p:scale>
      <p:origin x="0" y="-1584"/>
    </p:cViewPr>
  </p:outlineViewPr>
  <p:notesTextViewPr>
    <p:cViewPr>
      <p:scale>
        <a:sx n="1" d="1"/>
        <a:sy n="1" d="1"/>
      </p:scale>
      <p:origin x="0" y="0"/>
    </p:cViewPr>
  </p:notesTextViewPr>
  <p:notesViewPr>
    <p:cSldViewPr snapToGrid="0">
      <p:cViewPr varScale="1">
        <p:scale>
          <a:sx n="61" d="100"/>
          <a:sy n="61" d="100"/>
        </p:scale>
        <p:origin x="240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coquan, Danny" userId="c2e5dd3f-1310-4632-a927-647c6c0d7969" providerId="ADAL" clId="{BCE4CF87-A64D-4FE6-A401-872DAE18B1F1}"/>
    <pc:docChg chg="modSld">
      <pc:chgData name="Occoquan, Danny" userId="c2e5dd3f-1310-4632-a927-647c6c0d7969" providerId="ADAL" clId="{BCE4CF87-A64D-4FE6-A401-872DAE18B1F1}" dt="2022-10-07T17:59:48.512" v="5" actId="207"/>
      <pc:docMkLst>
        <pc:docMk/>
      </pc:docMkLst>
      <pc:sldChg chg="delSp">
        <pc:chgData name="Occoquan, Danny" userId="c2e5dd3f-1310-4632-a927-647c6c0d7969" providerId="ADAL" clId="{BCE4CF87-A64D-4FE6-A401-872DAE18B1F1}" dt="2022-10-07T17:58:30.531" v="2" actId="478"/>
        <pc:sldMkLst>
          <pc:docMk/>
          <pc:sldMk cId="2892034299" sldId="269"/>
        </pc:sldMkLst>
        <pc:spChg chg="del">
          <ac:chgData name="Occoquan, Danny" userId="c2e5dd3f-1310-4632-a927-647c6c0d7969" providerId="ADAL" clId="{BCE4CF87-A64D-4FE6-A401-872DAE18B1F1}" dt="2022-10-07T17:58:30.531" v="2" actId="478"/>
          <ac:spMkLst>
            <pc:docMk/>
            <pc:sldMk cId="2892034299" sldId="269"/>
            <ac:spMk id="3" creationId="{B275E356-9C15-43ED-950D-5439BEF6ACFB}"/>
          </ac:spMkLst>
        </pc:spChg>
      </pc:sldChg>
      <pc:sldChg chg="modSp">
        <pc:chgData name="Occoquan, Danny" userId="c2e5dd3f-1310-4632-a927-647c6c0d7969" providerId="ADAL" clId="{BCE4CF87-A64D-4FE6-A401-872DAE18B1F1}" dt="2022-10-07T17:59:48.512" v="5" actId="207"/>
        <pc:sldMkLst>
          <pc:docMk/>
          <pc:sldMk cId="475723870" sldId="272"/>
        </pc:sldMkLst>
        <pc:spChg chg="mod">
          <ac:chgData name="Occoquan, Danny" userId="c2e5dd3f-1310-4632-a927-647c6c0d7969" providerId="ADAL" clId="{BCE4CF87-A64D-4FE6-A401-872DAE18B1F1}" dt="2022-10-07T17:59:48.512" v="5" actId="207"/>
          <ac:spMkLst>
            <pc:docMk/>
            <pc:sldMk cId="475723870" sldId="272"/>
            <ac:spMk id="4" creationId="{5EAF075A-AC00-426E-9408-6BC5D57BA8F6}"/>
          </ac:spMkLst>
        </pc:spChg>
      </pc:sldChg>
      <pc:sldChg chg="modSp">
        <pc:chgData name="Occoquan, Danny" userId="c2e5dd3f-1310-4632-a927-647c6c0d7969" providerId="ADAL" clId="{BCE4CF87-A64D-4FE6-A401-872DAE18B1F1}" dt="2022-10-07T17:58:49.569" v="3" actId="14100"/>
        <pc:sldMkLst>
          <pc:docMk/>
          <pc:sldMk cId="2519394543" sldId="283"/>
        </pc:sldMkLst>
        <pc:spChg chg="mod">
          <ac:chgData name="Occoquan, Danny" userId="c2e5dd3f-1310-4632-a927-647c6c0d7969" providerId="ADAL" clId="{BCE4CF87-A64D-4FE6-A401-872DAE18B1F1}" dt="2022-10-07T17:58:49.569" v="3" actId="14100"/>
          <ac:spMkLst>
            <pc:docMk/>
            <pc:sldMk cId="2519394543" sldId="283"/>
            <ac:spMk id="2" creationId="{6F0701CE-ABB1-4EE2-AD79-56E0F4861C2C}"/>
          </ac:spMkLst>
        </pc:spChg>
      </pc:sldChg>
      <pc:sldChg chg="modSp">
        <pc:chgData name="Occoquan, Danny" userId="c2e5dd3f-1310-4632-a927-647c6c0d7969" providerId="ADAL" clId="{BCE4CF87-A64D-4FE6-A401-872DAE18B1F1}" dt="2022-10-07T17:57:29.922" v="1" actId="1035"/>
        <pc:sldMkLst>
          <pc:docMk/>
          <pc:sldMk cId="2254293643" sldId="291"/>
        </pc:sldMkLst>
        <pc:spChg chg="mod">
          <ac:chgData name="Occoquan, Danny" userId="c2e5dd3f-1310-4632-a927-647c6c0d7969" providerId="ADAL" clId="{BCE4CF87-A64D-4FE6-A401-872DAE18B1F1}" dt="2022-10-07T17:57:29.922" v="1" actId="1035"/>
          <ac:spMkLst>
            <pc:docMk/>
            <pc:sldMk cId="2254293643" sldId="291"/>
            <ac:spMk id="2" creationId="{535489F9-B33B-E948-823C-066DCF297F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6A74D-45D5-46AD-B691-BBBBE49EE5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03C7BD-BD6D-46F3-B66E-839876A100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BA792E-85A3-4593-A2F8-E8FF9171A989}" type="datetimeFigureOut">
              <a:rPr lang="en-US" smtClean="0"/>
              <a:t>10/7/2022</a:t>
            </a:fld>
            <a:endParaRPr lang="en-US"/>
          </a:p>
        </p:txBody>
      </p:sp>
      <p:sp>
        <p:nvSpPr>
          <p:cNvPr id="4" name="Footer Placeholder 3">
            <a:extLst>
              <a:ext uri="{FF2B5EF4-FFF2-40B4-BE49-F238E27FC236}">
                <a16:creationId xmlns:a16="http://schemas.microsoft.com/office/drawing/2014/main" id="{917A0AEE-88BB-4753-8143-83F9798446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BC29EE-1C91-4C15-896C-D9A2350ED0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C74EC5-1E9D-4B62-B373-60161E8493A1}" type="slidenum">
              <a:rPr lang="en-US" smtClean="0"/>
              <a:t>‹#›</a:t>
            </a:fld>
            <a:endParaRPr lang="en-US"/>
          </a:p>
        </p:txBody>
      </p:sp>
    </p:spTree>
    <p:extLst>
      <p:ext uri="{BB962C8B-B14F-4D97-AF65-F5344CB8AC3E}">
        <p14:creationId xmlns:p14="http://schemas.microsoft.com/office/powerpoint/2010/main" val="391143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CE1EB-4AC1-4CCA-9E7D-9D67868ABA72}" type="datetimeFigureOut">
              <a:rPr lang="en-US" smtClean="0"/>
              <a:t>10/7/2022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230C-8258-4529-832A-6A8AA1D5C3BA}" type="slidenum">
              <a:rPr lang="en-US" smtClean="0"/>
              <a:t>‹#›</a:t>
            </a:fld>
            <a:endParaRPr lang="en-US" dirty="0"/>
          </a:p>
        </p:txBody>
      </p:sp>
    </p:spTree>
    <p:extLst>
      <p:ext uri="{BB962C8B-B14F-4D97-AF65-F5344CB8AC3E}">
        <p14:creationId xmlns:p14="http://schemas.microsoft.com/office/powerpoint/2010/main" val="238353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s-ES" sz="2000" b="1" dirty="0">
                <a:latin typeface="Calibri"/>
                <a:ea typeface="Calibri"/>
                <a:cs typeface="Calibri"/>
                <a:sym typeface="Calibri"/>
              </a:rPr>
              <a:t>Notas para el facilitador: </a:t>
            </a:r>
            <a:endParaRPr lang="es-ES" sz="2000" dirty="0"/>
          </a:p>
          <a:p>
            <a:pPr marL="0" lvl="0" indent="0" algn="l" rtl="0">
              <a:spcBef>
                <a:spcPts val="0"/>
              </a:spcBef>
              <a:spcAft>
                <a:spcPts val="0"/>
              </a:spcAft>
              <a:buNone/>
            </a:pPr>
            <a:r>
              <a:rPr lang="es-ES" sz="2000" dirty="0">
                <a:latin typeface="Calibri"/>
                <a:ea typeface="Calibri"/>
                <a:cs typeface="Calibri"/>
                <a:sym typeface="Calibri"/>
              </a:rPr>
              <a:t>Los participantes se conectan y se instalan.</a:t>
            </a:r>
            <a:endParaRPr lang="es-ES" sz="2000" dirty="0"/>
          </a:p>
        </p:txBody>
      </p:sp>
      <p:sp>
        <p:nvSpPr>
          <p:cNvPr id="4" name="Slide Number Placeholder 3"/>
          <p:cNvSpPr>
            <a:spLocks noGrp="1"/>
          </p:cNvSpPr>
          <p:nvPr>
            <p:ph type="sldNum" sz="quarter" idx="5"/>
          </p:nvPr>
        </p:nvSpPr>
        <p:spPr/>
        <p:txBody>
          <a:bodyPr/>
          <a:lstStyle/>
          <a:p>
            <a:fld id="{DB64230C-8258-4529-832A-6A8AA1D5C3BA}" type="slidenum">
              <a:rPr lang="en-US" smtClean="0"/>
              <a:t>1</a:t>
            </a:fld>
            <a:endParaRPr lang="en-US" dirty="0"/>
          </a:p>
        </p:txBody>
      </p:sp>
    </p:spTree>
    <p:extLst>
      <p:ext uri="{BB962C8B-B14F-4D97-AF65-F5344CB8AC3E}">
        <p14:creationId xmlns:p14="http://schemas.microsoft.com/office/powerpoint/2010/main" val="68372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a:t>
            </a:r>
            <a:endParaRPr lang="es-ES" dirty="0"/>
          </a:p>
          <a:p>
            <a:pPr marL="311150" lvl="0" indent="-285750" algn="l" rtl="0">
              <a:spcBef>
                <a:spcPts val="80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Anime a los participantes a reflexionar sobre lo que aún tienen curiosidad o dudas, y a escribir sus ideas en las columnas “Lo que quiero saber" de las tablas de sus folletos de participantes. </a:t>
            </a:r>
            <a:endParaRPr lang="es-ES" dirty="0"/>
          </a:p>
          <a:p>
            <a:pPr marL="311150" lvl="0"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Si el tiempo lo permite, puede pedir respuestas en el chat o que los participantes compartan sus ideas verbalmente.</a:t>
            </a:r>
            <a:endParaRPr lang="es-ES" dirty="0"/>
          </a:p>
          <a:p>
            <a:pPr marL="311150" lvl="0"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Sugiera a los participantes que investiguen sus preguntas por medio de recursos como el Proyecto </a:t>
            </a:r>
            <a:r>
              <a:rPr lang="es-ES" dirty="0" err="1">
                <a:solidFill>
                  <a:srgbClr val="211D1E"/>
                </a:solidFill>
                <a:latin typeface="Calibri"/>
                <a:ea typeface="Calibri"/>
                <a:cs typeface="Calibri"/>
                <a:sym typeface="Calibri"/>
              </a:rPr>
              <a:t>Firstline</a:t>
            </a:r>
            <a:r>
              <a:rPr lang="es-ES" dirty="0">
                <a:solidFill>
                  <a:srgbClr val="211D1E"/>
                </a:solidFill>
                <a:latin typeface="Calibri"/>
                <a:ea typeface="Calibri"/>
                <a:cs typeface="Calibri"/>
                <a:sym typeface="Calibri"/>
              </a:rPr>
              <a:t>, el sitio web de los CDC, su supervisor o el personal de prevención de infecciones designado por su empleador. No es necesario que responda a las preguntas que se comparten; más bien, reconozca y reafirme las respuestas de los participantes y anímelos a tomar medidas para ampliar sus conocimientos. </a:t>
            </a:r>
            <a:endParaRPr lang="es-ES" dirty="0"/>
          </a:p>
          <a:p>
            <a:pPr marL="311150" lvl="0"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Explique que recopilará las respuestas a estas preguntas para que el equipo del Proyecto </a:t>
            </a:r>
            <a:r>
              <a:rPr lang="es-ES" dirty="0" err="1">
                <a:solidFill>
                  <a:srgbClr val="211D1E"/>
                </a:solidFill>
                <a:latin typeface="Calibri"/>
                <a:ea typeface="Calibri"/>
                <a:cs typeface="Calibri"/>
                <a:sym typeface="Calibri"/>
              </a:rPr>
              <a:t>Firstline</a:t>
            </a:r>
            <a:r>
              <a:rPr lang="es-ES" dirty="0">
                <a:solidFill>
                  <a:srgbClr val="211D1E"/>
                </a:solidFill>
                <a:latin typeface="Calibri"/>
                <a:ea typeface="Calibri"/>
                <a:cs typeface="Calibri"/>
                <a:sym typeface="Calibri"/>
              </a:rPr>
              <a:t> pueda usarlas en la creación de futuros materiales. </a:t>
            </a:r>
            <a:endParaRPr lang="es-ES" dirty="0"/>
          </a:p>
          <a:p>
            <a:pPr marL="266700" lvl="0" indent="-19050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latin typeface="Calibri"/>
                <a:ea typeface="Calibri"/>
                <a:cs typeface="Calibri"/>
                <a:sym typeface="Calibri"/>
              </a:rPr>
              <a:t>Guion de muestra:</a:t>
            </a:r>
            <a:endParaRPr lang="es-ES" dirty="0"/>
          </a:p>
          <a:p>
            <a:pPr marL="0" lvl="0" indent="0" algn="l" rtl="0">
              <a:spcBef>
                <a:spcPts val="800"/>
              </a:spcBef>
              <a:spcAft>
                <a:spcPts val="0"/>
              </a:spcAft>
              <a:buNone/>
            </a:pPr>
            <a:r>
              <a:rPr lang="es-ES" dirty="0">
                <a:solidFill>
                  <a:srgbClr val="13609C"/>
                </a:solidFill>
                <a:latin typeface="Calibri"/>
                <a:ea typeface="Calibri"/>
                <a:cs typeface="Calibri"/>
                <a:sym typeface="Calibri"/>
              </a:rPr>
              <a:t>"Hay mucho más que pensar y aprender sobre los reservorios del cuerpo y del entorno de la atención médica, sobre cómo interactuamos con ellos en el trabajo y cómo podemos utilizar nuestros conocimientos para ayudar a evitar que los microbios se propaguen y enfermen a las personas. Por favor, tómese un momento para reflexionar sobre estos reservorios. ¿En qué áreas todavía tiene curiosidad o no está seguro? Siéntanse libres de escribir sus ideas en la tercera columna de su tabla: "Lo que quiero saber".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"¿Alguien quiere compartir algo de lo que aún quiere saber? Por favor, siéntanse libres de activar sus micrófonos o</a:t>
            </a:r>
            <a:r>
              <a:rPr lang="es-ES" b="1" dirty="0"/>
              <a:t> </a:t>
            </a:r>
            <a:r>
              <a:rPr lang="es-ES" dirty="0">
                <a:solidFill>
                  <a:srgbClr val="13609C"/>
                </a:solidFill>
                <a:latin typeface="Calibri"/>
                <a:ea typeface="Calibri"/>
                <a:cs typeface="Calibri"/>
                <a:sym typeface="Calibri"/>
              </a:rPr>
              <a:t>de escribir sus ideas en el chat". </a:t>
            </a:r>
            <a:endParaRPr lang="es-ES" dirty="0"/>
          </a:p>
          <a:p>
            <a:pPr marL="0" lvl="0" indent="0" algn="l" rtl="0">
              <a:spcBef>
                <a:spcPts val="0"/>
              </a:spcBef>
              <a:spcAft>
                <a:spcPts val="0"/>
              </a:spcAft>
              <a:buNone/>
            </a:pPr>
            <a:r>
              <a:rPr lang="es-ES" i="1" dirty="0">
                <a:solidFill>
                  <a:srgbClr val="211D1E"/>
                </a:solidFill>
                <a:latin typeface="Calibri"/>
                <a:ea typeface="Calibri"/>
                <a:cs typeface="Calibri"/>
                <a:sym typeface="Calibri"/>
              </a:rPr>
              <a:t>(Haga una pausa para las respuestas y aclare y reafirme, según corresponda).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"¡Gracias! Después de nuestra sesión, compartiré estas preguntas e ideas con el equipo del Proyecto </a:t>
            </a:r>
            <a:r>
              <a:rPr lang="es-ES" dirty="0" err="1">
                <a:solidFill>
                  <a:srgbClr val="13609C"/>
                </a:solidFill>
                <a:latin typeface="Calibri"/>
                <a:ea typeface="Calibri"/>
                <a:cs typeface="Calibri"/>
                <a:sym typeface="Calibri"/>
              </a:rPr>
              <a:t>Firstline</a:t>
            </a:r>
            <a:r>
              <a:rPr lang="es-ES" dirty="0">
                <a:solidFill>
                  <a:srgbClr val="13609C"/>
                </a:solidFill>
                <a:latin typeface="Calibri"/>
                <a:ea typeface="Calibri"/>
                <a:cs typeface="Calibri"/>
                <a:sym typeface="Calibri"/>
              </a:rPr>
              <a:t> para ayudar a guiar el desarrollo de futuros materiales. Mientras tanto, ¿qué medidas van a tomar para responder a sus preguntas sobre el control de infecciones en la atención médica? ¿Preguntarán a su supervisor o al personal de prevención de infecciones de su centro, o consultarán los recursos de los CDC y del Proyecto </a:t>
            </a:r>
            <a:r>
              <a:rPr lang="es-ES" dirty="0" err="1">
                <a:solidFill>
                  <a:srgbClr val="13609C"/>
                </a:solidFill>
                <a:latin typeface="Calibri"/>
                <a:ea typeface="Calibri"/>
                <a:cs typeface="Calibri"/>
                <a:sym typeface="Calibri"/>
              </a:rPr>
              <a:t>Firstline</a:t>
            </a:r>
            <a:r>
              <a:rPr lang="es-ES" dirty="0">
                <a:solidFill>
                  <a:srgbClr val="13609C"/>
                </a:solidFill>
                <a:latin typeface="Calibri"/>
                <a:ea typeface="Calibri"/>
                <a:cs typeface="Calibri"/>
                <a:sym typeface="Calibri"/>
              </a:rPr>
              <a:t>?”</a:t>
            </a:r>
            <a:endParaRPr lang="es-ES" dirty="0"/>
          </a:p>
          <a:p>
            <a:pPr marL="0" lvl="0" indent="0" algn="l" rtl="0">
              <a:spcBef>
                <a:spcPts val="0"/>
              </a:spcBef>
              <a:spcAft>
                <a:spcPts val="0"/>
              </a:spcAft>
              <a:buNone/>
            </a:pPr>
            <a:r>
              <a:rPr lang="es-ES" i="1" dirty="0">
                <a:solidFill>
                  <a:srgbClr val="211D1E"/>
                </a:solidFill>
                <a:latin typeface="Calibri"/>
                <a:ea typeface="Calibri"/>
                <a:cs typeface="Calibri"/>
                <a:sym typeface="Calibri"/>
              </a:rPr>
              <a:t>(Pausa para permitir la reflexión). </a:t>
            </a: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12</a:t>
            </a:fld>
            <a:endParaRPr lang="en-US" dirty="0"/>
          </a:p>
        </p:txBody>
      </p:sp>
    </p:spTree>
    <p:extLst>
      <p:ext uri="{BB962C8B-B14F-4D97-AF65-F5344CB8AC3E}">
        <p14:creationId xmlns:p14="http://schemas.microsoft.com/office/powerpoint/2010/main" val="417726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a:t>
            </a:r>
            <a:endParaRPr lang="es-ES" dirty="0"/>
          </a:p>
          <a:p>
            <a:pPr marL="283463" lvl="0" indent="-283463" algn="l" rtl="0">
              <a:lnSpc>
                <a:spcPct val="107000"/>
              </a:lnSpc>
              <a:spcBef>
                <a:spcPts val="800"/>
              </a:spcBef>
              <a:spcAft>
                <a:spcPts val="0"/>
              </a:spcAft>
              <a:buClr>
                <a:srgbClr val="000000"/>
              </a:buClr>
              <a:buSzPts val="1400"/>
              <a:buFont typeface="Arial"/>
              <a:buChar char="•"/>
            </a:pPr>
            <a:r>
              <a:rPr lang="es-ES" dirty="0">
                <a:latin typeface="Calibri"/>
                <a:ea typeface="Calibri"/>
                <a:cs typeface="Calibri"/>
                <a:sym typeface="Calibri"/>
              </a:rPr>
              <a:t>Si es necesario y el tiempo lo permite, puede optar por pedir que se formulen las preguntas restantes que no se hayan abordado en la sesión. También puede saltarse esta diapositiva y </a:t>
            </a:r>
            <a:r>
              <a:rPr lang="es-ES" b="1" dirty="0"/>
              <a:t>pasar a la diapositiva 14</a:t>
            </a:r>
            <a:r>
              <a:rPr lang="es-ES" dirty="0">
                <a:latin typeface="Calibri"/>
                <a:ea typeface="Calibri"/>
                <a:cs typeface="Calibri"/>
                <a:sym typeface="Calibri"/>
              </a:rPr>
              <a:t>.</a:t>
            </a:r>
            <a:endParaRPr lang="es-ES" dirty="0"/>
          </a:p>
          <a:p>
            <a:pPr marL="311150" lvl="0" indent="-285750" algn="l" rtl="0">
              <a:spcBef>
                <a:spcPts val="80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Si decide utilizar esta diapositiva: </a:t>
            </a:r>
            <a:endParaRPr lang="es-ES" dirty="0"/>
          </a:p>
          <a:p>
            <a:pPr marL="768350" lvl="1"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Si las respuestas son información que ya está incluida en esta sesión, por favor responda. </a:t>
            </a:r>
            <a:endParaRPr lang="es-ES" dirty="0"/>
          </a:p>
          <a:p>
            <a:pPr marL="768350" lvl="1"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Si las preguntas se refieren a contenidos que no se tratan en esta sesión, no intente responderlas. En su lugar, tome nota de las preguntas y consulte con los recursos de los CDC para darles respuesta después de la sesión. </a:t>
            </a:r>
            <a:endParaRPr lang="es-ES" dirty="0"/>
          </a:p>
          <a:p>
            <a:pPr marL="0" lvl="0" indent="0" algn="l" rtl="0">
              <a:spcBef>
                <a:spcPts val="0"/>
              </a:spcBef>
              <a:spcAft>
                <a:spcPts val="0"/>
              </a:spcAft>
              <a:buNone/>
            </a:pPr>
            <a:endParaRPr lang="es-ES" dirty="0"/>
          </a:p>
          <a:p>
            <a:pPr marL="0" lvl="0" indent="0" algn="l" rtl="0">
              <a:lnSpc>
                <a:spcPct val="107000"/>
              </a:lnSpc>
              <a:spcBef>
                <a:spcPts val="0"/>
              </a:spcBef>
              <a:spcAft>
                <a:spcPts val="0"/>
              </a:spcAft>
              <a:buNone/>
            </a:pPr>
            <a:r>
              <a:rPr lang="es-ES" b="1" dirty="0">
                <a:latin typeface="Calibri"/>
                <a:ea typeface="Calibri"/>
                <a:cs typeface="Calibri"/>
                <a:sym typeface="Calibri"/>
              </a:rPr>
              <a:t>Guion de muestra:</a:t>
            </a:r>
            <a:endParaRPr lang="es-ES" dirty="0"/>
          </a:p>
          <a:p>
            <a:pPr marL="0" lvl="0" indent="0" algn="l" rtl="0">
              <a:lnSpc>
                <a:spcPct val="107000"/>
              </a:lnSpc>
              <a:spcBef>
                <a:spcPts val="800"/>
              </a:spcBef>
              <a:spcAft>
                <a:spcPts val="0"/>
              </a:spcAft>
              <a:buNone/>
            </a:pPr>
            <a:r>
              <a:rPr lang="es-ES" dirty="0">
                <a:solidFill>
                  <a:schemeClr val="accent1"/>
                </a:solidFill>
                <a:latin typeface="Calibri"/>
                <a:ea typeface="Calibri"/>
                <a:cs typeface="Calibri"/>
                <a:sym typeface="Calibri"/>
              </a:rPr>
              <a:t>"Hoy hemos abarcado mucho. ¿Alguien tiene alguna pregunta pendiente o algo que pueda aclarar sobre los reservorios del cuerpo y del entorno de la atención médica, y por qué son importantes para el control de infecciones?”</a:t>
            </a:r>
            <a:endParaRPr lang="es-ES" dirty="0"/>
          </a:p>
          <a:p>
            <a:pPr marL="0" lvl="0" indent="0" algn="l" rtl="0">
              <a:lnSpc>
                <a:spcPct val="107000"/>
              </a:lnSpc>
              <a:spcBef>
                <a:spcPts val="80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13</a:t>
            </a:fld>
            <a:endParaRPr lang="en-US" dirty="0"/>
          </a:p>
        </p:txBody>
      </p:sp>
    </p:spTree>
    <p:extLst>
      <p:ext uri="{BB962C8B-B14F-4D97-AF65-F5344CB8AC3E}">
        <p14:creationId xmlns:p14="http://schemas.microsoft.com/office/powerpoint/2010/main" val="1413709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sz="2000" b="1" dirty="0">
                <a:latin typeface="Calibri"/>
                <a:ea typeface="Calibri"/>
                <a:cs typeface="Calibri"/>
                <a:sym typeface="Calibri"/>
              </a:rPr>
              <a:t>Notas para el facilitador:</a:t>
            </a:r>
            <a:endParaRPr lang="es-ES" sz="2000" dirty="0"/>
          </a:p>
          <a:p>
            <a:pPr marL="0" lvl="0" indent="0" algn="l" rtl="0">
              <a:lnSpc>
                <a:spcPct val="107000"/>
              </a:lnSpc>
              <a:spcBef>
                <a:spcPts val="800"/>
              </a:spcBef>
              <a:spcAft>
                <a:spcPts val="0"/>
              </a:spcAft>
              <a:buNone/>
            </a:pPr>
            <a:r>
              <a:rPr lang="es-ES" sz="2000" dirty="0">
                <a:latin typeface="Calibri"/>
                <a:ea typeface="Calibri"/>
                <a:cs typeface="Calibri"/>
                <a:sym typeface="Calibri"/>
              </a:rPr>
              <a:t>Agradezca a los participantes por su tiempo y revise los puntos clave de la sesión.</a:t>
            </a:r>
            <a:endParaRPr lang="es-ES" sz="2000" dirty="0"/>
          </a:p>
          <a:p>
            <a:pPr marL="0" lvl="0" indent="0" algn="l" rtl="0">
              <a:spcBef>
                <a:spcPts val="800"/>
              </a:spcBef>
              <a:spcAft>
                <a:spcPts val="0"/>
              </a:spcAft>
              <a:buNone/>
            </a:pPr>
            <a:endParaRPr lang="es-ES" sz="2000" dirty="0"/>
          </a:p>
          <a:p>
            <a:pPr marL="0" lvl="0" indent="0" algn="l" rtl="0">
              <a:lnSpc>
                <a:spcPct val="107000"/>
              </a:lnSpc>
              <a:spcBef>
                <a:spcPts val="0"/>
              </a:spcBef>
              <a:spcAft>
                <a:spcPts val="0"/>
              </a:spcAft>
              <a:buNone/>
            </a:pPr>
            <a:r>
              <a:rPr lang="es-ES" sz="2000" b="1" dirty="0">
                <a:latin typeface="Calibri"/>
                <a:ea typeface="Calibri"/>
                <a:cs typeface="Calibri"/>
                <a:sym typeface="Calibri"/>
              </a:rPr>
              <a:t>Guion de muestra:</a:t>
            </a:r>
            <a:endParaRPr lang="es-ES" sz="2000" dirty="0"/>
          </a:p>
          <a:p>
            <a:pPr marL="0" lvl="0" indent="0" algn="l" rtl="0">
              <a:lnSpc>
                <a:spcPct val="107000"/>
              </a:lnSpc>
              <a:spcBef>
                <a:spcPts val="800"/>
              </a:spcBef>
              <a:spcAft>
                <a:spcPts val="0"/>
              </a:spcAft>
              <a:buNone/>
            </a:pPr>
            <a:r>
              <a:rPr lang="es-ES" sz="2000" dirty="0">
                <a:solidFill>
                  <a:schemeClr val="accent1"/>
                </a:solidFill>
                <a:latin typeface="Calibri"/>
                <a:ea typeface="Calibri"/>
                <a:cs typeface="Calibri"/>
                <a:sym typeface="Calibri"/>
              </a:rPr>
              <a:t>"Gracias por una gran conversación. Han hecho un gran trabajo relacionando los lugares en los que viven los microbios en la atención médica con los riesgos de propagación de los microbios y pensando en acciones para evitar su propagación. Antes de dedicar un tiempo a reflexionar sobre las oportunidades de aprender más, revisemos los puntos claves de hoy".</a:t>
            </a:r>
            <a:endParaRPr lang="es-ES" sz="2000" dirty="0"/>
          </a:p>
        </p:txBody>
      </p:sp>
      <p:sp>
        <p:nvSpPr>
          <p:cNvPr id="4" name="Slide Number Placeholder 3"/>
          <p:cNvSpPr>
            <a:spLocks noGrp="1"/>
          </p:cNvSpPr>
          <p:nvPr>
            <p:ph type="sldNum" sz="quarter" idx="5"/>
          </p:nvPr>
        </p:nvSpPr>
        <p:spPr/>
        <p:txBody>
          <a:bodyPr/>
          <a:lstStyle/>
          <a:p>
            <a:fld id="{DB64230C-8258-4529-832A-6A8AA1D5C3BA}" type="slidenum">
              <a:rPr lang="en-US" smtClean="0"/>
              <a:t>15</a:t>
            </a:fld>
            <a:endParaRPr lang="en-US" dirty="0"/>
          </a:p>
        </p:txBody>
      </p:sp>
    </p:spTree>
    <p:extLst>
      <p:ext uri="{BB962C8B-B14F-4D97-AF65-F5344CB8AC3E}">
        <p14:creationId xmlns:p14="http://schemas.microsoft.com/office/powerpoint/2010/main" val="1532066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sz="2000" b="1" dirty="0">
                <a:latin typeface="Calibri"/>
                <a:ea typeface="Calibri"/>
                <a:cs typeface="Calibri"/>
                <a:sym typeface="Calibri"/>
              </a:rPr>
              <a:t>Notas</a:t>
            </a:r>
            <a:r>
              <a:rPr lang="es-ES" sz="2000" b="1" dirty="0"/>
              <a:t> para el facilitador:</a:t>
            </a:r>
          </a:p>
          <a:p>
            <a:pPr marL="342900" lvl="0" indent="-317500" algn="l" rtl="0">
              <a:lnSpc>
                <a:spcPct val="107000"/>
              </a:lnSpc>
              <a:spcBef>
                <a:spcPts val="800"/>
              </a:spcBef>
              <a:spcAft>
                <a:spcPts val="0"/>
              </a:spcAft>
              <a:buClr>
                <a:srgbClr val="000000"/>
              </a:buClr>
              <a:buSzPts val="1400"/>
              <a:buFont typeface="Arial"/>
              <a:buChar char="•"/>
            </a:pPr>
            <a:r>
              <a:rPr lang="es-ES" sz="2000" dirty="0"/>
              <a:t>Comparta recursos adicionales del Proyecto </a:t>
            </a:r>
            <a:r>
              <a:rPr lang="es-ES" sz="2000" dirty="0" err="1"/>
              <a:t>Firstline</a:t>
            </a:r>
            <a:r>
              <a:rPr lang="es-ES" sz="2000" dirty="0"/>
              <a:t> y de los CDC. </a:t>
            </a:r>
          </a:p>
          <a:p>
            <a:pPr marL="342900" lvl="0" indent="-317500" algn="l" rtl="0">
              <a:lnSpc>
                <a:spcPct val="107000"/>
              </a:lnSpc>
              <a:spcBef>
                <a:spcPts val="0"/>
              </a:spcBef>
              <a:spcAft>
                <a:spcPts val="0"/>
              </a:spcAft>
              <a:buClr>
                <a:srgbClr val="000000"/>
              </a:buClr>
              <a:buSzPts val="1400"/>
              <a:buFont typeface="Arial"/>
              <a:buChar char="•"/>
            </a:pPr>
            <a:r>
              <a:rPr lang="es-ES" sz="2000" dirty="0"/>
              <a:t>Explique cómo los participantes pueden ponerse en contacto con usted, por el medio que usted elija, y cómo pueden ponerse en contacto con el Proyecto </a:t>
            </a:r>
            <a:r>
              <a:rPr lang="es-ES" sz="2000" dirty="0" err="1"/>
              <a:t>Firstline</a:t>
            </a:r>
            <a:r>
              <a:rPr lang="es-ES" sz="2000" dirty="0"/>
              <a:t>. </a:t>
            </a:r>
          </a:p>
          <a:p>
            <a:pPr marL="342900" lvl="0" indent="-317500" algn="l" rtl="0">
              <a:lnSpc>
                <a:spcPct val="107000"/>
              </a:lnSpc>
              <a:spcBef>
                <a:spcPts val="0"/>
              </a:spcBef>
              <a:spcAft>
                <a:spcPts val="0"/>
              </a:spcAft>
              <a:buClr>
                <a:srgbClr val="000000"/>
              </a:buClr>
              <a:buSzPts val="1400"/>
              <a:buFont typeface="Arial"/>
              <a:buChar char="•"/>
            </a:pPr>
            <a:r>
              <a:rPr lang="es-ES" sz="2000" dirty="0"/>
              <a:t>Si esta sesión forma parte de una serie, puede optar por describir los temas de las próximas sesiones.</a:t>
            </a:r>
          </a:p>
          <a:p>
            <a:pPr marL="342900" lvl="0" indent="-317500" algn="l" rtl="0">
              <a:lnSpc>
                <a:spcPct val="107000"/>
              </a:lnSpc>
              <a:spcBef>
                <a:spcPts val="0"/>
              </a:spcBef>
              <a:spcAft>
                <a:spcPts val="0"/>
              </a:spcAft>
              <a:buClr>
                <a:srgbClr val="000000"/>
              </a:buClr>
              <a:buSzPts val="1400"/>
              <a:buFont typeface="Arial"/>
              <a:buChar char="•"/>
            </a:pPr>
            <a:r>
              <a:rPr lang="es-ES" sz="2000" dirty="0"/>
              <a:t>Dirija a los participantes al formulario con el que pueden hacer sus comentarios.</a:t>
            </a:r>
          </a:p>
          <a:p>
            <a:pPr marL="228600" lvl="0" indent="-114300" algn="l" rtl="0">
              <a:lnSpc>
                <a:spcPct val="107000"/>
              </a:lnSpc>
              <a:spcBef>
                <a:spcPts val="600"/>
              </a:spcBef>
              <a:spcAft>
                <a:spcPts val="0"/>
              </a:spcAft>
              <a:buNone/>
            </a:pPr>
            <a:endParaRPr lang="es-ES" sz="2000" dirty="0"/>
          </a:p>
          <a:p>
            <a:pPr marL="0" lvl="0" indent="0" algn="l" rtl="0">
              <a:lnSpc>
                <a:spcPct val="107000"/>
              </a:lnSpc>
              <a:spcBef>
                <a:spcPts val="600"/>
              </a:spcBef>
              <a:spcAft>
                <a:spcPts val="0"/>
              </a:spcAft>
              <a:buNone/>
            </a:pPr>
            <a:r>
              <a:rPr lang="es-ES" sz="2000" b="1" dirty="0"/>
              <a:t>Guion de muestra:</a:t>
            </a:r>
          </a:p>
          <a:p>
            <a:pPr marL="0" lvl="0" indent="0" algn="l" rtl="0">
              <a:lnSpc>
                <a:spcPct val="107000"/>
              </a:lnSpc>
              <a:spcBef>
                <a:spcPts val="800"/>
              </a:spcBef>
              <a:spcAft>
                <a:spcPts val="0"/>
              </a:spcAft>
              <a:buNone/>
            </a:pPr>
            <a:r>
              <a:rPr lang="es-ES" sz="2000" dirty="0"/>
              <a:t>"Aunque hoy hemos abarcado mucho, aún queda mucho por aprender. Pueden seguir explorando estos temas por su cuenta utilizando los recursos de esta diapositiva”. </a:t>
            </a:r>
          </a:p>
          <a:p>
            <a:pPr marL="0" lvl="0" indent="0" algn="l" rtl="0">
              <a:lnSpc>
                <a:spcPct val="107000"/>
              </a:lnSpc>
              <a:spcBef>
                <a:spcPts val="800"/>
              </a:spcBef>
              <a:spcAft>
                <a:spcPts val="0"/>
              </a:spcAft>
              <a:buNone/>
            </a:pPr>
            <a:endParaRPr lang="es-ES" sz="2000" dirty="0"/>
          </a:p>
          <a:p>
            <a:pPr marL="0" lvl="0" indent="0" algn="l" rtl="0">
              <a:lnSpc>
                <a:spcPct val="107000"/>
              </a:lnSpc>
              <a:spcBef>
                <a:spcPts val="800"/>
              </a:spcBef>
              <a:spcAft>
                <a:spcPts val="0"/>
              </a:spcAft>
              <a:buNone/>
            </a:pPr>
            <a:r>
              <a:rPr lang="es-ES" sz="2000" dirty="0"/>
              <a:t>"El Proyecto </a:t>
            </a:r>
            <a:r>
              <a:rPr lang="es-ES" sz="2000" dirty="0" err="1"/>
              <a:t>Firstline</a:t>
            </a:r>
            <a:r>
              <a:rPr lang="es-ES" sz="2000" dirty="0"/>
              <a:t> tiene un conjunto de materiales que los ayudarán a saber más sobre cómo identificar los riesgos de infecciones en el trabajo, y a aprender más sobre dónde viven los microbios en la atención médica y cómo se propagan. ¡También pueden ser seguidores del Proyecto </a:t>
            </a:r>
            <a:r>
              <a:rPr lang="es-ES" sz="2000" dirty="0" err="1"/>
              <a:t>Firstline</a:t>
            </a:r>
            <a:r>
              <a:rPr lang="es-ES" sz="2000" dirty="0"/>
              <a:t> en las redes sociales!”</a:t>
            </a:r>
          </a:p>
          <a:p>
            <a:pPr marL="0" lvl="0" indent="0" algn="l" rtl="0">
              <a:lnSpc>
                <a:spcPct val="107000"/>
              </a:lnSpc>
              <a:spcBef>
                <a:spcPts val="800"/>
              </a:spcBef>
              <a:spcAft>
                <a:spcPts val="0"/>
              </a:spcAft>
              <a:buNone/>
            </a:pPr>
            <a:endParaRPr lang="es-ES" sz="2000" dirty="0"/>
          </a:p>
          <a:p>
            <a:pPr marL="0" lvl="0" indent="0" algn="l" rtl="0">
              <a:lnSpc>
                <a:spcPct val="107000"/>
              </a:lnSpc>
              <a:spcBef>
                <a:spcPts val="800"/>
              </a:spcBef>
              <a:spcAft>
                <a:spcPts val="0"/>
              </a:spcAft>
              <a:buNone/>
            </a:pPr>
            <a:r>
              <a:rPr lang="es-ES" sz="2000" dirty="0"/>
              <a:t>"¡Me quedaré en línea unos minutos después de que termine nuestra sesión y estaré encantado de responder cualquier otra pregunta!" </a:t>
            </a:r>
          </a:p>
          <a:p>
            <a:pPr marL="0" lvl="0" indent="0" algn="l" rtl="0">
              <a:lnSpc>
                <a:spcPct val="107000"/>
              </a:lnSpc>
              <a:spcBef>
                <a:spcPts val="800"/>
              </a:spcBef>
              <a:spcAft>
                <a:spcPts val="0"/>
              </a:spcAft>
              <a:buNone/>
            </a:pPr>
            <a:endParaRPr lang="es-ES" sz="2000" dirty="0"/>
          </a:p>
          <a:p>
            <a:pPr marL="0" lvl="0" indent="0" algn="l" rtl="0">
              <a:lnSpc>
                <a:spcPct val="107000"/>
              </a:lnSpc>
              <a:spcBef>
                <a:spcPts val="800"/>
              </a:spcBef>
              <a:spcAft>
                <a:spcPts val="0"/>
              </a:spcAft>
              <a:buNone/>
            </a:pPr>
            <a:r>
              <a:rPr lang="es-ES" sz="2000" dirty="0"/>
              <a:t>(Si esta sesión forma parte de una serie)</a:t>
            </a:r>
            <a:r>
              <a:rPr lang="es-ES" sz="2000" i="0" dirty="0"/>
              <a:t> </a:t>
            </a:r>
            <a:r>
              <a:rPr lang="es-ES" sz="2000" i="0" dirty="0">
                <a:solidFill>
                  <a:schemeClr val="accent1"/>
                </a:solidFill>
              </a:rPr>
              <a:t>La próxima vez, trataremos [inserte el siguiente tema de formación]. Por último, cuéntenos qué les pareció la sesión de hoy por medio del formulario con el que pueden hacer sus comentarios. Gracias de nuevo por acompañarnos hoy". </a:t>
            </a:r>
            <a:endParaRPr lang="es-ES" sz="2000" dirty="0"/>
          </a:p>
        </p:txBody>
      </p:sp>
      <p:sp>
        <p:nvSpPr>
          <p:cNvPr id="4" name="Slide Number Placeholder 3"/>
          <p:cNvSpPr>
            <a:spLocks noGrp="1"/>
          </p:cNvSpPr>
          <p:nvPr>
            <p:ph type="sldNum" sz="quarter" idx="5"/>
          </p:nvPr>
        </p:nvSpPr>
        <p:spPr/>
        <p:txBody>
          <a:bodyPr/>
          <a:lstStyle/>
          <a:p>
            <a:fld id="{DB64230C-8258-4529-832A-6A8AA1D5C3BA}" type="slidenum">
              <a:rPr lang="en-US" smtClean="0"/>
              <a:t>16</a:t>
            </a:fld>
            <a:endParaRPr lang="en-US" dirty="0"/>
          </a:p>
        </p:txBody>
      </p:sp>
    </p:spTree>
    <p:extLst>
      <p:ext uri="{BB962C8B-B14F-4D97-AF65-F5344CB8AC3E}">
        <p14:creationId xmlns:p14="http://schemas.microsoft.com/office/powerpoint/2010/main" val="223173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sz="2000" b="1" dirty="0">
                <a:latin typeface="Calibri"/>
                <a:ea typeface="Calibri"/>
                <a:cs typeface="Calibri"/>
                <a:sym typeface="Calibri"/>
              </a:rPr>
              <a:t>Notas para el facilitador: </a:t>
            </a:r>
            <a:endParaRPr lang="es-ES" sz="2000" dirty="0"/>
          </a:p>
          <a:p>
            <a:pPr marL="342900" lvl="0" indent="-317500" algn="l" rtl="0">
              <a:lnSpc>
                <a:spcPct val="107000"/>
              </a:lnSpc>
              <a:spcBef>
                <a:spcPts val="800"/>
              </a:spcBef>
              <a:spcAft>
                <a:spcPts val="0"/>
              </a:spcAft>
              <a:buClr>
                <a:srgbClr val="000000"/>
              </a:buClr>
              <a:buSzPts val="1400"/>
              <a:buFont typeface="Arial"/>
              <a:buChar char="•"/>
            </a:pPr>
            <a:r>
              <a:rPr lang="es-ES" sz="2000" dirty="0">
                <a:latin typeface="Calibri"/>
                <a:ea typeface="Calibri"/>
                <a:cs typeface="Calibri"/>
                <a:sym typeface="Calibri"/>
              </a:rPr>
              <a:t>Dé la bienvenida al grupo y escriba un saludo en el chat. </a:t>
            </a:r>
            <a:endParaRPr lang="es-ES" sz="2000" dirty="0"/>
          </a:p>
          <a:p>
            <a:pPr marL="342900" lvl="0" indent="-317500" algn="l" rtl="0">
              <a:lnSpc>
                <a:spcPct val="107000"/>
              </a:lnSpc>
              <a:spcBef>
                <a:spcPts val="0"/>
              </a:spcBef>
              <a:spcAft>
                <a:spcPts val="0"/>
              </a:spcAft>
              <a:buClr>
                <a:srgbClr val="000000"/>
              </a:buClr>
              <a:buSzPts val="1400"/>
              <a:buFont typeface="Arial"/>
              <a:buChar char="•"/>
            </a:pPr>
            <a:r>
              <a:rPr lang="es-ES" sz="2000" dirty="0">
                <a:latin typeface="Calibri"/>
                <a:ea typeface="Calibri"/>
                <a:cs typeface="Calibri"/>
                <a:sym typeface="Calibri"/>
              </a:rPr>
              <a:t>Si esta sesión forma parte de una serie en curso, puede optar por decir "bienvenidos", "gracias por acompañarnos de nuevo", etc. </a:t>
            </a:r>
            <a:endParaRPr lang="es-ES" sz="2000" dirty="0"/>
          </a:p>
          <a:p>
            <a:pPr marL="342900" lvl="0" indent="-317500" algn="l" rtl="0">
              <a:lnSpc>
                <a:spcPct val="107000"/>
              </a:lnSpc>
              <a:spcBef>
                <a:spcPts val="0"/>
              </a:spcBef>
              <a:spcAft>
                <a:spcPts val="0"/>
              </a:spcAft>
              <a:buClr>
                <a:srgbClr val="000000"/>
              </a:buClr>
              <a:buSzPts val="1400"/>
              <a:buFont typeface="Arial"/>
              <a:buChar char="•"/>
            </a:pPr>
            <a:r>
              <a:rPr lang="es-ES" sz="2000" dirty="0">
                <a:latin typeface="Calibri"/>
                <a:ea typeface="Calibri"/>
                <a:cs typeface="Calibri"/>
                <a:sym typeface="Calibri"/>
              </a:rPr>
              <a:t>Anuncie las reglas de orden interno, ya sea de forma verbal o por medio del chat. Si es necesario, proporcione notas adicionales específicas para la plataforma que esté utilizando (por ejemplo, cómo "levantar la mano", cómo publicar preguntas). </a:t>
            </a:r>
            <a:endParaRPr lang="es-ES" sz="2000" dirty="0"/>
          </a:p>
          <a:p>
            <a:pPr marL="342900" lvl="0" indent="-317500" algn="l" rtl="0">
              <a:lnSpc>
                <a:spcPct val="107000"/>
              </a:lnSpc>
              <a:spcBef>
                <a:spcPts val="0"/>
              </a:spcBef>
              <a:spcAft>
                <a:spcPts val="0"/>
              </a:spcAft>
              <a:buClr>
                <a:srgbClr val="000000"/>
              </a:buClr>
              <a:buSzPts val="1400"/>
              <a:buFont typeface="Arial"/>
              <a:buChar char="•"/>
            </a:pPr>
            <a:r>
              <a:rPr lang="es-ES" sz="2000" dirty="0">
                <a:latin typeface="Calibri"/>
                <a:ea typeface="Calibri"/>
                <a:cs typeface="Calibri"/>
                <a:sym typeface="Calibri"/>
              </a:rPr>
              <a:t>Proporcione una visión general del orden del día. </a:t>
            </a:r>
            <a:endParaRPr lang="es-ES" sz="2000" dirty="0"/>
          </a:p>
          <a:p>
            <a:pPr marL="342900" lvl="0" indent="-317500" algn="l" rtl="0">
              <a:lnSpc>
                <a:spcPct val="107000"/>
              </a:lnSpc>
              <a:spcBef>
                <a:spcPts val="0"/>
              </a:spcBef>
              <a:spcAft>
                <a:spcPts val="0"/>
              </a:spcAft>
              <a:buClr>
                <a:srgbClr val="000000"/>
              </a:buClr>
              <a:buSzPts val="1400"/>
              <a:buFont typeface="Arial"/>
              <a:buChar char="•"/>
            </a:pPr>
            <a:r>
              <a:rPr lang="es-ES" sz="2000" dirty="0">
                <a:latin typeface="Calibri"/>
                <a:ea typeface="Calibri"/>
                <a:cs typeface="Calibri"/>
                <a:sym typeface="Calibri"/>
              </a:rPr>
              <a:t>Adapte esta sección de la sesión según sea necesario: por ejemplo, puede optar por dedicar más tiempo a las presentaciones si hay caras nuevas o si los participantes no se conocen. </a:t>
            </a:r>
            <a:endParaRPr lang="es-ES" sz="2000" dirty="0"/>
          </a:p>
          <a:p>
            <a:pPr marL="228600" lvl="0" indent="-114300" algn="l" rtl="0">
              <a:lnSpc>
                <a:spcPct val="107000"/>
              </a:lnSpc>
              <a:spcBef>
                <a:spcPts val="600"/>
              </a:spcBef>
              <a:spcAft>
                <a:spcPts val="0"/>
              </a:spcAft>
              <a:buNone/>
            </a:pPr>
            <a:endParaRPr lang="es-ES" sz="2000" dirty="0"/>
          </a:p>
          <a:p>
            <a:pPr marL="0" lvl="0" indent="0" algn="l" rtl="0">
              <a:lnSpc>
                <a:spcPct val="107000"/>
              </a:lnSpc>
              <a:spcBef>
                <a:spcPts val="600"/>
              </a:spcBef>
              <a:spcAft>
                <a:spcPts val="0"/>
              </a:spcAft>
              <a:buNone/>
            </a:pPr>
            <a:r>
              <a:rPr lang="es-ES" sz="2000" b="1" dirty="0">
                <a:latin typeface="Calibri"/>
                <a:ea typeface="Calibri"/>
                <a:cs typeface="Calibri"/>
                <a:sym typeface="Calibri"/>
              </a:rPr>
              <a:t>Guion de muestra:</a:t>
            </a:r>
            <a:endParaRPr lang="es-ES" sz="2000" dirty="0"/>
          </a:p>
          <a:p>
            <a:pPr marL="0" lvl="0" indent="0" algn="l" rtl="0">
              <a:lnSpc>
                <a:spcPct val="107000"/>
              </a:lnSpc>
              <a:spcBef>
                <a:spcPts val="800"/>
              </a:spcBef>
              <a:spcAft>
                <a:spcPts val="0"/>
              </a:spcAft>
              <a:buNone/>
            </a:pPr>
            <a:r>
              <a:rPr lang="es-ES" sz="2000" dirty="0">
                <a:solidFill>
                  <a:schemeClr val="accent1"/>
                </a:solidFill>
                <a:latin typeface="Calibri"/>
                <a:ea typeface="Calibri"/>
                <a:cs typeface="Calibri"/>
                <a:sym typeface="Calibri"/>
              </a:rPr>
              <a:t>"Bienvenidos al Proyecto </a:t>
            </a:r>
            <a:r>
              <a:rPr lang="es-ES" sz="2000" dirty="0" err="1">
                <a:solidFill>
                  <a:schemeClr val="accent1"/>
                </a:solidFill>
                <a:latin typeface="Calibri"/>
                <a:ea typeface="Calibri"/>
                <a:cs typeface="Calibri"/>
                <a:sym typeface="Calibri"/>
              </a:rPr>
              <a:t>Firstline</a:t>
            </a:r>
            <a:r>
              <a:rPr lang="es-ES" sz="2000" dirty="0">
                <a:solidFill>
                  <a:schemeClr val="accent1"/>
                </a:solidFill>
                <a:latin typeface="Calibri"/>
                <a:ea typeface="Calibri"/>
                <a:cs typeface="Calibri"/>
                <a:sym typeface="Calibri"/>
              </a:rPr>
              <a:t>. Gracias por acompañarnos. Antes de empezar, algunas reglas de orden interno. Nos reuniremos hoy durante unos 20 minutos. Por favor, mantengan su cámara encendida, en la medida de lo posible, y desactiven su micrófono cuando no esté contribuyendo a la conversación. ¡Es un placer verlos a todos aquí hoy!”.</a:t>
            </a:r>
            <a:endParaRPr lang="es-ES" sz="1600" dirty="0"/>
          </a:p>
          <a:p>
            <a:pPr marL="0" lvl="0" indent="0" algn="l" rtl="0">
              <a:lnSpc>
                <a:spcPct val="107000"/>
              </a:lnSpc>
              <a:spcBef>
                <a:spcPts val="800"/>
              </a:spcBef>
              <a:spcAft>
                <a:spcPts val="0"/>
              </a:spcAft>
              <a:buNone/>
            </a:pPr>
            <a:endParaRPr lang="es-ES" sz="1600" dirty="0"/>
          </a:p>
          <a:p>
            <a:pPr marL="0" lvl="0" indent="0" algn="l" rtl="0">
              <a:lnSpc>
                <a:spcPct val="107000"/>
              </a:lnSpc>
              <a:spcBef>
                <a:spcPts val="800"/>
              </a:spcBef>
              <a:spcAft>
                <a:spcPts val="0"/>
              </a:spcAft>
              <a:buNone/>
            </a:pPr>
            <a:r>
              <a:rPr lang="es-ES" sz="2000" dirty="0">
                <a:solidFill>
                  <a:schemeClr val="accent1"/>
                </a:solidFill>
                <a:latin typeface="Calibri"/>
                <a:ea typeface="Calibri"/>
                <a:cs typeface="Calibri"/>
                <a:sym typeface="Calibri"/>
              </a:rPr>
              <a:t>"Hoy vamos a repasar y hablar sobre los ocho lugares principales en los que viven los microbios en la atención médica, y luego hablaremos de las estrategias para identificar los riesgos de que los microbios se propaguen desde ellos y enfermen a las personas. Tendremos la oportunidad de reflexionar antes de terminar por hoy".</a:t>
            </a:r>
            <a:endParaRPr lang="es-ES" sz="2000" dirty="0"/>
          </a:p>
          <a:p>
            <a:pPr marL="0" lvl="0" indent="0" algn="l" rtl="0">
              <a:lnSpc>
                <a:spcPct val="107000"/>
              </a:lnSpc>
              <a:spcBef>
                <a:spcPts val="800"/>
              </a:spcBef>
              <a:spcAft>
                <a:spcPts val="0"/>
              </a:spcAft>
              <a:buNone/>
            </a:pPr>
            <a:endParaRPr lang="es-ES" sz="2000" dirty="0"/>
          </a:p>
        </p:txBody>
      </p:sp>
      <p:sp>
        <p:nvSpPr>
          <p:cNvPr id="4" name="Slide Number Placeholder 3"/>
          <p:cNvSpPr>
            <a:spLocks noGrp="1"/>
          </p:cNvSpPr>
          <p:nvPr>
            <p:ph type="sldNum" sz="quarter" idx="5"/>
          </p:nvPr>
        </p:nvSpPr>
        <p:spPr/>
        <p:txBody>
          <a:bodyPr/>
          <a:lstStyle/>
          <a:p>
            <a:fld id="{DB64230C-8258-4529-832A-6A8AA1D5C3BA}" type="slidenum">
              <a:rPr lang="en-US" smtClean="0"/>
              <a:t>2</a:t>
            </a:fld>
            <a:endParaRPr lang="en-US" dirty="0"/>
          </a:p>
        </p:txBody>
      </p:sp>
    </p:spTree>
    <p:extLst>
      <p:ext uri="{BB962C8B-B14F-4D97-AF65-F5344CB8AC3E}">
        <p14:creationId xmlns:p14="http://schemas.microsoft.com/office/powerpoint/2010/main" val="215113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4230C-8258-4529-832A-6A8AA1D5C3BA}" type="slidenum">
              <a:rPr lang="en-US" smtClean="0"/>
              <a:t>3</a:t>
            </a:fld>
            <a:endParaRPr lang="en-US" dirty="0"/>
          </a:p>
        </p:txBody>
      </p:sp>
    </p:spTree>
    <p:extLst>
      <p:ext uri="{BB962C8B-B14F-4D97-AF65-F5344CB8AC3E}">
        <p14:creationId xmlns:p14="http://schemas.microsoft.com/office/powerpoint/2010/main" val="30659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a:t>
            </a:r>
            <a:endParaRPr lang="es-ES" dirty="0"/>
          </a:p>
          <a:p>
            <a:pPr marL="342900" lvl="0" indent="-342900" algn="l" rtl="0">
              <a:lnSpc>
                <a:spcPct val="107000"/>
              </a:lnSpc>
              <a:spcBef>
                <a:spcPts val="800"/>
              </a:spcBef>
              <a:spcAft>
                <a:spcPts val="0"/>
              </a:spcAft>
              <a:buClr>
                <a:srgbClr val="000000"/>
              </a:buClr>
              <a:buSzPts val="1400"/>
              <a:buFont typeface="Arial"/>
              <a:buChar char="•"/>
            </a:pPr>
            <a:r>
              <a:rPr lang="es-ES" dirty="0">
                <a:latin typeface="Calibri"/>
                <a:ea typeface="Calibri"/>
                <a:cs typeface="Calibri"/>
                <a:sym typeface="Calibri"/>
              </a:rPr>
              <a:t>Recuerde a los participantes la definición de un reservorio de microbios. </a:t>
            </a:r>
            <a:endParaRPr lang="es-ES" dirty="0"/>
          </a:p>
          <a:p>
            <a:pPr marL="342900" lvl="0" indent="-342900" algn="l" rtl="0">
              <a:lnSpc>
                <a:spcPct val="107000"/>
              </a:lnSpc>
              <a:spcBef>
                <a:spcPts val="0"/>
              </a:spcBef>
              <a:spcAft>
                <a:spcPts val="0"/>
              </a:spcAft>
              <a:buClr>
                <a:srgbClr val="000000"/>
              </a:buClr>
              <a:buSzPts val="1400"/>
              <a:buFont typeface="Arial"/>
              <a:buChar char="•"/>
            </a:pPr>
            <a:r>
              <a:rPr lang="es-ES" dirty="0">
                <a:latin typeface="Calibri"/>
                <a:ea typeface="Calibri"/>
                <a:cs typeface="Calibri"/>
                <a:sym typeface="Calibri"/>
              </a:rPr>
              <a:t>La siguiente diapositiva enumera los cuatro reservorios del cuerpo y los cuatro reservorios del entorno. Si el tiempo lo permite, puede pedir a los participantes que nombren los reservorios, ya sea en el chat o activando su micrófono, </a:t>
            </a:r>
            <a:r>
              <a:rPr lang="es-ES" b="1" dirty="0"/>
              <a:t>antes de pasar a la diapositiva 5</a:t>
            </a:r>
            <a:r>
              <a:rPr lang="es-ES" dirty="0">
                <a:latin typeface="Calibri"/>
                <a:ea typeface="Calibri"/>
                <a:cs typeface="Calibri"/>
                <a:sym typeface="Calibri"/>
              </a:rPr>
              <a:t>.</a:t>
            </a:r>
            <a:endParaRPr lang="es-ES" dirty="0"/>
          </a:p>
          <a:p>
            <a:pPr marL="215900" lvl="1" indent="31115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latin typeface="Calibri"/>
                <a:ea typeface="Calibri"/>
                <a:cs typeface="Calibri"/>
                <a:sym typeface="Calibri"/>
              </a:rPr>
              <a:t>Guion de muestra:</a:t>
            </a:r>
            <a:endParaRPr lang="es-ES" dirty="0"/>
          </a:p>
          <a:p>
            <a:pPr marL="0" lvl="0" indent="0" algn="l" rtl="0">
              <a:lnSpc>
                <a:spcPct val="107000"/>
              </a:lnSpc>
              <a:spcBef>
                <a:spcPts val="800"/>
              </a:spcBef>
              <a:spcAft>
                <a:spcPts val="0"/>
              </a:spcAft>
              <a:buNone/>
            </a:pPr>
            <a:r>
              <a:rPr lang="es-ES" dirty="0">
                <a:solidFill>
                  <a:schemeClr val="accent1"/>
                </a:solidFill>
                <a:latin typeface="Calibri"/>
                <a:ea typeface="Calibri"/>
                <a:cs typeface="Calibri"/>
                <a:sym typeface="Calibri"/>
              </a:rPr>
              <a:t>"Vamos a recordar. Cuando pensamos en la propagación de microbios en la atención médica, pensamos en los "reservorios", es decir, los lugares en donde los microbios viven en el cuerpo humano y en el entorno. Los microbios pueden encontrarse en otros reservorios, como en los alimentos, pero esta serie de capacitación se centra en estas categorías básicas cuando buscamos los riesgos de propagación de los microbios en la atención médica“. </a:t>
            </a:r>
            <a:endParaRPr lang="es-ES" dirty="0"/>
          </a:p>
          <a:p>
            <a:pPr marL="0" lvl="0" indent="0" algn="l" rtl="0">
              <a:lnSpc>
                <a:spcPct val="107000"/>
              </a:lnSpc>
              <a:spcBef>
                <a:spcPts val="800"/>
              </a:spcBef>
              <a:spcAft>
                <a:spcPts val="0"/>
              </a:spcAft>
              <a:buNone/>
            </a:pPr>
            <a:r>
              <a:rPr lang="es-ES" i="1" dirty="0">
                <a:latin typeface="Calibri"/>
                <a:ea typeface="Calibri"/>
                <a:cs typeface="Calibri"/>
                <a:sym typeface="Calibri"/>
              </a:rPr>
              <a:t>(Avance a la diapositiva 5). </a:t>
            </a:r>
            <a:endParaRPr lang="es-ES" dirty="0"/>
          </a:p>
          <a:p>
            <a:pPr marL="0" lvl="0" indent="0" algn="l" rtl="0">
              <a:lnSpc>
                <a:spcPct val="107000"/>
              </a:lnSpc>
              <a:spcBef>
                <a:spcPts val="80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4</a:t>
            </a:fld>
            <a:endParaRPr lang="en-US" dirty="0"/>
          </a:p>
        </p:txBody>
      </p:sp>
    </p:spTree>
    <p:extLst>
      <p:ext uri="{BB962C8B-B14F-4D97-AF65-F5344CB8AC3E}">
        <p14:creationId xmlns:p14="http://schemas.microsoft.com/office/powerpoint/2010/main" val="227961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t>Notas para el facilitador:</a:t>
            </a:r>
          </a:p>
          <a:p>
            <a:pPr marL="342900" lvl="0" indent="-342900" algn="l" rtl="0">
              <a:lnSpc>
                <a:spcPct val="107000"/>
              </a:lnSpc>
              <a:spcBef>
                <a:spcPts val="800"/>
              </a:spcBef>
              <a:spcAft>
                <a:spcPts val="0"/>
              </a:spcAft>
              <a:buClr>
                <a:srgbClr val="000000"/>
              </a:buClr>
              <a:buSzPts val="1400"/>
              <a:buFont typeface="Arial"/>
              <a:buChar char="•"/>
            </a:pPr>
            <a:r>
              <a:rPr lang="es-ES" dirty="0"/>
              <a:t>Recuerde a los participantes los ocho reservorios donde viven los microbios en la atención médica. </a:t>
            </a:r>
          </a:p>
          <a:p>
            <a:pPr marL="800100" lvl="1" indent="-361950" algn="l" rtl="0">
              <a:lnSpc>
                <a:spcPct val="107000"/>
              </a:lnSpc>
              <a:spcBef>
                <a:spcPts val="0"/>
              </a:spcBef>
              <a:spcAft>
                <a:spcPts val="0"/>
              </a:spcAft>
              <a:buClr>
                <a:srgbClr val="000000"/>
              </a:buClr>
              <a:buSzPts val="1400"/>
              <a:buFont typeface="Arial"/>
              <a:buChar char="•"/>
            </a:pPr>
            <a:r>
              <a:rPr lang="es-ES" dirty="0"/>
              <a:t>Haga hincapié en que los microbios pueden encontrarse en otros lugares, pero estos ocho son fundamentales para comprender e identificar el riesgo de propagación de las infecciones en la atención médica.</a:t>
            </a:r>
          </a:p>
          <a:p>
            <a:pPr marL="215900" lvl="1" indent="31115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b="1" dirty="0"/>
              <a:t>Guion de muestra:</a:t>
            </a:r>
          </a:p>
          <a:p>
            <a:pPr marL="0" lvl="0" indent="0" algn="l" rtl="0">
              <a:lnSpc>
                <a:spcPct val="107000"/>
              </a:lnSpc>
              <a:spcBef>
                <a:spcPts val="800"/>
              </a:spcBef>
              <a:spcAft>
                <a:spcPts val="0"/>
              </a:spcAft>
              <a:buNone/>
            </a:pPr>
            <a:r>
              <a:rPr lang="es-ES" dirty="0"/>
              <a:t>"En el cuerpo humano tenemos la piel, el sistema gastrointestinal o "los intestinos", el sistema respiratorio y la sangre</a:t>
            </a:r>
            <a:r>
              <a:rPr lang="es-ES" dirty="0">
                <a:solidFill>
                  <a:schemeClr val="accent1"/>
                </a:solidFill>
                <a:latin typeface="Calibri"/>
                <a:ea typeface="Calibri"/>
                <a:cs typeface="Calibri"/>
                <a:sym typeface="Calibri"/>
              </a:rPr>
              <a:t>”.</a:t>
            </a:r>
            <a:endParaRPr lang="es-ES" dirty="0"/>
          </a:p>
          <a:p>
            <a:pPr marL="0" lvl="0" indent="0" algn="l" rtl="0">
              <a:lnSpc>
                <a:spcPct val="107000"/>
              </a:lnSpc>
              <a:spcBef>
                <a:spcPts val="800"/>
              </a:spcBef>
              <a:spcAft>
                <a:spcPts val="0"/>
              </a:spcAft>
              <a:buNone/>
            </a:pPr>
            <a:endParaRPr lang="es-ES" dirty="0"/>
          </a:p>
          <a:p>
            <a:pPr marL="0" lvl="0" indent="0" algn="l" rtl="0">
              <a:lnSpc>
                <a:spcPct val="107000"/>
              </a:lnSpc>
              <a:spcBef>
                <a:spcPts val="800"/>
              </a:spcBef>
              <a:spcAft>
                <a:spcPts val="0"/>
              </a:spcAft>
              <a:buNone/>
            </a:pPr>
            <a:r>
              <a:rPr lang="es-ES" dirty="0">
                <a:solidFill>
                  <a:schemeClr val="accent1"/>
                </a:solidFill>
                <a:latin typeface="Calibri"/>
                <a:ea typeface="Calibri"/>
                <a:cs typeface="Calibri"/>
                <a:sym typeface="Calibri"/>
              </a:rPr>
              <a:t>"</a:t>
            </a:r>
            <a:r>
              <a:rPr lang="es-ES" dirty="0"/>
              <a:t>En el entorno de la atención médica, tenemos agua y superficies húmedas, superficies secas, suciedad y polvo, y dispositivos. Cuando entienda dónde se encuentran los microbios y cómo pueden trasladarse a lugares donde pueden causar daño, podrá identificar cuándo pueden propagarse y decidir qué puede hacer para protegerse y proteger a sus pacientes".</a:t>
            </a:r>
          </a:p>
          <a:p>
            <a:pPr marL="215900" lvl="1" indent="311150" algn="l" rtl="0">
              <a:lnSpc>
                <a:spcPct val="107000"/>
              </a:lnSpc>
              <a:spcBef>
                <a:spcPts val="800"/>
              </a:spcBef>
              <a:spcAft>
                <a:spcPts val="0"/>
              </a:spcAft>
              <a:buNone/>
            </a:pPr>
            <a:endParaRPr lang="es-ES" dirty="0"/>
          </a:p>
          <a:p>
            <a:pPr marL="0" lvl="0" indent="0" algn="l" rtl="0">
              <a:spcBef>
                <a:spcPts val="60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5</a:t>
            </a:fld>
            <a:endParaRPr lang="en-US" dirty="0"/>
          </a:p>
        </p:txBody>
      </p:sp>
    </p:spTree>
    <p:extLst>
      <p:ext uri="{BB962C8B-B14F-4D97-AF65-F5344CB8AC3E}">
        <p14:creationId xmlns:p14="http://schemas.microsoft.com/office/powerpoint/2010/main" val="372923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a:t>
            </a:r>
            <a:endParaRPr lang="es-ES" dirty="0"/>
          </a:p>
          <a:p>
            <a:pPr marL="311150" lvl="0" indent="-285750" algn="l" rtl="0">
              <a:spcBef>
                <a:spcPts val="80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Esta actividad de aprendizaje consta de tres partes. 	</a:t>
            </a:r>
            <a:endParaRPr lang="es-ES" dirty="0"/>
          </a:p>
          <a:p>
            <a:pPr marL="768350" lvl="1" indent="-285750" algn="l" rtl="0">
              <a:spcBef>
                <a:spcPts val="80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En primer lugar, asignará a cada participante un reservorio del cuerpo y otro del entorno. </a:t>
            </a:r>
            <a:endParaRPr lang="es-ES" dirty="0"/>
          </a:p>
          <a:p>
            <a:pPr marL="1225550" lvl="2" indent="-285750" algn="l" rtl="0">
              <a:spcBef>
                <a:spcPts val="80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Dispondrán de unos 2 minutos para reflexionar sobre los reservorios que les han sido asignados y hacer una lista de lo que saben con certeza, y de lo que creen saber pero que podría necesitar confirmación, sobre el control de infecciones relacionado con los reservorios que se les han asignado. </a:t>
            </a:r>
            <a:endParaRPr lang="es-ES" dirty="0"/>
          </a:p>
          <a:p>
            <a:pPr marL="1225550" lvl="2" indent="-285750" algn="l" rtl="0">
              <a:spcBef>
                <a:spcPts val="80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Al menos dos personas, pero idealmente tres o más, deberían tener asignados los mismos pares de reservorios. </a:t>
            </a:r>
            <a:endParaRPr lang="es-ES" dirty="0"/>
          </a:p>
          <a:p>
            <a:pPr marL="1225550" lvl="2" indent="-285750" algn="l" rtl="0">
              <a:spcBef>
                <a:spcPts val="80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Utilice el tamaño total de su grupo, el tamaño deseado de los grupos de trabajo y el tiempo asignado para esta actividad para determinar cuántos pares de reservorios se necesitan.  </a:t>
            </a:r>
            <a:endParaRPr lang="es-ES" dirty="0"/>
          </a:p>
          <a:p>
            <a:pPr marL="768350" lvl="1"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A continuación, dividirá a los participantes en pequeños grupos de trabajo con otras personas que hayan sido asignadas a los mismos pares de reservorios.</a:t>
            </a:r>
            <a:endParaRPr lang="es-ES" dirty="0"/>
          </a:p>
          <a:p>
            <a:pPr marL="1200150" lvl="2" indent="-260350" algn="l" rtl="0">
              <a:spcBef>
                <a:spcPts val="0"/>
              </a:spcBef>
              <a:spcAft>
                <a:spcPts val="0"/>
              </a:spcAft>
              <a:buClr>
                <a:srgbClr val="000000"/>
              </a:buClr>
              <a:buSzPts val="1400"/>
              <a:buFont typeface="Arial"/>
              <a:buChar char="•"/>
            </a:pPr>
            <a:r>
              <a:rPr lang="es-ES" dirty="0">
                <a:latin typeface="Calibri"/>
                <a:ea typeface="Calibri"/>
                <a:cs typeface="Calibri"/>
                <a:sym typeface="Calibri"/>
              </a:rPr>
              <a:t>En sus pequeños grupos, se basarán en sus tablas individuales y en sus conocimientos compartidos para </a:t>
            </a:r>
            <a:r>
              <a:rPr lang="es-ES" dirty="0">
                <a:solidFill>
                  <a:srgbClr val="211D1E"/>
                </a:solidFill>
              </a:rPr>
              <a:t>identificar un ejemplo práctico de cuando sus dos reservorios asignados interactúan en la atención médica. </a:t>
            </a:r>
            <a:endParaRPr lang="es-ES" dirty="0"/>
          </a:p>
          <a:p>
            <a:pPr marL="1225550" lvl="2"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El ejemplo puede estar relacionado con una interacción con el paciente o ser una tarea rutinaria de trabajo. </a:t>
            </a:r>
            <a:endParaRPr lang="es-ES" dirty="0"/>
          </a:p>
          <a:p>
            <a:pPr marL="1225550" lvl="2"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Dependiendo del tamaño de su grupo de trabajo, permita aproximadamente  4 o 5 minutos para esta conversación; los grupos más pequeños pueden tardar menos tiempo. </a:t>
            </a:r>
            <a:endParaRPr lang="es-ES" dirty="0"/>
          </a:p>
          <a:p>
            <a:pPr marL="768350" lvl="1"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Por último, ayude a los participantes a sintetizar su aprendizaje. Como grupo, van a: (1) identificar formas de reforzar la identificación de los riesgos en el trabajo, e (2) identificar las acciones para el control de infecciones que todos pueden tomar para mantenerse más seguros. Deje unos 8 o 9 minutos para la conversación de síntesis con todo el grupo. </a:t>
            </a:r>
            <a:endParaRPr lang="es-ES" dirty="0"/>
          </a:p>
          <a:p>
            <a:pPr marL="311150" lvl="0"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Transición a la actividad de aprendizaje. </a:t>
            </a:r>
            <a:endParaRPr lang="es-ES" dirty="0"/>
          </a:p>
          <a:p>
            <a:pPr marL="768350" lvl="1"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A su elección, asigne a cada participante un reservorio del cuerpo y un reservorio del entorno de la atención médica.</a:t>
            </a:r>
            <a:endParaRPr lang="es-ES" dirty="0"/>
          </a:p>
          <a:p>
            <a:pPr marL="768350" lvl="1"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Explique que los participantes tendrán 2 minutos para reflexionar: </a:t>
            </a:r>
            <a:endParaRPr lang="es-ES" dirty="0"/>
          </a:p>
          <a:p>
            <a:pPr marL="1225550" lvl="2"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Lo que </a:t>
            </a:r>
            <a:r>
              <a:rPr lang="es-ES" i="1" dirty="0"/>
              <a:t>saben</a:t>
            </a:r>
            <a:r>
              <a:rPr lang="es-ES" dirty="0">
                <a:solidFill>
                  <a:srgbClr val="211D1E"/>
                </a:solidFill>
                <a:latin typeface="Calibri"/>
                <a:ea typeface="Calibri"/>
                <a:cs typeface="Calibri"/>
                <a:sym typeface="Calibri"/>
              </a:rPr>
              <a:t> sobre los microbios y su propagación a partir de los reservorios del cuerpo y del entorno de la atención médica asignados </a:t>
            </a:r>
            <a:endParaRPr lang="es-ES" dirty="0"/>
          </a:p>
          <a:p>
            <a:pPr marL="1225550" lvl="2"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Lo que </a:t>
            </a:r>
            <a:r>
              <a:rPr lang="es-ES" i="1" dirty="0"/>
              <a:t>creen</a:t>
            </a:r>
            <a:r>
              <a:rPr lang="es-ES" dirty="0">
                <a:solidFill>
                  <a:srgbClr val="211D1E"/>
                </a:solidFill>
                <a:latin typeface="Calibri"/>
                <a:ea typeface="Calibri"/>
                <a:cs typeface="Calibri"/>
                <a:sym typeface="Calibri"/>
              </a:rPr>
              <a:t> saber sobre los reservorios y la propagación de los microbios, pero que podría necesitar confirmación. </a:t>
            </a:r>
            <a:endParaRPr lang="es-ES" dirty="0"/>
          </a:p>
          <a:p>
            <a:pPr marL="273050" lvl="0" indent="-203200" algn="l" rtl="0">
              <a:lnSpc>
                <a:spcPct val="107000"/>
              </a:lnSpc>
              <a:spcBef>
                <a:spcPts val="0"/>
              </a:spcBef>
              <a:spcAft>
                <a:spcPts val="0"/>
              </a:spcAft>
              <a:buNone/>
            </a:pPr>
            <a:endParaRPr lang="es-ES" dirty="0"/>
          </a:p>
          <a:p>
            <a:pPr marL="0" lvl="0" indent="0" algn="l" rtl="0">
              <a:lnSpc>
                <a:spcPct val="107000"/>
              </a:lnSpc>
              <a:spcBef>
                <a:spcPts val="600"/>
              </a:spcBef>
              <a:spcAft>
                <a:spcPts val="0"/>
              </a:spcAft>
              <a:buNone/>
            </a:pPr>
            <a:r>
              <a:rPr lang="es-ES" sz="1800" b="1" dirty="0">
                <a:latin typeface="Calibri"/>
                <a:ea typeface="Calibri"/>
                <a:cs typeface="Calibri"/>
                <a:sym typeface="Calibri"/>
              </a:rPr>
              <a:t>Guion de muestra:</a:t>
            </a:r>
            <a:endParaRPr lang="es-ES" sz="1200" dirty="0"/>
          </a:p>
          <a:p>
            <a:pPr marL="0" lvl="0" indent="0" algn="l" rtl="0">
              <a:spcBef>
                <a:spcPts val="800"/>
              </a:spcBef>
              <a:spcAft>
                <a:spcPts val="0"/>
              </a:spcAft>
              <a:buNone/>
            </a:pPr>
            <a:r>
              <a:rPr lang="es-ES" dirty="0">
                <a:solidFill>
                  <a:srgbClr val="13609C"/>
                </a:solidFill>
                <a:latin typeface="Calibri"/>
                <a:ea typeface="Calibri"/>
                <a:cs typeface="Calibri"/>
                <a:sym typeface="Calibri"/>
              </a:rPr>
              <a:t>"Ahora, vamos a hacer un rápido inventario de nuestros conocimientos sobre los reservorios y el control de infecciones. Voy a asignar a cada uno de ustedes un sistema corporal y una parte del entorno en la que se van a enfocar.  Me gustaría que pensara en lo que </a:t>
            </a:r>
            <a:r>
              <a:rPr lang="es-ES" i="1" dirty="0"/>
              <a:t>saben</a:t>
            </a:r>
            <a:r>
              <a:rPr lang="es-ES" dirty="0">
                <a:solidFill>
                  <a:srgbClr val="13609C"/>
                </a:solidFill>
                <a:latin typeface="Calibri"/>
                <a:ea typeface="Calibri"/>
                <a:cs typeface="Calibri"/>
                <a:sym typeface="Calibri"/>
              </a:rPr>
              <a:t> sobre dónde se encuentran habitualmente los microbios en la atención médica, y cómo pueden propagarse desde esos lugares </a:t>
            </a:r>
            <a:r>
              <a:rPr lang="es-ES" dirty="0">
                <a:solidFill>
                  <a:srgbClr val="000000"/>
                </a:solidFill>
              </a:rPr>
              <a:t>- </a:t>
            </a:r>
            <a:r>
              <a:rPr lang="es-ES" dirty="0">
                <a:solidFill>
                  <a:srgbClr val="13609C"/>
                </a:solidFill>
                <a:latin typeface="Calibri"/>
                <a:ea typeface="Calibri"/>
                <a:cs typeface="Calibri"/>
                <a:sym typeface="Calibri"/>
              </a:rPr>
              <a:t>y lo que ustedes </a:t>
            </a:r>
            <a:r>
              <a:rPr lang="es-ES" i="1" dirty="0"/>
              <a:t>creen</a:t>
            </a:r>
            <a:r>
              <a:rPr lang="es-ES" dirty="0">
                <a:solidFill>
                  <a:srgbClr val="13609C"/>
                </a:solidFill>
                <a:latin typeface="Calibri"/>
                <a:ea typeface="Calibri"/>
                <a:cs typeface="Calibri"/>
                <a:sym typeface="Calibri"/>
              </a:rPr>
              <a:t> saber sobre dónde se encuentran habitualmente los microbios en la atención médica, y cómo pueden propagarse desde esos lugares”. </a:t>
            </a:r>
            <a:endParaRPr lang="es-ES" dirty="0"/>
          </a:p>
          <a:p>
            <a:pPr marL="0" lvl="0" indent="0" algn="l" rtl="0">
              <a:spcBef>
                <a:spcPts val="0"/>
              </a:spcBef>
              <a:spcAft>
                <a:spcPts val="0"/>
              </a:spcAft>
              <a:buNone/>
            </a:pPr>
            <a:r>
              <a:rPr lang="es-ES" i="1" dirty="0">
                <a:solidFill>
                  <a:srgbClr val="211D1E"/>
                </a:solidFill>
                <a:latin typeface="Calibri"/>
                <a:ea typeface="Calibri"/>
                <a:cs typeface="Calibri"/>
                <a:sym typeface="Calibri"/>
              </a:rPr>
              <a:t>(Asigne reservorios).</a:t>
            </a: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7</a:t>
            </a:fld>
            <a:endParaRPr lang="en-US" dirty="0"/>
          </a:p>
        </p:txBody>
      </p:sp>
    </p:spTree>
    <p:extLst>
      <p:ext uri="{BB962C8B-B14F-4D97-AF65-F5344CB8AC3E}">
        <p14:creationId xmlns:p14="http://schemas.microsoft.com/office/powerpoint/2010/main" val="2147816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a:t>
            </a:r>
            <a:endParaRPr lang="es-ES" dirty="0"/>
          </a:p>
          <a:p>
            <a:pPr marL="311150" lvl="0" indent="-285750" algn="l" rtl="0">
              <a:spcBef>
                <a:spcPts val="80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Dirija a los participantes a la(s) página(s) de su folletos de participantes con las tablas en blanco. </a:t>
            </a:r>
            <a:endParaRPr lang="es-ES" dirty="0"/>
          </a:p>
          <a:p>
            <a:pPr marL="768350" lvl="1" indent="-285750" algn="l" rtl="0">
              <a:spcBef>
                <a:spcPts val="0"/>
              </a:spcBef>
              <a:spcAft>
                <a:spcPts val="0"/>
              </a:spcAft>
              <a:buClr>
                <a:srgbClr val="000000"/>
              </a:buClr>
              <a:buSzPts val="1400"/>
              <a:buFont typeface="Arial"/>
              <a:buChar char="•"/>
            </a:pPr>
            <a:r>
              <a:rPr lang="es-ES" dirty="0">
                <a:latin typeface="Calibri"/>
                <a:ea typeface="Calibri"/>
                <a:cs typeface="Calibri"/>
                <a:sym typeface="Calibri"/>
              </a:rPr>
              <a:t>Hay dos tablas: Una para los reservorios del cuerpo y otra para los reservorios del entorno de la atención médica.</a:t>
            </a:r>
            <a:endParaRPr lang="es-ES" dirty="0"/>
          </a:p>
          <a:p>
            <a:pPr marL="1225550" lvl="2"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Cada tabla tiene tres columnas: </a:t>
            </a:r>
            <a:r>
              <a:rPr lang="es-ES" dirty="0">
                <a:solidFill>
                  <a:srgbClr val="000000"/>
                </a:solidFill>
              </a:rPr>
              <a:t>"Lo que sé", "Lo que creo que sé" y "Lo que quiero saber ".</a:t>
            </a:r>
            <a:r>
              <a:rPr lang="es-ES" b="1" dirty="0"/>
              <a:t> </a:t>
            </a:r>
            <a:endParaRPr lang="es-ES" dirty="0"/>
          </a:p>
          <a:p>
            <a:pPr marL="1225550" lvl="2"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La columna 3, </a:t>
            </a:r>
            <a:r>
              <a:rPr lang="es-ES" dirty="0">
                <a:solidFill>
                  <a:srgbClr val="000000"/>
                </a:solidFill>
              </a:rPr>
              <a:t>"Lo que quiero saber "</a:t>
            </a:r>
            <a:r>
              <a:rPr lang="es-ES" dirty="0">
                <a:solidFill>
                  <a:srgbClr val="211D1E"/>
                </a:solidFill>
                <a:latin typeface="Calibri"/>
                <a:ea typeface="Calibri"/>
                <a:cs typeface="Calibri"/>
                <a:sym typeface="Calibri"/>
              </a:rPr>
              <a:t>, se abordará más adelante en la sesión. </a:t>
            </a:r>
            <a:endParaRPr lang="es-ES" dirty="0"/>
          </a:p>
          <a:p>
            <a:pPr marL="311150" lvl="2"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Dé a los participantes 2 minutos para que reflexionen y tomen notas sobre los reservorios que les han sido asignados: </a:t>
            </a:r>
            <a:endParaRPr lang="es-ES" dirty="0">
              <a:solidFill>
                <a:srgbClr val="7C4578"/>
              </a:solidFill>
            </a:endParaRPr>
          </a:p>
          <a:p>
            <a:pPr marL="768350" lvl="3"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En la columna "Lo que sé": lo que saben sobre los microbios y su propagación a partir de estos reservorios; y</a:t>
            </a:r>
            <a:endParaRPr lang="es-ES" dirty="0"/>
          </a:p>
          <a:p>
            <a:pPr marL="768350" lvl="3"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En la columna “Lo que creo que sé": lo que creen saber -pero que podrían necesitar confirmación- sobre los microbios y su propagación. </a:t>
            </a:r>
            <a:endParaRPr lang="es-ES" dirty="0"/>
          </a:p>
          <a:p>
            <a:pPr marL="768350" lvl="3"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Por ejemplo, un participante al que se le haya asignado la "piel" podría escribir que </a:t>
            </a:r>
            <a:r>
              <a:rPr lang="es-ES" u="sng" dirty="0"/>
              <a:t>sabe</a:t>
            </a:r>
            <a:r>
              <a:rPr lang="es-ES" dirty="0">
                <a:solidFill>
                  <a:srgbClr val="211D1E"/>
                </a:solidFill>
                <a:latin typeface="Calibri"/>
                <a:ea typeface="Calibri"/>
                <a:cs typeface="Calibri"/>
                <a:sym typeface="Calibri"/>
              </a:rPr>
              <a:t> que hay muchos microbios en la piel y que </a:t>
            </a:r>
            <a:r>
              <a:rPr lang="es-ES" u="sng" dirty="0"/>
              <a:t>cree</a:t>
            </a:r>
            <a:r>
              <a:rPr lang="es-ES" dirty="0">
                <a:solidFill>
                  <a:srgbClr val="211D1E"/>
                </a:solidFill>
                <a:latin typeface="Calibri"/>
                <a:ea typeface="Calibri"/>
                <a:cs typeface="Calibri"/>
                <a:sym typeface="Calibri"/>
              </a:rPr>
              <a:t> saber que la</a:t>
            </a:r>
            <a:r>
              <a:rPr lang="es-ES" i="1" dirty="0"/>
              <a:t> S. </a:t>
            </a:r>
            <a:r>
              <a:rPr lang="es-ES" i="1" dirty="0" err="1"/>
              <a:t>aureus</a:t>
            </a:r>
            <a:r>
              <a:rPr lang="es-ES" i="1" dirty="0"/>
              <a:t> </a:t>
            </a:r>
            <a:r>
              <a:rPr lang="es-ES" dirty="0">
                <a:solidFill>
                  <a:srgbClr val="211D1E"/>
                </a:solidFill>
                <a:latin typeface="Calibri"/>
                <a:ea typeface="Calibri"/>
                <a:cs typeface="Calibri"/>
                <a:sym typeface="Calibri"/>
              </a:rPr>
              <a:t>es un ejemplo de microbio que se encuentra habitualmente en la piel. </a:t>
            </a:r>
            <a:endParaRPr lang="es-ES" dirty="0"/>
          </a:p>
          <a:p>
            <a:pPr marL="311150" lvl="0"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Reúna a los participantes cuando hayan transcurrido 2 minutos. </a:t>
            </a:r>
            <a:endParaRPr lang="es-ES" dirty="0"/>
          </a:p>
          <a:p>
            <a:pPr marL="0" lvl="0" indent="0" algn="l" rtl="0">
              <a:spcBef>
                <a:spcPts val="0"/>
              </a:spcBef>
              <a:spcAft>
                <a:spcPts val="0"/>
              </a:spcAft>
              <a:buNone/>
            </a:pPr>
            <a:endParaRPr lang="es-ES" dirty="0"/>
          </a:p>
          <a:p>
            <a:pPr marL="0" lvl="0" indent="0" algn="l" rtl="0">
              <a:lnSpc>
                <a:spcPct val="107000"/>
              </a:lnSpc>
              <a:spcBef>
                <a:spcPts val="800"/>
              </a:spcBef>
              <a:spcAft>
                <a:spcPts val="0"/>
              </a:spcAft>
              <a:buNone/>
            </a:pPr>
            <a:r>
              <a:rPr lang="es-ES" b="1" dirty="0">
                <a:latin typeface="Calibri"/>
                <a:ea typeface="Calibri"/>
                <a:cs typeface="Calibri"/>
                <a:sym typeface="Calibri"/>
              </a:rPr>
              <a:t>Guion de muestra:</a:t>
            </a:r>
            <a:endParaRPr lang="es-ES" dirty="0"/>
          </a:p>
          <a:p>
            <a:pPr marL="0" lvl="0" indent="0" algn="l" rtl="0">
              <a:spcBef>
                <a:spcPts val="800"/>
              </a:spcBef>
              <a:spcAft>
                <a:spcPts val="0"/>
              </a:spcAft>
              <a:buNone/>
            </a:pPr>
            <a:r>
              <a:rPr lang="es-ES" dirty="0">
                <a:solidFill>
                  <a:srgbClr val="13609C"/>
                </a:solidFill>
                <a:latin typeface="Calibri"/>
                <a:ea typeface="Calibri"/>
                <a:cs typeface="Calibri"/>
                <a:sym typeface="Calibri"/>
              </a:rPr>
              <a:t>"Por favor, diríjanse a las tablas en blanco de sus folletos de participantes. En las dos primeras columnas de cada tabla, verán espacio para escribir lo que </a:t>
            </a:r>
            <a:r>
              <a:rPr lang="es-ES" i="1" dirty="0"/>
              <a:t>saben</a:t>
            </a:r>
            <a:r>
              <a:rPr lang="es-ES" dirty="0">
                <a:solidFill>
                  <a:srgbClr val="13609C"/>
                </a:solidFill>
                <a:latin typeface="Calibri"/>
                <a:ea typeface="Calibri"/>
                <a:cs typeface="Calibri"/>
                <a:sym typeface="Calibri"/>
              </a:rPr>
              <a:t>, y lo que </a:t>
            </a:r>
            <a:r>
              <a:rPr lang="es-ES" i="1" dirty="0"/>
              <a:t>creen</a:t>
            </a:r>
            <a:r>
              <a:rPr lang="es-ES" dirty="0">
                <a:solidFill>
                  <a:srgbClr val="13609C"/>
                </a:solidFill>
                <a:latin typeface="Calibri"/>
                <a:ea typeface="Calibri"/>
                <a:cs typeface="Calibri"/>
                <a:sym typeface="Calibri"/>
              </a:rPr>
              <a:t> saber, sobre la propagación de microbios de los reservorios del cuerpo y del entorno que se les ha asignado. Hablaremos de la tercera columna en un minuto”.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"Comiencen escribiendo en la primera columna una cosa que sepan sobre los microbios y su propagación para los reservorios que les han sido asignados. A continuación, escriban en la segunda columna lo que creen saber, pero que podrían necesitar confirmación. De momento, céntrense solo en las áreas que se les han asignado. Tendrán unos 2 minutos, y luego volveremos a reunirnos para el siguiente paso. Vale, ¡vamos!“.</a:t>
            </a:r>
            <a:endParaRPr lang="es-ES" dirty="0"/>
          </a:p>
          <a:p>
            <a:pPr marL="0" lvl="0" indent="0" algn="l" rtl="0">
              <a:spcBef>
                <a:spcPts val="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8</a:t>
            </a:fld>
            <a:endParaRPr lang="en-US" dirty="0"/>
          </a:p>
        </p:txBody>
      </p:sp>
    </p:spTree>
    <p:extLst>
      <p:ext uri="{BB962C8B-B14F-4D97-AF65-F5344CB8AC3E}">
        <p14:creationId xmlns:p14="http://schemas.microsoft.com/office/powerpoint/2010/main" val="20259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a:t>
            </a:r>
            <a:endParaRPr lang="es-ES" dirty="0"/>
          </a:p>
          <a:p>
            <a:pPr marL="311150" lvl="0" indent="-285750" algn="l" rtl="0">
              <a:spcBef>
                <a:spcPts val="80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Agradezca a los participantes su reflexión y pase a los grupos de trabajo. </a:t>
            </a:r>
            <a:endParaRPr lang="es-ES" dirty="0"/>
          </a:p>
          <a:p>
            <a:pPr marL="311150" lvl="0"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Divida a los participantes en grupos que incluyan a los que se les asignaron los mismos dos reservorios. </a:t>
            </a:r>
            <a:endParaRPr lang="es-ES" dirty="0"/>
          </a:p>
          <a:p>
            <a:pPr marL="768350" lvl="1"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Proporcione instrucciones, adaptadas a su plataforma virtual, para los grupos de trabajo. Informe a los participantes sobre cómo pedir ayuda si la necesitan. </a:t>
            </a:r>
            <a:endParaRPr lang="es-ES" dirty="0"/>
          </a:p>
          <a:p>
            <a:pPr marL="768350" lvl="1"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Pida a cada grupo que designe a una persona que informará al grupo mayor. </a:t>
            </a:r>
            <a:endParaRPr lang="es-ES" dirty="0"/>
          </a:p>
          <a:p>
            <a:pPr marL="311150" lvl="0"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Explique que cada grupo pequeño trabajará en conjunto para crear un escenario realista sobre cómo sus reservorios asignados podrían interactuar en un entorno de atención médica, utilizando la indicación en la pantalla.</a:t>
            </a:r>
            <a:endParaRPr lang="es-ES" dirty="0"/>
          </a:p>
          <a:p>
            <a:pPr marL="768350" lvl="1"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Indique a los participantes que anoten su escenario en su folleto de participante. </a:t>
            </a:r>
            <a:endParaRPr lang="es-ES" dirty="0"/>
          </a:p>
          <a:p>
            <a:pPr marL="768350" lvl="1"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Explique que dispondrán de aproximadamente 5 minutos para esta conversación. </a:t>
            </a:r>
            <a:endParaRPr lang="es-ES" dirty="0"/>
          </a:p>
          <a:p>
            <a:pPr marL="768350" lvl="1"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Dependiendo de su audiencia, puede referirse a las tablas "Cuerpo" y "Entorno de la atención médica" de los folletos de participantes de las sesiones 1 y 2 de esta serie, respectivamente.</a:t>
            </a:r>
            <a:endParaRPr lang="es-ES" dirty="0"/>
          </a:p>
          <a:p>
            <a:pPr marL="0" lvl="0" indent="0" algn="l" rtl="0">
              <a:spcBef>
                <a:spcPts val="0"/>
              </a:spcBef>
              <a:spcAft>
                <a:spcPts val="0"/>
              </a:spcAft>
              <a:buNone/>
            </a:pPr>
            <a:endParaRPr lang="es-ES" dirty="0"/>
          </a:p>
          <a:p>
            <a:pPr marL="0" lvl="0" indent="0" algn="l" rtl="0">
              <a:lnSpc>
                <a:spcPct val="107000"/>
              </a:lnSpc>
              <a:spcBef>
                <a:spcPts val="0"/>
              </a:spcBef>
              <a:spcAft>
                <a:spcPts val="0"/>
              </a:spcAft>
              <a:buNone/>
            </a:pPr>
            <a:r>
              <a:rPr lang="es-ES" b="1" dirty="0">
                <a:latin typeface="Calibri"/>
                <a:ea typeface="Calibri"/>
                <a:cs typeface="Calibri"/>
                <a:sym typeface="Calibri"/>
              </a:rPr>
              <a:t>Guion de muestra:</a:t>
            </a:r>
            <a:endParaRPr lang="es-ES" dirty="0"/>
          </a:p>
          <a:p>
            <a:pPr marL="0" lvl="0" indent="0" algn="l" rtl="0">
              <a:lnSpc>
                <a:spcPct val="107000"/>
              </a:lnSpc>
              <a:spcBef>
                <a:spcPts val="800"/>
              </a:spcBef>
              <a:spcAft>
                <a:spcPts val="0"/>
              </a:spcAft>
              <a:buNone/>
            </a:pPr>
            <a:r>
              <a:rPr lang="es-ES" dirty="0">
                <a:solidFill>
                  <a:schemeClr val="accent1"/>
                </a:solidFill>
                <a:latin typeface="Calibri"/>
                <a:ea typeface="Calibri"/>
                <a:cs typeface="Calibri"/>
                <a:sym typeface="Calibri"/>
              </a:rPr>
              <a:t>"¡Gracias! Ahora, nos dividiremos en pequeños grupos para realizar una actividad”. </a:t>
            </a:r>
            <a:endParaRPr lang="es-ES" sz="1200" dirty="0"/>
          </a:p>
          <a:p>
            <a:pPr marL="0" lvl="0" indent="0" algn="l" rtl="0">
              <a:lnSpc>
                <a:spcPct val="107000"/>
              </a:lnSpc>
              <a:spcBef>
                <a:spcPts val="800"/>
              </a:spcBef>
              <a:spcAft>
                <a:spcPts val="0"/>
              </a:spcAft>
              <a:buNone/>
            </a:pPr>
            <a:endParaRPr lang="es-ES" sz="1200" dirty="0"/>
          </a:p>
          <a:p>
            <a:pPr marL="0" lvl="0" indent="0" algn="l" rtl="0">
              <a:lnSpc>
                <a:spcPct val="107000"/>
              </a:lnSpc>
              <a:spcBef>
                <a:spcPts val="800"/>
              </a:spcBef>
              <a:spcAft>
                <a:spcPts val="0"/>
              </a:spcAft>
              <a:buNone/>
            </a:pPr>
            <a:r>
              <a:rPr lang="es-ES" dirty="0">
                <a:solidFill>
                  <a:srgbClr val="4472C4"/>
                </a:solidFill>
                <a:latin typeface="Calibri"/>
                <a:ea typeface="Calibri"/>
                <a:cs typeface="Calibri"/>
                <a:sym typeface="Calibri"/>
              </a:rPr>
              <a:t>"Piensen en cómo sus dos reservorios asignados conectan con su profesión y su trabajo diario. En sus grupos, trabajen juntos para identificar un escenario realista que muestre cómo sus reservorios pueden interactuar entre sí en la atención médica, y anoten su escenario en sus folletos de participantes”. </a:t>
            </a:r>
            <a:endParaRPr lang="es-ES" sz="1200" dirty="0"/>
          </a:p>
          <a:p>
            <a:pPr marL="0" lvl="0" indent="0" algn="l" rtl="0">
              <a:lnSpc>
                <a:spcPct val="107000"/>
              </a:lnSpc>
              <a:spcBef>
                <a:spcPts val="800"/>
              </a:spcBef>
              <a:spcAft>
                <a:spcPts val="0"/>
              </a:spcAft>
              <a:buNone/>
            </a:pPr>
            <a:endParaRPr lang="es-ES" sz="1200" dirty="0"/>
          </a:p>
          <a:p>
            <a:pPr marL="0" lvl="0" indent="0" algn="l" rtl="0">
              <a:lnSpc>
                <a:spcPct val="107000"/>
              </a:lnSpc>
              <a:spcBef>
                <a:spcPts val="800"/>
              </a:spcBef>
              <a:spcAft>
                <a:spcPts val="0"/>
              </a:spcAft>
              <a:buNone/>
            </a:pPr>
            <a:r>
              <a:rPr lang="es-ES" dirty="0">
                <a:solidFill>
                  <a:schemeClr val="accent1"/>
                </a:solidFill>
                <a:latin typeface="Calibri"/>
                <a:ea typeface="Calibri"/>
                <a:cs typeface="Calibri"/>
                <a:sym typeface="Calibri"/>
              </a:rPr>
              <a:t>"He puesto en la diapositiva un sencillo iniciador de frases para ayudarlos a empezar. Cuando volvamos a reunirnos, pediré a un representante de cada grupo que comparta las ideas de su grupo con todos. No es necesario que utilicen esta frase exacta, sino que pueden describir el escenario con sus propias palabras. Tendrán unos 5 minutos para trabajar juntos. Les avisaré cuando les quede 1 minuto".</a:t>
            </a:r>
            <a:endParaRPr lang="es-ES" dirty="0"/>
          </a:p>
          <a:p>
            <a:pPr marL="266700" lvl="0" indent="-190500" algn="l" rtl="0">
              <a:lnSpc>
                <a:spcPct val="107000"/>
              </a:lnSpc>
              <a:spcBef>
                <a:spcPts val="800"/>
              </a:spcBef>
              <a:spcAft>
                <a:spcPts val="0"/>
              </a:spcAft>
              <a:buNone/>
            </a:pP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9</a:t>
            </a:fld>
            <a:endParaRPr lang="en-US" dirty="0"/>
          </a:p>
        </p:txBody>
      </p:sp>
    </p:spTree>
    <p:extLst>
      <p:ext uri="{BB962C8B-B14F-4D97-AF65-F5344CB8AC3E}">
        <p14:creationId xmlns:p14="http://schemas.microsoft.com/office/powerpoint/2010/main" val="122120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Bef>
                <a:spcPts val="0"/>
              </a:spcBef>
              <a:spcAft>
                <a:spcPts val="0"/>
              </a:spcAft>
              <a:buNone/>
            </a:pPr>
            <a:r>
              <a:rPr lang="es-ES" b="1" dirty="0">
                <a:latin typeface="Calibri"/>
                <a:ea typeface="Calibri"/>
                <a:cs typeface="Calibri"/>
                <a:sym typeface="Calibri"/>
              </a:rPr>
              <a:t>Notas para el facilitador:</a:t>
            </a:r>
            <a:endParaRPr lang="es-ES" dirty="0"/>
          </a:p>
          <a:p>
            <a:pPr marL="311150" lvl="0" indent="-285750" algn="l" rtl="0">
              <a:spcBef>
                <a:spcPts val="80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Cuando falte 1 minuto, dé a los grupos un "aviso". </a:t>
            </a:r>
            <a:endParaRPr lang="es-ES" dirty="0"/>
          </a:p>
          <a:p>
            <a:pPr marL="311150" lvl="0"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Una vez transcurridos 5 minutos, vuelva a convocar a todo el grupo. </a:t>
            </a:r>
            <a:endParaRPr lang="es-ES" dirty="0"/>
          </a:p>
          <a:p>
            <a:pPr marL="311150" lvl="0"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Agradézcales sus conversaciones e invite a los representantes de cada pequeño grupo a compartir el escenario que crearon utilizando sus dos reservorios, así como los aspectos más destacados de su conversación. </a:t>
            </a:r>
            <a:endParaRPr lang="es-ES" dirty="0"/>
          </a:p>
          <a:p>
            <a:pPr marL="311150" lvl="0"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Reafirme las ideas compartidas e invite a una conversación más amplia de todo el grupo sobre cada escenario: ¿cuáles son los posibles riesgos de infección en este ejemplo? ¿Qué medidas podríamos tomar para hacer frente a estos riesgos?</a:t>
            </a:r>
            <a:endParaRPr lang="es-ES" dirty="0"/>
          </a:p>
          <a:p>
            <a:pPr marL="311150" lvl="0"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Durante la conversación, reoriente cualquier declaración incorrecta o confusa que pueda hacerse. </a:t>
            </a:r>
            <a:endParaRPr lang="es-ES" dirty="0"/>
          </a:p>
          <a:p>
            <a:pPr marL="768350" lvl="1" indent="-285750" algn="l" rtl="0">
              <a:spcBef>
                <a:spcPts val="0"/>
              </a:spcBef>
              <a:spcAft>
                <a:spcPts val="0"/>
              </a:spcAft>
              <a:buClr>
                <a:srgbClr val="211D1E"/>
              </a:buClr>
              <a:buSzPts val="1400"/>
              <a:buFont typeface="Arial"/>
              <a:buChar char="•"/>
            </a:pPr>
            <a:r>
              <a:rPr lang="es-ES" dirty="0">
                <a:solidFill>
                  <a:srgbClr val="211D1E"/>
                </a:solidFill>
                <a:latin typeface="Calibri"/>
                <a:ea typeface="Calibri"/>
                <a:cs typeface="Calibri"/>
                <a:sym typeface="Calibri"/>
              </a:rPr>
              <a:t>Si lo considera oportuno, puede sugerir a los participantes que utilicen las tablas informativas de sus folletos de participantes de las sesiones 1 y 2 como puntos de conversación adicionales. </a:t>
            </a:r>
            <a:endParaRPr lang="es-ES" dirty="0"/>
          </a:p>
          <a:p>
            <a:pPr marL="0" lvl="0" indent="0" algn="l" rtl="0">
              <a:spcBef>
                <a:spcPts val="0"/>
              </a:spcBef>
              <a:spcAft>
                <a:spcPts val="0"/>
              </a:spcAft>
              <a:buNone/>
            </a:pPr>
            <a:endParaRPr lang="es-ES" dirty="0"/>
          </a:p>
          <a:p>
            <a:pPr marL="0" lvl="0" indent="0" algn="l" rtl="0">
              <a:lnSpc>
                <a:spcPct val="107000"/>
              </a:lnSpc>
              <a:spcBef>
                <a:spcPts val="0"/>
              </a:spcBef>
              <a:spcAft>
                <a:spcPts val="0"/>
              </a:spcAft>
              <a:buNone/>
            </a:pPr>
            <a:r>
              <a:rPr lang="es-ES" b="1" dirty="0">
                <a:latin typeface="Calibri"/>
                <a:ea typeface="Calibri"/>
                <a:cs typeface="Calibri"/>
                <a:sym typeface="Calibri"/>
              </a:rPr>
              <a:t>Guion de muestra:</a:t>
            </a:r>
            <a:endParaRPr lang="es-ES" dirty="0"/>
          </a:p>
          <a:p>
            <a:pPr marL="0" lvl="0" indent="0" algn="l" rtl="0">
              <a:spcBef>
                <a:spcPts val="800"/>
              </a:spcBef>
              <a:spcAft>
                <a:spcPts val="0"/>
              </a:spcAft>
              <a:buNone/>
            </a:pPr>
            <a:r>
              <a:rPr lang="es-ES" dirty="0">
                <a:solidFill>
                  <a:srgbClr val="13609C"/>
                </a:solidFill>
                <a:latin typeface="Calibri"/>
                <a:ea typeface="Calibri"/>
                <a:cs typeface="Calibri"/>
                <a:sym typeface="Calibri"/>
              </a:rPr>
              <a:t>"Volvamos a reunirnos. Estoy ansioso por conocer su opinión sobre este  grupo de reservorios. ¿Quiere un grupo ofrecerse para compartir primero? Por favor, describan sus reservorios del cuerpo y del entorno, y cuéntennos el escenario que identificaron que ilustra cómo interactúan ‘en el trabajo’".</a:t>
            </a:r>
            <a:endParaRPr lang="es-ES" dirty="0"/>
          </a:p>
          <a:p>
            <a:pPr marL="0" lvl="0" indent="0" algn="l" rtl="0">
              <a:spcBef>
                <a:spcPts val="0"/>
              </a:spcBef>
              <a:spcAft>
                <a:spcPts val="0"/>
              </a:spcAft>
              <a:buNone/>
            </a:pPr>
            <a:r>
              <a:rPr lang="es-ES" i="1" dirty="0">
                <a:solidFill>
                  <a:srgbClr val="211D1E"/>
                </a:solidFill>
                <a:latin typeface="Calibri"/>
                <a:ea typeface="Calibri"/>
                <a:cs typeface="Calibri"/>
                <a:sym typeface="Calibri"/>
              </a:rPr>
              <a:t>(Deje tiempo para la conversación, proporcionando indicaciones cuando sea necesario).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solidFill>
                  <a:srgbClr val="13609C"/>
                </a:solidFill>
                <a:latin typeface="Calibri"/>
                <a:ea typeface="Calibri"/>
                <a:cs typeface="Calibri"/>
                <a:sym typeface="Calibri"/>
              </a:rPr>
              <a:t>"Excelente. Me gustaría abrir la conversación a todo el grupo. ¿Dónde ven los riesgos de propagación de los microbios en el escenario descrito por [nombre]? ¿Qué acciones de control de infecciones podrían abordar estos riesgos?”</a:t>
            </a:r>
            <a:endParaRPr lang="es-ES" dirty="0"/>
          </a:p>
        </p:txBody>
      </p:sp>
      <p:sp>
        <p:nvSpPr>
          <p:cNvPr id="4" name="Slide Number Placeholder 3"/>
          <p:cNvSpPr>
            <a:spLocks noGrp="1"/>
          </p:cNvSpPr>
          <p:nvPr>
            <p:ph type="sldNum" sz="quarter" idx="5"/>
          </p:nvPr>
        </p:nvSpPr>
        <p:spPr/>
        <p:txBody>
          <a:bodyPr/>
          <a:lstStyle/>
          <a:p>
            <a:fld id="{DB64230C-8258-4529-832A-6A8AA1D5C3BA}" type="slidenum">
              <a:rPr lang="en-US" smtClean="0"/>
              <a:t>10</a:t>
            </a:fld>
            <a:endParaRPr lang="en-US" dirty="0"/>
          </a:p>
        </p:txBody>
      </p:sp>
    </p:spTree>
    <p:extLst>
      <p:ext uri="{BB962C8B-B14F-4D97-AF65-F5344CB8AC3E}">
        <p14:creationId xmlns:p14="http://schemas.microsoft.com/office/powerpoint/2010/main" val="468473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bg>
      <p:bgPr>
        <a:solidFill>
          <a:schemeClr val="accent4"/>
        </a:soli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819DA26-068A-491D-975B-53552061878A}"/>
              </a:ext>
            </a:extLst>
          </p:cNvPr>
          <p:cNvSpPr/>
          <p:nvPr userDrawn="1"/>
        </p:nvSpPr>
        <p:spPr>
          <a:xfrm>
            <a:off x="714045" y="1709528"/>
            <a:ext cx="3654830" cy="605013"/>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4B9C8"/>
              </a:solidFill>
            </a:endParaRPr>
          </a:p>
        </p:txBody>
      </p:sp>
      <p:pic>
        <p:nvPicPr>
          <p:cNvPr id="6" name="Picture 5">
            <a:extLst>
              <a:ext uri="{FF2B5EF4-FFF2-40B4-BE49-F238E27FC236}">
                <a16:creationId xmlns:a16="http://schemas.microsoft.com/office/drawing/2014/main" id="{A1D26D73-CC88-5B48-B8AA-CED01C25FBC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335" y="-20459"/>
            <a:ext cx="13118173" cy="6935590"/>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hasCustomPrompt="1"/>
          </p:nvPr>
        </p:nvSpPr>
        <p:spPr>
          <a:xfrm>
            <a:off x="673100" y="2744258"/>
            <a:ext cx="5877329" cy="2211409"/>
          </a:xfrm>
        </p:spPr>
        <p:txBody>
          <a:bodyPr anchor="t">
            <a:noAutofit/>
          </a:bodyPr>
          <a:lstStyle>
            <a:lvl1pPr algn="l">
              <a:spcBef>
                <a:spcPts val="0"/>
              </a:spcBef>
              <a:spcAft>
                <a:spcPts val="2400"/>
              </a:spcAft>
              <a:defRPr sz="4000">
                <a:solidFill>
                  <a:schemeClr val="accent4"/>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4866446"/>
            <a:ext cx="6229350" cy="455670"/>
          </a:xfrm>
        </p:spPr>
        <p:txBody>
          <a:bodyPr/>
          <a:lstStyle>
            <a:lvl1pPr marL="0" indent="0" algn="l">
              <a:buNone/>
              <a:defRPr sz="2400" b="0">
                <a:solidFill>
                  <a:schemeClr val="accent4"/>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a:extLst>
              <a:ext uri="{FF2B5EF4-FFF2-40B4-BE49-F238E27FC236}">
                <a16:creationId xmlns:a16="http://schemas.microsoft.com/office/drawing/2014/main" id="{2555DB51-C25A-4B81-81C9-03BDCDBC5E79}"/>
              </a:ext>
            </a:extLst>
          </p:cNvPr>
          <p:cNvSpPr>
            <a:spLocks noGrp="1"/>
          </p:cNvSpPr>
          <p:nvPr>
            <p:ph type="body" sz="quarter" idx="10"/>
          </p:nvPr>
        </p:nvSpPr>
        <p:spPr>
          <a:xfrm>
            <a:off x="687230" y="1772380"/>
            <a:ext cx="3613150" cy="592137"/>
          </a:xfrm>
        </p:spPr>
        <p:txBody>
          <a:bodyPr/>
          <a:lstStyle>
            <a:lvl1pPr marL="0" indent="0" algn="ctr">
              <a:buNone/>
              <a:defRPr sz="2400" b="1">
                <a:solidFill>
                  <a:schemeClr val="bg1"/>
                </a:solidFill>
              </a:defRPr>
            </a:lvl1pPr>
            <a:lvl2pPr marL="457200" indent="0" algn="ctr">
              <a:buNone/>
              <a:defRPr b="1">
                <a:solidFill>
                  <a:schemeClr val="accent4"/>
                </a:solidFill>
              </a:defRPr>
            </a:lvl2pPr>
            <a:lvl3pPr marL="914400" indent="0" algn="ctr">
              <a:buNone/>
              <a:defRPr b="1">
                <a:solidFill>
                  <a:schemeClr val="accent4"/>
                </a:solidFill>
              </a:defRPr>
            </a:lvl3pPr>
            <a:lvl4pPr marL="1371600" indent="0" algn="ctr">
              <a:buNone/>
              <a:defRPr b="1">
                <a:solidFill>
                  <a:schemeClr val="accent4"/>
                </a:solidFill>
              </a:defRPr>
            </a:lvl4pPr>
            <a:lvl5pPr marL="1828800" indent="0" algn="ctr">
              <a:buNone/>
              <a:defRPr b="1">
                <a:solidFill>
                  <a:schemeClr val="accent4"/>
                </a:solidFill>
              </a:defRPr>
            </a:lvl5pPr>
          </a:lstStyle>
          <a:p>
            <a:pPr lvl="0"/>
            <a:r>
              <a:rPr lang="en-US" dirty="0"/>
              <a:t>Click to edit</a:t>
            </a:r>
          </a:p>
        </p:txBody>
      </p:sp>
      <p:sp>
        <p:nvSpPr>
          <p:cNvPr id="18" name="Text Placeholder 17">
            <a:extLst>
              <a:ext uri="{FF2B5EF4-FFF2-40B4-BE49-F238E27FC236}">
                <a16:creationId xmlns:a16="http://schemas.microsoft.com/office/drawing/2014/main" id="{E49D6F2C-E55B-4823-82A7-788BB0E9BA09}"/>
              </a:ext>
            </a:extLst>
          </p:cNvPr>
          <p:cNvSpPr>
            <a:spLocks noGrp="1"/>
          </p:cNvSpPr>
          <p:nvPr>
            <p:ph type="body" sz="quarter" idx="11" hasCustomPrompt="1"/>
          </p:nvPr>
        </p:nvSpPr>
        <p:spPr>
          <a:xfrm>
            <a:off x="673100" y="616999"/>
            <a:ext cx="6229350" cy="712788"/>
          </a:xfrm>
        </p:spPr>
        <p:txBody>
          <a:bodyPr anchor="b"/>
          <a:lstStyle>
            <a:lvl1pPr marL="0" indent="0">
              <a:buNone/>
              <a:defRPr sz="2400" b="1" cap="none" spc="100" baseline="0">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632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4" y="2670143"/>
            <a:ext cx="5636527"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lide Number Placeholder 5">
            <a:extLst>
              <a:ext uri="{FF2B5EF4-FFF2-40B4-BE49-F238E27FC236}">
                <a16:creationId xmlns:a16="http://schemas.microsoft.com/office/drawing/2014/main" id="{E6A7D95A-B3A9-4990-A841-80F7C9729FB7}"/>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9" name="Picture 8" descr="Text&#10;&#10;Description automatically generated">
            <a:extLst>
              <a:ext uri="{FF2B5EF4-FFF2-40B4-BE49-F238E27FC236}">
                <a16:creationId xmlns:a16="http://schemas.microsoft.com/office/drawing/2014/main" id="{FE1E84F9-EC53-4749-AE0F-F75E5BF22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8" name="TextBox 7">
            <a:extLst>
              <a:ext uri="{FF2B5EF4-FFF2-40B4-BE49-F238E27FC236}">
                <a16:creationId xmlns:a16="http://schemas.microsoft.com/office/drawing/2014/main" id="{D60E4D9E-19D0-4E29-8C85-F1C261058F0E}"/>
              </a:ext>
            </a:extLst>
          </p:cNvPr>
          <p:cNvSpPr txBox="1"/>
          <p:nvPr userDrawn="1"/>
        </p:nvSpPr>
        <p:spPr>
          <a:xfrm>
            <a:off x="2629188" y="6440343"/>
            <a:ext cx="8982239" cy="253916"/>
          </a:xfrm>
          <a:prstGeom prst="rect">
            <a:avLst/>
          </a:prstGeom>
          <a:noFill/>
        </p:spPr>
        <p:txBody>
          <a:bodyPr wrap="square" anchor="t">
            <a:spAutoFit/>
          </a:bodyPr>
          <a:lstStyle/>
          <a:p>
            <a:pPr marL="0" marR="0" lvl="0" indent="0" algn="r" rtl="0">
              <a:lnSpc>
                <a:spcPct val="100000"/>
              </a:lnSpc>
              <a:spcBef>
                <a:spcPts val="0"/>
              </a:spcBef>
              <a:spcAft>
                <a:spcPts val="0"/>
              </a:spcAft>
              <a:buClr>
                <a:srgbClr val="FFFFFF"/>
              </a:buClr>
              <a:buSzPts val="1100"/>
              <a:buFont typeface="Century Gothic"/>
              <a:buNone/>
            </a:pPr>
            <a:r>
              <a:rPr lang="es-ES" sz="1050" b="0" i="0" u="none" strike="noStrike" cap="none" dirty="0">
                <a:solidFill>
                  <a:srgbClr val="FFFFFF"/>
                </a:solidFill>
                <a:latin typeface="Century Gothic"/>
                <a:ea typeface="Century Gothic"/>
                <a:cs typeface="Century Gothic"/>
                <a:sym typeface="Century Gothic"/>
              </a:rPr>
              <a:t>Introducción a los reservorios: dónde viven los microbios</a:t>
            </a:r>
            <a:r>
              <a:rPr kumimoji="0" lang="es-ES" sz="1050" b="0" i="0" u="none" strike="noStrike" kern="1200" cap="none" spc="0" normalizeH="0" baseline="0" dirty="0">
                <a:ln>
                  <a:noFill/>
                </a:ln>
                <a:solidFill>
                  <a:schemeClr val="tx1"/>
                </a:solidFill>
                <a:effectLst/>
                <a:uLnTx/>
                <a:uFillTx/>
                <a:latin typeface="+mn-lt"/>
                <a:ea typeface="+mn-ea"/>
                <a:cs typeface="+mn-cs"/>
                <a:sym typeface="Century Gothic"/>
              </a:rPr>
              <a:t> </a:t>
            </a:r>
            <a:r>
              <a:rPr kumimoji="0" lang="en-US" sz="1050" b="0" i="0" u="none" strike="noStrike" kern="1200" cap="none" spc="0" normalizeH="0" baseline="0" noProof="0" dirty="0">
                <a:ln>
                  <a:noFill/>
                </a:ln>
                <a:solidFill>
                  <a:schemeClr val="bg1"/>
                </a:solidFill>
                <a:effectLst/>
                <a:uLnTx/>
                <a:uFillTx/>
                <a:latin typeface="Century Gothic"/>
                <a:ea typeface="+mn-ea"/>
                <a:cs typeface="+mn-cs"/>
              </a:rPr>
              <a:t>| </a:t>
            </a:r>
            <a:r>
              <a:rPr lang="es-ES" sz="1050" b="0" i="0" u="none" strike="noStrike" cap="none" dirty="0">
                <a:solidFill>
                  <a:srgbClr val="FFFFFF"/>
                </a:solidFill>
                <a:latin typeface="Century Gothic"/>
                <a:ea typeface="Century Gothic"/>
                <a:cs typeface="Century Gothic"/>
                <a:sym typeface="Century Gothic"/>
              </a:rPr>
              <a:t>Sesión 3: Reservorios del cuerpo y del entorno de la atención médica: síntesis</a:t>
            </a:r>
            <a:endParaRPr lang="es-ES" sz="1050" dirty="0"/>
          </a:p>
        </p:txBody>
      </p:sp>
    </p:spTree>
    <p:extLst>
      <p:ext uri="{BB962C8B-B14F-4D97-AF65-F5344CB8AC3E}">
        <p14:creationId xmlns:p14="http://schemas.microsoft.com/office/powerpoint/2010/main" val="315864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625268"/>
            <a:ext cx="5636526" cy="1622431"/>
          </a:xfrm>
        </p:spPr>
        <p:txBody>
          <a:bodyPr anchor="b">
            <a:normAutofit/>
          </a:bodyPr>
          <a:lstStyle>
            <a:lvl1pPr>
              <a:defRPr sz="3600" cap="none">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5" y="2670143"/>
            <a:ext cx="4844958" cy="2610566"/>
          </a:xfrm>
        </p:spPr>
        <p:txBody>
          <a:bodyPr/>
          <a:lstStyle>
            <a:lvl1pPr marL="341313" indent="-341313">
              <a:buClr>
                <a:schemeClr val="bg1"/>
              </a:buClr>
              <a:buSzPct val="105000"/>
              <a:defRPr sz="3200">
                <a:solidFill>
                  <a:schemeClr val="bg1"/>
                </a:solidFill>
              </a:defRPr>
            </a:lvl1pPr>
            <a:lvl2pPr marL="804863" indent="-347663">
              <a:defRPr sz="3200">
                <a:solidFill>
                  <a:schemeClr val="bg1"/>
                </a:solidFill>
              </a:defRPr>
            </a:lvl2pPr>
            <a:lvl3pPr marL="1255713" indent="-341313">
              <a:defRPr sz="3200">
                <a:solidFill>
                  <a:schemeClr val="bg1"/>
                </a:solidFill>
              </a:defRPr>
            </a:lvl3pPr>
            <a:lvl4pPr>
              <a:defRPr sz="3200">
                <a:solidFill>
                  <a:schemeClr val="bg1"/>
                </a:solidFill>
              </a:defRPr>
            </a:lvl4pPr>
            <a:lvl5pPr>
              <a:defRPr sz="3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7D18B3E3-5FD9-48AB-83B0-C2461B8B0C64}"/>
              </a:ext>
            </a:extLst>
          </p:cNvPr>
          <p:cNvSpPr txBox="1">
            <a:spLocks/>
          </p:cNvSpPr>
          <p:nvPr/>
        </p:nvSpPr>
        <p:spPr>
          <a:xfrm>
            <a:off x="11353800" y="6449088"/>
            <a:ext cx="620486" cy="276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FC332090-8D34-40F5-8376-CBD289BD21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8" name="TextBox 7">
            <a:extLst>
              <a:ext uri="{FF2B5EF4-FFF2-40B4-BE49-F238E27FC236}">
                <a16:creationId xmlns:a16="http://schemas.microsoft.com/office/drawing/2014/main" id="{5A3B5D36-53A4-45A6-92F3-1BC9301873AD}"/>
              </a:ext>
            </a:extLst>
          </p:cNvPr>
          <p:cNvSpPr txBox="1"/>
          <p:nvPr userDrawn="1"/>
        </p:nvSpPr>
        <p:spPr>
          <a:xfrm>
            <a:off x="2629188" y="6440343"/>
            <a:ext cx="8982239" cy="253916"/>
          </a:xfrm>
          <a:prstGeom prst="rect">
            <a:avLst/>
          </a:prstGeom>
          <a:noFill/>
        </p:spPr>
        <p:txBody>
          <a:bodyPr wrap="square" anchor="t">
            <a:spAutoFit/>
          </a:bodyPr>
          <a:lstStyle/>
          <a:p>
            <a:pPr marL="0" marR="0" lvl="0" indent="0" algn="r" rtl="0">
              <a:lnSpc>
                <a:spcPct val="100000"/>
              </a:lnSpc>
              <a:spcBef>
                <a:spcPts val="0"/>
              </a:spcBef>
              <a:spcAft>
                <a:spcPts val="0"/>
              </a:spcAft>
              <a:buClr>
                <a:srgbClr val="FFFFFF"/>
              </a:buClr>
              <a:buSzPts val="1100"/>
              <a:buFont typeface="Century Gothic"/>
              <a:buNone/>
            </a:pPr>
            <a:r>
              <a:rPr lang="es-ES" sz="1050" b="0" i="0" u="none" strike="noStrike" cap="none" dirty="0">
                <a:solidFill>
                  <a:srgbClr val="FFFFFF"/>
                </a:solidFill>
                <a:latin typeface="Century Gothic"/>
                <a:ea typeface="Century Gothic"/>
                <a:cs typeface="Century Gothic"/>
                <a:sym typeface="Century Gothic"/>
              </a:rPr>
              <a:t>Introducción a los reservorios: dónde viven los microbios</a:t>
            </a:r>
            <a:r>
              <a:rPr kumimoji="0" lang="es-ES" sz="1050" b="0" i="0" u="none" strike="noStrike" kern="1200" cap="none" spc="0" normalizeH="0" baseline="0" dirty="0">
                <a:ln>
                  <a:noFill/>
                </a:ln>
                <a:solidFill>
                  <a:schemeClr val="tx1"/>
                </a:solidFill>
                <a:effectLst/>
                <a:uLnTx/>
                <a:uFillTx/>
                <a:latin typeface="+mn-lt"/>
                <a:ea typeface="+mn-ea"/>
                <a:cs typeface="+mn-cs"/>
                <a:sym typeface="Century Gothic"/>
              </a:rPr>
              <a:t> </a:t>
            </a:r>
            <a:r>
              <a:rPr kumimoji="0" lang="en-US" sz="1050" b="0" i="0" u="none" strike="noStrike" kern="1200" cap="none" spc="0" normalizeH="0" baseline="0" noProof="0" dirty="0">
                <a:ln>
                  <a:noFill/>
                </a:ln>
                <a:solidFill>
                  <a:schemeClr val="bg1"/>
                </a:solidFill>
                <a:effectLst/>
                <a:uLnTx/>
                <a:uFillTx/>
                <a:latin typeface="Century Gothic"/>
                <a:ea typeface="+mn-ea"/>
                <a:cs typeface="+mn-cs"/>
              </a:rPr>
              <a:t>| </a:t>
            </a:r>
            <a:r>
              <a:rPr lang="es-ES" sz="1050" b="0" i="0" u="none" strike="noStrike" cap="none" dirty="0">
                <a:solidFill>
                  <a:srgbClr val="FFFFFF"/>
                </a:solidFill>
                <a:latin typeface="Century Gothic"/>
                <a:ea typeface="Century Gothic"/>
                <a:cs typeface="Century Gothic"/>
                <a:sym typeface="Century Gothic"/>
              </a:rPr>
              <a:t>Sesión 3: Reservorios del cuerpo y del entorno de la atención médica: síntesis</a:t>
            </a:r>
            <a:endParaRPr lang="es-ES" sz="1050" dirty="0"/>
          </a:p>
        </p:txBody>
      </p:sp>
    </p:spTree>
    <p:extLst>
      <p:ext uri="{BB962C8B-B14F-4D97-AF65-F5344CB8AC3E}">
        <p14:creationId xmlns:p14="http://schemas.microsoft.com/office/powerpoint/2010/main" val="111338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753354" y="625269"/>
            <a:ext cx="9840038" cy="677270"/>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280160" y="1478280"/>
            <a:ext cx="5593080" cy="4175760"/>
          </a:xfrm>
        </p:spPr>
        <p:txBody>
          <a:bodyPr lIns="91440"/>
          <a:lstStyle>
            <a:lvl1pPr marL="0" indent="0">
              <a:buClr>
                <a:schemeClr val="accent4"/>
              </a:buClr>
              <a:buSzPct val="105000"/>
              <a:buFont typeface="Arial" panose="020B0604020202020204" pitchFamily="34" charse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5" name="Text Placeholder 4">
            <a:extLst>
              <a:ext uri="{FF2B5EF4-FFF2-40B4-BE49-F238E27FC236}">
                <a16:creationId xmlns:a16="http://schemas.microsoft.com/office/drawing/2014/main" id="{43C16C44-606D-4465-BDD0-9E94F72C53B2}"/>
              </a:ext>
            </a:extLst>
          </p:cNvPr>
          <p:cNvSpPr>
            <a:spLocks noGrp="1"/>
          </p:cNvSpPr>
          <p:nvPr>
            <p:ph type="body" sz="quarter" idx="10"/>
          </p:nvPr>
        </p:nvSpPr>
        <p:spPr>
          <a:xfrm>
            <a:off x="7208520" y="1478280"/>
            <a:ext cx="4343400" cy="4175760"/>
          </a:xfrm>
        </p:spPr>
        <p:txBody>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99952" y="1479584"/>
            <a:ext cx="9925248" cy="929211"/>
          </a:xfrm>
        </p:spPr>
        <p:txBody>
          <a:bodyPr anchor="b">
            <a:normAutofit/>
          </a:bodyPr>
          <a:lstStyle>
            <a:lvl1pPr>
              <a:defRPr sz="3600" cap="none">
                <a:solidFill>
                  <a:schemeClr val="accent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99952" y="2598878"/>
            <a:ext cx="9925248" cy="3055162"/>
          </a:xfrm>
        </p:spPr>
        <p:txBody>
          <a:bodyPr lIns="91440"/>
          <a:lstStyle>
            <a:lvl1pPr marL="342900" indent="-342900">
              <a:spcBef>
                <a:spcPts val="1200"/>
              </a:spcBef>
              <a:buClr>
                <a:schemeClr val="accent4"/>
              </a:buClr>
              <a:buSzPct val="105000"/>
              <a:buFont typeface="Arial" panose="020B0604020202020204" pitchFamily="34" charset="0"/>
              <a:buChar char="•"/>
              <a:defRPr sz="2800">
                <a:solidFill>
                  <a:schemeClr val="tx1"/>
                </a:solidFill>
              </a:defRPr>
            </a:lvl1pPr>
            <a:lvl2pPr marL="800100" indent="-342900">
              <a:spcBef>
                <a:spcPts val="1200"/>
              </a:spcBef>
              <a:buFont typeface="Courier New" panose="02070309020205020404" pitchFamily="49" charset="0"/>
              <a:buChar char="o"/>
              <a:defRPr sz="2800">
                <a:solidFill>
                  <a:schemeClr val="tx1"/>
                </a:solidFill>
              </a:defRPr>
            </a:lvl2pPr>
            <a:lvl3pPr marL="1257300" indent="-342900">
              <a:spcBef>
                <a:spcPts val="1200"/>
              </a:spcBef>
              <a:buFont typeface="Wingdings" panose="05000000000000000000" pitchFamily="2" charset="2"/>
              <a:buChar char="§"/>
              <a:defRPr sz="2800">
                <a:solidFill>
                  <a:schemeClr val="tx1"/>
                </a:solidFill>
              </a:defRPr>
            </a:lvl3pPr>
            <a:lvl4pPr marL="1714500" indent="-342900">
              <a:buFont typeface="Arial" panose="020B0604020202020204" pitchFamily="34" charset="0"/>
              <a:buChar char="•"/>
              <a:defRPr sz="2800">
                <a:solidFill>
                  <a:schemeClr val="accent4"/>
                </a:solidFill>
              </a:defRPr>
            </a:lvl4pPr>
            <a:lvl5pPr marL="2171700" indent="-342900">
              <a:buFont typeface="Century Gothic" panose="020B0502020202020204" pitchFamily="34" charset="0"/>
              <a:buChar char="―"/>
              <a:defRPr sz="2800">
                <a:solidFill>
                  <a:schemeClr val="accent4"/>
                </a:solidFill>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Text&#10;&#10;Description automatically generated with medium confidence">
            <a:extLst>
              <a:ext uri="{FF2B5EF4-FFF2-40B4-BE49-F238E27FC236}">
                <a16:creationId xmlns:a16="http://schemas.microsoft.com/office/drawing/2014/main" id="{0BCF18F8-4EFD-4FA6-B38A-404879F86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893" y="5968335"/>
            <a:ext cx="2161697" cy="811199"/>
          </a:xfrm>
          <a:prstGeom prst="rect">
            <a:avLst/>
          </a:prstGeom>
        </p:spPr>
      </p:pic>
      <p:sp>
        <p:nvSpPr>
          <p:cNvPr id="11" name="Parallelogram 10">
            <a:extLst>
              <a:ext uri="{FF2B5EF4-FFF2-40B4-BE49-F238E27FC236}">
                <a16:creationId xmlns:a16="http://schemas.microsoft.com/office/drawing/2014/main" id="{9C8C380F-9274-4684-A206-31C6D1D77308}"/>
              </a:ext>
            </a:extLst>
          </p:cNvPr>
          <p:cNvSpPr/>
          <p:nvPr/>
        </p:nvSpPr>
        <p:spPr>
          <a:xfrm>
            <a:off x="5819297" y="0"/>
            <a:ext cx="6305782" cy="5897880"/>
          </a:xfrm>
          <a:prstGeom prst="parallelogram">
            <a:avLst>
              <a:gd name="adj" fmla="val 34354"/>
            </a:avLst>
          </a:prstGeom>
          <a:solidFill>
            <a:schemeClr val="bg1">
              <a:lumMod val="6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128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874102"/>
            <a:ext cx="6546604" cy="702457"/>
          </a:xfrm>
        </p:spPr>
        <p:txBody>
          <a:bodyPr>
            <a:normAutofit/>
          </a:bodyPr>
          <a:lstStyle>
            <a:lvl1pPr>
              <a:defRPr sz="3600" cap="none">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752600"/>
            <a:ext cx="7034284" cy="3901440"/>
          </a:xfrm>
        </p:spPr>
        <p:txBody>
          <a:bodyPr/>
          <a:lstStyle>
            <a:lvl1pPr marL="341313" indent="-341313">
              <a:spcBef>
                <a:spcPts val="1200"/>
              </a:spcBef>
              <a:buClr>
                <a:schemeClr val="accent4"/>
              </a:buClr>
              <a:buSzPct val="150000"/>
              <a:defRPr sz="2400">
                <a:solidFill>
                  <a:schemeClr val="tx1"/>
                </a:solidFill>
              </a:defRPr>
            </a:lvl1pPr>
            <a:lvl2pPr marL="804863" indent="-347663">
              <a:spcBef>
                <a:spcPts val="1200"/>
              </a:spcBef>
              <a:buClr>
                <a:schemeClr val="accent4"/>
              </a:buClr>
              <a:buFont typeface="Courier New" panose="02070309020205020404" pitchFamily="49" charset="0"/>
              <a:buChar char="o"/>
              <a:defRPr sz="2400">
                <a:solidFill>
                  <a:schemeClr val="tx1"/>
                </a:solidFill>
              </a:defRPr>
            </a:lvl2pPr>
            <a:lvl3pPr marL="1143000" indent="-228600">
              <a:spcBef>
                <a:spcPts val="1200"/>
              </a:spcBef>
              <a:buFont typeface="Wingdings" panose="05000000000000000000" pitchFamily="2" charset="2"/>
              <a:buChar char="§"/>
              <a:defRPr sz="2400">
                <a:solidFill>
                  <a:schemeClr val="tx1"/>
                </a:solidFill>
              </a:defRPr>
            </a:lvl3pPr>
            <a:lvl4pPr>
              <a:spcBef>
                <a:spcPts val="1200"/>
              </a:spcBef>
              <a:buClr>
                <a:schemeClr val="accent4"/>
              </a:buClr>
              <a:defRPr sz="2400">
                <a:solidFill>
                  <a:schemeClr val="tx1"/>
                </a:solidFill>
              </a:defRPr>
            </a:lvl4pPr>
            <a:lvl5pPr>
              <a:spcBef>
                <a:spcPts val="1200"/>
              </a:spcBef>
              <a:buClr>
                <a:schemeClr val="accent4"/>
              </a:buCl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Shape 7">
            <a:extLst>
              <a:ext uri="{FF2B5EF4-FFF2-40B4-BE49-F238E27FC236}">
                <a16:creationId xmlns:a16="http://schemas.microsoft.com/office/drawing/2014/main" id="{7A6D4C7E-3724-4FA8-84FC-2B62FF8AC4DB}"/>
              </a:ext>
            </a:extLst>
          </p:cNvPr>
          <p:cNvSpPr/>
          <p:nvPr/>
        </p:nvSpPr>
        <p:spPr>
          <a:xfrm>
            <a:off x="8333509" y="0"/>
            <a:ext cx="5092931" cy="6197752"/>
          </a:xfrm>
          <a:custGeom>
            <a:avLst/>
            <a:gdLst>
              <a:gd name="connsiteX0" fmla="*/ 651191 w 4962000"/>
              <a:gd name="connsiteY0" fmla="*/ 0 h 6038418"/>
              <a:gd name="connsiteX1" fmla="*/ 4962000 w 4962000"/>
              <a:gd name="connsiteY1" fmla="*/ 0 h 6038418"/>
              <a:gd name="connsiteX2" fmla="*/ 4962000 w 4962000"/>
              <a:gd name="connsiteY2" fmla="*/ 5886374 h 6038418"/>
              <a:gd name="connsiteX3" fmla="*/ 4857422 w 4962000"/>
              <a:gd name="connsiteY3" fmla="*/ 5916070 h 6038418"/>
              <a:gd name="connsiteX4" fmla="*/ 3886200 w 4962000"/>
              <a:gd name="connsiteY4" fmla="*/ 6038418 h 6038418"/>
              <a:gd name="connsiteX5" fmla="*/ 0 w 4962000"/>
              <a:gd name="connsiteY5" fmla="*/ 2152218 h 6038418"/>
              <a:gd name="connsiteX6" fmla="*/ 469044 w 4962000"/>
              <a:gd name="connsiteY6" fmla="*/ 299824 h 603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000" h="6038418">
                <a:moveTo>
                  <a:pt x="651191" y="0"/>
                </a:moveTo>
                <a:lnTo>
                  <a:pt x="4962000" y="0"/>
                </a:lnTo>
                <a:lnTo>
                  <a:pt x="4962000" y="5886374"/>
                </a:lnTo>
                <a:lnTo>
                  <a:pt x="4857422" y="5916070"/>
                </a:lnTo>
                <a:cubicBezTo>
                  <a:pt x="4546994" y="5995940"/>
                  <a:pt x="4221558" y="6038418"/>
                  <a:pt x="3886200" y="6038418"/>
                </a:cubicBezTo>
                <a:cubicBezTo>
                  <a:pt x="1739911" y="6038418"/>
                  <a:pt x="0" y="4298507"/>
                  <a:pt x="0" y="2152218"/>
                </a:cubicBezTo>
                <a:cubicBezTo>
                  <a:pt x="0" y="1481503"/>
                  <a:pt x="169914" y="850473"/>
                  <a:pt x="469044" y="29982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23576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a:xfrm>
            <a:off x="1119116" y="1257157"/>
            <a:ext cx="5800299" cy="568322"/>
          </a:xfrm>
        </p:spPr>
        <p:txBody>
          <a:bodyPr>
            <a:noAutofit/>
          </a:bodyPr>
          <a:lstStyle>
            <a:lvl1pPr>
              <a:defRPr sz="2800" cap="none">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119116" y="1986883"/>
            <a:ext cx="5800299" cy="3248056"/>
          </a:xfrm>
        </p:spPr>
        <p:txBody>
          <a:bodyPr/>
          <a:lstStyle>
            <a:lvl1pPr marL="228600" indent="-228600">
              <a:spcBef>
                <a:spcPts val="600"/>
              </a:spcBef>
              <a:buClr>
                <a:schemeClr val="accent4"/>
              </a:buClr>
              <a:buSzPct val="120000"/>
              <a:defRPr sz="2400">
                <a:solidFill>
                  <a:schemeClr val="tx1"/>
                </a:solidFill>
              </a:defRPr>
            </a:lvl1pPr>
            <a:lvl2pPr marL="685800" indent="-228600">
              <a:spcBef>
                <a:spcPts val="600"/>
              </a:spcBef>
              <a:buClr>
                <a:schemeClr val="accent4"/>
              </a:buClr>
              <a:buSzPct val="80000"/>
              <a:buFont typeface="Courier New" panose="02070309020205020404" pitchFamily="49" charset="0"/>
              <a:buChar char="o"/>
              <a:defRPr sz="2400">
                <a:solidFill>
                  <a:schemeClr val="tx1"/>
                </a:solidFill>
              </a:defRPr>
            </a:lvl2pPr>
            <a:lvl3pPr marL="1143000" indent="-228600">
              <a:spcBef>
                <a:spcPts val="600"/>
              </a:spcBef>
              <a:buFont typeface="Wingdings" panose="05000000000000000000" pitchFamily="2" charset="2"/>
              <a:buChar char="§"/>
              <a:defRPr sz="2400">
                <a:solidFill>
                  <a:schemeClr val="tx1"/>
                </a:solidFill>
              </a:defRPr>
            </a:lvl3pPr>
            <a:lvl4pPr>
              <a:spcBef>
                <a:spcPts val="600"/>
              </a:spcBef>
              <a:buClr>
                <a:schemeClr val="accent4"/>
              </a:buClr>
              <a:defRPr sz="2400">
                <a:solidFill>
                  <a:schemeClr val="tx1"/>
                </a:solidFill>
              </a:defRPr>
            </a:lvl4pPr>
            <a:lvl5pPr>
              <a:spcBef>
                <a:spcPts val="600"/>
              </a:spcBef>
              <a:buClr>
                <a:schemeClr val="accent4"/>
              </a:buCl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32EC3316-3112-464C-84BC-1BA53E0D14E9}"/>
              </a:ext>
            </a:extLst>
          </p:cNvPr>
          <p:cNvSpPr txBox="1">
            <a:spLocks/>
          </p:cNvSpPr>
          <p:nvPr userDrawn="1"/>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12" name="Picture 11" descr="Text&#10;&#10;Description automatically generated">
            <a:extLst>
              <a:ext uri="{FF2B5EF4-FFF2-40B4-BE49-F238E27FC236}">
                <a16:creationId xmlns:a16="http://schemas.microsoft.com/office/drawing/2014/main" id="{AF88F10B-A9C0-4B54-BAE5-80714B435A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
        <p:nvSpPr>
          <p:cNvPr id="13" name="Rectangle 12">
            <a:extLst>
              <a:ext uri="{FF2B5EF4-FFF2-40B4-BE49-F238E27FC236}">
                <a16:creationId xmlns:a16="http://schemas.microsoft.com/office/drawing/2014/main" id="{DDD77817-4D15-473A-92C8-58A718C6D1C3}"/>
              </a:ext>
            </a:extLst>
          </p:cNvPr>
          <p:cNvSpPr/>
          <p:nvPr userDrawn="1"/>
        </p:nvSpPr>
        <p:spPr>
          <a:xfrm>
            <a:off x="0" y="5894736"/>
            <a:ext cx="365893"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D5ADF4C-2909-430F-980A-0B7861001C06}"/>
              </a:ext>
            </a:extLst>
          </p:cNvPr>
          <p:cNvSpPr txBox="1"/>
          <p:nvPr userDrawn="1"/>
        </p:nvSpPr>
        <p:spPr>
          <a:xfrm>
            <a:off x="2629188" y="6440343"/>
            <a:ext cx="8982239" cy="253916"/>
          </a:xfrm>
          <a:prstGeom prst="rect">
            <a:avLst/>
          </a:prstGeom>
          <a:noFill/>
        </p:spPr>
        <p:txBody>
          <a:bodyPr wrap="square" anchor="t">
            <a:spAutoFit/>
          </a:bodyPr>
          <a:lstStyle/>
          <a:p>
            <a:pPr marL="0" marR="0" lvl="0" indent="0" algn="r" rtl="0">
              <a:lnSpc>
                <a:spcPct val="100000"/>
              </a:lnSpc>
              <a:spcBef>
                <a:spcPts val="0"/>
              </a:spcBef>
              <a:spcAft>
                <a:spcPts val="0"/>
              </a:spcAft>
              <a:buClr>
                <a:srgbClr val="FFFFFF"/>
              </a:buClr>
              <a:buSzPts val="1100"/>
              <a:buFont typeface="Century Gothic"/>
              <a:buNone/>
            </a:pPr>
            <a:r>
              <a:rPr lang="es-ES" sz="1050" b="0" i="0" u="none" strike="noStrike" cap="none" dirty="0">
                <a:solidFill>
                  <a:srgbClr val="FFFFFF"/>
                </a:solidFill>
                <a:latin typeface="Century Gothic"/>
                <a:ea typeface="Century Gothic"/>
                <a:cs typeface="Century Gothic"/>
                <a:sym typeface="Century Gothic"/>
              </a:rPr>
              <a:t>Introducción a los reservorios: dónde viven los microbios</a:t>
            </a:r>
            <a:r>
              <a:rPr kumimoji="0" lang="es-ES" sz="1050" b="0" i="0" u="none" strike="noStrike" kern="1200" cap="none" spc="0" normalizeH="0" baseline="0" dirty="0">
                <a:ln>
                  <a:noFill/>
                </a:ln>
                <a:solidFill>
                  <a:schemeClr val="tx1"/>
                </a:solidFill>
                <a:effectLst/>
                <a:uLnTx/>
                <a:uFillTx/>
                <a:latin typeface="+mn-lt"/>
                <a:ea typeface="+mn-ea"/>
                <a:cs typeface="+mn-cs"/>
                <a:sym typeface="Century Gothic"/>
              </a:rPr>
              <a:t> </a:t>
            </a:r>
            <a:r>
              <a:rPr kumimoji="0" lang="en-US" sz="1050" b="0" i="0" u="none" strike="noStrike" kern="1200" cap="none" spc="0" normalizeH="0" baseline="0" noProof="0" dirty="0">
                <a:ln>
                  <a:noFill/>
                </a:ln>
                <a:solidFill>
                  <a:schemeClr val="bg1"/>
                </a:solidFill>
                <a:effectLst/>
                <a:uLnTx/>
                <a:uFillTx/>
                <a:latin typeface="Century Gothic"/>
                <a:ea typeface="+mn-ea"/>
                <a:cs typeface="+mn-cs"/>
              </a:rPr>
              <a:t>| </a:t>
            </a:r>
            <a:r>
              <a:rPr lang="es-ES" sz="1050" b="0" i="0" u="none" strike="noStrike" cap="none" dirty="0">
                <a:solidFill>
                  <a:srgbClr val="FFFFFF"/>
                </a:solidFill>
                <a:latin typeface="Century Gothic"/>
                <a:ea typeface="Century Gothic"/>
                <a:cs typeface="Century Gothic"/>
                <a:sym typeface="Century Gothic"/>
              </a:rPr>
              <a:t>Sesión 3: Reservorios del cuerpo y del entorno de la atención médica: síntesis</a:t>
            </a:r>
            <a:endParaRPr lang="es-ES" sz="1050" dirty="0"/>
          </a:p>
        </p:txBody>
      </p:sp>
    </p:spTree>
    <p:extLst>
      <p:ext uri="{BB962C8B-B14F-4D97-AF65-F5344CB8AC3E}">
        <p14:creationId xmlns:p14="http://schemas.microsoft.com/office/powerpoint/2010/main" val="253061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0178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5EFE-322C-49C8-9D66-455432F065AC}"/>
              </a:ext>
            </a:extLst>
          </p:cNvPr>
          <p:cNvSpPr>
            <a:spLocks noGrp="1"/>
          </p:cNvSpPr>
          <p:nvPr>
            <p:ph type="title"/>
          </p:nvPr>
        </p:nvSpPr>
        <p:spPr>
          <a:xfrm>
            <a:off x="831850" y="1709738"/>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2D5304B-1AEE-4189-B142-1C2790A766E7}"/>
              </a:ext>
            </a:extLst>
          </p:cNvPr>
          <p:cNvSpPr>
            <a:spLocks noGrp="1"/>
          </p:cNvSpPr>
          <p:nvPr>
            <p:ph type="body" idx="1"/>
          </p:nvPr>
        </p:nvSpPr>
        <p:spPr>
          <a:xfrm>
            <a:off x="831850" y="4589463"/>
            <a:ext cx="10515600" cy="100451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7185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01E846-8622-4AEB-BDFF-34D670A3E469}"/>
              </a:ext>
            </a:extLst>
          </p:cNvPr>
          <p:cNvSpPr/>
          <p:nvPr/>
        </p:nvSpPr>
        <p:spPr>
          <a:xfrm>
            <a:off x="0" y="5894736"/>
            <a:ext cx="12192000" cy="963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633762"/>
            <a:ext cx="10515600" cy="70245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41732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Box 28">
            <a:extLst>
              <a:ext uri="{FF2B5EF4-FFF2-40B4-BE49-F238E27FC236}">
                <a16:creationId xmlns:a16="http://schemas.microsoft.com/office/drawing/2014/main" id="{A70DEE79-DF7B-465A-8433-170A49ABF6F9}"/>
              </a:ext>
            </a:extLst>
          </p:cNvPr>
          <p:cNvSpPr txBox="1"/>
          <p:nvPr/>
        </p:nvSpPr>
        <p:spPr>
          <a:xfrm>
            <a:off x="2629188" y="6440343"/>
            <a:ext cx="8982239" cy="253916"/>
          </a:xfrm>
          <a:prstGeom prst="rect">
            <a:avLst/>
          </a:prstGeom>
          <a:noFill/>
        </p:spPr>
        <p:txBody>
          <a:bodyPr wrap="square" anchor="t">
            <a:spAutoFit/>
          </a:bodyPr>
          <a:lstStyle/>
          <a:p>
            <a:pPr marL="0" marR="0" lvl="0" indent="0" algn="r" rtl="0">
              <a:lnSpc>
                <a:spcPct val="100000"/>
              </a:lnSpc>
              <a:spcBef>
                <a:spcPts val="0"/>
              </a:spcBef>
              <a:spcAft>
                <a:spcPts val="0"/>
              </a:spcAft>
              <a:buClr>
                <a:srgbClr val="FFFFFF"/>
              </a:buClr>
              <a:buSzPts val="1100"/>
              <a:buFont typeface="Century Gothic"/>
              <a:buNone/>
            </a:pPr>
            <a:r>
              <a:rPr lang="es-ES" sz="1050" b="0" i="0" u="none" strike="noStrike" cap="none" dirty="0">
                <a:solidFill>
                  <a:srgbClr val="FFFFFF"/>
                </a:solidFill>
                <a:latin typeface="Century Gothic"/>
                <a:ea typeface="Century Gothic"/>
                <a:cs typeface="Century Gothic"/>
                <a:sym typeface="Century Gothic"/>
              </a:rPr>
              <a:t>Introducción a los reservorios: dónde viven los microbios</a:t>
            </a:r>
            <a:r>
              <a:rPr kumimoji="0" lang="es-ES" sz="1050" b="0" i="0" u="none" strike="noStrike" kern="1200" cap="none" spc="0" normalizeH="0" baseline="0" dirty="0">
                <a:ln>
                  <a:noFill/>
                </a:ln>
                <a:solidFill>
                  <a:schemeClr val="tx1"/>
                </a:solidFill>
                <a:effectLst/>
                <a:uLnTx/>
                <a:uFillTx/>
                <a:latin typeface="+mn-lt"/>
                <a:ea typeface="+mn-ea"/>
                <a:cs typeface="+mn-cs"/>
                <a:sym typeface="Century Gothic"/>
              </a:rPr>
              <a:t> </a:t>
            </a:r>
            <a:r>
              <a:rPr kumimoji="0" lang="en-US" sz="1050" b="0" i="0" u="none" strike="noStrike" kern="1200" cap="none" spc="0" normalizeH="0" baseline="0" noProof="0" dirty="0">
                <a:ln>
                  <a:noFill/>
                </a:ln>
                <a:solidFill>
                  <a:schemeClr val="bg1"/>
                </a:solidFill>
                <a:effectLst/>
                <a:uLnTx/>
                <a:uFillTx/>
                <a:latin typeface="Century Gothic"/>
                <a:ea typeface="+mn-ea"/>
                <a:cs typeface="+mn-cs"/>
              </a:rPr>
              <a:t>| </a:t>
            </a:r>
            <a:r>
              <a:rPr lang="es-ES" sz="1050" b="0" i="0" u="none" strike="noStrike" cap="none" dirty="0">
                <a:solidFill>
                  <a:srgbClr val="FFFFFF"/>
                </a:solidFill>
                <a:latin typeface="Century Gothic"/>
                <a:ea typeface="Century Gothic"/>
                <a:cs typeface="Century Gothic"/>
                <a:sym typeface="Century Gothic"/>
              </a:rPr>
              <a:t>Sesión 3: Reservorios del cuerpo y del entorno de la atención médica: síntesis</a:t>
            </a:r>
            <a:endParaRPr lang="es-ES" sz="1050" dirty="0"/>
          </a:p>
        </p:txBody>
      </p:sp>
      <p:sp>
        <p:nvSpPr>
          <p:cNvPr id="32" name="Slide Number Placeholder 5">
            <a:extLst>
              <a:ext uri="{FF2B5EF4-FFF2-40B4-BE49-F238E27FC236}">
                <a16:creationId xmlns:a16="http://schemas.microsoft.com/office/drawing/2014/main" id="{966D56BE-9265-4448-927D-6C2385056E16}"/>
              </a:ext>
            </a:extLst>
          </p:cNvPr>
          <p:cNvSpPr txBox="1">
            <a:spLocks/>
          </p:cNvSpPr>
          <p:nvPr/>
        </p:nvSpPr>
        <p:spPr>
          <a:xfrm>
            <a:off x="11353800" y="6449088"/>
            <a:ext cx="620486" cy="27699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26F98-229B-48B0-BECF-EA1F5459ACF1}"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01076F97-22D5-48CC-86A1-360B7A49AFE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5893" y="5967785"/>
            <a:ext cx="2161697" cy="811200"/>
          </a:xfrm>
          <a:prstGeom prst="rect">
            <a:avLst/>
          </a:prstGeom>
        </p:spPr>
      </p:pic>
    </p:spTree>
    <p:extLst>
      <p:ext uri="{BB962C8B-B14F-4D97-AF65-F5344CB8AC3E}">
        <p14:creationId xmlns:p14="http://schemas.microsoft.com/office/powerpoint/2010/main" val="91264975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66" r:id="rId4"/>
    <p:sldLayoutId id="2147483678" r:id="rId5"/>
    <p:sldLayoutId id="2147483667" r:id="rId6"/>
    <p:sldLayoutId id="2147483685" r:id="rId7"/>
    <p:sldLayoutId id="2147483670" r:id="rId8"/>
    <p:sldLayoutId id="2147483673" r:id="rId9"/>
  </p:sldLayoutIdLst>
  <p:hf sldNum="0" hdr="0" dt="0"/>
  <p:txStyles>
    <p:titleStyle>
      <a:lvl1pPr algn="l" defTabSz="914400" rtl="0" eaLnBrk="1" latinLnBrk="0" hangingPunct="1">
        <a:lnSpc>
          <a:spcPct val="90000"/>
        </a:lnSpc>
        <a:spcBef>
          <a:spcPct val="0"/>
        </a:spcBef>
        <a:buNone/>
        <a:defRPr sz="3000" b="1" kern="1200" cap="none" baseline="0">
          <a:solidFill>
            <a:schemeClr val="accent4"/>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6.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playlist?list=PLvrp9iOILTQZQGtDnSDGViKDdRtIc13VX" TargetMode="External"/><Relationship Id="rId3" Type="http://schemas.openxmlformats.org/officeDocument/2006/relationships/notesSlide" Target="../notesSlides/notesSlide13.xml"/><Relationship Id="rId7" Type="http://schemas.openxmlformats.org/officeDocument/2006/relationships/hyperlink" Target="https://twitter.com/CDC_Firstline" TargetMode="Externa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hyperlink" Target="https://www.facebook.com/CDCProjectFirstline" TargetMode="External"/><Relationship Id="rId5" Type="http://schemas.openxmlformats.org/officeDocument/2006/relationships/hyperlink" Target="https://www.cdc.gov/infectioncontrol/projectfirstline/es/index.html" TargetMode="External"/><Relationship Id="rId10" Type="http://schemas.openxmlformats.org/officeDocument/2006/relationships/hyperlink" Target="https://www.cdc.gov/infectioncontrol/pdf/projectfirstline/Formulario-de-comentarios-de-la-sesion-riesgos-508.pdf" TargetMode="External"/><Relationship Id="rId4" Type="http://schemas.openxmlformats.org/officeDocument/2006/relationships/image" Target="../media/image11.jpeg"/><Relationship Id="rId9" Type="http://schemas.openxmlformats.org/officeDocument/2006/relationships/hyperlink" Target="https://tools.cdc.gov/campaignproxyservice/subscriptions.aspx?topic_id=USCDC_2104"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D1D0-0187-40F6-85A4-6A5E603616C3}"/>
              </a:ext>
            </a:extLst>
          </p:cNvPr>
          <p:cNvSpPr>
            <a:spLocks noGrp="1"/>
          </p:cNvSpPr>
          <p:nvPr>
            <p:ph type="ctrTitle"/>
          </p:nvPr>
        </p:nvSpPr>
        <p:spPr>
          <a:xfrm>
            <a:off x="673101" y="2744258"/>
            <a:ext cx="5422900" cy="2211409"/>
          </a:xfrm>
        </p:spPr>
        <p:txBody>
          <a:bodyPr anchor="t">
            <a:normAutofit fontScale="90000"/>
          </a:bodyPr>
          <a:lstStyle/>
          <a:p>
            <a:pPr marL="0" marR="0" lvl="0" indent="0" algn="l" rtl="0">
              <a:lnSpc>
                <a:spcPct val="90000"/>
              </a:lnSpc>
              <a:spcBef>
                <a:spcPts val="0"/>
              </a:spcBef>
              <a:spcAft>
                <a:spcPts val="0"/>
              </a:spcAft>
              <a:buClr>
                <a:schemeClr val="accent4"/>
              </a:buClr>
              <a:buSzPts val="3720"/>
              <a:buFont typeface="Century Gothic"/>
              <a:buNone/>
            </a:pPr>
            <a:r>
              <a:rPr lang="es-US" sz="4000" b="1" i="0" u="none" strike="noStrike" cap="none" noProof="0" dirty="0">
                <a:solidFill>
                  <a:schemeClr val="accent4"/>
                </a:solidFill>
                <a:latin typeface="Century Gothic"/>
                <a:ea typeface="Century Gothic"/>
                <a:cs typeface="Century Gothic"/>
                <a:sym typeface="Century Gothic"/>
              </a:rPr>
              <a:t>Reservorios del cuerpo </a:t>
            </a:r>
            <a:br>
              <a:rPr lang="es-US" sz="4000" b="1" i="0" u="none" strike="noStrike" cap="none" noProof="0" dirty="0">
                <a:solidFill>
                  <a:schemeClr val="accent4"/>
                </a:solidFill>
                <a:latin typeface="Century Gothic"/>
                <a:ea typeface="Century Gothic"/>
                <a:cs typeface="Century Gothic"/>
                <a:sym typeface="Century Gothic"/>
              </a:rPr>
            </a:br>
            <a:r>
              <a:rPr lang="es-US" sz="4000" b="1" i="0" u="none" strike="noStrike" cap="none" noProof="0" dirty="0">
                <a:solidFill>
                  <a:schemeClr val="accent4"/>
                </a:solidFill>
                <a:latin typeface="Century Gothic"/>
                <a:ea typeface="Century Gothic"/>
                <a:cs typeface="Century Gothic"/>
                <a:sym typeface="Century Gothic"/>
              </a:rPr>
              <a:t>y del entorno de la atención médica: síntesis</a:t>
            </a:r>
            <a:endParaRPr lang="es-US" noProof="0" dirty="0"/>
          </a:p>
        </p:txBody>
      </p:sp>
      <p:sp>
        <p:nvSpPr>
          <p:cNvPr id="9" name="Text Placeholder 8">
            <a:extLst>
              <a:ext uri="{FF2B5EF4-FFF2-40B4-BE49-F238E27FC236}">
                <a16:creationId xmlns:a16="http://schemas.microsoft.com/office/drawing/2014/main" id="{7B7468A0-78E2-4E68-BF45-7D2E5F804659}"/>
              </a:ext>
            </a:extLst>
          </p:cNvPr>
          <p:cNvSpPr>
            <a:spLocks noGrp="1"/>
          </p:cNvSpPr>
          <p:nvPr>
            <p:ph type="body" sz="quarter" idx="11"/>
          </p:nvPr>
        </p:nvSpPr>
        <p:spPr/>
        <p:txBody>
          <a:bodyPr/>
          <a:lstStyle/>
          <a:p>
            <a:pPr marL="0" marR="0" lvl="0" indent="0" algn="l" rtl="0">
              <a:lnSpc>
                <a:spcPct val="95000"/>
              </a:lnSpc>
              <a:spcBef>
                <a:spcPts val="0"/>
              </a:spcBef>
              <a:spcAft>
                <a:spcPts val="0"/>
              </a:spcAft>
              <a:buClr>
                <a:schemeClr val="accent4"/>
              </a:buClr>
              <a:buSzPts val="2040"/>
              <a:buFont typeface="Century Gothic"/>
              <a:buNone/>
            </a:pPr>
            <a:r>
              <a:rPr lang="es-US" sz="2400" b="1" i="0" u="none" strike="noStrike" cap="none" noProof="0" dirty="0">
                <a:solidFill>
                  <a:schemeClr val="accent4"/>
                </a:solidFill>
                <a:latin typeface="Century Gothic"/>
                <a:ea typeface="Century Gothic"/>
                <a:cs typeface="Century Gothic"/>
                <a:sym typeface="Century Gothic"/>
              </a:rPr>
              <a:t>Introducción a los reservorios: </a:t>
            </a:r>
            <a:br>
              <a:rPr lang="es-US" sz="2400" b="1" i="0" u="none" strike="noStrike" cap="none" noProof="0" dirty="0">
                <a:solidFill>
                  <a:schemeClr val="accent4"/>
                </a:solidFill>
                <a:latin typeface="Century Gothic"/>
                <a:ea typeface="Century Gothic"/>
                <a:cs typeface="Century Gothic"/>
                <a:sym typeface="Century Gothic"/>
              </a:rPr>
            </a:br>
            <a:r>
              <a:rPr lang="es-US" sz="2400" b="1" i="0" u="none" strike="noStrike" cap="none" noProof="0" dirty="0">
                <a:solidFill>
                  <a:schemeClr val="accent4"/>
                </a:solidFill>
                <a:latin typeface="Century Gothic"/>
                <a:ea typeface="Century Gothic"/>
                <a:cs typeface="Century Gothic"/>
                <a:sym typeface="Century Gothic"/>
              </a:rPr>
              <a:t>dónde viven los microbios</a:t>
            </a:r>
            <a:endParaRPr lang="es-US" noProof="0" dirty="0"/>
          </a:p>
        </p:txBody>
      </p:sp>
      <p:sp>
        <p:nvSpPr>
          <p:cNvPr id="8" name="Text Placeholder 3">
            <a:extLst>
              <a:ext uri="{FF2B5EF4-FFF2-40B4-BE49-F238E27FC236}">
                <a16:creationId xmlns:a16="http://schemas.microsoft.com/office/drawing/2014/main" id="{56E06EE7-A1AB-4B1A-976C-C3D0B9CB2183}"/>
              </a:ext>
            </a:extLst>
          </p:cNvPr>
          <p:cNvSpPr>
            <a:spLocks noGrp="1"/>
          </p:cNvSpPr>
          <p:nvPr>
            <p:ph type="body" sz="quarter" idx="10"/>
          </p:nvPr>
        </p:nvSpPr>
        <p:spPr/>
        <p:txBody>
          <a:bodyPr/>
          <a:lstStyle/>
          <a:p>
            <a:pPr marL="0" lvl="0" indent="0" algn="ctr" rtl="0">
              <a:lnSpc>
                <a:spcPct val="95000"/>
              </a:lnSpc>
              <a:spcBef>
                <a:spcPts val="0"/>
              </a:spcBef>
              <a:spcAft>
                <a:spcPts val="0"/>
              </a:spcAft>
              <a:buClr>
                <a:srgbClr val="FFFFFF"/>
              </a:buClr>
              <a:buSzPts val="2400"/>
              <a:buFont typeface="Century Gothic"/>
              <a:buNone/>
            </a:pPr>
            <a:r>
              <a:rPr lang="es-US" sz="2400" b="1" i="0" u="none" strike="noStrike" cap="none" noProof="0" dirty="0">
                <a:solidFill>
                  <a:srgbClr val="FFFFFF"/>
                </a:solidFill>
                <a:latin typeface="Century Gothic"/>
                <a:ea typeface="Century Gothic"/>
                <a:cs typeface="Century Gothic"/>
                <a:sym typeface="Century Gothic"/>
              </a:rPr>
              <a:t>Sesión 3</a:t>
            </a:r>
            <a:endParaRPr lang="es-US" noProof="0" dirty="0"/>
          </a:p>
        </p:txBody>
      </p:sp>
      <p:pic>
        <p:nvPicPr>
          <p:cNvPr id="6" name="Picture 5" descr="Project Firstline logo. &#10;CDC's National Training Collaborative for Healthcare Infection Prevention &amp; Control.">
            <a:extLst>
              <a:ext uri="{FF2B5EF4-FFF2-40B4-BE49-F238E27FC236}">
                <a16:creationId xmlns:a16="http://schemas.microsoft.com/office/drawing/2014/main" id="{0455A201-7424-4ED2-BF27-755B41DB92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401" y="5637865"/>
            <a:ext cx="2762183" cy="1037256"/>
          </a:xfrm>
          <a:prstGeom prst="rect">
            <a:avLst/>
          </a:prstGeom>
        </p:spPr>
      </p:pic>
    </p:spTree>
    <p:custDataLst>
      <p:tags r:id="rId1"/>
    </p:custDataLst>
    <p:extLst>
      <p:ext uri="{BB962C8B-B14F-4D97-AF65-F5344CB8AC3E}">
        <p14:creationId xmlns:p14="http://schemas.microsoft.com/office/powerpoint/2010/main" val="273211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18D0-6084-B24B-8079-A9232ECF032E}"/>
              </a:ext>
            </a:extLst>
          </p:cNvPr>
          <p:cNvSpPr>
            <a:spLocks noGrp="1"/>
          </p:cNvSpPr>
          <p:nvPr>
            <p:ph type="title"/>
          </p:nvPr>
        </p:nvSpPr>
        <p:spPr/>
        <p:txBody>
          <a:bodyPr/>
          <a:lstStyle/>
          <a:p>
            <a:r>
              <a:rPr lang="es-US" noProof="0" dirty="0"/>
              <a:t>Conversación</a:t>
            </a:r>
          </a:p>
        </p:txBody>
      </p:sp>
    </p:spTree>
    <p:custDataLst>
      <p:tags r:id="rId1"/>
    </p:custDataLst>
    <p:extLst>
      <p:ext uri="{BB962C8B-B14F-4D97-AF65-F5344CB8AC3E}">
        <p14:creationId xmlns:p14="http://schemas.microsoft.com/office/powerpoint/2010/main" val="17991577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7897-3651-4A46-9198-709D61B0F8DA}"/>
              </a:ext>
            </a:extLst>
          </p:cNvPr>
          <p:cNvSpPr>
            <a:spLocks noGrp="1"/>
          </p:cNvSpPr>
          <p:nvPr>
            <p:ph type="title"/>
          </p:nvPr>
        </p:nvSpPr>
        <p:spPr/>
        <p:txBody>
          <a:bodyPr/>
          <a:lstStyle/>
          <a:p>
            <a:r>
              <a:rPr lang="es-US" sz="4800" b="1" i="0" u="none" strike="noStrike" cap="none" noProof="0" dirty="0">
                <a:solidFill>
                  <a:srgbClr val="FFFFFF"/>
                </a:solidFill>
                <a:latin typeface="Century Gothic"/>
                <a:ea typeface="Century Gothic"/>
                <a:cs typeface="Century Gothic"/>
                <a:sym typeface="Century Gothic"/>
              </a:rPr>
              <a:t>Resumen general</a:t>
            </a:r>
            <a:endParaRPr lang="es-US" noProof="0" dirty="0"/>
          </a:p>
        </p:txBody>
      </p:sp>
    </p:spTree>
    <p:custDataLst>
      <p:tags r:id="rId1"/>
    </p:custDataLst>
    <p:extLst>
      <p:ext uri="{BB962C8B-B14F-4D97-AF65-F5344CB8AC3E}">
        <p14:creationId xmlns:p14="http://schemas.microsoft.com/office/powerpoint/2010/main" val="14408342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A3D2-04E6-4C8C-BCD1-C9E30CDC4E7B}"/>
              </a:ext>
            </a:extLst>
          </p:cNvPr>
          <p:cNvSpPr>
            <a:spLocks noGrp="1"/>
          </p:cNvSpPr>
          <p:nvPr>
            <p:ph type="title"/>
          </p:nvPr>
        </p:nvSpPr>
        <p:spPr/>
        <p:txBody>
          <a:bodyPr/>
          <a:lstStyle/>
          <a:p>
            <a:r>
              <a:rPr lang="es-US" sz="3600" noProof="0" dirty="0"/>
              <a:t>Reflexión </a:t>
            </a:r>
            <a:endParaRPr lang="es-US" noProof="0" dirty="0"/>
          </a:p>
        </p:txBody>
      </p:sp>
      <p:sp>
        <p:nvSpPr>
          <p:cNvPr id="3" name="Content Placeholder 2">
            <a:extLst>
              <a:ext uri="{FF2B5EF4-FFF2-40B4-BE49-F238E27FC236}">
                <a16:creationId xmlns:a16="http://schemas.microsoft.com/office/drawing/2014/main" id="{7D22CE3C-0157-4062-B570-7D0DDCC44DA0}"/>
              </a:ext>
            </a:extLst>
          </p:cNvPr>
          <p:cNvSpPr>
            <a:spLocks noGrp="1"/>
          </p:cNvSpPr>
          <p:nvPr>
            <p:ph idx="1"/>
          </p:nvPr>
        </p:nvSpPr>
        <p:spPr/>
        <p:txBody>
          <a:bodyPr/>
          <a:lstStyle/>
          <a:p>
            <a:pPr marL="0" lvl="0" indent="0" algn="l" rtl="0">
              <a:lnSpc>
                <a:spcPct val="95000"/>
              </a:lnSpc>
              <a:spcBef>
                <a:spcPts val="0"/>
              </a:spcBef>
              <a:spcAft>
                <a:spcPts val="0"/>
              </a:spcAft>
              <a:buSzPts val="2400"/>
              <a:buNone/>
            </a:pPr>
            <a:r>
              <a:rPr lang="es-US" sz="2400" b="0" i="0" u="none" strike="noStrike" cap="none" noProof="0" dirty="0">
                <a:solidFill>
                  <a:srgbClr val="FFFFFF"/>
                </a:solidFill>
                <a:latin typeface="Century Gothic"/>
                <a:ea typeface="Century Gothic"/>
                <a:cs typeface="Century Gothic"/>
                <a:sym typeface="Century Gothic"/>
              </a:rPr>
              <a:t>¿Qué más quisiera saber?</a:t>
            </a:r>
            <a:endParaRPr lang="es-US" sz="2400" noProof="0" dirty="0"/>
          </a:p>
        </p:txBody>
      </p:sp>
    </p:spTree>
    <p:custDataLst>
      <p:tags r:id="rId1"/>
    </p:custDataLst>
    <p:extLst>
      <p:ext uri="{BB962C8B-B14F-4D97-AF65-F5344CB8AC3E}">
        <p14:creationId xmlns:p14="http://schemas.microsoft.com/office/powerpoint/2010/main" val="2438233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84A3-7FBE-48B8-98EA-C72ADD915C61}"/>
              </a:ext>
            </a:extLst>
          </p:cNvPr>
          <p:cNvSpPr>
            <a:spLocks noGrp="1"/>
          </p:cNvSpPr>
          <p:nvPr>
            <p:ph type="title"/>
          </p:nvPr>
        </p:nvSpPr>
        <p:spPr/>
        <p:txBody>
          <a:bodyPr anchor="b">
            <a:normAutofit/>
          </a:bodyPr>
          <a:lstStyle/>
          <a:p>
            <a:r>
              <a:rPr lang="es-US" sz="3600" noProof="0" dirty="0"/>
              <a:t>Preguntas</a:t>
            </a:r>
            <a:endParaRPr lang="es-US" noProof="0" dirty="0"/>
          </a:p>
        </p:txBody>
      </p:sp>
    </p:spTree>
    <p:custDataLst>
      <p:tags r:id="rId1"/>
    </p:custDataLst>
    <p:extLst>
      <p:ext uri="{BB962C8B-B14F-4D97-AF65-F5344CB8AC3E}">
        <p14:creationId xmlns:p14="http://schemas.microsoft.com/office/powerpoint/2010/main" val="28920342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C160D-974E-4F5A-9D1F-EB36D6454324}"/>
              </a:ext>
            </a:extLst>
          </p:cNvPr>
          <p:cNvSpPr>
            <a:spLocks noGrp="1"/>
          </p:cNvSpPr>
          <p:nvPr>
            <p:ph type="title"/>
          </p:nvPr>
        </p:nvSpPr>
        <p:spPr/>
        <p:txBody>
          <a:bodyPr/>
          <a:lstStyle/>
          <a:p>
            <a:r>
              <a:rPr lang="es-US" sz="4800" b="1" i="0" u="none" strike="noStrike" cap="none" noProof="0" dirty="0">
                <a:solidFill>
                  <a:srgbClr val="FFFFFF"/>
                </a:solidFill>
                <a:latin typeface="Century Gothic"/>
                <a:ea typeface="Century Gothic"/>
                <a:cs typeface="Century Gothic"/>
                <a:sym typeface="Century Gothic"/>
              </a:rPr>
              <a:t>Conclusión</a:t>
            </a:r>
            <a:endParaRPr lang="es-US" noProof="0" dirty="0"/>
          </a:p>
        </p:txBody>
      </p:sp>
    </p:spTree>
    <p:custDataLst>
      <p:tags r:id="rId1"/>
    </p:custDataLst>
    <p:extLst>
      <p:ext uri="{BB962C8B-B14F-4D97-AF65-F5344CB8AC3E}">
        <p14:creationId xmlns:p14="http://schemas.microsoft.com/office/powerpoint/2010/main" val="38497864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1CE-ABB1-4EE2-AD79-56E0F4861C2C}"/>
              </a:ext>
            </a:extLst>
          </p:cNvPr>
          <p:cNvSpPr>
            <a:spLocks noGrp="1"/>
          </p:cNvSpPr>
          <p:nvPr>
            <p:ph type="title"/>
          </p:nvPr>
        </p:nvSpPr>
        <p:spPr>
          <a:xfrm>
            <a:off x="753354" y="481162"/>
            <a:ext cx="9925050" cy="738168"/>
          </a:xfrm>
        </p:spPr>
        <p:txBody>
          <a:bodyPr anchor="t">
            <a:normAutofit/>
          </a:bodyPr>
          <a:lstStyle/>
          <a:p>
            <a:r>
              <a:rPr lang="es-US" noProof="0" dirty="0"/>
              <a:t>Puntos clave</a:t>
            </a:r>
          </a:p>
        </p:txBody>
      </p:sp>
      <p:sp>
        <p:nvSpPr>
          <p:cNvPr id="3" name="Content Placeholder 2">
            <a:extLst>
              <a:ext uri="{FF2B5EF4-FFF2-40B4-BE49-F238E27FC236}">
                <a16:creationId xmlns:a16="http://schemas.microsoft.com/office/drawing/2014/main" id="{E12B66D0-B297-427D-8812-A0A487CE838C}"/>
              </a:ext>
            </a:extLst>
          </p:cNvPr>
          <p:cNvSpPr>
            <a:spLocks noGrp="1"/>
          </p:cNvSpPr>
          <p:nvPr>
            <p:ph idx="1"/>
          </p:nvPr>
        </p:nvSpPr>
        <p:spPr>
          <a:xfrm>
            <a:off x="753353" y="1219330"/>
            <a:ext cx="10572143" cy="3773624"/>
          </a:xfrm>
        </p:spPr>
        <p:txBody>
          <a:bodyPr>
            <a:noAutofit/>
          </a:bodyPr>
          <a:lstStyle/>
          <a:p>
            <a:pPr>
              <a:lnSpc>
                <a:spcPct val="100000"/>
              </a:lnSpc>
              <a:buSzPct val="130000"/>
              <a:buBlip>
                <a:blip r:embed="rId4">
                  <a:extLst>
                    <a:ext uri="{96DAC541-7B7A-43D3-8B79-37D633B846F1}">
                      <asvg:svgBlip xmlns:asvg="http://schemas.microsoft.com/office/drawing/2016/SVG/main" r:embed="rId5"/>
                    </a:ext>
                  </a:extLst>
                </a:blip>
              </a:buBlip>
            </a:pPr>
            <a:r>
              <a:rPr lang="es-US" sz="2000" noProof="0" dirty="0"/>
              <a:t>Los lugares donde viven los microbios se llaman "reservorios". Hay reservorios en el cuerpo humano y en el entorno de la atención médica.</a:t>
            </a:r>
          </a:p>
          <a:p>
            <a:pPr>
              <a:lnSpc>
                <a:spcPct val="100000"/>
              </a:lnSpc>
              <a:buSzPct val="130000"/>
              <a:buBlip>
                <a:blip r:embed="rId4">
                  <a:extLst>
                    <a:ext uri="{96DAC541-7B7A-43D3-8B79-37D633B846F1}">
                      <asvg:svgBlip xmlns:asvg="http://schemas.microsoft.com/office/drawing/2016/SVG/main" r:embed="rId5"/>
                    </a:ext>
                  </a:extLst>
                </a:blip>
              </a:buBlip>
            </a:pPr>
            <a:r>
              <a:rPr lang="es-US" sz="2000" noProof="0" dirty="0"/>
              <a:t>Las acciones de control de infecciones están relacionadas con el modo en que los microbios pueden propagarse hacia y desde estos reservorios a diferentes zonas del cuerpo, de una persona a otra, de las personas a las cosas o de las cosas a las personas.</a:t>
            </a:r>
          </a:p>
          <a:p>
            <a:pPr>
              <a:lnSpc>
                <a:spcPct val="100000"/>
              </a:lnSpc>
              <a:buSzPct val="130000"/>
              <a:buBlip>
                <a:blip r:embed="rId4">
                  <a:extLst>
                    <a:ext uri="{96DAC541-7B7A-43D3-8B79-37D633B846F1}">
                      <asvg:svgBlip xmlns:asvg="http://schemas.microsoft.com/office/drawing/2016/SVG/main" r:embed="rId5"/>
                    </a:ext>
                  </a:extLst>
                </a:blip>
              </a:buBlip>
            </a:pPr>
            <a:r>
              <a:rPr lang="es-US" sz="2000" noProof="0" dirty="0"/>
              <a:t>Saber dónde viven los microbios y cómo pueden propagarse puede ayudarlo a entender por qué las acciones de control de infecciones funcionan para evitar que enfermen a las personas.</a:t>
            </a:r>
          </a:p>
        </p:txBody>
      </p:sp>
    </p:spTree>
    <p:custDataLst>
      <p:tags r:id="rId1"/>
    </p:custDataLst>
    <p:extLst>
      <p:ext uri="{BB962C8B-B14F-4D97-AF65-F5344CB8AC3E}">
        <p14:creationId xmlns:p14="http://schemas.microsoft.com/office/powerpoint/2010/main" val="2519394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C831-C0A4-43BD-83CB-0FB0ED421693}"/>
              </a:ext>
            </a:extLst>
          </p:cNvPr>
          <p:cNvSpPr>
            <a:spLocks noGrp="1"/>
          </p:cNvSpPr>
          <p:nvPr>
            <p:ph type="title"/>
          </p:nvPr>
        </p:nvSpPr>
        <p:spPr>
          <a:xfrm>
            <a:off x="753354" y="488109"/>
            <a:ext cx="9840038" cy="677270"/>
          </a:xfrm>
        </p:spPr>
        <p:txBody>
          <a:bodyPr/>
          <a:lstStyle/>
          <a:p>
            <a:r>
              <a:rPr lang="en-US" dirty="0"/>
              <a:t>How to Get Involved and Feedback</a:t>
            </a:r>
          </a:p>
        </p:txBody>
      </p:sp>
      <p:sp>
        <p:nvSpPr>
          <p:cNvPr id="3" name="Content Placeholder 2">
            <a:extLst>
              <a:ext uri="{FF2B5EF4-FFF2-40B4-BE49-F238E27FC236}">
                <a16:creationId xmlns:a16="http://schemas.microsoft.com/office/drawing/2014/main" id="{EA7FE9FA-2F49-4CAC-8794-C7881CF14D8C}"/>
              </a:ext>
            </a:extLst>
          </p:cNvPr>
          <p:cNvSpPr>
            <a:spLocks noGrp="1"/>
          </p:cNvSpPr>
          <p:nvPr>
            <p:ph idx="1"/>
          </p:nvPr>
        </p:nvSpPr>
        <p:spPr>
          <a:xfrm>
            <a:off x="1279524" y="1340803"/>
            <a:ext cx="6492875" cy="4176712"/>
          </a:xfrm>
        </p:spPr>
        <p:txBody>
          <a:bodyPr>
            <a:noAutofit/>
          </a:bodyPr>
          <a:lstStyle/>
          <a:p>
            <a:pPr marL="0" lvl="0" indent="0" algn="l" rtl="0">
              <a:lnSpc>
                <a:spcPct val="95000"/>
              </a:lnSpc>
              <a:spcBef>
                <a:spcPts val="0"/>
              </a:spcBef>
              <a:spcAft>
                <a:spcPts val="0"/>
              </a:spcAft>
              <a:buClr>
                <a:schemeClr val="accent4"/>
              </a:buClr>
              <a:buSzPts val="1800"/>
              <a:buFont typeface="Century Gothic"/>
              <a:buNone/>
            </a:pPr>
            <a:r>
              <a:rPr lang="es-US" sz="1800" noProof="0" dirty="0"/>
              <a:t>Proyecto Firstline en CDC.gov: </a:t>
            </a:r>
          </a:p>
          <a:p>
            <a:pPr marL="0" lvl="0" indent="0" algn="l" rtl="0">
              <a:lnSpc>
                <a:spcPct val="95000"/>
              </a:lnSpc>
              <a:spcBef>
                <a:spcPts val="0"/>
              </a:spcBef>
              <a:spcAft>
                <a:spcPts val="0"/>
              </a:spcAft>
              <a:buClr>
                <a:srgbClr val="0070C0"/>
              </a:buClr>
              <a:buSzPts val="1800"/>
              <a:buFont typeface="Century Gothic"/>
              <a:buNone/>
            </a:pPr>
            <a:r>
              <a:rPr lang="es-US" sz="1800" u="sng" noProof="0" dirty="0">
                <a:solidFill>
                  <a:srgbClr val="0077C0"/>
                </a:solidFill>
                <a:hlinkClick r:id="rId5">
                  <a:extLst>
                    <a:ext uri="{A12FA001-AC4F-418D-AE19-62706E023703}">
                      <ahyp:hlinkClr xmlns:ahyp="http://schemas.microsoft.com/office/drawing/2018/hyperlinkcolor" val="tx"/>
                    </a:ext>
                  </a:extLst>
                </a:hlinkClick>
              </a:rPr>
              <a:t>https://www.cdc.gov/infectioncontrol/projectfirstline/es/index.html</a:t>
            </a:r>
            <a:endParaRPr lang="es-US" sz="1800" noProof="0" dirty="0">
              <a:solidFill>
                <a:srgbClr val="0077C0"/>
              </a:solidFill>
            </a:endParaRPr>
          </a:p>
          <a:p>
            <a:pPr marL="0" lvl="0" indent="0" algn="l" rtl="0">
              <a:lnSpc>
                <a:spcPct val="95000"/>
              </a:lnSpc>
              <a:spcBef>
                <a:spcPts val="1000"/>
              </a:spcBef>
              <a:spcAft>
                <a:spcPts val="0"/>
              </a:spcAft>
              <a:buClr>
                <a:schemeClr val="accent4"/>
              </a:buClr>
              <a:buSzPts val="1800"/>
              <a:buFont typeface="Century Gothic"/>
              <a:buNone/>
            </a:pPr>
            <a:r>
              <a:rPr lang="es-US" sz="1800" noProof="0" dirty="0"/>
              <a:t>Proyecto Firstline de los CDC en Facebook:</a:t>
            </a:r>
          </a:p>
          <a:p>
            <a:pPr marL="0" lvl="0" indent="0" algn="l" rtl="0">
              <a:lnSpc>
                <a:spcPct val="95000"/>
              </a:lnSpc>
              <a:spcBef>
                <a:spcPts val="0"/>
              </a:spcBef>
              <a:spcAft>
                <a:spcPts val="0"/>
              </a:spcAft>
              <a:buClr>
                <a:srgbClr val="0070C0"/>
              </a:buClr>
              <a:buSzPts val="1800"/>
              <a:buFont typeface="Century Gothic"/>
              <a:buNone/>
            </a:pPr>
            <a:r>
              <a:rPr lang="es-US" sz="1800" u="sng" noProof="0" dirty="0">
                <a:solidFill>
                  <a:schemeClr val="hlink"/>
                </a:solidFill>
                <a:hlinkClick r:id="rId6"/>
              </a:rPr>
              <a:t>https://www.facebook.com/CDCProjectFirstline</a:t>
            </a:r>
            <a:r>
              <a:rPr lang="es-US" sz="1800" u="none" noProof="0" dirty="0">
                <a:solidFill>
                  <a:schemeClr val="accent4"/>
                </a:solidFill>
              </a:rPr>
              <a:t> </a:t>
            </a:r>
            <a:endParaRPr lang="es-US" sz="1800" noProof="0" dirty="0"/>
          </a:p>
          <a:p>
            <a:pPr marL="0" lvl="0" indent="0" algn="l" rtl="0">
              <a:lnSpc>
                <a:spcPct val="95000"/>
              </a:lnSpc>
              <a:spcBef>
                <a:spcPts val="1000"/>
              </a:spcBef>
              <a:spcAft>
                <a:spcPts val="0"/>
              </a:spcAft>
              <a:buClr>
                <a:schemeClr val="accent4"/>
              </a:buClr>
              <a:buSzPts val="1800"/>
              <a:buFont typeface="Century Gothic"/>
              <a:buNone/>
            </a:pPr>
            <a:r>
              <a:rPr lang="es-US" sz="1800" noProof="0" dirty="0"/>
              <a:t>Proyecto Firstline de los CDC en Twitter:</a:t>
            </a:r>
          </a:p>
          <a:p>
            <a:pPr marL="0" lvl="0" indent="0" algn="l" rtl="0">
              <a:lnSpc>
                <a:spcPct val="95000"/>
              </a:lnSpc>
              <a:spcBef>
                <a:spcPts val="0"/>
              </a:spcBef>
              <a:spcAft>
                <a:spcPts val="0"/>
              </a:spcAft>
              <a:buClr>
                <a:srgbClr val="0070C0"/>
              </a:buClr>
              <a:buSzPts val="1800"/>
              <a:buFont typeface="Century Gothic"/>
              <a:buNone/>
            </a:pPr>
            <a:r>
              <a:rPr lang="es-US" sz="1800" u="sng" noProof="0" dirty="0">
                <a:solidFill>
                  <a:schemeClr val="hlink"/>
                </a:solidFill>
                <a:hlinkClick r:id="rId7"/>
              </a:rPr>
              <a:t>https://twitter.com/CDC_Firstline</a:t>
            </a:r>
            <a:endParaRPr lang="es-US" sz="1800" noProof="0" dirty="0"/>
          </a:p>
          <a:p>
            <a:pPr marL="0" lvl="0" indent="0" algn="l" rtl="0">
              <a:lnSpc>
                <a:spcPct val="95000"/>
              </a:lnSpc>
              <a:spcBef>
                <a:spcPts val="1000"/>
              </a:spcBef>
              <a:spcAft>
                <a:spcPts val="0"/>
              </a:spcAft>
              <a:buClr>
                <a:schemeClr val="accent4"/>
              </a:buClr>
              <a:buSzPts val="1800"/>
              <a:buFont typeface="Century Gothic"/>
              <a:buNone/>
            </a:pPr>
            <a:r>
              <a:rPr lang="es-US" sz="1800" noProof="0" dirty="0"/>
              <a:t>Proyecto Firstline </a:t>
            </a:r>
            <a:r>
              <a:rPr lang="es-US" sz="1800" i="1" noProof="0" dirty="0"/>
              <a:t>Control de Infecciones </a:t>
            </a:r>
            <a:r>
              <a:rPr lang="es-US" sz="1800" noProof="0" dirty="0"/>
              <a:t>en YouTube:</a:t>
            </a:r>
          </a:p>
          <a:p>
            <a:pPr marL="0" lvl="0" indent="0" algn="l" rtl="0">
              <a:lnSpc>
                <a:spcPct val="95000"/>
              </a:lnSpc>
              <a:spcBef>
                <a:spcPts val="0"/>
              </a:spcBef>
              <a:spcAft>
                <a:spcPts val="0"/>
              </a:spcAft>
              <a:buClr>
                <a:srgbClr val="0070C0"/>
              </a:buClr>
              <a:buSzPts val="1800"/>
              <a:buFont typeface="Century Gothic"/>
              <a:buNone/>
            </a:pPr>
            <a:r>
              <a:rPr lang="es-US" sz="1800" u="sng" noProof="0" dirty="0">
                <a:solidFill>
                  <a:schemeClr val="hlink"/>
                </a:solidFill>
                <a:hlinkClick r:id="rId8"/>
              </a:rPr>
              <a:t>https://www.youtube.com/playlist?list=PLvrp9iOILTQZQGtDnSDGViKDdRtIc13VX</a:t>
            </a:r>
            <a:r>
              <a:rPr lang="es-US" sz="1800" u="none" noProof="0" dirty="0">
                <a:solidFill>
                  <a:schemeClr val="accent4"/>
                </a:solidFill>
              </a:rPr>
              <a:t> </a:t>
            </a:r>
            <a:endParaRPr lang="es-US" sz="1800" noProof="0" dirty="0"/>
          </a:p>
          <a:p>
            <a:pPr marL="0" lvl="0" indent="0" algn="l" rtl="0">
              <a:lnSpc>
                <a:spcPct val="95000"/>
              </a:lnSpc>
              <a:spcBef>
                <a:spcPts val="1000"/>
              </a:spcBef>
              <a:spcAft>
                <a:spcPts val="0"/>
              </a:spcAft>
              <a:buClr>
                <a:schemeClr val="accent4"/>
              </a:buClr>
              <a:buSzPts val="1800"/>
              <a:buFont typeface="Century Gothic"/>
              <a:buNone/>
            </a:pPr>
            <a:r>
              <a:rPr lang="es-US" sz="1800" noProof="0" dirty="0"/>
              <a:t>Para suscribirse a los mensajes de correo electrónico del Proyecto Firstline, haga clic aquí: </a:t>
            </a:r>
            <a:r>
              <a:rPr lang="es-US" sz="1800" u="sng" noProof="0" dirty="0">
                <a:solidFill>
                  <a:schemeClr val="hlink"/>
                </a:solidFill>
                <a:hlinkClick r:id="rId9"/>
              </a:rPr>
              <a:t>https://tools.cdc.gov/campaignproxyservice/subscriptions.aspx?topic_id=USCDC_2104</a:t>
            </a:r>
            <a:endParaRPr lang="es-US" sz="1800" noProof="0" dirty="0"/>
          </a:p>
        </p:txBody>
      </p:sp>
      <p:sp>
        <p:nvSpPr>
          <p:cNvPr id="4" name="Content Placeholder 3">
            <a:extLst>
              <a:ext uri="{FF2B5EF4-FFF2-40B4-BE49-F238E27FC236}">
                <a16:creationId xmlns:a16="http://schemas.microsoft.com/office/drawing/2014/main" id="{5EAF075A-AC00-426E-9408-6BC5D57BA8F6}"/>
              </a:ext>
            </a:extLst>
          </p:cNvPr>
          <p:cNvSpPr>
            <a:spLocks noGrp="1"/>
          </p:cNvSpPr>
          <p:nvPr>
            <p:ph type="body" sz="quarter" idx="10"/>
          </p:nvPr>
        </p:nvSpPr>
        <p:spPr>
          <a:xfrm>
            <a:off x="7909560" y="1340803"/>
            <a:ext cx="3642678" cy="4176712"/>
          </a:xfrm>
        </p:spPr>
        <p:txBody>
          <a:bodyPr>
            <a:normAutofit/>
          </a:bodyPr>
          <a:lstStyle/>
          <a:p>
            <a:pPr marL="228600" lvl="0" indent="-190500" algn="l" rtl="0">
              <a:lnSpc>
                <a:spcPct val="95000"/>
              </a:lnSpc>
              <a:spcBef>
                <a:spcPts val="0"/>
              </a:spcBef>
              <a:spcAft>
                <a:spcPts val="0"/>
              </a:spcAft>
              <a:buClr>
                <a:schemeClr val="accent4"/>
              </a:buClr>
              <a:buSzPts val="1200"/>
              <a:buFont typeface="Arial"/>
              <a:buChar char="•"/>
            </a:pPr>
            <a:r>
              <a:rPr lang="es-US" sz="1800" noProof="0" dirty="0"/>
              <a:t>Formulario de comentarios del proyecto Firstline: </a:t>
            </a:r>
            <a:r>
              <a:rPr lang="es-US" sz="1800" u="sng" noProof="0" dirty="0">
                <a:solidFill>
                  <a:schemeClr val="hlink"/>
                </a:solidFill>
                <a:hlinkClick r:id="rId10"/>
              </a:rPr>
              <a:t>https://www.cdc.gov/infectioncontrol/pdf/projectfirstline/Formulario-de-comentarios-de-la-sesion-riesgos-508.pdf</a:t>
            </a:r>
            <a:endParaRPr lang="es-US" sz="1800" noProof="0" dirty="0"/>
          </a:p>
          <a:p>
            <a:pPr marL="228600" lvl="0" indent="-190500" algn="l" rtl="0">
              <a:lnSpc>
                <a:spcPct val="95000"/>
              </a:lnSpc>
              <a:spcBef>
                <a:spcPts val="1200"/>
              </a:spcBef>
              <a:spcAft>
                <a:spcPts val="0"/>
              </a:spcAft>
              <a:buClr>
                <a:schemeClr val="accent4"/>
              </a:buClr>
              <a:buSzPts val="1200"/>
              <a:buFont typeface="Arial"/>
              <a:buChar char="•"/>
            </a:pPr>
            <a:r>
              <a:rPr lang="es-US" sz="1800" noProof="0" dirty="0">
                <a:highlight>
                  <a:srgbClr val="FFFF00"/>
                </a:highlight>
              </a:rPr>
              <a:t>Marcador de posición para que los colaboradores añadan sus propios enlaces</a:t>
            </a:r>
            <a:endParaRPr lang="es-US" sz="1800" noProof="0" dirty="0"/>
          </a:p>
        </p:txBody>
      </p:sp>
    </p:spTree>
    <p:custDataLst>
      <p:tags r:id="rId1"/>
    </p:custDataLst>
    <p:extLst>
      <p:ext uri="{BB962C8B-B14F-4D97-AF65-F5344CB8AC3E}">
        <p14:creationId xmlns:p14="http://schemas.microsoft.com/office/powerpoint/2010/main" val="4757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02634-5472-4514-B187-6E3EDBB5CD12}"/>
              </a:ext>
            </a:extLst>
          </p:cNvPr>
          <p:cNvSpPr>
            <a:spLocks noGrp="1"/>
          </p:cNvSpPr>
          <p:nvPr>
            <p:ph type="title"/>
          </p:nvPr>
        </p:nvSpPr>
        <p:spPr/>
        <p:txBody>
          <a:bodyPr anchor="t">
            <a:noAutofit/>
          </a:bodyPr>
          <a:lstStyle/>
          <a:p>
            <a:r>
              <a:rPr lang="es-US" noProof="0" dirty="0"/>
              <a:t>Agenda</a:t>
            </a:r>
          </a:p>
        </p:txBody>
      </p:sp>
      <p:sp>
        <p:nvSpPr>
          <p:cNvPr id="3" name="Content Placeholder 2">
            <a:extLst>
              <a:ext uri="{FF2B5EF4-FFF2-40B4-BE49-F238E27FC236}">
                <a16:creationId xmlns:a16="http://schemas.microsoft.com/office/drawing/2014/main" id="{9318B743-76B2-4D2C-A334-4F77B160FC11}"/>
              </a:ext>
            </a:extLst>
          </p:cNvPr>
          <p:cNvSpPr>
            <a:spLocks noGrp="1"/>
          </p:cNvSpPr>
          <p:nvPr>
            <p:ph idx="1"/>
          </p:nvPr>
        </p:nvSpPr>
        <p:spPr/>
        <p:txBody>
          <a:bodyPr>
            <a:normAutofit/>
          </a:bodyPr>
          <a:lstStyle/>
          <a:p>
            <a:r>
              <a:rPr lang="es-US" noProof="0" dirty="0"/>
              <a:t>Bienvenida y presentaciones</a:t>
            </a:r>
          </a:p>
          <a:p>
            <a:r>
              <a:rPr lang="es-US" noProof="0" dirty="0"/>
              <a:t>Reservorios del cuerpo y del entorno</a:t>
            </a:r>
          </a:p>
          <a:p>
            <a:r>
              <a:rPr lang="es-US" noProof="0" dirty="0"/>
              <a:t>¿Qué sabe?</a:t>
            </a:r>
          </a:p>
          <a:p>
            <a:r>
              <a:rPr lang="es-US" noProof="0" dirty="0"/>
              <a:t>Resumen general</a:t>
            </a:r>
          </a:p>
          <a:p>
            <a:r>
              <a:rPr lang="es-US" noProof="0" dirty="0"/>
              <a:t>Conclusión</a:t>
            </a:r>
          </a:p>
        </p:txBody>
      </p:sp>
      <p:sp>
        <p:nvSpPr>
          <p:cNvPr id="16" name="Rectangle 15">
            <a:extLst>
              <a:ext uri="{FF2B5EF4-FFF2-40B4-BE49-F238E27FC236}">
                <a16:creationId xmlns:a16="http://schemas.microsoft.com/office/drawing/2014/main" id="{06564C34-1081-4BF9-B0DE-5074BC00D1B3}"/>
              </a:ext>
              <a:ext uri="{C183D7F6-B498-43B3-948B-1728B52AA6E4}">
                <adec:decorative xmlns:adec="http://schemas.microsoft.com/office/drawing/2017/decorative" val="1"/>
              </a:ext>
            </a:extLst>
          </p:cNvPr>
          <p:cNvSpPr/>
          <p:nvPr/>
        </p:nvSpPr>
        <p:spPr>
          <a:xfrm>
            <a:off x="1231401" y="1778595"/>
            <a:ext cx="5671579"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401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3D7DCC-EC80-47EE-9B84-5DF5A6D015FD}"/>
              </a:ext>
            </a:extLst>
          </p:cNvPr>
          <p:cNvSpPr>
            <a:spLocks noGrp="1"/>
          </p:cNvSpPr>
          <p:nvPr>
            <p:ph type="title"/>
          </p:nvPr>
        </p:nvSpPr>
        <p:spPr/>
        <p:txBody>
          <a:bodyPr/>
          <a:lstStyle/>
          <a:p>
            <a:r>
              <a:rPr lang="es-US" noProof="0" dirty="0"/>
              <a:t>Reservorios del cuerpo y del entorno</a:t>
            </a:r>
          </a:p>
        </p:txBody>
      </p:sp>
    </p:spTree>
    <p:custDataLst>
      <p:tags r:id="rId1"/>
    </p:custDataLst>
    <p:extLst>
      <p:ext uri="{BB962C8B-B14F-4D97-AF65-F5344CB8AC3E}">
        <p14:creationId xmlns:p14="http://schemas.microsoft.com/office/powerpoint/2010/main" val="26395875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89F9-B33B-E948-823C-066DCF297F0F}"/>
              </a:ext>
            </a:extLst>
          </p:cNvPr>
          <p:cNvSpPr>
            <a:spLocks noGrp="1"/>
          </p:cNvSpPr>
          <p:nvPr>
            <p:ph type="title"/>
          </p:nvPr>
        </p:nvSpPr>
        <p:spPr/>
        <p:txBody>
          <a:bodyPr/>
          <a:lstStyle/>
          <a:p>
            <a:r>
              <a:rPr lang="es-US" sz="3600" noProof="0" dirty="0">
                <a:solidFill>
                  <a:schemeClr val="accent4"/>
                </a:solidFill>
              </a:rPr>
              <a:t>Definición de reservorio</a:t>
            </a:r>
            <a:endParaRPr lang="es-US" noProof="0" dirty="0"/>
          </a:p>
        </p:txBody>
      </p:sp>
      <p:sp>
        <p:nvSpPr>
          <p:cNvPr id="3" name="Content Placeholder 2">
            <a:extLst>
              <a:ext uri="{FF2B5EF4-FFF2-40B4-BE49-F238E27FC236}">
                <a16:creationId xmlns:a16="http://schemas.microsoft.com/office/drawing/2014/main" id="{8AE7D896-61F3-4CF4-A011-7CD2B0EE2E5E}"/>
              </a:ext>
            </a:extLst>
          </p:cNvPr>
          <p:cNvSpPr>
            <a:spLocks noGrp="1"/>
          </p:cNvSpPr>
          <p:nvPr>
            <p:ph idx="1"/>
          </p:nvPr>
        </p:nvSpPr>
        <p:spPr/>
        <p:txBody>
          <a:bodyPr/>
          <a:lstStyle/>
          <a:p>
            <a:pPr marL="0" indent="0">
              <a:buNone/>
            </a:pPr>
            <a:r>
              <a:rPr lang="es-US" noProof="0" dirty="0"/>
              <a:t>Los lugares donde viven los microbios se llaman "reservorios". </a:t>
            </a:r>
            <a:br>
              <a:rPr lang="es-US" noProof="0" dirty="0"/>
            </a:br>
            <a:r>
              <a:rPr lang="es-US" noProof="0" dirty="0"/>
              <a:t>Hay reservorios en el cuerpo humano y en el medio ambiente. </a:t>
            </a:r>
          </a:p>
        </p:txBody>
      </p:sp>
    </p:spTree>
    <p:custDataLst>
      <p:tags r:id="rId1"/>
    </p:custDataLst>
    <p:extLst>
      <p:ext uri="{BB962C8B-B14F-4D97-AF65-F5344CB8AC3E}">
        <p14:creationId xmlns:p14="http://schemas.microsoft.com/office/powerpoint/2010/main" val="16488089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89F9-B33B-E948-823C-066DCF297F0F}"/>
              </a:ext>
            </a:extLst>
          </p:cNvPr>
          <p:cNvSpPr>
            <a:spLocks noGrp="1"/>
          </p:cNvSpPr>
          <p:nvPr>
            <p:ph type="title"/>
          </p:nvPr>
        </p:nvSpPr>
        <p:spPr>
          <a:xfrm>
            <a:off x="838200" y="633762"/>
            <a:ext cx="10515600" cy="702457"/>
          </a:xfrm>
        </p:spPr>
        <p:txBody>
          <a:bodyPr/>
          <a:lstStyle/>
          <a:p>
            <a:r>
              <a:rPr lang="es-US" sz="3000" noProof="0" dirty="0">
                <a:solidFill>
                  <a:schemeClr val="accent4"/>
                </a:solidFill>
              </a:rPr>
              <a:t>Revisión de los reservorios</a:t>
            </a:r>
            <a:endParaRPr lang="es-US" noProof="0" dirty="0"/>
          </a:p>
        </p:txBody>
      </p:sp>
      <p:sp>
        <p:nvSpPr>
          <p:cNvPr id="31" name="Rectangle: Rounded Corners 30">
            <a:extLst>
              <a:ext uri="{FF2B5EF4-FFF2-40B4-BE49-F238E27FC236}">
                <a16:creationId xmlns:a16="http://schemas.microsoft.com/office/drawing/2014/main" id="{FFB3694B-5F22-4FAE-A6B5-5F91FC48AEFB}"/>
              </a:ext>
              <a:ext uri="{C183D7F6-B498-43B3-948B-1728B52AA6E4}">
                <adec:decorative xmlns:adec="http://schemas.microsoft.com/office/drawing/2017/decorative" val="1"/>
              </a:ext>
            </a:extLst>
          </p:cNvPr>
          <p:cNvSpPr/>
          <p:nvPr/>
        </p:nvSpPr>
        <p:spPr>
          <a:xfrm>
            <a:off x="259882" y="1562705"/>
            <a:ext cx="5836118" cy="3465040"/>
          </a:xfrm>
          <a:prstGeom prst="roundRect">
            <a:avLst>
              <a:gd name="adj" fmla="val 601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12F31773-C0A8-4C70-8C5D-209960A899B4}"/>
              </a:ext>
              <a:ext uri="{C183D7F6-B498-43B3-948B-1728B52AA6E4}">
                <adec:decorative xmlns:adec="http://schemas.microsoft.com/office/drawing/2017/decorative" val="1"/>
              </a:ext>
            </a:extLst>
          </p:cNvPr>
          <p:cNvSpPr/>
          <p:nvPr/>
        </p:nvSpPr>
        <p:spPr>
          <a:xfrm>
            <a:off x="6152757" y="1562705"/>
            <a:ext cx="5836118" cy="3465040"/>
          </a:xfrm>
          <a:prstGeom prst="roundRect">
            <a:avLst>
              <a:gd name="adj" fmla="val 601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7A9334C-379E-474B-B2CA-54593179A6C3}"/>
              </a:ext>
            </a:extLst>
          </p:cNvPr>
          <p:cNvSpPr txBox="1"/>
          <p:nvPr/>
        </p:nvSpPr>
        <p:spPr>
          <a:xfrm>
            <a:off x="360129" y="1602661"/>
            <a:ext cx="5699790" cy="735779"/>
          </a:xfrm>
          <a:prstGeom prst="rect">
            <a:avLst/>
          </a:prstGeom>
          <a:noFill/>
        </p:spPr>
        <p:txBody>
          <a:bodyPr wrap="square">
            <a:spAutoFit/>
          </a:bodyPr>
          <a:lstStyle/>
          <a:p>
            <a:pPr marL="0" marR="0" lvl="0" indent="0" algn="ctr" rtl="0">
              <a:lnSpc>
                <a:spcPct val="150000"/>
              </a:lnSpc>
              <a:spcBef>
                <a:spcPts val="0"/>
              </a:spcBef>
              <a:spcAft>
                <a:spcPts val="0"/>
              </a:spcAft>
              <a:buClr>
                <a:srgbClr val="FFFFFF"/>
              </a:buClr>
              <a:buSzPts val="3200"/>
              <a:buFont typeface="Century Gothic"/>
              <a:buNone/>
            </a:pPr>
            <a:r>
              <a:rPr lang="en-US" sz="3200" b="1" i="0" u="none" strike="noStrike" cap="none" dirty="0">
                <a:solidFill>
                  <a:srgbClr val="FFFFFF"/>
                </a:solidFill>
                <a:latin typeface="Century Gothic"/>
                <a:ea typeface="Century Gothic"/>
                <a:cs typeface="Century Gothic"/>
                <a:sym typeface="Century Gothic"/>
              </a:rPr>
              <a:t>Cuerpo</a:t>
            </a:r>
            <a:endParaRPr lang="en-US" sz="2400" dirty="0"/>
          </a:p>
        </p:txBody>
      </p:sp>
      <p:sp>
        <p:nvSpPr>
          <p:cNvPr id="19" name="Rounded Rectangle 5">
            <a:extLst>
              <a:ext uri="{FF2B5EF4-FFF2-40B4-BE49-F238E27FC236}">
                <a16:creationId xmlns:a16="http://schemas.microsoft.com/office/drawing/2014/main" id="{9C4BCEA4-254A-42FE-A3DF-7F7810615F89}"/>
              </a:ext>
            </a:extLst>
          </p:cNvPr>
          <p:cNvSpPr/>
          <p:nvPr/>
        </p:nvSpPr>
        <p:spPr>
          <a:xfrm>
            <a:off x="372175" y="2474158"/>
            <a:ext cx="1356304"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marL="0" marR="0" lvl="0" indent="0" algn="ctr" rtl="0">
              <a:lnSpc>
                <a:spcPct val="100000"/>
              </a:lnSpc>
              <a:spcBef>
                <a:spcPts val="0"/>
              </a:spcBef>
              <a:spcAft>
                <a:spcPts val="0"/>
              </a:spcAft>
              <a:buClr>
                <a:srgbClr val="FFFFFF"/>
              </a:buClr>
              <a:buSzPts val="1600"/>
              <a:buFont typeface="Century Gothic"/>
              <a:buNone/>
            </a:pPr>
            <a:r>
              <a:rPr lang="en-US" sz="1400" b="0" i="0" u="none" strike="noStrike" cap="none" dirty="0" err="1">
                <a:solidFill>
                  <a:srgbClr val="FFFFFF"/>
                </a:solidFill>
                <a:latin typeface="Century Gothic"/>
                <a:ea typeface="Century Gothic"/>
                <a:cs typeface="Century Gothic"/>
                <a:sym typeface="Century Gothic"/>
              </a:rPr>
              <a:t>Piel</a:t>
            </a:r>
            <a:endParaRPr lang="en-US" sz="1400" dirty="0"/>
          </a:p>
        </p:txBody>
      </p:sp>
      <p:sp>
        <p:nvSpPr>
          <p:cNvPr id="21" name="Rounded Rectangle 6">
            <a:extLst>
              <a:ext uri="{FF2B5EF4-FFF2-40B4-BE49-F238E27FC236}">
                <a16:creationId xmlns:a16="http://schemas.microsoft.com/office/drawing/2014/main" id="{D71677BE-6E57-495D-B7C8-E5116DC4D0A5}"/>
              </a:ext>
            </a:extLst>
          </p:cNvPr>
          <p:cNvSpPr/>
          <p:nvPr/>
        </p:nvSpPr>
        <p:spPr>
          <a:xfrm>
            <a:off x="1654627" y="2474158"/>
            <a:ext cx="1573997"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marL="0" marR="0" lvl="0" indent="0" algn="ctr" defTabSz="914400" rtl="0" eaLnBrk="1" fontAlgn="auto" latinLnBrk="0" hangingPunct="1">
              <a:lnSpc>
                <a:spcPct val="100000"/>
              </a:lnSpc>
              <a:spcBef>
                <a:spcPts val="0"/>
              </a:spcBef>
              <a:spcAft>
                <a:spcPts val="0"/>
              </a:spcAft>
              <a:buClr>
                <a:srgbClr val="FFFFFF"/>
              </a:buClr>
              <a:buSzPts val="1600"/>
              <a:buFont typeface="Century Gothic"/>
              <a:buNone/>
              <a:tabLst/>
              <a:defRPr/>
            </a:pPr>
            <a:r>
              <a:rPr kumimoji="0" lang="en-US"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Sistema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600"/>
              <a:buFont typeface="Century Gothic"/>
              <a:buNone/>
              <a:tabLst/>
              <a:defRPr/>
            </a:pPr>
            <a:r>
              <a:rPr kumimoji="0" lang="en-US"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gastrointestinal</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600"/>
              <a:buFont typeface="Century Gothic"/>
              <a:buNone/>
              <a:tabLst/>
              <a:defRPr/>
            </a:pPr>
            <a:r>
              <a:rPr kumimoji="0" lang="en-US"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o "</a:t>
            </a:r>
            <a:r>
              <a:rPr kumimoji="0" lang="en-US" sz="1400" b="0"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los</a:t>
            </a:r>
            <a:r>
              <a:rPr kumimoji="0" lang="en-US"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a:t>
            </a:r>
            <a:r>
              <a:rPr kumimoji="0" lang="en-US" sz="1400" b="0"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intestinos</a:t>
            </a:r>
            <a:r>
              <a:rPr kumimoji="0" lang="en-US" sz="14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Rounded Rectangle 7">
            <a:extLst>
              <a:ext uri="{FF2B5EF4-FFF2-40B4-BE49-F238E27FC236}">
                <a16:creationId xmlns:a16="http://schemas.microsoft.com/office/drawing/2014/main" id="{F5E944BC-1046-4D46-8B26-0BF9CF8E1844}"/>
              </a:ext>
            </a:extLst>
          </p:cNvPr>
          <p:cNvSpPr/>
          <p:nvPr/>
        </p:nvSpPr>
        <p:spPr>
          <a:xfrm>
            <a:off x="3125728" y="2474158"/>
            <a:ext cx="1443388"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marL="0" marR="0" lvl="0" indent="0" algn="ctr" rtl="0">
              <a:lnSpc>
                <a:spcPct val="100000"/>
              </a:lnSpc>
              <a:spcBef>
                <a:spcPts val="0"/>
              </a:spcBef>
              <a:spcAft>
                <a:spcPts val="0"/>
              </a:spcAft>
              <a:buClr>
                <a:srgbClr val="FFFFFF"/>
              </a:buClr>
              <a:buSzPts val="1400"/>
              <a:buFont typeface="Century Gothic"/>
              <a:buNone/>
            </a:pPr>
            <a:r>
              <a:rPr lang="en-US" sz="1400" b="0" i="0" u="none" strike="noStrike" cap="none" dirty="0">
                <a:solidFill>
                  <a:srgbClr val="FFFFFF"/>
                </a:solidFill>
                <a:latin typeface="Century Gothic"/>
                <a:ea typeface="Century Gothic"/>
                <a:cs typeface="Century Gothic"/>
                <a:sym typeface="Century Gothic"/>
              </a:rPr>
              <a:t>Sistema </a:t>
            </a:r>
            <a:r>
              <a:rPr lang="en-US" sz="1400" b="0" i="0" u="none" strike="noStrike" cap="none" dirty="0" err="1">
                <a:solidFill>
                  <a:srgbClr val="FFFFFF"/>
                </a:solidFill>
                <a:latin typeface="Century Gothic"/>
                <a:ea typeface="Century Gothic"/>
                <a:cs typeface="Century Gothic"/>
                <a:sym typeface="Century Gothic"/>
              </a:rPr>
              <a:t>respiratorio</a:t>
            </a:r>
            <a:endParaRPr lang="en-US" sz="1400" b="0" i="0" u="none" strike="noStrike" cap="none" dirty="0">
              <a:solidFill>
                <a:srgbClr val="FFFFFF"/>
              </a:solidFill>
              <a:latin typeface="Century Gothic"/>
              <a:ea typeface="Century Gothic"/>
              <a:cs typeface="Century Gothic"/>
              <a:sym typeface="Century Gothic"/>
            </a:endParaRPr>
          </a:p>
        </p:txBody>
      </p:sp>
      <p:sp>
        <p:nvSpPr>
          <p:cNvPr id="25" name="Rounded Rectangle 8">
            <a:extLst>
              <a:ext uri="{FF2B5EF4-FFF2-40B4-BE49-F238E27FC236}">
                <a16:creationId xmlns:a16="http://schemas.microsoft.com/office/drawing/2014/main" id="{EE68ADE4-467F-403B-A7E8-80EA816A4EF3}"/>
              </a:ext>
            </a:extLst>
          </p:cNvPr>
          <p:cNvSpPr/>
          <p:nvPr/>
        </p:nvSpPr>
        <p:spPr>
          <a:xfrm>
            <a:off x="4611359" y="2474158"/>
            <a:ext cx="1356304"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marL="0" marR="0" lvl="0" indent="0" algn="ctr" rtl="0">
              <a:lnSpc>
                <a:spcPct val="100000"/>
              </a:lnSpc>
              <a:spcBef>
                <a:spcPts val="0"/>
              </a:spcBef>
              <a:spcAft>
                <a:spcPts val="0"/>
              </a:spcAft>
              <a:buClr>
                <a:srgbClr val="FFFFFF"/>
              </a:buClr>
              <a:buSzPts val="1600"/>
              <a:buFont typeface="Century Gothic"/>
              <a:buNone/>
            </a:pPr>
            <a:r>
              <a:rPr lang="en-US" sz="1400" b="0" i="0" u="none" strike="noStrike" cap="none" dirty="0">
                <a:solidFill>
                  <a:srgbClr val="FFFFFF"/>
                </a:solidFill>
                <a:latin typeface="Century Gothic"/>
                <a:ea typeface="Century Gothic"/>
                <a:cs typeface="Century Gothic"/>
                <a:sym typeface="Century Gothic"/>
              </a:rPr>
              <a:t>Sangre</a:t>
            </a:r>
            <a:endParaRPr lang="en-US" sz="1400" dirty="0"/>
          </a:p>
        </p:txBody>
      </p:sp>
      <p:sp>
        <p:nvSpPr>
          <p:cNvPr id="43" name="TextBox 42">
            <a:extLst>
              <a:ext uri="{FF2B5EF4-FFF2-40B4-BE49-F238E27FC236}">
                <a16:creationId xmlns:a16="http://schemas.microsoft.com/office/drawing/2014/main" id="{BD7AF5D2-4BD5-4333-BCD0-F4A321F0BD91}"/>
              </a:ext>
            </a:extLst>
          </p:cNvPr>
          <p:cNvSpPr txBox="1"/>
          <p:nvPr/>
        </p:nvSpPr>
        <p:spPr>
          <a:xfrm>
            <a:off x="6253004" y="1602661"/>
            <a:ext cx="5699790" cy="737061"/>
          </a:xfrm>
          <a:prstGeom prst="rect">
            <a:avLst/>
          </a:prstGeom>
          <a:noFill/>
        </p:spPr>
        <p:txBody>
          <a:bodyPr wrap="square">
            <a:spAutoFit/>
          </a:bodyPr>
          <a:lstStyle/>
          <a:p>
            <a:pPr algn="ctr">
              <a:lnSpc>
                <a:spcPct val="150000"/>
              </a:lnSpc>
            </a:pPr>
            <a:r>
              <a:rPr lang="en-US" sz="3200" b="1" i="0" u="none" strike="noStrike" cap="none" dirty="0">
                <a:solidFill>
                  <a:srgbClr val="FFFFFF"/>
                </a:solidFill>
                <a:latin typeface="Century Gothic"/>
                <a:ea typeface="Century Gothic"/>
                <a:cs typeface="Century Gothic"/>
                <a:sym typeface="Century Gothic"/>
              </a:rPr>
              <a:t>Medio </a:t>
            </a:r>
            <a:r>
              <a:rPr lang="en-US" sz="3200" b="1" i="0" u="none" strike="noStrike" cap="none" dirty="0" err="1">
                <a:solidFill>
                  <a:srgbClr val="FFFFFF"/>
                </a:solidFill>
                <a:latin typeface="Century Gothic"/>
                <a:ea typeface="Century Gothic"/>
                <a:cs typeface="Century Gothic"/>
                <a:sym typeface="Century Gothic"/>
              </a:rPr>
              <a:t>ambiente</a:t>
            </a:r>
            <a:endParaRPr lang="en-US" sz="2400" dirty="0"/>
          </a:p>
        </p:txBody>
      </p:sp>
      <p:sp>
        <p:nvSpPr>
          <p:cNvPr id="35" name="Rounded Rectangle 5">
            <a:extLst>
              <a:ext uri="{FF2B5EF4-FFF2-40B4-BE49-F238E27FC236}">
                <a16:creationId xmlns:a16="http://schemas.microsoft.com/office/drawing/2014/main" id="{F13EBDFA-5B3E-41DC-A0BE-33E8C6068178}"/>
              </a:ext>
            </a:extLst>
          </p:cNvPr>
          <p:cNvSpPr/>
          <p:nvPr/>
        </p:nvSpPr>
        <p:spPr>
          <a:xfrm>
            <a:off x="6265050" y="2474158"/>
            <a:ext cx="1356304"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marL="0" marR="0" lvl="0" indent="0" algn="ctr" rtl="0">
              <a:lnSpc>
                <a:spcPct val="100000"/>
              </a:lnSpc>
              <a:spcBef>
                <a:spcPts val="0"/>
              </a:spcBef>
              <a:spcAft>
                <a:spcPts val="0"/>
              </a:spcAft>
              <a:buClr>
                <a:srgbClr val="FFFFFF"/>
              </a:buClr>
              <a:buSzPts val="1600"/>
              <a:buFont typeface="Century Gothic"/>
              <a:buNone/>
            </a:pPr>
            <a:r>
              <a:rPr lang="en-US" sz="1400" b="0" i="0" u="none" strike="noStrike" cap="none" dirty="0">
                <a:solidFill>
                  <a:srgbClr val="FFFFFF"/>
                </a:solidFill>
                <a:latin typeface="Century Gothic"/>
                <a:ea typeface="Century Gothic"/>
                <a:cs typeface="Century Gothic"/>
                <a:sym typeface="Century Gothic"/>
              </a:rPr>
              <a:t>Agua y </a:t>
            </a:r>
            <a:br>
              <a:rPr lang="en-US" sz="1400" b="0" i="0" u="none" strike="noStrike" cap="none" dirty="0">
                <a:solidFill>
                  <a:srgbClr val="FFFFFF"/>
                </a:solidFill>
                <a:latin typeface="Century Gothic"/>
                <a:ea typeface="Century Gothic"/>
                <a:cs typeface="Century Gothic"/>
                <a:sym typeface="Century Gothic"/>
              </a:rPr>
            </a:br>
            <a:r>
              <a:rPr lang="en-US" sz="1400" b="0" i="0" u="none" strike="noStrike" cap="none" dirty="0">
                <a:solidFill>
                  <a:srgbClr val="FFFFFF"/>
                </a:solidFill>
                <a:latin typeface="Century Gothic"/>
                <a:ea typeface="Century Gothic"/>
                <a:cs typeface="Century Gothic"/>
                <a:sym typeface="Century Gothic"/>
              </a:rPr>
              <a:t>superficies </a:t>
            </a:r>
            <a:r>
              <a:rPr lang="en-US" sz="1400" b="0" i="0" u="none" strike="noStrike" cap="none" dirty="0" err="1">
                <a:solidFill>
                  <a:srgbClr val="FFFFFF"/>
                </a:solidFill>
                <a:latin typeface="Century Gothic"/>
                <a:ea typeface="Century Gothic"/>
                <a:cs typeface="Century Gothic"/>
                <a:sym typeface="Century Gothic"/>
              </a:rPr>
              <a:t>húmedas</a:t>
            </a:r>
            <a:endParaRPr lang="en-US" sz="1400" dirty="0"/>
          </a:p>
        </p:txBody>
      </p:sp>
      <p:sp>
        <p:nvSpPr>
          <p:cNvPr id="37" name="Rounded Rectangle 6">
            <a:extLst>
              <a:ext uri="{FF2B5EF4-FFF2-40B4-BE49-F238E27FC236}">
                <a16:creationId xmlns:a16="http://schemas.microsoft.com/office/drawing/2014/main" id="{6BDFF762-A650-43A0-93BB-F18E1785B84E}"/>
              </a:ext>
            </a:extLst>
          </p:cNvPr>
          <p:cNvSpPr/>
          <p:nvPr/>
        </p:nvSpPr>
        <p:spPr>
          <a:xfrm>
            <a:off x="7678111" y="2474158"/>
            <a:ext cx="1356304"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marL="0" marR="0" lvl="0" indent="0" algn="ctr" rtl="0">
              <a:lnSpc>
                <a:spcPct val="100000"/>
              </a:lnSpc>
              <a:spcBef>
                <a:spcPts val="0"/>
              </a:spcBef>
              <a:spcAft>
                <a:spcPts val="0"/>
              </a:spcAft>
              <a:buClr>
                <a:srgbClr val="FFFFFF"/>
              </a:buClr>
              <a:buSzPts val="1600"/>
              <a:buFont typeface="Century Gothic"/>
              <a:buNone/>
            </a:pPr>
            <a:r>
              <a:rPr lang="en-US" sz="1400" b="0" i="0" u="none" strike="noStrike" cap="none" dirty="0">
                <a:solidFill>
                  <a:srgbClr val="FFFFFF"/>
                </a:solidFill>
                <a:latin typeface="Century Gothic"/>
                <a:ea typeface="Century Gothic"/>
                <a:cs typeface="Century Gothic"/>
                <a:sym typeface="Century Gothic"/>
              </a:rPr>
              <a:t>Superficies </a:t>
            </a:r>
            <a:r>
              <a:rPr lang="en-US" sz="1400" b="0" i="0" u="none" strike="noStrike" cap="none" dirty="0" err="1">
                <a:solidFill>
                  <a:srgbClr val="FFFFFF"/>
                </a:solidFill>
                <a:latin typeface="Century Gothic"/>
                <a:ea typeface="Century Gothic"/>
                <a:cs typeface="Century Gothic"/>
                <a:sym typeface="Century Gothic"/>
              </a:rPr>
              <a:t>secas</a:t>
            </a:r>
            <a:endParaRPr lang="en-US" sz="1400" dirty="0"/>
          </a:p>
        </p:txBody>
      </p:sp>
      <p:sp>
        <p:nvSpPr>
          <p:cNvPr id="39" name="Rounded Rectangle 7">
            <a:extLst>
              <a:ext uri="{FF2B5EF4-FFF2-40B4-BE49-F238E27FC236}">
                <a16:creationId xmlns:a16="http://schemas.microsoft.com/office/drawing/2014/main" id="{1DE1D216-FDE3-47AE-9D20-D6AC9BDFC6A6}"/>
              </a:ext>
            </a:extLst>
          </p:cNvPr>
          <p:cNvSpPr/>
          <p:nvPr/>
        </p:nvSpPr>
        <p:spPr>
          <a:xfrm>
            <a:off x="9091173" y="2474158"/>
            <a:ext cx="1356304"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marL="0" marR="0" lvl="0" indent="0" algn="ctr" rtl="0">
              <a:lnSpc>
                <a:spcPct val="100000"/>
              </a:lnSpc>
              <a:spcBef>
                <a:spcPts val="0"/>
              </a:spcBef>
              <a:spcAft>
                <a:spcPts val="0"/>
              </a:spcAft>
              <a:buClr>
                <a:srgbClr val="FFFFFF"/>
              </a:buClr>
              <a:buSzPts val="1600"/>
              <a:buFont typeface="Century Gothic"/>
              <a:buNone/>
            </a:pPr>
            <a:r>
              <a:rPr lang="en-US" sz="1400" b="0" i="0" u="none" strike="noStrike" cap="none" dirty="0" err="1">
                <a:solidFill>
                  <a:srgbClr val="FFFFFF"/>
                </a:solidFill>
                <a:latin typeface="Century Gothic"/>
                <a:ea typeface="Century Gothic"/>
                <a:cs typeface="Century Gothic"/>
                <a:sym typeface="Century Gothic"/>
              </a:rPr>
              <a:t>Suciedad</a:t>
            </a:r>
            <a:r>
              <a:rPr lang="en-US" sz="1400" b="0" i="0" u="none" strike="noStrike" cap="none" dirty="0">
                <a:solidFill>
                  <a:srgbClr val="FFFFFF"/>
                </a:solidFill>
                <a:latin typeface="Century Gothic"/>
                <a:ea typeface="Century Gothic"/>
                <a:cs typeface="Century Gothic"/>
                <a:sym typeface="Century Gothic"/>
              </a:rPr>
              <a:t> y </a:t>
            </a:r>
            <a:r>
              <a:rPr lang="en-US" sz="1400" b="0" i="0" u="none" strike="noStrike" cap="none" dirty="0" err="1">
                <a:solidFill>
                  <a:srgbClr val="FFFFFF"/>
                </a:solidFill>
                <a:latin typeface="Century Gothic"/>
                <a:ea typeface="Century Gothic"/>
                <a:cs typeface="Century Gothic"/>
                <a:sym typeface="Century Gothic"/>
              </a:rPr>
              <a:t>polvo</a:t>
            </a:r>
            <a:endParaRPr lang="en-US" sz="1400" dirty="0"/>
          </a:p>
        </p:txBody>
      </p:sp>
      <p:sp>
        <p:nvSpPr>
          <p:cNvPr id="41" name="Rounded Rectangle 8">
            <a:extLst>
              <a:ext uri="{FF2B5EF4-FFF2-40B4-BE49-F238E27FC236}">
                <a16:creationId xmlns:a16="http://schemas.microsoft.com/office/drawing/2014/main" id="{F9A4CB33-5C30-4C99-B913-A3AFAD15A02D}"/>
              </a:ext>
            </a:extLst>
          </p:cNvPr>
          <p:cNvSpPr/>
          <p:nvPr/>
        </p:nvSpPr>
        <p:spPr>
          <a:xfrm>
            <a:off x="10504234" y="2474158"/>
            <a:ext cx="1356304" cy="2417869"/>
          </a:xfrm>
          <a:prstGeom prst="roundRect">
            <a:avLst>
              <a:gd name="adj" fmla="val 10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463040" rtlCol="0" anchor="t"/>
          <a:lstStyle/>
          <a:p>
            <a:pPr marL="0" marR="0" lvl="0" indent="0" algn="ctr" rtl="0">
              <a:lnSpc>
                <a:spcPct val="100000"/>
              </a:lnSpc>
              <a:spcBef>
                <a:spcPts val="0"/>
              </a:spcBef>
              <a:spcAft>
                <a:spcPts val="0"/>
              </a:spcAft>
              <a:buClr>
                <a:srgbClr val="FFFFFF"/>
              </a:buClr>
              <a:buSzPts val="1600"/>
              <a:buFont typeface="Century Gothic"/>
              <a:buNone/>
            </a:pPr>
            <a:r>
              <a:rPr lang="en-US" sz="1400" b="0" i="0" u="none" strike="noStrike" cap="none" dirty="0" err="1">
                <a:solidFill>
                  <a:srgbClr val="FFFFFF"/>
                </a:solidFill>
                <a:latin typeface="Century Gothic"/>
                <a:ea typeface="Century Gothic"/>
                <a:cs typeface="Century Gothic"/>
                <a:sym typeface="Century Gothic"/>
              </a:rPr>
              <a:t>Dispositivos</a:t>
            </a:r>
            <a:endParaRPr lang="en-US" sz="1400" dirty="0"/>
          </a:p>
        </p:txBody>
      </p:sp>
    </p:spTree>
    <p:custDataLst>
      <p:tags r:id="rId1"/>
    </p:custDataLst>
    <p:extLst>
      <p:ext uri="{BB962C8B-B14F-4D97-AF65-F5344CB8AC3E}">
        <p14:creationId xmlns:p14="http://schemas.microsoft.com/office/powerpoint/2010/main" val="225429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64148-2B4D-554D-B636-CD9ACC96647C}"/>
              </a:ext>
            </a:extLst>
          </p:cNvPr>
          <p:cNvSpPr>
            <a:spLocks noGrp="1"/>
          </p:cNvSpPr>
          <p:nvPr>
            <p:ph type="title"/>
          </p:nvPr>
        </p:nvSpPr>
        <p:spPr/>
        <p:txBody>
          <a:bodyPr/>
          <a:lstStyle/>
          <a:p>
            <a:r>
              <a:rPr lang="es-US" sz="4800" b="1" i="0" u="none" strike="noStrike" cap="none" noProof="0" dirty="0">
                <a:solidFill>
                  <a:srgbClr val="FFFFFF"/>
                </a:solidFill>
                <a:latin typeface="Century Gothic"/>
                <a:ea typeface="Century Gothic"/>
                <a:cs typeface="Century Gothic"/>
                <a:sym typeface="Century Gothic"/>
              </a:rPr>
              <a:t>¿Qué sabe?</a:t>
            </a:r>
            <a:endParaRPr lang="es-US" noProof="0" dirty="0"/>
          </a:p>
        </p:txBody>
      </p:sp>
    </p:spTree>
    <p:custDataLst>
      <p:tags r:id="rId1"/>
    </p:custDataLst>
    <p:extLst>
      <p:ext uri="{BB962C8B-B14F-4D97-AF65-F5344CB8AC3E}">
        <p14:creationId xmlns:p14="http://schemas.microsoft.com/office/powerpoint/2010/main" val="236465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82EB-1791-F044-93C0-9BE9E6D826D0}"/>
              </a:ext>
            </a:extLst>
          </p:cNvPr>
          <p:cNvSpPr>
            <a:spLocks noGrp="1"/>
          </p:cNvSpPr>
          <p:nvPr>
            <p:ph type="title"/>
          </p:nvPr>
        </p:nvSpPr>
        <p:spPr/>
        <p:txBody>
          <a:bodyPr/>
          <a:lstStyle/>
          <a:p>
            <a:r>
              <a:rPr lang="es-US" b="0" noProof="0" dirty="0"/>
              <a:t>¿Qué </a:t>
            </a:r>
            <a:r>
              <a:rPr lang="es-US" b="1" noProof="0" dirty="0"/>
              <a:t>sabe </a:t>
            </a:r>
            <a:r>
              <a:rPr lang="es-US" b="0" noProof="0" dirty="0"/>
              <a:t>de los reservorios</a:t>
            </a:r>
            <a:r>
              <a:rPr lang="es-US" b="1" noProof="0" dirty="0"/>
              <a:t>?</a:t>
            </a:r>
            <a:endParaRPr lang="es-US" noProof="0" dirty="0"/>
          </a:p>
        </p:txBody>
      </p:sp>
      <p:sp>
        <p:nvSpPr>
          <p:cNvPr id="3" name="Content Placeholder 2">
            <a:extLst>
              <a:ext uri="{FF2B5EF4-FFF2-40B4-BE49-F238E27FC236}">
                <a16:creationId xmlns:a16="http://schemas.microsoft.com/office/drawing/2014/main" id="{DC0581AB-9B89-1E44-A771-AC60F5E8809C}"/>
              </a:ext>
            </a:extLst>
          </p:cNvPr>
          <p:cNvSpPr>
            <a:spLocks noGrp="1"/>
          </p:cNvSpPr>
          <p:nvPr>
            <p:ph idx="1"/>
          </p:nvPr>
        </p:nvSpPr>
        <p:spPr/>
        <p:txBody>
          <a:bodyPr/>
          <a:lstStyle/>
          <a:p>
            <a:pPr marL="0" lvl="0" indent="0" algn="l" rtl="0">
              <a:lnSpc>
                <a:spcPct val="95000"/>
              </a:lnSpc>
              <a:spcBef>
                <a:spcPts val="0"/>
              </a:spcBef>
              <a:spcAft>
                <a:spcPts val="0"/>
              </a:spcAft>
              <a:buSzPts val="3600"/>
              <a:buNone/>
            </a:pPr>
            <a:r>
              <a:rPr lang="es-US" sz="3600" noProof="0" dirty="0"/>
              <a:t>¿Qué </a:t>
            </a:r>
            <a:r>
              <a:rPr lang="es-US" sz="3600" b="1" noProof="0" dirty="0"/>
              <a:t>cree</a:t>
            </a:r>
            <a:r>
              <a:rPr lang="es-US" sz="3600" noProof="0" dirty="0"/>
              <a:t> que </a:t>
            </a:r>
            <a:br>
              <a:rPr lang="es-US" sz="3600" noProof="0" dirty="0"/>
            </a:br>
            <a:r>
              <a:rPr lang="es-US" sz="3600" noProof="0" dirty="0"/>
              <a:t>sabe?</a:t>
            </a:r>
          </a:p>
        </p:txBody>
      </p:sp>
    </p:spTree>
    <p:custDataLst>
      <p:tags r:id="rId1"/>
    </p:custDataLst>
    <p:extLst>
      <p:ext uri="{BB962C8B-B14F-4D97-AF65-F5344CB8AC3E}">
        <p14:creationId xmlns:p14="http://schemas.microsoft.com/office/powerpoint/2010/main" val="16194732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48F5A-713F-0F44-A0C9-EFBE817D1C9F}"/>
              </a:ext>
            </a:extLst>
          </p:cNvPr>
          <p:cNvSpPr>
            <a:spLocks noGrp="1"/>
          </p:cNvSpPr>
          <p:nvPr>
            <p:ph type="title"/>
          </p:nvPr>
        </p:nvSpPr>
        <p:spPr>
          <a:xfrm>
            <a:off x="1119114" y="501503"/>
            <a:ext cx="7034283" cy="702457"/>
          </a:xfrm>
        </p:spPr>
        <p:txBody>
          <a:bodyPr>
            <a:normAutofit/>
          </a:bodyPr>
          <a:lstStyle/>
          <a:p>
            <a:r>
              <a:rPr lang="es-US" sz="3600" noProof="0" dirty="0">
                <a:solidFill>
                  <a:srgbClr val="002060"/>
                </a:solidFill>
              </a:rPr>
              <a:t>Tablas de reservorios</a:t>
            </a:r>
            <a:endParaRPr lang="es-US" noProof="0" dirty="0"/>
          </a:p>
        </p:txBody>
      </p:sp>
      <p:graphicFrame>
        <p:nvGraphicFramePr>
          <p:cNvPr id="6" name="Table 4">
            <a:extLst>
              <a:ext uri="{FF2B5EF4-FFF2-40B4-BE49-F238E27FC236}">
                <a16:creationId xmlns:a16="http://schemas.microsoft.com/office/drawing/2014/main" id="{B2001D7F-4E7B-B04F-941F-AA7797C54841}"/>
              </a:ext>
            </a:extLst>
          </p:cNvPr>
          <p:cNvGraphicFramePr>
            <a:graphicFrameLocks/>
          </p:cNvGraphicFramePr>
          <p:nvPr>
            <p:extLst>
              <p:ext uri="{D42A27DB-BD31-4B8C-83A1-F6EECF244321}">
                <p14:modId xmlns:p14="http://schemas.microsoft.com/office/powerpoint/2010/main" val="4245042008"/>
              </p:ext>
            </p:extLst>
          </p:nvPr>
        </p:nvGraphicFramePr>
        <p:xfrm>
          <a:off x="1119115" y="1281956"/>
          <a:ext cx="9953769" cy="4224965"/>
        </p:xfrm>
        <a:graphic>
          <a:graphicData uri="http://schemas.openxmlformats.org/drawingml/2006/table">
            <a:tbl>
              <a:tblPr firstRow="1" bandRow="1">
                <a:tableStyleId>{00A15C55-8517-42AA-B614-E9B94910E393}</a:tableStyleId>
              </a:tblPr>
              <a:tblGrid>
                <a:gridCol w="3317923">
                  <a:extLst>
                    <a:ext uri="{9D8B030D-6E8A-4147-A177-3AD203B41FA5}">
                      <a16:colId xmlns:a16="http://schemas.microsoft.com/office/drawing/2014/main" val="1752700598"/>
                    </a:ext>
                  </a:extLst>
                </a:gridCol>
                <a:gridCol w="3317923">
                  <a:extLst>
                    <a:ext uri="{9D8B030D-6E8A-4147-A177-3AD203B41FA5}">
                      <a16:colId xmlns:a16="http://schemas.microsoft.com/office/drawing/2014/main" val="2256678212"/>
                    </a:ext>
                  </a:extLst>
                </a:gridCol>
                <a:gridCol w="3317923">
                  <a:extLst>
                    <a:ext uri="{9D8B030D-6E8A-4147-A177-3AD203B41FA5}">
                      <a16:colId xmlns:a16="http://schemas.microsoft.com/office/drawing/2014/main" val="61098662"/>
                    </a:ext>
                  </a:extLst>
                </a:gridCol>
              </a:tblGrid>
              <a:tr h="580712">
                <a:tc>
                  <a:txBody>
                    <a:bodyPr/>
                    <a:lstStyle/>
                    <a:p>
                      <a:pPr marL="0" marR="0" lvl="0" indent="0" algn="ctr" rtl="0">
                        <a:lnSpc>
                          <a:spcPct val="100000"/>
                        </a:lnSpc>
                        <a:spcBef>
                          <a:spcPts val="0"/>
                        </a:spcBef>
                        <a:spcAft>
                          <a:spcPts val="0"/>
                        </a:spcAft>
                        <a:buClr>
                          <a:srgbClr val="FFFFFF"/>
                        </a:buClr>
                        <a:buSzPts val="1800"/>
                        <a:buFont typeface="Century Gothic"/>
                        <a:buNone/>
                      </a:pPr>
                      <a:r>
                        <a:rPr lang="en-US" sz="1800" b="1" u="none" strike="noStrike" cap="none" dirty="0">
                          <a:solidFill>
                            <a:srgbClr val="FFFFFF"/>
                          </a:solidFill>
                          <a:latin typeface="Century Gothic"/>
                          <a:ea typeface="Century Gothic"/>
                          <a:cs typeface="Century Gothic"/>
                          <a:sym typeface="Century Gothic"/>
                        </a:rPr>
                        <a:t>Lo que </a:t>
                      </a:r>
                      <a:r>
                        <a:rPr lang="en-US" sz="1800" b="1" u="none" strike="noStrike" cap="none" dirty="0" err="1">
                          <a:solidFill>
                            <a:srgbClr val="FFFFFF"/>
                          </a:solidFill>
                          <a:latin typeface="Century Gothic"/>
                          <a:ea typeface="Century Gothic"/>
                          <a:cs typeface="Century Gothic"/>
                          <a:sym typeface="Century Gothic"/>
                        </a:rPr>
                        <a:t>sé</a:t>
                      </a:r>
                      <a:endParaRPr dirty="0"/>
                    </a:p>
                  </a:txBody>
                  <a:tcPr marL="45725" marR="45725" marT="45725" marB="4572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FFFFFF"/>
                        </a:buClr>
                        <a:buSzPts val="1800"/>
                        <a:buFont typeface="Century Gothic"/>
                        <a:buNone/>
                      </a:pPr>
                      <a:r>
                        <a:rPr lang="en-US" sz="1800" b="1" u="none" strike="noStrike" cap="none" dirty="0">
                          <a:solidFill>
                            <a:srgbClr val="FFFFFF"/>
                          </a:solidFill>
                          <a:latin typeface="Century Gothic"/>
                          <a:ea typeface="Century Gothic"/>
                          <a:cs typeface="Century Gothic"/>
                          <a:sym typeface="Century Gothic"/>
                        </a:rPr>
                        <a:t>Lo que </a:t>
                      </a:r>
                      <a:r>
                        <a:rPr lang="en-US" sz="1800" b="1" u="none" strike="noStrike" cap="none" dirty="0" err="1">
                          <a:solidFill>
                            <a:srgbClr val="FFFFFF"/>
                          </a:solidFill>
                          <a:latin typeface="Century Gothic"/>
                          <a:ea typeface="Century Gothic"/>
                          <a:cs typeface="Century Gothic"/>
                          <a:sym typeface="Century Gothic"/>
                        </a:rPr>
                        <a:t>creo</a:t>
                      </a:r>
                      <a:r>
                        <a:rPr lang="en-US" sz="1800" b="1" u="none" strike="noStrike" cap="none" dirty="0">
                          <a:solidFill>
                            <a:srgbClr val="FFFFFF"/>
                          </a:solidFill>
                          <a:latin typeface="Century Gothic"/>
                          <a:ea typeface="Century Gothic"/>
                          <a:cs typeface="Century Gothic"/>
                          <a:sym typeface="Century Gothic"/>
                        </a:rPr>
                        <a:t> que </a:t>
                      </a:r>
                      <a:r>
                        <a:rPr lang="en-US" sz="1800" b="1" u="none" strike="noStrike" cap="none" dirty="0" err="1">
                          <a:solidFill>
                            <a:srgbClr val="FFFFFF"/>
                          </a:solidFill>
                          <a:latin typeface="Century Gothic"/>
                          <a:ea typeface="Century Gothic"/>
                          <a:cs typeface="Century Gothic"/>
                          <a:sym typeface="Century Gothic"/>
                        </a:rPr>
                        <a:t>sé</a:t>
                      </a:r>
                      <a:endParaRPr dirty="0"/>
                    </a:p>
                  </a:txBody>
                  <a:tcPr marL="45725" marR="45725" marT="45725" marB="4572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FFFFFF"/>
                        </a:buClr>
                        <a:buSzPts val="1800"/>
                        <a:buFont typeface="Century Gothic"/>
                        <a:buNone/>
                      </a:pPr>
                      <a:r>
                        <a:rPr lang="en-US" sz="1800" b="1" u="none" strike="noStrike" cap="none" dirty="0">
                          <a:solidFill>
                            <a:srgbClr val="FFFFFF"/>
                          </a:solidFill>
                          <a:latin typeface="Century Gothic"/>
                          <a:ea typeface="Century Gothic"/>
                          <a:cs typeface="Century Gothic"/>
                          <a:sym typeface="Century Gothic"/>
                        </a:rPr>
                        <a:t>Lo que </a:t>
                      </a:r>
                      <a:r>
                        <a:rPr lang="en-US" sz="1800" b="1" u="none" strike="noStrike" cap="none" dirty="0" err="1">
                          <a:solidFill>
                            <a:srgbClr val="FFFFFF"/>
                          </a:solidFill>
                          <a:latin typeface="Century Gothic"/>
                          <a:ea typeface="Century Gothic"/>
                          <a:cs typeface="Century Gothic"/>
                          <a:sym typeface="Century Gothic"/>
                        </a:rPr>
                        <a:t>quiero</a:t>
                      </a:r>
                      <a:r>
                        <a:rPr lang="en-US" sz="1800" b="1" u="none" strike="noStrike" cap="none" dirty="0">
                          <a:solidFill>
                            <a:srgbClr val="FFFFFF"/>
                          </a:solidFill>
                          <a:latin typeface="Century Gothic"/>
                          <a:ea typeface="Century Gothic"/>
                          <a:cs typeface="Century Gothic"/>
                          <a:sym typeface="Century Gothic"/>
                        </a:rPr>
                        <a:t> saber</a:t>
                      </a:r>
                      <a:endParaRPr dirty="0"/>
                    </a:p>
                  </a:txBody>
                  <a:tcPr marL="45725" marR="45725" marT="45725" marB="45725"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65298568"/>
                  </a:ext>
                </a:extLst>
              </a:tr>
              <a:tr h="689085">
                <a:tc>
                  <a:txBody>
                    <a:bodyPr/>
                    <a:lstStyle/>
                    <a:p>
                      <a:endParaRPr lang="en-US" dirty="0"/>
                    </a:p>
                  </a:txBody>
                  <a:tcPr>
                    <a:lnL w="127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71081263"/>
                  </a:ext>
                </a:extLst>
              </a:tr>
              <a:tr h="738792">
                <a:tc>
                  <a:txBody>
                    <a:bodyPr/>
                    <a:lstStyle/>
                    <a:p>
                      <a:endParaRPr lang="en-US" dirty="0"/>
                    </a:p>
                  </a:txBody>
                  <a:tcPr>
                    <a:lnL w="127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938624063"/>
                  </a:ext>
                </a:extLst>
              </a:tr>
              <a:tr h="738792">
                <a:tc>
                  <a:txBody>
                    <a:bodyPr/>
                    <a:lstStyle/>
                    <a:p>
                      <a:endParaRPr lang="en-US" dirty="0"/>
                    </a:p>
                  </a:txBody>
                  <a:tcPr>
                    <a:lnL w="127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16388913"/>
                  </a:ext>
                </a:extLst>
              </a:tr>
              <a:tr h="738792">
                <a:tc>
                  <a:txBody>
                    <a:bodyPr/>
                    <a:lstStyle/>
                    <a:p>
                      <a:endParaRPr lang="en-US"/>
                    </a:p>
                  </a:txBody>
                  <a:tcPr>
                    <a:lnL w="127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45494681"/>
                  </a:ext>
                </a:extLst>
              </a:tr>
              <a:tr h="738792">
                <a:tc>
                  <a:txBody>
                    <a:bodyPr/>
                    <a:lstStyle/>
                    <a:p>
                      <a:endParaRPr lang="en-US" dirty="0"/>
                    </a:p>
                  </a:txBody>
                  <a:tcPr>
                    <a:lnL w="127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a:p>
                  </a:txBody>
                  <a:tcPr>
                    <a:lnL w="28575" cap="flat" cmpd="sng" algn="ctr">
                      <a:solidFill>
                        <a:schemeClr val="accent4"/>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dirty="0"/>
                    </a:p>
                  </a:txBody>
                  <a:tcPr>
                    <a:lnL w="28575"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0183437"/>
                  </a:ext>
                </a:extLst>
              </a:tr>
            </a:tbl>
          </a:graphicData>
        </a:graphic>
      </p:graphicFrame>
    </p:spTree>
    <p:custDataLst>
      <p:tags r:id="rId1"/>
    </p:custDataLst>
    <p:extLst>
      <p:ext uri="{BB962C8B-B14F-4D97-AF65-F5344CB8AC3E}">
        <p14:creationId xmlns:p14="http://schemas.microsoft.com/office/powerpoint/2010/main" val="13949901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7105-2FA5-5042-B700-D87C18DB739D}"/>
              </a:ext>
            </a:extLst>
          </p:cNvPr>
          <p:cNvSpPr>
            <a:spLocks noGrp="1"/>
          </p:cNvSpPr>
          <p:nvPr>
            <p:ph type="title"/>
          </p:nvPr>
        </p:nvSpPr>
        <p:spPr>
          <a:xfrm>
            <a:off x="1199952" y="405525"/>
            <a:ext cx="9925248" cy="929211"/>
          </a:xfrm>
        </p:spPr>
        <p:txBody>
          <a:bodyPr/>
          <a:lstStyle/>
          <a:p>
            <a:r>
              <a:rPr lang="es-US" sz="3600" noProof="0" dirty="0">
                <a:solidFill>
                  <a:schemeClr val="accent4"/>
                </a:solidFill>
              </a:rPr>
              <a:t>¿Cómo sucede?</a:t>
            </a:r>
            <a:endParaRPr lang="es-US" noProof="0" dirty="0"/>
          </a:p>
        </p:txBody>
      </p:sp>
      <p:sp>
        <p:nvSpPr>
          <p:cNvPr id="3" name="Content Placeholder 2">
            <a:extLst>
              <a:ext uri="{FF2B5EF4-FFF2-40B4-BE49-F238E27FC236}">
                <a16:creationId xmlns:a16="http://schemas.microsoft.com/office/drawing/2014/main" id="{9E4AEF85-88CE-284F-B2D9-240CD364FDCD}"/>
              </a:ext>
            </a:extLst>
          </p:cNvPr>
          <p:cNvSpPr>
            <a:spLocks noGrp="1"/>
          </p:cNvSpPr>
          <p:nvPr>
            <p:ph idx="1"/>
          </p:nvPr>
        </p:nvSpPr>
        <p:spPr>
          <a:xfrm>
            <a:off x="1199952" y="1437735"/>
            <a:ext cx="9925248" cy="3055162"/>
          </a:xfrm>
        </p:spPr>
        <p:txBody>
          <a:bodyPr/>
          <a:lstStyle/>
          <a:p>
            <a:pPr marL="305180" lvl="0" indent="-330580" algn="l" rtl="0">
              <a:lnSpc>
                <a:spcPct val="95000"/>
              </a:lnSpc>
              <a:spcBef>
                <a:spcPts val="0"/>
              </a:spcBef>
              <a:spcAft>
                <a:spcPts val="0"/>
              </a:spcAft>
              <a:buSzPts val="2800"/>
              <a:buChar char="•"/>
            </a:pPr>
            <a:r>
              <a:rPr lang="es-US" noProof="0" dirty="0"/>
              <a:t>Divídanse en grupos.</a:t>
            </a:r>
          </a:p>
          <a:p>
            <a:pPr marL="305180" lvl="0" indent="-330580" algn="l" rtl="0">
              <a:lnSpc>
                <a:spcPct val="95000"/>
              </a:lnSpc>
              <a:spcBef>
                <a:spcPts val="1000"/>
              </a:spcBef>
              <a:spcAft>
                <a:spcPts val="0"/>
              </a:spcAft>
              <a:buSzPts val="2800"/>
              <a:buChar char="•"/>
            </a:pPr>
            <a:r>
              <a:rPr lang="es-US" noProof="0" dirty="0"/>
              <a:t>Con base en sus tablas, trabajen juntos para crear un escenario en el que los reservorios asignados interactúen en la atención médica. </a:t>
            </a:r>
          </a:p>
          <a:p>
            <a:pPr marL="305180" lvl="0" indent="-330580" algn="l" rtl="0">
              <a:lnSpc>
                <a:spcPct val="95000"/>
              </a:lnSpc>
              <a:spcBef>
                <a:spcPts val="1000"/>
              </a:spcBef>
              <a:spcAft>
                <a:spcPts val="0"/>
              </a:spcAft>
              <a:buSzPts val="2800"/>
              <a:buChar char="•"/>
            </a:pPr>
            <a:r>
              <a:rPr lang="es-US" noProof="0" dirty="0"/>
              <a:t>Trabajen juntos para presentar un ejemplo/escenario al grupo:</a:t>
            </a:r>
          </a:p>
          <a:p>
            <a:pPr marL="712088" lvl="1" indent="-330579" algn="l" rtl="0">
              <a:lnSpc>
                <a:spcPct val="95000"/>
              </a:lnSpc>
              <a:spcBef>
                <a:spcPts val="1000"/>
              </a:spcBef>
              <a:spcAft>
                <a:spcPts val="0"/>
              </a:spcAft>
              <a:buSzPts val="2800"/>
              <a:buFont typeface="Courier New"/>
              <a:buChar char="o"/>
            </a:pPr>
            <a:r>
              <a:rPr lang="es-US" noProof="0" dirty="0"/>
              <a:t>"En mi trabajo diario, me doy cuenta de que [reservorio del cuerpo] interactúa con [reservorio del entorno] cuando..."</a:t>
            </a:r>
          </a:p>
        </p:txBody>
      </p:sp>
    </p:spTree>
    <p:custDataLst>
      <p:tags r:id="rId1"/>
    </p:custDataLst>
    <p:extLst>
      <p:ext uri="{BB962C8B-B14F-4D97-AF65-F5344CB8AC3E}">
        <p14:creationId xmlns:p14="http://schemas.microsoft.com/office/powerpoint/2010/main" val="41976326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409fb0e-d5f7-4ffd-af93-59119f70d99a">
      <Terms xmlns="http://schemas.microsoft.com/office/infopath/2007/PartnerControls"/>
    </lcf76f155ced4ddcb4097134ff3c332f>
    <TaxCatchAll xmlns="7cc9c0ec-1620-4e90-9544-c7c8782497d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75AAA0E7D14345B534E1E00A545106" ma:contentTypeVersion="15" ma:contentTypeDescription="Create a new document." ma:contentTypeScope="" ma:versionID="f41e4520be1250ae8b9f15b3032a736b">
  <xsd:schema xmlns:xsd="http://www.w3.org/2001/XMLSchema" xmlns:xs="http://www.w3.org/2001/XMLSchema" xmlns:p="http://schemas.microsoft.com/office/2006/metadata/properties" xmlns:ns2="5409fb0e-d5f7-4ffd-af93-59119f70d99a" xmlns:ns3="7cc9c0ec-1620-4e90-9544-c7c8782497d2" targetNamespace="http://schemas.microsoft.com/office/2006/metadata/properties" ma:root="true" ma:fieldsID="3e64fddb75371a3ec2f09b1de7579596" ns2:_="" ns3:_="">
    <xsd:import namespace="5409fb0e-d5f7-4ffd-af93-59119f70d99a"/>
    <xsd:import namespace="7cc9c0ec-1620-4e90-9544-c7c8782497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9fb0e-d5f7-4ffd-af93-59119f70d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cc9c0ec-1620-4e90-9544-c7c8782497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4f2044d-be69-427f-a2bd-99f9450451bb}" ma:internalName="TaxCatchAll" ma:showField="CatchAllData" ma:web="7cc9c0ec-1620-4e90-9544-c7c8782497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5E63BC-F171-4B7F-B623-9CBBA82658FE}">
  <ds:schemaRefs>
    <ds:schemaRef ds:uri="http://schemas.openxmlformats.org/package/2006/metadata/core-properties"/>
    <ds:schemaRef ds:uri="http://purl.org/dc/elements/1.1/"/>
    <ds:schemaRef ds:uri="http://schemas.microsoft.com/office/infopath/2007/PartnerControls"/>
    <ds:schemaRef ds:uri="http://purl.org/dc/terms/"/>
    <ds:schemaRef ds:uri="9b864d36-e4d8-4d77-97d3-ba9a89a8be05"/>
    <ds:schemaRef ds:uri="6bf3d557-6d0c-43d3-ac02-532e62bdd29c"/>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6415D2E-A61F-484D-849E-F18952C66D22}">
  <ds:schemaRefs>
    <ds:schemaRef ds:uri="http://schemas.microsoft.com/sharepoint/v3/contenttype/forms"/>
  </ds:schemaRefs>
</ds:datastoreItem>
</file>

<file path=customXml/itemProps3.xml><?xml version="1.0" encoding="utf-8"?>
<ds:datastoreItem xmlns:ds="http://schemas.openxmlformats.org/officeDocument/2006/customXml" ds:itemID="{7B8CD540-3F97-4E3B-8420-66B5E8CE9A59}"/>
</file>

<file path=docProps/app.xml><?xml version="1.0" encoding="utf-8"?>
<Properties xmlns="http://schemas.openxmlformats.org/officeDocument/2006/extended-properties" xmlns:vt="http://schemas.openxmlformats.org/officeDocument/2006/docPropsVTypes">
  <Template>PFL_Reservoirs Training_Module_1_Body_draft_v1_cr_sl_lrf</Template>
  <TotalTime>1973</TotalTime>
  <Words>3414</Words>
  <Application>Microsoft Office PowerPoint</Application>
  <PresentationFormat>Widescreen</PresentationFormat>
  <Paragraphs>205</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Courier New</vt:lpstr>
      <vt:lpstr>Wingdings</vt:lpstr>
      <vt:lpstr>13780_PFL_PPT_template_Avenir_2-26-21_DRAFT</vt:lpstr>
      <vt:lpstr>Reservorios del cuerpo  y del entorno de la atención médica: síntesis</vt:lpstr>
      <vt:lpstr>Agenda</vt:lpstr>
      <vt:lpstr>Reservorios del cuerpo y del entorno</vt:lpstr>
      <vt:lpstr>Definición de reservorio</vt:lpstr>
      <vt:lpstr>Revisión de los reservorios</vt:lpstr>
      <vt:lpstr>¿Qué sabe?</vt:lpstr>
      <vt:lpstr>¿Qué sabe de los reservorios?</vt:lpstr>
      <vt:lpstr>Tablas de reservorios</vt:lpstr>
      <vt:lpstr>¿Cómo sucede?</vt:lpstr>
      <vt:lpstr>Conversación</vt:lpstr>
      <vt:lpstr>Resumen general</vt:lpstr>
      <vt:lpstr>Reflexión </vt:lpstr>
      <vt:lpstr>Preguntas</vt:lpstr>
      <vt:lpstr>Conclusión</vt:lpstr>
      <vt:lpstr>Puntos clave</vt:lpstr>
      <vt:lpstr>How to Get Involved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los reservorios: dónde viven los microbios, Sesión 3: Reservorios del cuerpo y del entorno de la atención médica: síntesis</dc:title>
  <dc:subject>Los reservorios son lugares donde los microbios viven y persisten.</dc:subject>
  <dc:creator>CDC Project Firstline</dc:creator>
  <cp:keywords>Microbios, identificación de riesgos, reservorios, dónde viven los microbios, control de infecciones, propagación de microbios</cp:keywords>
  <cp:lastModifiedBy>Occoquan, Danny</cp:lastModifiedBy>
  <cp:revision>238</cp:revision>
  <dcterms:created xsi:type="dcterms:W3CDTF">2021-12-16T15:04:03Z</dcterms:created>
  <dcterms:modified xsi:type="dcterms:W3CDTF">2022-10-07T17:59:56Z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es-us</vt:lpwstr>
  </property>
  <property fmtid="{D5CDD505-2E9C-101B-9397-08002B2CF9AE}" pid="3" name="ContentTypeId">
    <vt:lpwstr>0x010100FA75AAA0E7D14345B534E1E00A545106</vt:lpwstr>
  </property>
</Properties>
</file>