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2" r:id="rId5"/>
    <p:sldId id="281" r:id="rId6"/>
    <p:sldId id="261" r:id="rId7"/>
    <p:sldId id="293" r:id="rId8"/>
    <p:sldId id="291" r:id="rId9"/>
    <p:sldId id="280" r:id="rId10"/>
    <p:sldId id="279" r:id="rId11"/>
    <p:sldId id="294" r:id="rId12"/>
    <p:sldId id="26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0" autoAdjust="0"/>
  </p:normalViewPr>
  <p:slideViewPr>
    <p:cSldViewPr snapToGrid="0">
      <p:cViewPr varScale="1">
        <p:scale>
          <a:sx n="60" d="100"/>
          <a:sy n="60" d="100"/>
        </p:scale>
        <p:origin x="78" y="1110"/>
      </p:cViewPr>
      <p:guideLst/>
    </p:cSldViewPr>
  </p:slideViewPr>
  <p:notesTextViewPr>
    <p:cViewPr>
      <p:scale>
        <a:sx n="1" d="1"/>
        <a:sy n="1" d="1"/>
      </p:scale>
      <p:origin x="0" y="-312"/>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67E57A02-220E-458A-9737-9013E1BAFCBE}"/>
    <pc:docChg chg="modSld">
      <pc:chgData name="Woodring, Jacqueline M. (CDC/DDID/NCEZID/DHQP)" userId="39b54e8a-75b3-4198-bd57-c5a7d40723ea" providerId="ADAL" clId="{67E57A02-220E-458A-9737-9013E1BAFCBE}" dt="2021-05-28T19:28:40.130" v="7" actId="14826"/>
      <pc:docMkLst>
        <pc:docMk/>
      </pc:docMkLst>
      <pc:sldChg chg="modSp">
        <pc:chgData name="Woodring, Jacqueline M. (CDC/DDID/NCEZID/DHQP)" userId="39b54e8a-75b3-4198-bd57-c5a7d40723ea" providerId="ADAL" clId="{67E57A02-220E-458A-9737-9013E1BAFCBE}" dt="2021-05-28T19:27:36.059" v="1" actId="14826"/>
        <pc:sldMkLst>
          <pc:docMk/>
          <pc:sldMk cId="762523933" sldId="261"/>
        </pc:sldMkLst>
        <pc:picChg chg="mod">
          <ac:chgData name="Woodring, Jacqueline M. (CDC/DDID/NCEZID/DHQP)" userId="39b54e8a-75b3-4198-bd57-c5a7d40723ea" providerId="ADAL" clId="{67E57A02-220E-458A-9737-9013E1BAFCBE}" dt="2021-05-28T19:27:36.059" v="1" actId="14826"/>
          <ac:picMkLst>
            <pc:docMk/>
            <pc:sldMk cId="762523933" sldId="261"/>
            <ac:picMk id="9" creationId="{2F618FF1-C52E-4956-AD38-B0353B2BAFA5}"/>
          </ac:picMkLst>
        </pc:picChg>
      </pc:sldChg>
      <pc:sldChg chg="modSp">
        <pc:chgData name="Woodring, Jacqueline M. (CDC/DDID/NCEZID/DHQP)" userId="39b54e8a-75b3-4198-bd57-c5a7d40723ea" providerId="ADAL" clId="{67E57A02-220E-458A-9737-9013E1BAFCBE}" dt="2021-05-28T19:28:40.130" v="7" actId="14826"/>
        <pc:sldMkLst>
          <pc:docMk/>
          <pc:sldMk cId="2927968747" sldId="266"/>
        </pc:sldMkLst>
        <pc:picChg chg="mod">
          <ac:chgData name="Woodring, Jacqueline M. (CDC/DDID/NCEZID/DHQP)" userId="39b54e8a-75b3-4198-bd57-c5a7d40723ea" providerId="ADAL" clId="{67E57A02-220E-458A-9737-9013E1BAFCBE}" dt="2021-05-28T19:28:40.130" v="7" actId="14826"/>
          <ac:picMkLst>
            <pc:docMk/>
            <pc:sldMk cId="2927968747" sldId="266"/>
            <ac:picMk id="10" creationId="{582DDF85-96D1-47A4-B367-6DB759B4EEC4}"/>
          </ac:picMkLst>
        </pc:picChg>
      </pc:sldChg>
      <pc:sldChg chg="modSp">
        <pc:chgData name="Woodring, Jacqueline M. (CDC/DDID/NCEZID/DHQP)" userId="39b54e8a-75b3-4198-bd57-c5a7d40723ea" providerId="ADAL" clId="{67E57A02-220E-458A-9737-9013E1BAFCBE}" dt="2021-05-28T19:28:28.647" v="5" actId="14826"/>
        <pc:sldMkLst>
          <pc:docMk/>
          <pc:sldMk cId="575925266" sldId="279"/>
        </pc:sldMkLst>
        <pc:picChg chg="mod">
          <ac:chgData name="Woodring, Jacqueline M. (CDC/DDID/NCEZID/DHQP)" userId="39b54e8a-75b3-4198-bd57-c5a7d40723ea" providerId="ADAL" clId="{67E57A02-220E-458A-9737-9013E1BAFCBE}" dt="2021-05-28T19:28:28.647" v="5" actId="14826"/>
          <ac:picMkLst>
            <pc:docMk/>
            <pc:sldMk cId="575925266" sldId="279"/>
            <ac:picMk id="9" creationId="{BC05D470-FED7-4F61-B864-7716213625B1}"/>
          </ac:picMkLst>
        </pc:picChg>
      </pc:sldChg>
      <pc:sldChg chg="modSp">
        <pc:chgData name="Woodring, Jacqueline M. (CDC/DDID/NCEZID/DHQP)" userId="39b54e8a-75b3-4198-bd57-c5a7d40723ea" providerId="ADAL" clId="{67E57A02-220E-458A-9737-9013E1BAFCBE}" dt="2021-05-28T19:28:23.067" v="4" actId="14826"/>
        <pc:sldMkLst>
          <pc:docMk/>
          <pc:sldMk cId="869445787" sldId="280"/>
        </pc:sldMkLst>
        <pc:picChg chg="mod">
          <ac:chgData name="Woodring, Jacqueline M. (CDC/DDID/NCEZID/DHQP)" userId="39b54e8a-75b3-4198-bd57-c5a7d40723ea" providerId="ADAL" clId="{67E57A02-220E-458A-9737-9013E1BAFCBE}" dt="2021-05-28T19:28:23.067" v="4" actId="14826"/>
          <ac:picMkLst>
            <pc:docMk/>
            <pc:sldMk cId="869445787" sldId="280"/>
            <ac:picMk id="10" creationId="{FBE1BC4C-EECE-4B42-B3F4-096A52DF7A0B}"/>
          </ac:picMkLst>
        </pc:picChg>
      </pc:sldChg>
      <pc:sldChg chg="modSp">
        <pc:chgData name="Woodring, Jacqueline M. (CDC/DDID/NCEZID/DHQP)" userId="39b54e8a-75b3-4198-bd57-c5a7d40723ea" providerId="ADAL" clId="{67E57A02-220E-458A-9737-9013E1BAFCBE}" dt="2021-05-28T19:27:30.294" v="0" actId="14826"/>
        <pc:sldMkLst>
          <pc:docMk/>
          <pc:sldMk cId="2817986317" sldId="281"/>
        </pc:sldMkLst>
        <pc:picChg chg="mod">
          <ac:chgData name="Woodring, Jacqueline M. (CDC/DDID/NCEZID/DHQP)" userId="39b54e8a-75b3-4198-bd57-c5a7d40723ea" providerId="ADAL" clId="{67E57A02-220E-458A-9737-9013E1BAFCBE}" dt="2021-05-28T19:27:30.294" v="0" actId="14826"/>
          <ac:picMkLst>
            <pc:docMk/>
            <pc:sldMk cId="2817986317" sldId="281"/>
            <ac:picMk id="9" creationId="{C0E0B4EA-C9F5-47A0-8365-C45A67D61179}"/>
          </ac:picMkLst>
        </pc:picChg>
      </pc:sldChg>
      <pc:sldChg chg="modSp">
        <pc:chgData name="Woodring, Jacqueline M. (CDC/DDID/NCEZID/DHQP)" userId="39b54e8a-75b3-4198-bd57-c5a7d40723ea" providerId="ADAL" clId="{67E57A02-220E-458A-9737-9013E1BAFCBE}" dt="2021-05-28T19:28:16.218" v="3" actId="14826"/>
        <pc:sldMkLst>
          <pc:docMk/>
          <pc:sldMk cId="1838868133" sldId="291"/>
        </pc:sldMkLst>
        <pc:picChg chg="mod">
          <ac:chgData name="Woodring, Jacqueline M. (CDC/DDID/NCEZID/DHQP)" userId="39b54e8a-75b3-4198-bd57-c5a7d40723ea" providerId="ADAL" clId="{67E57A02-220E-458A-9737-9013E1BAFCBE}" dt="2021-05-28T19:28:16.218" v="3" actId="14826"/>
          <ac:picMkLst>
            <pc:docMk/>
            <pc:sldMk cId="1838868133" sldId="291"/>
            <ac:picMk id="9" creationId="{762A59F1-BE5C-4109-B31E-9135AEEF1D24}"/>
          </ac:picMkLst>
        </pc:picChg>
      </pc:sldChg>
      <pc:sldChg chg="modSp">
        <pc:chgData name="Woodring, Jacqueline M. (CDC/DDID/NCEZID/DHQP)" userId="39b54e8a-75b3-4198-bd57-c5a7d40723ea" providerId="ADAL" clId="{67E57A02-220E-458A-9737-9013E1BAFCBE}" dt="2021-05-28T19:27:44.465" v="2" actId="14826"/>
        <pc:sldMkLst>
          <pc:docMk/>
          <pc:sldMk cId="192215972" sldId="293"/>
        </pc:sldMkLst>
        <pc:picChg chg="mod">
          <ac:chgData name="Woodring, Jacqueline M. (CDC/DDID/NCEZID/DHQP)" userId="39b54e8a-75b3-4198-bd57-c5a7d40723ea" providerId="ADAL" clId="{67E57A02-220E-458A-9737-9013E1BAFCBE}" dt="2021-05-28T19:27:44.465" v="2" actId="14826"/>
          <ac:picMkLst>
            <pc:docMk/>
            <pc:sldMk cId="192215972" sldId="293"/>
            <ac:picMk id="5" creationId="{AE5C37EB-D334-4AD5-B19A-119D2921F8B6}"/>
          </ac:picMkLst>
        </pc:picChg>
      </pc:sldChg>
      <pc:sldChg chg="modSp">
        <pc:chgData name="Woodring, Jacqueline M. (CDC/DDID/NCEZID/DHQP)" userId="39b54e8a-75b3-4198-bd57-c5a7d40723ea" providerId="ADAL" clId="{67E57A02-220E-458A-9737-9013E1BAFCBE}" dt="2021-05-28T19:28:34.560" v="6" actId="14826"/>
        <pc:sldMkLst>
          <pc:docMk/>
          <pc:sldMk cId="570267610" sldId="294"/>
        </pc:sldMkLst>
        <pc:picChg chg="mod">
          <ac:chgData name="Woodring, Jacqueline M. (CDC/DDID/NCEZID/DHQP)" userId="39b54e8a-75b3-4198-bd57-c5a7d40723ea" providerId="ADAL" clId="{67E57A02-220E-458A-9737-9013E1BAFCBE}" dt="2021-05-28T19:28:34.560" v="6" actId="14826"/>
          <ac:picMkLst>
            <pc:docMk/>
            <pc:sldMk cId="570267610" sldId="294"/>
            <ac:picMk id="9" creationId="{5478BC0A-7F84-4AE0-B584-697E0AD24D0A}"/>
          </ac:picMkLst>
        </pc:picChg>
      </pc:sldChg>
    </pc:docChg>
  </pc:docChgLst>
  <pc:docChgLst>
    <pc:chgData name="Carter, Danielle (CDC/DDID/NCEZID/DHQP) (CTR)" userId="79b899af-cedc-48a8-bc74-ef981c2cddb1" providerId="ADAL" clId="{A9CB31AC-7501-4D3B-9945-99DD332560E9}"/>
    <pc:docChg chg="modSld">
      <pc:chgData name="Carter, Danielle (CDC/DDID/NCEZID/DHQP) (CTR)" userId="79b899af-cedc-48a8-bc74-ef981c2cddb1" providerId="ADAL" clId="{A9CB31AC-7501-4D3B-9945-99DD332560E9}" dt="2021-03-08T15:33:12.990" v="1"/>
      <pc:docMkLst>
        <pc:docMk/>
      </pc:docMkLst>
      <pc:sldChg chg="addSp modSp mod">
        <pc:chgData name="Carter, Danielle (CDC/DDID/NCEZID/DHQP) (CTR)" userId="79b899af-cedc-48a8-bc74-ef981c2cddb1" providerId="ADAL" clId="{A9CB31AC-7501-4D3B-9945-99DD332560E9}" dt="2021-03-08T15:33:12.990" v="1"/>
        <pc:sldMkLst>
          <pc:docMk/>
          <pc:sldMk cId="1039164091" sldId="292"/>
        </pc:sldMkLst>
        <pc:picChg chg="mod">
          <ac:chgData name="Carter, Danielle (CDC/DDID/NCEZID/DHQP) (CTR)" userId="79b899af-cedc-48a8-bc74-ef981c2cddb1" providerId="ADAL" clId="{A9CB31AC-7501-4D3B-9945-99DD332560E9}" dt="2021-03-08T15:33:11.963" v="0" actId="1076"/>
          <ac:picMkLst>
            <pc:docMk/>
            <pc:sldMk cId="1039164091" sldId="292"/>
            <ac:picMk id="4" creationId="{0CC2220A-6750-4467-B17E-ED8EFA61A867}"/>
          </ac:picMkLst>
        </pc:picChg>
        <pc:picChg chg="add mod">
          <ac:chgData name="Carter, Danielle (CDC/DDID/NCEZID/DHQP) (CTR)" userId="79b899af-cedc-48a8-bc74-ef981c2cddb1" providerId="ADAL" clId="{A9CB31AC-7501-4D3B-9945-99DD332560E9}" dt="2021-03-08T15:33:12.990" v="1"/>
          <ac:picMkLst>
            <pc:docMk/>
            <pc:sldMk cId="1039164091" sldId="292"/>
            <ac:picMk id="10" creationId="{DCA384F5-528C-4CF0-8F3C-9F2BBBD61F5F}"/>
          </ac:picMkLst>
        </pc:picChg>
      </pc:sldChg>
    </pc:docChg>
  </pc:docChgLst>
  <pc:docChgLst>
    <pc:chgData name="Jacqueline" userId="39b54e8a-75b3-4198-bd57-c5a7d40723ea" providerId="ADAL" clId="{2BE11EC8-49E5-4185-BD05-54A592030A58}"/>
    <pc:docChg chg="modSld">
      <pc:chgData name="Jacqueline" userId="39b54e8a-75b3-4198-bd57-c5a7d40723ea" providerId="ADAL" clId="{2BE11EC8-49E5-4185-BD05-54A592030A58}" dt="2021-08-26T16:58:50.708" v="3"/>
      <pc:docMkLst>
        <pc:docMk/>
      </pc:docMkLst>
      <pc:sldChg chg="modNotesTx">
        <pc:chgData name="Jacqueline" userId="39b54e8a-75b3-4198-bd57-c5a7d40723ea" providerId="ADAL" clId="{2BE11EC8-49E5-4185-BD05-54A592030A58}" dt="2021-08-26T16:58:50.708" v="3"/>
        <pc:sldMkLst>
          <pc:docMk/>
          <pc:sldMk cId="192215972" sldId="293"/>
        </pc:sldMkLst>
      </pc:sldChg>
    </pc:docChg>
  </pc:docChgLst>
  <pc:docChgLst>
    <pc:chgData name="Woodring, Jacqueline M. (CDC/DDID/NCEZID/DHQP)" userId="39b54e8a-75b3-4198-bd57-c5a7d40723ea" providerId="ADAL" clId="{2BE11EC8-49E5-4185-BD05-54A592030A58}"/>
    <pc:docChg chg="modSld">
      <pc:chgData name="Woodring, Jacqueline M. (CDC/DDID/NCEZID/DHQP)" userId="39b54e8a-75b3-4198-bd57-c5a7d40723ea" providerId="ADAL" clId="{2BE11EC8-49E5-4185-BD05-54A592030A58}" dt="2021-08-31T16:34:53.784" v="1"/>
      <pc:docMkLst>
        <pc:docMk/>
      </pc:docMkLst>
      <pc:sldChg chg="modNotesTx">
        <pc:chgData name="Woodring, Jacqueline M. (CDC/DDID/NCEZID/DHQP)" userId="39b54e8a-75b3-4198-bd57-c5a7d40723ea" providerId="ADAL" clId="{2BE11EC8-49E5-4185-BD05-54A592030A58}" dt="2021-08-31T16:34:53.784" v="1"/>
        <pc:sldMkLst>
          <pc:docMk/>
          <pc:sldMk cId="192215972"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1A8CA-B4C4-4193-A42A-6EC1520AC80D}"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697A-055A-4D9C-9936-F3568E89FD3B}" type="slidenum">
              <a:rPr lang="en-US" smtClean="0"/>
              <a:t>‹#›</a:t>
            </a:fld>
            <a:endParaRPr lang="en-US"/>
          </a:p>
        </p:txBody>
      </p:sp>
    </p:spTree>
    <p:extLst>
      <p:ext uri="{BB962C8B-B14F-4D97-AF65-F5344CB8AC3E}">
        <p14:creationId xmlns:p14="http://schemas.microsoft.com/office/powerpoint/2010/main" val="407443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IAH2l9Eg6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B11D697A-055A-4D9C-9936-F3568E89FD3B}" type="slidenum">
              <a:rPr lang="en-US" smtClean="0"/>
              <a:t>1</a:t>
            </a:fld>
            <a:endParaRPr lang="en-US"/>
          </a:p>
        </p:txBody>
      </p:sp>
    </p:spTree>
    <p:extLst>
      <p:ext uri="{BB962C8B-B14F-4D97-AF65-F5344CB8AC3E}">
        <p14:creationId xmlns:p14="http://schemas.microsoft.com/office/powerpoint/2010/main" val="158665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 “¡Bienvenidos! Gracias por acompañarnos. Estamos muy contentos de tener este tiempo juntos para analizar el control de infecciones en la primera línea. Este es el segundo de dos segmentos de la reunión en nuestra conversación sobre la ciencia básica de los virus.</a:t>
            </a:r>
          </a:p>
          <a:p>
            <a:r>
              <a:rPr lang="es-US" sz="1200" b="0" i="0" strike="noStrike" cap="none" spc="0" baseline="0" dirty="0">
                <a:solidFill>
                  <a:srgbClr val="000000"/>
                </a:solidFill>
                <a:effectLst/>
                <a:latin typeface="Calibri"/>
                <a:ea typeface="Calibri"/>
                <a:cs typeface="Calibri"/>
              </a:rPr>
              <a:t>“En la sesión pasada, comenzamos a hablar sobre virus y distribuimos un material de ayuda para el trabajo que muestra la anatomía de un virus”.</a:t>
            </a:r>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2</a:t>
            </a:fld>
            <a:endParaRPr lang="en-US"/>
          </a:p>
        </p:txBody>
      </p:sp>
    </p:spTree>
    <p:extLst>
      <p:ext uri="{BB962C8B-B14F-4D97-AF65-F5344CB8AC3E}">
        <p14:creationId xmlns:p14="http://schemas.microsoft.com/office/powerpoint/2010/main" val="64982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Hoy vamos a ver más de cerca lo que los virus realmente hacen dentro del cuerpo. </a:t>
            </a:r>
          </a:p>
          <a:p>
            <a:r>
              <a:rPr lang="es-US" sz="1200" b="0" i="0" strike="noStrike" cap="none" spc="0" baseline="0" dirty="0">
                <a:solidFill>
                  <a:srgbClr val="000000"/>
                </a:solidFill>
                <a:effectLst/>
                <a:latin typeface="Calibri"/>
                <a:ea typeface="Calibri"/>
                <a:cs typeface="Calibri"/>
              </a:rPr>
              <a:t>Veamos a la Dra. Carlson. Estas son algunas preguntas para tener en cuenta mientras vean los videos”.</a:t>
            </a:r>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3</a:t>
            </a:fld>
            <a:endParaRPr lang="en-US"/>
          </a:p>
        </p:txBody>
      </p:sp>
    </p:spTree>
    <p:extLst>
      <p:ext uri="{BB962C8B-B14F-4D97-AF65-F5344CB8AC3E}">
        <p14:creationId xmlns:p14="http://schemas.microsoft.com/office/powerpoint/2010/main" val="92381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Acceder al video aquí:</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https://www.youtube.com/watch?v=pIAH2l9Eg6g</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Los videos están en inglés, pero para activar los subtítulos en español en YouTube, sigan los siguientes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el botón que dice "CC",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para activar los subtítulos.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settings</a:t>
            </a:r>
            <a:r>
              <a:rPr lang="es-ES" sz="1200" b="0" i="0" dirty="0" smtClean="0">
                <a:effectLst/>
                <a:latin typeface="Segoe UI" panose="020B0502040204020203" pitchFamily="34" charset="0"/>
              </a:rPr>
              <a:t>” que está a la derecha del botón de "</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Autotranslate</a:t>
            </a:r>
            <a:r>
              <a:rPr lang="es-ES" sz="1200" b="0" i="0" dirty="0" smtClean="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smtClean="0">
                <a:effectLst/>
                <a:latin typeface="Segoe UI" panose="020B0502040204020203" pitchFamily="34" charset="0"/>
              </a:rPr>
              <a:t>•	Seleccionen “Spanish” de la lista de idiomas disponibles.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4</a:t>
            </a:fld>
            <a:endParaRPr lang="en-US"/>
          </a:p>
        </p:txBody>
      </p:sp>
    </p:spTree>
    <p:extLst>
      <p:ext uri="{BB962C8B-B14F-4D97-AF65-F5344CB8AC3E}">
        <p14:creationId xmlns:p14="http://schemas.microsoft.com/office/powerpoint/2010/main" val="168343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“¿Alguien desea compartir sus ideas sobre alguna de las preguntas de esta diapositiva?</a:t>
            </a:r>
            <a:r>
              <a:rPr lang="es-US" sz="1200" b="0" i="0" strike="noStrike" cap="none" spc="0" baseline="0" dirty="0">
                <a:solidFill>
                  <a:srgbClr val="000000"/>
                </a:solidFill>
                <a:effectLst/>
                <a:latin typeface="Calibri"/>
                <a:ea typeface="Calibri"/>
                <a:cs typeface="Calibri"/>
              </a:rPr>
              <a:t> No duden en activar el micrófono o responder a través del chat”.</a:t>
            </a:r>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5</a:t>
            </a:fld>
            <a:endParaRPr lang="en-US"/>
          </a:p>
        </p:txBody>
      </p:sp>
    </p:spTree>
    <p:extLst>
      <p:ext uri="{BB962C8B-B14F-4D97-AF65-F5344CB8AC3E}">
        <p14:creationId xmlns:p14="http://schemas.microsoft.com/office/powerpoint/2010/main" val="291147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Tómense un momento para reflexionar sobre la sesión de hoy.</a:t>
            </a:r>
            <a:r>
              <a:rPr lang="es-US" sz="1200" b="1" i="0" strike="noStrike" cap="none" spc="0" baseline="0" dirty="0">
                <a:solidFill>
                  <a:srgbClr val="000000"/>
                </a:solidFill>
                <a:effectLst/>
                <a:latin typeface="Calibri"/>
                <a:ea typeface="Calibri"/>
                <a:cs typeface="Calibri"/>
              </a:rPr>
              <a:t> ¿Aprendieron algo hoy (o recordaron algo que ya sabían) que podría ayudarlos a conversar sobre el control de infecciones en sus interacciones diarias con pacientes y compañeros de trabajo? </a:t>
            </a:r>
            <a:r>
              <a:rPr lang="es-US" sz="1200" b="0" i="0" strike="noStrike" cap="none" spc="0" baseline="0" dirty="0">
                <a:solidFill>
                  <a:srgbClr val="000000"/>
                </a:solidFill>
                <a:effectLst/>
                <a:latin typeface="Calibri"/>
                <a:ea typeface="Calibri"/>
                <a:cs typeface="Calibri"/>
              </a:rPr>
              <a:t>Usen su folleto del participante para escribir sus ideas.</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6</a:t>
            </a:fld>
            <a:endParaRPr lang="en-US"/>
          </a:p>
        </p:txBody>
      </p:sp>
    </p:spTree>
    <p:extLst>
      <p:ext uri="{BB962C8B-B14F-4D97-AF65-F5344CB8AC3E}">
        <p14:creationId xmlns:p14="http://schemas.microsoft.com/office/powerpoint/2010/main" val="143683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“Gracias a todos por venir hoy. He puesto los mensajes clave de hoy en esta diapositiva. También se incluyen en su folleto del participante”.</a:t>
            </a:r>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7</a:t>
            </a:fld>
            <a:endParaRPr lang="en-US"/>
          </a:p>
        </p:txBody>
      </p:sp>
    </p:spTree>
    <p:extLst>
      <p:ext uri="{BB962C8B-B14F-4D97-AF65-F5344CB8AC3E}">
        <p14:creationId xmlns:p14="http://schemas.microsoft.com/office/powerpoint/2010/main" val="46914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comenzaremos a hablar sobre las formas en que los virus pasan de una persona a otra.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B11D697A-055A-4D9C-9936-F3568E89FD3B}" type="slidenum">
              <a:rPr lang="en-US" smtClean="0"/>
              <a:t>9</a:t>
            </a:fld>
            <a:endParaRPr lang="en-US"/>
          </a:p>
        </p:txBody>
      </p:sp>
    </p:spTree>
    <p:extLst>
      <p:ext uri="{BB962C8B-B14F-4D97-AF65-F5344CB8AC3E}">
        <p14:creationId xmlns:p14="http://schemas.microsoft.com/office/powerpoint/2010/main" val="255702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0CC2220A-6750-4467-B17E-ED8EFA61A867}"/>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Lst>
          </a:blip>
          <a:srcRect t="6201" b="5314"/>
          <a:stretch>
            <a:fillRect/>
          </a:stretch>
        </p:blipFill>
        <p:spPr>
          <a:xfrm>
            <a:off x="446384" y="222147"/>
            <a:ext cx="11334749" cy="5641613"/>
          </a:xfrm>
          <a:prstGeom prst="rect">
            <a:avLst/>
          </a:prstGeom>
        </p:spPr>
      </p:pic>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xmlns="" id="{E5634ED8-98C8-436E-A642-3910CECB4EB5}"/>
              </a:ext>
            </a:extLst>
          </p:cNvPr>
          <p:cNvSpPr>
            <a:spLocks noGrp="1"/>
          </p:cNvSpPr>
          <p:nvPr>
            <p:ph type="title" idx="4294967295"/>
          </p:nvPr>
        </p:nvSpPr>
        <p:spPr>
          <a:xfrm>
            <a:off x="1010868" y="5863760"/>
            <a:ext cx="10513538" cy="94488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US" sz="2800" b="1" i="0" strike="noStrike" cap="none" spc="0" baseline="0">
                <a:solidFill>
                  <a:srgbClr val="295597"/>
                </a:solidFill>
                <a:effectLst/>
                <a:latin typeface="Calibri"/>
                <a:ea typeface="Calibri"/>
                <a:cs typeface="Calibri"/>
              </a:rPr>
              <a:t>Tema 2: La ciencia básica de los virus, parte 2</a:t>
            </a:r>
          </a:p>
          <a:p>
            <a:pPr marL="0" marR="0" lvl="0" indent="0" algn="ctr" defTabSz="914400" rtl="0" eaLnBrk="1" fontAlgn="auto" latinLnBrk="0" hangingPunct="1">
              <a:lnSpc>
                <a:spcPct val="100000"/>
              </a:lnSpc>
              <a:spcBef>
                <a:spcPct val="0"/>
              </a:spcBef>
              <a:spcAft>
                <a:spcPct val="0"/>
              </a:spcAft>
              <a:buClrTx/>
              <a:buSzTx/>
              <a:buFontTx/>
              <a:buNone/>
              <a:defRPr/>
            </a:pPr>
            <a:r>
              <a:rPr lang="es-US" sz="2800" b="1" i="0" strike="noStrike" cap="none" spc="0" baseline="0">
                <a:solidFill>
                  <a:srgbClr val="295597"/>
                </a:solidFill>
                <a:effectLst/>
                <a:latin typeface="Calibri"/>
                <a:ea typeface="Calibri"/>
                <a:cs typeface="Calibri"/>
              </a:rPr>
              <a:t>[Fecha de la capacitación]</a:t>
            </a:r>
          </a:p>
        </p:txBody>
      </p:sp>
      <p:pic>
        <p:nvPicPr>
          <p:cNvPr id="10"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DCA384F5-528C-4CF0-8F3C-9F2BBBD61F5F}"/>
              </a:ext>
            </a:extLst>
          </p:cNvPr>
          <p:cNvPicPr>
            <a:picLocks noChangeAspect="1"/>
          </p:cNvPicPr>
          <p:nvPr/>
        </p:nvPicPr>
        <p:blipFill>
          <a:blip r:embed="rId4"/>
          <a:stretch>
            <a:fillRect/>
          </a:stretch>
        </p:blipFill>
        <p:spPr>
          <a:xfrm>
            <a:off x="174196" y="133660"/>
            <a:ext cx="11631168" cy="5815584"/>
          </a:xfrm>
          <a:prstGeom prst="rect">
            <a:avLst/>
          </a:prstGeom>
        </p:spPr>
      </p:pic>
      <p:sp>
        <p:nvSpPr>
          <p:cNvPr id="16" name="Title 1">
            <a:extLst>
              <a:ext uri="{FF2B5EF4-FFF2-40B4-BE49-F238E27FC236}">
                <a16:creationId xmlns:a16="http://schemas.microsoft.com/office/drawing/2014/main" xmlns="" id="{4A0581B2-323C-4893-9793-70F724013DA7}"/>
              </a:ext>
            </a:extLst>
          </p:cNvPr>
          <p:cNvSpPr txBox="1"/>
          <p:nvPr/>
        </p:nvSpPr>
        <p:spPr>
          <a:xfrm>
            <a:off x="446384" y="1373740"/>
            <a:ext cx="4558967"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039164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37E44E-C09B-4823-8BE9-5B13697AB3A7}"/>
              </a:ext>
            </a:extLst>
          </p:cNvPr>
          <p:cNvSpPr>
            <a:spLocks noGrp="1"/>
          </p:cNvSpPr>
          <p:nvPr>
            <p:ph type="title" idx="4294967295"/>
          </p:nvPr>
        </p:nvSpPr>
        <p:spPr>
          <a:xfrm>
            <a:off x="304800" y="513805"/>
            <a:ext cx="12192000" cy="6199187"/>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3600" b="1" i="0" strike="noStrike" cap="none" spc="0" baseline="0" dirty="0">
                <a:solidFill>
                  <a:srgbClr val="000000"/>
                </a:solidFill>
                <a:effectLst/>
                <a:latin typeface="Calibri"/>
                <a:ea typeface="Calibri"/>
                <a:cs typeface="Calibri"/>
              </a:rPr>
              <a:t>Programa:</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Introducción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La ciencia básica de los virus</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Video</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Conversación y reflexión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Formulario de comentarios de la sesión y próximos pasos </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3600" b="1" i="0" strike="noStrike" cap="none" spc="0" baseline="0" dirty="0">
                <a:solidFill>
                  <a:srgbClr val="000000"/>
                </a:solidFill>
                <a:effectLst/>
                <a:latin typeface="Calibri"/>
                <a:ea typeface="Calibri"/>
                <a:cs typeface="Calibri"/>
              </a:rPr>
              <a:t>Objetivos de aprendizaje: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Describir tres (3) pasos que muestren cómo los virus usan las células de los</a:t>
            </a:r>
            <a:br>
              <a:rPr lang="es-US" sz="3100" b="0" i="0" strike="noStrike" cap="none" spc="0" baseline="0" dirty="0">
                <a:solidFill>
                  <a:srgbClr val="000000"/>
                </a:solidFill>
                <a:effectLst/>
                <a:latin typeface="Calibri"/>
                <a:ea typeface="Calibri"/>
                <a:cs typeface="Calibri"/>
              </a:rPr>
            </a:br>
            <a:r>
              <a:rPr lang="es-US" sz="3100" b="0" i="0" strike="noStrike" cap="none" spc="0" baseline="0" dirty="0">
                <a:solidFill>
                  <a:srgbClr val="000000"/>
                </a:solidFill>
                <a:effectLst/>
                <a:latin typeface="Calibri"/>
                <a:ea typeface="Calibri"/>
                <a:cs typeface="Calibri"/>
              </a:rPr>
              <a:t>seres vivos para hacer más copias de sí mismos.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100" b="0" i="0" strike="noStrike" cap="none" spc="0" baseline="0" dirty="0">
                <a:solidFill>
                  <a:srgbClr val="000000"/>
                </a:solidFill>
                <a:effectLst/>
                <a:latin typeface="Calibri"/>
                <a:ea typeface="Calibri"/>
                <a:cs typeface="Calibri"/>
              </a:rPr>
              <a:t>Explicar un (1) motivo por el cual las medidas de control de infecciones se centran en mantener las gotitas respiratorias fuera del aire y lejos </a:t>
            </a:r>
            <a:br>
              <a:rPr lang="es-US" sz="3100" b="0" i="0" strike="noStrike" cap="none" spc="0" baseline="0" dirty="0">
                <a:solidFill>
                  <a:srgbClr val="000000"/>
                </a:solidFill>
                <a:effectLst/>
                <a:latin typeface="Calibri"/>
                <a:ea typeface="Calibri"/>
                <a:cs typeface="Calibri"/>
              </a:rPr>
            </a:br>
            <a:r>
              <a:rPr lang="es-US" sz="3100" b="0" i="0" strike="noStrike" cap="none" spc="0" baseline="0" dirty="0">
                <a:solidFill>
                  <a:srgbClr val="000000"/>
                </a:solidFill>
                <a:effectLst/>
                <a:latin typeface="Calibri"/>
                <a:ea typeface="Calibri"/>
                <a:cs typeface="Calibri"/>
              </a:rPr>
              <a:t>de otras personas.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a:extLst>
              <a:ext uri="{FF2B5EF4-FFF2-40B4-BE49-F238E27FC236}">
                <a16:creationId xmlns:a16="http://schemas.microsoft.com/office/drawing/2014/main" xmlns="" id="{52310E2A-5100-4130-9F92-428CA2425C8C}"/>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90C2911-66CA-413C-A22F-2B9A9BF01AB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045DC4B-6548-4D4D-B217-B23F7E52BE2E}"/>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0E0B4EA-C9F5-47A0-8365-C45A67D61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179863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a:xfrm>
            <a:off x="838200" y="537610"/>
            <a:ext cx="10515600" cy="1325563"/>
          </a:xfrm>
        </p:spPr>
        <p:txBody>
          <a:bodyPr/>
          <a:lstStyle/>
          <a:p>
            <a:r>
              <a:rPr lang="es-US" sz="4400" b="1" i="0" strike="noStrike" cap="none" spc="0" baseline="0">
                <a:solidFill>
                  <a:srgbClr val="000000"/>
                </a:solidFill>
                <a:effectLst/>
                <a:latin typeface="Calibri"/>
                <a:ea typeface="Calibri"/>
                <a:cs typeface="Calibri"/>
              </a:rPr>
              <a:t>Mientras vean el video, analicen las siguientes preguntas</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a:xfrm>
            <a:off x="838200" y="2294915"/>
            <a:ext cx="10515600" cy="4351338"/>
          </a:xfrm>
        </p:spPr>
        <p:txBody>
          <a:bodyPr>
            <a:normAutofit/>
          </a:bodyPr>
          <a:lstStyle/>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¿Aprendieron algo nuevo de este video o les recordó algo importante que les resulte especialmente familiar a ustedes? ¿Pueden pensar en alguien que conocen que se beneficiaría de estos conceptos?</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¿Alguna vez han recibido preguntas de pacientes o compañeros de trabajo sobre estos temas? ¿Este video les da alguna idea de cómo podrían explicar estos conceptos a los demás?</a:t>
            </a:r>
          </a:p>
        </p:txBody>
      </p:sp>
      <p:sp>
        <p:nvSpPr>
          <p:cNvPr id="4" name="Rectangle 3">
            <a:extLst>
              <a:ext uri="{FF2B5EF4-FFF2-40B4-BE49-F238E27FC236}">
                <a16:creationId xmlns:a16="http://schemas.microsoft.com/office/drawing/2014/main" xmlns="" id="{B9E602C9-19D9-4F11-A07F-BB47AABD7FD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5C23893-D940-4ADE-B6AF-FD5428D0CB78}"/>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1547196A-3051-4B5E-91CB-99A6461A029F}"/>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F618FF1-C52E-4956-AD38-B0353B2BA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7625239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5218D43-E059-4156-8C7F-500E6D36C79A}"/>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4000" b="0" i="0" strike="noStrike" cap="none" spc="0" baseline="0">
                <a:solidFill>
                  <a:srgbClr val="000000"/>
                </a:solidFill>
                <a:effectLst/>
                <a:latin typeface="Calibri Light"/>
                <a:ea typeface="Calibri Light" charset="0"/>
                <a:cs typeface="Calibri Light" charset="0"/>
              </a:rPr>
              <a:t>Video: ¿De qué manera los virus nos enferman?</a:t>
            </a:r>
          </a:p>
        </p:txBody>
      </p:sp>
      <p:pic>
        <p:nvPicPr>
          <p:cNvPr id="5" name="Picture 4">
            <a:extLst>
              <a:ext uri="{FF2B5EF4-FFF2-40B4-BE49-F238E27FC236}">
                <a16:creationId xmlns:a16="http://schemas.microsoft.com/office/drawing/2014/main" xmlns="" id="{AE5C37EB-D334-4AD5-B19A-119D2921F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0" y="5627125"/>
            <a:ext cx="3299445"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b="1" i="0" strike="noStrike" cap="none" spc="0" baseline="0" dirty="0">
                <a:solidFill>
                  <a:srgbClr val="FFFFFF"/>
                </a:solidFill>
                <a:effectLst/>
                <a:latin typeface="Calibri"/>
                <a:ea typeface="Calibri"/>
                <a:cs typeface="Calibri"/>
              </a:rPr>
              <a:t>EPISODIO 5</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2549298" y="2270272"/>
            <a:ext cx="7075966"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¿DE QUÉ MANERA LOS VIRUS NOS ENFERMAN?</a:t>
            </a:r>
          </a:p>
        </p:txBody>
      </p:sp>
    </p:spTree>
    <p:extLst>
      <p:ext uri="{BB962C8B-B14F-4D97-AF65-F5344CB8AC3E}">
        <p14:creationId xmlns:p14="http://schemas.microsoft.com/office/powerpoint/2010/main" val="1922159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Analicémoslo</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p:txBody>
          <a:bodyPr>
            <a:normAutofit/>
          </a:bodyPr>
          <a:lstStyle/>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¿Aprendieron algo nuevo de este video o les recordó algo importante que les resulte especialmente familiar a ustedes? ¿Pueden pensar en alguien que conocen que se beneficiaría de estos conceptos?</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¿Alguna vez han recibido preguntas de pacientes o compañeros de trabajo sobre estos temas? ¿Este video les da alguna idea de cómo podrían explicar estos conceptos a los demás?</a:t>
            </a:r>
          </a:p>
        </p:txBody>
      </p:sp>
      <p:sp>
        <p:nvSpPr>
          <p:cNvPr id="4" name="Rectangle 3">
            <a:extLst>
              <a:ext uri="{FF2B5EF4-FFF2-40B4-BE49-F238E27FC236}">
                <a16:creationId xmlns:a16="http://schemas.microsoft.com/office/drawing/2014/main" xmlns="" id="{A3893BBF-AB40-417E-94AF-506F62074D71}"/>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27D2188-278D-4575-8C85-9D13956B43A0}"/>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8DF87C9-0A41-4AA4-A93D-97B2F323AFC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62A59F1-BE5C-4109-B31E-9135AEEF1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8388681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831850" y="576263"/>
            <a:ext cx="10515600" cy="2852737"/>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a:xfrm>
            <a:off x="1069694" y="4288522"/>
            <a:ext cx="10515600" cy="1500187"/>
          </a:xfrm>
        </p:spPr>
        <p:txBody>
          <a:bodyPr>
            <a:normAutofit/>
          </a:bodyPr>
          <a:lstStyle/>
          <a:p>
            <a:pPr algn="ctr"/>
            <a:r>
              <a:rPr lang="es-US" sz="3000" b="0" i="0" strike="noStrike" cap="none" spc="0" baseline="0">
                <a:solidFill>
                  <a:srgbClr val="000000"/>
                </a:solidFill>
                <a:effectLst/>
                <a:latin typeface="Calibri"/>
                <a:ea typeface="Calibri"/>
                <a:cs typeface="Calibri"/>
              </a:rPr>
              <a:t>¿Aprendieron algo hoy (o recordaron algo que ya sabían) que podría ayudarlos a conversar sobre el control de infecciones en sus interacciones diarias con pacientes y compañeros de trabajo? </a:t>
            </a:r>
          </a:p>
        </p:txBody>
      </p:sp>
      <p:sp>
        <p:nvSpPr>
          <p:cNvPr id="5" name="Rectangle 4">
            <a:extLst>
              <a:ext uri="{FF2B5EF4-FFF2-40B4-BE49-F238E27FC236}">
                <a16:creationId xmlns:a16="http://schemas.microsoft.com/office/drawing/2014/main" xmlns="" id="{D5442D59-AC02-4BB3-8448-6C9AA0B9E9E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1DA02BF-A41D-439E-AFFB-47E2BB325FC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DB87E5D-0248-4BB3-85DA-456E3A8D48D5}"/>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FBE1BC4C-EECE-4B42-B3F4-096A52DF7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Los virus pueden usar las células de los seres vivos, incluidas las personas, para hacer copias de sí mismos. Esa es la forma en que los virus se propagan dentro del cuerpo y de una persona a otra.</a:t>
            </a:r>
          </a:p>
          <a:p>
            <a:pPr lvl="0"/>
            <a:r>
              <a:rPr lang="es-US" sz="2800" b="0" i="0" strike="noStrike" cap="none" spc="0" baseline="0">
                <a:solidFill>
                  <a:srgbClr val="000000"/>
                </a:solidFill>
                <a:effectLst/>
                <a:latin typeface="Calibri"/>
                <a:ea typeface="Calibri"/>
                <a:cs typeface="Calibri"/>
              </a:rPr>
              <a:t>Cuando suficientes virus han podido ingresar en nuestras células y hacer copias de sí mismos, el cuerpo reconoce que hay una infección y nuestro sistema inmunitario se activa para combatir el virus.</a:t>
            </a:r>
          </a:p>
          <a:p>
            <a:pPr lvl="0"/>
            <a:r>
              <a:rPr lang="es-US" sz="2800" b="0" i="0" strike="noStrike" cap="none" spc="0" baseline="0">
                <a:solidFill>
                  <a:srgbClr val="000000"/>
                </a:solidFill>
                <a:effectLst/>
                <a:latin typeface="Calibri"/>
                <a:ea typeface="Calibri"/>
                <a:cs typeface="Calibri"/>
              </a:rPr>
              <a:t>Es la actividad de nuestro sistema inmunitario que combate el virus lo que nos hace sentir enfermos.</a:t>
            </a:r>
          </a:p>
          <a:p>
            <a:pPr marL="0" indent="0">
              <a:buNone/>
            </a:pPr>
            <a:endParaRPr lang="en-US"/>
          </a:p>
        </p:txBody>
      </p:sp>
      <p:sp>
        <p:nvSpPr>
          <p:cNvPr id="4" name="Rectangle 3">
            <a:extLst>
              <a:ext uri="{FF2B5EF4-FFF2-40B4-BE49-F238E27FC236}">
                <a16:creationId xmlns:a16="http://schemas.microsoft.com/office/drawing/2014/main" xmlns="" id="{02E1F634-23D5-4DA7-98A6-5E369177B7C5}"/>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8071601-6B30-4BC1-BADB-D860F348C0CA}"/>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FEB57BA-76D0-47A1-A4B7-E6EC25738D89}"/>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C05D470-FED7-4F61-B864-771621362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5702676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D75BC62B-F88E-469E-AD0C-D42E9B7E6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028" y="337328"/>
            <a:ext cx="809897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190018" y="666067"/>
            <a:ext cx="3826397"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B186BC7E-3B8D-48D1-90C5-91F11FFB3286}"/>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08F79DE-6267-4D19-BBCF-200732151493}"/>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0A5D7A5-FD82-4E08-97BE-60847AD76A24}"/>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582DDF85-96D1-47A4-B367-6DB759B4E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8" name="Title 1">
            <a:extLst>
              <a:ext uri="{FF2B5EF4-FFF2-40B4-BE49-F238E27FC236}">
                <a16:creationId xmlns:a16="http://schemas.microsoft.com/office/drawing/2014/main" xmlns="" id="{4A0581B2-323C-4893-9793-70F724013DA7}"/>
              </a:ext>
            </a:extLst>
          </p:cNvPr>
          <p:cNvSpPr txBox="1"/>
          <p:nvPr/>
        </p:nvSpPr>
        <p:spPr>
          <a:xfrm>
            <a:off x="8053296" y="1514007"/>
            <a:ext cx="4138704" cy="287778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0" i="0" strike="noStrike" cap="none" spc="0" baseline="0" dirty="0">
                <a:solidFill>
                  <a:srgbClr val="000000"/>
                </a:solidFill>
                <a:effectLst/>
                <a:latin typeface="Calibri"/>
                <a:ea typeface="Calibri"/>
                <a:cs typeface="Calibri"/>
              </a:rPr>
              <a:t>EL PROYECTO FIRSTLINE ES PARA USTED</a:t>
            </a:r>
          </a:p>
        </p:txBody>
      </p:sp>
    </p:spTree>
    <p:extLst>
      <p:ext uri="{BB962C8B-B14F-4D97-AF65-F5344CB8AC3E}">
        <p14:creationId xmlns:p14="http://schemas.microsoft.com/office/powerpoint/2010/main" val="29279687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6E011-0788-40A6-ADF6-21DAA94418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5C0F2E-93F5-4688-9A49-4C3B28DB916D}">
  <ds:schemaRefs>
    <ds:schemaRef ds:uri="http://schemas.microsoft.com/sharepoint/v3/contenttype/forms"/>
  </ds:schemaRefs>
</ds:datastoreItem>
</file>

<file path=customXml/itemProps3.xml><?xml version="1.0" encoding="utf-8"?>
<ds:datastoreItem xmlns:ds="http://schemas.openxmlformats.org/officeDocument/2006/customXml" ds:itemID="{9B6E8E5F-9257-4B35-B7DF-71860E04C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Widescreen</PresentationFormat>
  <Paragraphs>85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Office Theme</vt:lpstr>
      <vt:lpstr>Tema 2: La ciencia básica de los virus, parte 2 [Fecha de la capacitación]</vt:lpstr>
      <vt:lpstr>Programa: Introducción La ciencia básica de los virus Video Conversación y reflexión Formulario de comentarios de la sesión y próximos pasos   Objetivos de aprendizaje: Describir tres (3) pasos que muestren cómo los virus usan las células de los seres vivos para hacer más copias de sí mismos. Explicar un (1) motivo por el cual las medidas de control de infecciones se centran en mantener las gotitas respiratorias fuera del aire y lejos  de otras personas. </vt:lpstr>
      <vt:lpstr>Mientras vean el video, analicen las siguientes preguntas</vt:lpstr>
      <vt:lpstr>Video: ¿De qué manera los virus nos enferman?</vt:lpstr>
      <vt:lpstr>Analicémoslo</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8</cp:revision>
  <dcterms:created xsi:type="dcterms:W3CDTF">2020-12-07T18:24:10Z</dcterms:created>
  <dcterms:modified xsi:type="dcterms:W3CDTF">2021-09-09T16:08:34Z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