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94" r:id="rId5"/>
    <p:sldId id="257" r:id="rId6"/>
    <p:sldId id="293" r:id="rId7"/>
    <p:sldId id="259" r:id="rId8"/>
    <p:sldId id="287" r:id="rId9"/>
    <p:sldId id="260" r:id="rId10"/>
    <p:sldId id="281" r:id="rId11"/>
    <p:sldId id="282" r:id="rId12"/>
    <p:sldId id="288" r:id="rId13"/>
    <p:sldId id="283" r:id="rId14"/>
    <p:sldId id="284" r:id="rId15"/>
    <p:sldId id="289" r:id="rId16"/>
    <p:sldId id="280" r:id="rId17"/>
    <p:sldId id="291" r:id="rId18"/>
    <p:sldId id="290" r:id="rId19"/>
    <p:sldId id="266"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x, Kendra (CDC/DDID/NCEZID/DHQP)" initials="CK(" lastIdx="0" clrIdx="0">
    <p:extLst>
      <p:ext uri="{19B8F6BF-5375-455C-9EA6-DF929625EA0E}">
        <p15:presenceInfo xmlns:p15="http://schemas.microsoft.com/office/powerpoint/2012/main" userId="S::gfx4@cdc.gov::3112a3a8-8cbb-4d5b-96ee-72aa1ab533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75318" autoAdjust="0"/>
  </p:normalViewPr>
  <p:slideViewPr>
    <p:cSldViewPr snapToGrid="0">
      <p:cViewPr varScale="1">
        <p:scale>
          <a:sx n="60" d="100"/>
          <a:sy n="60" d="100"/>
        </p:scale>
        <p:origin x="96" y="672"/>
      </p:cViewPr>
      <p:guideLst/>
    </p:cSldViewPr>
  </p:slideViewPr>
  <p:notesTextViewPr>
    <p:cViewPr>
      <p:scale>
        <a:sx n="1" d="1"/>
        <a:sy n="1" d="1"/>
      </p:scale>
      <p:origin x="0" y="0"/>
    </p:cViewPr>
  </p:notesTextViewPr>
  <p:sorterViewPr>
    <p:cViewPr>
      <p:scale>
        <a:sx n="100" d="100"/>
        <a:sy n="100" d="100"/>
      </p:scale>
      <p:origin x="0" y="-3332"/>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ring, Jacqueline M. (CDC/DDID/NCEZID/DHQP)" userId="39b54e8a-75b3-4198-bd57-c5a7d40723ea" providerId="ADAL" clId="{1A5328D1-FF69-4215-B3B1-DAC96E55C05A}"/>
    <pc:docChg chg="modSld">
      <pc:chgData name="Woodring, Jacqueline M. (CDC/DDID/NCEZID/DHQP)" userId="39b54e8a-75b3-4198-bd57-c5a7d40723ea" providerId="ADAL" clId="{1A5328D1-FF69-4215-B3B1-DAC96E55C05A}" dt="2021-08-31T16:41:25.014" v="1"/>
      <pc:docMkLst>
        <pc:docMk/>
      </pc:docMkLst>
      <pc:sldChg chg="modNotesTx">
        <pc:chgData name="Woodring, Jacqueline M. (CDC/DDID/NCEZID/DHQP)" userId="39b54e8a-75b3-4198-bd57-c5a7d40723ea" providerId="ADAL" clId="{1A5328D1-FF69-4215-B3B1-DAC96E55C05A}" dt="2021-08-31T16:41:25.014" v="1"/>
        <pc:sldMkLst>
          <pc:docMk/>
          <pc:sldMk cId="2609727597" sldId="260"/>
        </pc:sldMkLst>
      </pc:sldChg>
    </pc:docChg>
  </pc:docChgLst>
  <pc:docChgLst>
    <pc:chgData name="Jacqueline" userId="39b54e8a-75b3-4198-bd57-c5a7d40723ea" providerId="ADAL" clId="{1A5328D1-FF69-4215-B3B1-DAC96E55C05A}"/>
    <pc:docChg chg="modSld">
      <pc:chgData name="Jacqueline" userId="39b54e8a-75b3-4198-bd57-c5a7d40723ea" providerId="ADAL" clId="{1A5328D1-FF69-4215-B3B1-DAC96E55C05A}" dt="2021-08-26T17:06:41.880" v="3"/>
      <pc:docMkLst>
        <pc:docMk/>
      </pc:docMkLst>
      <pc:sldChg chg="modNotesTx">
        <pc:chgData name="Jacqueline" userId="39b54e8a-75b3-4198-bd57-c5a7d40723ea" providerId="ADAL" clId="{1A5328D1-FF69-4215-B3B1-DAC96E55C05A}" dt="2021-08-26T17:06:41.880" v="3"/>
        <pc:sldMkLst>
          <pc:docMk/>
          <pc:sldMk cId="2609727597"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KmyxsnuREG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Los participantes inician la sesión y se acomodan.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a:p>
        </p:txBody>
      </p:sp>
    </p:spTree>
    <p:extLst>
      <p:ext uri="{BB962C8B-B14F-4D97-AF65-F5344CB8AC3E}">
        <p14:creationId xmlns:p14="http://schemas.microsoft.com/office/powerpoint/2010/main" val="3411533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“Ahora que han tenido la oportunidad de hacer algunas listas ustedes mismos, vamos a combinar fuerzas. Quisiera que nos dividamos en grupos y en sus grupos compartan sus respuestas y hagan una sola lista por grupo. Cada grupo debe tener dos listas: una lista de posibles oportunidades para que los microbios se propaguen de las superficies, y una lista de posibles estrategias para protegerse y prevenir la propagación de microbios. Una persona en cada grupo, por favor, ofrézcase como voluntario para ser el </a:t>
            </a:r>
            <a:r>
              <a:rPr lang="es-AR" b="0" i="1" dirty="0">
                <a:solidFill>
                  <a:srgbClr val="222222"/>
                </a:solidFill>
                <a:effectLst/>
                <a:latin typeface="TiemposText"/>
              </a:rPr>
              <a:t>‘</a:t>
            </a:r>
            <a:r>
              <a:rPr lang="es-US" sz="1200" b="0" i="0" strike="noStrike" cap="none" spc="0" baseline="0" dirty="0">
                <a:solidFill>
                  <a:srgbClr val="000000"/>
                </a:solidFill>
                <a:effectLst/>
                <a:latin typeface="+mn-lt"/>
                <a:ea typeface="Calibri"/>
                <a:cs typeface="Calibri"/>
              </a:rPr>
              <a:t>vocero</a:t>
            </a:r>
            <a:r>
              <a:rPr lang="es-AR" b="0" i="1" dirty="0">
                <a:solidFill>
                  <a:srgbClr val="222222"/>
                </a:solidFill>
                <a:effectLst/>
                <a:latin typeface="TiemposText"/>
              </a:rPr>
              <a:t>’ </a:t>
            </a:r>
            <a:r>
              <a:rPr lang="es-US" sz="1200" b="0" i="0" strike="noStrike" cap="none" spc="0" baseline="0" dirty="0">
                <a:solidFill>
                  <a:srgbClr val="000000"/>
                </a:solidFill>
                <a:effectLst/>
                <a:latin typeface="Calibri"/>
                <a:ea typeface="Calibri"/>
                <a:cs typeface="Calibri"/>
              </a:rPr>
              <a:t>que compartirá las listas cuando nos volvamos a reunir. Tendrán 10 minutos”.</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a:p>
        </p:txBody>
      </p:sp>
    </p:spTree>
    <p:extLst>
      <p:ext uri="{BB962C8B-B14F-4D97-AF65-F5344CB8AC3E}">
        <p14:creationId xmlns:p14="http://schemas.microsoft.com/office/powerpoint/2010/main" val="1609933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“Espero que ambos grupos hayan tenido la oportunidad de hacer listas sólidas porque es hora de competir. Primero, el desafío: la transmisión a través de fómites y por contacto. Voceros de ambos grupos, activen el micrófono. Una vez que comencemos, iremos de un grupo a otro leyendo sus respuestas una por una. Si el otro grupo también tiene esa respuesta en su lista, deben tacharla. Si no la tienen, ustedes obtienen un punto por esa respuesta. Si sienten que la respuesta de un grupo no es realista, pueden desafiarlo. Actuaré como moderador. Comencemos ahora. </a:t>
            </a:r>
            <a:r>
              <a:rPr lang="es-US" sz="1200" b="1" i="0" strike="noStrike" cap="none" spc="0" baseline="0" dirty="0">
                <a:solidFill>
                  <a:srgbClr val="000000"/>
                </a:solidFill>
                <a:effectLst/>
                <a:latin typeface="Calibri"/>
                <a:ea typeface="Calibri"/>
                <a:cs typeface="Calibri"/>
              </a:rPr>
              <a:t>Ronda uno/lista uno, ¡riesgos de que los microbios se propaguen de las superficies en el trabajo!”.</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a:p>
        </p:txBody>
      </p:sp>
    </p:spTree>
    <p:extLst>
      <p:ext uri="{BB962C8B-B14F-4D97-AF65-F5344CB8AC3E}">
        <p14:creationId xmlns:p14="http://schemas.microsoft.com/office/powerpoint/2010/main" val="1840954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a:solidFill>
                  <a:srgbClr val="000000"/>
                </a:solidFill>
                <a:effectLst/>
                <a:latin typeface="Calibri"/>
                <a:ea typeface="Calibri"/>
                <a:cs typeface="Calibri"/>
              </a:rPr>
              <a:t>Otorgue 60 segundos para la reflexión personal concentrada y la identificación de las metas personales y las medidas que quieran tomar. </a:t>
            </a:r>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a:p>
        </p:txBody>
      </p:sp>
    </p:spTree>
    <p:extLst>
      <p:ext uri="{BB962C8B-B14F-4D97-AF65-F5344CB8AC3E}">
        <p14:creationId xmlns:p14="http://schemas.microsoft.com/office/powerpoint/2010/main" val="3471189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Esté listo para agregar a la lista, según sea necesario.</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“Espero que hayan disfrutado la conversación de hoy. Aquí he puesto algunos mensajes clave, que pueden revisar cuando lo deseen después de la sesión de hoy”.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14</a:t>
            </a:fld>
            <a:endParaRPr lang="en-US"/>
          </a:p>
        </p:txBody>
      </p:sp>
    </p:spTree>
    <p:extLst>
      <p:ext uri="{BB962C8B-B14F-4D97-AF65-F5344CB8AC3E}">
        <p14:creationId xmlns:p14="http://schemas.microsoft.com/office/powerpoint/2010/main" val="1419661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“La próxima vez, revisaremos cómo se propaga el COVID-19. </a:t>
            </a:r>
          </a:p>
          <a:p>
            <a:r>
              <a:rPr lang="es-US" sz="1200" b="0" i="0" strike="noStrike" cap="none" spc="0" baseline="0" dirty="0">
                <a:solidFill>
                  <a:srgbClr val="000000"/>
                </a:solidFill>
                <a:effectLst/>
                <a:latin typeface="Calibri"/>
                <a:ea typeface="Calibri"/>
                <a:cs typeface="Calibri"/>
              </a:rPr>
              <a:t>Mientras tanto, pueden seguir explorando estos temas por su cuenta, usando los recursos de esta diapositiva. También, pueden seguirnos en las redes sociales”.</a:t>
            </a: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15</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a:solidFill>
                  <a:srgbClr val="000000"/>
                </a:solidFill>
                <a:effectLst/>
                <a:latin typeface="Calibri"/>
                <a:ea typeface="Calibri"/>
                <a:cs typeface="Calibri"/>
              </a:rPr>
              <a:t>[El facilitador debe agregar información sobre cómo acceder al formulario]</a:t>
            </a:r>
          </a:p>
          <a:p>
            <a:endParaRPr lang="en-US" dirty="0"/>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“Y finalmente, hágannos saber si disfrutaron la sesión de hoy completando el siguiente formulario de comentarios. Gracias nuevamente por acompañarnos hoy”.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16</a:t>
            </a:fld>
            <a:endParaRPr lang="en-US"/>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[Tenga en cuenta que los temas del kit de herramientas se presentan en secuencia, con la expectativa de que los participantes progresen a medida que avanza la serie. Sin embargo, puede mezclar y combinar contenido para satisfacer las necesidades de los participantes y deberá ajustar el guion de ejemplo a continuación].</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“Bienvenidos nuevamente al Proyecto Firstline. Nos reuniremos hoy durante una hora. Mantengan sus cámaras encendidas, en la medida de lo posible, y mantengan su micrófono desactivado cuando no estén participando de la conversación. ¡Es genial verlos a todos aquí hoy!”.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a:p>
        </p:txBody>
      </p:sp>
    </p:spTree>
    <p:extLst>
      <p:ext uri="{BB962C8B-B14F-4D97-AF65-F5344CB8AC3E}">
        <p14:creationId xmlns:p14="http://schemas.microsoft.com/office/powerpoint/2010/main" val="225808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[Tenga en cuenta que los temas del kit de herramientas se presentan en secuencia, con la expectativa de que los participantes progresen a medida que avanza la serie. Sin embargo, puede mezclar y combinar contenido para satisfacer las necesidades de los participantes y deberá ajustar el guion de ejemplo a continuación].</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 </a:t>
            </a:r>
          </a:p>
          <a:p>
            <a:r>
              <a:rPr lang="es-US" sz="1200" b="0" i="0" strike="noStrike" cap="none" spc="0" baseline="0" dirty="0">
                <a:solidFill>
                  <a:srgbClr val="000000"/>
                </a:solidFill>
                <a:effectLst/>
                <a:latin typeface="Calibri"/>
                <a:ea typeface="Calibri"/>
                <a:cs typeface="Calibri"/>
              </a:rPr>
              <a:t>“La vez pasada, nos centramos en el concepto importante de las gotitas respiratorias y cómo propagan el COVID-19. </a:t>
            </a:r>
            <a:r>
              <a:rPr lang="es-US" sz="1200" b="1" i="0" strike="noStrike" cap="none" spc="0" baseline="0" dirty="0">
                <a:solidFill>
                  <a:srgbClr val="000000"/>
                </a:solidFill>
                <a:effectLst/>
                <a:latin typeface="Calibri"/>
                <a:ea typeface="Calibri"/>
                <a:cs typeface="Calibri"/>
              </a:rPr>
              <a:t>¿Alguien quiere compartir mensajes o ideas clave de la sesión pasada que recuerden</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Haga una pausa de un minuto para dar tiempo a las respuestas</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“Excelente, gracias por esas respuestas. Hoy, nos centraremos en otra forma en la que los microbios pueden propagarse: de las superficies a las personas”.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a:p>
        </p:txBody>
      </p:sp>
    </p:spTree>
    <p:extLst>
      <p:ext uri="{BB962C8B-B14F-4D97-AF65-F5344CB8AC3E}">
        <p14:creationId xmlns:p14="http://schemas.microsoft.com/office/powerpoint/2010/main" val="1134186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200" b="1" i="0" strike="noStrike" cap="none" spc="0" baseline="0" dirty="0">
                <a:solidFill>
                  <a:srgbClr val="000000"/>
                </a:solidFill>
                <a:effectLst/>
                <a:latin typeface="Calibri"/>
                <a:ea typeface="Calibri"/>
                <a:cs typeface="Calibri"/>
              </a:rPr>
              <a:t>“¿Alguien ya sabe cuáles son estos conceptos? ¿Alguien desea explicar con sus propias palabras lo que significa la </a:t>
            </a:r>
            <a:r>
              <a:rPr lang="es-AR" b="0" i="1" dirty="0">
                <a:solidFill>
                  <a:srgbClr val="222222"/>
                </a:solidFill>
                <a:effectLst/>
                <a:latin typeface="TiemposText"/>
              </a:rPr>
              <a:t>‘</a:t>
            </a:r>
            <a:r>
              <a:rPr lang="es-US" sz="1200" b="1" i="0" strike="noStrike" cap="none" spc="0" baseline="0" dirty="0">
                <a:solidFill>
                  <a:srgbClr val="000000"/>
                </a:solidFill>
                <a:effectLst/>
                <a:latin typeface="+mn-lt"/>
                <a:ea typeface="Calibri"/>
                <a:cs typeface="Calibri"/>
              </a:rPr>
              <a:t>transmisión a través de fómites</a:t>
            </a:r>
            <a:r>
              <a:rPr lang="es-AR" b="0" i="1" dirty="0">
                <a:solidFill>
                  <a:srgbClr val="222222"/>
                </a:solidFill>
                <a:effectLst/>
                <a:latin typeface="TiemposText"/>
              </a:rPr>
              <a:t>’ </a:t>
            </a:r>
            <a:r>
              <a:rPr lang="es-US" sz="1200" b="1" i="0" strike="noStrike" cap="none" spc="0" baseline="0" dirty="0">
                <a:solidFill>
                  <a:srgbClr val="000000"/>
                </a:solidFill>
                <a:effectLst/>
                <a:latin typeface="Calibri"/>
                <a:ea typeface="Calibri"/>
                <a:cs typeface="Calibri"/>
              </a:rPr>
              <a:t>? ¿O </a:t>
            </a:r>
            <a:r>
              <a:rPr lang="es-AR" b="0" i="1" dirty="0">
                <a:solidFill>
                  <a:srgbClr val="222222"/>
                </a:solidFill>
                <a:effectLst/>
                <a:latin typeface="TiemposText"/>
              </a:rPr>
              <a:t>‘</a:t>
            </a:r>
            <a:r>
              <a:rPr lang="es-US" sz="1200" b="1" i="0" strike="noStrike" cap="none" spc="0" baseline="0" dirty="0">
                <a:solidFill>
                  <a:srgbClr val="000000"/>
                </a:solidFill>
                <a:effectLst/>
                <a:latin typeface="+mn-lt"/>
                <a:ea typeface="Calibri"/>
                <a:cs typeface="Calibri"/>
              </a:rPr>
              <a:t>transmisión por contacto</a:t>
            </a:r>
            <a:r>
              <a:rPr lang="es-AR" b="0" i="1" dirty="0">
                <a:solidFill>
                  <a:srgbClr val="222222"/>
                </a:solidFill>
                <a:effectLst/>
                <a:latin typeface="TiemposText"/>
              </a:rPr>
              <a:t>’</a:t>
            </a:r>
            <a:r>
              <a:rPr lang="es-US" sz="1200" b="1" i="0" strike="noStrike" cap="none" spc="0" baseline="0" dirty="0">
                <a:solidFill>
                  <a:srgbClr val="000000"/>
                </a:solidFill>
                <a:effectLst/>
                <a:latin typeface="+mn-lt"/>
                <a:ea typeface="Calibri"/>
                <a:cs typeface="Calibri"/>
              </a:rPr>
              <a:t>?”.</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Son formas en las que los microbios pueden propagarse de las superficies a las personas.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Aunque el COVID-19 se propaga principalmente a través de gotitas respiratorias, es importante comprender otras formas en las que la enfermedad puede propagarse. Consultemos con la Dra. Carlson para obtener más información”.</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a:p>
        </p:txBody>
      </p:sp>
    </p:spTree>
    <p:extLst>
      <p:ext uri="{BB962C8B-B14F-4D97-AF65-F5344CB8AC3E}">
        <p14:creationId xmlns:p14="http://schemas.microsoft.com/office/powerpoint/2010/main" val="242928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Acceder al video aquí: </a:t>
            </a:r>
          </a:p>
          <a:p>
            <a:pPr marL="0" indent="0">
              <a:buNone/>
            </a:pPr>
            <a:r>
              <a:rPr lang="es-US" sz="1200" b="1" i="0" strike="noStrike" cap="none" spc="0" baseline="0" dirty="0">
                <a:solidFill>
                  <a:srgbClr val="000000"/>
                </a:solidFill>
                <a:effectLst/>
                <a:latin typeface="Calibri"/>
                <a:ea typeface="Calibri"/>
                <a:cs typeface="Calibri"/>
              </a:rPr>
              <a:t>Lista de videos en YouTube del Proyecto Firstline: </a:t>
            </a:r>
            <a:r>
              <a:rPr lang="es-US" sz="1200" b="0" i="0" u="sng" strike="noStrike" cap="none" spc="0" baseline="0" dirty="0">
                <a:solidFill>
                  <a:srgbClr val="000000"/>
                </a:solidFill>
                <a:effectLst/>
                <a:uFill>
                  <a:solidFill>
                    <a:srgbClr val="000000"/>
                  </a:solidFill>
                </a:uFill>
                <a:latin typeface="Calibri"/>
                <a:ea typeface="Calibri"/>
                <a:cs typeface="Calibri"/>
                <a:hlinkClick r:id="rId3" history="0"/>
              </a:rPr>
              <a:t>https://www.youtube.com/watch?v=KmyxsnuREGs</a:t>
            </a:r>
            <a:endParaRPr lang="es-US" sz="1200" b="0" i="0" u="sng" strike="noStrike" cap="none" spc="0" baseline="0" dirty="0">
              <a:solidFill>
                <a:srgbClr val="000000"/>
              </a:solidFill>
              <a:effectLst/>
              <a:uFill>
                <a:solidFill>
                  <a:srgbClr val="000000"/>
                </a:solidFill>
              </a:uFill>
              <a:latin typeface="Calibri"/>
              <a:ea typeface="Calibri"/>
              <a:cs typeface="Calibri"/>
            </a:endParaRPr>
          </a:p>
          <a:p>
            <a:pPr marL="0" indent="0">
              <a:buNone/>
            </a:pPr>
            <a:endParaRPr lang="es-US" sz="1200" b="0" i="0" u="sng" strike="noStrike" kern="1200" cap="none" spc="0" baseline="0" dirty="0">
              <a:solidFill>
                <a:srgbClr val="000000"/>
              </a:solidFill>
              <a:effectLst/>
              <a:uFill>
                <a:solidFill>
                  <a:srgbClr val="000000"/>
                </a:solidFill>
              </a:uFill>
              <a:latin typeface="Calibri"/>
              <a:ea typeface="+mn-ea"/>
              <a:cs typeface="Calibri"/>
            </a:endParaRPr>
          </a:p>
          <a:p>
            <a:pPr marL="0" marR="0">
              <a:lnSpc>
                <a:spcPct val="107000"/>
              </a:lnSpc>
              <a:spcBef>
                <a:spcPts val="0"/>
              </a:spcBef>
              <a:spcAft>
                <a:spcPts val="800"/>
              </a:spcAft>
            </a:pPr>
            <a:r>
              <a:rPr lang="es-ES" sz="1050" dirty="0" smtClean="0">
                <a:effectLst/>
                <a:latin typeface="Calibri" panose="020F0502020204030204" pitchFamily="34" charset="0"/>
                <a:ea typeface="Calibri" panose="020F0502020204030204" pitchFamily="34" charset="0"/>
                <a:cs typeface="Arial" panose="020B0604020202020204" pitchFamily="34" charset="0"/>
              </a:rPr>
              <a:t>Los videos están en inglés, pero para activar los subtítulos en español en YouTube, sigan los siguientes pasos:</a:t>
            </a:r>
            <a:endParaRPr lang="en-US" sz="105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050" dirty="0" smtClean="0">
                <a:effectLst/>
                <a:latin typeface="Calibri" panose="020F0502020204030204" pitchFamily="34" charset="0"/>
                <a:ea typeface="Calibri" panose="020F0502020204030204" pitchFamily="34" charset="0"/>
                <a:cs typeface="Arial" panose="020B0604020202020204" pitchFamily="34" charset="0"/>
              </a:rPr>
              <a:t>Hagan clic en el botón que dice "CC", "</a:t>
            </a:r>
            <a:r>
              <a:rPr lang="es-ES" sz="105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050" dirty="0" smtClean="0">
                <a:effectLst/>
                <a:latin typeface="Calibri" panose="020F0502020204030204" pitchFamily="34" charset="0"/>
                <a:ea typeface="Calibri" panose="020F0502020204030204" pitchFamily="34" charset="0"/>
                <a:cs typeface="Arial" panose="020B0604020202020204" pitchFamily="34" charset="0"/>
              </a:rPr>
              <a:t>/</a:t>
            </a:r>
            <a:r>
              <a:rPr lang="es-ES" sz="105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050" dirty="0" smtClean="0">
                <a:effectLst/>
                <a:latin typeface="Calibri" panose="020F0502020204030204" pitchFamily="34" charset="0"/>
                <a:ea typeface="Calibri" panose="020F0502020204030204" pitchFamily="34" charset="0"/>
                <a:cs typeface="Arial" panose="020B0604020202020204" pitchFamily="34" charset="0"/>
              </a:rPr>
              <a:t> </a:t>
            </a:r>
            <a:r>
              <a:rPr lang="es-ES" sz="105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050" dirty="0" smtClean="0">
                <a:effectLst/>
                <a:latin typeface="Calibri" panose="020F0502020204030204" pitchFamily="34" charset="0"/>
                <a:ea typeface="Calibri" panose="020F0502020204030204" pitchFamily="34" charset="0"/>
                <a:cs typeface="Arial" panose="020B0604020202020204" pitchFamily="34" charset="0"/>
              </a:rPr>
              <a:t>", para activar los subtítulos.</a:t>
            </a:r>
            <a:endParaRPr lang="en-US" sz="105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05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050" dirty="0" err="1" smtClean="0">
                <a:effectLst/>
                <a:latin typeface="Calibri" panose="020F0502020204030204" pitchFamily="34" charset="0"/>
                <a:ea typeface="Calibri" panose="020F0502020204030204" pitchFamily="34" charset="0"/>
                <a:cs typeface="Arial" panose="020B0604020202020204" pitchFamily="34" charset="0"/>
              </a:rPr>
              <a:t>settings</a:t>
            </a:r>
            <a:r>
              <a:rPr lang="es-ES" sz="1050" dirty="0" smtClean="0">
                <a:effectLst/>
                <a:latin typeface="Calibri" panose="020F0502020204030204" pitchFamily="34" charset="0"/>
                <a:ea typeface="Calibri" panose="020F0502020204030204" pitchFamily="34" charset="0"/>
                <a:cs typeface="Arial" panose="020B0604020202020204" pitchFamily="34" charset="0"/>
              </a:rPr>
              <a:t>” que está a la derecha del botón de "</a:t>
            </a:r>
            <a:r>
              <a:rPr lang="es-ES" sz="1050" dirty="0" err="1" smtClean="0">
                <a:effectLst/>
                <a:latin typeface="Calibri" panose="020F0502020204030204" pitchFamily="34" charset="0"/>
                <a:ea typeface="Calibri" panose="020F0502020204030204" pitchFamily="34" charset="0"/>
                <a:cs typeface="Arial" panose="020B0604020202020204" pitchFamily="34" charset="0"/>
              </a:rPr>
              <a:t>closed</a:t>
            </a:r>
            <a:r>
              <a:rPr lang="es-ES" sz="1050" dirty="0" smtClean="0">
                <a:effectLst/>
                <a:latin typeface="Calibri" panose="020F0502020204030204" pitchFamily="34" charset="0"/>
                <a:ea typeface="Calibri" panose="020F0502020204030204" pitchFamily="34" charset="0"/>
                <a:cs typeface="Arial" panose="020B0604020202020204" pitchFamily="34" charset="0"/>
              </a:rPr>
              <a:t> </a:t>
            </a:r>
            <a:r>
              <a:rPr lang="es-ES" sz="1050" dirty="0" err="1" smtClean="0">
                <a:effectLst/>
                <a:latin typeface="Calibri" panose="020F0502020204030204" pitchFamily="34" charset="0"/>
                <a:ea typeface="Calibri" panose="020F0502020204030204" pitchFamily="34" charset="0"/>
                <a:cs typeface="Arial" panose="020B0604020202020204" pitchFamily="34" charset="0"/>
              </a:rPr>
              <a:t>captioning</a:t>
            </a:r>
            <a:r>
              <a:rPr lang="es-ES" sz="1050" dirty="0" smtClean="0">
                <a:effectLst/>
                <a:latin typeface="Calibri" panose="020F0502020204030204" pitchFamily="34" charset="0"/>
                <a:ea typeface="Calibri" panose="020F0502020204030204" pitchFamily="34" charset="0"/>
                <a:cs typeface="Arial" panose="020B0604020202020204" pitchFamily="34" charset="0"/>
              </a:rPr>
              <a:t>" (CC).</a:t>
            </a:r>
            <a:endParaRPr lang="en-US" sz="105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05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050" dirty="0" err="1" smtClean="0">
                <a:effectLst/>
                <a:latin typeface="Calibri" panose="020F0502020204030204" pitchFamily="34" charset="0"/>
                <a:ea typeface="Calibri" panose="020F0502020204030204" pitchFamily="34" charset="0"/>
                <a:cs typeface="Arial" panose="020B0604020202020204" pitchFamily="34" charset="0"/>
              </a:rPr>
              <a:t>Subtitles</a:t>
            </a:r>
            <a:r>
              <a:rPr lang="es-ES" sz="1050" dirty="0" smtClean="0">
                <a:effectLst/>
                <a:latin typeface="Calibri" panose="020F0502020204030204" pitchFamily="34" charset="0"/>
                <a:ea typeface="Calibri" panose="020F0502020204030204" pitchFamily="34" charset="0"/>
                <a:cs typeface="Arial" panose="020B0604020202020204" pitchFamily="34" charset="0"/>
              </a:rPr>
              <a:t>/CC”.</a:t>
            </a:r>
            <a:endParaRPr lang="en-US" sz="105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s-ES" sz="1050" dirty="0" smtClean="0">
                <a:effectLst/>
                <a:latin typeface="Calibri" panose="020F0502020204030204" pitchFamily="34" charset="0"/>
                <a:ea typeface="Calibri" panose="020F0502020204030204" pitchFamily="34" charset="0"/>
                <a:cs typeface="Arial" panose="020B0604020202020204" pitchFamily="34" charset="0"/>
              </a:rPr>
              <a:t>Hagan clic en “</a:t>
            </a:r>
            <a:r>
              <a:rPr lang="es-ES" sz="1050" dirty="0" err="1" smtClean="0">
                <a:effectLst/>
                <a:latin typeface="Calibri" panose="020F0502020204030204" pitchFamily="34" charset="0"/>
                <a:ea typeface="Calibri" panose="020F0502020204030204" pitchFamily="34" charset="0"/>
                <a:cs typeface="Arial" panose="020B0604020202020204" pitchFamily="34" charset="0"/>
              </a:rPr>
              <a:t>Autotranslate</a:t>
            </a:r>
            <a:r>
              <a:rPr lang="es-ES" sz="1050" dirty="0" smtClean="0">
                <a:effectLst/>
                <a:latin typeface="Calibri" panose="020F0502020204030204" pitchFamily="34" charset="0"/>
                <a:ea typeface="Calibri" panose="020F0502020204030204" pitchFamily="34" charset="0"/>
                <a:cs typeface="Arial" panose="020B0604020202020204" pitchFamily="34" charset="0"/>
              </a:rPr>
              <a:t>”.</a:t>
            </a:r>
            <a:endParaRPr lang="en-US" sz="1050" dirty="0" smtClean="0">
              <a:effectLst/>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s-ES" sz="1050" dirty="0" smtClean="0">
                <a:effectLst/>
                <a:latin typeface="Calibri" panose="020F0502020204030204" pitchFamily="34" charset="0"/>
                <a:ea typeface="Calibri" panose="020F0502020204030204" pitchFamily="34" charset="0"/>
                <a:cs typeface="Arial" panose="020B0604020202020204" pitchFamily="34" charset="0"/>
              </a:rPr>
              <a:t>Seleccionen “Spanish” de la lista de idiomas disponibles.</a:t>
            </a:r>
            <a:endParaRPr lang="en-US" sz="1050" smtClean="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a:p>
        </p:txBody>
      </p:sp>
    </p:spTree>
    <p:extLst>
      <p:ext uri="{BB962C8B-B14F-4D97-AF65-F5344CB8AC3E}">
        <p14:creationId xmlns:p14="http://schemas.microsoft.com/office/powerpoint/2010/main" val="3455049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a:t>
            </a:r>
            <a:r>
              <a:rPr lang="es-US" sz="1200" b="1" i="0" strike="noStrike" cap="none" spc="0" baseline="0" dirty="0">
                <a:solidFill>
                  <a:srgbClr val="000000"/>
                </a:solidFill>
                <a:effectLst/>
                <a:latin typeface="Calibri"/>
                <a:ea typeface="Calibri"/>
                <a:cs typeface="Calibri"/>
              </a:rPr>
              <a:t>En pocas oraciones, ¿alguien quisiera compartir algunos mensajes clave de este video? O para decirlo de otra manera, ¿cómo explicarían este concepto a los demás?”.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7</a:t>
            </a:fld>
            <a:endParaRPr lang="en-US"/>
          </a:p>
        </p:txBody>
      </p:sp>
    </p:spTree>
    <p:extLst>
      <p:ext uri="{BB962C8B-B14F-4D97-AF65-F5344CB8AC3E}">
        <p14:creationId xmlns:p14="http://schemas.microsoft.com/office/powerpoint/2010/main" val="1655915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“Ahora pensemos un poco más en esto. Sabemos que los microbios en las superficies pueden propagarse y causar enfermedades. ¿Cuál es la parte más difícil de protegernos contra este tipo de propagación de enfermedades?”.</a:t>
            </a:r>
            <a:endParaRPr lang="en-US" dirty="0"/>
          </a:p>
          <a:p>
            <a:r>
              <a:rPr lang="es-US" sz="1200" b="0" i="0" strike="noStrike" cap="none" spc="0" baseline="0" dirty="0">
                <a:solidFill>
                  <a:srgbClr val="000000"/>
                </a:solidFill>
                <a:effectLst/>
                <a:latin typeface="Calibri"/>
                <a:ea typeface="Calibri"/>
                <a:cs typeface="Calibri"/>
              </a:rPr>
              <a:t>[Después de las respuestas]</a:t>
            </a:r>
          </a:p>
          <a:p>
            <a:r>
              <a:rPr lang="es-US" sz="1200" b="0" i="0" strike="noStrike" cap="none" spc="0" baseline="0" dirty="0">
                <a:solidFill>
                  <a:srgbClr val="000000"/>
                </a:solidFill>
                <a:effectLst/>
                <a:latin typeface="Calibri"/>
                <a:ea typeface="Calibri"/>
                <a:cs typeface="Calibri"/>
              </a:rPr>
              <a:t>“¡Gracias por sus respuestas! </a:t>
            </a:r>
            <a:r>
              <a:rPr lang="es-US" sz="1200" b="1" i="0" strike="noStrike" cap="none" spc="0" baseline="0" dirty="0">
                <a:solidFill>
                  <a:srgbClr val="000000"/>
                </a:solidFill>
                <a:effectLst/>
                <a:latin typeface="Calibri"/>
                <a:ea typeface="Calibri"/>
                <a:cs typeface="Calibri"/>
              </a:rPr>
              <a:t>Hay muchos factores que intervienen, ¿no es así?</a:t>
            </a:r>
            <a:r>
              <a:rPr lang="es-US" sz="1200" b="0" i="0" strike="noStrike" cap="none" spc="0" baseline="0" dirty="0">
                <a:solidFill>
                  <a:srgbClr val="000000"/>
                </a:solidFill>
                <a:effectLst/>
                <a:latin typeface="Calibri"/>
                <a:ea typeface="Calibri"/>
                <a:cs typeface="Calibri"/>
              </a:rPr>
              <a:t>”.</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a:p>
        </p:txBody>
      </p:sp>
    </p:spTree>
    <p:extLst>
      <p:ext uri="{BB962C8B-B14F-4D97-AF65-F5344CB8AC3E}">
        <p14:creationId xmlns:p14="http://schemas.microsoft.com/office/powerpoint/2010/main" val="3422669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US" sz="1200" b="0" i="0" strike="noStrike" cap="none" spc="0" baseline="0" dirty="0">
                <a:solidFill>
                  <a:srgbClr val="000000"/>
                </a:solidFill>
                <a:effectLst/>
                <a:latin typeface="Calibri"/>
                <a:ea typeface="Calibri"/>
                <a:cs typeface="Calibri"/>
              </a:rPr>
              <a:t>Creen una lista con la mayor cantidad de respuestas posible.</a:t>
            </a:r>
          </a:p>
          <a:p>
            <a:endParaRPr lang="en-US" sz="1200" kern="1200" dirty="0">
              <a:solidFill>
                <a:schemeClr val="tx1"/>
              </a:solidFill>
              <a:effectLst/>
              <a:latin typeface="+mn-lt"/>
              <a:ea typeface="+mn-ea"/>
              <a:cs typeface="+mn-cs"/>
            </a:endParaRPr>
          </a:p>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“Pensemos por un momento en nuestros entornos de trabajo. Me gustaría que cierren los ojos y realmente se imaginen que están allí. Piensen en todas las rutinas y entornos de su trabajo diario. Pensando en esto, me gustaría que dediquen un momento a escribir todos los elementos y superficies en ese entorno de trabajo que podrían tener virus. Saquen su folleto del participante y tómense un momento para crear una lista”.</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Haga una pausa de 2 minutos para permitir que las personas escriban</a:t>
            </a:r>
            <a:r>
              <a:rPr lang="es-US" sz="1200" b="0" i="0" strike="noStrike" cap="none" spc="0" baseline="0" dirty="0">
                <a:solidFill>
                  <a:srgbClr val="000000"/>
                </a:solidFill>
                <a:effectLst/>
                <a:latin typeface="Calibri"/>
                <a:ea typeface="Calibri"/>
                <a:cs typeface="Calibri"/>
              </a:rPr>
              <a:t>. </a:t>
            </a:r>
            <a:r>
              <a:rPr lang="es-US" sz="1200" b="0" i="1" strike="noStrike" cap="none" spc="0" baseline="0" dirty="0">
                <a:solidFill>
                  <a:srgbClr val="000000"/>
                </a:solidFill>
                <a:effectLst/>
                <a:latin typeface="Calibri"/>
                <a:ea typeface="Calibri"/>
                <a:cs typeface="Calibri"/>
              </a:rPr>
              <a:t>Cuando el cronómetro suene…</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“Muy bien, ¡es hora!”.</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a:p>
        </p:txBody>
      </p:sp>
    </p:spTree>
    <p:extLst>
      <p:ext uri="{BB962C8B-B14F-4D97-AF65-F5344CB8AC3E}">
        <p14:creationId xmlns:p14="http://schemas.microsoft.com/office/powerpoint/2010/main" val="1038974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US" sz="1200" b="0" i="0" strike="noStrike" cap="none" spc="0" baseline="0" dirty="0">
                <a:solidFill>
                  <a:srgbClr val="000000"/>
                </a:solidFill>
                <a:effectLst/>
                <a:latin typeface="Calibri"/>
                <a:ea typeface="Calibri"/>
                <a:cs typeface="Calibri"/>
              </a:rPr>
              <a:t>Guion de ejemplo</a:t>
            </a:r>
          </a:p>
          <a:p>
            <a:r>
              <a:rPr lang="es-US" sz="1200" b="0" i="0" strike="noStrike" cap="none" spc="0" baseline="0" dirty="0">
                <a:solidFill>
                  <a:srgbClr val="000000"/>
                </a:solidFill>
                <a:effectLst/>
                <a:latin typeface="Calibri"/>
                <a:ea typeface="Calibri"/>
                <a:cs typeface="Calibri"/>
              </a:rPr>
              <a:t>“Ahora, antes de usar las listas que acaban de hacer, me gustaría que crearan otra lista. </a:t>
            </a:r>
            <a:r>
              <a:rPr lang="es-US" sz="1200" b="1" i="0" strike="noStrike" cap="none" spc="0" baseline="0" dirty="0">
                <a:solidFill>
                  <a:srgbClr val="000000"/>
                </a:solidFill>
                <a:effectLst/>
                <a:latin typeface="Calibri"/>
                <a:ea typeface="Calibri"/>
                <a:cs typeface="Calibri"/>
              </a:rPr>
              <a:t>¿Cuáles son algunas de las posibles estrategias que podríamos usar para ayudarnos a recordar que tenemos que evitar que los microbios se propaguen de las superficies a otras personas, otras superficies o a nosotros mismos? </a:t>
            </a:r>
            <a:r>
              <a:rPr lang="es-US" sz="1200" b="0" i="0" strike="noStrike" cap="none" spc="0" baseline="0" dirty="0">
                <a:solidFill>
                  <a:srgbClr val="000000"/>
                </a:solidFill>
                <a:effectLst/>
                <a:latin typeface="Calibri"/>
                <a:ea typeface="Calibri"/>
                <a:cs typeface="Calibri"/>
              </a:rPr>
              <a:t>Observando esta diapositiva, cada uno de ustedes anote todas las respuestas que puedan pensar sobre lo que se hace en sus centros y lo que pueden hacer ustedes. Les daré un momento para que hagan sus listas”.</a:t>
            </a:r>
          </a:p>
          <a:p>
            <a:r>
              <a:rPr lang="es-US" sz="1200" b="0" i="0" strike="noStrike" cap="none" spc="0" baseline="0" dirty="0">
                <a:solidFill>
                  <a:srgbClr val="000000"/>
                </a:solidFill>
                <a:effectLst/>
                <a:latin typeface="Calibri"/>
                <a:ea typeface="Calibri"/>
                <a:cs typeface="Calibri"/>
              </a:rPr>
              <a:t>[</a:t>
            </a:r>
            <a:r>
              <a:rPr lang="es-US" sz="1200" b="0" i="1" strike="noStrike" cap="none" spc="0" baseline="0" dirty="0">
                <a:solidFill>
                  <a:srgbClr val="000000"/>
                </a:solidFill>
                <a:effectLst/>
                <a:latin typeface="Calibri"/>
                <a:ea typeface="Calibri"/>
                <a:cs typeface="Calibri"/>
              </a:rPr>
              <a:t>Haga una pausa de 2 minutos para permitir que las personas escriban</a:t>
            </a:r>
            <a:r>
              <a:rPr lang="es-US" sz="1200" b="0" i="0" strike="noStrike" cap="none" spc="0" baseline="0" dirty="0">
                <a:solidFill>
                  <a:srgbClr val="000000"/>
                </a:solidFill>
                <a:effectLst/>
                <a:latin typeface="Calibri"/>
                <a:ea typeface="Calibri"/>
                <a:cs typeface="Calibri"/>
              </a:rPr>
              <a:t>. </a:t>
            </a:r>
            <a:r>
              <a:rPr lang="es-US" sz="1200" b="0" i="1" strike="noStrike" cap="none" spc="0" baseline="0" dirty="0">
                <a:solidFill>
                  <a:srgbClr val="000000"/>
                </a:solidFill>
                <a:effectLst/>
                <a:latin typeface="Calibri"/>
                <a:ea typeface="Calibri"/>
                <a:cs typeface="Calibri"/>
              </a:rPr>
              <a:t>Cuando el cronómetro suene…</a:t>
            </a:r>
            <a:r>
              <a:rPr lang="es-US" sz="1200" b="0" i="0" strike="noStrike" cap="none" spc="0" baseline="0" dirty="0">
                <a:solidFill>
                  <a:srgbClr val="000000"/>
                </a:solidFill>
                <a:effectLst/>
                <a:latin typeface="Calibri"/>
                <a:ea typeface="Calibri"/>
                <a:cs typeface="Calibri"/>
              </a:rPr>
              <a:t>]</a:t>
            </a:r>
          </a:p>
          <a:p>
            <a:r>
              <a:rPr lang="es-US" sz="1200" b="0" i="0" strike="noStrike" cap="none" spc="0" baseline="0" dirty="0">
                <a:solidFill>
                  <a:srgbClr val="000000"/>
                </a:solidFill>
                <a:effectLst/>
                <a:latin typeface="Calibri"/>
                <a:ea typeface="Calibri"/>
                <a:cs typeface="Calibri"/>
              </a:rPr>
              <a:t>“Muy bien, ¡es hora!”.</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a:p>
        </p:txBody>
      </p:sp>
    </p:spTree>
    <p:extLst>
      <p:ext uri="{BB962C8B-B14F-4D97-AF65-F5344CB8AC3E}">
        <p14:creationId xmlns:p14="http://schemas.microsoft.com/office/powerpoint/2010/main" val="2206824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B1A8D9D-B9B8-4894-A146-87C7FEDF1913}"/>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A8F06D-DA8D-4436-A216-677230E4C7E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6586C8-BB1B-49FF-AA3B-9B83184DEE36}"/>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1190147-5DF6-43FF-AD6B-75998BB519EF}"/>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DA944E-46CD-40C6-B9AA-11021501604D}"/>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A9368A4-F2BC-4522-AD61-20864D909C61}"/>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D29AC6-B3B4-4EE3-96E8-AEDD7EDC30BE}"/>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8" name="Footer Placeholder 7">
            <a:extLst>
              <a:ext uri="{FF2B5EF4-FFF2-40B4-BE49-F238E27FC236}">
                <a16:creationId xmlns:a16="http://schemas.microsoft.com/office/drawing/2014/main" xmlns=""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E8F1406-3FCE-49BA-A62C-985BC42FCEE9}"/>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4" name="Footer Placeholder 3">
            <a:extLst>
              <a:ext uri="{FF2B5EF4-FFF2-40B4-BE49-F238E27FC236}">
                <a16:creationId xmlns:a16="http://schemas.microsoft.com/office/drawing/2014/main" xmlns=""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1E381E-6CA5-45AF-8C90-2B6726CDD4E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3" name="Footer Placeholder 2">
            <a:extLst>
              <a:ext uri="{FF2B5EF4-FFF2-40B4-BE49-F238E27FC236}">
                <a16:creationId xmlns:a16="http://schemas.microsoft.com/office/drawing/2014/main" xmlns=""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547551A-0CC8-4C7B-8753-6C67C763BF52}"/>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5C56599-665E-4E25-9ED4-A1420B253BD4}"/>
              </a:ext>
            </a:extLst>
          </p:cNvPr>
          <p:cNvSpPr>
            <a:spLocks noGrp="1"/>
          </p:cNvSpPr>
          <p:nvPr>
            <p:ph type="dt" sz="half" idx="10"/>
          </p:nvPr>
        </p:nvSpPr>
        <p:spPr/>
        <p:txBody>
          <a:bodyPr/>
          <a:lstStyle/>
          <a:p>
            <a:fld id="{88B65982-47D1-4E80-BD95-C789D844E5DB}" type="datetimeFigureOut">
              <a:rPr lang="en-US" smtClean="0"/>
              <a:t>9/9/2021</a:t>
            </a:fld>
            <a:endParaRPr lang="en-US"/>
          </a:p>
        </p:txBody>
      </p:sp>
      <p:sp>
        <p:nvSpPr>
          <p:cNvPr id="6" name="Footer Placeholder 5">
            <a:extLst>
              <a:ext uri="{FF2B5EF4-FFF2-40B4-BE49-F238E27FC236}">
                <a16:creationId xmlns:a16="http://schemas.microsoft.com/office/drawing/2014/main" xmlns=""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9/9/2021</a:t>
            </a:fld>
            <a:endParaRPr lang="en-US"/>
          </a:p>
        </p:txBody>
      </p:sp>
      <p:sp>
        <p:nvSpPr>
          <p:cNvPr id="5" name="Footer Placeholder 4">
            <a:extLst>
              <a:ext uri="{FF2B5EF4-FFF2-40B4-BE49-F238E27FC236}">
                <a16:creationId xmlns:a16="http://schemas.microsoft.com/office/drawing/2014/main" xmlns=""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B089790-F4B6-46A7-BB28-7B74A9A9EF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9DE3F54D-33BC-4382-A2AB-5E002F0F116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xmlns="" id="{6798451A-4EC8-4869-8DFB-BCE4E00BE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60ECD12F-47FF-48FE-A827-069775A8AD1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48928757-970C-4B99-9F9C-0C07E4A9451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xmlns="" id="{1213505B-6136-49EC-951C-1FDA2A6C5BD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1">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3" name="Title 2">
            <a:extLst>
              <a:ext uri="{FF2B5EF4-FFF2-40B4-BE49-F238E27FC236}">
                <a16:creationId xmlns:a16="http://schemas.microsoft.com/office/drawing/2014/main" xmlns="" id="{2D36BC15-EB98-422A-A6CC-98D0C33F9976}"/>
              </a:ext>
            </a:extLst>
          </p:cNvPr>
          <p:cNvSpPr>
            <a:spLocks noGrp="1"/>
          </p:cNvSpPr>
          <p:nvPr>
            <p:ph type="title"/>
          </p:nvPr>
        </p:nvSpPr>
        <p:spPr>
          <a:xfrm>
            <a:off x="838047" y="5759527"/>
            <a:ext cx="10515600" cy="964814"/>
          </a:xfrm>
        </p:spPr>
        <p:txBody>
          <a:bodyPr>
            <a:normAutofit/>
          </a:bodyPr>
          <a:lstStyle/>
          <a:p>
            <a:pPr algn="ctr"/>
            <a:r>
              <a:rPr lang="es-US" sz="2800" b="1" i="0" strike="noStrike" cap="none" spc="0" baseline="0" dirty="0">
                <a:solidFill>
                  <a:srgbClr val="2F5597"/>
                </a:solidFill>
                <a:effectLst/>
                <a:latin typeface="Calibri Light" panose="020F0302020204030204"/>
                <a:ea typeface="Calibri Light"/>
                <a:cs typeface="Calibri Light"/>
              </a:rPr>
              <a:t>Tema 4: Cómo se propagan los virus de las superficies a las personas</a:t>
            </a:r>
            <a:r>
              <a:rPr sz="2800" dirty="0"/>
              <a:t/>
            </a:r>
            <a:br>
              <a:rPr sz="2800" dirty="0"/>
            </a:br>
            <a:r>
              <a:rPr lang="es-US" sz="2800" b="0" i="0" strike="noStrike" cap="none" spc="0" baseline="0" dirty="0">
                <a:solidFill>
                  <a:srgbClr val="2F5597"/>
                </a:solidFill>
                <a:effectLst/>
                <a:latin typeface="Calibri Light" panose="020F0302020204030204"/>
                <a:ea typeface="Calibri Light"/>
                <a:cs typeface="Calibri Light"/>
              </a:rPr>
              <a:t>[Fecha de la capacitación]</a:t>
            </a:r>
            <a:endParaRPr lang="en-US" sz="2800" dirty="0"/>
          </a:p>
        </p:txBody>
      </p:sp>
      <p:pic>
        <p:nvPicPr>
          <p:cNvPr id="10" name="Picture 2" descr="El Proyecto Firstline es para usted. Mujer asiática en la foto superior izquierda con fondo rosa, hombre hispano en la foto superior derecha con fondo amarillo mostaza, afroamericano en la foto inferior izquierda con fondo verde azulado y mujer afroamericana en la foto inferior derecha con fondo naranja. Hay un escudo en la parte inferior a la izquierda de los retratos con tres figuras humanas; una de ellas tiene una mascarilla y un estetoscopio. Proyecto Firstline: capacitación nacional de los CDC en colaboración para la prevención y el control de infecciones en la atención médica. ">
            <a:extLst>
              <a:ext uri="{FF2B5EF4-FFF2-40B4-BE49-F238E27FC236}">
                <a16:creationId xmlns:a16="http://schemas.microsoft.com/office/drawing/2014/main" xmlns="" id="{39F7E300-7899-4FF3-820E-21603FB6E8CC}"/>
              </a:ext>
            </a:extLst>
          </p:cNvPr>
          <p:cNvPicPr>
            <a:picLocks noChangeAspect="1"/>
          </p:cNvPicPr>
          <p:nvPr/>
        </p:nvPicPr>
        <p:blipFill>
          <a:blip r:embed="rId3"/>
          <a:stretch>
            <a:fillRect/>
          </a:stretch>
        </p:blipFill>
        <p:spPr>
          <a:xfrm>
            <a:off x="174196" y="133660"/>
            <a:ext cx="11631168" cy="5507926"/>
          </a:xfrm>
          <a:prstGeom prst="rect">
            <a:avLst/>
          </a:prstGeom>
        </p:spPr>
      </p:pic>
      <p:sp>
        <p:nvSpPr>
          <p:cNvPr id="16" name="Title 1">
            <a:extLst>
              <a:ext uri="{FF2B5EF4-FFF2-40B4-BE49-F238E27FC236}">
                <a16:creationId xmlns:a16="http://schemas.microsoft.com/office/drawing/2014/main" xmlns="" id="{4A0581B2-323C-4893-9793-70F724013DA7}"/>
              </a:ext>
            </a:extLst>
          </p:cNvPr>
          <p:cNvSpPr txBox="1"/>
          <p:nvPr/>
        </p:nvSpPr>
        <p:spPr>
          <a:xfrm>
            <a:off x="489858" y="1373740"/>
            <a:ext cx="4515494" cy="3178200"/>
          </a:xfrm>
          <a:prstGeom prst="rect">
            <a:avLst/>
          </a:prstGeom>
          <a:solidFill>
            <a:srgbClr val="005DAB"/>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6000" b="1" i="0" strike="noStrike" cap="none" spc="0" baseline="0">
                <a:solidFill>
                  <a:srgbClr val="F6DA52"/>
                </a:solidFill>
                <a:effectLst/>
                <a:latin typeface="Calibri"/>
                <a:ea typeface="Calibri"/>
                <a:cs typeface="Calibri"/>
              </a:rPr>
              <a:t>EL PROYECTO</a:t>
            </a:r>
            <a:r>
              <a:rPr sz="6000"/>
              <a:t/>
            </a:r>
            <a:br>
              <a:rPr sz="6000"/>
            </a:br>
            <a:r>
              <a:rPr lang="es-US" sz="6000" b="1" i="0" strike="noStrike" cap="none" spc="0" baseline="0">
                <a:solidFill>
                  <a:srgbClr val="F6DA52"/>
                </a:solidFill>
                <a:effectLst/>
                <a:latin typeface="Calibri"/>
                <a:ea typeface="Calibri"/>
                <a:cs typeface="Calibri"/>
              </a:rPr>
              <a:t>FIRSTLINE</a:t>
            </a:r>
            <a:r>
              <a:rPr sz="6000"/>
              <a:t/>
            </a:r>
            <a:br>
              <a:rPr sz="6000"/>
            </a:br>
            <a:r>
              <a:rPr lang="es-US" sz="6000" b="1" i="0" strike="noStrike" cap="none" spc="0" baseline="0">
                <a:solidFill>
                  <a:srgbClr val="FFFFFF"/>
                </a:solidFill>
                <a:effectLst/>
                <a:latin typeface="Calibri"/>
                <a:ea typeface="Calibri"/>
                <a:cs typeface="Calibri"/>
              </a:rPr>
              <a:t>ES PARA</a:t>
            </a:r>
            <a:r>
              <a:rPr sz="6000"/>
              <a:t/>
            </a:r>
            <a:br>
              <a:rPr sz="6000"/>
            </a:br>
            <a:r>
              <a:rPr lang="es-US" sz="6000" b="1" i="0" strike="noStrike" cap="none" spc="0" baseline="0">
                <a:solidFill>
                  <a:srgbClr val="F6DA52"/>
                </a:solidFill>
                <a:effectLst/>
                <a:latin typeface="Calibri"/>
                <a:ea typeface="Calibri"/>
                <a:cs typeface="Calibri"/>
              </a:rPr>
              <a:t>USTED</a:t>
            </a:r>
          </a:p>
        </p:txBody>
      </p:sp>
    </p:spTree>
    <p:extLst>
      <p:ext uri="{BB962C8B-B14F-4D97-AF65-F5344CB8AC3E}">
        <p14:creationId xmlns:p14="http://schemas.microsoft.com/office/powerpoint/2010/main" val="354677923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9BC2A7-3208-445E-9F93-C8B0A1C6A743}"/>
              </a:ext>
            </a:extLst>
          </p:cNvPr>
          <p:cNvSpPr>
            <a:spLocks noGrp="1"/>
          </p:cNvSpPr>
          <p:nvPr>
            <p:ph type="title"/>
          </p:nvPr>
        </p:nvSpPr>
        <p:spPr>
          <a:xfrm>
            <a:off x="548326" y="1236762"/>
            <a:ext cx="11095348" cy="1325563"/>
          </a:xfrm>
        </p:spPr>
        <p:txBody>
          <a:bodyPr>
            <a:normAutofit fontScale="90000"/>
          </a:bodyPr>
          <a:lstStyle/>
          <a:p>
            <a:r>
              <a:rPr lang="es-US" sz="4400" b="1" i="0" strike="noStrike" cap="none" spc="0" baseline="0" dirty="0">
                <a:solidFill>
                  <a:srgbClr val="000000"/>
                </a:solidFill>
                <a:effectLst/>
                <a:latin typeface="Calibri"/>
                <a:ea typeface="Calibri"/>
                <a:cs typeface="Calibri"/>
              </a:rPr>
              <a:t>¿Cuáles son algunas estrategias posibles para evitar que los microbios se propaguen de las superficies a otras personas, otras superficies o a nosotros mismos? </a:t>
            </a:r>
            <a:br>
              <a:rPr lang="es-US" sz="4400" b="1" i="0" strike="noStrike" cap="none" spc="0" baseline="0" dirty="0">
                <a:solidFill>
                  <a:srgbClr val="000000"/>
                </a:solidFill>
                <a:effectLst/>
                <a:latin typeface="Calibri"/>
                <a:ea typeface="Calibri"/>
                <a:cs typeface="Calibri"/>
              </a:rPr>
            </a:br>
            <a:r>
              <a:rPr sz="4400" dirty="0"/>
              <a:t/>
            </a:r>
            <a:br>
              <a:rPr sz="4400" dirty="0"/>
            </a:br>
            <a:endParaRPr lang="en-US" dirty="0"/>
          </a:p>
        </p:txBody>
      </p:sp>
      <p:sp>
        <p:nvSpPr>
          <p:cNvPr id="3" name="Content Placeholder 2">
            <a:extLst>
              <a:ext uri="{FF2B5EF4-FFF2-40B4-BE49-F238E27FC236}">
                <a16:creationId xmlns:a16="http://schemas.microsoft.com/office/drawing/2014/main" xmlns="" id="{8A42DB2B-1AEB-4377-841A-2D3555C4F4EA}"/>
              </a:ext>
            </a:extLst>
          </p:cNvPr>
          <p:cNvSpPr>
            <a:spLocks noGrp="1"/>
          </p:cNvSpPr>
          <p:nvPr>
            <p:ph idx="1"/>
          </p:nvPr>
        </p:nvSpPr>
        <p:spPr>
          <a:xfrm>
            <a:off x="548326" y="2649407"/>
            <a:ext cx="10515600" cy="4351338"/>
          </a:xfrm>
        </p:spPr>
        <p:txBody>
          <a:bodyPr/>
          <a:lstStyle/>
          <a:p>
            <a:r>
              <a:rPr lang="es-US" sz="3600" b="0" i="0" strike="noStrike" cap="none" spc="0" baseline="0">
                <a:solidFill>
                  <a:srgbClr val="000000"/>
                </a:solidFill>
                <a:effectLst/>
                <a:latin typeface="Calibri"/>
                <a:ea typeface="Calibri"/>
                <a:cs typeface="Calibri"/>
              </a:rPr>
              <a:t>¿Qué hacen sus centros?</a:t>
            </a:r>
          </a:p>
          <a:p>
            <a:r>
              <a:rPr lang="es-US" sz="3600" b="0" i="0" strike="noStrike" cap="none" spc="0" baseline="0">
                <a:solidFill>
                  <a:srgbClr val="000000"/>
                </a:solidFill>
                <a:effectLst/>
                <a:latin typeface="Calibri"/>
                <a:ea typeface="Calibri"/>
                <a:cs typeface="Calibri"/>
              </a:rPr>
              <a:t>¿Qué pueden hacer?</a:t>
            </a:r>
          </a:p>
          <a:p>
            <a:endParaRPr lang="en-US"/>
          </a:p>
        </p:txBody>
      </p:sp>
      <p:sp>
        <p:nvSpPr>
          <p:cNvPr id="4" name="Rectangle 3">
            <a:extLst>
              <a:ext uri="{FF2B5EF4-FFF2-40B4-BE49-F238E27FC236}">
                <a16:creationId xmlns:a16="http://schemas.microsoft.com/office/drawing/2014/main" xmlns="" id="{F9E1429F-3EB3-4F24-A3B6-6B0625A56030}"/>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026FC7B-473F-4E0B-A4AB-831532BAB572}"/>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811BD341-4E40-45B6-B1C1-3944F5EF672D}"/>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5F21AA18-4F2B-492B-B33D-D14C4B13AE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347071387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8259A0-8D17-4957-8C2F-681A4D9C4074}"/>
              </a:ext>
            </a:extLst>
          </p:cNvPr>
          <p:cNvSpPr>
            <a:spLocks noGrp="1"/>
          </p:cNvSpPr>
          <p:nvPr>
            <p:ph type="title"/>
          </p:nvPr>
        </p:nvSpPr>
        <p:spPr/>
        <p:txBody>
          <a:bodyPr>
            <a:normAutofit/>
          </a:bodyPr>
          <a:lstStyle/>
          <a:p>
            <a:r>
              <a:rPr lang="es-US" sz="4400" b="1" i="0" strike="noStrike" cap="none" spc="0" baseline="0">
                <a:solidFill>
                  <a:srgbClr val="000000"/>
                </a:solidFill>
                <a:effectLst/>
                <a:latin typeface="Calibri"/>
                <a:ea typeface="Calibri"/>
                <a:cs typeface="Calibri"/>
              </a:rPr>
              <a:t>División en grupos pequeños</a:t>
            </a:r>
          </a:p>
        </p:txBody>
      </p:sp>
      <p:sp>
        <p:nvSpPr>
          <p:cNvPr id="3" name="Content Placeholder 2">
            <a:extLst>
              <a:ext uri="{FF2B5EF4-FFF2-40B4-BE49-F238E27FC236}">
                <a16:creationId xmlns:a16="http://schemas.microsoft.com/office/drawing/2014/main" xmlns="" id="{1FD830F5-B0BF-467D-A07A-82A81D8EAA26}"/>
              </a:ext>
            </a:extLst>
          </p:cNvPr>
          <p:cNvSpPr>
            <a:spLocks noGrp="1"/>
          </p:cNvSpPr>
          <p:nvPr>
            <p:ph idx="1"/>
          </p:nvPr>
        </p:nvSpPr>
        <p:spPr/>
        <p:txBody>
          <a:bodyPr>
            <a:normAutofit/>
          </a:bodyPr>
          <a:lstStyle/>
          <a:p>
            <a:r>
              <a:rPr lang="es-US" sz="3600" b="0" i="0" strike="noStrike" cap="none" spc="0" baseline="0">
                <a:solidFill>
                  <a:srgbClr val="000000"/>
                </a:solidFill>
                <a:effectLst/>
                <a:latin typeface="Calibri"/>
                <a:ea typeface="Calibri"/>
                <a:cs typeface="Calibri"/>
              </a:rPr>
              <a:t>Como grupo, hagan una lista única del grupo para los siguientes dos temas:</a:t>
            </a:r>
          </a:p>
          <a:p>
            <a:pPr lvl="1"/>
            <a:r>
              <a:rPr lang="es-US" sz="3600" b="0" i="0" strike="noStrike" cap="none" spc="0" baseline="0">
                <a:solidFill>
                  <a:srgbClr val="000000"/>
                </a:solidFill>
                <a:effectLst/>
                <a:latin typeface="Calibri"/>
                <a:ea typeface="Calibri"/>
                <a:cs typeface="Calibri"/>
              </a:rPr>
              <a:t>Posibles fómites y oportunidades de propagación de microbios de las superficies</a:t>
            </a:r>
          </a:p>
          <a:p>
            <a:pPr lvl="1"/>
            <a:r>
              <a:rPr lang="es-US" sz="3600" b="0" i="0" strike="noStrike" cap="none" spc="0" baseline="0">
                <a:solidFill>
                  <a:srgbClr val="000000"/>
                </a:solidFill>
                <a:effectLst/>
                <a:latin typeface="Calibri"/>
                <a:ea typeface="Calibri"/>
                <a:cs typeface="Calibri"/>
              </a:rPr>
              <a:t>Estrategias para protegernos y prevenir la propagación de microbios</a:t>
            </a:r>
          </a:p>
        </p:txBody>
      </p:sp>
      <p:sp>
        <p:nvSpPr>
          <p:cNvPr id="4" name="Rectangle 3">
            <a:extLst>
              <a:ext uri="{FF2B5EF4-FFF2-40B4-BE49-F238E27FC236}">
                <a16:creationId xmlns:a16="http://schemas.microsoft.com/office/drawing/2014/main" xmlns="" id="{5F97029E-0263-48D2-846D-D5080A6C8FBB}"/>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C4951E1C-E938-42C1-811A-9647986266B6}"/>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B1ECB5B2-36FA-4D17-9B39-3146ECEDB994}"/>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3B7FBC99-EA91-4281-9887-E0AB7F118B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150397231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8AADC1-A11B-42D2-833E-3125DB200DD8}"/>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Desafío grupal</a:t>
            </a:r>
          </a:p>
        </p:txBody>
      </p:sp>
      <p:sp>
        <p:nvSpPr>
          <p:cNvPr id="3" name="Content Placeholder 2">
            <a:extLst>
              <a:ext uri="{FF2B5EF4-FFF2-40B4-BE49-F238E27FC236}">
                <a16:creationId xmlns:a16="http://schemas.microsoft.com/office/drawing/2014/main" xmlns="" id="{F59794C3-862E-4190-80D8-F108120587BE}"/>
              </a:ext>
            </a:extLst>
          </p:cNvPr>
          <p:cNvSpPr>
            <a:spLocks noGrp="1"/>
          </p:cNvSpPr>
          <p:nvPr>
            <p:ph idx="1"/>
          </p:nvPr>
        </p:nvSpPr>
        <p:spPr>
          <a:xfrm>
            <a:off x="838200" y="1795238"/>
            <a:ext cx="11065701" cy="4351338"/>
          </a:xfrm>
        </p:spPr>
        <p:txBody>
          <a:bodyPr numCol="2">
            <a:normAutofit/>
          </a:bodyPr>
          <a:lstStyle/>
          <a:p>
            <a:pPr marL="0" indent="0">
              <a:buNone/>
            </a:pPr>
            <a:r>
              <a:rPr lang="es-US" sz="3600" b="1" i="0" strike="noStrike" cap="none" spc="0" baseline="0" dirty="0">
                <a:solidFill>
                  <a:srgbClr val="000000"/>
                </a:solidFill>
                <a:effectLst/>
                <a:latin typeface="Calibri"/>
                <a:ea typeface="Calibri"/>
                <a:cs typeface="Calibri"/>
              </a:rPr>
              <a:t>Ronda 1/Lista 1:</a:t>
            </a:r>
          </a:p>
          <a:p>
            <a:r>
              <a:rPr lang="es-US" sz="3600" b="0" i="0" strike="noStrike" cap="none" spc="0" baseline="0" dirty="0">
                <a:solidFill>
                  <a:srgbClr val="000000"/>
                </a:solidFill>
                <a:effectLst/>
                <a:latin typeface="Calibri"/>
                <a:ea typeface="Calibri"/>
                <a:cs typeface="Calibri"/>
              </a:rPr>
              <a:t>Riesgos para que los microbios se propaguen de las superficies en el trabajo. </a:t>
            </a:r>
          </a:p>
          <a:p>
            <a:endParaRPr lang="en-US" sz="3600" dirty="0"/>
          </a:p>
          <a:p>
            <a:endParaRPr lang="en-US" sz="3600" dirty="0"/>
          </a:p>
          <a:p>
            <a:endParaRPr lang="en-US" sz="3600" dirty="0"/>
          </a:p>
          <a:p>
            <a:pPr marL="0" indent="0">
              <a:buNone/>
            </a:pPr>
            <a:endParaRPr lang="en-US" sz="3600" b="1" dirty="0"/>
          </a:p>
          <a:p>
            <a:pPr marL="0" indent="0">
              <a:buNone/>
            </a:pPr>
            <a:r>
              <a:rPr lang="es-US" sz="3600" b="1" i="0" strike="noStrike" cap="none" spc="0" baseline="0" dirty="0">
                <a:solidFill>
                  <a:srgbClr val="000000"/>
                </a:solidFill>
                <a:effectLst/>
                <a:latin typeface="Calibri"/>
                <a:ea typeface="Calibri"/>
                <a:cs typeface="Calibri"/>
              </a:rPr>
              <a:t>Ronda 2/Lista 2: </a:t>
            </a:r>
          </a:p>
          <a:p>
            <a:r>
              <a:rPr lang="es-US" sz="3600" b="0" i="0" strike="noStrike" cap="none" spc="0" baseline="0" dirty="0">
                <a:solidFill>
                  <a:srgbClr val="000000"/>
                </a:solidFill>
                <a:effectLst/>
                <a:latin typeface="Calibri"/>
                <a:ea typeface="Calibri"/>
                <a:cs typeface="Calibri"/>
              </a:rPr>
              <a:t>Estrategias para protegernos</a:t>
            </a:r>
          </a:p>
        </p:txBody>
      </p:sp>
      <p:sp>
        <p:nvSpPr>
          <p:cNvPr id="7" name="Rectangle 6">
            <a:extLst>
              <a:ext uri="{FF2B5EF4-FFF2-40B4-BE49-F238E27FC236}">
                <a16:creationId xmlns:a16="http://schemas.microsoft.com/office/drawing/2014/main" xmlns="" id="{472314E2-07D2-425A-8AF8-B96B40EAC753}"/>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D9DC784F-881E-42E7-B629-71029B33F521}"/>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AC3BE34D-1D23-484F-83B4-19A4870600C0}"/>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118EF289-3BA4-4BBD-BE97-CC4D87026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12365817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7DE5B-6395-4706-ADB4-65B62910D6FB}"/>
              </a:ext>
            </a:extLst>
          </p:cNvPr>
          <p:cNvSpPr>
            <a:spLocks noGrp="1"/>
          </p:cNvSpPr>
          <p:nvPr>
            <p:ph type="title"/>
          </p:nvPr>
        </p:nvSpPr>
        <p:spPr>
          <a:xfrm>
            <a:off x="675524" y="1100327"/>
            <a:ext cx="10515600" cy="2852737"/>
          </a:xfrm>
        </p:spPr>
        <p:txBody>
          <a:bodyPr/>
          <a:lstStyle/>
          <a:p>
            <a:pPr algn="ctr"/>
            <a:r>
              <a:rPr lang="es-US" sz="6000" b="1" i="0" strike="noStrike" cap="none" spc="0" baseline="0">
                <a:solidFill>
                  <a:srgbClr val="000000"/>
                </a:solidFill>
                <a:effectLst/>
                <a:latin typeface="Calibri"/>
                <a:ea typeface="Calibri"/>
                <a:cs typeface="Calibri"/>
              </a:rPr>
              <a:t>Reflexiones</a:t>
            </a:r>
          </a:p>
        </p:txBody>
      </p:sp>
      <p:sp>
        <p:nvSpPr>
          <p:cNvPr id="5" name="Rectangle 4">
            <a:extLst>
              <a:ext uri="{FF2B5EF4-FFF2-40B4-BE49-F238E27FC236}">
                <a16:creationId xmlns:a16="http://schemas.microsoft.com/office/drawing/2014/main" xmlns="" id="{8A881C19-2FDE-4132-BFE6-447A64843653}"/>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6BDA2DB2-99A1-4107-BD49-ACDE691D646D}"/>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C635FB2-2C77-4291-B38F-26CF101B02C9}"/>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6B903134-BE24-4CD9-AF6F-8A53A7688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86944578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DF56DA-FCDF-474E-8A02-FCA5F4E07ACF}"/>
              </a:ext>
            </a:extLst>
          </p:cNvPr>
          <p:cNvSpPr>
            <a:spLocks noGrp="1"/>
          </p:cNvSpPr>
          <p:nvPr>
            <p:ph type="title"/>
          </p:nvPr>
        </p:nvSpPr>
        <p:spPr>
          <a:xfrm>
            <a:off x="838200" y="447642"/>
            <a:ext cx="10515600" cy="1114883"/>
          </a:xfrm>
        </p:spPr>
        <p:txBody>
          <a:bodyPr/>
          <a:lstStyle/>
          <a:p>
            <a:r>
              <a:rPr lang="es-US" sz="4400" b="1" i="0" strike="noStrike" cap="none" spc="0" baseline="0">
                <a:solidFill>
                  <a:srgbClr val="000000"/>
                </a:solidFill>
                <a:effectLst/>
                <a:latin typeface="Calibri"/>
                <a:ea typeface="Calibri"/>
                <a:cs typeface="Calibri"/>
              </a:rPr>
              <a:t>Mensajes clave</a:t>
            </a:r>
          </a:p>
        </p:txBody>
      </p:sp>
      <p:sp>
        <p:nvSpPr>
          <p:cNvPr id="3" name="Content Placeholder 2">
            <a:extLst>
              <a:ext uri="{FF2B5EF4-FFF2-40B4-BE49-F238E27FC236}">
                <a16:creationId xmlns:a16="http://schemas.microsoft.com/office/drawing/2014/main" xmlns="" id="{D1F936BD-41C4-4E6E-AA0C-8118CB4A42C8}"/>
              </a:ext>
            </a:extLst>
          </p:cNvPr>
          <p:cNvSpPr>
            <a:spLocks noGrp="1"/>
          </p:cNvSpPr>
          <p:nvPr>
            <p:ph idx="1"/>
          </p:nvPr>
        </p:nvSpPr>
        <p:spPr/>
        <p:txBody>
          <a:bodyPr/>
          <a:lstStyle/>
          <a:p>
            <a:pPr lvl="0"/>
            <a:r>
              <a:rPr lang="es-US" sz="2800" b="0" i="0" strike="noStrike" cap="none" spc="0" baseline="0">
                <a:solidFill>
                  <a:srgbClr val="000000"/>
                </a:solidFill>
                <a:effectLst/>
                <a:latin typeface="Calibri"/>
                <a:ea typeface="Calibri"/>
                <a:cs typeface="Calibri"/>
              </a:rPr>
              <a:t>Aunque el COVID-19 se propaga principalmente a través de las gotitas respiratorias, otra manera de enfermarse es tocar algo que tenga el virus vivo y luego tocarse la cara sin limpiarse las manos primero. </a:t>
            </a:r>
          </a:p>
          <a:p>
            <a:pPr lvl="0"/>
            <a:r>
              <a:rPr lang="es-US" sz="2800" b="0" i="0" strike="noStrike" cap="none" spc="0" baseline="0">
                <a:solidFill>
                  <a:srgbClr val="000000"/>
                </a:solidFill>
                <a:effectLst/>
                <a:latin typeface="Calibri"/>
                <a:ea typeface="Calibri"/>
                <a:cs typeface="Calibri"/>
              </a:rPr>
              <a:t>El virus puede llegar a las superficies cuando las gotitas respiratorias caen sobre esas superficies.</a:t>
            </a:r>
          </a:p>
          <a:p>
            <a:pPr lvl="0"/>
            <a:r>
              <a:rPr lang="es-US" sz="2800" b="0" i="0" strike="noStrike" cap="none" spc="0" baseline="0">
                <a:solidFill>
                  <a:srgbClr val="000000"/>
                </a:solidFill>
                <a:effectLst/>
                <a:latin typeface="Calibri"/>
                <a:ea typeface="Calibri"/>
                <a:cs typeface="Calibri"/>
              </a:rPr>
              <a:t>El virus también puede llegar a las superficies cuando los líquidos corporales de una persona infectada, como saliva o mocos, llegan a las cosas cercanas.</a:t>
            </a:r>
          </a:p>
          <a:p>
            <a:endParaRPr lang="en-US"/>
          </a:p>
        </p:txBody>
      </p:sp>
      <p:sp>
        <p:nvSpPr>
          <p:cNvPr id="4" name="Rectangle 3">
            <a:extLst>
              <a:ext uri="{FF2B5EF4-FFF2-40B4-BE49-F238E27FC236}">
                <a16:creationId xmlns:a16="http://schemas.microsoft.com/office/drawing/2014/main" xmlns="" id="{811F2B6C-8250-4000-919D-021EA026514F}"/>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CF183CE8-5D31-43F0-B316-2D14DFBB78F4}"/>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2AD4D9F-A40E-42C7-8ECE-5AE9F3D96E38}"/>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36206752-E0B6-471B-BA65-F2442E9A0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0396476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916F7E-43C1-4DEE-BD57-8169CA87CD90}"/>
              </a:ext>
            </a:extLst>
          </p:cNvPr>
          <p:cNvSpPr>
            <a:spLocks noGrp="1"/>
          </p:cNvSpPr>
          <p:nvPr>
            <p:ph type="title"/>
          </p:nvPr>
        </p:nvSpPr>
        <p:spPr>
          <a:xfrm>
            <a:off x="543339" y="13939"/>
            <a:ext cx="10515600" cy="1325563"/>
          </a:xfrm>
        </p:spPr>
        <p:txBody>
          <a:bodyPr/>
          <a:lstStyle/>
          <a:p>
            <a:r>
              <a:rPr lang="es-US" sz="4400" b="1" i="0" strike="noStrike" cap="none" spc="0" baseline="0">
                <a:solidFill>
                  <a:srgbClr val="000000"/>
                </a:solidFill>
                <a:effectLst/>
                <a:latin typeface="Calibri"/>
                <a:ea typeface="Calibri"/>
                <a:cs typeface="Calibri"/>
              </a:rPr>
              <a:t>Recursos y sesiones de capacitación futuras</a:t>
            </a:r>
          </a:p>
        </p:txBody>
      </p:sp>
      <p:sp>
        <p:nvSpPr>
          <p:cNvPr id="3" name="Content Placeholder 2">
            <a:extLst>
              <a:ext uri="{FF2B5EF4-FFF2-40B4-BE49-F238E27FC236}">
                <a16:creationId xmlns:a16="http://schemas.microsoft.com/office/drawing/2014/main" xmlns=""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s-US" sz="2800" b="1" i="0" strike="noStrike" cap="none" spc="0" baseline="0">
                <a:solidFill>
                  <a:srgbClr val="000000"/>
                </a:solidFill>
                <a:effectLst/>
                <a:latin typeface="Calibri"/>
                <a:ea typeface="Calibri"/>
                <a:cs typeface="Calibri"/>
              </a:rPr>
              <a:t>Proyecto Firstline en los CDC: </a:t>
            </a:r>
          </a:p>
          <a:p>
            <a:pPr marL="0" indent="0">
              <a:buNone/>
            </a:pPr>
            <a:r>
              <a:rPr lang="es-US" sz="2800" b="0" i="0" strike="noStrike" cap="none" spc="0" baseline="0">
                <a:solidFill>
                  <a:srgbClr val="000000"/>
                </a:solidFill>
                <a:effectLst/>
                <a:latin typeface="Calibri"/>
                <a:ea typeface="Calibri"/>
                <a:cs typeface="Calibri"/>
                <a:hlinkClick r:id="rId3" history="0"/>
              </a:rPr>
              <a:t>https://www.cdc.gov/infectioncontrol/projectfirstline/index.html</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Proyecto Firstline en Facebook:</a:t>
            </a:r>
          </a:p>
          <a:p>
            <a:pPr marL="0" indent="0">
              <a:buNone/>
            </a:pPr>
            <a:r>
              <a:rPr lang="es-US" sz="2800" b="0" i="0" strike="noStrike" cap="none" spc="0" baseline="0">
                <a:solidFill>
                  <a:srgbClr val="000000"/>
                </a:solidFill>
                <a:effectLst/>
                <a:latin typeface="Calibri"/>
                <a:ea typeface="Calibri"/>
                <a:cs typeface="Calibri"/>
                <a:hlinkClick r:id="rId4" history="0"/>
              </a:rPr>
              <a:t>https://www.facebook.com/CDCProjectFirstline/</a:t>
            </a:r>
            <a:endParaRPr lang="en-US"/>
          </a:p>
          <a:p>
            <a:pPr marL="0" indent="0">
              <a:buNone/>
            </a:pPr>
            <a:endParaRPr lang="en-US" b="1"/>
          </a:p>
          <a:p>
            <a:pPr marL="0" indent="0">
              <a:buNone/>
            </a:pPr>
            <a:r>
              <a:rPr lang="es-US" sz="2800" b="1" i="0" strike="noStrike" cap="none" spc="0" baseline="0">
                <a:solidFill>
                  <a:srgbClr val="000000"/>
                </a:solidFill>
                <a:effectLst/>
                <a:latin typeface="Calibri"/>
                <a:ea typeface="Calibri"/>
                <a:cs typeface="Calibri"/>
              </a:rPr>
              <a:t>Twitter:</a:t>
            </a:r>
          </a:p>
          <a:p>
            <a:pPr marL="0" indent="0">
              <a:buNone/>
            </a:pPr>
            <a:r>
              <a:rPr lang="es-US" sz="2800" b="0" i="0" strike="noStrike" cap="none" spc="0" baseline="0">
                <a:solidFill>
                  <a:srgbClr val="000000"/>
                </a:solidFill>
                <a:effectLst/>
                <a:latin typeface="Calibri"/>
                <a:ea typeface="Calibri"/>
                <a:cs typeface="Calibri"/>
                <a:hlinkClick r:id="rId5" history="0"/>
              </a:rPr>
              <a:t>https://twitter.com/CDC_Firstline</a:t>
            </a:r>
            <a:endParaRPr lang="en-US"/>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YouTube:</a:t>
            </a:r>
          </a:p>
          <a:p>
            <a:pPr marL="0" indent="0">
              <a:buNone/>
            </a:pPr>
            <a:r>
              <a:rPr lang="es-US" sz="2800" b="0" i="0" strike="noStrike" cap="none" spc="0" baseline="0">
                <a:solidFill>
                  <a:srgbClr val="000000"/>
                </a:solidFill>
                <a:effectLst/>
                <a:latin typeface="Calibri"/>
                <a:ea typeface="Calibri"/>
                <a:cs typeface="Calibri"/>
                <a:hlinkClick r:id="rId6" history="0"/>
              </a:rPr>
              <a:t>https://www.youtube.com/playlist?list=PLvrp9iOILTQZQGtDnSDGViKDdRtIc13VX</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r>
              <a:rPr lang="es-US" sz="2800" b="1" i="0" strike="noStrike" cap="none" spc="0" baseline="0">
                <a:solidFill>
                  <a:srgbClr val="000000"/>
                </a:solidFill>
                <a:effectLst/>
                <a:latin typeface="Calibri"/>
                <a:ea typeface="Calibri"/>
                <a:cs typeface="Calibri"/>
              </a:rPr>
              <a:t>Para inscribirse para recibir correos electrónicos del Proyecto Firstline, hagan clic aquí: </a:t>
            </a:r>
            <a:r>
              <a:rPr lang="es-US" sz="2800" b="0" i="0" strike="noStrike" cap="none" spc="0" baseline="0">
                <a:solidFill>
                  <a:srgbClr val="000000"/>
                </a:solidFill>
                <a:effectLst/>
                <a:latin typeface="Calibri"/>
                <a:ea typeface="Calibri"/>
                <a:cs typeface="Calibri"/>
                <a:hlinkClick r:id="rId7" history="0"/>
              </a:rPr>
              <a:t>https://tools.cdc.gov/campaignproxyservice/subscriptions.aspx?topic_id=USCDC_2104</a:t>
            </a:r>
            <a:r>
              <a:rPr lang="es-US" sz="2800" b="0" i="0" strike="noStrike" cap="none" spc="0" baseline="0">
                <a:solidFill>
                  <a:srgbClr val="000000"/>
                </a:solidFill>
                <a:effectLst/>
                <a:latin typeface="Calibri"/>
                <a:ea typeface="Calibri"/>
                <a:cs typeface="Calibri"/>
              </a:rPr>
              <a:t>   </a:t>
            </a:r>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xmlns="" id="{11E2F003-DA18-4693-81ED-D87543CAD48E}"/>
              </a:ext>
              <a:ext uri="{C183D7F6-B498-43B3-948B-1728B52AA6E4}">
                <adec:decorative xmlns:adec="http://schemas.microsoft.com/office/drawing/2017/decorative" xmlns=""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34EF4DC-1F2B-4868-A81E-840C3C0E03AE}"/>
              </a:ext>
              <a:ext uri="{C183D7F6-B498-43B3-948B-1728B52AA6E4}">
                <adec:decorative xmlns:adec="http://schemas.microsoft.com/office/drawing/2017/decorative" xmlns=""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E6811BF-7DA3-40F2-9297-FAF1FBCD2F18}"/>
              </a:ext>
              <a:ext uri="{C183D7F6-B498-43B3-948B-1728B52AA6E4}">
                <adec:decorative xmlns:adec="http://schemas.microsoft.com/office/drawing/2017/decorative" xmlns=""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45334" y="6181392"/>
            <a:ext cx="1634834" cy="613913"/>
          </a:xfrm>
          <a:prstGeom prst="rect">
            <a:avLst/>
          </a:prstGeom>
        </p:spPr>
      </p:pic>
    </p:spTree>
    <p:extLst>
      <p:ext uri="{BB962C8B-B14F-4D97-AF65-F5344CB8AC3E}">
        <p14:creationId xmlns:p14="http://schemas.microsoft.com/office/powerpoint/2010/main" val="15293506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rabajadora de la salud hispana en la foto con fondo rosado, azul, amarillo y tostado. La foto incluye el siguiente título: El proyecto Firstline es para usted. ">
            <a:extLst>
              <a:ext uri="{FF2B5EF4-FFF2-40B4-BE49-F238E27FC236}">
                <a16:creationId xmlns:a16="http://schemas.microsoft.com/office/drawing/2014/main" xmlns="" id="{0A1A8A9E-DBE4-4C94-B750-E002486B9B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604" y="380449"/>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xmlns="" id="{4A0581B2-323C-4893-9793-70F724013DA7}"/>
              </a:ext>
            </a:extLst>
          </p:cNvPr>
          <p:cNvSpPr>
            <a:spLocks noGrp="1"/>
          </p:cNvSpPr>
          <p:nvPr>
            <p:ph type="title"/>
          </p:nvPr>
        </p:nvSpPr>
        <p:spPr>
          <a:xfrm>
            <a:off x="362211" y="570168"/>
            <a:ext cx="5348778" cy="1325563"/>
          </a:xfrm>
        </p:spPr>
        <p:txBody>
          <a:bodyPr/>
          <a:lstStyle/>
          <a:p>
            <a:r>
              <a:rPr lang="es-US" sz="4400" b="1" i="0" strike="noStrike" cap="none" spc="0" baseline="0" dirty="0">
                <a:solidFill>
                  <a:srgbClr val="000000"/>
                </a:solidFill>
                <a:effectLst/>
                <a:latin typeface="Calibri"/>
                <a:ea typeface="Calibri"/>
                <a:cs typeface="Calibri"/>
              </a:rPr>
              <a:t>Formulario de comentarios</a:t>
            </a:r>
          </a:p>
        </p:txBody>
      </p:sp>
      <p:sp>
        <p:nvSpPr>
          <p:cNvPr id="4" name="Rectangle 3">
            <a:extLst>
              <a:ext uri="{FF2B5EF4-FFF2-40B4-BE49-F238E27FC236}">
                <a16:creationId xmlns:a16="http://schemas.microsoft.com/office/drawing/2014/main" xmlns="" id="{913E172E-A714-48CD-A408-D24B5E6B6B90}"/>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80F8492A-E697-4990-A879-85CF0F5E7B28}"/>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F9F153B-1F61-43BD-85D2-8DD2AC904CCE}"/>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E3050434-3046-4E79-BBC9-D0831F97B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
        <p:nvSpPr>
          <p:cNvPr id="9" name="Title 1">
            <a:extLst>
              <a:ext uri="{FF2B5EF4-FFF2-40B4-BE49-F238E27FC236}">
                <a16:creationId xmlns:a16="http://schemas.microsoft.com/office/drawing/2014/main" xmlns="" id="{4A0581B2-323C-4893-9793-70F724013DA7}"/>
              </a:ext>
            </a:extLst>
          </p:cNvPr>
          <p:cNvSpPr txBox="1"/>
          <p:nvPr/>
        </p:nvSpPr>
        <p:spPr>
          <a:xfrm>
            <a:off x="7842738" y="1241667"/>
            <a:ext cx="4071011" cy="3312748"/>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US" sz="4800" b="1" i="0" strike="noStrike" cap="none" spc="0" baseline="0">
                <a:solidFill>
                  <a:srgbClr val="000000"/>
                </a:solidFill>
                <a:effectLst/>
                <a:latin typeface="Calibri"/>
                <a:ea typeface="Calibri"/>
                <a:cs typeface="Calibri"/>
              </a:rPr>
              <a:t>EL PROYECTO</a:t>
            </a:r>
            <a:r>
              <a:rPr sz="4800"/>
              <a:t/>
            </a:r>
            <a:br>
              <a:rPr sz="4800"/>
            </a:br>
            <a:r>
              <a:rPr lang="es-US" sz="4800" b="1" i="0" strike="noStrike" cap="none" spc="0" baseline="0">
                <a:solidFill>
                  <a:srgbClr val="000000"/>
                </a:solidFill>
                <a:effectLst/>
                <a:latin typeface="Calibri"/>
                <a:ea typeface="Calibri"/>
                <a:cs typeface="Calibri"/>
              </a:rPr>
              <a:t>FIRSTLINE</a:t>
            </a:r>
            <a:r>
              <a:rPr sz="4800"/>
              <a:t/>
            </a:r>
            <a:br>
              <a:rPr sz="4800"/>
            </a:br>
            <a:r>
              <a:rPr lang="es-US" sz="4800" b="1" i="0" strike="noStrike" cap="none" spc="0" baseline="0">
                <a:solidFill>
                  <a:srgbClr val="000000"/>
                </a:solidFill>
                <a:effectLst/>
                <a:latin typeface="Calibri"/>
                <a:ea typeface="Calibri"/>
                <a:cs typeface="Calibri"/>
              </a:rPr>
              <a:t>ES PARA</a:t>
            </a:r>
            <a:r>
              <a:rPr sz="4800"/>
              <a:t/>
            </a:r>
            <a:br>
              <a:rPr sz="4800"/>
            </a:br>
            <a:r>
              <a:rPr lang="es-US" sz="4800" b="1" i="0" strike="noStrike" cap="none" spc="0" baseline="0">
                <a:solidFill>
                  <a:srgbClr val="000000"/>
                </a:solidFill>
                <a:effectLst/>
                <a:latin typeface="Calibri"/>
                <a:ea typeface="Calibri"/>
                <a:cs typeface="Calibri"/>
              </a:rPr>
              <a:t>USTED</a:t>
            </a:r>
          </a:p>
        </p:txBody>
      </p:sp>
    </p:spTree>
    <p:extLst>
      <p:ext uri="{BB962C8B-B14F-4D97-AF65-F5344CB8AC3E}">
        <p14:creationId xmlns:p14="http://schemas.microsoft.com/office/powerpoint/2010/main" val="292796874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0BFBA-C5E4-4796-B1BA-2C74B474DBD9}"/>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Programa</a:t>
            </a:r>
          </a:p>
        </p:txBody>
      </p:sp>
      <p:sp>
        <p:nvSpPr>
          <p:cNvPr id="3" name="Content Placeholder 2">
            <a:extLst>
              <a:ext uri="{FF2B5EF4-FFF2-40B4-BE49-F238E27FC236}">
                <a16:creationId xmlns:a16="http://schemas.microsoft.com/office/drawing/2014/main" xmlns="" id="{EE37E44E-C09B-4823-8BE9-5B13697AB3A7}"/>
              </a:ext>
            </a:extLst>
          </p:cNvPr>
          <p:cNvSpPr>
            <a:spLocks noGrp="1"/>
          </p:cNvSpPr>
          <p:nvPr>
            <p:ph idx="1"/>
          </p:nvPr>
        </p:nvSpPr>
        <p:spPr/>
        <p:txBody>
          <a:bodyPr>
            <a:normAutofit/>
          </a:bodyPr>
          <a:lstStyle/>
          <a:p>
            <a:r>
              <a:rPr lang="es-US" sz="3200" b="0" i="0" strike="noStrike" cap="none" spc="0" baseline="0">
                <a:solidFill>
                  <a:srgbClr val="000000"/>
                </a:solidFill>
                <a:effectLst/>
                <a:latin typeface="Calibri"/>
                <a:ea typeface="Calibri"/>
                <a:cs typeface="Calibri"/>
              </a:rPr>
              <a:t>Presentaciones</a:t>
            </a:r>
          </a:p>
          <a:p>
            <a:r>
              <a:rPr lang="es-US" sz="3200" b="0" i="0" strike="noStrike" cap="none" spc="0" baseline="0">
                <a:solidFill>
                  <a:srgbClr val="000000"/>
                </a:solidFill>
                <a:effectLst/>
                <a:latin typeface="Calibri"/>
                <a:ea typeface="Calibri"/>
                <a:cs typeface="Calibri"/>
              </a:rPr>
              <a:t>Cómo se propagan los virus de las superficies a las personas</a:t>
            </a:r>
          </a:p>
          <a:p>
            <a:pPr lvl="1"/>
            <a:r>
              <a:rPr lang="es-US" sz="2800" b="0" i="0" strike="noStrike" cap="none" spc="0" baseline="0">
                <a:solidFill>
                  <a:srgbClr val="000000"/>
                </a:solidFill>
                <a:effectLst/>
                <a:latin typeface="Calibri"/>
                <a:ea typeface="Calibri"/>
                <a:cs typeface="Calibri"/>
              </a:rPr>
              <a:t>Video</a:t>
            </a:r>
          </a:p>
          <a:p>
            <a:pPr lvl="1"/>
            <a:r>
              <a:rPr lang="es-US" sz="2800" b="0" i="0" strike="noStrike" cap="none" spc="0" baseline="0">
                <a:solidFill>
                  <a:srgbClr val="000000"/>
                </a:solidFill>
                <a:effectLst/>
                <a:latin typeface="Calibri"/>
                <a:ea typeface="Calibri"/>
                <a:cs typeface="Calibri"/>
              </a:rPr>
              <a:t>Conversación y reflexión</a:t>
            </a:r>
          </a:p>
          <a:p>
            <a:r>
              <a:rPr lang="es-US" sz="3200" b="0" i="0" strike="noStrike" cap="none" spc="0" baseline="0">
                <a:solidFill>
                  <a:srgbClr val="000000"/>
                </a:solidFill>
                <a:effectLst/>
                <a:latin typeface="Calibri"/>
                <a:ea typeface="Calibri"/>
                <a:cs typeface="Calibri"/>
              </a:rPr>
              <a:t>Formulario de comentarios de la sesión y próximos pasos</a:t>
            </a:r>
          </a:p>
          <a:p>
            <a:pPr marL="0" indent="0">
              <a:buNone/>
            </a:pPr>
            <a:endParaRPr lang="en-US"/>
          </a:p>
        </p:txBody>
      </p:sp>
      <p:sp>
        <p:nvSpPr>
          <p:cNvPr id="4" name="Rectangle 3">
            <a:extLst>
              <a:ext uri="{FF2B5EF4-FFF2-40B4-BE49-F238E27FC236}">
                <a16:creationId xmlns:a16="http://schemas.microsoft.com/office/drawing/2014/main" xmlns="" id="{CA0120FE-5634-4F1A-99B6-6FF5C9FB670E}"/>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E227A276-311C-473A-B409-0879B5310BA7}"/>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B01F2AFD-18B0-4C17-BFE3-A6F16D82ACE6}"/>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449D08E8-73B0-4769-8A97-2FB4C7218E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7997452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40BFBA-C5E4-4796-B1BA-2C74B474DBD9}"/>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Objetivos de aprendizaje</a:t>
            </a:r>
          </a:p>
        </p:txBody>
      </p:sp>
      <p:sp>
        <p:nvSpPr>
          <p:cNvPr id="3" name="Content Placeholder 2">
            <a:extLst>
              <a:ext uri="{FF2B5EF4-FFF2-40B4-BE49-F238E27FC236}">
                <a16:creationId xmlns:a16="http://schemas.microsoft.com/office/drawing/2014/main" xmlns="" id="{EE37E44E-C09B-4823-8BE9-5B13697AB3A7}"/>
              </a:ext>
            </a:extLst>
          </p:cNvPr>
          <p:cNvSpPr>
            <a:spLocks noGrp="1"/>
          </p:cNvSpPr>
          <p:nvPr>
            <p:ph idx="1"/>
          </p:nvPr>
        </p:nvSpPr>
        <p:spPr/>
        <p:txBody>
          <a:bodyPr>
            <a:normAutofit/>
          </a:bodyPr>
          <a:lstStyle/>
          <a:p>
            <a:pPr lvl="0"/>
            <a:r>
              <a:rPr lang="es-US" sz="3200" b="0" i="0" strike="noStrike" cap="none" spc="0" baseline="0">
                <a:solidFill>
                  <a:srgbClr val="000000"/>
                </a:solidFill>
                <a:effectLst/>
                <a:latin typeface="Calibri"/>
                <a:ea typeface="Calibri"/>
                <a:cs typeface="Calibri"/>
              </a:rPr>
              <a:t>Describir dos (2) maneras en que los virus pueden propagarse de las superficies a las personas.</a:t>
            </a:r>
          </a:p>
          <a:p>
            <a:pPr lvl="0"/>
            <a:r>
              <a:rPr lang="es-US" sz="3200" b="0" i="0" strike="noStrike" cap="none" spc="0" baseline="0">
                <a:solidFill>
                  <a:srgbClr val="000000"/>
                </a:solidFill>
                <a:effectLst/>
                <a:latin typeface="Calibri"/>
                <a:ea typeface="Calibri"/>
                <a:cs typeface="Calibri"/>
              </a:rPr>
              <a:t>Explicar un (1) motivo por el cual la buena higiene de manos y la limpieza ambiental son importantes para evitar que los microbios se propaguen en la atención médica.</a:t>
            </a:r>
          </a:p>
          <a:p>
            <a:endParaRPr lang="en-US"/>
          </a:p>
        </p:txBody>
      </p:sp>
      <p:sp>
        <p:nvSpPr>
          <p:cNvPr id="4" name="Rectangle 3">
            <a:extLst>
              <a:ext uri="{FF2B5EF4-FFF2-40B4-BE49-F238E27FC236}">
                <a16:creationId xmlns:a16="http://schemas.microsoft.com/office/drawing/2014/main" xmlns="" id="{C183FFB2-4B47-4FBA-BDB9-ECA911B871DB}"/>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78D9203C-CE03-4A12-A545-0ED9D60CEDAF}"/>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7F47CC3-69E8-46D1-8FB6-03EF5282EEF5}"/>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D7B0E827-91D3-4A19-8D49-E7F2E77CD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39497786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B1B2811-C8C0-4DFB-9899-4ADF2C74C53C}"/>
              </a:ext>
            </a:extLst>
          </p:cNvPr>
          <p:cNvSpPr>
            <a:spLocks noGrp="1"/>
          </p:cNvSpPr>
          <p:nvPr>
            <p:ph type="title"/>
          </p:nvPr>
        </p:nvSpPr>
        <p:spPr>
          <a:xfrm>
            <a:off x="991900" y="1370513"/>
            <a:ext cx="10515600" cy="2852737"/>
          </a:xfrm>
        </p:spPr>
        <p:txBody>
          <a:bodyPr>
            <a:normAutofit/>
          </a:bodyPr>
          <a:lstStyle/>
          <a:p>
            <a:pPr algn="ctr"/>
            <a:r>
              <a:rPr lang="es-US" sz="6000" b="1" i="1" strike="noStrike" cap="none" spc="0" baseline="0">
                <a:solidFill>
                  <a:srgbClr val="000000"/>
                </a:solidFill>
                <a:effectLst/>
                <a:latin typeface="Calibri"/>
                <a:ea typeface="Calibri"/>
                <a:cs typeface="Calibri"/>
              </a:rPr>
              <a:t>Pensando en la sesión pasada...</a:t>
            </a:r>
          </a:p>
        </p:txBody>
      </p:sp>
      <p:sp>
        <p:nvSpPr>
          <p:cNvPr id="3" name="Rectangle 2">
            <a:extLst>
              <a:ext uri="{FF2B5EF4-FFF2-40B4-BE49-F238E27FC236}">
                <a16:creationId xmlns:a16="http://schemas.microsoft.com/office/drawing/2014/main" xmlns="" id="{FCFC728F-1557-460C-BFDD-E51B8F443C0C}"/>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2BCF604-79B2-47AC-A98C-6FC4B742A0D8}"/>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691DC767-CE54-4980-BCB6-BADB61C252E0}"/>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94AEAED2-4093-4E19-9251-A674664ABF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321447857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32644FD-3A87-4BEC-8B2E-90449D27D831}"/>
              </a:ext>
            </a:extLst>
          </p:cNvPr>
          <p:cNvSpPr>
            <a:spLocks noGrp="1"/>
          </p:cNvSpPr>
          <p:nvPr>
            <p:ph type="title"/>
          </p:nvPr>
        </p:nvSpPr>
        <p:spPr/>
        <p:txBody>
          <a:bodyPr/>
          <a:lstStyle/>
          <a:p>
            <a:r>
              <a:rPr lang="es-US" sz="4400" b="1" i="0" strike="noStrike" cap="none" spc="0" baseline="0">
                <a:solidFill>
                  <a:srgbClr val="000000"/>
                </a:solidFill>
                <a:effectLst/>
                <a:latin typeface="Calibri"/>
                <a:ea typeface="Calibri"/>
                <a:cs typeface="Calibri"/>
              </a:rPr>
              <a:t>Definiciones</a:t>
            </a:r>
          </a:p>
        </p:txBody>
      </p:sp>
      <p:sp>
        <p:nvSpPr>
          <p:cNvPr id="5" name="Content Placeholder 4">
            <a:extLst>
              <a:ext uri="{FF2B5EF4-FFF2-40B4-BE49-F238E27FC236}">
                <a16:creationId xmlns:a16="http://schemas.microsoft.com/office/drawing/2014/main" xmlns="" id="{E1A8CA95-3825-4E49-9B0C-A18542FD10B5}"/>
              </a:ext>
            </a:extLst>
          </p:cNvPr>
          <p:cNvSpPr>
            <a:spLocks noGrp="1"/>
          </p:cNvSpPr>
          <p:nvPr>
            <p:ph idx="1"/>
          </p:nvPr>
        </p:nvSpPr>
        <p:spPr/>
        <p:txBody>
          <a:bodyPr>
            <a:normAutofit/>
          </a:bodyPr>
          <a:lstStyle/>
          <a:p>
            <a:r>
              <a:rPr lang="es-US" sz="3200" b="0" i="0" strike="noStrike" cap="none" spc="0" baseline="0">
                <a:solidFill>
                  <a:srgbClr val="000000"/>
                </a:solidFill>
                <a:effectLst/>
                <a:latin typeface="Calibri"/>
                <a:ea typeface="Calibri"/>
                <a:cs typeface="Calibri"/>
              </a:rPr>
              <a:t>Transmisión a través de fómites: </a:t>
            </a:r>
          </a:p>
          <a:p>
            <a:pPr lvl="1"/>
            <a:r>
              <a:rPr lang="es-US" sz="3200" b="0" i="0" strike="noStrike" cap="none" spc="0" baseline="0">
                <a:solidFill>
                  <a:srgbClr val="000000"/>
                </a:solidFill>
                <a:effectLst/>
                <a:latin typeface="Calibri"/>
                <a:ea typeface="Calibri"/>
                <a:cs typeface="Calibri"/>
              </a:rPr>
              <a:t>Agregue la definición (animación, para que los participantes tengan la oportunidad de responder antes de que aparezca la respuesta)</a:t>
            </a:r>
          </a:p>
          <a:p>
            <a:r>
              <a:rPr lang="es-US" sz="3200" b="0" i="0" strike="noStrike" cap="none" spc="0" baseline="0">
                <a:solidFill>
                  <a:srgbClr val="000000"/>
                </a:solidFill>
                <a:effectLst/>
                <a:latin typeface="Calibri"/>
                <a:ea typeface="Calibri"/>
                <a:cs typeface="Calibri"/>
              </a:rPr>
              <a:t>Transmisión por contacto: </a:t>
            </a:r>
          </a:p>
          <a:p>
            <a:pPr lvl="1"/>
            <a:r>
              <a:rPr lang="es-US" sz="3200" b="0" i="0" strike="noStrike" cap="none" spc="0" baseline="0">
                <a:solidFill>
                  <a:srgbClr val="000000"/>
                </a:solidFill>
                <a:effectLst/>
                <a:latin typeface="Calibri"/>
                <a:ea typeface="Calibri"/>
                <a:cs typeface="Calibri"/>
              </a:rPr>
              <a:t>Agregue la definición (animación, para que los participantes tengan la oportunidad de responder antes de que aparezca la respuesta)</a:t>
            </a:r>
          </a:p>
        </p:txBody>
      </p:sp>
      <p:sp>
        <p:nvSpPr>
          <p:cNvPr id="6" name="Rectangle 5">
            <a:extLst>
              <a:ext uri="{FF2B5EF4-FFF2-40B4-BE49-F238E27FC236}">
                <a16:creationId xmlns:a16="http://schemas.microsoft.com/office/drawing/2014/main" xmlns="" id="{2FCE8CAC-F259-41D3-A650-7EF99253E933}"/>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71BB2DD8-CA13-4002-B262-407424B709BA}"/>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D1534E8C-1230-4B30-B8CD-0A6DD188F8D5}"/>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5B26650D-1A9D-4208-B9F8-5A4228BE90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889875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F5B0C00-1954-495C-9006-F6D0ADC1E691}"/>
              </a:ext>
            </a:extLst>
          </p:cNvPr>
          <p:cNvSpPr>
            <a:spLocks noGrp="1"/>
          </p:cNvSpPr>
          <p:nvPr>
            <p:ph type="title"/>
          </p:nvPr>
        </p:nvSpPr>
        <p:spPr>
          <a:solidFill>
            <a:schemeClr val="bg1">
              <a:alpha val="50000"/>
            </a:schemeClr>
          </a:solidFill>
        </p:spPr>
        <p:txBody>
          <a:bodyPr>
            <a:normAutofit/>
          </a:bodyPr>
          <a:lstStyle/>
          <a:p>
            <a:r>
              <a:rPr lang="es-US" sz="3600" b="0" i="0" strike="noStrike" cap="none" spc="0" baseline="0">
                <a:solidFill>
                  <a:srgbClr val="000000"/>
                </a:solidFill>
                <a:effectLst/>
                <a:latin typeface="Calibri Light" panose="020F0302020204030204"/>
                <a:ea typeface="Calibri Light"/>
                <a:cs typeface="Calibri Light"/>
              </a:rPr>
              <a:t>Videoblog 6: ¿Cómo se propagan los virus de las superficies a las personas? (Enlace)</a:t>
            </a:r>
          </a:p>
        </p:txBody>
      </p:sp>
      <p:sp>
        <p:nvSpPr>
          <p:cNvPr id="5" name="Rectangle 4">
            <a:extLst>
              <a:ext uri="{FF2B5EF4-FFF2-40B4-BE49-F238E27FC236}">
                <a16:creationId xmlns:a16="http://schemas.microsoft.com/office/drawing/2014/main" xmlns="" id="{D0B2A6F9-793A-483E-94A0-6EFDB3F81BE7}"/>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AE92ECB6-BA45-490B-926D-7751E574B9E8}"/>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568E76D1-D9DE-4577-879D-A4B5299B640B}"/>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hield with three human figures with one having a mask and stethoscope on. Project Firstline - CDC's National Training Collaborative for Healthcare Infection Prevention and Control. ">
            <a:extLst>
              <a:ext uri="{FF2B5EF4-FFF2-40B4-BE49-F238E27FC236}">
                <a16:creationId xmlns:a16="http://schemas.microsoft.com/office/drawing/2014/main" xmlns="" id="{62DCF0B0-C5B6-4CFA-A28D-3B046E6D02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3707" y="6146576"/>
            <a:ext cx="1634834" cy="711424"/>
          </a:xfrm>
          <a:prstGeom prst="rect">
            <a:avLst/>
          </a:prstGeom>
        </p:spPr>
      </p:pic>
      <p:pic>
        <p:nvPicPr>
          <p:cNvPr id="9" name="Picture 8">
            <a:extLst>
              <a:ext uri="{FF2B5EF4-FFF2-40B4-BE49-F238E27FC236}">
                <a16:creationId xmlns:a16="http://schemas.microsoft.com/office/drawing/2014/main" xmlns="" id="{11D4926D-05B1-4457-B126-85E181B6B1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68"/>
            <a:ext cx="12192000" cy="6850863"/>
          </a:xfrm>
          <a:prstGeom prst="rect">
            <a:avLst/>
          </a:prstGeom>
        </p:spPr>
      </p:pic>
      <p:sp>
        <p:nvSpPr>
          <p:cNvPr id="10" name="Title 1">
            <a:extLst>
              <a:ext uri="{FF2B5EF4-FFF2-40B4-BE49-F238E27FC236}">
                <a16:creationId xmlns:a16="http://schemas.microsoft.com/office/drawing/2014/main" xmlns="" id="{4A0581B2-323C-4893-9793-70F724013DA7}"/>
              </a:ext>
            </a:extLst>
          </p:cNvPr>
          <p:cNvSpPr txBox="1"/>
          <p:nvPr/>
        </p:nvSpPr>
        <p:spPr>
          <a:xfrm>
            <a:off x="1537249" y="266835"/>
            <a:ext cx="9050542" cy="743817"/>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DENTRO DEL CONTROL DE INFECCIONES</a:t>
            </a:r>
          </a:p>
        </p:txBody>
      </p:sp>
      <p:sp>
        <p:nvSpPr>
          <p:cNvPr id="11" name="Title 1">
            <a:extLst>
              <a:ext uri="{FF2B5EF4-FFF2-40B4-BE49-F238E27FC236}">
                <a16:creationId xmlns:a16="http://schemas.microsoft.com/office/drawing/2014/main" xmlns="" id="{4A0581B2-323C-4893-9793-70F724013DA7}"/>
              </a:ext>
            </a:extLst>
          </p:cNvPr>
          <p:cNvSpPr txBox="1"/>
          <p:nvPr/>
        </p:nvSpPr>
        <p:spPr>
          <a:xfrm>
            <a:off x="165651" y="5627125"/>
            <a:ext cx="3272494" cy="693465"/>
          </a:xfrm>
          <a:prstGeom prst="rect">
            <a:avLst/>
          </a:prstGeom>
          <a:solidFill>
            <a:srgbClr val="1B629D"/>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4000" b="1" i="0" strike="noStrike" cap="none" spc="0" baseline="0" dirty="0">
                <a:solidFill>
                  <a:srgbClr val="FFFFFF"/>
                </a:solidFill>
                <a:effectLst/>
                <a:latin typeface="Calibri"/>
                <a:ea typeface="Calibri"/>
                <a:cs typeface="Calibri"/>
              </a:rPr>
              <a:t>EPISODIO 6</a:t>
            </a:r>
            <a:endParaRPr lang="en-US" sz="4000" b="1" dirty="0">
              <a:solidFill>
                <a:schemeClr val="bg1"/>
              </a:solidFill>
              <a:latin typeface="+mn-lt"/>
            </a:endParaRPr>
          </a:p>
        </p:txBody>
      </p:sp>
      <p:sp>
        <p:nvSpPr>
          <p:cNvPr id="12" name="Title 1">
            <a:extLst>
              <a:ext uri="{FF2B5EF4-FFF2-40B4-BE49-F238E27FC236}">
                <a16:creationId xmlns:a16="http://schemas.microsoft.com/office/drawing/2014/main" xmlns="" id="{4A0581B2-323C-4893-9793-70F724013DA7}"/>
              </a:ext>
            </a:extLst>
          </p:cNvPr>
          <p:cNvSpPr txBox="1"/>
          <p:nvPr/>
        </p:nvSpPr>
        <p:spPr>
          <a:xfrm>
            <a:off x="1957235" y="2185412"/>
            <a:ext cx="8277530" cy="2487173"/>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US" sz="5400" b="1" i="0" strike="noStrike" cap="none" spc="0" baseline="0">
                <a:solidFill>
                  <a:srgbClr val="0E3E68"/>
                </a:solidFill>
                <a:effectLst/>
                <a:latin typeface="Calibri"/>
                <a:ea typeface="Calibri"/>
                <a:cs typeface="Calibri"/>
              </a:rPr>
              <a:t>¿CÓMO SE PROPAGAN LOS VIRUS DE LAS SUPERFICIES A LAS PERSONAS?</a:t>
            </a:r>
            <a:endParaRPr lang="en-US" sz="5400" b="1">
              <a:solidFill>
                <a:srgbClr val="0E3E68"/>
              </a:solidFill>
              <a:latin typeface="+mn-lt"/>
            </a:endParaRPr>
          </a:p>
        </p:txBody>
      </p:sp>
    </p:spTree>
    <p:extLst>
      <p:ext uri="{BB962C8B-B14F-4D97-AF65-F5344CB8AC3E}">
        <p14:creationId xmlns:p14="http://schemas.microsoft.com/office/powerpoint/2010/main" val="260972759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85BEBC5-13A0-4367-884D-A077605F7A49}"/>
              </a:ext>
            </a:extLst>
          </p:cNvPr>
          <p:cNvSpPr>
            <a:spLocks noGrp="1"/>
          </p:cNvSpPr>
          <p:nvPr>
            <p:ph type="title"/>
          </p:nvPr>
        </p:nvSpPr>
        <p:spPr>
          <a:xfrm>
            <a:off x="838200" y="515722"/>
            <a:ext cx="10515600" cy="1325563"/>
          </a:xfrm>
        </p:spPr>
        <p:txBody>
          <a:bodyPr/>
          <a:lstStyle/>
          <a:p>
            <a:r>
              <a:rPr lang="es-US" sz="4400" b="1" i="0" strike="noStrike" cap="none" spc="0" baseline="0">
                <a:solidFill>
                  <a:srgbClr val="000000"/>
                </a:solidFill>
                <a:effectLst/>
                <a:latin typeface="Calibri"/>
                <a:ea typeface="Calibri"/>
                <a:cs typeface="Calibri"/>
              </a:rPr>
              <a:t>Mensajes clave: ¿Cómo explicarían estos conceptos a los demás?</a:t>
            </a:r>
          </a:p>
        </p:txBody>
      </p:sp>
      <p:sp>
        <p:nvSpPr>
          <p:cNvPr id="5" name="Content Placeholder 4">
            <a:extLst>
              <a:ext uri="{FF2B5EF4-FFF2-40B4-BE49-F238E27FC236}">
                <a16:creationId xmlns:a16="http://schemas.microsoft.com/office/drawing/2014/main" xmlns="" id="{8DF054E1-A8C9-4609-BC4B-363FD1B63FA4}"/>
              </a:ext>
            </a:extLst>
          </p:cNvPr>
          <p:cNvSpPr>
            <a:spLocks noGrp="1"/>
          </p:cNvSpPr>
          <p:nvPr>
            <p:ph idx="1"/>
          </p:nvPr>
        </p:nvSpPr>
        <p:spPr>
          <a:xfrm>
            <a:off x="838200" y="2088252"/>
            <a:ext cx="10515600" cy="4351338"/>
          </a:xfrm>
        </p:spPr>
        <p:txBody>
          <a:bodyPr/>
          <a:lstStyle/>
          <a:p>
            <a:pPr lvl="0"/>
            <a:r>
              <a:rPr lang="es-US" sz="2800" b="0" i="0" strike="noStrike" cap="none" spc="0" baseline="0">
                <a:solidFill>
                  <a:srgbClr val="000000"/>
                </a:solidFill>
                <a:effectLst/>
                <a:latin typeface="Calibri"/>
                <a:ea typeface="Calibri"/>
                <a:cs typeface="Calibri"/>
              </a:rPr>
              <a:t>Aunque el COVID-19 se propaga principalmente a través de las gotitas respiratorias, otra manera de enfermarse es tocar algo que tenga el virus vivo y luego tocarse la cara sin limpiarse las manos primero. </a:t>
            </a:r>
          </a:p>
          <a:p>
            <a:pPr lvl="0"/>
            <a:r>
              <a:rPr lang="es-US" sz="2800" b="0" i="0" strike="noStrike" cap="none" spc="0" baseline="0">
                <a:solidFill>
                  <a:srgbClr val="000000"/>
                </a:solidFill>
                <a:effectLst/>
                <a:latin typeface="Calibri"/>
                <a:ea typeface="Calibri"/>
                <a:cs typeface="Calibri"/>
              </a:rPr>
              <a:t>El virus puede llegar a las superficies cuando las gotitas respiratorias caen sobre esas superficies.</a:t>
            </a:r>
          </a:p>
          <a:p>
            <a:pPr lvl="0"/>
            <a:r>
              <a:rPr lang="es-US" sz="2800" b="0" i="0" strike="noStrike" cap="none" spc="0" baseline="0">
                <a:solidFill>
                  <a:srgbClr val="000000"/>
                </a:solidFill>
                <a:effectLst/>
                <a:latin typeface="Calibri"/>
                <a:ea typeface="Calibri"/>
                <a:cs typeface="Calibri"/>
              </a:rPr>
              <a:t>El virus también puede llegar a las superficies cuando los líquidos corporales de una persona infectada, como saliva o mocos, llegan a las cosas cercanas.</a:t>
            </a:r>
          </a:p>
          <a:p>
            <a:endParaRPr lang="en-US"/>
          </a:p>
        </p:txBody>
      </p:sp>
      <p:sp>
        <p:nvSpPr>
          <p:cNvPr id="6" name="Rectangle 5">
            <a:extLst>
              <a:ext uri="{FF2B5EF4-FFF2-40B4-BE49-F238E27FC236}">
                <a16:creationId xmlns:a16="http://schemas.microsoft.com/office/drawing/2014/main" xmlns="" id="{639EF428-DA7D-4F7B-A429-13CE829B5E94}"/>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D5EE288C-AFC1-4103-8B40-5BEA0E8D70B9}"/>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4C530AAB-FA45-4F3D-9A57-9D5CE1EC77FE}"/>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xmlns="" id="{1990DA2D-684F-4DA5-BDE9-1D8F6FDACA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831732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afterGroup">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85BEBC5-13A0-4367-884D-A077605F7A49}"/>
              </a:ext>
            </a:extLst>
          </p:cNvPr>
          <p:cNvSpPr>
            <a:spLocks noGrp="1"/>
          </p:cNvSpPr>
          <p:nvPr>
            <p:ph type="title"/>
          </p:nvPr>
        </p:nvSpPr>
        <p:spPr>
          <a:xfrm>
            <a:off x="554533" y="2508626"/>
            <a:ext cx="11353800" cy="1840747"/>
          </a:xfrm>
        </p:spPr>
        <p:txBody>
          <a:bodyPr>
            <a:normAutofit fontScale="90000"/>
          </a:bodyPr>
          <a:lstStyle/>
          <a:p>
            <a:r>
              <a:rPr lang="es-US" sz="4400" b="1" i="0" strike="noStrike" cap="none" spc="0" baseline="0">
                <a:solidFill>
                  <a:srgbClr val="000000"/>
                </a:solidFill>
                <a:effectLst/>
                <a:latin typeface="Calibri"/>
                <a:ea typeface="Calibri"/>
                <a:cs typeface="Calibri"/>
              </a:rPr>
              <a:t>¿Cuál es la parte más difícil de protegernos de los microbios que pueden propagarse de las superficies?</a:t>
            </a:r>
          </a:p>
        </p:txBody>
      </p:sp>
      <p:sp>
        <p:nvSpPr>
          <p:cNvPr id="5" name="Rectangle 4">
            <a:extLst>
              <a:ext uri="{FF2B5EF4-FFF2-40B4-BE49-F238E27FC236}">
                <a16:creationId xmlns:a16="http://schemas.microsoft.com/office/drawing/2014/main" xmlns="" id="{3013B664-98F3-473A-9E13-86C18D588076}"/>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35B1142A-A092-4CB4-A024-8BBB5051F54D}"/>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9F600C2D-58E3-48F8-A354-6AB275734B23}"/>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xmlns="" id="{D2ED280D-8396-4F95-80B1-13908CB20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216898710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512AAF-0CFA-4A3E-A013-1FEDA4B2B24F}"/>
              </a:ext>
            </a:extLst>
          </p:cNvPr>
          <p:cNvSpPr>
            <a:spLocks noGrp="1"/>
          </p:cNvSpPr>
          <p:nvPr>
            <p:ph type="title"/>
          </p:nvPr>
        </p:nvSpPr>
        <p:spPr>
          <a:xfrm>
            <a:off x="250021" y="2702327"/>
            <a:ext cx="11691957" cy="1840747"/>
          </a:xfrm>
        </p:spPr>
        <p:txBody>
          <a:bodyPr>
            <a:normAutofit fontScale="90000"/>
          </a:bodyPr>
          <a:lstStyle/>
          <a:p>
            <a:pPr algn="ctr"/>
            <a:r>
              <a:rPr lang="es-US" sz="4400" b="1" i="0" strike="noStrike" cap="none" spc="0" baseline="0">
                <a:solidFill>
                  <a:srgbClr val="000000"/>
                </a:solidFill>
                <a:effectLst/>
                <a:latin typeface="Calibri"/>
                <a:ea typeface="Calibri"/>
                <a:cs typeface="Calibri"/>
              </a:rPr>
              <a:t>¿Cuáles son los posibles fómites que encuentran en sus lugares de trabajo? ¿Cuáles son las posibles oportunidades para que los microbios se propaguen de las superficies en el trabajo?</a:t>
            </a:r>
          </a:p>
        </p:txBody>
      </p:sp>
      <p:sp>
        <p:nvSpPr>
          <p:cNvPr id="4" name="Rectangle 3">
            <a:extLst>
              <a:ext uri="{FF2B5EF4-FFF2-40B4-BE49-F238E27FC236}">
                <a16:creationId xmlns:a16="http://schemas.microsoft.com/office/drawing/2014/main" xmlns="" id="{91C31DC4-DC44-403B-904C-E5E138FA6164}"/>
              </a:ext>
              <a:ext uri="{C183D7F6-B498-43B3-948B-1728B52AA6E4}">
                <adec:decorative xmlns:adec="http://schemas.microsoft.com/office/drawing/2017/decorative" xmlns=""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C2900CE4-2EAE-452C-AC1B-BBB277F47B69}"/>
              </a:ext>
              <a:ext uri="{C183D7F6-B498-43B3-948B-1728B52AA6E4}">
                <adec:decorative xmlns:adec="http://schemas.microsoft.com/office/drawing/2017/decorative" xmlns=""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BB581675-90F2-44AE-A95B-7FEFA22A3064}"/>
              </a:ext>
              <a:ext uri="{C183D7F6-B498-43B3-948B-1728B52AA6E4}">
                <adec:decorative xmlns:adec="http://schemas.microsoft.com/office/drawing/2017/decorative" xmlns=""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3A9A05B5-519B-4299-A091-BB48C94C9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3707" y="6195331"/>
            <a:ext cx="1634834" cy="613913"/>
          </a:xfrm>
          <a:prstGeom prst="rect">
            <a:avLst/>
          </a:prstGeom>
        </p:spPr>
      </p:pic>
    </p:spTree>
    <p:extLst>
      <p:ext uri="{BB962C8B-B14F-4D97-AF65-F5344CB8AC3E}">
        <p14:creationId xmlns:p14="http://schemas.microsoft.com/office/powerpoint/2010/main" val="384208278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A5328F-EB33-475D-AC10-E4D515C84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6A2BDAB-2236-4F8B-9E4F-7C308E47FEE2}">
  <ds:schemaRefs>
    <ds:schemaRef ds:uri="http://schemas.microsoft.com/sharepoint/v3/contenttype/forms"/>
  </ds:schemaRefs>
</ds:datastoreItem>
</file>

<file path=customXml/itemProps3.xml><?xml version="1.0" encoding="utf-8"?>
<ds:datastoreItem xmlns:ds="http://schemas.openxmlformats.org/officeDocument/2006/customXml" ds:itemID="{0431EA4B-FEC7-41A5-8195-601A161E738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1727</Words>
  <Application>Microsoft Office PowerPoint</Application>
  <PresentationFormat>Widescreen</PresentationFormat>
  <Paragraphs>137</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TiemposText</vt:lpstr>
      <vt:lpstr>Arial</vt:lpstr>
      <vt:lpstr>Calibri</vt:lpstr>
      <vt:lpstr>Calibri Light</vt:lpstr>
      <vt:lpstr>Symbol</vt:lpstr>
      <vt:lpstr>Office Theme</vt:lpstr>
      <vt:lpstr>Tema 4: Cómo se propagan los virus de las superficies a las personas [Fecha de la capacitación]</vt:lpstr>
      <vt:lpstr>Programa</vt:lpstr>
      <vt:lpstr>Objetivos de aprendizaje</vt:lpstr>
      <vt:lpstr>Pensando en la sesión pasada...</vt:lpstr>
      <vt:lpstr>Definiciones</vt:lpstr>
      <vt:lpstr>Videoblog 6: ¿Cómo se propagan los virus de las superficies a las personas? (Enlace)</vt:lpstr>
      <vt:lpstr>Mensajes clave: ¿Cómo explicarían estos conceptos a los demás?</vt:lpstr>
      <vt:lpstr>¿Cuál es la parte más difícil de protegernos de los microbios que pueden propagarse de las superficies?</vt:lpstr>
      <vt:lpstr>¿Cuáles son los posibles fómites que encuentran en sus lugares de trabajo? ¿Cuáles son las posibles oportunidades para que los microbios se propaguen de las superficies en el trabajo?</vt:lpstr>
      <vt:lpstr>¿Cuáles son algunas estrategias posibles para evitar que los microbios se propaguen de las superficies a otras personas, otras superficies o a nosotros mismos?   </vt:lpstr>
      <vt:lpstr>División en grupos pequeños</vt:lpstr>
      <vt:lpstr>Desafío grupal</vt:lpstr>
      <vt:lpstr>Reflexiones</vt:lpstr>
      <vt:lpstr>Mensajes clave</vt:lpstr>
      <vt:lpstr>Recursos y sesiones de capacitación futuras</vt:lpstr>
      <vt:lpstr>Formulario de comentarios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Joyce (CDC/DDID/NCEZID/DHQP) (CTR)</dc:creator>
  <cp:lastModifiedBy>Jac Abbott</cp:lastModifiedBy>
  <cp:revision>31</cp:revision>
  <dcterms:created xsi:type="dcterms:W3CDTF">2021-01-21T13:57:54Z</dcterms:created>
  <dcterms:modified xsi:type="dcterms:W3CDTF">2021-09-09T16:11:02Z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0x010100D78B19DEB749D044A1284B1E650E3D58</vt:lpwstr>
  </property>
  <property fmtid="{D5CDD505-2E9C-101B-9397-08002B2CF9AE}" pid="3" name="MSIP_Label_7b94a7b8-f06c-4dfe-bdcc-9b548fd58c31_ActionId">
    <vt:lpwstr>cbce9e60-b3e8-4884-83d6-0ecd7f9707f9</vt:lpwstr>
  </property>
  <property fmtid="{D5CDD505-2E9C-101B-9397-08002B2CF9AE}" pid="4" name="MSIP_Label_7b94a7b8-f06c-4dfe-bdcc-9b548fd58c31_ContentBits">
    <vt:lpwstr>0</vt:lpwstr>
  </property>
  <property fmtid="{D5CDD505-2E9C-101B-9397-08002B2CF9AE}" pid="5" name="MSIP_Label_7b94a7b8-f06c-4dfe-bdcc-9b548fd58c31_Enabled">
    <vt:lpwstr>true</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etDate">
    <vt:lpwstr>2021-01-21T14:22:36Z</vt:lpwstr>
  </property>
  <property fmtid="{D5CDD505-2E9C-101B-9397-08002B2CF9AE}" pid="9" name="MSIP_Label_7b94a7b8-f06c-4dfe-bdcc-9b548fd58c31_SiteId">
    <vt:lpwstr>9ce70869-60db-44fd-abe8-d2767077fc8f</vt:lpwstr>
  </property>
</Properties>
</file>