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4" r:id="rId5"/>
    <p:sldId id="257" r:id="rId6"/>
    <p:sldId id="293" r:id="rId7"/>
    <p:sldId id="295" r:id="rId8"/>
    <p:sldId id="260" r:id="rId9"/>
    <p:sldId id="281" r:id="rId10"/>
    <p:sldId id="282" r:id="rId11"/>
    <p:sldId id="283" r:id="rId12"/>
    <p:sldId id="291" r:id="rId13"/>
    <p:sldId id="290" r:id="rId14"/>
    <p:sldId id="26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0" clrIdx="0">
    <p:extLst>
      <p:ext uri="{19B8F6BF-5375-455C-9EA6-DF929625EA0E}">
        <p15:presenceInfo xmlns:p15="http://schemas.microsoft.com/office/powerpoint/2012/main" userId="S::opv3@cdc.gov::73a478bf-d2c3-4289-a44e-6a671038e6b6" providerId="AD"/>
      </p:ext>
    </p:extLst>
  </p:cmAuthor>
  <p:cmAuthor id="2" name="Cox, Kendra (CDC/DDID/NCEZID/DHQP)" initials="CK(" lastIdx="0" clrIdx="1">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49440" autoAdjust="0"/>
  </p:normalViewPr>
  <p:slideViewPr>
    <p:cSldViewPr snapToGrid="0">
      <p:cViewPr varScale="1">
        <p:scale>
          <a:sx n="57" d="100"/>
          <a:sy n="57" d="100"/>
        </p:scale>
        <p:origin x="216" y="66"/>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23E642B6-DEB9-417F-A63E-8821FAC274E1}"/>
    <pc:docChg chg="modSld">
      <pc:chgData name="Woodring, Jacqueline M. (CDC/DDID/NCEZID/DHQP)" userId="39b54e8a-75b3-4198-bd57-c5a7d40723ea" providerId="ADAL" clId="{23E642B6-DEB9-417F-A63E-8821FAC274E1}" dt="2021-08-31T16:41:03.449" v="1" actId="20577"/>
      <pc:docMkLst>
        <pc:docMk/>
      </pc:docMkLst>
      <pc:sldChg chg="modNotesTx">
        <pc:chgData name="Woodring, Jacqueline M. (CDC/DDID/NCEZID/DHQP)" userId="39b54e8a-75b3-4198-bd57-c5a7d40723ea" providerId="ADAL" clId="{23E642B6-DEB9-417F-A63E-8821FAC274E1}" dt="2021-08-31T16:41:03.449" v="1" actId="20577"/>
        <pc:sldMkLst>
          <pc:docMk/>
          <pc:sldMk cId="2609727597" sldId="260"/>
        </pc:sldMkLst>
      </pc:sldChg>
    </pc:docChg>
  </pc:docChgLst>
  <pc:docChgLst>
    <pc:chgData name="Jacqueline" userId="39b54e8a-75b3-4198-bd57-c5a7d40723ea" providerId="ADAL" clId="{23E642B6-DEB9-417F-A63E-8821FAC274E1}"/>
    <pc:docChg chg="modSld">
      <pc:chgData name="Jacqueline" userId="39b54e8a-75b3-4198-bd57-c5a7d40723ea" providerId="ADAL" clId="{23E642B6-DEB9-417F-A63E-8821FAC274E1}" dt="2021-08-26T17:05:04.612" v="3"/>
      <pc:docMkLst>
        <pc:docMk/>
      </pc:docMkLst>
      <pc:sldChg chg="modNotesTx">
        <pc:chgData name="Jacqueline" userId="39b54e8a-75b3-4198-bd57-c5a7d40723ea" providerId="ADAL" clId="{23E642B6-DEB9-417F-A63E-8821FAC274E1}" dt="2021-08-26T17:05:04.612" v="3"/>
        <pc:sldMkLst>
          <pc:docMk/>
          <pc:sldMk cId="26097275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36838-FFF8-4FF9-985E-D54525675FB7}"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7E2-923E-4979-ABDA-8966EE93FB71}" type="slidenum">
              <a:rPr lang="en-US" smtClean="0"/>
              <a:t>‹#›</a:t>
            </a:fld>
            <a:endParaRPr lang="en-US"/>
          </a:p>
        </p:txBody>
      </p:sp>
    </p:spTree>
    <p:extLst>
      <p:ext uri="{BB962C8B-B14F-4D97-AF65-F5344CB8AC3E}">
        <p14:creationId xmlns:p14="http://schemas.microsoft.com/office/powerpoint/2010/main" val="34279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myxsnuREG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1</a:t>
            </a:fld>
            <a:endParaRPr lang="en-US"/>
          </a:p>
        </p:txBody>
      </p:sp>
    </p:spTree>
    <p:extLst>
      <p:ext uri="{BB962C8B-B14F-4D97-AF65-F5344CB8AC3E}">
        <p14:creationId xmlns:p14="http://schemas.microsoft.com/office/powerpoint/2010/main" val="62758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La vez pasada, nos centramos en el concepto importante de las gotitas respiratorias y cómo propagan el COVID-19. Hoy, nos centraremos en otra forma en la que los microbios pueden propagarse: de las superficies a las personas”.</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2</a:t>
            </a:fld>
            <a:endParaRPr lang="en-US"/>
          </a:p>
        </p:txBody>
      </p:sp>
    </p:spTree>
    <p:extLst>
      <p:ext uri="{BB962C8B-B14F-4D97-AF65-F5344CB8AC3E}">
        <p14:creationId xmlns:p14="http://schemas.microsoft.com/office/powerpoint/2010/main" val="416020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“Primero hablemos sobre el vocabulario. </a:t>
            </a:r>
            <a:r>
              <a:rPr lang="es-US" sz="1200" b="1" i="0" strike="noStrike" cap="none" spc="0" baseline="0" dirty="0">
                <a:solidFill>
                  <a:srgbClr val="000000"/>
                </a:solidFill>
                <a:effectLst/>
                <a:latin typeface="Calibri"/>
                <a:ea typeface="Calibri"/>
                <a:cs typeface="Calibri"/>
              </a:rPr>
              <a:t>¿Qué es un fómite? ¿Alguien desea explicar con sus propias palabras lo que significa la </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transmisión a través de fómites</a:t>
            </a:r>
            <a:r>
              <a:rPr lang="es-AR" b="0" i="1" dirty="0">
                <a:solidFill>
                  <a:srgbClr val="222222"/>
                </a:solidFill>
                <a:effectLst/>
                <a:latin typeface="TiemposText"/>
              </a:rPr>
              <a:t>’</a:t>
            </a:r>
            <a:r>
              <a:rPr lang="es-US" sz="1200" b="1" i="0" strike="noStrike" cap="none" spc="0" baseline="0" dirty="0">
                <a:solidFill>
                  <a:srgbClr val="000000"/>
                </a:solidFill>
                <a:effectLst/>
                <a:latin typeface="Calibri"/>
                <a:ea typeface="Calibri"/>
                <a:cs typeface="Calibri"/>
              </a:rPr>
              <a:t>? ¿O </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transmisión por contacto</a:t>
            </a:r>
            <a:r>
              <a:rPr lang="es-AR" b="0" i="1" dirty="0">
                <a:solidFill>
                  <a:srgbClr val="222222"/>
                </a:solidFill>
                <a:effectLst/>
                <a:latin typeface="TiemposText"/>
              </a:rPr>
              <a:t>’ </a:t>
            </a:r>
            <a:r>
              <a:rPr lang="es-US" sz="1200" b="1"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a:p>
        </p:txBody>
      </p:sp>
    </p:spTree>
    <p:extLst>
      <p:ext uri="{BB962C8B-B14F-4D97-AF65-F5344CB8AC3E}">
        <p14:creationId xmlns:p14="http://schemas.microsoft.com/office/powerpoint/2010/main" val="242928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“Aunque el COVID-19 se propaga principalmente a través de gotitas respiratorias, es importante comprender otras formas en las que la enfermedad puede propagarse. Consultemos con la Dra. Carlson para obtener más información”.</a:t>
            </a:r>
          </a:p>
          <a:p>
            <a:endParaRPr lang="en-US" dirty="0"/>
          </a:p>
          <a:p>
            <a:r>
              <a:rPr lang="es-US" sz="1200" b="0" i="0" strike="noStrike" cap="none" spc="0" baseline="0" dirty="0">
                <a:solidFill>
                  <a:srgbClr val="000000"/>
                </a:solidFill>
                <a:effectLst/>
                <a:latin typeface="Calibri"/>
                <a:ea typeface="Calibri"/>
                <a:cs typeface="Calibri"/>
              </a:rPr>
              <a:t>Acceder al video aquí: </a:t>
            </a:r>
          </a:p>
          <a:p>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https://www.youtube.com/watch?v=KmyxsnuREGs</a:t>
            </a:r>
            <a:endParaRPr lang="en-US" sz="1200" dirty="0"/>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B857E2-923E-4979-ABDA-8966EE93FB71}" type="slidenum">
              <a:rPr lang="en-US" smtClean="0"/>
              <a:t>5</a:t>
            </a:fld>
            <a:endParaRPr lang="en-US"/>
          </a:p>
        </p:txBody>
      </p:sp>
    </p:spTree>
    <p:extLst>
      <p:ext uri="{BB962C8B-B14F-4D97-AF65-F5344CB8AC3E}">
        <p14:creationId xmlns:p14="http://schemas.microsoft.com/office/powerpoint/2010/main" val="344843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“En pocas oraciones, ¿alguien quisiera compartir algunos mensajes clave de este video? O para decirlo de otra manera, ¿cómo explicarían este concepto a los demás?”.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6</a:t>
            </a:fld>
            <a:endParaRPr lang="en-US"/>
          </a:p>
        </p:txBody>
      </p:sp>
    </p:spTree>
    <p:extLst>
      <p:ext uri="{BB962C8B-B14F-4D97-AF65-F5344CB8AC3E}">
        <p14:creationId xmlns:p14="http://schemas.microsoft.com/office/powerpoint/2010/main" val="37707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pensemos un poco más en esto. Sabemos que la transmisión por contacto y los fómites pueden propagar enfermedades. </a:t>
            </a:r>
            <a:r>
              <a:rPr lang="es-US" sz="1200" b="1" i="0" strike="noStrike" cap="none" spc="0" baseline="0" dirty="0">
                <a:solidFill>
                  <a:srgbClr val="000000"/>
                </a:solidFill>
                <a:effectLst/>
                <a:latin typeface="Calibri"/>
                <a:ea typeface="Calibri"/>
                <a:cs typeface="Calibri"/>
              </a:rPr>
              <a:t>¿Cuál es la parte más difícil de protegernos contra este tipo de propagación de enfermedades?”.</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[Después de las respuestas]</a:t>
            </a:r>
          </a:p>
          <a:p>
            <a:r>
              <a:rPr lang="es-US" sz="1200" b="0" i="0" strike="noStrike" cap="none" spc="0" baseline="0" dirty="0">
                <a:solidFill>
                  <a:srgbClr val="000000"/>
                </a:solidFill>
                <a:effectLst/>
                <a:latin typeface="Calibri"/>
                <a:ea typeface="Calibri"/>
                <a:cs typeface="Calibri"/>
              </a:rPr>
              <a:t>“¡Gracias por sus respuestas! </a:t>
            </a:r>
            <a:r>
              <a:rPr lang="es-US" sz="1200" b="1" i="0" strike="noStrike" cap="none" spc="0" baseline="0" dirty="0">
                <a:solidFill>
                  <a:srgbClr val="000000"/>
                </a:solidFill>
                <a:effectLst/>
                <a:latin typeface="Calibri"/>
                <a:ea typeface="Calibri"/>
                <a:cs typeface="Calibri"/>
              </a:rPr>
              <a:t>Hay muchos factores que intervienen, ¿no es así?</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7</a:t>
            </a:fld>
            <a:endParaRPr lang="en-US"/>
          </a:p>
        </p:txBody>
      </p:sp>
    </p:spTree>
    <p:extLst>
      <p:ext uri="{BB962C8B-B14F-4D97-AF65-F5344CB8AC3E}">
        <p14:creationId xmlns:p14="http://schemas.microsoft.com/office/powerpoint/2010/main" val="348531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“Pensemos por un momento en nuestros entornos de trabajo. Me gustaría que cierren los ojos y realmente se imaginen que están allí. Piensen en todas las rutinas y entornos de su trabajo diario. Pensando en esto, me gustaría que dediquen un momento a pensar en estrategias que están implementadas, o que podrían implementarse, para ayudarnos a evitar que los microbios se propaguen de las superficies. </a:t>
            </a:r>
            <a:r>
              <a:rPr lang="es-US" sz="1200" b="1" i="0" strike="noStrike" cap="none" spc="0" baseline="0" dirty="0">
                <a:solidFill>
                  <a:srgbClr val="000000"/>
                </a:solidFill>
                <a:effectLst/>
                <a:latin typeface="Calibri"/>
                <a:ea typeface="Calibri"/>
                <a:cs typeface="Calibri"/>
              </a:rPr>
              <a:t>¿Cuáles son algunas de las posibles estrategias que podríamos usar para ayudarnos a recordar que tenemos que protegernos contra este tipo de propagación de la enfermedad?</a:t>
            </a:r>
            <a:r>
              <a:rPr lang="es-US" sz="1200" b="0" i="0" strike="noStrike" cap="none" spc="0" baseline="0" dirty="0">
                <a:solidFill>
                  <a:srgbClr val="000000"/>
                </a:solidFill>
                <a:effectLst/>
                <a:latin typeface="Calibri"/>
                <a:ea typeface="Calibri"/>
                <a:cs typeface="Calibri"/>
              </a:rPr>
              <a:t> Piensen en lo que se hace en sus centros y lo que pueden hacer”.</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 [</a:t>
            </a:r>
            <a:r>
              <a:rPr lang="es-US" sz="1200" b="0" i="1" strike="noStrike" cap="none" spc="0" baseline="0" dirty="0">
                <a:solidFill>
                  <a:srgbClr val="000000"/>
                </a:solidFill>
                <a:effectLst/>
                <a:latin typeface="Calibri"/>
                <a:ea typeface="Calibri"/>
                <a:cs typeface="Calibri"/>
              </a:rPr>
              <a:t>Pausa para permitir que los participantes reflexionen</a:t>
            </a:r>
            <a:r>
              <a:rPr lang="es-US" sz="1200" b="0" i="0" strike="noStrike" cap="none" spc="0" baseline="0" dirty="0">
                <a:solidFill>
                  <a:srgbClr val="000000"/>
                </a:solidFill>
                <a:effectLst/>
                <a:latin typeface="Calibri"/>
                <a:ea typeface="Calibri"/>
                <a:cs typeface="Calibri"/>
              </a:rPr>
              <a:t>]</a:t>
            </a:r>
          </a:p>
          <a:p>
            <a:r>
              <a:rPr lang="es-US" sz="1200" b="1" i="0" strike="noStrike" cap="none" spc="0" baseline="0" dirty="0">
                <a:solidFill>
                  <a:srgbClr val="000000"/>
                </a:solidFill>
                <a:effectLst/>
                <a:latin typeface="Calibri"/>
                <a:ea typeface="Calibri"/>
                <a:cs typeface="Calibri"/>
              </a:rPr>
              <a:t>“¿Alguien quiere compartir una estrategia creativa que haya identificado? ¿Cómo podemos apoyarnos mutuamente para evitar que los microbios se propaguen de las superficies?”.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8</a:t>
            </a:fld>
            <a:endParaRPr lang="en-US"/>
          </a:p>
        </p:txBody>
      </p:sp>
    </p:spTree>
    <p:extLst>
      <p:ext uri="{BB962C8B-B14F-4D97-AF65-F5344CB8AC3E}">
        <p14:creationId xmlns:p14="http://schemas.microsoft.com/office/powerpoint/2010/main" val="11136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[Prepárese para agregar a la lista, según sea necesario].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9</a:t>
            </a:fld>
            <a:endParaRPr lang="en-US"/>
          </a:p>
        </p:txBody>
      </p:sp>
    </p:spTree>
    <p:extLst>
      <p:ext uri="{BB962C8B-B14F-4D97-AF65-F5344CB8AC3E}">
        <p14:creationId xmlns:p14="http://schemas.microsoft.com/office/powerpoint/2010/main" val="162403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haremos una breve revisión de cómo se propaga el COVID-19.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
            <a:extLst>
              <a:ext uri="{FF2B5EF4-FFF2-40B4-BE49-F238E27FC236}">
                <a16:creationId xmlns:a16="http://schemas.microsoft.com/office/drawing/2014/main" xmlns="" id="{D4739EE6-CF3E-4E84-9468-A83DFC86FE5D}"/>
              </a:ext>
            </a:extLst>
          </p:cNvPr>
          <p:cNvSpPr>
            <a:spLocks noGrp="1"/>
          </p:cNvSpPr>
          <p:nvPr>
            <p:ph type="title"/>
          </p:nvPr>
        </p:nvSpPr>
        <p:spPr>
          <a:xfrm>
            <a:off x="0" y="5869034"/>
            <a:ext cx="12192000" cy="1214509"/>
          </a:xfrm>
        </p:spPr>
        <p:txBody>
          <a:bodyPr>
            <a:normAutofit fontScale="90000"/>
          </a:bodyPr>
          <a:lstStyle/>
          <a:p>
            <a:pPr algn="ctr"/>
            <a:r>
              <a:rPr sz="3600" dirty="0"/>
              <a:t/>
            </a:r>
            <a:br>
              <a:rPr sz="3600" dirty="0"/>
            </a:br>
            <a:r>
              <a:rPr lang="es-US" sz="3600" b="1" i="0" strike="noStrike" cap="none" spc="0" baseline="0" dirty="0">
                <a:solidFill>
                  <a:srgbClr val="2F5597"/>
                </a:solidFill>
                <a:effectLst/>
                <a:latin typeface="Calibri"/>
                <a:ea typeface="Calibri"/>
                <a:cs typeface="Calibri"/>
              </a:rPr>
              <a:t>Tema 4: Cómo se propagan los virus de las superficies a las personas</a:t>
            </a:r>
            <a:r>
              <a:rPr sz="3600" dirty="0"/>
              <a:t/>
            </a:r>
            <a:br>
              <a:rPr sz="3600" dirty="0"/>
            </a:br>
            <a:r>
              <a:rPr lang="es-US" sz="3600" b="1" i="0" strike="noStrike" cap="none" spc="0" baseline="0" dirty="0">
                <a:solidFill>
                  <a:srgbClr val="2F5597"/>
                </a:solidFill>
                <a:effectLst/>
                <a:latin typeface="Calibri"/>
                <a:ea typeface="Calibri"/>
                <a:cs typeface="Calibri"/>
              </a:rPr>
              <a:t>[Fecha de la capacitación]</a:t>
            </a:r>
            <a:r>
              <a:rPr sz="4400" dirty="0"/>
              <a:t/>
            </a:r>
            <a:br>
              <a:rPr sz="4400" dirty="0"/>
            </a:br>
            <a:endParaRPr lang="en-US" b="1" dirty="0">
              <a:solidFill>
                <a:srgbClr val="2F5597"/>
              </a:solidFill>
              <a:latin typeface="+mn-lt"/>
            </a:endParaRPr>
          </a:p>
        </p:txBody>
      </p:sp>
      <p:pic>
        <p:nvPicPr>
          <p:cNvPr id="17"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11D58BF3-1AF3-45CB-BB93-CC781A9B0228}"/>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391886" y="1373740"/>
            <a:ext cx="4613465"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8362924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362211" y="570168"/>
            <a:ext cx="4466463"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913E172E-A714-48CD-A408-D24B5E6B6B9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0F8492A-E697-4990-A879-85CF0F5E7B2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F9F153B-1F61-43BD-85D2-8DD2AC904CCE}"/>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2800" b="0" i="0" strike="noStrike" cap="none" spc="0" baseline="0">
                <a:solidFill>
                  <a:srgbClr val="000000"/>
                </a:solidFill>
                <a:effectLst/>
                <a:latin typeface="Calibri"/>
                <a:ea typeface="Calibri"/>
                <a:cs typeface="Calibri"/>
              </a:rPr>
              <a:t>Presentaciones</a:t>
            </a:r>
          </a:p>
          <a:p>
            <a:r>
              <a:rPr lang="es-US" sz="2800" b="0" i="0" strike="noStrike" cap="none" spc="0" baseline="0">
                <a:solidFill>
                  <a:srgbClr val="000000"/>
                </a:solidFill>
                <a:effectLst/>
                <a:latin typeface="Calibri"/>
                <a:ea typeface="Calibri"/>
                <a:cs typeface="Calibri"/>
              </a:rPr>
              <a:t>Cómo se propagan los virus de las superficies a las personas</a:t>
            </a:r>
          </a:p>
          <a:p>
            <a:pPr lvl="1"/>
            <a:r>
              <a:rPr lang="es-US" sz="2400" b="0" i="0" strike="noStrike" cap="none" spc="0" baseline="0">
                <a:solidFill>
                  <a:srgbClr val="000000"/>
                </a:solidFill>
                <a:effectLst/>
                <a:latin typeface="Calibri"/>
                <a:ea typeface="Calibri"/>
                <a:cs typeface="Calibri"/>
              </a:rPr>
              <a:t>Video</a:t>
            </a:r>
          </a:p>
          <a:p>
            <a:pPr lvl="1"/>
            <a:r>
              <a:rPr lang="es-US" sz="2400" b="0" i="0" strike="noStrike" cap="none" spc="0" baseline="0">
                <a:solidFill>
                  <a:srgbClr val="000000"/>
                </a:solidFill>
                <a:effectLst/>
                <a:latin typeface="Calibri"/>
                <a:ea typeface="Calibri"/>
                <a:cs typeface="Calibri"/>
              </a:rPr>
              <a:t>Conversación y reflexión</a:t>
            </a:r>
          </a:p>
          <a:p>
            <a:r>
              <a:rPr lang="es-US" sz="2800" b="0" i="0" strike="noStrike" cap="none" spc="0" baseline="0">
                <a:solidFill>
                  <a:srgbClr val="000000"/>
                </a:solidFill>
                <a:effectLst/>
                <a:latin typeface="Calibri"/>
                <a:ea typeface="Calibri"/>
                <a:cs typeface="Calibri"/>
              </a:rPr>
              <a:t>Formulario de comentarios de la sesión y próximos pasos</a:t>
            </a:r>
          </a:p>
          <a:p>
            <a:endParaRPr lang="en-US"/>
          </a:p>
        </p:txBody>
      </p:sp>
      <p:sp>
        <p:nvSpPr>
          <p:cNvPr id="4" name="Rectangle 3">
            <a:extLst>
              <a:ext uri="{FF2B5EF4-FFF2-40B4-BE49-F238E27FC236}">
                <a16:creationId xmlns:a16="http://schemas.microsoft.com/office/drawing/2014/main" xmlns="" id="{F6EE4C65-671C-49D8-9718-46456CA37ADE}"/>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898E5F6-94AF-427A-8B9E-89F0D8A64A10}"/>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4FC8474-F175-4B41-8B58-704EFF5CB3C9}"/>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F8610B1-D596-463C-A953-0D2D415FA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pPr lvl="0"/>
            <a:r>
              <a:rPr lang="es-US" sz="2800" b="0" i="0" strike="noStrike" cap="none" spc="0" baseline="0">
                <a:solidFill>
                  <a:srgbClr val="000000"/>
                </a:solidFill>
                <a:effectLst/>
                <a:latin typeface="Calibri"/>
                <a:ea typeface="Calibri"/>
                <a:cs typeface="Calibri"/>
              </a:rPr>
              <a:t>Describir dos (2) maneras en que los virus pueden propagarse de las superficies a las personas.</a:t>
            </a:r>
          </a:p>
          <a:p>
            <a:pPr lvl="0"/>
            <a:r>
              <a:rPr lang="es-US" sz="2800" b="0" i="0" strike="noStrike" cap="none" spc="0" baseline="0">
                <a:solidFill>
                  <a:srgbClr val="000000"/>
                </a:solidFill>
                <a:effectLst/>
                <a:latin typeface="Calibri"/>
                <a:ea typeface="Calibri"/>
                <a:cs typeface="Calibri"/>
              </a:rPr>
              <a:t>Explicar un (1) motivo por el cual la buena higiene de manos y la limpieza ambiental son importantes para evitar que los microbios se propaguen en la atención médica.</a:t>
            </a:r>
          </a:p>
          <a:p>
            <a:endParaRPr lang="en-US"/>
          </a:p>
        </p:txBody>
      </p:sp>
      <p:sp>
        <p:nvSpPr>
          <p:cNvPr id="4" name="Rectangle 3">
            <a:extLst>
              <a:ext uri="{FF2B5EF4-FFF2-40B4-BE49-F238E27FC236}">
                <a16:creationId xmlns:a16="http://schemas.microsoft.com/office/drawing/2014/main" xmlns="" id="{11D7C4B5-0596-4F99-A8AC-08DE8AD7DEF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DB33FFE-F7C8-46AD-80A0-E1C4F33F3B41}"/>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849DB2A-383D-4342-910D-52753D64A13C}"/>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7EF31BE-777A-4E77-92E3-F09C215A5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08663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32644FD-3A87-4BEC-8B2E-90449D27D831}"/>
              </a:ext>
            </a:extLst>
          </p:cNvPr>
          <p:cNvSpPr>
            <a:spLocks noGrp="1"/>
          </p:cNvSpPr>
          <p:nvPr>
            <p:ph type="title"/>
          </p:nvPr>
        </p:nvSpPr>
        <p:spPr>
          <a:xfrm>
            <a:off x="838200" y="130751"/>
            <a:ext cx="10515600" cy="1325563"/>
          </a:xfrm>
        </p:spPr>
        <p:txBody>
          <a:bodyPr/>
          <a:lstStyle/>
          <a:p>
            <a:r>
              <a:rPr lang="es-US" sz="4400" b="1" i="0" strike="noStrike" cap="none" spc="0" baseline="0">
                <a:solidFill>
                  <a:srgbClr val="000000"/>
                </a:solidFill>
                <a:effectLst/>
                <a:latin typeface="Calibri"/>
                <a:ea typeface="Calibri"/>
                <a:cs typeface="Calibri"/>
              </a:rPr>
              <a:t>Definiciones</a:t>
            </a:r>
          </a:p>
        </p:txBody>
      </p:sp>
      <p:sp>
        <p:nvSpPr>
          <p:cNvPr id="5" name="Content Placeholder 4">
            <a:extLst>
              <a:ext uri="{FF2B5EF4-FFF2-40B4-BE49-F238E27FC236}">
                <a16:creationId xmlns:a16="http://schemas.microsoft.com/office/drawing/2014/main" xmlns="" id="{E1A8CA95-3825-4E49-9B0C-A18542FD10B5}"/>
              </a:ext>
            </a:extLst>
          </p:cNvPr>
          <p:cNvSpPr>
            <a:spLocks noGrp="1"/>
          </p:cNvSpPr>
          <p:nvPr>
            <p:ph idx="1"/>
          </p:nvPr>
        </p:nvSpPr>
        <p:spPr>
          <a:xfrm>
            <a:off x="838200" y="1336597"/>
            <a:ext cx="10515600" cy="5165691"/>
          </a:xfrm>
        </p:spPr>
        <p:txBody>
          <a:bodyPr>
            <a:noAutofit/>
          </a:bodyPr>
          <a:lstStyle/>
          <a:p>
            <a:r>
              <a:rPr lang="es-US" sz="3200" b="1" i="0" strike="noStrike" cap="none" spc="0" baseline="0">
                <a:solidFill>
                  <a:srgbClr val="055FAB"/>
                </a:solidFill>
                <a:effectLst/>
                <a:latin typeface="Calibri"/>
                <a:ea typeface="Calibri"/>
                <a:cs typeface="Calibri"/>
              </a:rPr>
              <a:t>Transmisión a través de fómites: </a:t>
            </a:r>
          </a:p>
          <a:p>
            <a:pPr lvl="1"/>
            <a:r>
              <a:rPr lang="es-US" sz="2800" b="0" i="0" strike="noStrike" cap="none" spc="0" baseline="0">
                <a:solidFill>
                  <a:srgbClr val="000000"/>
                </a:solidFill>
                <a:effectLst/>
                <a:latin typeface="Calibri"/>
                <a:ea typeface="Calibri"/>
                <a:cs typeface="Calibri"/>
              </a:rPr>
              <a:t>La infección se propaga a través del contacto directo con un artículo o superficie (p. ej., desde un estetoscopio) que se ha contaminado con material infeccioso. </a:t>
            </a:r>
          </a:p>
          <a:p>
            <a:pPr lvl="2"/>
            <a:r>
              <a:rPr lang="es-US" sz="2800" b="0" i="0" strike="noStrike" cap="none" spc="0" baseline="0">
                <a:solidFill>
                  <a:srgbClr val="000000"/>
                </a:solidFill>
                <a:effectLst/>
                <a:latin typeface="Calibri"/>
                <a:ea typeface="Calibri"/>
                <a:cs typeface="Calibri"/>
              </a:rPr>
              <a:t>Fómite: objeto no vivo contaminado con microorganismos que puede propagar los microorganismos a otras personas.</a:t>
            </a:r>
          </a:p>
          <a:p>
            <a:pPr lvl="1"/>
            <a:endParaRPr lang="en-US" sz="3200"/>
          </a:p>
          <a:p>
            <a:r>
              <a:rPr lang="es-US" sz="3200" b="1" i="0" strike="noStrike" cap="none" spc="0" baseline="0">
                <a:solidFill>
                  <a:srgbClr val="B95EA4"/>
                </a:solidFill>
                <a:effectLst/>
                <a:latin typeface="Calibri"/>
                <a:ea typeface="Calibri"/>
                <a:cs typeface="Calibri"/>
              </a:rPr>
              <a:t>Transmisión por contacto: </a:t>
            </a:r>
          </a:p>
          <a:p>
            <a:pPr lvl="1"/>
            <a:r>
              <a:rPr lang="es-US" sz="2800" b="0" i="0" strike="noStrike" cap="none" spc="0" baseline="0">
                <a:solidFill>
                  <a:srgbClr val="000000"/>
                </a:solidFill>
                <a:effectLst/>
                <a:latin typeface="Calibri"/>
                <a:ea typeface="Calibri"/>
                <a:cs typeface="Calibri"/>
              </a:rPr>
              <a:t>La infección se propaga a través del contacto directo con una persona infecciosa (p. ej., al tocarla durante un apretón de manos o al tomar el pulso) o con un artículo o superficie que tiene material infeccioso.</a:t>
            </a:r>
          </a:p>
          <a:p>
            <a:pPr marL="457200" lvl="1" indent="0">
              <a:buNone/>
            </a:pPr>
            <a:endParaRPr lang="en-US" sz="2800"/>
          </a:p>
        </p:txBody>
      </p:sp>
      <p:sp>
        <p:nvSpPr>
          <p:cNvPr id="6" name="Rectangle 5">
            <a:extLst>
              <a:ext uri="{FF2B5EF4-FFF2-40B4-BE49-F238E27FC236}">
                <a16:creationId xmlns:a16="http://schemas.microsoft.com/office/drawing/2014/main" xmlns="" id="{2FCE8CAC-F259-41D3-A650-7EF99253E93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1BB2DD8-CA13-4002-B262-407424B709BA}"/>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1534E8C-1230-4B30-B8CD-0A6DD188F8D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B26650D-1A9D-4208-B9F8-5A4228BE9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64147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a:ea typeface="Calibri Light"/>
                <a:cs typeface="Calibri Light"/>
              </a:rPr>
              <a:t>Videoblog 6: ¿Cómo se propagan los virus de las superficies a las personas? (Enlace)</a:t>
            </a:r>
          </a:p>
        </p:txBody>
      </p:sp>
      <p:sp>
        <p:nvSpPr>
          <p:cNvPr id="5" name="Rectangle 4">
            <a:extLst>
              <a:ext uri="{FF2B5EF4-FFF2-40B4-BE49-F238E27FC236}">
                <a16:creationId xmlns:a16="http://schemas.microsoft.com/office/drawing/2014/main" xmlns="" id="{D589BE8F-40E5-41DD-A7AE-AA4AB8AE9CC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32C44A3-5013-4F82-AE1D-8607C861B86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124FC79-920D-4F22-8ED5-99C96E7F8995}"/>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507C50AD-9C0F-477C-A1FD-7F20197AB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xmlns="" id="{0903456F-8C14-413C-AB19-889771446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11" name="Title 1">
            <a:extLst>
              <a:ext uri="{FF2B5EF4-FFF2-40B4-BE49-F238E27FC236}">
                <a16:creationId xmlns:a16="http://schemas.microsoft.com/office/drawing/2014/main" xmlns="" id="{4A0581B2-323C-4893-9793-70F724013DA7}"/>
              </a:ext>
            </a:extLst>
          </p:cNvPr>
          <p:cNvSpPr txBox="1"/>
          <p:nvPr/>
        </p:nvSpPr>
        <p:spPr>
          <a:xfrm>
            <a:off x="165651" y="5627125"/>
            <a:ext cx="327249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6</a:t>
            </a:r>
            <a:endParaRPr lang="en-US" sz="4000" b="1" dirty="0">
              <a:solidFill>
                <a:schemeClr val="bg1"/>
              </a:solidFill>
              <a:latin typeface="+mn-lt"/>
            </a:endParaRPr>
          </a:p>
        </p:txBody>
      </p:sp>
      <p:sp>
        <p:nvSpPr>
          <p:cNvPr id="12" name="Title 1">
            <a:extLst>
              <a:ext uri="{FF2B5EF4-FFF2-40B4-BE49-F238E27FC236}">
                <a16:creationId xmlns:a16="http://schemas.microsoft.com/office/drawing/2014/main" xmlns="" id="{4A0581B2-323C-4893-9793-70F724013DA7}"/>
              </a:ext>
            </a:extLst>
          </p:cNvPr>
          <p:cNvSpPr txBox="1"/>
          <p:nvPr/>
        </p:nvSpPr>
        <p:spPr>
          <a:xfrm>
            <a:off x="1957235" y="218541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¿CÓMO SE PROPAGAN LOS VIRUS DE LAS SUPERFICIES A LAS PERSONAS?</a:t>
            </a:r>
            <a:endParaRPr lang="en-US" sz="5400" b="1">
              <a:solidFill>
                <a:srgbClr val="0E3E68"/>
              </a:solidFill>
              <a:latin typeface="+mn-lt"/>
            </a:endParaRPr>
          </a:p>
        </p:txBody>
      </p:sp>
    </p:spTree>
    <p:extLst>
      <p:ext uri="{BB962C8B-B14F-4D97-AF65-F5344CB8AC3E}">
        <p14:creationId xmlns:p14="http://schemas.microsoft.com/office/powerpoint/2010/main" val="26097275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5BEBC5-13A0-4367-884D-A077605F7A4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 ¿Cómo explicarían estos conceptos a los demás?</a:t>
            </a:r>
          </a:p>
        </p:txBody>
      </p:sp>
      <p:sp>
        <p:nvSpPr>
          <p:cNvPr id="5" name="Content Placeholder 4">
            <a:extLst>
              <a:ext uri="{FF2B5EF4-FFF2-40B4-BE49-F238E27FC236}">
                <a16:creationId xmlns:a16="http://schemas.microsoft.com/office/drawing/2014/main" xmlns="" id="{8DF054E1-A8C9-4609-BC4B-363FD1B63FA4}"/>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Aunque el COVID-19 se propaga principalmente a través de las gotitas respiratorias, otra manera de enfermarse es tocar algo que tenga el virus vivo y luego tocarse la cara sin limpiarse las manos primero. </a:t>
            </a:r>
          </a:p>
          <a:p>
            <a:pPr lvl="0"/>
            <a:r>
              <a:rPr lang="es-US" sz="2800" b="0" i="0" strike="noStrike" cap="none" spc="0" baseline="0">
                <a:solidFill>
                  <a:srgbClr val="000000"/>
                </a:solidFill>
                <a:effectLst/>
                <a:latin typeface="Calibri"/>
                <a:ea typeface="Calibri"/>
                <a:cs typeface="Calibri"/>
              </a:rPr>
              <a:t>El virus puede llegar a las superficies cuando las gotitas respiratorias caen sobre esas superficies.</a:t>
            </a:r>
          </a:p>
          <a:p>
            <a:pPr lvl="0"/>
            <a:r>
              <a:rPr lang="es-US" sz="2800" b="0" i="0" strike="noStrike" cap="none" spc="0" baseline="0">
                <a:solidFill>
                  <a:srgbClr val="000000"/>
                </a:solidFill>
                <a:effectLst/>
                <a:latin typeface="Calibri"/>
                <a:ea typeface="Calibri"/>
                <a:cs typeface="Calibri"/>
              </a:rPr>
              <a:t>El virus también puede llegar a las superficies cuando los líquidos corporales de una persona infectada, como saliva o mocos, llegan a las cosas cercanas.</a:t>
            </a:r>
          </a:p>
          <a:p>
            <a:endParaRPr lang="en-US"/>
          </a:p>
        </p:txBody>
      </p:sp>
      <p:sp>
        <p:nvSpPr>
          <p:cNvPr id="6" name="Rectangle 5">
            <a:extLst>
              <a:ext uri="{FF2B5EF4-FFF2-40B4-BE49-F238E27FC236}">
                <a16:creationId xmlns:a16="http://schemas.microsoft.com/office/drawing/2014/main" xmlns="" id="{02A3295F-E343-4CA9-A6FF-F9D29323BF9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47AE86C-067E-491B-8871-9D37E298EA6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EB97A6E2-EA50-4512-BF96-23F164D55C1C}"/>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64852E84-257C-4A97-9C43-D4BF35A21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3173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5BEBC5-13A0-4367-884D-A077605F7A49}"/>
              </a:ext>
            </a:extLst>
          </p:cNvPr>
          <p:cNvSpPr>
            <a:spLocks noGrp="1"/>
          </p:cNvSpPr>
          <p:nvPr>
            <p:ph type="title"/>
          </p:nvPr>
        </p:nvSpPr>
        <p:spPr>
          <a:xfrm>
            <a:off x="1018822" y="2766218"/>
            <a:ext cx="10515600" cy="1325563"/>
          </a:xfrm>
        </p:spPr>
        <p:txBody>
          <a:bodyPr>
            <a:normAutofit fontScale="90000"/>
          </a:bodyPr>
          <a:lstStyle/>
          <a:p>
            <a:pPr algn="ctr"/>
            <a:r>
              <a:rPr lang="es-US" sz="4400" b="1" i="0" strike="noStrike" cap="none" spc="0" baseline="0">
                <a:solidFill>
                  <a:srgbClr val="000000"/>
                </a:solidFill>
                <a:effectLst/>
                <a:latin typeface="Calibri"/>
                <a:ea typeface="Calibri"/>
                <a:cs typeface="Calibri"/>
              </a:rPr>
              <a:t>¿Cuál es la parte más difícil de protegernos de los microbios que pueden propagarse de las superficies?</a:t>
            </a:r>
            <a:r>
              <a:rPr sz="4400"/>
              <a:t/>
            </a:r>
            <a:br>
              <a:rPr sz="4400"/>
            </a:br>
            <a:endParaRPr lang="en-US" b="1">
              <a:latin typeface="+mn-lt"/>
            </a:endParaRPr>
          </a:p>
        </p:txBody>
      </p:sp>
      <p:sp>
        <p:nvSpPr>
          <p:cNvPr id="5" name="Rectangle 4">
            <a:extLst>
              <a:ext uri="{FF2B5EF4-FFF2-40B4-BE49-F238E27FC236}">
                <a16:creationId xmlns:a16="http://schemas.microsoft.com/office/drawing/2014/main" xmlns="" id="{C4AD9DB5-28AE-4D39-AB06-EC7E4F8CC0CB}"/>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34AEEE0-5B8A-40E0-ACF6-39B26C6E7084}"/>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9EDC8F8-058C-470A-8A52-CB8E8D4E2BAB}"/>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8B6FB84-759E-47E3-9623-84894498C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1689871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BC2A7-3208-445E-9F93-C8B0A1C6A743}"/>
              </a:ext>
            </a:extLst>
          </p:cNvPr>
          <p:cNvSpPr>
            <a:spLocks noGrp="1"/>
          </p:cNvSpPr>
          <p:nvPr>
            <p:ph type="title"/>
          </p:nvPr>
        </p:nvSpPr>
        <p:spPr>
          <a:xfrm>
            <a:off x="838199" y="815974"/>
            <a:ext cx="11170341" cy="1325563"/>
          </a:xfrm>
        </p:spPr>
        <p:txBody>
          <a:bodyPr>
            <a:normAutofit fontScale="90000"/>
          </a:bodyPr>
          <a:lstStyle/>
          <a:p>
            <a:r>
              <a:rPr lang="es-US" sz="4400" b="1" i="0" strike="noStrike" cap="none" spc="0" baseline="0">
                <a:solidFill>
                  <a:srgbClr val="000000"/>
                </a:solidFill>
                <a:effectLst/>
                <a:latin typeface="Calibri"/>
                <a:ea typeface="Calibri"/>
                <a:cs typeface="Calibri"/>
              </a:rPr>
              <a:t>¿Cuáles son algunas de las posibles estrategias para protegernos de los microbios que se propagan de las superficies? </a:t>
            </a:r>
            <a:r>
              <a:rPr sz="4400"/>
              <a:t/>
            </a:r>
            <a:br>
              <a:rPr sz="4400"/>
            </a:br>
            <a:endParaRPr lang="en-US"/>
          </a:p>
        </p:txBody>
      </p:sp>
      <p:sp>
        <p:nvSpPr>
          <p:cNvPr id="3" name="Content Placeholder 2">
            <a:extLst>
              <a:ext uri="{FF2B5EF4-FFF2-40B4-BE49-F238E27FC236}">
                <a16:creationId xmlns:a16="http://schemas.microsoft.com/office/drawing/2014/main" xmlns="" id="{8A42DB2B-1AEB-4377-841A-2D3555C4F4EA}"/>
              </a:ext>
            </a:extLst>
          </p:cNvPr>
          <p:cNvSpPr>
            <a:spLocks noGrp="1"/>
          </p:cNvSpPr>
          <p:nvPr>
            <p:ph idx="1"/>
          </p:nvPr>
        </p:nvSpPr>
        <p:spPr>
          <a:xfrm>
            <a:off x="838200" y="2321637"/>
            <a:ext cx="10515600" cy="4351338"/>
          </a:xfrm>
        </p:spPr>
        <p:txBody>
          <a:bodyPr/>
          <a:lstStyle/>
          <a:p>
            <a:r>
              <a:rPr lang="es-US" sz="2800" b="0" i="0" strike="noStrike" cap="none" spc="0" baseline="0">
                <a:solidFill>
                  <a:srgbClr val="000000"/>
                </a:solidFill>
                <a:effectLst/>
                <a:latin typeface="Calibri"/>
                <a:ea typeface="Calibri"/>
                <a:cs typeface="Calibri"/>
              </a:rPr>
              <a:t>¿Qué hacen sus centros?</a:t>
            </a:r>
          </a:p>
          <a:p>
            <a:r>
              <a:rPr lang="es-US" sz="2800" b="0" i="0" strike="noStrike" cap="none" spc="0" baseline="0">
                <a:solidFill>
                  <a:srgbClr val="000000"/>
                </a:solidFill>
                <a:effectLst/>
                <a:latin typeface="Calibri"/>
                <a:ea typeface="Calibri"/>
                <a:cs typeface="Calibri"/>
              </a:rPr>
              <a:t>¿Qué pueden hacer?</a:t>
            </a:r>
          </a:p>
          <a:p>
            <a:endParaRPr lang="en-US"/>
          </a:p>
        </p:txBody>
      </p:sp>
      <p:sp>
        <p:nvSpPr>
          <p:cNvPr id="4" name="Rectangle 3">
            <a:extLst>
              <a:ext uri="{FF2B5EF4-FFF2-40B4-BE49-F238E27FC236}">
                <a16:creationId xmlns:a16="http://schemas.microsoft.com/office/drawing/2014/main" xmlns="" id="{057308E1-82F2-4E76-8346-A3027347889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63C6C47-1B5E-40F8-832E-C8E43F2DAE64}"/>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8AE30CF-B337-4AEE-BFE7-4F9697351FC3}"/>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4D714740-1979-4449-BBAA-459B2F52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Aunque el COVID-19 se propaga principalmente a través de las gotitas respiratorias, otra manera de enfermarse es tocar algo que tenga el virus vivo y luego tocarse la cara sin limpiarse las manos primero. </a:t>
            </a:r>
          </a:p>
          <a:p>
            <a:pPr lvl="0"/>
            <a:r>
              <a:rPr lang="es-US" sz="2800" b="0" i="0" strike="noStrike" cap="none" spc="0" baseline="0">
                <a:solidFill>
                  <a:srgbClr val="000000"/>
                </a:solidFill>
                <a:effectLst/>
                <a:latin typeface="Calibri"/>
                <a:ea typeface="Calibri"/>
                <a:cs typeface="Calibri"/>
              </a:rPr>
              <a:t>El virus puede llegar a las superficies cuando las gotitas respiratorias caen sobre esas superficies.</a:t>
            </a:r>
          </a:p>
          <a:p>
            <a:pPr lvl="0"/>
            <a:r>
              <a:rPr lang="es-US" sz="2800" b="0" i="0" strike="noStrike" cap="none" spc="0" baseline="0">
                <a:solidFill>
                  <a:srgbClr val="000000"/>
                </a:solidFill>
                <a:effectLst/>
                <a:latin typeface="Calibri"/>
                <a:ea typeface="Calibri"/>
                <a:cs typeface="Calibri"/>
              </a:rPr>
              <a:t>El virus también puede llegar a las superficies cuando los líquidos corporales de una persona infectada, como saliva o mocos, llegan a las cosas cercanas.</a:t>
            </a:r>
          </a:p>
          <a:p>
            <a:endParaRPr lang="en-US"/>
          </a:p>
        </p:txBody>
      </p:sp>
      <p:sp>
        <p:nvSpPr>
          <p:cNvPr id="4" name="Rectangle 3">
            <a:extLst>
              <a:ext uri="{FF2B5EF4-FFF2-40B4-BE49-F238E27FC236}">
                <a16:creationId xmlns:a16="http://schemas.microsoft.com/office/drawing/2014/main" xmlns="" id="{28FC8EAD-CDE4-4168-98FB-BCE9FE0DB482}"/>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73CB4F7-D9BC-4550-9A56-E75DE8B6CDAC}"/>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CE524F6-A4DE-40D9-BE95-0AA8EEFF6ACF}"/>
              </a:ext>
              <a:ext uri="{C183D7F6-B498-43B3-948B-1728B52AA6E4}">
                <adec:decorative xmlns:adec="http://schemas.microsoft.com/office/drawing/2017/decorative" xmlns=""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69969311-0897-44C8-A194-BAEE8BAA6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FCF94F-964E-4B5D-8A4B-C535BC3B7941}">
  <ds:schemaRefs>
    <ds:schemaRef ds:uri="http://schemas.microsoft.com/sharepoint/v3/contenttype/forms"/>
  </ds:schemaRefs>
</ds:datastoreItem>
</file>

<file path=customXml/itemProps2.xml><?xml version="1.0" encoding="utf-8"?>
<ds:datastoreItem xmlns:ds="http://schemas.openxmlformats.org/officeDocument/2006/customXml" ds:itemID="{F6283912-9C78-426E-85C0-E3793AA90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6C9BF-06FE-4DC4-A246-4979A550B532}">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1483b978-e15e-4754-9528-54c1cd79355d"/>
    <ds:schemaRef ds:uri="http://purl.org/dc/elements/1.1/"/>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Widescreen</PresentationFormat>
  <Paragraphs>102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TiemposText</vt:lpstr>
      <vt:lpstr>Arial</vt:lpstr>
      <vt:lpstr>Calibri</vt:lpstr>
      <vt:lpstr>Calibri Light</vt:lpstr>
      <vt:lpstr>Symbol</vt:lpstr>
      <vt:lpstr>Office Theme</vt:lpstr>
      <vt:lpstr> Tema 4: Cómo se propagan los virus de las superficies a las personas [Fecha de la capacitación] </vt:lpstr>
      <vt:lpstr>Programa</vt:lpstr>
      <vt:lpstr>Objetivos de aprendizaje</vt:lpstr>
      <vt:lpstr>Definiciones</vt:lpstr>
      <vt:lpstr>Videoblog 6: ¿Cómo se propagan los virus de las superficies a las personas? (Enlace)</vt:lpstr>
      <vt:lpstr>Mensajes clave: ¿Cómo explicarían estos conceptos a los demás?</vt:lpstr>
      <vt:lpstr>¿Cuál es la parte más difícil de protegernos de los microbios que pueden propagarse de las superficies? </vt:lpstr>
      <vt:lpstr>¿Cuáles son algunas de las posibles estrategias para protegernos de los microbios que se propagan de las superficies?  </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125</cp:revision>
  <dcterms:created xsi:type="dcterms:W3CDTF">2020-12-07T18:24:10Z</dcterms:created>
  <dcterms:modified xsi:type="dcterms:W3CDTF">2021-09-09T16:11:46Z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