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4" r:id="rId5"/>
    <p:sldId id="257" r:id="rId6"/>
    <p:sldId id="293" r:id="rId7"/>
    <p:sldId id="287" r:id="rId8"/>
    <p:sldId id="260" r:id="rId9"/>
    <p:sldId id="283" r:id="rId10"/>
    <p:sldId id="291" r:id="rId11"/>
    <p:sldId id="290" r:id="rId12"/>
    <p:sldId id="295"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5" autoAdjust="0"/>
    <p:restoredTop sz="76081" autoAdjust="0"/>
  </p:normalViewPr>
  <p:slideViewPr>
    <p:cSldViewPr snapToGrid="0">
      <p:cViewPr varScale="1">
        <p:scale>
          <a:sx n="53" d="100"/>
          <a:sy n="53" d="100"/>
        </p:scale>
        <p:origin x="84" y="846"/>
      </p:cViewPr>
      <p:guideLst/>
    </p:cSldViewPr>
  </p:slideViewPr>
  <p:outlineViewPr>
    <p:cViewPr>
      <p:scale>
        <a:sx n="33" d="100"/>
        <a:sy n="33" d="100"/>
      </p:scale>
      <p:origin x="0" y="-1867"/>
    </p:cViewPr>
  </p:outlineViewPr>
  <p:notesTextViewPr>
    <p:cViewPr>
      <p:scale>
        <a:sx n="1" d="1"/>
        <a:sy n="1" d="1"/>
      </p:scale>
      <p:origin x="0" y="-498"/>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40088E43-8376-4151-AC05-C3ADE121E495}"/>
    <pc:docChg chg="modSld">
      <pc:chgData name="Woodring, Jacqueline M. (CDC/DDID/NCEZID/DHQP)" userId="39b54e8a-75b3-4198-bd57-c5a7d40723ea" providerId="ADAL" clId="{40088E43-8376-4151-AC05-C3ADE121E495}" dt="2021-08-31T16:40:33.398" v="0"/>
      <pc:docMkLst>
        <pc:docMk/>
      </pc:docMkLst>
      <pc:sldChg chg="modNotesTx">
        <pc:chgData name="Woodring, Jacqueline M. (CDC/DDID/NCEZID/DHQP)" userId="39b54e8a-75b3-4198-bd57-c5a7d40723ea" providerId="ADAL" clId="{40088E43-8376-4151-AC05-C3ADE121E495}" dt="2021-08-31T16:40:33.398" v="0"/>
        <pc:sldMkLst>
          <pc:docMk/>
          <pc:sldMk cId="2609727597" sldId="260"/>
        </pc:sldMkLst>
      </pc:sldChg>
    </pc:docChg>
  </pc:docChgLst>
  <pc:docChgLst>
    <pc:chgData name="Jacqueline" userId="39b54e8a-75b3-4198-bd57-c5a7d40723ea" providerId="ADAL" clId="{40088E43-8376-4151-AC05-C3ADE121E495}"/>
    <pc:docChg chg="modSld">
      <pc:chgData name="Jacqueline" userId="39b54e8a-75b3-4198-bd57-c5a7d40723ea" providerId="ADAL" clId="{40088E43-8376-4151-AC05-C3ADE121E495}" dt="2021-08-26T17:04:32.678" v="2"/>
      <pc:docMkLst>
        <pc:docMk/>
      </pc:docMkLst>
      <pc:sldChg chg="modNotesTx">
        <pc:chgData name="Jacqueline" userId="39b54e8a-75b3-4198-bd57-c5a7d40723ea" providerId="ADAL" clId="{40088E43-8376-4151-AC05-C3ADE121E495}" dt="2021-08-26T17:04:32.678" v="2"/>
        <pc:sldMkLst>
          <pc:docMk/>
          <pc:sldMk cId="26097275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D9595-C1CF-439D-952C-D154A20764C9}"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85B1F-68A8-45EF-AC09-A429142266F2}" type="slidenum">
              <a:rPr lang="en-US" smtClean="0"/>
              <a:t>‹#›</a:t>
            </a:fld>
            <a:endParaRPr lang="en-US"/>
          </a:p>
        </p:txBody>
      </p:sp>
    </p:spTree>
    <p:extLst>
      <p:ext uri="{BB962C8B-B14F-4D97-AF65-F5344CB8AC3E}">
        <p14:creationId xmlns:p14="http://schemas.microsoft.com/office/powerpoint/2010/main" val="313104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myxsnuREG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Los participantes inician la sesión y se acomodan. </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1</a:t>
            </a:fld>
            <a:endParaRPr lang="en-US"/>
          </a:p>
        </p:txBody>
      </p:sp>
    </p:spTree>
    <p:extLst>
      <p:ext uri="{BB962C8B-B14F-4D97-AF65-F5344CB8AC3E}">
        <p14:creationId xmlns:p14="http://schemas.microsoft.com/office/powerpoint/2010/main" val="205517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nuevamente al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La vez pasada, nos centramos en el concepto importante de las gotitas respiratorias y cómo propagan el COVID-19. Hoy, nos centraremos en otra forma en la que los microbios pueden propagarse: de las superficies a las personas”.</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2</a:t>
            </a:fld>
            <a:endParaRPr lang="en-US"/>
          </a:p>
        </p:txBody>
      </p:sp>
    </p:spTree>
    <p:extLst>
      <p:ext uri="{BB962C8B-B14F-4D97-AF65-F5344CB8AC3E}">
        <p14:creationId xmlns:p14="http://schemas.microsoft.com/office/powerpoint/2010/main" val="26728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“Primero hablemos sobre el vocabulario. </a:t>
            </a:r>
            <a:r>
              <a:rPr lang="es-US" sz="1200" b="1" i="0" strike="noStrike" cap="none" spc="0" baseline="0" dirty="0">
                <a:solidFill>
                  <a:srgbClr val="000000"/>
                </a:solidFill>
                <a:effectLst/>
                <a:latin typeface="Calibri"/>
                <a:ea typeface="Calibri"/>
                <a:cs typeface="Calibri"/>
              </a:rPr>
              <a:t>¿Qué es un fómite? ¿Alguien desea explicar con sus propias palabras lo que significa la </a:t>
            </a:r>
            <a:r>
              <a:rPr lang="es-AR" b="0" i="1" dirty="0">
                <a:solidFill>
                  <a:srgbClr val="222222"/>
                </a:solidFill>
                <a:effectLst/>
                <a:latin typeface="TiemposText"/>
              </a:rPr>
              <a:t>‘</a:t>
            </a:r>
            <a:r>
              <a:rPr lang="es-US" sz="1200" b="1" i="0" strike="noStrike" cap="none" spc="0" baseline="0" dirty="0">
                <a:solidFill>
                  <a:srgbClr val="000000"/>
                </a:solidFill>
                <a:effectLst/>
                <a:latin typeface="+mn-lt"/>
                <a:ea typeface="Calibri"/>
                <a:cs typeface="Calibri"/>
              </a:rPr>
              <a:t>transmisión a través de fómites</a:t>
            </a:r>
            <a:r>
              <a:rPr lang="es-AR" b="0" i="1" dirty="0">
                <a:solidFill>
                  <a:srgbClr val="222222"/>
                </a:solidFill>
                <a:effectLst/>
                <a:latin typeface="TiemposText"/>
              </a:rPr>
              <a:t>’</a:t>
            </a:r>
            <a:r>
              <a:rPr lang="es-US" sz="1200" b="1" i="0" strike="noStrike" cap="none" spc="0" baseline="0" dirty="0">
                <a:solidFill>
                  <a:srgbClr val="000000"/>
                </a:solidFill>
                <a:effectLst/>
                <a:latin typeface="Calibri"/>
                <a:cs typeface="Calibri"/>
              </a:rPr>
              <a:t> ? o ¿</a:t>
            </a:r>
            <a:r>
              <a:rPr lang="es-US" sz="1200" b="1" i="0" strike="noStrike" cap="none" spc="0" baseline="0" dirty="0">
                <a:solidFill>
                  <a:srgbClr val="000000"/>
                </a:solidFill>
                <a:effectLst/>
                <a:latin typeface="+mn-lt"/>
                <a:ea typeface="Calibri"/>
                <a:cs typeface="Calibri"/>
              </a:rPr>
              <a:t>´transmisión por contacto´?”.</a:t>
            </a:r>
            <a:endParaRPr lang="es-US" sz="1200" b="1" i="0" strike="noStrike" cap="none" spc="0" baseline="0" dirty="0">
              <a:solidFill>
                <a:srgbClr val="000000"/>
              </a:solidFill>
              <a:effectLst/>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4</a:t>
            </a:fld>
            <a:endParaRPr lang="en-US"/>
          </a:p>
        </p:txBody>
      </p:sp>
    </p:spTree>
    <p:extLst>
      <p:ext uri="{BB962C8B-B14F-4D97-AF65-F5344CB8AC3E}">
        <p14:creationId xmlns:p14="http://schemas.microsoft.com/office/powerpoint/2010/main" val="412385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“Aunque el COVID-19 se propaga principalmente a través de gotitas respiratorias, es importante comprender otras formas en las que la enfermedad puede propagarse. Consultemos con la Dra. Carlson para obtener más información”.</a:t>
            </a:r>
          </a:p>
          <a:p>
            <a:endParaRPr lang="en-US" dirty="0"/>
          </a:p>
          <a:p>
            <a:r>
              <a:rPr lang="es-US" sz="1200" b="0" i="0" strike="noStrike" cap="none" spc="0" baseline="0" dirty="0">
                <a:solidFill>
                  <a:srgbClr val="000000"/>
                </a:solidFill>
                <a:effectLst/>
                <a:latin typeface="Calibri"/>
                <a:ea typeface="Calibri"/>
                <a:cs typeface="Calibri"/>
              </a:rPr>
              <a:t>Acceder al video aquí: </a:t>
            </a:r>
          </a:p>
          <a:p>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https://www.youtube.com/watch?v=KmyxsnuREGs</a:t>
            </a:r>
            <a:endParaRPr lang="en-US" sz="1200" dirty="0"/>
          </a:p>
          <a:p>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smtClean="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5</a:t>
            </a:fld>
            <a:endParaRPr lang="en-US"/>
          </a:p>
        </p:txBody>
      </p:sp>
    </p:spTree>
    <p:extLst>
      <p:ext uri="{BB962C8B-B14F-4D97-AF65-F5344CB8AC3E}">
        <p14:creationId xmlns:p14="http://schemas.microsoft.com/office/powerpoint/2010/main" val="249017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“No siempre es fácil protegernos de los microbios que se propagan de las superficies. A veces, tenemos que romper viejos hábitos o cambiar la forma en que pensamos sobre nuestros entornos de trabajo. Pensemos por un momento en este entorno. Me gustaría que cierren los ojos y realmente se imaginen que están allí. Piensen en todas las rutinas y entornos de su trabajo diario. Pensando en esto, me gustaría que dediquen un momento a pensar en estrategias que están implementadas, o que podrían implementarse, para ayudarnos a evitar que los microbios se propaguen de las superficies. </a:t>
            </a:r>
            <a:r>
              <a:rPr lang="es-US" sz="1200" b="1" i="0" strike="noStrike" cap="none" spc="0" baseline="0" dirty="0">
                <a:solidFill>
                  <a:srgbClr val="000000"/>
                </a:solidFill>
                <a:effectLst/>
                <a:latin typeface="Calibri"/>
                <a:ea typeface="Calibri"/>
                <a:cs typeface="Calibri"/>
              </a:rPr>
              <a:t>¿Cuáles son algunas de las posibles estrategias que podríamos usar para ayudarnos a recordar que tenemos que protegernos contra este tipo de propagación de la enfermedad?</a:t>
            </a:r>
            <a:r>
              <a:rPr lang="es-US" sz="1200" b="0" i="0" strike="noStrike" cap="none" spc="0" baseline="0" dirty="0">
                <a:solidFill>
                  <a:srgbClr val="000000"/>
                </a:solidFill>
                <a:effectLst/>
                <a:latin typeface="Calibri"/>
                <a:ea typeface="Calibri"/>
                <a:cs typeface="Calibri"/>
              </a:rPr>
              <a:t> Piensen en lo que se hace en sus centros y lo que pueden hacer”.</a:t>
            </a:r>
          </a:p>
          <a:p>
            <a:r>
              <a:rPr lang="es-US" sz="1200" b="0" i="0" strike="noStrike" cap="none" spc="0" baseline="0" dirty="0">
                <a:solidFill>
                  <a:srgbClr val="000000"/>
                </a:solidFill>
                <a:effectLst/>
                <a:latin typeface="Calibri"/>
                <a:ea typeface="Calibri"/>
                <a:cs typeface="Calibri"/>
              </a:rPr>
              <a:t> [</a:t>
            </a:r>
            <a:r>
              <a:rPr lang="es-US" sz="1200" b="0" i="1" strike="noStrike" cap="none" spc="0" baseline="0" dirty="0">
                <a:solidFill>
                  <a:srgbClr val="000000"/>
                </a:solidFill>
                <a:effectLst/>
                <a:latin typeface="Calibri"/>
                <a:ea typeface="Calibri"/>
                <a:cs typeface="Calibri"/>
              </a:rPr>
              <a:t>Pausa para permitir que los participantes reflexionen</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“Si tienen una estrategia creativa para compartir o algo que realmente funciona bien para ustedes, compártanlo en el chat”.</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6</a:t>
            </a:fld>
            <a:endParaRPr lang="en-US"/>
          </a:p>
        </p:txBody>
      </p:sp>
    </p:spTree>
    <p:extLst>
      <p:ext uri="{BB962C8B-B14F-4D97-AF65-F5344CB8AC3E}">
        <p14:creationId xmlns:p14="http://schemas.microsoft.com/office/powerpoint/2010/main" val="16797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clave,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7</a:t>
            </a:fld>
            <a:endParaRPr lang="en-US"/>
          </a:p>
        </p:txBody>
      </p:sp>
    </p:spTree>
    <p:extLst>
      <p:ext uri="{BB962C8B-B14F-4D97-AF65-F5344CB8AC3E}">
        <p14:creationId xmlns:p14="http://schemas.microsoft.com/office/powerpoint/2010/main" val="3009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haremos una breve revisión de cómo se propaga el COVID-19.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a:t>
            </a:r>
            <a:r>
              <a:rPr lang="es-US" sz="1200" b="0" i="0" strike="noStrike" cap="none" spc="0" baseline="0">
                <a:solidFill>
                  <a:srgbClr val="000000"/>
                </a:solidFill>
                <a:effectLst/>
                <a:latin typeface="Calibri"/>
                <a:ea typeface="Calibri"/>
                <a:cs typeface="Calibri"/>
              </a:rPr>
              <a:t>hoy”.</a:t>
            </a:r>
            <a:endParaRPr lang="es-US" sz="12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a:p>
        </p:txBody>
      </p:sp>
    </p:spTree>
    <p:extLst>
      <p:ext uri="{BB962C8B-B14F-4D97-AF65-F5344CB8AC3E}">
        <p14:creationId xmlns:p14="http://schemas.microsoft.com/office/powerpoint/2010/main" val="9311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E04ACA26-2F63-410C-8477-873AB1757AAE}"/>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Lst>
          </a:blip>
          <a:srcRect t="6201" b="5314"/>
          <a:stretch>
            <a:fillRect/>
          </a:stretch>
        </p:blipFill>
        <p:spPr>
          <a:xfrm>
            <a:off x="333374" y="212947"/>
            <a:ext cx="11353801" cy="5651096"/>
          </a:xfrm>
          <a:prstGeom prst="rect">
            <a:avLst/>
          </a:prstGeom>
        </p:spPr>
      </p:pic>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pic>
        <p:nvPicPr>
          <p:cNvPr id="18"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FFDEB78D-C45A-49BC-BAB9-CA727AFCA216}"/>
              </a:ext>
            </a:extLst>
          </p:cNvPr>
          <p:cNvPicPr>
            <a:picLocks noChangeAspect="1"/>
          </p:cNvPicPr>
          <p:nvPr/>
        </p:nvPicPr>
        <p:blipFill>
          <a:blip r:embed="rId4"/>
          <a:stretch>
            <a:fillRect/>
          </a:stretch>
        </p:blipFill>
        <p:spPr>
          <a:xfrm>
            <a:off x="174196" y="133660"/>
            <a:ext cx="11631168" cy="5815584"/>
          </a:xfrm>
          <a:prstGeom prst="rect">
            <a:avLst/>
          </a:prstGeom>
        </p:spPr>
      </p:pic>
      <p:sp>
        <p:nvSpPr>
          <p:cNvPr id="16" name="Title 1">
            <a:extLst>
              <a:ext uri="{FF2B5EF4-FFF2-40B4-BE49-F238E27FC236}">
                <a16:creationId xmlns:a16="http://schemas.microsoft.com/office/drawing/2014/main" xmlns="" id="{8D82A302-EE48-4CA8-B702-FBB0E482DD3C}"/>
              </a:ext>
            </a:extLst>
          </p:cNvPr>
          <p:cNvSpPr>
            <a:spLocks noGrp="1"/>
          </p:cNvSpPr>
          <p:nvPr>
            <p:ph type="title"/>
          </p:nvPr>
        </p:nvSpPr>
        <p:spPr>
          <a:xfrm>
            <a:off x="128781" y="5593279"/>
            <a:ext cx="11969956" cy="1529081"/>
          </a:xfrm>
        </p:spPr>
        <p:txBody>
          <a:bodyPr>
            <a:noAutofit/>
          </a:bodyPr>
          <a:lstStyle/>
          <a:p>
            <a:pPr algn="ctr"/>
            <a:r>
              <a:rPr sz="3600" dirty="0"/>
              <a:t/>
            </a:r>
            <a:br>
              <a:rPr sz="3600" dirty="0"/>
            </a:br>
            <a:r>
              <a:rPr lang="es-US" sz="2800" b="1" i="0" strike="noStrike" cap="none" spc="0" baseline="0" dirty="0">
                <a:solidFill>
                  <a:srgbClr val="2F5597"/>
                </a:solidFill>
                <a:effectLst/>
                <a:latin typeface="Calibri"/>
                <a:ea typeface="Calibri"/>
                <a:cs typeface="Calibri"/>
              </a:rPr>
              <a:t>Tema 4: Cómo se propagan los virus de las superficies a las personas</a:t>
            </a:r>
            <a:r>
              <a:rPr sz="2800" dirty="0"/>
              <a:t/>
            </a:r>
            <a:br>
              <a:rPr sz="2800" dirty="0"/>
            </a:br>
            <a:r>
              <a:rPr lang="es-US" sz="2800" b="1" i="0" strike="noStrike" cap="none" spc="0" baseline="0" dirty="0">
                <a:solidFill>
                  <a:srgbClr val="2F5597"/>
                </a:solidFill>
                <a:effectLst/>
                <a:latin typeface="Calibri"/>
                <a:ea typeface="Calibri"/>
                <a:cs typeface="Calibri"/>
              </a:rPr>
              <a:t>[Fecha de la capacitación]</a:t>
            </a:r>
            <a:r>
              <a:rPr sz="4800" dirty="0"/>
              <a:t/>
            </a:r>
            <a:br>
              <a:rPr sz="4800" dirty="0"/>
            </a:br>
            <a:endParaRPr lang="en-US" sz="3600" dirty="0"/>
          </a:p>
        </p:txBody>
      </p:sp>
      <p:sp>
        <p:nvSpPr>
          <p:cNvPr id="17" name="Title 1">
            <a:extLst>
              <a:ext uri="{FF2B5EF4-FFF2-40B4-BE49-F238E27FC236}">
                <a16:creationId xmlns:a16="http://schemas.microsoft.com/office/drawing/2014/main" xmlns="" id="{4A0581B2-323C-4893-9793-70F724013DA7}"/>
              </a:ext>
            </a:extLst>
          </p:cNvPr>
          <p:cNvSpPr txBox="1"/>
          <p:nvPr/>
        </p:nvSpPr>
        <p:spPr>
          <a:xfrm>
            <a:off x="333374" y="1133574"/>
            <a:ext cx="4790167"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dirty="0">
                <a:solidFill>
                  <a:srgbClr val="F6DA52"/>
                </a:solidFill>
                <a:effectLst/>
                <a:latin typeface="Calibri"/>
                <a:ea typeface="Calibri"/>
                <a:cs typeface="Calibri"/>
              </a:rPr>
              <a:t>EL PROYECTO</a:t>
            </a:r>
            <a:r>
              <a:rPr sz="6000" dirty="0"/>
              <a:t/>
            </a:r>
            <a:br>
              <a:rPr sz="6000" dirty="0"/>
            </a:br>
            <a:r>
              <a:rPr lang="es-US" sz="6000" b="1" i="0" strike="noStrike" cap="none" spc="0" baseline="0" dirty="0">
                <a:solidFill>
                  <a:srgbClr val="F6DA52"/>
                </a:solidFill>
                <a:effectLst/>
                <a:latin typeface="Calibri"/>
                <a:ea typeface="Calibri"/>
                <a:cs typeface="Calibri"/>
              </a:rPr>
              <a:t>FIRSTLINE</a:t>
            </a:r>
            <a:r>
              <a:rPr sz="6000" dirty="0"/>
              <a:t/>
            </a:r>
            <a:br>
              <a:rPr sz="6000" dirty="0"/>
            </a:br>
            <a:r>
              <a:rPr lang="es-US" sz="6000" b="1" i="0" strike="noStrike" cap="none" spc="0" baseline="0" dirty="0">
                <a:solidFill>
                  <a:srgbClr val="FFFFFF"/>
                </a:solidFill>
                <a:effectLst/>
                <a:latin typeface="Calibri"/>
                <a:ea typeface="Calibri"/>
                <a:cs typeface="Calibri"/>
              </a:rPr>
              <a:t>ES PARA</a:t>
            </a:r>
            <a:r>
              <a:rPr sz="6000" dirty="0"/>
              <a:t/>
            </a:r>
            <a:br>
              <a:rPr sz="6000" dirty="0"/>
            </a:br>
            <a:r>
              <a:rPr lang="es-US" sz="6000" b="1" i="0" strike="noStrike" cap="none" spc="0" baseline="0" dirty="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0903980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2800" b="0" i="0" strike="noStrike" cap="none" spc="0" baseline="0">
                <a:solidFill>
                  <a:srgbClr val="000000"/>
                </a:solidFill>
                <a:effectLst/>
                <a:latin typeface="Calibri"/>
                <a:ea typeface="Calibri"/>
                <a:cs typeface="Calibri"/>
              </a:rPr>
              <a:t>Presentaciones</a:t>
            </a:r>
          </a:p>
          <a:p>
            <a:r>
              <a:rPr lang="es-US" sz="2800" b="0" i="0" strike="noStrike" cap="none" spc="0" baseline="0">
                <a:solidFill>
                  <a:srgbClr val="000000"/>
                </a:solidFill>
                <a:effectLst/>
                <a:latin typeface="Calibri"/>
                <a:ea typeface="Calibri"/>
                <a:cs typeface="Calibri"/>
              </a:rPr>
              <a:t>Cómo se propagan los virus de las superficies a las personas</a:t>
            </a:r>
          </a:p>
          <a:p>
            <a:pPr lvl="1"/>
            <a:r>
              <a:rPr lang="es-US" sz="2400" b="0" i="0" strike="noStrike" cap="none" spc="0" baseline="0">
                <a:solidFill>
                  <a:srgbClr val="000000"/>
                </a:solidFill>
                <a:effectLst/>
                <a:latin typeface="Calibri"/>
                <a:ea typeface="Calibri"/>
                <a:cs typeface="Calibri"/>
              </a:rPr>
              <a:t>Video</a:t>
            </a:r>
          </a:p>
          <a:p>
            <a:pPr lvl="1"/>
            <a:r>
              <a:rPr lang="es-US" sz="2400" b="0" i="0" strike="noStrike" cap="none" spc="0" baseline="0">
                <a:solidFill>
                  <a:srgbClr val="000000"/>
                </a:solidFill>
                <a:effectLst/>
                <a:latin typeface="Calibri"/>
                <a:ea typeface="Calibri"/>
                <a:cs typeface="Calibri"/>
              </a:rPr>
              <a:t>Conversación y reflexión</a:t>
            </a:r>
          </a:p>
          <a:p>
            <a:r>
              <a:rPr lang="es-US" sz="2800" b="0" i="0" strike="noStrike" cap="none" spc="0" baseline="0">
                <a:solidFill>
                  <a:srgbClr val="000000"/>
                </a:solidFill>
                <a:effectLst/>
                <a:latin typeface="Calibri"/>
                <a:ea typeface="Calibri"/>
                <a:cs typeface="Calibri"/>
              </a:rPr>
              <a:t>Formulario de comentarios de la sesión y próximos pasos</a:t>
            </a:r>
          </a:p>
          <a:p>
            <a:endParaRPr lang="en-US"/>
          </a:p>
        </p:txBody>
      </p:sp>
      <p:sp>
        <p:nvSpPr>
          <p:cNvPr id="4" name="Rectangle 3">
            <a:extLst>
              <a:ext uri="{FF2B5EF4-FFF2-40B4-BE49-F238E27FC236}">
                <a16:creationId xmlns:a16="http://schemas.microsoft.com/office/drawing/2014/main" xmlns="" id="{786FC668-E351-4F30-AD0E-11746033604A}"/>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03F523B-F5BC-41C4-B33A-6C52A6E52192}"/>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3DC4896-EBBF-4A44-9A6F-F123E71DF870}"/>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962A7731-F8AC-4908-AF8B-97B01DE3C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pPr lvl="0"/>
            <a:r>
              <a:rPr lang="es-US" sz="2800" b="0" i="0" strike="noStrike" cap="none" spc="0" baseline="0">
                <a:solidFill>
                  <a:srgbClr val="000000"/>
                </a:solidFill>
                <a:effectLst/>
                <a:latin typeface="Calibri"/>
                <a:ea typeface="Calibri"/>
                <a:cs typeface="Calibri"/>
              </a:rPr>
              <a:t>Describir dos (2) maneras en que los virus pueden propagarse de las superficies a las personas.</a:t>
            </a:r>
          </a:p>
          <a:p>
            <a:pPr lvl="0"/>
            <a:r>
              <a:rPr lang="es-US" sz="2800" b="0" i="0" strike="noStrike" cap="none" spc="0" baseline="0">
                <a:solidFill>
                  <a:srgbClr val="000000"/>
                </a:solidFill>
                <a:effectLst/>
                <a:latin typeface="Calibri"/>
                <a:ea typeface="Calibri"/>
                <a:cs typeface="Calibri"/>
              </a:rPr>
              <a:t>Explicar un (1) motivo por el cual la buena higiene de manos y la limpieza ambiental son importantes para evitar que los microbios se propaguen en la atención médica.</a:t>
            </a:r>
          </a:p>
          <a:p>
            <a:endParaRPr lang="en-US"/>
          </a:p>
        </p:txBody>
      </p:sp>
      <p:sp>
        <p:nvSpPr>
          <p:cNvPr id="4" name="Rectangle 3">
            <a:extLst>
              <a:ext uri="{FF2B5EF4-FFF2-40B4-BE49-F238E27FC236}">
                <a16:creationId xmlns:a16="http://schemas.microsoft.com/office/drawing/2014/main" xmlns="" id="{EA30B66E-A0A1-49DE-8864-929BC56EA247}"/>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AAAE4B8-BCE1-469E-B783-D096450754A3}"/>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6B2F638-3D7E-488D-98D6-A949563D6DFB}"/>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91413B9A-979D-45A7-B7D1-33B2E02D7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9918576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32644FD-3A87-4BEC-8B2E-90449D27D831}"/>
              </a:ext>
            </a:extLst>
          </p:cNvPr>
          <p:cNvSpPr>
            <a:spLocks noGrp="1"/>
          </p:cNvSpPr>
          <p:nvPr>
            <p:ph type="title"/>
          </p:nvPr>
        </p:nvSpPr>
        <p:spPr>
          <a:xfrm>
            <a:off x="847151" y="117290"/>
            <a:ext cx="10515600" cy="1325563"/>
          </a:xfrm>
        </p:spPr>
        <p:txBody>
          <a:bodyPr/>
          <a:lstStyle/>
          <a:p>
            <a:r>
              <a:rPr lang="es-US" sz="4400" b="1" i="0" strike="noStrike" cap="none" spc="0" baseline="0">
                <a:solidFill>
                  <a:srgbClr val="000000"/>
                </a:solidFill>
                <a:effectLst/>
                <a:latin typeface="Calibri"/>
                <a:ea typeface="Calibri"/>
                <a:cs typeface="Calibri"/>
              </a:rPr>
              <a:t>Definiciones</a:t>
            </a:r>
          </a:p>
        </p:txBody>
      </p:sp>
      <p:sp>
        <p:nvSpPr>
          <p:cNvPr id="5" name="Content Placeholder 4">
            <a:extLst>
              <a:ext uri="{FF2B5EF4-FFF2-40B4-BE49-F238E27FC236}">
                <a16:creationId xmlns:a16="http://schemas.microsoft.com/office/drawing/2014/main" xmlns="" id="{E1A8CA95-3825-4E49-9B0C-A18542FD10B5}"/>
              </a:ext>
            </a:extLst>
          </p:cNvPr>
          <p:cNvSpPr>
            <a:spLocks noGrp="1"/>
          </p:cNvSpPr>
          <p:nvPr>
            <p:ph idx="1"/>
          </p:nvPr>
        </p:nvSpPr>
        <p:spPr>
          <a:xfrm>
            <a:off x="753140" y="1442853"/>
            <a:ext cx="10515600" cy="4689784"/>
          </a:xfrm>
        </p:spPr>
        <p:txBody>
          <a:bodyPr>
            <a:normAutofit fontScale="97500"/>
          </a:bodyPr>
          <a:lstStyle/>
          <a:p>
            <a:r>
              <a:rPr lang="es-US" sz="3200" b="1" i="0" strike="noStrike" cap="none" spc="0" baseline="0">
                <a:solidFill>
                  <a:srgbClr val="055FAB"/>
                </a:solidFill>
                <a:effectLst/>
                <a:latin typeface="Calibri"/>
                <a:ea typeface="Calibri"/>
                <a:cs typeface="Calibri"/>
              </a:rPr>
              <a:t>Transmisión a través de fómites: </a:t>
            </a:r>
          </a:p>
          <a:p>
            <a:pPr lvl="1"/>
            <a:r>
              <a:rPr lang="es-US" sz="2800" b="0" i="0" strike="noStrike" cap="none" spc="0" baseline="0">
                <a:solidFill>
                  <a:srgbClr val="000000"/>
                </a:solidFill>
                <a:effectLst/>
                <a:latin typeface="Calibri"/>
                <a:ea typeface="Calibri"/>
                <a:cs typeface="Calibri"/>
              </a:rPr>
              <a:t>La infección se propaga a través del contacto directo con un artículo o superficie (p. ej., desde un estetoscopio) que se ha contaminado con material infeccioso. </a:t>
            </a:r>
          </a:p>
          <a:p>
            <a:pPr lvl="2"/>
            <a:r>
              <a:rPr lang="es-US" sz="2400" b="0" i="0" strike="noStrike" cap="none" spc="0" baseline="0">
                <a:solidFill>
                  <a:srgbClr val="000000"/>
                </a:solidFill>
                <a:effectLst/>
                <a:latin typeface="Calibri"/>
                <a:ea typeface="Calibri"/>
                <a:cs typeface="Calibri"/>
              </a:rPr>
              <a:t>Fómite: objeto no vivo contaminado con microorganismos que puede propagar los microorganismos a otras personas.</a:t>
            </a:r>
          </a:p>
          <a:p>
            <a:pPr marL="914400" lvl="2" indent="0">
              <a:buNone/>
            </a:pPr>
            <a:endParaRPr lang="en-US" sz="2400"/>
          </a:p>
          <a:p>
            <a:r>
              <a:rPr lang="es-US" sz="3200" b="1" i="0" strike="noStrike" cap="none" spc="0" baseline="0">
                <a:solidFill>
                  <a:srgbClr val="B95EA4"/>
                </a:solidFill>
                <a:effectLst/>
                <a:latin typeface="Calibri"/>
                <a:ea typeface="Calibri"/>
                <a:cs typeface="Calibri"/>
              </a:rPr>
              <a:t>Transmisión por contacto: </a:t>
            </a:r>
          </a:p>
          <a:p>
            <a:pPr lvl="1"/>
            <a:r>
              <a:rPr lang="es-US" sz="2800" b="0" i="0" strike="noStrike" cap="none" spc="0" baseline="0">
                <a:solidFill>
                  <a:srgbClr val="000000"/>
                </a:solidFill>
                <a:effectLst/>
                <a:latin typeface="Calibri"/>
                <a:ea typeface="Calibri"/>
                <a:cs typeface="Calibri"/>
              </a:rPr>
              <a:t>La infección se propaga a través del contacto directo con una persona infecciosa (p. ej., al tocarla durante un apretón de manos o al tomar el pulso) o con un artículo o superficie que tiene material infeccioso.</a:t>
            </a:r>
          </a:p>
        </p:txBody>
      </p:sp>
      <p:sp>
        <p:nvSpPr>
          <p:cNvPr id="6" name="Rectangle 5">
            <a:extLst>
              <a:ext uri="{FF2B5EF4-FFF2-40B4-BE49-F238E27FC236}">
                <a16:creationId xmlns:a16="http://schemas.microsoft.com/office/drawing/2014/main" xmlns="" id="{F2B0F1E9-87B4-4226-8276-1C8C61E66141}"/>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321D17C-EEE8-497E-AC12-F95EE46A173D}"/>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B824591-EA95-4894-AB08-0F3BA73E2FB8}"/>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84453C95-8F39-471B-BC41-C45CB736A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288987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5B0C00-1954-495C-9006-F6D0ADC1E691}"/>
              </a:ext>
            </a:extLst>
          </p:cNvPr>
          <p:cNvSpPr>
            <a:spLocks noGrp="1"/>
          </p:cNvSpPr>
          <p:nvPr>
            <p:ph type="title"/>
          </p:nvPr>
        </p:nvSpPr>
        <p:spPr>
          <a:solidFill>
            <a:schemeClr val="bg1">
              <a:alpha val="50000"/>
            </a:schemeClr>
          </a:solidFill>
        </p:spPr>
        <p:txBody>
          <a:bodyPr>
            <a:normAutofit/>
          </a:bodyPr>
          <a:lstStyle/>
          <a:p>
            <a:r>
              <a:rPr lang="es-US" sz="3600" b="0" i="0" strike="noStrike" cap="none" spc="0" baseline="0">
                <a:solidFill>
                  <a:srgbClr val="000000"/>
                </a:solidFill>
                <a:effectLst/>
                <a:latin typeface="Calibri Light"/>
                <a:ea typeface="Calibri Light"/>
                <a:cs typeface="Calibri Light"/>
              </a:rPr>
              <a:t>Videoblog 6: ¿Cómo se propagan los virus de las superficies a las personas? (Enlace)</a:t>
            </a:r>
          </a:p>
        </p:txBody>
      </p:sp>
      <p:pic>
        <p:nvPicPr>
          <p:cNvPr id="5" name="Picture 4"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E01B6210-C9B0-4633-88C9-921DF399F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5334" y="6132637"/>
            <a:ext cx="1634834" cy="711424"/>
          </a:xfrm>
          <a:prstGeom prst="rect">
            <a:avLst/>
          </a:prstGeom>
        </p:spPr>
      </p:pic>
      <p:pic>
        <p:nvPicPr>
          <p:cNvPr id="6" name="Picture 5">
            <a:extLst>
              <a:ext uri="{FF2B5EF4-FFF2-40B4-BE49-F238E27FC236}">
                <a16:creationId xmlns:a16="http://schemas.microsoft.com/office/drawing/2014/main" xmlns="" id="{36B851C5-EA8A-466B-94D2-DAF5186B7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7"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165651" y="5627125"/>
            <a:ext cx="3272494"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6</a:t>
            </a:r>
            <a:endParaRPr lang="en-US" sz="4000" b="1" dirty="0">
              <a:solidFill>
                <a:schemeClr val="bg1"/>
              </a:solidFill>
              <a:latin typeface="+mn-lt"/>
            </a:endParaRPr>
          </a:p>
        </p:txBody>
      </p:sp>
      <p:sp>
        <p:nvSpPr>
          <p:cNvPr id="9" name="Title 1">
            <a:extLst>
              <a:ext uri="{FF2B5EF4-FFF2-40B4-BE49-F238E27FC236}">
                <a16:creationId xmlns:a16="http://schemas.microsoft.com/office/drawing/2014/main" xmlns="" id="{4A0581B2-323C-4893-9793-70F724013DA7}"/>
              </a:ext>
            </a:extLst>
          </p:cNvPr>
          <p:cNvSpPr txBox="1"/>
          <p:nvPr/>
        </p:nvSpPr>
        <p:spPr>
          <a:xfrm>
            <a:off x="1957235" y="2185412"/>
            <a:ext cx="8277530" cy="248717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¿CÓMO SE PROPAGAN LOS VIRUS DE LAS SUPERFICIES A LAS PERSONAS?</a:t>
            </a:r>
            <a:endParaRPr lang="en-US" sz="5400" b="1">
              <a:solidFill>
                <a:srgbClr val="0E3E68"/>
              </a:solidFill>
              <a:latin typeface="+mn-lt"/>
            </a:endParaRPr>
          </a:p>
        </p:txBody>
      </p:sp>
    </p:spTree>
    <p:extLst>
      <p:ext uri="{BB962C8B-B14F-4D97-AF65-F5344CB8AC3E}">
        <p14:creationId xmlns:p14="http://schemas.microsoft.com/office/powerpoint/2010/main" val="26097275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EC293EE-1963-4F02-8A0B-A2E4ADB20E08}"/>
              </a:ext>
            </a:extLst>
          </p:cNvPr>
          <p:cNvSpPr txBox="1">
            <a:spLocks noGrp="1"/>
          </p:cNvSpPr>
          <p:nvPr>
            <p:ph type="title" idx="4294967295"/>
          </p:nvPr>
        </p:nvSpPr>
        <p:spPr>
          <a:xfrm>
            <a:off x="595423" y="723014"/>
            <a:ext cx="10834577" cy="2800767"/>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ct val="0"/>
              </a:spcBef>
              <a:defRPr/>
            </a:pPr>
            <a:r>
              <a:rPr lang="es-US" sz="4400" b="1" i="0" strike="noStrike" cap="none" spc="0" baseline="0" dirty="0">
                <a:solidFill>
                  <a:srgbClr val="000000"/>
                </a:solidFill>
                <a:effectLst/>
                <a:latin typeface="Calibri"/>
                <a:ea typeface="Calibri"/>
                <a:cs typeface="Calibri"/>
              </a:rPr>
              <a:t>Reflexiones: </a:t>
            </a:r>
            <a:r>
              <a:rPr lang="es-US" sz="4400" b="0" i="0" strike="noStrike" cap="none" spc="0" baseline="0" dirty="0">
                <a:solidFill>
                  <a:srgbClr val="000000"/>
                </a:solidFill>
                <a:effectLst/>
                <a:latin typeface="Calibri"/>
                <a:ea typeface="Calibri"/>
                <a:cs typeface="Calibri"/>
              </a:rPr>
              <a:t>¿Cuáles son algunas de las posibles estrategias para protegernos de los </a:t>
            </a:r>
            <a:r>
              <a:rPr lang="es-US" b="0" i="0" strike="noStrike" cap="none" spc="0" baseline="0" dirty="0">
                <a:solidFill>
                  <a:srgbClr val="000000"/>
                </a:solidFill>
                <a:effectLst/>
                <a:latin typeface="Calibri"/>
                <a:ea typeface="Calibri"/>
                <a:cs typeface="Calibri"/>
              </a:rPr>
              <a:t>microbios que se propagan de las superficies?</a:t>
            </a:r>
            <a:r>
              <a:rPr dirty="0"/>
              <a:t/>
            </a:r>
            <a:br>
              <a:rPr dirty="0"/>
            </a:b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xmlns="" id="{8A42DB2B-1AEB-4377-841A-2D3555C4F4EA}"/>
              </a:ext>
            </a:extLst>
          </p:cNvPr>
          <p:cNvSpPr>
            <a:spLocks noGrp="1"/>
          </p:cNvSpPr>
          <p:nvPr>
            <p:ph type="body" idx="1"/>
          </p:nvPr>
        </p:nvSpPr>
        <p:spPr>
          <a:xfrm>
            <a:off x="595423" y="3305495"/>
            <a:ext cx="10515600" cy="2510513"/>
          </a:xfrm>
        </p:spPr>
        <p:txBody>
          <a:bodyPr>
            <a:normAutofit/>
          </a:bodyPr>
          <a:lstStyle/>
          <a:p>
            <a:pPr marL="342900" indent="-342900">
              <a:buFont typeface="Arial" panose="020B0604020202020204" pitchFamily="34" charset="0"/>
              <a:buChar char="•"/>
            </a:pPr>
            <a:r>
              <a:rPr lang="es-US" sz="2800" b="0" i="0" strike="noStrike" cap="none" spc="0" baseline="0" dirty="0">
                <a:solidFill>
                  <a:srgbClr val="000000"/>
                </a:solidFill>
                <a:effectLst/>
                <a:latin typeface="Calibri"/>
                <a:ea typeface="Calibri"/>
                <a:cs typeface="Calibri"/>
              </a:rPr>
              <a:t>¿Qué hacen sus centros?</a:t>
            </a:r>
          </a:p>
          <a:p>
            <a:pPr marL="342900" indent="-342900">
              <a:buFont typeface="Arial" panose="020B0604020202020204" pitchFamily="34" charset="0"/>
              <a:buChar char="•"/>
            </a:pPr>
            <a:r>
              <a:rPr lang="es-US" sz="2800" b="0" i="0" strike="noStrike" cap="none" spc="0" baseline="0" dirty="0">
                <a:solidFill>
                  <a:srgbClr val="000000"/>
                </a:solidFill>
                <a:effectLst/>
                <a:latin typeface="Calibri"/>
                <a:ea typeface="Calibri"/>
                <a:cs typeface="Calibri"/>
              </a:rPr>
              <a:t>¿Qué pueden hacer?</a:t>
            </a:r>
          </a:p>
          <a:p>
            <a:pPr marL="342900" indent="-342900">
              <a:buFont typeface="Arial" panose="020B0604020202020204" pitchFamily="34" charset="0"/>
              <a:buChar char="•"/>
            </a:pPr>
            <a:endParaRPr lang="en-US" sz="2800" dirty="0">
              <a:solidFill>
                <a:schemeClr val="tx1"/>
              </a:solidFill>
            </a:endParaRPr>
          </a:p>
          <a:p>
            <a:r>
              <a:rPr lang="es-US" sz="2800" b="1" i="1" strike="noStrike" cap="none" spc="0" baseline="0" dirty="0">
                <a:solidFill>
                  <a:srgbClr val="055FAB"/>
                </a:solidFill>
                <a:effectLst/>
                <a:latin typeface="Calibri"/>
                <a:ea typeface="Calibri"/>
                <a:cs typeface="Calibri"/>
              </a:rPr>
              <a:t>¡Compartan sus ideas en el chat!</a:t>
            </a:r>
          </a:p>
        </p:txBody>
      </p:sp>
      <p:sp>
        <p:nvSpPr>
          <p:cNvPr id="4" name="Rectangle 3">
            <a:extLst>
              <a:ext uri="{FF2B5EF4-FFF2-40B4-BE49-F238E27FC236}">
                <a16:creationId xmlns:a16="http://schemas.microsoft.com/office/drawing/2014/main" xmlns="" id="{280CA4AB-6753-422F-B996-70F2F88F34D9}"/>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7362907-E75C-48CA-A9AF-46521BF6F030}"/>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E0DF57-10FE-435E-B3D5-BE1576A9B626}"/>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024053B-11C2-488B-AA90-401828E40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34707138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56DA-FCDF-474E-8A02-FCA5F4E07ACF}"/>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D1F936BD-41C4-4E6E-AA0C-8118CB4A42C8}"/>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Aunque el COVID-19 se propaga principalmente a través de las gotitas respiratorias, otra manera de enfermarse es tocar algo que tenga el virus vivo y luego tocarse la cara sin limpiarse las manos primero. </a:t>
            </a:r>
          </a:p>
          <a:p>
            <a:pPr lvl="0"/>
            <a:r>
              <a:rPr lang="es-US" sz="2800" b="0" i="0" strike="noStrike" cap="none" spc="0" baseline="0">
                <a:solidFill>
                  <a:srgbClr val="000000"/>
                </a:solidFill>
                <a:effectLst/>
                <a:latin typeface="Calibri"/>
                <a:ea typeface="Calibri"/>
                <a:cs typeface="Calibri"/>
              </a:rPr>
              <a:t>El virus puede llegar a las superficies cuando las gotitas respiratorias caen sobre esas superficies.</a:t>
            </a:r>
          </a:p>
          <a:p>
            <a:pPr lvl="0"/>
            <a:r>
              <a:rPr lang="es-US" sz="2800" b="0" i="0" strike="noStrike" cap="none" spc="0" baseline="0">
                <a:solidFill>
                  <a:srgbClr val="000000"/>
                </a:solidFill>
                <a:effectLst/>
                <a:latin typeface="Calibri"/>
                <a:ea typeface="Calibri"/>
                <a:cs typeface="Calibri"/>
              </a:rPr>
              <a:t>El virus también puede llegar a las superficies cuando los líquidos corporales de una persona infectada, como saliva o mocos, llegan a las cosas cercanas.</a:t>
            </a:r>
          </a:p>
          <a:p>
            <a:pPr marL="0" indent="0">
              <a:buNone/>
            </a:pPr>
            <a:endParaRPr lang="en-US"/>
          </a:p>
        </p:txBody>
      </p:sp>
      <p:sp>
        <p:nvSpPr>
          <p:cNvPr id="4" name="Rectangle 3">
            <a:extLst>
              <a:ext uri="{FF2B5EF4-FFF2-40B4-BE49-F238E27FC236}">
                <a16:creationId xmlns:a16="http://schemas.microsoft.com/office/drawing/2014/main" xmlns="" id="{69D32FAE-7526-4DD1-8330-EA08074BBED3}"/>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87E0488-BDCC-42FE-B84C-34DDCDD7614C}"/>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7F8002B-A810-4A49-B30D-BD00459F65EC}"/>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EDB7773-B954-4B31-A256-389DD47E7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20396476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0A1A8A9E-DBE4-4C94-B750-E002486B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380449"/>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362211" y="570168"/>
            <a:ext cx="3624573"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913E172E-A714-48CD-A408-D24B5E6B6B9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0F8492A-E697-4990-A879-85CF0F5E7B28}"/>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F9F153B-1F61-43BD-85D2-8DD2AC904CCE}"/>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3050434-3046-4E79-BBC9-D0831F97B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9"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342375564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E595A2-441A-4DBB-A2E9-6B5E439F7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6D6F2-2B9E-4625-8891-8CE82203B8A1}">
  <ds:schemaRefs>
    <ds:schemaRef ds:uri="http://schemas.microsoft.com/sharepoint/v3/contenttype/forms"/>
  </ds:schemaRefs>
</ds:datastoreItem>
</file>

<file path=customXml/itemProps3.xml><?xml version="1.0" encoding="utf-8"?>
<ds:datastoreItem xmlns:ds="http://schemas.openxmlformats.org/officeDocument/2006/customXml" ds:itemID="{DC364720-6AD3-48C0-9A0B-81535774A6F9}">
  <ds:schemaRefs>
    <ds:schemaRef ds:uri="http://schemas.microsoft.com/office/2006/documentManagement/types"/>
    <ds:schemaRef ds:uri="http://purl.org/dc/dcmitype/"/>
    <ds:schemaRef ds:uri="http://purl.org/dc/terms/"/>
    <ds:schemaRef ds:uri="http://www.w3.org/XML/1998/namespace"/>
    <ds:schemaRef ds:uri="http://purl.org/dc/elements/1.1/"/>
    <ds:schemaRef ds:uri="1483b978-e15e-4754-9528-54c1cd79355d"/>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Widescreen</PresentationFormat>
  <Paragraphs>87</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TiemposText</vt:lpstr>
      <vt:lpstr>Arial</vt:lpstr>
      <vt:lpstr>Calibri</vt:lpstr>
      <vt:lpstr>Calibri Light</vt:lpstr>
      <vt:lpstr>Symbol</vt:lpstr>
      <vt:lpstr>Office Theme</vt:lpstr>
      <vt:lpstr> Tema 4: Cómo se propagan los virus de las superficies a las personas [Fecha de la capacitación] </vt:lpstr>
      <vt:lpstr>Programa</vt:lpstr>
      <vt:lpstr>Objetivos de aprendizaje</vt:lpstr>
      <vt:lpstr>Definiciones</vt:lpstr>
      <vt:lpstr>Videoblog 6: ¿Cómo se propagan los virus de las superficies a las personas? (Enlace)</vt:lpstr>
      <vt:lpstr>Reflexiones: ¿Cuáles son algunas de las posibles estrategias para protegernos de los microbios que se propagan de las superficies? </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120</cp:revision>
  <dcterms:created xsi:type="dcterms:W3CDTF">2020-12-07T18:24:10Z</dcterms:created>
  <dcterms:modified xsi:type="dcterms:W3CDTF">2021-09-09T16:10:14Z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