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2" r:id="rId5"/>
    <p:sldId id="298" r:id="rId6"/>
    <p:sldId id="299" r:id="rId7"/>
    <p:sldId id="258" r:id="rId8"/>
    <p:sldId id="259" r:id="rId9"/>
    <p:sldId id="261" r:id="rId10"/>
    <p:sldId id="293" r:id="rId11"/>
    <p:sldId id="262" r:id="rId12"/>
    <p:sldId id="294" r:id="rId13"/>
    <p:sldId id="295" r:id="rId14"/>
    <p:sldId id="274" r:id="rId15"/>
    <p:sldId id="275" r:id="rId16"/>
    <p:sldId id="276" r:id="rId17"/>
    <p:sldId id="280" r:id="rId18"/>
    <p:sldId id="279" r:id="rId19"/>
    <p:sldId id="300" r:id="rId20"/>
    <p:sldId id="296" r:id="rId21"/>
    <p:sldId id="290" r:id="rId22"/>
    <p:sldId id="26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0" clrIdx="0">
    <p:extLst>
      <p:ext uri="{19B8F6BF-5375-455C-9EA6-DF929625EA0E}">
        <p15:presenceInfo xmlns:p15="http://schemas.microsoft.com/office/powerpoint/2012/main" userId="S::opv3@cdc.gov::73a478bf-d2c3-4289-a44e-6a671038e6b6" providerId="AD"/>
      </p:ext>
    </p:extLst>
  </p:cmAuthor>
  <p:cmAuthor id="2" name="Carter, Danielle (CDC/DDID/NCEZID/DHQP) (CTR)" initials="CD((" lastIdx="0" clrIdx="1">
    <p:extLst>
      <p:ext uri="{19B8F6BF-5375-455C-9EA6-DF929625EA0E}">
        <p15:presenceInfo xmlns:p15="http://schemas.microsoft.com/office/powerpoint/2012/main" userId="S::lwu9@cdc.gov::79b899af-cedc-48a8-bc74-ef981c2cddb1" providerId="AD"/>
      </p:ext>
    </p:extLst>
  </p:cmAuthor>
  <p:cmAuthor id="3" name="Jessica" initials="J" lastIdx="0" clrIdx="2">
    <p:extLst>
      <p:ext uri="{19B8F6BF-5375-455C-9EA6-DF929625EA0E}">
        <p15:presenceInfo xmlns:p15="http://schemas.microsoft.com/office/powerpoint/2012/main" userId="S::ghq1@cdc.gov::65b9a8aa-06ca-402e-9a86-e01d4050ec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06" autoAdjust="0"/>
  </p:normalViewPr>
  <p:slideViewPr>
    <p:cSldViewPr snapToGrid="0">
      <p:cViewPr varScale="1">
        <p:scale>
          <a:sx n="60" d="100"/>
          <a:sy n="60" d="100"/>
        </p:scale>
        <p:origin x="78" y="106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1B161BF5-D0DD-44A6-9F55-55D87A57B2BD}"/>
    <pc:docChg chg="modSld">
      <pc:chgData name="Woodring, Jacqueline M. (CDC/DDID/NCEZID/DHQP)" userId="39b54e8a-75b3-4198-bd57-c5a7d40723ea" providerId="ADAL" clId="{1B161BF5-D0DD-44A6-9F55-55D87A57B2BD}" dt="2021-05-28T19:21:09.648" v="19" actId="14826"/>
      <pc:docMkLst>
        <pc:docMk/>
      </pc:docMkLst>
      <pc:sldChg chg="modSp">
        <pc:chgData name="Woodring, Jacqueline M. (CDC/DDID/NCEZID/DHQP)" userId="39b54e8a-75b3-4198-bd57-c5a7d40723ea" providerId="ADAL" clId="{1B161BF5-D0DD-44A6-9F55-55D87A57B2BD}" dt="2021-05-28T19:17:20.775" v="2" actId="14826"/>
        <pc:sldMkLst>
          <pc:docMk/>
          <pc:sldMk cId="871421552" sldId="258"/>
        </pc:sldMkLst>
        <pc:picChg chg="mod">
          <ac:chgData name="Woodring, Jacqueline M. (CDC/DDID/NCEZID/DHQP)" userId="39b54e8a-75b3-4198-bd57-c5a7d40723ea" providerId="ADAL" clId="{1B161BF5-D0DD-44A6-9F55-55D87A57B2BD}" dt="2021-05-28T19:17:20.775" v="2" actId="14826"/>
          <ac:picMkLst>
            <pc:docMk/>
            <pc:sldMk cId="871421552" sldId="258"/>
            <ac:picMk id="11" creationId="{BBD1051B-7A0D-4319-8F4A-DCA2886E652B}"/>
          </ac:picMkLst>
        </pc:picChg>
      </pc:sldChg>
      <pc:sldChg chg="modSp">
        <pc:chgData name="Woodring, Jacqueline M. (CDC/DDID/NCEZID/DHQP)" userId="39b54e8a-75b3-4198-bd57-c5a7d40723ea" providerId="ADAL" clId="{1B161BF5-D0DD-44A6-9F55-55D87A57B2BD}" dt="2021-05-28T19:17:26.602" v="3" actId="14826"/>
        <pc:sldMkLst>
          <pc:docMk/>
          <pc:sldMk cId="3214478573" sldId="259"/>
        </pc:sldMkLst>
        <pc:picChg chg="mod">
          <ac:chgData name="Woodring, Jacqueline M. (CDC/DDID/NCEZID/DHQP)" userId="39b54e8a-75b3-4198-bd57-c5a7d40723ea" providerId="ADAL" clId="{1B161BF5-D0DD-44A6-9F55-55D87A57B2BD}" dt="2021-05-28T19:17:26.602" v="3" actId="14826"/>
          <ac:picMkLst>
            <pc:docMk/>
            <pc:sldMk cId="3214478573" sldId="259"/>
            <ac:picMk id="8" creationId="{BAEDF7FC-50BD-4E76-8FD1-BE879A143798}"/>
          </ac:picMkLst>
        </pc:picChg>
      </pc:sldChg>
      <pc:sldChg chg="modSp">
        <pc:chgData name="Woodring, Jacqueline M. (CDC/DDID/NCEZID/DHQP)" userId="39b54e8a-75b3-4198-bd57-c5a7d40723ea" providerId="ADAL" clId="{1B161BF5-D0DD-44A6-9F55-55D87A57B2BD}" dt="2021-05-28T19:17:36.143" v="4" actId="14826"/>
        <pc:sldMkLst>
          <pc:docMk/>
          <pc:sldMk cId="762523933" sldId="261"/>
        </pc:sldMkLst>
        <pc:picChg chg="mod">
          <ac:chgData name="Woodring, Jacqueline M. (CDC/DDID/NCEZID/DHQP)" userId="39b54e8a-75b3-4198-bd57-c5a7d40723ea" providerId="ADAL" clId="{1B161BF5-D0DD-44A6-9F55-55D87A57B2BD}" dt="2021-05-28T19:17:36.143" v="4" actId="14826"/>
          <ac:picMkLst>
            <pc:docMk/>
            <pc:sldMk cId="762523933" sldId="261"/>
            <ac:picMk id="11" creationId="{185098DD-D562-43DC-A370-90564BCF0B22}"/>
          </ac:picMkLst>
        </pc:picChg>
      </pc:sldChg>
      <pc:sldChg chg="modSp">
        <pc:chgData name="Woodring, Jacqueline M. (CDC/DDID/NCEZID/DHQP)" userId="39b54e8a-75b3-4198-bd57-c5a7d40723ea" providerId="ADAL" clId="{1B161BF5-D0DD-44A6-9F55-55D87A57B2BD}" dt="2021-05-28T19:18:28.303" v="6" actId="14826"/>
        <pc:sldMkLst>
          <pc:docMk/>
          <pc:sldMk cId="1422753653" sldId="262"/>
        </pc:sldMkLst>
        <pc:picChg chg="mod">
          <ac:chgData name="Woodring, Jacqueline M. (CDC/DDID/NCEZID/DHQP)" userId="39b54e8a-75b3-4198-bd57-c5a7d40723ea" providerId="ADAL" clId="{1B161BF5-D0DD-44A6-9F55-55D87A57B2BD}" dt="2021-05-28T19:18:28.303" v="6" actId="14826"/>
          <ac:picMkLst>
            <pc:docMk/>
            <pc:sldMk cId="1422753653" sldId="262"/>
            <ac:picMk id="11" creationId="{1C4A02B2-2DEB-4B0A-BD64-06C50BEF51F7}"/>
          </ac:picMkLst>
        </pc:picChg>
      </pc:sldChg>
      <pc:sldChg chg="modSp">
        <pc:chgData name="Woodring, Jacqueline M. (CDC/DDID/NCEZID/DHQP)" userId="39b54e8a-75b3-4198-bd57-c5a7d40723ea" providerId="ADAL" clId="{1B161BF5-D0DD-44A6-9F55-55D87A57B2BD}" dt="2021-05-28T19:21:09.648" v="19" actId="14826"/>
        <pc:sldMkLst>
          <pc:docMk/>
          <pc:sldMk cId="2927968747" sldId="266"/>
        </pc:sldMkLst>
        <pc:picChg chg="mod">
          <ac:chgData name="Woodring, Jacqueline M. (CDC/DDID/NCEZID/DHQP)" userId="39b54e8a-75b3-4198-bd57-c5a7d40723ea" providerId="ADAL" clId="{1B161BF5-D0DD-44A6-9F55-55D87A57B2BD}" dt="2021-05-28T19:21:09.648" v="19" actId="14826"/>
          <ac:picMkLst>
            <pc:docMk/>
            <pc:sldMk cId="2927968747" sldId="266"/>
            <ac:picMk id="11" creationId="{B70FAE24-F613-45CA-BC7D-0E8C71151297}"/>
          </ac:picMkLst>
        </pc:picChg>
      </pc:sldChg>
      <pc:sldChg chg="modSp">
        <pc:chgData name="Woodring, Jacqueline M. (CDC/DDID/NCEZID/DHQP)" userId="39b54e8a-75b3-4198-bd57-c5a7d40723ea" providerId="ADAL" clId="{1B161BF5-D0DD-44A6-9F55-55D87A57B2BD}" dt="2021-05-28T19:20:15.778" v="11" actId="14826"/>
        <pc:sldMkLst>
          <pc:docMk/>
          <pc:sldMk cId="2365773657" sldId="274"/>
        </pc:sldMkLst>
        <pc:picChg chg="mod">
          <ac:chgData name="Woodring, Jacqueline M. (CDC/DDID/NCEZID/DHQP)" userId="39b54e8a-75b3-4198-bd57-c5a7d40723ea" providerId="ADAL" clId="{1B161BF5-D0DD-44A6-9F55-55D87A57B2BD}" dt="2021-05-28T19:20:15.778" v="11" actId="14826"/>
          <ac:picMkLst>
            <pc:docMk/>
            <pc:sldMk cId="2365773657" sldId="274"/>
            <ac:picMk id="11" creationId="{27FB5AE2-8845-4426-AAC0-178F5128F839}"/>
          </ac:picMkLst>
        </pc:picChg>
      </pc:sldChg>
      <pc:sldChg chg="modSp">
        <pc:chgData name="Woodring, Jacqueline M. (CDC/DDID/NCEZID/DHQP)" userId="39b54e8a-75b3-4198-bd57-c5a7d40723ea" providerId="ADAL" clId="{1B161BF5-D0DD-44A6-9F55-55D87A57B2BD}" dt="2021-05-28T19:20:22.427" v="12" actId="14826"/>
        <pc:sldMkLst>
          <pc:docMk/>
          <pc:sldMk cId="3618052777" sldId="275"/>
        </pc:sldMkLst>
        <pc:picChg chg="mod">
          <ac:chgData name="Woodring, Jacqueline M. (CDC/DDID/NCEZID/DHQP)" userId="39b54e8a-75b3-4198-bd57-c5a7d40723ea" providerId="ADAL" clId="{1B161BF5-D0DD-44A6-9F55-55D87A57B2BD}" dt="2021-05-28T19:20:22.427" v="12" actId="14826"/>
          <ac:picMkLst>
            <pc:docMk/>
            <pc:sldMk cId="3618052777" sldId="275"/>
            <ac:picMk id="11" creationId="{5D8B6530-EF96-4980-8FF3-59D83978030B}"/>
          </ac:picMkLst>
        </pc:picChg>
      </pc:sldChg>
      <pc:sldChg chg="modSp">
        <pc:chgData name="Woodring, Jacqueline M. (CDC/DDID/NCEZID/DHQP)" userId="39b54e8a-75b3-4198-bd57-c5a7d40723ea" providerId="ADAL" clId="{1B161BF5-D0DD-44A6-9F55-55D87A57B2BD}" dt="2021-05-28T19:20:28.706" v="13" actId="14826"/>
        <pc:sldMkLst>
          <pc:docMk/>
          <pc:sldMk cId="2356492098" sldId="276"/>
        </pc:sldMkLst>
        <pc:picChg chg="mod">
          <ac:chgData name="Woodring, Jacqueline M. (CDC/DDID/NCEZID/DHQP)" userId="39b54e8a-75b3-4198-bd57-c5a7d40723ea" providerId="ADAL" clId="{1B161BF5-D0DD-44A6-9F55-55D87A57B2BD}" dt="2021-05-28T19:20:28.706" v="13" actId="14826"/>
          <ac:picMkLst>
            <pc:docMk/>
            <pc:sldMk cId="2356492098" sldId="276"/>
            <ac:picMk id="10" creationId="{DFC8901E-F3C7-4703-987E-E3DDDD6BBDD0}"/>
          </ac:picMkLst>
        </pc:picChg>
      </pc:sldChg>
      <pc:sldChg chg="modSp">
        <pc:chgData name="Woodring, Jacqueline M. (CDC/DDID/NCEZID/DHQP)" userId="39b54e8a-75b3-4198-bd57-c5a7d40723ea" providerId="ADAL" clId="{1B161BF5-D0DD-44A6-9F55-55D87A57B2BD}" dt="2021-05-28T19:20:41.370" v="15" actId="14826"/>
        <pc:sldMkLst>
          <pc:docMk/>
          <pc:sldMk cId="575925266" sldId="279"/>
        </pc:sldMkLst>
        <pc:picChg chg="mod">
          <ac:chgData name="Woodring, Jacqueline M. (CDC/DDID/NCEZID/DHQP)" userId="39b54e8a-75b3-4198-bd57-c5a7d40723ea" providerId="ADAL" clId="{1B161BF5-D0DD-44A6-9F55-55D87A57B2BD}" dt="2021-05-28T19:20:41.370" v="15" actId="14826"/>
          <ac:picMkLst>
            <pc:docMk/>
            <pc:sldMk cId="575925266" sldId="279"/>
            <ac:picMk id="10" creationId="{ECDFD519-25EF-4C4C-9521-059965EB0F66}"/>
          </ac:picMkLst>
        </pc:picChg>
      </pc:sldChg>
      <pc:sldChg chg="modSp">
        <pc:chgData name="Woodring, Jacqueline M. (CDC/DDID/NCEZID/DHQP)" userId="39b54e8a-75b3-4198-bd57-c5a7d40723ea" providerId="ADAL" clId="{1B161BF5-D0DD-44A6-9F55-55D87A57B2BD}" dt="2021-05-28T19:20:35.154" v="14" actId="14826"/>
        <pc:sldMkLst>
          <pc:docMk/>
          <pc:sldMk cId="869445787" sldId="280"/>
        </pc:sldMkLst>
        <pc:picChg chg="mod">
          <ac:chgData name="Woodring, Jacqueline M. (CDC/DDID/NCEZID/DHQP)" userId="39b54e8a-75b3-4198-bd57-c5a7d40723ea" providerId="ADAL" clId="{1B161BF5-D0DD-44A6-9F55-55D87A57B2BD}" dt="2021-05-28T19:20:35.154" v="14" actId="14826"/>
          <ac:picMkLst>
            <pc:docMk/>
            <pc:sldMk cId="869445787" sldId="280"/>
            <ac:picMk id="9" creationId="{A439EE2C-B73D-4164-9886-40C3F917C1FC}"/>
          </ac:picMkLst>
        </pc:picChg>
      </pc:sldChg>
      <pc:sldChg chg="modSp">
        <pc:chgData name="Woodring, Jacqueline M. (CDC/DDID/NCEZID/DHQP)" userId="39b54e8a-75b3-4198-bd57-c5a7d40723ea" providerId="ADAL" clId="{1B161BF5-D0DD-44A6-9F55-55D87A57B2BD}" dt="2021-05-28T19:21:04.274" v="18" actId="14826"/>
        <pc:sldMkLst>
          <pc:docMk/>
          <pc:sldMk cId="765677078" sldId="290"/>
        </pc:sldMkLst>
        <pc:picChg chg="mod">
          <ac:chgData name="Woodring, Jacqueline M. (CDC/DDID/NCEZID/DHQP)" userId="39b54e8a-75b3-4198-bd57-c5a7d40723ea" providerId="ADAL" clId="{1B161BF5-D0DD-44A6-9F55-55D87A57B2BD}" dt="2021-05-28T19:21:04.274" v="18" actId="14826"/>
          <ac:picMkLst>
            <pc:docMk/>
            <pc:sldMk cId="765677078" sldId="290"/>
            <ac:picMk id="9" creationId="{5478BC0A-7F84-4AE0-B584-697E0AD24D0A}"/>
          </ac:picMkLst>
        </pc:picChg>
      </pc:sldChg>
      <pc:sldChg chg="modSp">
        <pc:chgData name="Woodring, Jacqueline M. (CDC/DDID/NCEZID/DHQP)" userId="39b54e8a-75b3-4198-bd57-c5a7d40723ea" providerId="ADAL" clId="{1B161BF5-D0DD-44A6-9F55-55D87A57B2BD}" dt="2021-05-28T19:17:53.158" v="5" actId="14826"/>
        <pc:sldMkLst>
          <pc:docMk/>
          <pc:sldMk cId="2069132025" sldId="293"/>
        </pc:sldMkLst>
        <pc:picChg chg="mod">
          <ac:chgData name="Woodring, Jacqueline M. (CDC/DDID/NCEZID/DHQP)" userId="39b54e8a-75b3-4198-bd57-c5a7d40723ea" providerId="ADAL" clId="{1B161BF5-D0DD-44A6-9F55-55D87A57B2BD}" dt="2021-05-28T19:17:53.158" v="5" actId="14826"/>
          <ac:picMkLst>
            <pc:docMk/>
            <pc:sldMk cId="2069132025" sldId="293"/>
            <ac:picMk id="4" creationId="{DE99C0D6-13E9-4732-A501-B39BF44E6D8E}"/>
          </ac:picMkLst>
        </pc:picChg>
      </pc:sldChg>
      <pc:sldChg chg="modSp modNotesTx">
        <pc:chgData name="Woodring, Jacqueline M. (CDC/DDID/NCEZID/DHQP)" userId="39b54e8a-75b3-4198-bd57-c5a7d40723ea" providerId="ADAL" clId="{1B161BF5-D0DD-44A6-9F55-55D87A57B2BD}" dt="2021-05-28T19:19:27.625" v="9" actId="20577"/>
        <pc:sldMkLst>
          <pc:docMk/>
          <pc:sldMk cId="1098211688" sldId="294"/>
        </pc:sldMkLst>
        <pc:picChg chg="mod">
          <ac:chgData name="Woodring, Jacqueline M. (CDC/DDID/NCEZID/DHQP)" userId="39b54e8a-75b3-4198-bd57-c5a7d40723ea" providerId="ADAL" clId="{1B161BF5-D0DD-44A6-9F55-55D87A57B2BD}" dt="2021-05-28T19:18:59.553" v="7" actId="14826"/>
          <ac:picMkLst>
            <pc:docMk/>
            <pc:sldMk cId="1098211688" sldId="294"/>
            <ac:picMk id="5" creationId="{118DE878-D57A-4847-B725-EBCC70909B15}"/>
          </ac:picMkLst>
        </pc:picChg>
      </pc:sldChg>
      <pc:sldChg chg="modSp">
        <pc:chgData name="Woodring, Jacqueline M. (CDC/DDID/NCEZID/DHQP)" userId="39b54e8a-75b3-4198-bd57-c5a7d40723ea" providerId="ADAL" clId="{1B161BF5-D0DD-44A6-9F55-55D87A57B2BD}" dt="2021-05-28T19:19:50.028" v="10" actId="14826"/>
        <pc:sldMkLst>
          <pc:docMk/>
          <pc:sldMk cId="115747106" sldId="295"/>
        </pc:sldMkLst>
        <pc:picChg chg="mod">
          <ac:chgData name="Woodring, Jacqueline M. (CDC/DDID/NCEZID/DHQP)" userId="39b54e8a-75b3-4198-bd57-c5a7d40723ea" providerId="ADAL" clId="{1B161BF5-D0DD-44A6-9F55-55D87A57B2BD}" dt="2021-05-28T19:19:50.028" v="10" actId="14826"/>
          <ac:picMkLst>
            <pc:docMk/>
            <pc:sldMk cId="115747106" sldId="295"/>
            <ac:picMk id="5" creationId="{0A12C588-E5F2-4821-AF8E-15B3B30248EB}"/>
          </ac:picMkLst>
        </pc:picChg>
      </pc:sldChg>
      <pc:sldChg chg="modSp">
        <pc:chgData name="Woodring, Jacqueline M. (CDC/DDID/NCEZID/DHQP)" userId="39b54e8a-75b3-4198-bd57-c5a7d40723ea" providerId="ADAL" clId="{1B161BF5-D0DD-44A6-9F55-55D87A57B2BD}" dt="2021-05-28T19:20:56.586" v="17" actId="14826"/>
        <pc:sldMkLst>
          <pc:docMk/>
          <pc:sldMk cId="3709266550" sldId="296"/>
        </pc:sldMkLst>
        <pc:picChg chg="mod">
          <ac:chgData name="Woodring, Jacqueline M. (CDC/DDID/NCEZID/DHQP)" userId="39b54e8a-75b3-4198-bd57-c5a7d40723ea" providerId="ADAL" clId="{1B161BF5-D0DD-44A6-9F55-55D87A57B2BD}" dt="2021-05-28T19:20:56.586" v="17" actId="14826"/>
          <ac:picMkLst>
            <pc:docMk/>
            <pc:sldMk cId="3709266550" sldId="296"/>
            <ac:picMk id="10" creationId="{71882610-FEAF-4301-9B30-EF571109C0F0}"/>
          </ac:picMkLst>
        </pc:picChg>
      </pc:sldChg>
      <pc:sldChg chg="modSp">
        <pc:chgData name="Woodring, Jacqueline M. (CDC/DDID/NCEZID/DHQP)" userId="39b54e8a-75b3-4198-bd57-c5a7d40723ea" providerId="ADAL" clId="{1B161BF5-D0DD-44A6-9F55-55D87A57B2BD}" dt="2021-05-28T19:17:08.416" v="0" actId="14826"/>
        <pc:sldMkLst>
          <pc:docMk/>
          <pc:sldMk cId="1095670268" sldId="298"/>
        </pc:sldMkLst>
        <pc:picChg chg="mod">
          <ac:chgData name="Woodring, Jacqueline M. (CDC/DDID/NCEZID/DHQP)" userId="39b54e8a-75b3-4198-bd57-c5a7d40723ea" providerId="ADAL" clId="{1B161BF5-D0DD-44A6-9F55-55D87A57B2BD}" dt="2021-05-28T19:17:08.416" v="0" actId="14826"/>
          <ac:picMkLst>
            <pc:docMk/>
            <pc:sldMk cId="1095670268" sldId="298"/>
            <ac:picMk id="11" creationId="{BBD1051B-7A0D-4319-8F4A-DCA2886E652B}"/>
          </ac:picMkLst>
        </pc:picChg>
      </pc:sldChg>
      <pc:sldChg chg="modSp">
        <pc:chgData name="Woodring, Jacqueline M. (CDC/DDID/NCEZID/DHQP)" userId="39b54e8a-75b3-4198-bd57-c5a7d40723ea" providerId="ADAL" clId="{1B161BF5-D0DD-44A6-9F55-55D87A57B2BD}" dt="2021-05-28T19:17:14.849" v="1" actId="14826"/>
        <pc:sldMkLst>
          <pc:docMk/>
          <pc:sldMk cId="1502285589" sldId="299"/>
        </pc:sldMkLst>
        <pc:picChg chg="mod">
          <ac:chgData name="Woodring, Jacqueline M. (CDC/DDID/NCEZID/DHQP)" userId="39b54e8a-75b3-4198-bd57-c5a7d40723ea" providerId="ADAL" clId="{1B161BF5-D0DD-44A6-9F55-55D87A57B2BD}" dt="2021-05-28T19:17:14.849" v="1" actId="14826"/>
          <ac:picMkLst>
            <pc:docMk/>
            <pc:sldMk cId="1502285589" sldId="299"/>
            <ac:picMk id="11" creationId="{BBD1051B-7A0D-4319-8F4A-DCA2886E652B}"/>
          </ac:picMkLst>
        </pc:picChg>
      </pc:sldChg>
      <pc:sldChg chg="modSp">
        <pc:chgData name="Woodring, Jacqueline M. (CDC/DDID/NCEZID/DHQP)" userId="39b54e8a-75b3-4198-bd57-c5a7d40723ea" providerId="ADAL" clId="{1B161BF5-D0DD-44A6-9F55-55D87A57B2BD}" dt="2021-05-28T19:20:48.088" v="16" actId="14826"/>
        <pc:sldMkLst>
          <pc:docMk/>
          <pc:sldMk cId="4205147328" sldId="300"/>
        </pc:sldMkLst>
        <pc:picChg chg="mod">
          <ac:chgData name="Woodring, Jacqueline M. (CDC/DDID/NCEZID/DHQP)" userId="39b54e8a-75b3-4198-bd57-c5a7d40723ea" providerId="ADAL" clId="{1B161BF5-D0DD-44A6-9F55-55D87A57B2BD}" dt="2021-05-28T19:20:48.088" v="16" actId="14826"/>
          <ac:picMkLst>
            <pc:docMk/>
            <pc:sldMk cId="4205147328" sldId="300"/>
            <ac:picMk id="10" creationId="{ECDFD519-25EF-4C4C-9521-059965EB0F66}"/>
          </ac:picMkLst>
        </pc:picChg>
      </pc:sldChg>
    </pc:docChg>
  </pc:docChgLst>
  <pc:docChgLst>
    <pc:chgData name="Carter, Danielle (CDC/DDID/NCEZID/DHQP) (CTR)" userId="79b899af-cedc-48a8-bc74-ef981c2cddb1" providerId="ADAL" clId="{F02D538D-B84C-484E-BD23-968329D82594}"/>
    <pc:docChg chg="modSld">
      <pc:chgData name="Carter, Danielle (CDC/DDID/NCEZID/DHQP) (CTR)" userId="79b899af-cedc-48a8-bc74-ef981c2cddb1" providerId="ADAL" clId="{F02D538D-B84C-484E-BD23-968329D82594}" dt="2021-03-12T15:28:30.902" v="62" actId="1076"/>
      <pc:docMkLst>
        <pc:docMk/>
      </pc:docMkLst>
      <pc:sldChg chg="addSp modSp mod">
        <pc:chgData name="Carter, Danielle (CDC/DDID/NCEZID/DHQP) (CTR)" userId="79b899af-cedc-48a8-bc74-ef981c2cddb1" providerId="ADAL" clId="{F02D538D-B84C-484E-BD23-968329D82594}" dt="2021-03-12T15:28:30.902" v="62" actId="1076"/>
        <pc:sldMkLst>
          <pc:docMk/>
          <pc:sldMk cId="3705402368" sldId="292"/>
        </pc:sldMkLst>
        <pc:picChg chg="mod">
          <ac:chgData name="Carter, Danielle (CDC/DDID/NCEZID/DHQP) (CTR)" userId="79b899af-cedc-48a8-bc74-ef981c2cddb1" providerId="ADAL" clId="{F02D538D-B84C-484E-BD23-968329D82594}" dt="2021-03-12T15:28:30.902" v="62" actId="1076"/>
          <ac:picMkLst>
            <pc:docMk/>
            <pc:sldMk cId="3705402368" sldId="292"/>
            <ac:picMk id="2" creationId="{F364A76B-BEF5-43E0-85D7-2F6BD51B27F8}"/>
          </ac:picMkLst>
        </pc:picChg>
        <pc:picChg chg="add mod">
          <ac:chgData name="Carter, Danielle (CDC/DDID/NCEZID/DHQP) (CTR)" userId="79b899af-cedc-48a8-bc74-ef981c2cddb1" providerId="ADAL" clId="{F02D538D-B84C-484E-BD23-968329D82594}" dt="2021-03-08T15:38:51.083" v="0"/>
          <ac:picMkLst>
            <pc:docMk/>
            <pc:sldMk cId="3705402368" sldId="292"/>
            <ac:picMk id="10" creationId="{40F7BF70-39A3-4945-B19A-C05C4D548E85}"/>
          </ac:picMkLst>
        </pc:picChg>
      </pc:sldChg>
    </pc:docChg>
  </pc:docChgLst>
  <pc:docChgLst>
    <pc:chgData name="Carter, Danielle (CDC/DDID/NCEZID/DHQP) (CTR)" userId="S::lwu9@cdc.gov::79b899af-cedc-48a8-bc74-ef981c2cddb1" providerId="AD" clId="Web-{9993B39F-10BC-0000-A9DE-7C0CF461EDF8}"/>
    <pc:docChg chg="modSld">
      <pc:chgData name="Carter, Danielle (CDC/DDID/NCEZID/DHQP) (CTR)" userId="S::lwu9@cdc.gov::79b899af-cedc-48a8-bc74-ef981c2cddb1" providerId="AD" clId="Web-{9993B39F-10BC-0000-A9DE-7C0CF461EDF8}" dt="2021-03-12T15:27:42.296" v="2"/>
      <pc:docMkLst>
        <pc:docMk/>
      </pc:docMkLst>
      <pc:sldChg chg="addSp delSp modSp">
        <pc:chgData name="Carter, Danielle (CDC/DDID/NCEZID/DHQP) (CTR)" userId="S::lwu9@cdc.gov::79b899af-cedc-48a8-bc74-ef981c2cddb1" providerId="AD" clId="Web-{9993B39F-10BC-0000-A9DE-7C0CF461EDF8}" dt="2021-03-12T15:27:42.296" v="2"/>
        <pc:sldMkLst>
          <pc:docMk/>
          <pc:sldMk cId="3705402368" sldId="292"/>
        </pc:sldMkLst>
        <pc:picChg chg="add mod">
          <ac:chgData name="Carter, Danielle (CDC/DDID/NCEZID/DHQP) (CTR)" userId="S::lwu9@cdc.gov::79b899af-cedc-48a8-bc74-ef981c2cddb1" providerId="AD" clId="Web-{9993B39F-10BC-0000-A9DE-7C0CF461EDF8}" dt="2021-03-12T15:27:42.296" v="2"/>
          <ac:picMkLst>
            <pc:docMk/>
            <pc:sldMk cId="3705402368" sldId="292"/>
            <ac:picMk id="2" creationId="{F364A76B-BEF5-43E0-85D7-2F6BD51B27F8}"/>
          </ac:picMkLst>
        </pc:picChg>
        <pc:picChg chg="del">
          <ac:chgData name="Carter, Danielle (CDC/DDID/NCEZID/DHQP) (CTR)" userId="S::lwu9@cdc.gov::79b899af-cedc-48a8-bc74-ef981c2cddb1" providerId="AD" clId="Web-{9993B39F-10BC-0000-A9DE-7C0CF461EDF8}" dt="2021-03-12T15:27:40.734" v="1"/>
          <ac:picMkLst>
            <pc:docMk/>
            <pc:sldMk cId="3705402368" sldId="292"/>
            <ac:picMk id="4" creationId="{89558EC2-20AF-496E-9152-915CA3A905B2}"/>
          </ac:picMkLst>
        </pc:picChg>
        <pc:picChg chg="del">
          <ac:chgData name="Carter, Danielle (CDC/DDID/NCEZID/DHQP) (CTR)" userId="S::lwu9@cdc.gov::79b899af-cedc-48a8-bc74-ef981c2cddb1" providerId="AD" clId="Web-{9993B39F-10BC-0000-A9DE-7C0CF461EDF8}" dt="2021-03-12T15:27:38.937" v="0"/>
          <ac:picMkLst>
            <pc:docMk/>
            <pc:sldMk cId="3705402368" sldId="292"/>
            <ac:picMk id="10" creationId="{40F7BF70-39A3-4945-B19A-C05C4D548E85}"/>
          </ac:picMkLst>
        </pc:picChg>
      </pc:sldChg>
    </pc:docChg>
  </pc:docChgLst>
  <pc:docChgLst>
    <pc:chgData name="Jacqueline" userId="39b54e8a-75b3-4198-bd57-c5a7d40723ea" providerId="ADAL" clId="{D27EA34A-13E3-4C55-89B3-71A46A4C3F81}"/>
    <pc:docChg chg="undo custSel modSld">
      <pc:chgData name="Jacqueline" userId="39b54e8a-75b3-4198-bd57-c5a7d40723ea" providerId="ADAL" clId="{D27EA34A-13E3-4C55-89B3-71A46A4C3F81}" dt="2021-08-26T17:02:01.433" v="21"/>
      <pc:docMkLst>
        <pc:docMk/>
      </pc:docMkLst>
      <pc:sldChg chg="modNotesTx">
        <pc:chgData name="Jacqueline" userId="39b54e8a-75b3-4198-bd57-c5a7d40723ea" providerId="ADAL" clId="{D27EA34A-13E3-4C55-89B3-71A46A4C3F81}" dt="2021-08-26T17:01:46.872" v="13"/>
        <pc:sldMkLst>
          <pc:docMk/>
          <pc:sldMk cId="2069132025" sldId="293"/>
        </pc:sldMkLst>
      </pc:sldChg>
      <pc:sldChg chg="modNotesTx">
        <pc:chgData name="Jacqueline" userId="39b54e8a-75b3-4198-bd57-c5a7d40723ea" providerId="ADAL" clId="{D27EA34A-13E3-4C55-89B3-71A46A4C3F81}" dt="2021-08-26T17:01:54.791" v="17"/>
        <pc:sldMkLst>
          <pc:docMk/>
          <pc:sldMk cId="1098211688" sldId="294"/>
        </pc:sldMkLst>
      </pc:sldChg>
      <pc:sldChg chg="modNotesTx">
        <pc:chgData name="Jacqueline" userId="39b54e8a-75b3-4198-bd57-c5a7d40723ea" providerId="ADAL" clId="{D27EA34A-13E3-4C55-89B3-71A46A4C3F81}" dt="2021-08-26T17:02:01.433" v="21"/>
        <pc:sldMkLst>
          <pc:docMk/>
          <pc:sldMk cId="115747106" sldId="295"/>
        </pc:sldMkLst>
      </pc:sldChg>
    </pc:docChg>
  </pc:docChgLst>
  <pc:docChgLst>
    <pc:chgData name="Woodring, Jacqueline M. (CDC/DDID/NCEZID/DHQP)" userId="39b54e8a-75b3-4198-bd57-c5a7d40723ea" providerId="ADAL" clId="{D27EA34A-13E3-4C55-89B3-71A46A4C3F81}"/>
    <pc:docChg chg="undo custSel modSld">
      <pc:chgData name="Woodring, Jacqueline M. (CDC/DDID/NCEZID/DHQP)" userId="39b54e8a-75b3-4198-bd57-c5a7d40723ea" providerId="ADAL" clId="{D27EA34A-13E3-4C55-89B3-71A46A4C3F81}" dt="2021-08-31T16:36:32.350" v="4"/>
      <pc:docMkLst>
        <pc:docMk/>
      </pc:docMkLst>
      <pc:sldChg chg="modNotesTx">
        <pc:chgData name="Woodring, Jacqueline M. (CDC/DDID/NCEZID/DHQP)" userId="39b54e8a-75b3-4198-bd57-c5a7d40723ea" providerId="ADAL" clId="{D27EA34A-13E3-4C55-89B3-71A46A4C3F81}" dt="2021-08-31T16:36:18.981" v="0"/>
        <pc:sldMkLst>
          <pc:docMk/>
          <pc:sldMk cId="2069132025" sldId="293"/>
        </pc:sldMkLst>
      </pc:sldChg>
      <pc:sldChg chg="modNotesTx">
        <pc:chgData name="Woodring, Jacqueline M. (CDC/DDID/NCEZID/DHQP)" userId="39b54e8a-75b3-4198-bd57-c5a7d40723ea" providerId="ADAL" clId="{D27EA34A-13E3-4C55-89B3-71A46A4C3F81}" dt="2021-08-31T16:36:28.295" v="3"/>
        <pc:sldMkLst>
          <pc:docMk/>
          <pc:sldMk cId="1098211688" sldId="294"/>
        </pc:sldMkLst>
      </pc:sldChg>
      <pc:sldChg chg="modNotesTx">
        <pc:chgData name="Woodring, Jacqueline M. (CDC/DDID/NCEZID/DHQP)" userId="39b54e8a-75b3-4198-bd57-c5a7d40723ea" providerId="ADAL" clId="{D27EA34A-13E3-4C55-89B3-71A46A4C3F81}" dt="2021-08-31T16:36:32.350" v="4"/>
        <pc:sldMkLst>
          <pc:docMk/>
          <pc:sldMk cId="115747106"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07333-E054-48EC-BD7A-1BDF90C71E77}"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D9F8C-7B54-4A21-B9B9-EAEDD3B035B4}" type="slidenum">
              <a:rPr lang="en-US" smtClean="0"/>
              <a:t>‹#›</a:t>
            </a:fld>
            <a:endParaRPr lang="en-US"/>
          </a:p>
        </p:txBody>
      </p:sp>
    </p:spTree>
    <p:extLst>
      <p:ext uri="{BB962C8B-B14F-4D97-AF65-F5344CB8AC3E}">
        <p14:creationId xmlns:p14="http://schemas.microsoft.com/office/powerpoint/2010/main" val="107629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pIAH2l9Eg6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s2k1IPSdLg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iKfG15U8nV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a:t>
            </a:fld>
            <a:endParaRPr lang="en-US"/>
          </a:p>
        </p:txBody>
      </p:sp>
    </p:spTree>
    <p:extLst>
      <p:ext uri="{BB962C8B-B14F-4D97-AF65-F5344CB8AC3E}">
        <p14:creationId xmlns:p14="http://schemas.microsoft.com/office/powerpoint/2010/main" val="84887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Acceder al video aquí: </a:t>
            </a:r>
            <a:endParaRPr lang="en-US" sz="1200" b="1" dirty="0"/>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https://www.youtube.com/watch?v=pIAH2l9Eg6g</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a:p>
        </p:txBody>
      </p:sp>
    </p:spTree>
    <p:extLst>
      <p:ext uri="{BB962C8B-B14F-4D97-AF65-F5344CB8AC3E}">
        <p14:creationId xmlns:p14="http://schemas.microsoft.com/office/powerpoint/2010/main" val="24587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“Gracias por esta gran conversación. Para avanzar un poco más, me gustaría que piensen en cómo podrían compartir este contenido con un paciente, compañero de trabajo o familiar que nunca haya estudiado esto antes. Vamos a dividirnos en grupos, y voy a darle a cada grupo un concepto específico en el que centrarse. En su grupo, con el concepto que se les dio, identifiquen una analogía de la vida cotidiana. Tendrán 10 minutos. Prepárense para compartir sus respuestas con el grupo en general cuando nos rencontremos. Levanten la mano si desean ayuda para identificar una analogía”.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11</a:t>
            </a:fld>
            <a:endParaRPr lang="en-US"/>
          </a:p>
        </p:txBody>
      </p:sp>
    </p:spTree>
    <p:extLst>
      <p:ext uri="{BB962C8B-B14F-4D97-AF65-F5344CB8AC3E}">
        <p14:creationId xmlns:p14="http://schemas.microsoft.com/office/powerpoint/2010/main" val="352209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“Bien. Teníamos 4 grupos diferentes y a cada uno se le asignó una tarea diferente, como se muestra en la diapositiva. </a:t>
            </a:r>
            <a:r>
              <a:rPr lang="es-US" sz="1200" b="1" i="0" strike="noStrike" cap="none" spc="0" baseline="0" dirty="0">
                <a:solidFill>
                  <a:srgbClr val="000000"/>
                </a:solidFill>
                <a:effectLst/>
                <a:latin typeface="Calibri"/>
                <a:ea typeface="Calibri"/>
                <a:cs typeface="Calibri"/>
              </a:rPr>
              <a:t>¿Hay algún voluntario de uno de los grupos que abordó el primer tema para compartir su analogía?”</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 respuesta</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“Gracias. </a:t>
            </a:r>
            <a:r>
              <a:rPr lang="es-US" sz="1200" b="1" i="0" strike="noStrike" cap="none" spc="0" baseline="0" dirty="0">
                <a:solidFill>
                  <a:srgbClr val="000000"/>
                </a:solidFill>
                <a:effectLst/>
                <a:latin typeface="Calibri"/>
                <a:ea typeface="Calibri"/>
                <a:cs typeface="Calibri"/>
              </a:rPr>
              <a:t>¿Qué los hizo decidirse por este enfoque [</a:t>
            </a:r>
            <a:r>
              <a:rPr lang="es-US" sz="1200" b="1" i="1" strike="noStrike" cap="none" spc="0" baseline="0" dirty="0">
                <a:solidFill>
                  <a:srgbClr val="000000"/>
                </a:solidFill>
                <a:effectLst/>
                <a:latin typeface="Calibri"/>
                <a:ea typeface="Calibri"/>
                <a:cs typeface="Calibri"/>
              </a:rPr>
              <a:t>si aún no se abordó en la respuesta inicial del grupo</a:t>
            </a:r>
            <a:r>
              <a:rPr lang="es-US" sz="1200" b="1" i="0" strike="noStrike" cap="none" spc="0" baseline="0" dirty="0">
                <a:solidFill>
                  <a:srgbClr val="000000"/>
                </a:solidFill>
                <a:effectLst/>
                <a:latin typeface="Calibri"/>
                <a:ea typeface="Calibri"/>
                <a:cs typeface="Calibri"/>
              </a:rPr>
              <a:t>?”</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 respuesta y continúe con cada uno de los grupos restantes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“Todas esas ideas son muy buenas. Espero que intenten usar algunas de estas analogías en el trabajo, la próxima vez que interactúen con un paciente o tengan una conversación con sus compañeros de trabajo. Incluso pueden impresionar a sus amigos y familiares”.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a:p>
        </p:txBody>
      </p:sp>
    </p:spTree>
    <p:extLst>
      <p:ext uri="{BB962C8B-B14F-4D97-AF65-F5344CB8AC3E}">
        <p14:creationId xmlns:p14="http://schemas.microsoft.com/office/powerpoint/2010/main" val="175856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Guion de ejemplo </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Para facilitar su trabajo, también hemos preparado para ustedes los siguientes materiales de ayuda: “Cerradura y llave de los virus” y “Las partes de los virus”. </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13</a:t>
            </a:fld>
            <a:endParaRPr lang="en-US"/>
          </a:p>
        </p:txBody>
      </p:sp>
    </p:spTree>
    <p:extLst>
      <p:ext uri="{BB962C8B-B14F-4D97-AF65-F5344CB8AC3E}">
        <p14:creationId xmlns:p14="http://schemas.microsoft.com/office/powerpoint/2010/main" val="39179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1" i="0" strike="noStrike" cap="none" spc="0" baseline="0" dirty="0">
                <a:solidFill>
                  <a:srgbClr val="000000"/>
                </a:solidFill>
                <a:effectLst/>
                <a:latin typeface="Calibri"/>
                <a:ea typeface="Calibri"/>
                <a:cs typeface="Calibri"/>
              </a:rPr>
              <a:t>“¿Algo de lo que han aprendido hoy los ayuda a comprender mejor el control de infecciones? ¿Pueden imaginar una situación realista y cotidiana en la que podrían usar estos materiales de ayuda para el trabajo o explicar este concepto a los demás? ¿Hay algún lugar donde puedan exhibirlos en el trabajo?</a:t>
            </a:r>
            <a:r>
              <a:rPr lang="es-US" sz="1200" b="0" i="0" strike="noStrike" cap="none" spc="0" baseline="0" dirty="0">
                <a:solidFill>
                  <a:srgbClr val="000000"/>
                </a:solidFill>
                <a:effectLst/>
                <a:latin typeface="Calibri"/>
                <a:ea typeface="Calibri"/>
                <a:cs typeface="Calibri"/>
              </a:rPr>
              <a:t> Voy a hacer una pausa de un minuto para darles la oportunidad de reflexionar. Usen su folleto del participante para escribir sus ideas”.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a:p>
        </p:txBody>
      </p:sp>
    </p:spTree>
    <p:extLst>
      <p:ext uri="{BB962C8B-B14F-4D97-AF65-F5344CB8AC3E}">
        <p14:creationId xmlns:p14="http://schemas.microsoft.com/office/powerpoint/2010/main" val="428880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“Gracias a todos por venir hoy. Disfruté de nuestra conversación juntos. Antes de finalizar por hoy, me gustaría preguntar lo siguiente. </a:t>
            </a:r>
            <a:r>
              <a:rPr lang="es-US" sz="1200" b="1" i="0" strike="noStrike" cap="none" spc="0" baseline="0" dirty="0">
                <a:solidFill>
                  <a:srgbClr val="000000"/>
                </a:solidFill>
                <a:effectLst/>
                <a:latin typeface="Calibri"/>
                <a:ea typeface="Calibri"/>
                <a:cs typeface="Calibri"/>
              </a:rPr>
              <a:t>¿Qué es, para ustedes, lo más importante que han aprendido de la sesión de hoy?”.</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las respuestas, pase a la diapositiva para mostrar los mensajes clave</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“He recopilado aquí los mensajes clave de la sesión de hoy para referencia futura”.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15</a:t>
            </a:fld>
            <a:endParaRPr lang="en-US"/>
          </a:p>
        </p:txBody>
      </p:sp>
    </p:spTree>
    <p:extLst>
      <p:ext uri="{BB962C8B-B14F-4D97-AF65-F5344CB8AC3E}">
        <p14:creationId xmlns:p14="http://schemas.microsoft.com/office/powerpoint/2010/main" val="265358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16</a:t>
            </a:fld>
            <a:endParaRPr lang="en-US"/>
          </a:p>
        </p:txBody>
      </p:sp>
    </p:spTree>
    <p:extLst>
      <p:ext uri="{BB962C8B-B14F-4D97-AF65-F5344CB8AC3E}">
        <p14:creationId xmlns:p14="http://schemas.microsoft.com/office/powerpoint/2010/main" val="231030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17</a:t>
            </a:fld>
            <a:endParaRPr lang="en-US"/>
          </a:p>
        </p:txBody>
      </p:sp>
    </p:spTree>
    <p:extLst>
      <p:ext uri="{BB962C8B-B14F-4D97-AF65-F5344CB8AC3E}">
        <p14:creationId xmlns:p14="http://schemas.microsoft.com/office/powerpoint/2010/main" val="200775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comenzaremos a hablar sobre las formas en que los virus pasan de una persona a otra.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18</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19</a:t>
            </a:fld>
            <a:endParaRPr lang="en-US"/>
          </a:p>
        </p:txBody>
      </p:sp>
    </p:spTree>
    <p:extLst>
      <p:ext uri="{BB962C8B-B14F-4D97-AF65-F5344CB8AC3E}">
        <p14:creationId xmlns:p14="http://schemas.microsoft.com/office/powerpoint/2010/main" val="196580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Gracias por acompañarnos. Estamos muy contentos de tener este tiempo juntos para analizar el control de infecciones en la primera línea. Hoy, nos centraremos en la ciencia básica de los virus.</a:t>
            </a:r>
          </a:p>
          <a:p>
            <a:r>
              <a:rPr lang="es-US" sz="1200" b="0" i="0" strike="noStrike" cap="none" spc="0" baseline="0" dirty="0">
                <a:solidFill>
                  <a:srgbClr val="000000"/>
                </a:solidFill>
                <a:effectLst/>
                <a:latin typeface="Calibri"/>
                <a:ea typeface="Calibri"/>
                <a:cs typeface="Calibri"/>
              </a:rPr>
              <a:t>Antes de comenzar, también me gustaría recordarles algunos asuntos internos. Nos reuniremos hoy durante una hora. Les pedimos a todos que mantengan sus cámaras encendidas, en la medida de lo posible. Esto nos ayuda a tener una conversación más auténtica. Pueden usar el botón para activar/desactivar el micrófono en cualquier momento para contribuir a la conversación, pero cuando no estén hablando, mantengan el micrófono desactivado”.  </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2</a:t>
            </a:fld>
            <a:endParaRPr lang="en-US"/>
          </a:p>
        </p:txBody>
      </p:sp>
    </p:spTree>
    <p:extLst>
      <p:ext uri="{BB962C8B-B14F-4D97-AF65-F5344CB8AC3E}">
        <p14:creationId xmlns:p14="http://schemas.microsoft.com/office/powerpoint/2010/main" val="292274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3</a:t>
            </a:fld>
            <a:endParaRPr lang="en-US"/>
          </a:p>
        </p:txBody>
      </p:sp>
    </p:spTree>
    <p:extLst>
      <p:ext uri="{BB962C8B-B14F-4D97-AF65-F5344CB8AC3E}">
        <p14:creationId xmlns:p14="http://schemas.microsoft.com/office/powerpoint/2010/main" val="158439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“Pudimos conocernos en la sesión pasada, pero recorramos brevemente la sala virtual para darnos a todos la oportunidad de presentarnos. Compartan su nombre y rol profesional, y cuántos años hace que trabajan en el área de la atención médica.</a:t>
            </a:r>
          </a:p>
          <a:p>
            <a:r>
              <a:rPr lang="es-US" sz="1200" b="0" i="0" strike="noStrike" cap="none" spc="0" baseline="0" dirty="0">
                <a:solidFill>
                  <a:srgbClr val="000000"/>
                </a:solidFill>
                <a:effectLst/>
                <a:latin typeface="Calibri"/>
                <a:ea typeface="Calibri"/>
                <a:cs typeface="Calibri"/>
              </a:rPr>
              <a:t>En la diapositiva, encontrarán una breve indicación. Cuando los llame, respondan todo lo que deseen compartir”.</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las presentaciones</a:t>
            </a:r>
            <a:r>
              <a:rPr lang="es-US" sz="1200" b="0" i="0" strike="noStrike" cap="none" spc="0" baseline="0" dirty="0">
                <a:solidFill>
                  <a:srgbClr val="000000"/>
                </a:solidFill>
                <a:effectLst/>
                <a:latin typeface="Calibri"/>
                <a:ea typeface="Calibri"/>
                <a:cs typeface="Calibri"/>
              </a:rPr>
              <a:t>] </a:t>
            </a:r>
          </a:p>
          <a:p>
            <a:r>
              <a:rPr lang="es-US" sz="1200" b="0" i="0" strike="noStrike" cap="none" spc="0" baseline="0" dirty="0">
                <a:solidFill>
                  <a:srgbClr val="000000"/>
                </a:solidFill>
                <a:effectLst/>
                <a:latin typeface="Calibri"/>
                <a:ea typeface="Calibri"/>
                <a:cs typeface="Calibri"/>
              </a:rPr>
              <a:t>“Gracias. Quizás recuerden que en la sesión pasada les pedí a cada uno de ustedes que compartieran temas de interés especial para ustedes. Hoy, nuestra sesión incluirá una conversación sobre los siguientes temas de esa lista:”</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Insertar según la lista de la Sesión 1</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4</a:t>
            </a:fld>
            <a:endParaRPr lang="en-US"/>
          </a:p>
        </p:txBody>
      </p:sp>
    </p:spTree>
    <p:extLst>
      <p:ext uri="{BB962C8B-B14F-4D97-AF65-F5344CB8AC3E}">
        <p14:creationId xmlns:p14="http://schemas.microsoft.com/office/powerpoint/2010/main" val="131618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“En la sesión pasada, nos centramos en introducir los objetivos del control de infecciones. </a:t>
            </a:r>
            <a:r>
              <a:rPr lang="es-US" sz="1200" b="1" i="0" strike="noStrike" cap="none" spc="0" baseline="0" dirty="0">
                <a:solidFill>
                  <a:srgbClr val="000000"/>
                </a:solidFill>
                <a:effectLst/>
                <a:latin typeface="Calibri"/>
                <a:ea typeface="Calibri"/>
                <a:cs typeface="Calibri"/>
              </a:rPr>
              <a:t>¿Qué es lo que más recuerdan de esa conversación? ¿Pudieron implementar con éxito la medida personal que identificaron al final de la sesión?</a:t>
            </a:r>
            <a:r>
              <a:rPr lang="es-US" sz="1200" b="0" i="0" strike="noStrike" cap="none" spc="0" baseline="0" dirty="0">
                <a:solidFill>
                  <a:srgbClr val="000000"/>
                </a:solidFill>
                <a:effectLst/>
                <a:latin typeface="Calibri"/>
                <a:ea typeface="Calibri"/>
                <a:cs typeface="Calibri"/>
              </a:rPr>
              <a:t> Si lo desean, activen el micrófono y compartan sus opiniones sobre una o ambas preguntas”.</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que los participantes respondan</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“Por lo tanto, si el objetivo final del control de infecciones es evitar que las personas se enfermen, lo primero que debemos comprender es cómo se produce la enfermedad. </a:t>
            </a:r>
            <a:r>
              <a:rPr lang="es-US" sz="1200" b="1" i="0" strike="noStrike" cap="none" spc="0" baseline="0" dirty="0">
                <a:solidFill>
                  <a:srgbClr val="000000"/>
                </a:solidFill>
                <a:effectLst/>
                <a:latin typeface="Calibri"/>
                <a:ea typeface="Calibri"/>
                <a:cs typeface="Calibri"/>
              </a:rPr>
              <a:t>¿Cómo se enferman las personas con COVID-19?</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Para responder esa pregunta, tenemos que hablar sobre el microbio que causa el COVID-19: el virus SARS-CoV-2”.</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5</a:t>
            </a:fld>
            <a:endParaRPr lang="en-US"/>
          </a:p>
        </p:txBody>
      </p:sp>
    </p:spTree>
    <p:extLst>
      <p:ext uri="{BB962C8B-B14F-4D97-AF65-F5344CB8AC3E}">
        <p14:creationId xmlns:p14="http://schemas.microsoft.com/office/powerpoint/2010/main" val="383585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“Veamos lo que la Dra. Carlson tiene para decir sobre este tema. Antes de mostrarles el video, estas son algunas preguntas que podrían tener en cuenta mientras lo vean”. </a:t>
            </a:r>
          </a:p>
          <a:p>
            <a:r>
              <a:rPr lang="es-US" sz="1200" b="0" i="0" strike="noStrike" cap="none" spc="0" baseline="0" dirty="0">
                <a:solidFill>
                  <a:srgbClr val="000000"/>
                </a:solidFill>
                <a:effectLst/>
                <a:latin typeface="Calibri"/>
                <a:ea typeface="Calibri"/>
                <a:cs typeface="Calibri"/>
              </a:rPr>
              <a:t>“Ahora veamos el video”.</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6</a:t>
            </a:fld>
            <a:endParaRPr lang="en-US"/>
          </a:p>
        </p:txBody>
      </p:sp>
    </p:spTree>
    <p:extLst>
      <p:ext uri="{BB962C8B-B14F-4D97-AF65-F5344CB8AC3E}">
        <p14:creationId xmlns:p14="http://schemas.microsoft.com/office/powerpoint/2010/main" val="326546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https://www.youtube.com/watch?v=s2k1IPSdLgk</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7</a:t>
            </a:fld>
            <a:endParaRPr lang="en-US"/>
          </a:p>
        </p:txBody>
      </p:sp>
    </p:spTree>
    <p:extLst>
      <p:ext uri="{BB962C8B-B14F-4D97-AF65-F5344CB8AC3E}">
        <p14:creationId xmlns:p14="http://schemas.microsoft.com/office/powerpoint/2010/main" val="252369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“Analicemos estas preguntas juntos. Me interesan sus reacciones a este episodio. En cualquier orden, con cualquiera de las preguntas que les resulten interesantes, compartan sus ideas con el grupo”.</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la conversación</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“Gracias a todos. Veamos otros dos segmentos cortos de la Dra. Carlson y luego analizaremos juntos cómo podemos usar esta información en nuestra vida diaria”.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8</a:t>
            </a:fld>
            <a:endParaRPr lang="en-US"/>
          </a:p>
        </p:txBody>
      </p:sp>
    </p:spTree>
    <p:extLst>
      <p:ext uri="{BB962C8B-B14F-4D97-AF65-F5344CB8AC3E}">
        <p14:creationId xmlns:p14="http://schemas.microsoft.com/office/powerpoint/2010/main" val="211765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https://www.youtube.com/watch?v=iKfG15U8nVo</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a:p>
        </p:txBody>
      </p:sp>
    </p:spTree>
    <p:extLst>
      <p:ext uri="{BB962C8B-B14F-4D97-AF65-F5344CB8AC3E}">
        <p14:creationId xmlns:p14="http://schemas.microsoft.com/office/powerpoint/2010/main" val="349775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Subtitle 2">
            <a:extLst>
              <a:ext uri="{FF2B5EF4-FFF2-40B4-BE49-F238E27FC236}">
                <a16:creationId xmlns:a16="http://schemas.microsoft.com/office/drawing/2014/main" xmlns="" id="{0FB2F615-C5C1-4A0D-90E0-2FF16BB71F0A}"/>
              </a:ext>
              <a:ext uri="{C183D7F6-B498-43B3-948B-1728B52AA6E4}">
                <adec:decorative xmlns:adec="http://schemas.microsoft.com/office/drawing/2017/decorative" xmlns="" val="0"/>
              </a:ext>
            </a:extLst>
          </p:cNvPr>
          <p:cNvSpPr txBox="1">
            <a:spLocks noGrp="1"/>
          </p:cNvSpPr>
          <p:nvPr>
            <p:ph type="title" idx="4294967295"/>
          </p:nvPr>
        </p:nvSpPr>
        <p:spPr>
          <a:xfrm>
            <a:off x="1806224" y="5966689"/>
            <a:ext cx="9144000" cy="1359075"/>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2800" b="1" i="0" strike="noStrike" cap="none" spc="0" baseline="0">
                <a:solidFill>
                  <a:srgbClr val="2F5597"/>
                </a:solidFill>
                <a:effectLst/>
                <a:latin typeface="Calibri"/>
                <a:ea typeface="Calibri"/>
                <a:cs typeface="Calibri"/>
              </a:rPr>
              <a:t>Tema 2: La ciencia básica de los virus</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2800" b="1" i="0" strike="noStrike" cap="none" spc="0" baseline="0">
                <a:solidFill>
                  <a:srgbClr val="2F5597"/>
                </a:solidFill>
                <a:effectLst/>
                <a:latin typeface="Calibri"/>
                <a:ea typeface="Calibri"/>
                <a:cs typeface="Calibri"/>
              </a:rPr>
              <a:t>[Fecha de la capacitación]</a:t>
            </a:r>
          </a:p>
        </p:txBody>
      </p:sp>
      <p:pic>
        <p:nvPicPr>
          <p:cNvPr id="2"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F364A76B-BEF5-43E0-85D7-2F6BD51B27F8}"/>
              </a:ext>
            </a:extLst>
          </p:cNvPr>
          <p:cNvPicPr>
            <a:picLocks noChangeAspect="1"/>
          </p:cNvPicPr>
          <p:nvPr/>
        </p:nvPicPr>
        <p:blipFill>
          <a:blip r:embed="rId3"/>
          <a:stretch>
            <a:fillRect/>
          </a:stretch>
        </p:blipFill>
        <p:spPr>
          <a:xfrm>
            <a:off x="614064" y="508060"/>
            <a:ext cx="10598384" cy="5303520"/>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946484" y="1373740"/>
            <a:ext cx="4058867"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37054023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716F2CC-E7AC-4E02-AE71-CE5ED8B376F1}"/>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panose="020F0302020204030204"/>
                <a:ea typeface="Calibri Light"/>
                <a:cs typeface="Calibri Light"/>
              </a:rPr>
              <a:t>Video: ¿De qué manera los virus nos enferman?</a:t>
            </a:r>
          </a:p>
        </p:txBody>
      </p:sp>
      <p:pic>
        <p:nvPicPr>
          <p:cNvPr id="5" name="Picture 4">
            <a:extLst>
              <a:ext uri="{FF2B5EF4-FFF2-40B4-BE49-F238E27FC236}">
                <a16:creationId xmlns:a16="http://schemas.microsoft.com/office/drawing/2014/main" xmlns="" id="{0A12C588-E5F2-4821-AF8E-15B3B3024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0" y="5627125"/>
            <a:ext cx="3299445"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5</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2549298" y="2270272"/>
            <a:ext cx="7075966"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¿DE QUÉ MANERA LOS VIRUS NOS ENFERMAN?</a:t>
            </a:r>
          </a:p>
        </p:txBody>
      </p:sp>
    </p:spTree>
    <p:extLst>
      <p:ext uri="{BB962C8B-B14F-4D97-AF65-F5344CB8AC3E}">
        <p14:creationId xmlns:p14="http://schemas.microsoft.com/office/powerpoint/2010/main" val="1157471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93F86-B1B8-4D97-A6EE-61B2770AAEA5}"/>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Grupos divididos</a:t>
            </a:r>
          </a:p>
        </p:txBody>
      </p:sp>
      <p:sp>
        <p:nvSpPr>
          <p:cNvPr id="3" name="Content Placeholder 2">
            <a:extLst>
              <a:ext uri="{FF2B5EF4-FFF2-40B4-BE49-F238E27FC236}">
                <a16:creationId xmlns:a16="http://schemas.microsoft.com/office/drawing/2014/main" xmlns="" id="{E9C6963F-3E03-46B9-BDAE-6DF57830924C}"/>
              </a:ext>
            </a:extLst>
          </p:cNvPr>
          <p:cNvSpPr>
            <a:spLocks noGrp="1"/>
          </p:cNvSpPr>
          <p:nvPr>
            <p:ph idx="1"/>
          </p:nvPr>
        </p:nvSpPr>
        <p:spPr/>
        <p:txBody>
          <a:bodyPr/>
          <a:lstStyle/>
          <a:p>
            <a:r>
              <a:rPr lang="es-US" sz="3000" b="0" i="0" strike="noStrike" cap="none" spc="0" baseline="0">
                <a:solidFill>
                  <a:srgbClr val="000000"/>
                </a:solidFill>
                <a:effectLst/>
                <a:latin typeface="Calibri"/>
                <a:ea typeface="Calibri"/>
                <a:cs typeface="Calibri"/>
              </a:rPr>
              <a:t>Con el concepto que se les dio, identifiquen una analogía de la vida cotidiana que podrían usar para explicárselo a un paciente, compañero de trabajo o familiar que nunca haya estudiado esto antes.</a:t>
            </a:r>
          </a:p>
          <a:p>
            <a:r>
              <a:rPr lang="es-US" sz="3000" b="0" i="0" strike="noStrike" cap="none" spc="0" baseline="0">
                <a:solidFill>
                  <a:srgbClr val="000000"/>
                </a:solidFill>
                <a:effectLst/>
                <a:latin typeface="Calibri"/>
                <a:ea typeface="Calibri"/>
                <a:cs typeface="Calibri"/>
              </a:rPr>
              <a:t>Prepárense para compartir sus respuestas con el grupo en general.</a:t>
            </a:r>
          </a:p>
          <a:p>
            <a:endParaRPr lang="en-US"/>
          </a:p>
        </p:txBody>
      </p:sp>
      <p:sp>
        <p:nvSpPr>
          <p:cNvPr id="4" name="Rectangle 3">
            <a:extLst>
              <a:ext uri="{FF2B5EF4-FFF2-40B4-BE49-F238E27FC236}">
                <a16:creationId xmlns:a16="http://schemas.microsoft.com/office/drawing/2014/main" xmlns="" id="{F9B177BA-177C-4535-A91F-1AAAAC3CEB2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CF1C7F0-268D-4F3E-AACB-B2087FD03198}"/>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18985EC-6DD7-4634-83DB-2989AEDFA391}"/>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7FB5AE2-8845-4426-AAC0-178F5128F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3657736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93F86-B1B8-4D97-A6EE-61B2770AAEA5}"/>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Volvamos a reunirnos</a:t>
            </a:r>
          </a:p>
        </p:txBody>
      </p:sp>
      <p:sp>
        <p:nvSpPr>
          <p:cNvPr id="3" name="Content Placeholder 2">
            <a:extLst>
              <a:ext uri="{FF2B5EF4-FFF2-40B4-BE49-F238E27FC236}">
                <a16:creationId xmlns:a16="http://schemas.microsoft.com/office/drawing/2014/main" xmlns="" id="{E9C6963F-3E03-46B9-BDAE-6DF57830924C}"/>
              </a:ext>
            </a:extLst>
          </p:cNvPr>
          <p:cNvSpPr>
            <a:spLocks noGrp="1"/>
          </p:cNvSpPr>
          <p:nvPr>
            <p:ph idx="1"/>
          </p:nvPr>
        </p:nvSpPr>
        <p:spPr/>
        <p:txBody>
          <a:bodyPr/>
          <a:lstStyle/>
          <a:p>
            <a:r>
              <a:rPr lang="es-US" sz="3000" b="0" i="0" strike="noStrike" cap="none" spc="0" baseline="0">
                <a:solidFill>
                  <a:srgbClr val="000000"/>
                </a:solidFill>
                <a:effectLst/>
                <a:latin typeface="Calibri"/>
                <a:ea typeface="Calibri"/>
                <a:cs typeface="Calibri"/>
              </a:rPr>
              <a:t>Diferenciar el SARS-CoV-2 del COVID-19.</a:t>
            </a:r>
          </a:p>
          <a:p>
            <a:r>
              <a:rPr lang="es-US" sz="3000" b="0" i="0" strike="noStrike" cap="none" spc="0" baseline="0">
                <a:solidFill>
                  <a:srgbClr val="000000"/>
                </a:solidFill>
                <a:effectLst/>
                <a:latin typeface="Calibri"/>
                <a:ea typeface="Calibri"/>
                <a:cs typeface="Calibri"/>
              </a:rPr>
              <a:t>Identificar las 3 partes principales de un virus.</a:t>
            </a:r>
          </a:p>
          <a:p>
            <a:r>
              <a:rPr lang="es-US" sz="3000" b="0" i="0" strike="noStrike" cap="none" spc="0" baseline="0">
                <a:solidFill>
                  <a:srgbClr val="000000"/>
                </a:solidFill>
                <a:effectLst/>
                <a:latin typeface="Calibri"/>
                <a:ea typeface="Calibri"/>
                <a:cs typeface="Calibri"/>
              </a:rPr>
              <a:t>Describir cómo los virus usan las células de los seres vivos para hacer más copias de sí mismos.</a:t>
            </a:r>
          </a:p>
          <a:p>
            <a:r>
              <a:rPr lang="es-US" sz="3000" b="0" i="0" strike="noStrike" cap="none" spc="0" baseline="0">
                <a:solidFill>
                  <a:srgbClr val="000000"/>
                </a:solidFill>
                <a:effectLst/>
                <a:latin typeface="Calibri"/>
                <a:ea typeface="Calibri"/>
                <a:cs typeface="Calibri"/>
              </a:rPr>
              <a:t>Explicar por qué las medidas de control de infecciones se centran en mantener las gotitas respiratorias fuera del aire y lejos de otras personas.</a:t>
            </a:r>
          </a:p>
          <a:p>
            <a:endParaRPr lang="en-US"/>
          </a:p>
        </p:txBody>
      </p:sp>
      <p:sp>
        <p:nvSpPr>
          <p:cNvPr id="4" name="Rectangle 3">
            <a:extLst>
              <a:ext uri="{FF2B5EF4-FFF2-40B4-BE49-F238E27FC236}">
                <a16:creationId xmlns:a16="http://schemas.microsoft.com/office/drawing/2014/main" xmlns="" id="{289BF189-EEF8-4B3F-89DB-7B2B899D607C}"/>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E416498-740E-45A9-ACD5-8543D8A33C55}"/>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F8313CE-491D-4BEA-8220-CD611C20214A}"/>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D8B6530-EF96-4980-8FF3-59D839780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6180527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5EDDBD9-F0F4-40B1-9B63-5FA4DD843141}"/>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5065599-1F9C-45F8-B969-674AACAF0F04}"/>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E3FC4E8-3AE3-46ED-ADEC-D95147C51A4A}"/>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5220242-8824-447C-A27A-9FB0D82F371D}"/>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Materiales de ayuda para el trabajo</a:t>
            </a:r>
          </a:p>
        </p:txBody>
      </p:sp>
      <p:pic>
        <p:nvPicPr>
          <p:cNvPr id="16" name="Picture 15" descr="Diagrama titulado “Candado y llave de los virus”, que incluye cómo los virus invaden las células. Incluye el logotipo de los CDC y el logotipo del Proyecto Firstline. ">
            <a:extLst>
              <a:ext uri="{FF2B5EF4-FFF2-40B4-BE49-F238E27FC236}">
                <a16:creationId xmlns:a16="http://schemas.microsoft.com/office/drawing/2014/main" xmlns="" id="{05EFCC4C-8C19-414E-B8E6-AB0070774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8" name="Picture 17" descr="Diagrama que incluye la descripción de las partes de un virus. ">
            <a:extLst>
              <a:ext uri="{FF2B5EF4-FFF2-40B4-BE49-F238E27FC236}">
                <a16:creationId xmlns:a16="http://schemas.microsoft.com/office/drawing/2014/main" xmlns="" id="{38440F89-2B40-4208-8006-46046D6D5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pic>
        <p:nvPicPr>
          <p:cNvPr id="10" name="Picture 9">
            <a:extLst>
              <a:ext uri="{FF2B5EF4-FFF2-40B4-BE49-F238E27FC236}">
                <a16:creationId xmlns:a16="http://schemas.microsoft.com/office/drawing/2014/main" xmlns="" id="{DFC8901E-F3C7-4703-987E-E3DDDD6BB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grpSp>
        <p:nvGrpSpPr>
          <p:cNvPr id="3" name="Group 2"/>
          <p:cNvGrpSpPr/>
          <p:nvPr/>
        </p:nvGrpSpPr>
        <p:grpSpPr>
          <a:xfrm>
            <a:off x="1050262" y="2174049"/>
            <a:ext cx="10657402" cy="2585866"/>
            <a:chOff x="1050262" y="2174049"/>
            <a:chExt cx="10657402" cy="2585866"/>
          </a:xfrm>
        </p:grpSpPr>
        <p:sp>
          <p:nvSpPr>
            <p:cNvPr id="9" name="Title 1">
              <a:extLst>
                <a:ext uri="{FF2B5EF4-FFF2-40B4-BE49-F238E27FC236}">
                  <a16:creationId xmlns:a16="http://schemas.microsoft.com/office/drawing/2014/main" xmlns="" id="{F5220242-8824-447C-A27A-9FB0D82F371D}"/>
                </a:ext>
              </a:extLst>
            </p:cNvPr>
            <p:cNvSpPr txBox="1"/>
            <p:nvPr/>
          </p:nvSpPr>
          <p:spPr>
            <a:xfrm>
              <a:off x="1281820" y="2174049"/>
              <a:ext cx="4076700" cy="515622"/>
            </a:xfrm>
            <a:prstGeom prst="rect">
              <a:avLst/>
            </a:prstGeom>
            <a:solidFill>
              <a:schemeClr val="bg1"/>
            </a:solidFill>
          </p:spPr>
          <p:txBody>
            <a:bodyPr vert="horz" lIns="91440" tIns="45720" rIns="91440" bIns="45720" rtlCol="0" anchor="ctr">
              <a:normAutofit fontScale="6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dirty="0">
                  <a:solidFill>
                    <a:srgbClr val="000000"/>
                  </a:solidFill>
                  <a:effectLst/>
                  <a:latin typeface="Calibri"/>
                  <a:ea typeface="Calibri"/>
                  <a:cs typeface="Calibri"/>
                </a:rPr>
                <a:t>CERRADURA Y LLAVE DE LOS</a:t>
              </a:r>
              <a:r>
                <a:rPr lang="es-US" sz="3200" b="0" i="0" strike="noStrike" cap="none" spc="0" baseline="0" dirty="0">
                  <a:solidFill>
                    <a:srgbClr val="000000"/>
                  </a:solidFill>
                  <a:effectLst/>
                  <a:latin typeface="Calibri"/>
                  <a:ea typeface="Calibri"/>
                  <a:cs typeface="Calibri"/>
                </a:rPr>
                <a:t> </a:t>
              </a:r>
              <a:r>
                <a:rPr lang="es-US" sz="3200" b="1" i="0" strike="noStrike" cap="none" spc="0" baseline="0" dirty="0">
                  <a:solidFill>
                    <a:srgbClr val="000000"/>
                  </a:solidFill>
                  <a:effectLst/>
                  <a:latin typeface="Calibri"/>
                  <a:ea typeface="Calibri"/>
                  <a:cs typeface="Calibri"/>
                </a:rPr>
                <a:t>VIRUS</a:t>
              </a:r>
              <a:endParaRPr lang="en-US" sz="3200" b="1" dirty="0">
                <a:latin typeface="+mn-lt"/>
              </a:endParaRPr>
            </a:p>
          </p:txBody>
        </p:sp>
        <p:sp>
          <p:nvSpPr>
            <p:cNvPr id="11" name="Title 1">
              <a:extLst>
                <a:ext uri="{FF2B5EF4-FFF2-40B4-BE49-F238E27FC236}">
                  <a16:creationId xmlns:a16="http://schemas.microsoft.com/office/drawing/2014/main" xmlns="" id="{F5220242-8824-447C-A27A-9FB0D82F371D}"/>
                </a:ext>
              </a:extLst>
            </p:cNvPr>
            <p:cNvSpPr txBox="1"/>
            <p:nvPr/>
          </p:nvSpPr>
          <p:spPr>
            <a:xfrm>
              <a:off x="6833482" y="2174049"/>
              <a:ext cx="4076700" cy="515622"/>
            </a:xfrm>
            <a:prstGeom prst="rect">
              <a:avLst/>
            </a:prstGeom>
            <a:solidFill>
              <a:schemeClr val="bg1"/>
            </a:solidFill>
          </p:spPr>
          <p:txBody>
            <a:bodyPr vert="horz" lIns="91440" tIns="45720" rIns="91440" bIns="45720" rtlCol="0" anchor="ctr">
              <a:normAutofit fontScale="8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a:solidFill>
                    <a:srgbClr val="000000"/>
                  </a:solidFill>
                  <a:effectLst/>
                  <a:latin typeface="Calibri"/>
                  <a:ea typeface="Calibri"/>
                  <a:cs typeface="Calibri"/>
                </a:rPr>
                <a:t>LAS PARTES DE LOS VIRUS</a:t>
              </a:r>
              <a:endParaRPr lang="en-US" sz="3200" b="1">
                <a:latin typeface="+mn-lt"/>
              </a:endParaRPr>
            </a:p>
          </p:txBody>
        </p:sp>
        <p:sp>
          <p:nvSpPr>
            <p:cNvPr id="12" name="Title 1">
              <a:extLst>
                <a:ext uri="{FF2B5EF4-FFF2-40B4-BE49-F238E27FC236}">
                  <a16:creationId xmlns:a16="http://schemas.microsoft.com/office/drawing/2014/main" xmlns="" id="{F5220242-8824-447C-A27A-9FB0D82F371D}"/>
                </a:ext>
              </a:extLst>
            </p:cNvPr>
            <p:cNvSpPr txBox="1"/>
            <p:nvPr/>
          </p:nvSpPr>
          <p:spPr>
            <a:xfrm>
              <a:off x="6403680" y="2926091"/>
              <a:ext cx="1138943" cy="258094"/>
            </a:xfrm>
            <a:prstGeom prst="rect">
              <a:avLst/>
            </a:prstGeom>
            <a:solidFill>
              <a:schemeClr val="bg1"/>
            </a:solidFill>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a:solidFill>
                    <a:srgbClr val="000000"/>
                  </a:solidFill>
                  <a:effectLst/>
                  <a:latin typeface="Calibri"/>
                  <a:ea typeface="Calibri"/>
                  <a:cs typeface="Calibri"/>
                </a:rPr>
                <a:t>Envoltura grasa</a:t>
              </a:r>
              <a:endParaRPr lang="en-US" sz="1200">
                <a:latin typeface="+mn-lt"/>
              </a:endParaRPr>
            </a:p>
          </p:txBody>
        </p:sp>
        <p:sp>
          <p:nvSpPr>
            <p:cNvPr id="13" name="Title 1">
              <a:extLst>
                <a:ext uri="{FF2B5EF4-FFF2-40B4-BE49-F238E27FC236}">
                  <a16:creationId xmlns:a16="http://schemas.microsoft.com/office/drawing/2014/main" xmlns="" id="{F5220242-8824-447C-A27A-9FB0D82F371D}"/>
                </a:ext>
              </a:extLst>
            </p:cNvPr>
            <p:cNvSpPr txBox="1"/>
            <p:nvPr/>
          </p:nvSpPr>
          <p:spPr>
            <a:xfrm>
              <a:off x="6517980" y="3374739"/>
              <a:ext cx="1305220" cy="355949"/>
            </a:xfrm>
            <a:prstGeom prst="rect">
              <a:avLst/>
            </a:prstGeom>
            <a:solidFill>
              <a:schemeClr val="bg1"/>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dirty="0">
                  <a:solidFill>
                    <a:srgbClr val="000000"/>
                  </a:solidFill>
                  <a:effectLst/>
                  <a:latin typeface="Calibri"/>
                  <a:ea typeface="Calibri"/>
                  <a:cs typeface="Calibri"/>
                </a:rPr>
                <a:t>“Cubierta” de la cápside</a:t>
              </a:r>
              <a:endParaRPr lang="en-US" sz="1200" dirty="0">
                <a:latin typeface="+mn-lt"/>
              </a:endParaRPr>
            </a:p>
          </p:txBody>
        </p:sp>
        <p:sp>
          <p:nvSpPr>
            <p:cNvPr id="14" name="Title 1">
              <a:extLst>
                <a:ext uri="{FF2B5EF4-FFF2-40B4-BE49-F238E27FC236}">
                  <a16:creationId xmlns:a16="http://schemas.microsoft.com/office/drawing/2014/main" xmlns="" id="{F5220242-8824-447C-A27A-9FB0D82F371D}"/>
                </a:ext>
              </a:extLst>
            </p:cNvPr>
            <p:cNvSpPr txBox="1"/>
            <p:nvPr/>
          </p:nvSpPr>
          <p:spPr>
            <a:xfrm>
              <a:off x="10005570" y="2923357"/>
              <a:ext cx="1416345"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dirty="0">
                  <a:solidFill>
                    <a:srgbClr val="000000"/>
                  </a:solidFill>
                  <a:effectLst/>
                  <a:latin typeface="Calibri"/>
                  <a:ea typeface="Calibri"/>
                  <a:cs typeface="Calibri"/>
                </a:rPr>
                <a:t>Proteínas que sobresalen de la envoltura grasa</a:t>
              </a:r>
              <a:endParaRPr lang="en-US" sz="1200" dirty="0">
                <a:latin typeface="+mn-lt"/>
              </a:endParaRPr>
            </a:p>
          </p:txBody>
        </p:sp>
        <p:sp>
          <p:nvSpPr>
            <p:cNvPr id="15" name="Title 1">
              <a:extLst>
                <a:ext uri="{FF2B5EF4-FFF2-40B4-BE49-F238E27FC236}">
                  <a16:creationId xmlns:a16="http://schemas.microsoft.com/office/drawing/2014/main" xmlns="" id="{F5220242-8824-447C-A27A-9FB0D82F371D}"/>
                </a:ext>
              </a:extLst>
            </p:cNvPr>
            <p:cNvSpPr txBox="1"/>
            <p:nvPr/>
          </p:nvSpPr>
          <p:spPr>
            <a:xfrm>
              <a:off x="10110345" y="4261720"/>
              <a:ext cx="1597319"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Genes con función de “manual de instrucciones”</a:t>
              </a:r>
              <a:endParaRPr lang="en-US" sz="1200">
                <a:latin typeface="+mn-lt"/>
              </a:endParaRPr>
            </a:p>
          </p:txBody>
        </p:sp>
        <p:sp>
          <p:nvSpPr>
            <p:cNvPr id="17" name="Title 1">
              <a:extLst>
                <a:ext uri="{FF2B5EF4-FFF2-40B4-BE49-F238E27FC236}">
                  <a16:creationId xmlns:a16="http://schemas.microsoft.com/office/drawing/2014/main" xmlns="" id="{F5220242-8824-447C-A27A-9FB0D82F371D}"/>
                </a:ext>
              </a:extLst>
            </p:cNvPr>
            <p:cNvSpPr txBox="1"/>
            <p:nvPr/>
          </p:nvSpPr>
          <p:spPr>
            <a:xfrm>
              <a:off x="4679214" y="3172454"/>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“Llave falsa” de proteína</a:t>
              </a:r>
              <a:endParaRPr lang="en-US" sz="1200" b="1">
                <a:latin typeface="+mn-lt"/>
              </a:endParaRPr>
            </a:p>
          </p:txBody>
        </p:sp>
        <p:sp>
          <p:nvSpPr>
            <p:cNvPr id="19" name="Title 1">
              <a:extLst>
                <a:ext uri="{FF2B5EF4-FFF2-40B4-BE49-F238E27FC236}">
                  <a16:creationId xmlns:a16="http://schemas.microsoft.com/office/drawing/2014/main" xmlns="" id="{F5220242-8824-447C-A27A-9FB0D82F371D}"/>
                </a:ext>
              </a:extLst>
            </p:cNvPr>
            <p:cNvSpPr txBox="1"/>
            <p:nvPr/>
          </p:nvSpPr>
          <p:spPr>
            <a:xfrm>
              <a:off x="4679214" y="3730689"/>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“Cerradura” de proteína</a:t>
              </a:r>
              <a:endParaRPr lang="en-US" sz="1200" b="1">
                <a:latin typeface="+mn-lt"/>
              </a:endParaRPr>
            </a:p>
          </p:txBody>
        </p:sp>
        <p:sp>
          <p:nvSpPr>
            <p:cNvPr id="20" name="Title 1">
              <a:extLst>
                <a:ext uri="{FF2B5EF4-FFF2-40B4-BE49-F238E27FC236}">
                  <a16:creationId xmlns:a16="http://schemas.microsoft.com/office/drawing/2014/main" xmlns="" id="{F5220242-8824-447C-A27A-9FB0D82F371D}"/>
                </a:ext>
              </a:extLst>
            </p:cNvPr>
            <p:cNvSpPr txBox="1"/>
            <p:nvPr/>
          </p:nvSpPr>
          <p:spPr>
            <a:xfrm>
              <a:off x="3829266" y="4512814"/>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Célula</a:t>
              </a:r>
              <a:endParaRPr lang="en-US" sz="1200" b="1">
                <a:latin typeface="+mn-lt"/>
              </a:endParaRPr>
            </a:p>
          </p:txBody>
        </p:sp>
        <p:sp>
          <p:nvSpPr>
            <p:cNvPr id="21" name="Title 1">
              <a:extLst>
                <a:ext uri="{FF2B5EF4-FFF2-40B4-BE49-F238E27FC236}">
                  <a16:creationId xmlns:a16="http://schemas.microsoft.com/office/drawing/2014/main" xmlns="" id="{F5220242-8824-447C-A27A-9FB0D82F371D}"/>
                </a:ext>
              </a:extLst>
            </p:cNvPr>
            <p:cNvSpPr txBox="1"/>
            <p:nvPr/>
          </p:nvSpPr>
          <p:spPr>
            <a:xfrm>
              <a:off x="3850123" y="2743859"/>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Virus</a:t>
              </a:r>
              <a:endParaRPr lang="en-US" sz="1200" b="1">
                <a:latin typeface="+mn-lt"/>
              </a:endParaRPr>
            </a:p>
          </p:txBody>
        </p:sp>
        <p:sp>
          <p:nvSpPr>
            <p:cNvPr id="22" name="Title 1">
              <a:extLst>
                <a:ext uri="{FF2B5EF4-FFF2-40B4-BE49-F238E27FC236}">
                  <a16:creationId xmlns:a16="http://schemas.microsoft.com/office/drawing/2014/main" xmlns="" id="{F5220242-8824-447C-A27A-9FB0D82F371D}"/>
                </a:ext>
              </a:extLst>
            </p:cNvPr>
            <p:cNvSpPr txBox="1"/>
            <p:nvPr/>
          </p:nvSpPr>
          <p:spPr>
            <a:xfrm>
              <a:off x="1262772" y="3082172"/>
              <a:ext cx="2240568" cy="339381"/>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dirty="0">
                  <a:solidFill>
                    <a:srgbClr val="000000"/>
                  </a:solidFill>
                  <a:effectLst/>
                  <a:latin typeface="Calibri"/>
                  <a:ea typeface="Calibri"/>
                  <a:cs typeface="Calibri"/>
                </a:rPr>
                <a:t>Los virus tienen una “llave falsa”</a:t>
              </a:r>
              <a:endParaRPr lang="en-US" sz="1200" b="1" dirty="0">
                <a:latin typeface="+mn-lt"/>
              </a:endParaRPr>
            </a:p>
          </p:txBody>
        </p:sp>
        <p:sp>
          <p:nvSpPr>
            <p:cNvPr id="23" name="Title 1">
              <a:extLst>
                <a:ext uri="{FF2B5EF4-FFF2-40B4-BE49-F238E27FC236}">
                  <a16:creationId xmlns:a16="http://schemas.microsoft.com/office/drawing/2014/main" xmlns="" id="{F5220242-8824-447C-A27A-9FB0D82F371D}"/>
                </a:ext>
              </a:extLst>
            </p:cNvPr>
            <p:cNvSpPr txBox="1"/>
            <p:nvPr/>
          </p:nvSpPr>
          <p:spPr>
            <a:xfrm>
              <a:off x="1262771" y="3916066"/>
              <a:ext cx="1947154" cy="39410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dirty="0">
                  <a:solidFill>
                    <a:srgbClr val="000000"/>
                  </a:solidFill>
                  <a:effectLst/>
                  <a:latin typeface="Calibri"/>
                  <a:ea typeface="Calibri"/>
                  <a:cs typeface="Calibri"/>
                </a:rPr>
                <a:t>Usan la célula para hacer más copias de sí mismos</a:t>
              </a:r>
              <a:endParaRPr lang="en-US" sz="1200" b="1" dirty="0">
                <a:latin typeface="+mn-lt"/>
              </a:endParaRPr>
            </a:p>
          </p:txBody>
        </p:sp>
        <p:sp>
          <p:nvSpPr>
            <p:cNvPr id="24" name="Title 1">
              <a:extLst>
                <a:ext uri="{FF2B5EF4-FFF2-40B4-BE49-F238E27FC236}">
                  <a16:creationId xmlns:a16="http://schemas.microsoft.com/office/drawing/2014/main" xmlns="" id="{F5220242-8824-447C-A27A-9FB0D82F371D}"/>
                </a:ext>
              </a:extLst>
            </p:cNvPr>
            <p:cNvSpPr txBox="1"/>
            <p:nvPr/>
          </p:nvSpPr>
          <p:spPr>
            <a:xfrm>
              <a:off x="1050262" y="2590997"/>
              <a:ext cx="1947154" cy="4911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600" b="1" i="0" strike="noStrike" cap="none" spc="0" baseline="0" dirty="0">
                  <a:solidFill>
                    <a:srgbClr val="0860A9"/>
                  </a:solidFill>
                  <a:effectLst/>
                  <a:latin typeface="Calibri"/>
                  <a:ea typeface="Calibri"/>
                  <a:cs typeface="Calibri"/>
                </a:rPr>
                <a:t>Los virus invaden las células</a:t>
              </a:r>
              <a:endParaRPr lang="en-US" sz="1600" b="1" dirty="0">
                <a:solidFill>
                  <a:srgbClr val="0860A9"/>
                </a:solidFill>
                <a:latin typeface="+mn-lt"/>
              </a:endParaRPr>
            </a:p>
          </p:txBody>
        </p:sp>
        <p:sp>
          <p:nvSpPr>
            <p:cNvPr id="25" name="Title 1">
              <a:extLst>
                <a:ext uri="{FF2B5EF4-FFF2-40B4-BE49-F238E27FC236}">
                  <a16:creationId xmlns:a16="http://schemas.microsoft.com/office/drawing/2014/main" xmlns="" id="{F5220242-8824-447C-A27A-9FB0D82F371D}"/>
                </a:ext>
              </a:extLst>
            </p:cNvPr>
            <p:cNvSpPr txBox="1"/>
            <p:nvPr/>
          </p:nvSpPr>
          <p:spPr>
            <a:xfrm>
              <a:off x="1388052" y="3436447"/>
              <a:ext cx="2189307" cy="48768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dirty="0">
                  <a:solidFill>
                    <a:srgbClr val="000000"/>
                  </a:solidFill>
                  <a:effectLst/>
                  <a:latin typeface="Calibri"/>
                  <a:ea typeface="Calibri"/>
                  <a:cs typeface="Calibri"/>
                </a:rPr>
                <a:t>No hay una coincidencia exacta</a:t>
              </a:r>
            </a:p>
            <a:p>
              <a:r>
                <a:rPr lang="es-US" sz="1200" b="0" i="0" strike="noStrike" cap="none" spc="0" baseline="0" dirty="0">
                  <a:solidFill>
                    <a:srgbClr val="000000"/>
                  </a:solidFill>
                  <a:effectLst/>
                  <a:latin typeface="Calibri"/>
                  <a:ea typeface="Calibri"/>
                  <a:cs typeface="Calibri"/>
                </a:rPr>
                <a:t>Lo suficientemente cerca como para “desbloquear” la célula</a:t>
              </a:r>
              <a:endParaRPr lang="en-US" sz="1200" dirty="0">
                <a:latin typeface="+mn-lt"/>
              </a:endParaRPr>
            </a:p>
          </p:txBody>
        </p:sp>
      </p:grpSp>
    </p:spTree>
    <p:extLst>
      <p:ext uri="{BB962C8B-B14F-4D97-AF65-F5344CB8AC3E}">
        <p14:creationId xmlns:p14="http://schemas.microsoft.com/office/powerpoint/2010/main" val="23564920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168212" y="1489941"/>
            <a:ext cx="11262431" cy="1736228"/>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4" name="Text Placeholder 3">
            <a:extLst>
              <a:ext uri="{FF2B5EF4-FFF2-40B4-BE49-F238E27FC236}">
                <a16:creationId xmlns:a16="http://schemas.microsoft.com/office/drawing/2014/main" xmlns="" id="{2EEF449E-5C7A-44D0-BAB9-521CFAD42347}"/>
              </a:ext>
            </a:extLst>
          </p:cNvPr>
          <p:cNvSpPr>
            <a:spLocks noGrp="1"/>
          </p:cNvSpPr>
          <p:nvPr>
            <p:ph type="body" idx="1"/>
          </p:nvPr>
        </p:nvSpPr>
        <p:spPr>
          <a:xfrm>
            <a:off x="929569" y="3700799"/>
            <a:ext cx="10515600" cy="1500187"/>
          </a:xfrm>
        </p:spPr>
        <p:txBody>
          <a:bodyPr>
            <a:normAutofit/>
          </a:bodyPr>
          <a:lstStyle/>
          <a:p>
            <a:pPr algn="ctr"/>
            <a:r>
              <a:rPr lang="es-US" sz="3000" b="0" i="0" strike="noStrike" cap="none" spc="0" baseline="0">
                <a:solidFill>
                  <a:srgbClr val="000000"/>
                </a:solidFill>
                <a:effectLst/>
                <a:latin typeface="Calibri"/>
                <a:ea typeface="Calibri"/>
                <a:cs typeface="Calibri"/>
              </a:rPr>
              <a:t>¿Pueden imaginar una situación realista y cotidiana en la que puedan usar este material de ayuda para el trabajo o explicar este concepto a los demás? </a:t>
            </a:r>
          </a:p>
        </p:txBody>
      </p:sp>
      <p:sp>
        <p:nvSpPr>
          <p:cNvPr id="5" name="Rectangle 4">
            <a:extLst>
              <a:ext uri="{FF2B5EF4-FFF2-40B4-BE49-F238E27FC236}">
                <a16:creationId xmlns:a16="http://schemas.microsoft.com/office/drawing/2014/main" xmlns="" id="{EC3A9EB8-30EB-4C9D-87CF-604919F0F802}"/>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0942F67-85ED-4301-89E6-D7A0E124581B}"/>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F667133-EC48-4912-B1F4-8A79B279D72B}"/>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A439EE2C-B73D-4164-9886-40C3F917C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72143" y="299851"/>
            <a:ext cx="10515600" cy="745890"/>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272143" y="1097650"/>
            <a:ext cx="10406743" cy="545057"/>
          </a:xfrm>
        </p:spPr>
        <p:txBody>
          <a:bodyPr>
            <a:normAutofit fontScale="90000"/>
          </a:bodyPr>
          <a:lstStyle/>
          <a:p>
            <a:pPr marL="0" indent="0">
              <a:buNone/>
            </a:pPr>
            <a:r>
              <a:rPr lang="es-US" sz="3000" b="0" i="0" strike="noStrike" cap="none" spc="0" baseline="0">
                <a:solidFill>
                  <a:srgbClr val="000000"/>
                </a:solidFill>
                <a:effectLst/>
                <a:latin typeface="Calibri"/>
                <a:ea typeface="Calibri"/>
                <a:cs typeface="Calibri"/>
              </a:rPr>
              <a:t>¿Cuál fue el elemento más importante de la sesión de hoy para ustedes?</a:t>
            </a:r>
          </a:p>
        </p:txBody>
      </p:sp>
      <p:sp>
        <p:nvSpPr>
          <p:cNvPr id="4" name="Rectangle 3">
            <a:extLst>
              <a:ext uri="{FF2B5EF4-FFF2-40B4-BE49-F238E27FC236}">
                <a16:creationId xmlns:a16="http://schemas.microsoft.com/office/drawing/2014/main" xmlns="" id="{300F162F-17C9-44DA-8D99-0D34BEC9E4D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22E6651-56E9-4BAA-9047-4354BF9FAA65}"/>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2D0658B-30A0-4577-A333-C0336840ED30}"/>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98EAF39C-3E1F-4D71-BC40-B35765947B3B}"/>
              </a:ext>
            </a:extLst>
          </p:cNvPr>
          <p:cNvSpPr txBox="1"/>
          <p:nvPr/>
        </p:nvSpPr>
        <p:spPr>
          <a:xfrm>
            <a:off x="88684" y="2430064"/>
            <a:ext cx="11919857" cy="2804160"/>
          </a:xfrm>
          <a:prstGeom prst="rect">
            <a:avLst/>
          </a:prstGeom>
          <a:noFill/>
        </p:spPr>
        <p:txBody>
          <a:bodyPr wrap="square" rtlCol="0">
            <a:spAutoFit/>
          </a:bodyPr>
          <a:lstStyle/>
          <a:p>
            <a:pPr marL="285750" lvl="0" indent="-285750">
              <a:buFont typeface="Arial" panose="020B0604020202020204" pitchFamily="34" charset="0"/>
              <a:buChar char="•"/>
            </a:pPr>
            <a:r>
              <a:rPr lang="es-US" sz="3000" b="0" i="0" strike="noStrike" cap="none" spc="0" baseline="0">
                <a:solidFill>
                  <a:srgbClr val="000000"/>
                </a:solidFill>
                <a:effectLst/>
                <a:latin typeface="Calibri"/>
                <a:ea typeface="Calibri"/>
                <a:cs typeface="Calibri"/>
              </a:rPr>
              <a:t>SARS-CoV-2 es el nombre científico oficial del virus, el microbio que causa el COVID-19.</a:t>
            </a:r>
          </a:p>
          <a:p>
            <a:pPr marL="285750" lvl="0" indent="-285750">
              <a:buFont typeface="Arial" panose="020B0604020202020204" pitchFamily="34" charset="0"/>
              <a:buChar char="•"/>
            </a:pPr>
            <a:r>
              <a:rPr lang="es-US" sz="3000" b="0" i="0" strike="noStrike" cap="none" spc="0" baseline="0">
                <a:solidFill>
                  <a:srgbClr val="000000"/>
                </a:solidFill>
                <a:effectLst/>
                <a:latin typeface="Calibri"/>
                <a:ea typeface="Calibri"/>
                <a:cs typeface="Calibri"/>
              </a:rPr>
              <a:t>COVID-19 es el nombre de la enfermedad: fiebre, tos, escalofríos y otros síntomas que tienen las personas cuando están infectadas por el virus SARS-CoV-2.</a:t>
            </a:r>
          </a:p>
          <a:p>
            <a:pPr lvl="0"/>
            <a:endParaRPr lang="en-US" sz="2800"/>
          </a:p>
        </p:txBody>
      </p:sp>
      <p:pic>
        <p:nvPicPr>
          <p:cNvPr id="10" name="Picture 9">
            <a:extLst>
              <a:ext uri="{FF2B5EF4-FFF2-40B4-BE49-F238E27FC236}">
                <a16:creationId xmlns:a16="http://schemas.microsoft.com/office/drawing/2014/main" xmlns="" id="{ECDFD519-25EF-4C4C-9521-059965EB0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72143" y="299851"/>
            <a:ext cx="10515600" cy="745890"/>
          </a:xfrm>
        </p:spPr>
        <p:txBody>
          <a:bodyPr/>
          <a:lstStyle/>
          <a:p>
            <a:r>
              <a:rPr lang="es-US" sz="4400" b="1" i="0" strike="noStrike" cap="none" spc="0" baseline="0">
                <a:solidFill>
                  <a:srgbClr val="000000"/>
                </a:solidFill>
                <a:effectLst/>
                <a:latin typeface="Calibri"/>
                <a:ea typeface="Calibri"/>
                <a:cs typeface="Calibri"/>
              </a:rPr>
              <a:t>Mensajes clave, continuación </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272143" y="1151860"/>
            <a:ext cx="10406743" cy="745890"/>
          </a:xfrm>
        </p:spPr>
        <p:txBody>
          <a:bodyPr>
            <a:normAutofit fontScale="90000"/>
          </a:bodyPr>
          <a:lstStyle/>
          <a:p>
            <a:pPr marL="0" indent="0">
              <a:buNone/>
            </a:pPr>
            <a:r>
              <a:rPr lang="es-US" sz="3000" b="0" i="0" strike="noStrike" cap="none" spc="0" baseline="0">
                <a:solidFill>
                  <a:srgbClr val="000000"/>
                </a:solidFill>
                <a:effectLst/>
                <a:latin typeface="Calibri"/>
                <a:ea typeface="Calibri"/>
                <a:cs typeface="Calibri"/>
              </a:rPr>
              <a:t>¿Cuál fue el elemento más importante de la sesión de hoy para ustedes?</a:t>
            </a:r>
          </a:p>
        </p:txBody>
      </p:sp>
      <p:sp>
        <p:nvSpPr>
          <p:cNvPr id="4" name="Rectangle 3">
            <a:extLst>
              <a:ext uri="{FF2B5EF4-FFF2-40B4-BE49-F238E27FC236}">
                <a16:creationId xmlns:a16="http://schemas.microsoft.com/office/drawing/2014/main" xmlns="" id="{300F162F-17C9-44DA-8D99-0D34BEC9E4D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22E6651-56E9-4BAA-9047-4354BF9FAA65}"/>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2D0658B-30A0-4577-A333-C0336840ED30}"/>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98EAF39C-3E1F-4D71-BC40-B35765947B3B}"/>
              </a:ext>
            </a:extLst>
          </p:cNvPr>
          <p:cNvSpPr txBox="1"/>
          <p:nvPr/>
        </p:nvSpPr>
        <p:spPr>
          <a:xfrm>
            <a:off x="272143" y="1783999"/>
            <a:ext cx="11919857" cy="3718560"/>
          </a:xfrm>
          <a:prstGeom prst="rect">
            <a:avLst/>
          </a:prstGeom>
          <a:noFill/>
        </p:spPr>
        <p:txBody>
          <a:bodyPr wrap="square" rtlCol="0">
            <a:spAutoFit/>
          </a:bodyPr>
          <a:lstStyle/>
          <a:p>
            <a:pPr lvl="0"/>
            <a:endParaRPr lang="en-US" sz="2800"/>
          </a:p>
          <a:p>
            <a:pPr marL="285750" lvl="0" indent="-285750">
              <a:buFont typeface="Arial" panose="020B0604020202020204" pitchFamily="34" charset="0"/>
              <a:buChar char="•"/>
            </a:pPr>
            <a:r>
              <a:rPr lang="es-US" sz="3000" b="0" i="0" strike="noStrike" cap="none" spc="0" baseline="0">
                <a:solidFill>
                  <a:srgbClr val="000000"/>
                </a:solidFill>
                <a:effectLst/>
                <a:latin typeface="Calibri"/>
                <a:ea typeface="Calibri"/>
                <a:cs typeface="Calibri"/>
              </a:rPr>
              <a:t>Todos los virus tienen dos partes:</a:t>
            </a:r>
          </a:p>
          <a:p>
            <a:pPr marL="742950" lvl="1" indent="-285750">
              <a:buFont typeface="Arial" panose="020B0604020202020204" pitchFamily="34" charset="0"/>
              <a:buChar char="•"/>
            </a:pPr>
            <a:r>
              <a:rPr lang="es-US" sz="3000" b="0" i="0" u="sng" strike="noStrike" cap="none" spc="0" baseline="0">
                <a:solidFill>
                  <a:srgbClr val="000000"/>
                </a:solidFill>
                <a:effectLst/>
                <a:uFill>
                  <a:solidFill>
                    <a:srgbClr val="000000"/>
                  </a:solidFill>
                </a:uFill>
                <a:latin typeface="Calibri"/>
                <a:ea typeface="Calibri"/>
                <a:cs typeface="Calibri"/>
              </a:rPr>
              <a:t>Genes</a:t>
            </a:r>
            <a:r>
              <a:rPr lang="es-US" sz="3000" b="0" i="0" strike="noStrike" cap="none" spc="0" baseline="0">
                <a:solidFill>
                  <a:srgbClr val="000000"/>
                </a:solidFill>
                <a:effectLst/>
                <a:latin typeface="Calibri"/>
                <a:ea typeface="Calibri"/>
                <a:cs typeface="Calibri"/>
              </a:rPr>
              <a:t> que contienen toda la información necesaria para hacer más copias del virus.</a:t>
            </a:r>
          </a:p>
          <a:p>
            <a:pPr marL="742950" lvl="1" indent="-285750">
              <a:buFont typeface="Arial" panose="020B0604020202020204" pitchFamily="34" charset="0"/>
              <a:buChar char="•"/>
            </a:pPr>
            <a:r>
              <a:rPr lang="es-US" sz="3000" b="0" i="0" u="sng" strike="noStrike" cap="none" spc="0" baseline="0">
                <a:solidFill>
                  <a:srgbClr val="000000"/>
                </a:solidFill>
                <a:effectLst/>
                <a:uFill>
                  <a:solidFill>
                    <a:srgbClr val="000000"/>
                  </a:solidFill>
                </a:uFill>
                <a:latin typeface="Calibri"/>
                <a:ea typeface="Calibri"/>
                <a:cs typeface="Calibri"/>
              </a:rPr>
              <a:t>Proteínas</a:t>
            </a:r>
            <a:r>
              <a:rPr lang="es-US" sz="3000" b="0" i="0" strike="noStrike" cap="none" spc="0" baseline="0">
                <a:solidFill>
                  <a:srgbClr val="000000"/>
                </a:solidFill>
                <a:effectLst/>
                <a:latin typeface="Calibri"/>
                <a:ea typeface="Calibri"/>
                <a:cs typeface="Calibri"/>
              </a:rPr>
              <a:t> que protegen los genes y ayudan a que el virus se propague.</a:t>
            </a:r>
          </a:p>
          <a:p>
            <a:pPr marL="285750" lvl="0" indent="-285750">
              <a:buFont typeface="Arial" panose="020B0604020202020204" pitchFamily="34" charset="0"/>
              <a:buChar char="•"/>
            </a:pPr>
            <a:r>
              <a:rPr lang="es-US" sz="3000" b="0" i="0" strike="noStrike" cap="none" spc="0" baseline="0">
                <a:solidFill>
                  <a:srgbClr val="000000"/>
                </a:solidFill>
                <a:effectLst/>
                <a:latin typeface="Calibri"/>
                <a:ea typeface="Calibri"/>
                <a:cs typeface="Calibri"/>
              </a:rPr>
              <a:t>Algunos virus (el SARS-CoV-2 es uno de ellos) también tienen una tercera parte: </a:t>
            </a:r>
            <a:r>
              <a:rPr lang="es-US" sz="3000" b="0" i="0" u="sng" strike="noStrike" cap="none" spc="0" baseline="0">
                <a:solidFill>
                  <a:srgbClr val="000000"/>
                </a:solidFill>
                <a:effectLst/>
                <a:uFill>
                  <a:solidFill>
                    <a:srgbClr val="000000"/>
                  </a:solidFill>
                </a:uFill>
                <a:latin typeface="Calibri"/>
                <a:ea typeface="Calibri"/>
                <a:cs typeface="Calibri"/>
              </a:rPr>
              <a:t>una envoltura</a:t>
            </a:r>
            <a:r>
              <a:rPr lang="es-US" sz="3000" b="0" i="0" strike="noStrike" cap="none" spc="0" baseline="0">
                <a:solidFill>
                  <a:srgbClr val="000000"/>
                </a:solidFill>
                <a:effectLst/>
                <a:latin typeface="Calibri"/>
                <a:ea typeface="Calibri"/>
                <a:cs typeface="Calibri"/>
              </a:rPr>
              <a:t> hecha de grasas especiales que protege los genes y las proteínas.</a:t>
            </a:r>
          </a:p>
        </p:txBody>
      </p:sp>
      <p:pic>
        <p:nvPicPr>
          <p:cNvPr id="10" name="Picture 9">
            <a:extLst>
              <a:ext uri="{FF2B5EF4-FFF2-40B4-BE49-F238E27FC236}">
                <a16:creationId xmlns:a16="http://schemas.microsoft.com/office/drawing/2014/main" xmlns="" id="{ECDFD519-25EF-4C4C-9521-059965EB0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4205147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378773" y="515635"/>
            <a:ext cx="10515600" cy="745890"/>
          </a:xfrm>
        </p:spPr>
        <p:txBody>
          <a:bodyPr/>
          <a:lstStyle/>
          <a:p>
            <a:r>
              <a:rPr lang="es-US" sz="4400" b="1" i="0" strike="noStrike" cap="none" spc="0" baseline="0">
                <a:solidFill>
                  <a:srgbClr val="000000"/>
                </a:solidFill>
                <a:effectLst/>
                <a:latin typeface="Calibri"/>
                <a:ea typeface="Calibri"/>
                <a:cs typeface="Calibri"/>
              </a:rPr>
              <a:t>Mensajes clave, continuación</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378773" y="1473413"/>
            <a:ext cx="11481923" cy="711424"/>
          </a:xfrm>
        </p:spPr>
        <p:txBody>
          <a:bodyPr>
            <a:normAutofit/>
          </a:bodyPr>
          <a:lstStyle/>
          <a:p>
            <a:pPr marL="0" indent="0">
              <a:buNone/>
            </a:pPr>
            <a:r>
              <a:rPr lang="es-US" sz="3000" b="0" i="0" strike="noStrike" cap="none" spc="0" baseline="0">
                <a:solidFill>
                  <a:srgbClr val="000000"/>
                </a:solidFill>
                <a:effectLst/>
                <a:latin typeface="Calibri"/>
                <a:ea typeface="Calibri"/>
                <a:cs typeface="Calibri"/>
              </a:rPr>
              <a:t>¿Cuál fue el elemento más importante de la sesión de hoy para ustedes?</a:t>
            </a:r>
          </a:p>
        </p:txBody>
      </p:sp>
      <p:sp>
        <p:nvSpPr>
          <p:cNvPr id="4" name="Rectangle 3">
            <a:extLst>
              <a:ext uri="{FF2B5EF4-FFF2-40B4-BE49-F238E27FC236}">
                <a16:creationId xmlns:a16="http://schemas.microsoft.com/office/drawing/2014/main" xmlns="" id="{300F162F-17C9-44DA-8D99-0D34BEC9E4D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22E6651-56E9-4BAA-9047-4354BF9FAA65}"/>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2D0658B-30A0-4577-A333-C0336840ED30}"/>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98EAF39C-3E1F-4D71-BC40-B35765947B3B}"/>
              </a:ext>
            </a:extLst>
          </p:cNvPr>
          <p:cNvSpPr txBox="1"/>
          <p:nvPr/>
        </p:nvSpPr>
        <p:spPr>
          <a:xfrm>
            <a:off x="153389" y="2178730"/>
            <a:ext cx="12038611" cy="5212080"/>
          </a:xfrm>
          <a:prstGeom prst="rect">
            <a:avLst/>
          </a:prstGeom>
          <a:noFill/>
        </p:spPr>
        <p:txBody>
          <a:bodyPr wrap="square" rtlCol="0">
            <a:spAutoFit/>
          </a:bodyPr>
          <a:lstStyle/>
          <a:p>
            <a:pPr marL="285750" lvl="0" indent="-285750">
              <a:buFont typeface="Arial" panose="020B0604020202020204" pitchFamily="34" charset="0"/>
              <a:buChar char="•"/>
            </a:pPr>
            <a:r>
              <a:rPr lang="es-US" sz="3000" b="0" i="0" strike="noStrike" cap="none" spc="0" baseline="0">
                <a:solidFill>
                  <a:srgbClr val="000000"/>
                </a:solidFill>
                <a:effectLst/>
                <a:latin typeface="Calibri"/>
                <a:ea typeface="Calibri"/>
                <a:cs typeface="Calibri"/>
              </a:rPr>
              <a:t>Los virus pueden usar las células de los seres vivos, incluidas las personas, para hacer copias de sí mismos. Esa es la forma en que los virus se propagan dentro del cuerpo y de una persona a otra.</a:t>
            </a:r>
          </a:p>
          <a:p>
            <a:pPr marL="285750" lvl="0" indent="-285750">
              <a:buFont typeface="Arial" panose="020B0604020202020204" pitchFamily="34" charset="0"/>
              <a:buChar char="•"/>
            </a:pPr>
            <a:r>
              <a:rPr lang="es-US" sz="3000" b="0" i="0" strike="noStrike" cap="none" spc="0" baseline="0">
                <a:solidFill>
                  <a:srgbClr val="000000"/>
                </a:solidFill>
                <a:effectLst/>
                <a:latin typeface="Calibri"/>
                <a:ea typeface="Calibri"/>
                <a:cs typeface="Calibri"/>
              </a:rPr>
              <a:t>Cuando suficientes virus han podido ingresar en nuestras células y hacer copias de sí mismos, el cuerpo reconoce que hay una infección y nuestro sistema inmunitario se activa para combatir el virus.</a:t>
            </a:r>
          </a:p>
          <a:p>
            <a:pPr marL="285750" lvl="0" indent="-285750">
              <a:buFont typeface="Arial" panose="020B0604020202020204" pitchFamily="34" charset="0"/>
              <a:buChar char="•"/>
            </a:pPr>
            <a:r>
              <a:rPr lang="es-US" sz="3000" b="0" i="0" strike="noStrike" cap="none" spc="0" baseline="0">
                <a:solidFill>
                  <a:srgbClr val="000000"/>
                </a:solidFill>
                <a:effectLst/>
                <a:latin typeface="Calibri"/>
                <a:ea typeface="Calibri"/>
                <a:cs typeface="Calibri"/>
              </a:rPr>
              <a:t>Es la actividad de nuestro sistema inmunitario que combate el virus lo que nos hace sentir enfermos.</a:t>
            </a:r>
          </a:p>
          <a:p>
            <a:pPr lvl="0"/>
            <a:endParaRPr lang="en-US" sz="3200"/>
          </a:p>
          <a:p>
            <a:pPr lvl="0"/>
            <a:endParaRPr lang="en-US" sz="3200"/>
          </a:p>
          <a:p>
            <a:pPr lvl="0"/>
            <a:endParaRPr lang="en-US" sz="3200"/>
          </a:p>
        </p:txBody>
      </p:sp>
      <p:pic>
        <p:nvPicPr>
          <p:cNvPr id="10" name="Picture 9">
            <a:extLst>
              <a:ext uri="{FF2B5EF4-FFF2-40B4-BE49-F238E27FC236}">
                <a16:creationId xmlns:a16="http://schemas.microsoft.com/office/drawing/2014/main" xmlns="" id="{71882610-FEAF-4301-9B30-EF571109C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709266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7656770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9527202B-E550-41E5-89F7-95AB6FED5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418156"/>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522112" y="456115"/>
            <a:ext cx="4253088" cy="1325563"/>
          </a:xfrm>
        </p:spPr>
        <p:txBody>
          <a:bodyPr/>
          <a:lstStyle/>
          <a:p>
            <a:r>
              <a:rPr lang="es-US" sz="4400" b="1" i="0" strike="noStrike" cap="none" spc="0" baseline="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89A623FD-88DB-4CA7-AED9-91F36DA45DE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4DEB28C-E5F9-429D-8EBE-A1C28376D71F}"/>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8CA2B9A-8340-4A67-A5F1-5D04A21705FE}"/>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B70FAE24-F613-45CA-BC7D-0E8C71151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8" name="Title 1">
            <a:extLst>
              <a:ext uri="{FF2B5EF4-FFF2-40B4-BE49-F238E27FC236}">
                <a16:creationId xmlns:a16="http://schemas.microsoft.com/office/drawing/2014/main" xmlns="" id="{4A0581B2-323C-4893-9793-70F724013DA7}"/>
              </a:ext>
            </a:extLst>
          </p:cNvPr>
          <p:cNvSpPr txBox="1"/>
          <p:nvPr/>
        </p:nvSpPr>
        <p:spPr>
          <a:xfrm>
            <a:off x="8117306" y="1241666"/>
            <a:ext cx="3796444" cy="331429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normAutofit/>
          </a:bodyPr>
          <a:lstStyle/>
          <a:p>
            <a:pPr lvl="0">
              <a:lnSpc>
                <a:spcPct val="100000"/>
              </a:lnSpc>
              <a:spcBef>
                <a:spcPct val="0"/>
              </a:spcBef>
              <a:defRPr/>
            </a:pPr>
            <a:r>
              <a:rPr lang="es-US" sz="3000" b="0" i="0" strike="noStrike" cap="none" spc="0" baseline="0">
                <a:solidFill>
                  <a:srgbClr val="000000"/>
                </a:solidFill>
                <a:effectLst/>
                <a:latin typeface="Calibri"/>
                <a:ea typeface="Calibri"/>
                <a:cs typeface="Calibri"/>
              </a:rPr>
              <a:t>Introducción</a:t>
            </a:r>
          </a:p>
          <a:p>
            <a:pPr lvl="0">
              <a:lnSpc>
                <a:spcPct val="100000"/>
              </a:lnSpc>
              <a:spcBef>
                <a:spcPct val="0"/>
              </a:spcBef>
              <a:defRPr/>
            </a:pPr>
            <a:r>
              <a:rPr lang="es-US" sz="3000" b="0" i="0" strike="noStrike" cap="none" spc="0" baseline="0">
                <a:solidFill>
                  <a:srgbClr val="000000"/>
                </a:solidFill>
                <a:effectLst/>
                <a:latin typeface="Calibri"/>
                <a:ea typeface="Calibri"/>
                <a:cs typeface="Calibri"/>
              </a:rPr>
              <a:t>La ciencia básica de los virus </a:t>
            </a:r>
          </a:p>
          <a:p>
            <a:pPr lvl="1">
              <a:defRPr/>
            </a:pPr>
            <a:r>
              <a:rPr lang="es-US" sz="3000" b="0" i="0" strike="noStrike" cap="none" spc="0" baseline="0">
                <a:solidFill>
                  <a:srgbClr val="000000"/>
                </a:solidFill>
                <a:effectLst/>
                <a:latin typeface="Calibri"/>
                <a:ea typeface="Calibri"/>
                <a:cs typeface="Calibri"/>
              </a:rPr>
              <a:t>Video</a:t>
            </a:r>
          </a:p>
          <a:p>
            <a:pPr lvl="1">
              <a:defRPr/>
            </a:pPr>
            <a:r>
              <a:rPr lang="es-US" sz="3000" b="0" i="0" strike="noStrike" cap="none" spc="0" baseline="0">
                <a:solidFill>
                  <a:srgbClr val="000000"/>
                </a:solidFill>
                <a:effectLst/>
                <a:latin typeface="Calibri"/>
                <a:ea typeface="Calibri"/>
                <a:cs typeface="Calibri"/>
              </a:rPr>
              <a:t>Conversación y reflexión</a:t>
            </a:r>
          </a:p>
          <a:p>
            <a:pPr lvl="0">
              <a:lnSpc>
                <a:spcPct val="100000"/>
              </a:lnSpc>
              <a:spcBef>
                <a:spcPct val="0"/>
              </a:spcBef>
              <a:defRPr/>
            </a:pPr>
            <a:r>
              <a:rPr lang="es-US" sz="3000" b="0" i="0" strike="noStrike" cap="none" spc="0" baseline="0">
                <a:solidFill>
                  <a:srgbClr val="000000"/>
                </a:solidFill>
                <a:effectLst/>
                <a:latin typeface="Calibri"/>
                <a:ea typeface="Calibri"/>
                <a:cs typeface="Calibri"/>
              </a:rPr>
              <a:t>Formulario de comentarios de la sesión y próximos pasos </a:t>
            </a:r>
          </a:p>
        </p:txBody>
      </p:sp>
      <p:sp>
        <p:nvSpPr>
          <p:cNvPr id="4" name="Rectangle 3">
            <a:extLst>
              <a:ext uri="{FF2B5EF4-FFF2-40B4-BE49-F238E27FC236}">
                <a16:creationId xmlns:a16="http://schemas.microsoft.com/office/drawing/2014/main" xmlns="" id="{2E2CA773-AD98-43C0-93CC-69D4162C80C5}"/>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C23569A-E340-4BE9-B235-B1F5682DF402}"/>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968266D-658D-46C3-97C8-BEE1596DF078}"/>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BBD1051B-7A0D-4319-8F4A-DCA2886E6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0956702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normAutofit/>
          </a:bodyPr>
          <a:lstStyle/>
          <a:p>
            <a:pPr lvl="0">
              <a:lnSpc>
                <a:spcPct val="100000"/>
              </a:lnSpc>
              <a:spcBef>
                <a:spcPct val="0"/>
              </a:spcBef>
              <a:defRPr/>
            </a:pPr>
            <a:r>
              <a:rPr lang="es-US" sz="3000" b="0" i="0" strike="noStrike" cap="none" spc="0" baseline="0">
                <a:solidFill>
                  <a:srgbClr val="000000"/>
                </a:solidFill>
                <a:effectLst/>
                <a:latin typeface="Calibri"/>
                <a:ea typeface="Calibri"/>
                <a:cs typeface="Calibri"/>
              </a:rPr>
              <a:t>Encontrar una (1) diferencia central entre el SARS-CoV-2 y el COVID-19.</a:t>
            </a:r>
          </a:p>
          <a:p>
            <a:pPr lvl="0">
              <a:lnSpc>
                <a:spcPct val="100000"/>
              </a:lnSpc>
              <a:spcBef>
                <a:spcPct val="0"/>
              </a:spcBef>
              <a:defRPr/>
            </a:pPr>
            <a:r>
              <a:rPr lang="es-US" sz="3000" b="0" i="0" strike="noStrike" cap="none" spc="0" baseline="0">
                <a:solidFill>
                  <a:srgbClr val="000000"/>
                </a:solidFill>
                <a:effectLst/>
                <a:latin typeface="Calibri"/>
                <a:ea typeface="Calibri"/>
                <a:cs typeface="Calibri"/>
              </a:rPr>
              <a:t>Identificar y explicar a los demás las tres (3) partes principales de un virus.</a:t>
            </a:r>
          </a:p>
          <a:p>
            <a:pPr lvl="0">
              <a:lnSpc>
                <a:spcPct val="100000"/>
              </a:lnSpc>
              <a:spcBef>
                <a:spcPct val="0"/>
              </a:spcBef>
              <a:defRPr/>
            </a:pPr>
            <a:r>
              <a:rPr lang="es-US" sz="3000" b="0" i="0" strike="noStrike" cap="none" spc="0" baseline="0">
                <a:solidFill>
                  <a:srgbClr val="000000"/>
                </a:solidFill>
                <a:effectLst/>
                <a:latin typeface="Calibri"/>
                <a:ea typeface="Calibri"/>
                <a:cs typeface="Calibri"/>
              </a:rPr>
              <a:t>Describir tres (3) pasos que muestren cómo los virus usan las células de los seres vivos para hacer más copias de sí mismos.</a:t>
            </a:r>
          </a:p>
          <a:p>
            <a:pPr lvl="0">
              <a:lnSpc>
                <a:spcPct val="100000"/>
              </a:lnSpc>
              <a:spcBef>
                <a:spcPct val="0"/>
              </a:spcBef>
              <a:defRPr/>
            </a:pPr>
            <a:r>
              <a:rPr lang="es-US" sz="3000" b="0" i="0" strike="noStrike" cap="none" spc="0" baseline="0">
                <a:solidFill>
                  <a:srgbClr val="000000"/>
                </a:solidFill>
                <a:effectLst/>
                <a:latin typeface="Calibri"/>
                <a:ea typeface="Calibri"/>
                <a:cs typeface="Calibri"/>
              </a:rPr>
              <a:t>Explicar un (1) motivo por el cual las medidas de control de infecciones se centran en mantener las gotitas respiratorias fuera del aire y lejos de otras personas.</a:t>
            </a:r>
          </a:p>
        </p:txBody>
      </p:sp>
      <p:sp>
        <p:nvSpPr>
          <p:cNvPr id="4" name="Rectangle 3">
            <a:extLst>
              <a:ext uri="{FF2B5EF4-FFF2-40B4-BE49-F238E27FC236}">
                <a16:creationId xmlns:a16="http://schemas.microsoft.com/office/drawing/2014/main" xmlns="" id="{2E2CA773-AD98-43C0-93CC-69D4162C80C5}"/>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C23569A-E340-4BE9-B235-B1F5682DF402}"/>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968266D-658D-46C3-97C8-BEE1596DF078}"/>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BBD1051B-7A0D-4319-8F4A-DCA2886E6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5022855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Presentaciones</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normAutofit/>
          </a:bodyPr>
          <a:lstStyle/>
          <a:p>
            <a:r>
              <a:rPr lang="es-US" sz="3000" b="0" i="0" strike="noStrike" cap="none" spc="0" baseline="0" dirty="0">
                <a:solidFill>
                  <a:srgbClr val="000000"/>
                </a:solidFill>
                <a:effectLst/>
                <a:latin typeface="Calibri"/>
                <a:ea typeface="Calibri"/>
                <a:cs typeface="Calibri"/>
              </a:rPr>
              <a:t>Prepárense para presentarse, respondiendo las siguientes preguntas:</a:t>
            </a:r>
          </a:p>
          <a:p>
            <a:pPr lvl="1"/>
            <a:r>
              <a:rPr lang="es-US" sz="3000" b="0" i="0" strike="noStrike" cap="none" spc="0" baseline="0" dirty="0">
                <a:solidFill>
                  <a:srgbClr val="000000"/>
                </a:solidFill>
                <a:effectLst/>
                <a:latin typeface="Calibri"/>
                <a:ea typeface="Calibri"/>
                <a:cs typeface="Calibri"/>
              </a:rPr>
              <a:t>Nombre y rol profesional</a:t>
            </a:r>
          </a:p>
          <a:p>
            <a:pPr lvl="1"/>
            <a:r>
              <a:rPr lang="es-US" sz="3000" b="0" i="0" strike="noStrike" cap="none" spc="0" baseline="0" dirty="0">
                <a:solidFill>
                  <a:srgbClr val="000000"/>
                </a:solidFill>
                <a:effectLst/>
                <a:latin typeface="Calibri"/>
                <a:ea typeface="Calibri"/>
                <a:cs typeface="Calibri"/>
              </a:rPr>
              <a:t>Cuánto tiempo hace que trabajan en el área de la atención médica</a:t>
            </a:r>
          </a:p>
        </p:txBody>
      </p:sp>
      <p:sp>
        <p:nvSpPr>
          <p:cNvPr id="4" name="Rectangle 3">
            <a:extLst>
              <a:ext uri="{FF2B5EF4-FFF2-40B4-BE49-F238E27FC236}">
                <a16:creationId xmlns:a16="http://schemas.microsoft.com/office/drawing/2014/main" xmlns="" id="{2E2CA773-AD98-43C0-93CC-69D4162C80C5}"/>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C23569A-E340-4BE9-B235-B1F5682DF402}"/>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968266D-658D-46C3-97C8-BEE1596DF078}"/>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BBD1051B-7A0D-4319-8F4A-DCA2886E6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1B2811-C8C0-4DFB-9899-4ADF2C74C53C}"/>
              </a:ext>
            </a:extLst>
          </p:cNvPr>
          <p:cNvSpPr>
            <a:spLocks noGrp="1"/>
          </p:cNvSpPr>
          <p:nvPr>
            <p:ph type="title"/>
          </p:nvPr>
        </p:nvSpPr>
        <p:spPr>
          <a:xfrm>
            <a:off x="838200" y="2939329"/>
            <a:ext cx="10515600" cy="2852737"/>
          </a:xfrm>
        </p:spPr>
        <p:txBody>
          <a:bodyPr>
            <a:normAutofit fontScale="90000"/>
          </a:bodyPr>
          <a:lstStyle/>
          <a:p>
            <a:r>
              <a:rPr lang="es-US" sz="5300" b="1" i="0" strike="noStrike" cap="none" spc="0" baseline="0">
                <a:solidFill>
                  <a:srgbClr val="000000"/>
                </a:solidFill>
                <a:effectLst/>
                <a:latin typeface="Calibri"/>
                <a:ea typeface="Calibri"/>
                <a:cs typeface="Calibri"/>
              </a:rPr>
              <a:t>¿Qué es lo que más recuerdan de la sesión pasada?</a:t>
            </a:r>
            <a:r>
              <a:rPr sz="6000"/>
              <a:t/>
            </a:r>
            <a:br>
              <a:rPr sz="6000"/>
            </a:br>
            <a:r>
              <a:rPr sz="6000"/>
              <a:t/>
            </a:r>
            <a:br>
              <a:rPr sz="6000"/>
            </a:br>
            <a:r>
              <a:rPr lang="es-US" sz="5300" b="1" i="0" strike="noStrike" cap="none" spc="0" baseline="0">
                <a:solidFill>
                  <a:srgbClr val="000000"/>
                </a:solidFill>
                <a:effectLst/>
                <a:latin typeface="Calibri"/>
                <a:ea typeface="Calibri"/>
                <a:cs typeface="Calibri"/>
              </a:rPr>
              <a:t>¿Pudieron implementar con éxito la medida personal que identificaron al final de la sesión? </a:t>
            </a:r>
          </a:p>
        </p:txBody>
      </p:sp>
      <p:sp>
        <p:nvSpPr>
          <p:cNvPr id="3" name="Rectangle 2">
            <a:extLst>
              <a:ext uri="{FF2B5EF4-FFF2-40B4-BE49-F238E27FC236}">
                <a16:creationId xmlns:a16="http://schemas.microsoft.com/office/drawing/2014/main" xmlns="" id="{1C9D3FD4-89D7-418F-9790-FA75335B3CB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BED1871-2472-4DD0-90A8-73F5A746D7A8}"/>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30B4DD8-CC2E-4A75-9059-CCFD359045E3}"/>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BAEDF7FC-50BD-4E76-8FD1-BE879A143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Mientras lo estén viendo, consideren las siguientes preguntas:</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a:xfrm>
            <a:off x="838200" y="1956672"/>
            <a:ext cx="10515600" cy="4351338"/>
          </a:xfrm>
        </p:spPr>
        <p:txBody>
          <a:bodyPr>
            <a:normAutofit/>
          </a:bodyPr>
          <a:lstStyle/>
          <a:p>
            <a:pPr marL="514350" lvl="0" indent="-514350">
              <a:buFont typeface="+mj-lt"/>
              <a:buAutoNum type="arabicPeriod"/>
            </a:pPr>
            <a:r>
              <a:rPr lang="es-US" sz="3000" b="0" i="0" strike="noStrike" cap="none" spc="0" baseline="0">
                <a:solidFill>
                  <a:srgbClr val="000000"/>
                </a:solidFill>
                <a:effectLst/>
                <a:latin typeface="Calibri"/>
                <a:ea typeface="Calibri"/>
                <a:cs typeface="Calibri"/>
              </a:rPr>
              <a:t>¿Aprendieron algo nuevo de este video o les recordó algo importante que les resulte especialmente familiar a ustedes? ¿Pueden pensar en alguien que conocen que se beneficiaría de estos conceptos?</a:t>
            </a:r>
          </a:p>
          <a:p>
            <a:pPr marL="514350" lvl="0" indent="-514350">
              <a:buFont typeface="+mj-lt"/>
              <a:buAutoNum type="arabicPeriod"/>
            </a:pPr>
            <a:r>
              <a:rPr lang="es-US" sz="3000" b="0" i="0" strike="noStrike" cap="none" spc="0" baseline="0">
                <a:solidFill>
                  <a:srgbClr val="000000"/>
                </a:solidFill>
                <a:effectLst/>
                <a:latin typeface="Calibri"/>
                <a:ea typeface="Calibri"/>
                <a:cs typeface="Calibri"/>
              </a:rPr>
              <a:t>¿Alguna vez han recibido preguntas de pacientes o compañeros de trabajo sobre estos temas? ¿Este video les da alguna idea de cómo podrían explicar estos conceptos a los demás?</a:t>
            </a:r>
          </a:p>
        </p:txBody>
      </p:sp>
      <p:sp>
        <p:nvSpPr>
          <p:cNvPr id="4" name="Rectangle 3">
            <a:extLst>
              <a:ext uri="{FF2B5EF4-FFF2-40B4-BE49-F238E27FC236}">
                <a16:creationId xmlns:a16="http://schemas.microsoft.com/office/drawing/2014/main" xmlns="" id="{8FD61B45-CB46-4D98-AC19-676976A6B0F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0717854-5296-46BB-BFCE-FA516504E95B}"/>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03924B0-38F3-4F38-ACE6-0A6D4F6B1CD1}"/>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185098DD-D562-43DC-A370-90564BCF0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762523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B516BE4-554E-4A10-89B0-834F86D45CEC}"/>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panose="020F0302020204030204"/>
                <a:ea typeface="Calibri Light"/>
                <a:cs typeface="Calibri Light"/>
              </a:rPr>
              <a:t>Video: ¿SARS-COV-2? ¿COVID-19? ¿Cuál es la diferencia?</a:t>
            </a:r>
          </a:p>
        </p:txBody>
      </p:sp>
      <p:pic>
        <p:nvPicPr>
          <p:cNvPr id="4" name="Picture 3">
            <a:extLst>
              <a:ext uri="{FF2B5EF4-FFF2-40B4-BE49-F238E27FC236}">
                <a16:creationId xmlns:a16="http://schemas.microsoft.com/office/drawing/2014/main" xmlns="" id="{DE99C0D6-13E9-4732-A501-B39BF44E6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5"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2</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1570729" y="2410998"/>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dirty="0">
                <a:solidFill>
                  <a:srgbClr val="0E3E68"/>
                </a:solidFill>
                <a:effectLst/>
                <a:latin typeface="Calibri"/>
                <a:ea typeface="Calibri"/>
                <a:cs typeface="Calibri"/>
              </a:rPr>
              <a:t>¿SARS-COV-2? ¿COVID-19? ¿CUÁL ES LA DIFERENCIA?</a:t>
            </a:r>
            <a:endParaRPr lang="en-US" sz="5400" b="1" dirty="0">
              <a:solidFill>
                <a:srgbClr val="0E3E68"/>
              </a:solidFill>
              <a:latin typeface="+mn-lt"/>
            </a:endParaRPr>
          </a:p>
        </p:txBody>
      </p:sp>
    </p:spTree>
    <p:extLst>
      <p:ext uri="{BB962C8B-B14F-4D97-AF65-F5344CB8AC3E}">
        <p14:creationId xmlns:p14="http://schemas.microsoft.com/office/powerpoint/2010/main" val="20691320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Analicémoslo</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p:txBody>
          <a:bodyPr>
            <a:normAutofit/>
          </a:bodyPr>
          <a:lstStyle/>
          <a:p>
            <a:pPr marL="514350" lvl="0" indent="-514350">
              <a:buFont typeface="+mj-lt"/>
              <a:buAutoNum type="arabicPeriod"/>
            </a:pPr>
            <a:r>
              <a:rPr lang="es-US" sz="3000" b="0" i="0" strike="noStrike" cap="none" spc="0" baseline="0">
                <a:solidFill>
                  <a:srgbClr val="000000"/>
                </a:solidFill>
                <a:effectLst/>
                <a:latin typeface="Calibri"/>
                <a:ea typeface="Calibri"/>
                <a:cs typeface="Calibri"/>
              </a:rPr>
              <a:t>¿Aprendieron algo nuevo de este video o les recordó algo importante que les resulte especialmente familiar a ustedes? ¿Pueden pensar en alguien que conocen que se beneficiaría de estos conceptos?</a:t>
            </a:r>
          </a:p>
          <a:p>
            <a:pPr marL="514350" lvl="0" indent="-514350">
              <a:buFont typeface="+mj-lt"/>
              <a:buAutoNum type="arabicPeriod"/>
            </a:pPr>
            <a:r>
              <a:rPr lang="es-US" sz="3000" b="0" i="0" strike="noStrike" cap="none" spc="0" baseline="0">
                <a:solidFill>
                  <a:srgbClr val="000000"/>
                </a:solidFill>
                <a:effectLst/>
                <a:latin typeface="Calibri"/>
                <a:ea typeface="Calibri"/>
                <a:cs typeface="Calibri"/>
              </a:rPr>
              <a:t>¿Alguna vez han recibido preguntas de pacientes o compañeros de trabajo sobre estos temas? ¿Este video les da alguna idea de cómo podrían explicar estos conceptos a los demás?</a:t>
            </a:r>
          </a:p>
        </p:txBody>
      </p:sp>
      <p:sp>
        <p:nvSpPr>
          <p:cNvPr id="4" name="Rectangle 3">
            <a:extLst>
              <a:ext uri="{FF2B5EF4-FFF2-40B4-BE49-F238E27FC236}">
                <a16:creationId xmlns:a16="http://schemas.microsoft.com/office/drawing/2014/main" xmlns="" id="{12DB8DA6-9D2C-42D6-BA96-D0CA897AE555}"/>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D69DE82E-AC83-47A4-B786-270B0340186D}"/>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5DD91A4-30B4-492D-BD50-235A293A68E6}"/>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1C4A02B2-2DEB-4B0A-BD64-06C50BEF5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4227536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5B7D285-769D-4E84-A370-3966B50C9A41}"/>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panose="020F0302020204030204"/>
                <a:ea typeface="Calibri Light"/>
                <a:cs typeface="Calibri Light"/>
              </a:rPr>
              <a:t>Video: ¿Qué es un virus?</a:t>
            </a:r>
          </a:p>
        </p:txBody>
      </p:sp>
      <p:pic>
        <p:nvPicPr>
          <p:cNvPr id="5" name="Picture 4">
            <a:extLst>
              <a:ext uri="{FF2B5EF4-FFF2-40B4-BE49-F238E27FC236}">
                <a16:creationId xmlns:a16="http://schemas.microsoft.com/office/drawing/2014/main" xmlns="" id="{118DE878-D57A-4847-B725-EBCC70909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1" y="5627125"/>
            <a:ext cx="3076314"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3</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2549298" y="2270272"/>
            <a:ext cx="7075966"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¿QUÉ ES UN VIRUS?</a:t>
            </a:r>
            <a:endParaRPr lang="en-US" sz="5400" b="1">
              <a:solidFill>
                <a:srgbClr val="0E3E68"/>
              </a:solidFill>
              <a:latin typeface="+mn-lt"/>
            </a:endParaRPr>
          </a:p>
        </p:txBody>
      </p:sp>
    </p:spTree>
    <p:extLst>
      <p:ext uri="{BB962C8B-B14F-4D97-AF65-F5344CB8AC3E}">
        <p14:creationId xmlns:p14="http://schemas.microsoft.com/office/powerpoint/2010/main" val="10982116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6F4E300A-8592-499A-A4FB-3066561B03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0F4ECCF-2675-45C0-AB2F-01060FE57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E6F70-23B8-43F7-A372-B0CEAF013E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2471</Words>
  <Application>Microsoft Office PowerPoint</Application>
  <PresentationFormat>Widescreen</PresentationFormat>
  <Paragraphs>196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Symbol</vt:lpstr>
      <vt:lpstr>Office Theme</vt:lpstr>
      <vt:lpstr>Tema 2: La ciencia básica de los virus [Fecha de la capacitación]</vt:lpstr>
      <vt:lpstr>Programa:</vt:lpstr>
      <vt:lpstr>Objetivos de aprendizaje:</vt:lpstr>
      <vt:lpstr>Presentaciones</vt:lpstr>
      <vt:lpstr>¿Qué es lo que más recuerdan de la sesión pasada?  ¿Pudieron implementar con éxito la medida personal que identificaron al final de la sesión? </vt:lpstr>
      <vt:lpstr>Mientras lo estén viendo, consideren las siguientes preguntas:</vt:lpstr>
      <vt:lpstr>Video: ¿SARS-COV-2? ¿COVID-19? ¿Cuál es la diferencia?</vt:lpstr>
      <vt:lpstr>Analicémoslo</vt:lpstr>
      <vt:lpstr>Video: ¿Qué es un virus?</vt:lpstr>
      <vt:lpstr>Video: ¿De qué manera los virus nos enferman?</vt:lpstr>
      <vt:lpstr>Grupos divididos</vt:lpstr>
      <vt:lpstr>Volvamos a reunirnos</vt:lpstr>
      <vt:lpstr>Materiales de ayuda para el trabajo</vt:lpstr>
      <vt:lpstr>Reflexiones</vt:lpstr>
      <vt:lpstr>Mensajes clave</vt:lpstr>
      <vt:lpstr>Mensajes clave, continuación </vt:lpstr>
      <vt:lpstr>Mensajes clave, continuación</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Basic Microbiology and Pathophysiology of COVID-19 [Date of training]</dc:title>
  <dc:creator>Thomas, Joyce (CDC/DDID/NCEZID/DHQP) (CTR)</dc:creator>
  <cp:lastModifiedBy>Jac Abbott</cp:lastModifiedBy>
  <cp:revision>11</cp:revision>
  <dcterms:created xsi:type="dcterms:W3CDTF">2021-01-07T17:48:45Z</dcterms:created>
  <dcterms:modified xsi:type="dcterms:W3CDTF">2021-09-09T16:10:49Z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4e9298c1-7505-41b9-95a9-db65ed5ce7ab</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2021-01-07T17:49:27Z</vt:lpwstr>
  </property>
  <property fmtid="{D5CDD505-2E9C-101B-9397-08002B2CF9AE}" pid="9" name="MSIP_Label_7b94a7b8-f06c-4dfe-bdcc-9b548fd58c31_SiteId">
    <vt:lpwstr>9ce70869-60db-44fd-abe8-d2767077fc8f</vt:lpwstr>
  </property>
</Properties>
</file>