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3" r:id="rId5"/>
    <p:sldId id="257" r:id="rId6"/>
    <p:sldId id="258" r:id="rId7"/>
    <p:sldId id="259" r:id="rId8"/>
    <p:sldId id="261" r:id="rId9"/>
    <p:sldId id="294" r:id="rId10"/>
    <p:sldId id="262" r:id="rId11"/>
    <p:sldId id="263" r:id="rId12"/>
    <p:sldId id="264" r:id="rId13"/>
    <p:sldId id="295" r:id="rId14"/>
    <p:sldId id="267" r:id="rId15"/>
    <p:sldId id="268" r:id="rId16"/>
    <p:sldId id="290" r:id="rId17"/>
    <p:sldId id="26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0" clrIdx="0">
    <p:extLst>
      <p:ext uri="{19B8F6BF-5375-455C-9EA6-DF929625EA0E}">
        <p15:presenceInfo xmlns:p15="http://schemas.microsoft.com/office/powerpoint/2012/main" userId="S::opv3@cdc.gov::73a478bf-d2c3-4289-a44e-6a671038e6b6" providerId="AD"/>
      </p:ext>
    </p:extLst>
  </p:cmAuthor>
  <p:cmAuthor id="2" name="Carter, Danielle (CDC/DDID/NCEZID/DHQP) (CTR)" initials="CD((" lastIdx="0" clrIdx="1">
    <p:extLst>
      <p:ext uri="{19B8F6BF-5375-455C-9EA6-DF929625EA0E}">
        <p15:presenceInfo xmlns:p15="http://schemas.microsoft.com/office/powerpoint/2012/main" userId="S::lwu9@cdc.gov::79b899af-cedc-48a8-bc74-ef981c2cddb1" providerId="AD"/>
      </p:ext>
    </p:extLst>
  </p:cmAuthor>
  <p:cmAuthor id="3" name="Jessica" initials="J" lastIdx="0" clrIdx="2">
    <p:extLst>
      <p:ext uri="{19B8F6BF-5375-455C-9EA6-DF929625EA0E}">
        <p15:presenceInfo xmlns:p15="http://schemas.microsoft.com/office/powerpoint/2012/main" userId="S::ghq1@cdc.gov::65b9a8aa-06ca-402e-9a86-e01d4050ec0d" providerId="AD"/>
      </p:ext>
    </p:extLst>
  </p:cmAuthor>
  <p:cmAuthor id="4" name="Kendra" initials="K" lastIdx="0" clrIdx="3">
    <p:extLst>
      <p:ext uri="{19B8F6BF-5375-455C-9EA6-DF929625EA0E}">
        <p15:presenceInfo xmlns:p15="http://schemas.microsoft.com/office/powerpoint/2012/main" userId="S::gfx4@cdc.gov::3112a3a8-8cbb-4d5b-96ee-72aa1ab53303" providerId="AD"/>
      </p:ext>
    </p:extLst>
  </p:cmAuthor>
  <p:cmAuthor id="5" name="Adriana Latronico" initials="AL" lastIdx="1" clrIdx="4">
    <p:extLst>
      <p:ext uri="{19B8F6BF-5375-455C-9EA6-DF929625EA0E}">
        <p15:presenceInfo xmlns:p15="http://schemas.microsoft.com/office/powerpoint/2012/main" userId="Adriana Latroni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7" autoAdjust="0"/>
    <p:restoredTop sz="61060" autoAdjust="0"/>
  </p:normalViewPr>
  <p:slideViewPr>
    <p:cSldViewPr snapToGrid="0">
      <p:cViewPr varScale="1">
        <p:scale>
          <a:sx n="58" d="100"/>
          <a:sy n="58" d="100"/>
        </p:scale>
        <p:origin x="84" y="648"/>
      </p:cViewPr>
      <p:guideLst/>
    </p:cSldViewPr>
  </p:slideViewPr>
  <p:outlineViewPr>
    <p:cViewPr>
      <p:scale>
        <a:sx n="33" d="100"/>
        <a:sy n="33" d="100"/>
      </p:scale>
      <p:origin x="0" y="-1632"/>
    </p:cViewPr>
  </p:outlineViewPr>
  <p:notesTextViewPr>
    <p:cViewPr>
      <p:scale>
        <a:sx n="1" d="1"/>
        <a:sy n="1" d="1"/>
      </p:scale>
      <p:origin x="0" y="0"/>
    </p:cViewPr>
  </p:notesTextViewPr>
  <p:sorterViewPr>
    <p:cViewPr varScale="1">
      <p:scale>
        <a:sx n="100" d="100"/>
        <a:sy n="100" d="100"/>
      </p:scale>
      <p:origin x="0" y="-54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userId="39b54e8a-75b3-4198-bd57-c5a7d40723ea" providerId="ADAL" clId="{F36DB1B7-130A-4B4C-8640-85327FA2BF95}"/>
    <pc:docChg chg="modSld">
      <pc:chgData name="Jacqueline" userId="39b54e8a-75b3-4198-bd57-c5a7d40723ea" providerId="ADAL" clId="{F36DB1B7-130A-4B4C-8640-85327FA2BF95}" dt="2021-08-26T16:57:08.106" v="5" actId="13926"/>
      <pc:docMkLst>
        <pc:docMk/>
      </pc:docMkLst>
      <pc:sldChg chg="modNotesTx">
        <pc:chgData name="Jacqueline" userId="39b54e8a-75b3-4198-bd57-c5a7d40723ea" providerId="ADAL" clId="{F36DB1B7-130A-4B4C-8640-85327FA2BF95}" dt="2021-08-26T16:57:08.106" v="5" actId="13926"/>
        <pc:sldMkLst>
          <pc:docMk/>
          <pc:sldMk cId="2926030185" sldId="294"/>
        </pc:sldMkLst>
      </pc:sldChg>
    </pc:docChg>
  </pc:docChgLst>
  <pc:docChgLst>
    <pc:chgData name="Woodring, Jacqueline M. (CDC/DDID/NCEZID/DHQP)" userId="39b54e8a-75b3-4198-bd57-c5a7d40723ea" providerId="ADAL" clId="{F36DB1B7-130A-4B4C-8640-85327FA2BF95}"/>
    <pc:docChg chg="modSld">
      <pc:chgData name="Woodring, Jacqueline M. (CDC/DDID/NCEZID/DHQP)" userId="39b54e8a-75b3-4198-bd57-c5a7d40723ea" providerId="ADAL" clId="{F36DB1B7-130A-4B4C-8640-85327FA2BF95}" dt="2021-08-31T16:26:48.578" v="0"/>
      <pc:docMkLst>
        <pc:docMk/>
      </pc:docMkLst>
      <pc:sldChg chg="modNotesTx">
        <pc:chgData name="Woodring, Jacqueline M. (CDC/DDID/NCEZID/DHQP)" userId="39b54e8a-75b3-4198-bd57-c5a7d40723ea" providerId="ADAL" clId="{F36DB1B7-130A-4B4C-8640-85327FA2BF95}" dt="2021-08-31T16:26:48.578" v="0"/>
        <pc:sldMkLst>
          <pc:docMk/>
          <pc:sldMk cId="2926030185" sldId="294"/>
        </pc:sldMkLst>
      </pc:sldChg>
    </pc:docChg>
  </pc:docChgLst>
  <pc:docChgLst>
    <pc:chgData name="Kendra" userId="3112a3a8-8cbb-4d5b-96ee-72aa1ab53303" providerId="ADAL" clId="{62110DED-0221-455B-86FB-C08454F51EEE}"/>
    <pc:docChg chg="custSel modSld">
      <pc:chgData name="Kendra" userId="3112a3a8-8cbb-4d5b-96ee-72aa1ab53303" providerId="ADAL" clId="{62110DED-0221-455B-86FB-C08454F51EEE}" dt="2021-03-02T01:28:04.348" v="3" actId="947"/>
      <pc:docMkLst>
        <pc:docMk/>
      </pc:docMkLst>
      <pc:sldChg chg="addCm modCm">
        <pc:chgData name="Kendra" userId="3112a3a8-8cbb-4d5b-96ee-72aa1ab53303" providerId="ADAL" clId="{62110DED-0221-455B-86FB-C08454F51EEE}" dt="2021-03-02T01:27:35.563" v="2" actId="1589"/>
        <pc:sldMkLst>
          <pc:docMk/>
          <pc:sldMk cId="3343064951" sldId="264"/>
        </pc:sldMkLst>
      </pc:sldChg>
      <pc:sldChg chg="modSp mod">
        <pc:chgData name="Kendra" userId="3112a3a8-8cbb-4d5b-96ee-72aa1ab53303" providerId="ADAL" clId="{62110DED-0221-455B-86FB-C08454F51EEE}" dt="2021-03-02T01:28:04.348" v="3" actId="947"/>
        <pc:sldMkLst>
          <pc:docMk/>
          <pc:sldMk cId="3622477333" sldId="265"/>
        </pc:sldMkLst>
        <pc:spChg chg="mod">
          <ac:chgData name="Kendra" userId="3112a3a8-8cbb-4d5b-96ee-72aa1ab53303" providerId="ADAL" clId="{62110DED-0221-455B-86FB-C08454F51EEE}" dt="2021-03-02T01:28:04.348" v="3" actId="947"/>
          <ac:spMkLst>
            <pc:docMk/>
            <pc:sldMk cId="3622477333" sldId="265"/>
            <ac:spMk id="6" creationId="{B728F6F8-7991-406B-A96E-C05CAEA20A51}"/>
          </ac:spMkLst>
        </pc:spChg>
      </pc:sldChg>
    </pc:docChg>
  </pc:docChgLst>
  <pc:docChgLst>
    <pc:chgData name="Anna" userId="79b899af-cedc-48a8-bc74-ef981c2cddb1" providerId="ADAL" clId="{EC4B4541-2091-46CB-8D5F-B42E4C817374}"/>
    <pc:docChg chg="custSel modSld">
      <pc:chgData name="Anna" userId="79b899af-cedc-48a8-bc74-ef981c2cddb1" providerId="ADAL" clId="{EC4B4541-2091-46CB-8D5F-B42E4C817374}" dt="2021-03-03T21:35:05.387" v="6" actId="20577"/>
      <pc:docMkLst>
        <pc:docMk/>
      </pc:docMkLst>
      <pc:sldChg chg="modSp mod delCm">
        <pc:chgData name="Anna" userId="79b899af-cedc-48a8-bc74-ef981c2cddb1" providerId="ADAL" clId="{EC4B4541-2091-46CB-8D5F-B42E4C817374}" dt="2021-03-03T21:34:50.788" v="4" actId="255"/>
        <pc:sldMkLst>
          <pc:docMk/>
          <pc:sldMk cId="3343064951" sldId="264"/>
        </pc:sldMkLst>
        <pc:spChg chg="mod">
          <ac:chgData name="Anna" userId="79b899af-cedc-48a8-bc74-ef981c2cddb1" providerId="ADAL" clId="{EC4B4541-2091-46CB-8D5F-B42E4C817374}" dt="2021-03-03T21:34:50.788" v="4" actId="255"/>
          <ac:spMkLst>
            <pc:docMk/>
            <pc:sldMk cId="3343064951" sldId="264"/>
            <ac:spMk id="3" creationId="{80DDD973-9327-4212-9D8D-25DDA8060921}"/>
          </ac:spMkLst>
        </pc:spChg>
      </pc:sldChg>
      <pc:sldChg chg="modSp mod">
        <pc:chgData name="Anna" userId="79b899af-cedc-48a8-bc74-ef981c2cddb1" providerId="ADAL" clId="{EC4B4541-2091-46CB-8D5F-B42E4C817374}" dt="2021-03-03T21:35:05.387" v="6" actId="20577"/>
        <pc:sldMkLst>
          <pc:docMk/>
          <pc:sldMk cId="3622477333" sldId="265"/>
        </pc:sldMkLst>
        <pc:spChg chg="mod">
          <ac:chgData name="Anna" userId="79b899af-cedc-48a8-bc74-ef981c2cddb1" providerId="ADAL" clId="{EC4B4541-2091-46CB-8D5F-B42E4C817374}" dt="2021-03-03T21:35:05.387" v="6" actId="20577"/>
          <ac:spMkLst>
            <pc:docMk/>
            <pc:sldMk cId="3622477333" sldId="265"/>
            <ac:spMk id="6" creationId="{B728F6F8-7991-406B-A96E-C05CAEA20A51}"/>
          </ac:spMkLst>
        </pc:spChg>
      </pc:sldChg>
      <pc:sldChg chg="addSp modSp">
        <pc:chgData name="Anna" userId="79b899af-cedc-48a8-bc74-ef981c2cddb1" providerId="ADAL" clId="{EC4B4541-2091-46CB-8D5F-B42E4C817374}" dt="2021-03-03T21:33:37.562" v="0"/>
        <pc:sldMkLst>
          <pc:docMk/>
          <pc:sldMk cId="140035406" sldId="293"/>
        </pc:sldMkLst>
        <pc:picChg chg="add mod">
          <ac:chgData name="Anna" userId="79b899af-cedc-48a8-bc74-ef981c2cddb1" providerId="ADAL" clId="{EC4B4541-2091-46CB-8D5F-B42E4C817374}" dt="2021-03-03T21:33:37.562" v="0"/>
          <ac:picMkLst>
            <pc:docMk/>
            <pc:sldMk cId="140035406" sldId="293"/>
            <ac:picMk id="10" creationId="{C7D95028-6F4D-4037-97CC-5DE00080C5D9}"/>
          </ac:picMkLst>
        </pc:picChg>
      </pc:sldChg>
    </pc:docChg>
  </pc:docChgLst>
  <pc:docChgLst>
    <pc:chgData name="Woodring, Jacqueline M. (CDC/DDID/NCEZID/DHQP)" userId="S::ime9@cdc.gov::39b54e8a-75b3-4198-bd57-c5a7d40723ea" providerId="AD" clId="Web-{760BD0B1-3541-0D0B-2F71-C6DAA81DB713}"/>
    <pc:docChg chg="modSld">
      <pc:chgData name="Woodring, Jacqueline M. (CDC/DDID/NCEZID/DHQP)" userId="S::ime9@cdc.gov::39b54e8a-75b3-4198-bd57-c5a7d40723ea" providerId="AD" clId="Web-{760BD0B1-3541-0D0B-2F71-C6DAA81DB713}" dt="2021-05-28T18:59:35.244" v="16"/>
      <pc:docMkLst>
        <pc:docMk/>
      </pc:docMkLst>
      <pc:sldChg chg="modSp">
        <pc:chgData name="Woodring, Jacqueline M. (CDC/DDID/NCEZID/DHQP)" userId="S::ime9@cdc.gov::39b54e8a-75b3-4198-bd57-c5a7d40723ea" providerId="AD" clId="Web-{760BD0B1-3541-0D0B-2F71-C6DAA81DB713}" dt="2021-05-28T18:50:50.576" v="0"/>
        <pc:sldMkLst>
          <pc:docMk/>
          <pc:sldMk cId="799745280" sldId="257"/>
        </pc:sldMkLst>
        <pc:picChg chg="mod">
          <ac:chgData name="Woodring, Jacqueline M. (CDC/DDID/NCEZID/DHQP)" userId="S::ime9@cdc.gov::39b54e8a-75b3-4198-bd57-c5a7d40723ea" providerId="AD" clId="Web-{760BD0B1-3541-0D0B-2F71-C6DAA81DB713}" dt="2021-05-28T18:50:50.576" v="0"/>
          <ac:picMkLst>
            <pc:docMk/>
            <pc:sldMk cId="799745280" sldId="257"/>
            <ac:picMk id="15" creationId="{E2287B9A-B21F-4F9C-BF4F-0F8B1830DA3E}"/>
          </ac:picMkLst>
        </pc:picChg>
      </pc:sldChg>
      <pc:sldChg chg="modSp">
        <pc:chgData name="Woodring, Jacqueline M. (CDC/DDID/NCEZID/DHQP)" userId="S::ime9@cdc.gov::39b54e8a-75b3-4198-bd57-c5a7d40723ea" providerId="AD" clId="Web-{760BD0B1-3541-0D0B-2F71-C6DAA81DB713}" dt="2021-05-28T18:51:13.186" v="1"/>
        <pc:sldMkLst>
          <pc:docMk/>
          <pc:sldMk cId="871421552" sldId="258"/>
        </pc:sldMkLst>
        <pc:picChg chg="mod">
          <ac:chgData name="Woodring, Jacqueline M. (CDC/DDID/NCEZID/DHQP)" userId="S::ime9@cdc.gov::39b54e8a-75b3-4198-bd57-c5a7d40723ea" providerId="AD" clId="Web-{760BD0B1-3541-0D0B-2F71-C6DAA81DB713}" dt="2021-05-28T18:51:13.186" v="1"/>
          <ac:picMkLst>
            <pc:docMk/>
            <pc:sldMk cId="871421552" sldId="258"/>
            <ac:picMk id="15" creationId="{49F8E7E9-4148-4504-A9F5-1FFB21A062BA}"/>
          </ac:picMkLst>
        </pc:picChg>
      </pc:sldChg>
      <pc:sldChg chg="modSp">
        <pc:chgData name="Woodring, Jacqueline M. (CDC/DDID/NCEZID/DHQP)" userId="S::ime9@cdc.gov::39b54e8a-75b3-4198-bd57-c5a7d40723ea" providerId="AD" clId="Web-{760BD0B1-3541-0D0B-2F71-C6DAA81DB713}" dt="2021-05-28T18:51:27.545" v="2"/>
        <pc:sldMkLst>
          <pc:docMk/>
          <pc:sldMk cId="3214478573" sldId="259"/>
        </pc:sldMkLst>
        <pc:picChg chg="mod">
          <ac:chgData name="Woodring, Jacqueline M. (CDC/DDID/NCEZID/DHQP)" userId="S::ime9@cdc.gov::39b54e8a-75b3-4198-bd57-c5a7d40723ea" providerId="AD" clId="Web-{760BD0B1-3541-0D0B-2F71-C6DAA81DB713}" dt="2021-05-28T18:51:27.545" v="2"/>
          <ac:picMkLst>
            <pc:docMk/>
            <pc:sldMk cId="3214478573" sldId="259"/>
            <ac:picMk id="16" creationId="{E7A8FE1C-B3E2-443D-9A50-E47E4622F02A}"/>
          </ac:picMkLst>
        </pc:picChg>
      </pc:sldChg>
      <pc:sldChg chg="modSp">
        <pc:chgData name="Woodring, Jacqueline M. (CDC/DDID/NCEZID/DHQP)" userId="S::ime9@cdc.gov::39b54e8a-75b3-4198-bd57-c5a7d40723ea" providerId="AD" clId="Web-{760BD0B1-3541-0D0B-2F71-C6DAA81DB713}" dt="2021-05-28T18:52:56.015" v="4"/>
        <pc:sldMkLst>
          <pc:docMk/>
          <pc:sldMk cId="762523933" sldId="261"/>
        </pc:sldMkLst>
        <pc:picChg chg="mod">
          <ac:chgData name="Woodring, Jacqueline M. (CDC/DDID/NCEZID/DHQP)" userId="S::ime9@cdc.gov::39b54e8a-75b3-4198-bd57-c5a7d40723ea" providerId="AD" clId="Web-{760BD0B1-3541-0D0B-2F71-C6DAA81DB713}" dt="2021-05-28T18:52:56.015" v="4"/>
          <ac:picMkLst>
            <pc:docMk/>
            <pc:sldMk cId="762523933" sldId="261"/>
            <ac:picMk id="15" creationId="{EE787F1F-FC80-46B4-9240-E37A34800166}"/>
          </ac:picMkLst>
        </pc:picChg>
      </pc:sldChg>
      <pc:sldChg chg="modSp">
        <pc:chgData name="Woodring, Jacqueline M. (CDC/DDID/NCEZID/DHQP)" userId="S::ime9@cdc.gov::39b54e8a-75b3-4198-bd57-c5a7d40723ea" providerId="AD" clId="Web-{760BD0B1-3541-0D0B-2F71-C6DAA81DB713}" dt="2021-05-28T18:55:37.955" v="9"/>
        <pc:sldMkLst>
          <pc:docMk/>
          <pc:sldMk cId="1422753653" sldId="262"/>
        </pc:sldMkLst>
        <pc:picChg chg="mod">
          <ac:chgData name="Woodring, Jacqueline M. (CDC/DDID/NCEZID/DHQP)" userId="S::ime9@cdc.gov::39b54e8a-75b3-4198-bd57-c5a7d40723ea" providerId="AD" clId="Web-{760BD0B1-3541-0D0B-2F71-C6DAA81DB713}" dt="2021-05-28T18:55:37.955" v="9"/>
          <ac:picMkLst>
            <pc:docMk/>
            <pc:sldMk cId="1422753653" sldId="262"/>
            <ac:picMk id="15" creationId="{E9BA941F-F10F-45C2-B99F-B483D62B8614}"/>
          </ac:picMkLst>
        </pc:picChg>
      </pc:sldChg>
      <pc:sldChg chg="modSp">
        <pc:chgData name="Woodring, Jacqueline M. (CDC/DDID/NCEZID/DHQP)" userId="S::ime9@cdc.gov::39b54e8a-75b3-4198-bd57-c5a7d40723ea" providerId="AD" clId="Web-{760BD0B1-3541-0D0B-2F71-C6DAA81DB713}" dt="2021-05-28T18:57:54.368" v="10"/>
        <pc:sldMkLst>
          <pc:docMk/>
          <pc:sldMk cId="1722133592" sldId="263"/>
        </pc:sldMkLst>
        <pc:picChg chg="mod">
          <ac:chgData name="Woodring, Jacqueline M. (CDC/DDID/NCEZID/DHQP)" userId="S::ime9@cdc.gov::39b54e8a-75b3-4198-bd57-c5a7d40723ea" providerId="AD" clId="Web-{760BD0B1-3541-0D0B-2F71-C6DAA81DB713}" dt="2021-05-28T18:57:54.368" v="10"/>
          <ac:picMkLst>
            <pc:docMk/>
            <pc:sldMk cId="1722133592" sldId="263"/>
            <ac:picMk id="15" creationId="{FCC049AC-AB59-4BF0-AE13-793054BC948E}"/>
          </ac:picMkLst>
        </pc:picChg>
      </pc:sldChg>
      <pc:sldChg chg="modSp">
        <pc:chgData name="Woodring, Jacqueline M. (CDC/DDID/NCEZID/DHQP)" userId="S::ime9@cdc.gov::39b54e8a-75b3-4198-bd57-c5a7d40723ea" providerId="AD" clId="Web-{760BD0B1-3541-0D0B-2F71-C6DAA81DB713}" dt="2021-05-28T18:58:11.946" v="11"/>
        <pc:sldMkLst>
          <pc:docMk/>
          <pc:sldMk cId="3343064951" sldId="264"/>
        </pc:sldMkLst>
        <pc:picChg chg="mod">
          <ac:chgData name="Woodring, Jacqueline M. (CDC/DDID/NCEZID/DHQP)" userId="S::ime9@cdc.gov::39b54e8a-75b3-4198-bd57-c5a7d40723ea" providerId="AD" clId="Web-{760BD0B1-3541-0D0B-2F71-C6DAA81DB713}" dt="2021-05-28T18:58:11.946" v="11"/>
          <ac:picMkLst>
            <pc:docMk/>
            <pc:sldMk cId="3343064951" sldId="264"/>
            <ac:picMk id="17" creationId="{03E94934-DBA8-44F7-8D79-FD81B7BA0CEC}"/>
          </ac:picMkLst>
        </pc:picChg>
      </pc:sldChg>
      <pc:sldChg chg="modSp">
        <pc:chgData name="Woodring, Jacqueline M. (CDC/DDID/NCEZID/DHQP)" userId="S::ime9@cdc.gov::39b54e8a-75b3-4198-bd57-c5a7d40723ea" providerId="AD" clId="Web-{760BD0B1-3541-0D0B-2F71-C6DAA81DB713}" dt="2021-05-28T18:58:23.087" v="12"/>
        <pc:sldMkLst>
          <pc:docMk/>
          <pc:sldMk cId="3622477333" sldId="265"/>
        </pc:sldMkLst>
        <pc:picChg chg="mod">
          <ac:chgData name="Woodring, Jacqueline M. (CDC/DDID/NCEZID/DHQP)" userId="S::ime9@cdc.gov::39b54e8a-75b3-4198-bd57-c5a7d40723ea" providerId="AD" clId="Web-{760BD0B1-3541-0D0B-2F71-C6DAA81DB713}" dt="2021-05-28T18:58:23.087" v="12"/>
          <ac:picMkLst>
            <pc:docMk/>
            <pc:sldMk cId="3622477333" sldId="265"/>
            <ac:picMk id="18" creationId="{8C6D40D7-D590-45F6-BD0B-39E7F493B458}"/>
          </ac:picMkLst>
        </pc:picChg>
      </pc:sldChg>
      <pc:sldChg chg="modSp">
        <pc:chgData name="Woodring, Jacqueline M. (CDC/DDID/NCEZID/DHQP)" userId="S::ime9@cdc.gov::39b54e8a-75b3-4198-bd57-c5a7d40723ea" providerId="AD" clId="Web-{760BD0B1-3541-0D0B-2F71-C6DAA81DB713}" dt="2021-05-28T18:59:35.244" v="16"/>
        <pc:sldMkLst>
          <pc:docMk/>
          <pc:sldMk cId="2927968747" sldId="266"/>
        </pc:sldMkLst>
        <pc:picChg chg="mod">
          <ac:chgData name="Woodring, Jacqueline M. (CDC/DDID/NCEZID/DHQP)" userId="S::ime9@cdc.gov::39b54e8a-75b3-4198-bd57-c5a7d40723ea" providerId="AD" clId="Web-{760BD0B1-3541-0D0B-2F71-C6DAA81DB713}" dt="2021-05-28T18:59:35.244" v="16"/>
          <ac:picMkLst>
            <pc:docMk/>
            <pc:sldMk cId="2927968747" sldId="266"/>
            <ac:picMk id="15" creationId="{5D8567B3-A92B-4154-8698-796585860147}"/>
          </ac:picMkLst>
        </pc:picChg>
      </pc:sldChg>
      <pc:sldChg chg="modSp">
        <pc:chgData name="Woodring, Jacqueline M. (CDC/DDID/NCEZID/DHQP)" userId="S::ime9@cdc.gov::39b54e8a-75b3-4198-bd57-c5a7d40723ea" providerId="AD" clId="Web-{760BD0B1-3541-0D0B-2F71-C6DAA81DB713}" dt="2021-05-28T18:59:00.900" v="13"/>
        <pc:sldMkLst>
          <pc:docMk/>
          <pc:sldMk cId="3033664924" sldId="267"/>
        </pc:sldMkLst>
        <pc:picChg chg="mod">
          <ac:chgData name="Woodring, Jacqueline M. (CDC/DDID/NCEZID/DHQP)" userId="S::ime9@cdc.gov::39b54e8a-75b3-4198-bd57-c5a7d40723ea" providerId="AD" clId="Web-{760BD0B1-3541-0D0B-2F71-C6DAA81DB713}" dt="2021-05-28T18:59:00.900" v="13"/>
          <ac:picMkLst>
            <pc:docMk/>
            <pc:sldMk cId="3033664924" sldId="267"/>
            <ac:picMk id="17" creationId="{EC4B8F73-101F-4D41-8915-B0A0BD74BC0B}"/>
          </ac:picMkLst>
        </pc:picChg>
      </pc:sldChg>
      <pc:sldChg chg="modSp">
        <pc:chgData name="Woodring, Jacqueline M. (CDC/DDID/NCEZID/DHQP)" userId="S::ime9@cdc.gov::39b54e8a-75b3-4198-bd57-c5a7d40723ea" providerId="AD" clId="Web-{760BD0B1-3541-0D0B-2F71-C6DAA81DB713}" dt="2021-05-28T18:59:13.900" v="14"/>
        <pc:sldMkLst>
          <pc:docMk/>
          <pc:sldMk cId="3900451916" sldId="268"/>
        </pc:sldMkLst>
        <pc:picChg chg="mod">
          <ac:chgData name="Woodring, Jacqueline M. (CDC/DDID/NCEZID/DHQP)" userId="S::ime9@cdc.gov::39b54e8a-75b3-4198-bd57-c5a7d40723ea" providerId="AD" clId="Web-{760BD0B1-3541-0D0B-2F71-C6DAA81DB713}" dt="2021-05-28T18:59:13.900" v="14"/>
          <ac:picMkLst>
            <pc:docMk/>
            <pc:sldMk cId="3900451916" sldId="268"/>
            <ac:picMk id="15" creationId="{822AFD94-7DC7-4DAD-99A6-B88C7A748B3C}"/>
          </ac:picMkLst>
        </pc:picChg>
      </pc:sldChg>
      <pc:sldChg chg="modSp">
        <pc:chgData name="Woodring, Jacqueline M. (CDC/DDID/NCEZID/DHQP)" userId="S::ime9@cdc.gov::39b54e8a-75b3-4198-bd57-c5a7d40723ea" providerId="AD" clId="Web-{760BD0B1-3541-0D0B-2F71-C6DAA81DB713}" dt="2021-05-28T18:59:24.494" v="15"/>
        <pc:sldMkLst>
          <pc:docMk/>
          <pc:sldMk cId="765677078" sldId="290"/>
        </pc:sldMkLst>
        <pc:picChg chg="mod">
          <ac:chgData name="Woodring, Jacqueline M. (CDC/DDID/NCEZID/DHQP)" userId="S::ime9@cdc.gov::39b54e8a-75b3-4198-bd57-c5a7d40723ea" providerId="AD" clId="Web-{760BD0B1-3541-0D0B-2F71-C6DAA81DB713}" dt="2021-05-28T18:59:24.494" v="15"/>
          <ac:picMkLst>
            <pc:docMk/>
            <pc:sldMk cId="765677078" sldId="290"/>
            <ac:picMk id="15" creationId="{CF6A9CED-707A-4F01-80EA-683E97650851}"/>
          </ac:picMkLst>
        </pc:picChg>
      </pc:sldChg>
      <pc:sldChg chg="modSp modNotes">
        <pc:chgData name="Woodring, Jacqueline M. (CDC/DDID/NCEZID/DHQP)" userId="S::ime9@cdc.gov::39b54e8a-75b3-4198-bd57-c5a7d40723ea" providerId="AD" clId="Web-{760BD0B1-3541-0D0B-2F71-C6DAA81DB713}" dt="2021-05-28T18:53:42.719" v="8"/>
        <pc:sldMkLst>
          <pc:docMk/>
          <pc:sldMk cId="2926030185" sldId="294"/>
        </pc:sldMkLst>
        <pc:picChg chg="mod">
          <ac:chgData name="Woodring, Jacqueline M. (CDC/DDID/NCEZID/DHQP)" userId="S::ime9@cdc.gov::39b54e8a-75b3-4198-bd57-c5a7d40723ea" providerId="AD" clId="Web-{760BD0B1-3541-0D0B-2F71-C6DAA81DB713}" dt="2021-05-28T18:52:18.890" v="3"/>
          <ac:picMkLst>
            <pc:docMk/>
            <pc:sldMk cId="2926030185" sldId="294"/>
            <ac:picMk id="5" creationId="{E6F9016C-3D6C-4D6C-B2D2-FF5079F079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68E7A-886C-4303-872A-7D9693CE6CA3}"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C5654-1CBF-4C46-8E8A-D72A4BF5E545}" type="slidenum">
              <a:rPr lang="en-US" smtClean="0"/>
              <a:t>‹#›</a:t>
            </a:fld>
            <a:endParaRPr lang="en-US"/>
          </a:p>
        </p:txBody>
      </p:sp>
    </p:spTree>
    <p:extLst>
      <p:ext uri="{BB962C8B-B14F-4D97-AF65-F5344CB8AC3E}">
        <p14:creationId xmlns:p14="http://schemas.microsoft.com/office/powerpoint/2010/main" val="226621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atLgq4fsVv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Los participantes inician la sesión y se acomodan.</a:t>
            </a:r>
          </a:p>
        </p:txBody>
      </p:sp>
      <p:sp>
        <p:nvSpPr>
          <p:cNvPr id="4" name="Slide Number Placeholder 3"/>
          <p:cNvSpPr>
            <a:spLocks noGrp="1"/>
          </p:cNvSpPr>
          <p:nvPr>
            <p:ph type="sldNum" sz="quarter" idx="5"/>
          </p:nvPr>
        </p:nvSpPr>
        <p:spPr/>
        <p:txBody>
          <a:bodyPr/>
          <a:lstStyle/>
          <a:p>
            <a:fld id="{D2AC5654-1CBF-4C46-8E8A-D72A4BF5E545}" type="slidenum">
              <a:rPr lang="en-US" smtClean="0"/>
              <a:t>1</a:t>
            </a:fld>
            <a:endParaRPr lang="en-US"/>
          </a:p>
        </p:txBody>
      </p:sp>
    </p:spTree>
    <p:extLst>
      <p:ext uri="{BB962C8B-B14F-4D97-AF65-F5344CB8AC3E}">
        <p14:creationId xmlns:p14="http://schemas.microsoft.com/office/powerpoint/2010/main" val="82686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“Aquí, pueden ver algunas de las preguntas específicas que el equipo del Proyecto Firstline ha recibido y que abordará en estas próximas sesiones. </a:t>
            </a:r>
          </a:p>
          <a:p>
            <a:r>
              <a:rPr lang="es-US" sz="1200" b="0" i="0" strike="noStrike" cap="none" spc="0" baseline="0" dirty="0">
                <a:solidFill>
                  <a:srgbClr val="000000"/>
                </a:solidFill>
                <a:effectLst/>
                <a:latin typeface="Calibri"/>
                <a:ea typeface="Calibri"/>
                <a:cs typeface="Calibri"/>
              </a:rPr>
              <a:t>“Al comienzo de la sesión de hoy, crearemos una lista de nuestras propias preguntas.</a:t>
            </a:r>
            <a:r>
              <a:rPr lang="es-US" sz="1200" b="1" i="0" strike="noStrike" cap="none" spc="0" baseline="0" dirty="0">
                <a:solidFill>
                  <a:srgbClr val="000000"/>
                </a:solidFill>
                <a:effectLst/>
                <a:latin typeface="Calibri"/>
                <a:ea typeface="Calibri"/>
                <a:cs typeface="Calibri"/>
              </a:rPr>
              <a:t> ¿Alguien ve su pregunta en esta lista o ve una pregunta que le interesa especialmente?</a:t>
            </a:r>
            <a:r>
              <a:rPr lang="es-US" sz="1200" b="0" i="0" strike="noStrike" cap="none" spc="0" baseline="0" dirty="0">
                <a:solidFill>
                  <a:srgbClr val="000000"/>
                </a:solidFill>
                <a:effectLst/>
                <a:latin typeface="Calibri"/>
                <a:ea typeface="Calibri"/>
                <a:cs typeface="Calibri"/>
              </a:rPr>
              <a:t> Activen el micrófono o respondan en el chat”.</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“Como mencioné antes, una de las cosas emocionantes del Proyecto Firstline es su naturaleza interactiva. Después de la sesión de hoy, enviaré nuestra propia lista de preguntas al equipo del Proyecto Firstline. Queremos asegurarnos de que se escuchen sus voces y que se respondan sus preguntas. En el chat, compartiré la lista que compilamos al comienzo de la sesión de hoy. Tómense un momento para revisar esta lista y asegúrense de que hayamos captado sus ideas correctamente”.</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10</a:t>
            </a:fld>
            <a:endParaRPr lang="en-US"/>
          </a:p>
        </p:txBody>
      </p:sp>
    </p:spTree>
    <p:extLst>
      <p:ext uri="{BB962C8B-B14F-4D97-AF65-F5344CB8AC3E}">
        <p14:creationId xmlns:p14="http://schemas.microsoft.com/office/powerpoint/2010/main" val="31831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“Antes de cerrar hoy, hagamos una pausa y reflexionemos. Tenemos muchas preguntas y desafíos que abordar en las próximas sesiones, pero ya sabemos que el control de infecciones nos involucra a todos. Tengo una pregunta en esta diapositiva y me gustaría que cada uno reflexione individualmente. </a:t>
            </a:r>
            <a:r>
              <a:rPr lang="es-US" sz="1200" b="1" i="0" strike="noStrike" cap="none" spc="0" baseline="0" dirty="0">
                <a:solidFill>
                  <a:srgbClr val="000000"/>
                </a:solidFill>
                <a:effectLst/>
                <a:latin typeface="Calibri"/>
                <a:ea typeface="Calibri"/>
                <a:cs typeface="Calibri"/>
              </a:rPr>
              <a:t>¿Hay algo que puedan hacer hoy, ahora, para apoyar el control de infecciones?</a:t>
            </a:r>
            <a:r>
              <a:rPr lang="es-US" sz="1200" b="0" i="0" strike="noStrike" cap="none" spc="0" baseline="0" dirty="0">
                <a:solidFill>
                  <a:srgbClr val="000000"/>
                </a:solidFill>
                <a:effectLst/>
                <a:latin typeface="Calibri"/>
                <a:ea typeface="Calibri"/>
                <a:cs typeface="Calibri"/>
              </a:rPr>
              <a:t> Quizás sea tomarse tiempo para ustedes, para que puedan recargar energías. Quizás es agradecer a los miembros de sus equipos. Quizás es alentarse mutuamente a usar nuestras mascarillas durante el descanso. Debemos apoyarnos mutuamente en el control de infecciones, todos los días. Voy a hacer una pausa de un minuto para darles a todos la oportunidad de reflexionar”.</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p>
          <a:p>
            <a:r>
              <a:rPr lang="es-US" sz="1200" b="0" i="0" strike="noStrike" cap="none" spc="0" baseline="0" dirty="0">
                <a:solidFill>
                  <a:srgbClr val="000000"/>
                </a:solidFill>
                <a:effectLst/>
                <a:latin typeface="Calibri"/>
                <a:ea typeface="Calibri"/>
                <a:cs typeface="Calibri"/>
              </a:rPr>
              <a:t>“No tienen que compartir sus respuestas, pero escríbanlas en algún lugar donde las vean. Voy a pedirles que compartan cómo les fue la próxima vez que nos reunamos”.</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11</a:t>
            </a:fld>
            <a:endParaRPr lang="en-US"/>
          </a:p>
        </p:txBody>
      </p:sp>
    </p:spTree>
    <p:extLst>
      <p:ext uri="{BB962C8B-B14F-4D97-AF65-F5344CB8AC3E}">
        <p14:creationId xmlns:p14="http://schemas.microsoft.com/office/powerpoint/2010/main" val="46936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“Gracias a todos por venir hoy. Disfruté de nuestra conversación juntos. En esta diapositiva, he recopilado los mensajes clave de la sesión de hoy”.</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12</a:t>
            </a:fld>
            <a:endParaRPr lang="en-US"/>
          </a:p>
        </p:txBody>
      </p:sp>
    </p:spTree>
    <p:extLst>
      <p:ext uri="{BB962C8B-B14F-4D97-AF65-F5344CB8AC3E}">
        <p14:creationId xmlns:p14="http://schemas.microsoft.com/office/powerpoint/2010/main" val="381201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analizaremos un poco algunos conceptos básicos de microbiología, cómo actúan los virus y cómo el COVID-19 nos enferma. Mientras tanto, pueden seguir explorando estos temas por su cuenta usando los recursos de esta diapositiva. También, pueden seguirnos en las redes sociales. Por último, me gustaría compartir un pequeño regalo de bienvenida como agradecimiento por participar hoy”.</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Distribuir digitalmente el afiche “El Proyecto Firstline es para usted”</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13</a:t>
            </a:fld>
            <a:endParaRPr lang="en-US"/>
          </a:p>
        </p:txBody>
      </p:sp>
    </p:spTree>
    <p:extLst>
      <p:ext uri="{BB962C8B-B14F-4D97-AF65-F5344CB8AC3E}">
        <p14:creationId xmlns:p14="http://schemas.microsoft.com/office/powerpoint/2010/main" val="245994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14</a:t>
            </a:fld>
            <a:endParaRPr lang="en-US"/>
          </a:p>
        </p:txBody>
      </p:sp>
    </p:spTree>
    <p:extLst>
      <p:ext uri="{BB962C8B-B14F-4D97-AF65-F5344CB8AC3E}">
        <p14:creationId xmlns:p14="http://schemas.microsoft.com/office/powerpoint/2010/main" val="114831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“¡Bienvenidos! Gracias por acompañarnos. Estamos muy contentos de tener este tiempo juntos para analizar el control de infecciones en la primera línea. Como pueden ver en la diapositiva, hoy presentaremos el Proyecto Firstline y comenzaremos a analizar el concepto de control de infecciones en relación con nuestro trabajo diario. Tendremos tiempo para explorar estos temas juntos, en grupos más pequeños e individualmente. La sesión de hoy será más general, pero en futuras sesiones profundizaremos en los detalles del control de infecciones.</a:t>
            </a:r>
          </a:p>
          <a:p>
            <a:r>
              <a:rPr lang="es-US" sz="1200" b="0" i="0" strike="noStrike" cap="none" spc="0" baseline="0" dirty="0">
                <a:solidFill>
                  <a:srgbClr val="000000"/>
                </a:solidFill>
                <a:effectLst/>
                <a:latin typeface="Calibri"/>
                <a:ea typeface="Calibri"/>
                <a:cs typeface="Calibri"/>
              </a:rPr>
              <a:t>También me gustaría hablar sobre algunos asuntos internos. Nos reuniremos hoy durante una hora. Les pedimos que mantengan sus cámaras encendidas, en la medida de lo posible. Esto nos ayuda a tener una conversación más auténtica. Pueden usar el botón para activar/desactivar el micrófono en cualquier momento para contribuir a la conversación, pero cuando no estén hablando, mantengan el micrófono desactivado”. </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2</a:t>
            </a:fld>
            <a:endParaRPr lang="en-US"/>
          </a:p>
        </p:txBody>
      </p:sp>
    </p:spTree>
    <p:extLst>
      <p:ext uri="{BB962C8B-B14F-4D97-AF65-F5344CB8AC3E}">
        <p14:creationId xmlns:p14="http://schemas.microsoft.com/office/powerpoint/2010/main" val="109842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“Antes de empezar, vamos a dedicar un momento a conocernos. Me encantaría saber quiénes son y cuál es su rol profesional. También me gustaría saber si tienen intereses especiales o preguntas que podamos abordar hoy y durante el transcurso de esta serie de capacitación. </a:t>
            </a:r>
          </a:p>
          <a:p>
            <a:r>
              <a:rPr lang="es-US" sz="1200" b="0" i="0" strike="noStrike" cap="none" spc="0" baseline="0" dirty="0">
                <a:solidFill>
                  <a:srgbClr val="000000"/>
                </a:solidFill>
                <a:effectLst/>
                <a:latin typeface="Calibri"/>
                <a:ea typeface="Calibri"/>
                <a:cs typeface="Calibri"/>
              </a:rPr>
              <a:t>“Comenzaré presentándome y luego los invitaré a hacer lo mismo. En la diapositiva, encontrarán una breve indicación. Cuando los llame, respondan todo lo que deseen compartir”.</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las presentaciones de la audiencia</a:t>
            </a:r>
            <a:r>
              <a:rPr lang="es-US" sz="1200" b="0" i="0" strike="noStrike" cap="none" spc="0" baseline="0" dirty="0">
                <a:solidFill>
                  <a:srgbClr val="000000"/>
                </a:solidFill>
                <a:effectLst/>
                <a:latin typeface="Calibri"/>
                <a:ea typeface="Calibri"/>
                <a:cs typeface="Calibri"/>
              </a:rPr>
              <a:t>] </a:t>
            </a:r>
          </a:p>
          <a:p>
            <a:r>
              <a:rPr lang="es-US" sz="1200" b="0" i="0" strike="noStrike" cap="none" spc="0" baseline="0" dirty="0">
                <a:solidFill>
                  <a:srgbClr val="000000"/>
                </a:solidFill>
                <a:effectLst/>
                <a:latin typeface="Calibri"/>
                <a:ea typeface="Calibri"/>
                <a:cs typeface="Calibri"/>
              </a:rPr>
              <a:t>“Gracias, es maravilloso saber quién está en la sala y espero conocerlos más a medida que continuemos con estas sesiones juntos. Tenemos mucha experiencia en esta sala. He tomado notas sobre las preguntas y los temas que más les interesan y nos aseguraremos de abordarlos durante nuestro tiempo juntos. Es posible que no podamos cubrir todos estos temas importantes en nuestro tiempo juntos hoy, pero nos aseguraremos de hacerlo en futuras sesiones. Cuando tengan otras preguntas o ideas, compártanlas con nosotros [</a:t>
            </a:r>
            <a:r>
              <a:rPr lang="es-US" sz="1200" b="0" i="1" strike="noStrike" cap="none" spc="0" baseline="0" dirty="0">
                <a:solidFill>
                  <a:srgbClr val="000000"/>
                </a:solidFill>
                <a:effectLst/>
                <a:latin typeface="Calibri"/>
                <a:ea typeface="Calibri"/>
                <a:cs typeface="Calibri"/>
              </a:rPr>
              <a:t>en el chat u otros medios preferidos</a:t>
            </a:r>
            <a:r>
              <a:rPr lang="es-US" sz="1200" b="0" i="0" strike="noStrike" cap="none" spc="0" baseline="0" dirty="0">
                <a:solidFill>
                  <a:srgbClr val="000000"/>
                </a:solidFill>
                <a:effectLst/>
                <a:latin typeface="Calibri"/>
                <a:ea typeface="Calibri"/>
                <a:cs typeface="Calibri"/>
              </a:rPr>
              <a:t>]. Queremos que esta sesión sea lo más interactiva posible y que responda sus preguntas. Por lo tanto, sigan haciendo preguntas”.</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3</a:t>
            </a:fld>
            <a:endParaRPr lang="en-US"/>
          </a:p>
        </p:txBody>
      </p:sp>
    </p:spTree>
    <p:extLst>
      <p:ext uri="{BB962C8B-B14F-4D97-AF65-F5344CB8AC3E}">
        <p14:creationId xmlns:p14="http://schemas.microsoft.com/office/powerpoint/2010/main" val="348465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“Comencemos. Quisiera comenzar con una pregunta. </a:t>
            </a:r>
            <a:r>
              <a:rPr lang="es-US" sz="1200" b="1" i="0" strike="noStrike" cap="none" spc="0" baseline="0" dirty="0">
                <a:solidFill>
                  <a:srgbClr val="000000"/>
                </a:solidFill>
                <a:effectLst/>
                <a:latin typeface="Calibri"/>
                <a:ea typeface="Calibri"/>
                <a:cs typeface="Calibri"/>
              </a:rPr>
              <a:t>En su opinión, ¿por qué, personalmente, realizan control de infecciones? ¿Cuál es el objetivo? ¿Cuál es la idea?”.</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que los participantes respondan</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“Excelentes respuestas. El control de infecciones es importante por todos estos motivos. Quisiera mostrarles un breve video de una médica de los CDC que habla sobre esto”.</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4</a:t>
            </a:fld>
            <a:endParaRPr lang="en-US"/>
          </a:p>
        </p:txBody>
      </p:sp>
    </p:spTree>
    <p:extLst>
      <p:ext uri="{BB962C8B-B14F-4D97-AF65-F5344CB8AC3E}">
        <p14:creationId xmlns:p14="http://schemas.microsoft.com/office/powerpoint/2010/main" val="318114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“Mientras lo estén viendo, me gustaría que pensaran en estas preguntas [</a:t>
            </a:r>
            <a:r>
              <a:rPr lang="es-US" sz="1200" b="0" i="1" strike="noStrike" cap="none" spc="0" baseline="0" dirty="0">
                <a:solidFill>
                  <a:srgbClr val="000000"/>
                </a:solidFill>
                <a:effectLst/>
                <a:latin typeface="Calibri"/>
                <a:ea typeface="Calibri"/>
                <a:cs typeface="Calibri"/>
              </a:rPr>
              <a:t>en la diapositiva</a:t>
            </a:r>
            <a:r>
              <a:rPr lang="es-US" sz="1200" b="0" i="0" strike="noStrike" cap="none" spc="0" baseline="0" dirty="0">
                <a:solidFill>
                  <a:srgbClr val="00000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Si lo desean, pueden anotar sus ideas mientras vayan viendo el video”.</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5</a:t>
            </a:fld>
            <a:endParaRPr lang="en-US"/>
          </a:p>
        </p:txBody>
      </p:sp>
    </p:spTree>
    <p:extLst>
      <p:ext uri="{BB962C8B-B14F-4D97-AF65-F5344CB8AC3E}">
        <p14:creationId xmlns:p14="http://schemas.microsoft.com/office/powerpoint/2010/main" val="358022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https://www.youtube.com/watch?v=atLgq4fsVvo</a:t>
            </a:r>
            <a:r>
              <a:rPr lang="es-US" sz="1200" b="0" i="0" strike="noStrike" cap="none" spc="0" baseline="0" dirty="0">
                <a:solidFill>
                  <a:srgbClr val="000000"/>
                </a:solidFill>
                <a:effectLst/>
                <a:latin typeface="Calibri"/>
                <a:ea typeface="Calibri"/>
                <a:cs typeface="Calibri"/>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Los videos están en inglés, pero para activar los subtítulos en español en YouTube, sigan los siguientes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el botón que dice "CC",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para activar los subtítulos.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settings</a:t>
            </a:r>
            <a:r>
              <a:rPr lang="es-ES" sz="1200" b="0" i="0" dirty="0" smtClean="0">
                <a:effectLst/>
                <a:latin typeface="Segoe UI" panose="020B0502040204020203" pitchFamily="34" charset="0"/>
              </a:rPr>
              <a:t>” que está a la derecha del botón de "</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Autotranslate</a:t>
            </a:r>
            <a:r>
              <a:rPr lang="es-ES" sz="1200" b="0" i="0" dirty="0" smtClean="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smtClean="0">
                <a:effectLst/>
                <a:latin typeface="Segoe UI" panose="020B0502040204020203" pitchFamily="34" charset="0"/>
              </a:rPr>
              <a:t>•	Seleccionen “Spanish” de la lista de idiomas disponibles.</a:t>
            </a:r>
            <a:endParaRPr lang="es-ES" sz="1200"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2AC5654-1CBF-4C46-8E8A-D72A4BF5E545}" type="slidenum">
              <a:rPr lang="en-US" smtClean="0"/>
              <a:t>6</a:t>
            </a:fld>
            <a:endParaRPr lang="en-US"/>
          </a:p>
        </p:txBody>
      </p:sp>
    </p:spTree>
    <p:extLst>
      <p:ext uri="{BB962C8B-B14F-4D97-AF65-F5344CB8AC3E}">
        <p14:creationId xmlns:p14="http://schemas.microsoft.com/office/powerpoint/2010/main" val="73551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me gustaría dividirnos en cuatro grupos para compartir nuestros pensamientos. Compartan sus respuestas con su grupo y dediquen un tiempo a desarrollar las respuestas del grupo para cada pregunta. Estén listos para compartir los puntos destacados de su conversación con el grupo en general cuando nos volvamos a reunir. Me interesa mucho saber lo que piensan sobre las preguntas tres y cuatro. Como esta es nuestra primera sesión juntos, asegúrense de tomarse un tiempo al principio para volver a presentarse (si es necesario) y decidir quién quiere tomar notas y ser el vocero de su grupo”.</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7</a:t>
            </a:fld>
            <a:endParaRPr lang="en-US"/>
          </a:p>
        </p:txBody>
      </p:sp>
    </p:spTree>
    <p:extLst>
      <p:ext uri="{BB962C8B-B14F-4D97-AF65-F5344CB8AC3E}">
        <p14:creationId xmlns:p14="http://schemas.microsoft.com/office/powerpoint/2010/main" val="106599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de tener la oportunidad de analizarlos juntos en grupos. Quisiera repasar estas preguntas. Las dos primeras son más directas. </a:t>
            </a:r>
            <a:r>
              <a:rPr lang="es-US" sz="1200" b="1" i="0" strike="noStrike" cap="none" spc="0" baseline="0" dirty="0">
                <a:solidFill>
                  <a:srgbClr val="000000"/>
                </a:solidFill>
                <a:effectLst/>
                <a:latin typeface="Calibri"/>
                <a:ea typeface="Calibri"/>
                <a:cs typeface="Calibri"/>
              </a:rPr>
              <a:t>¿A alguno de los grupos le gustaría ofrecer sus respuestas para estas dos preguntas?”.</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 respuesta</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“Excelente, gracias. </a:t>
            </a:r>
            <a:r>
              <a:rPr lang="es-US" sz="1200" b="1" i="0" strike="noStrike" cap="none" spc="0" baseline="0" dirty="0">
                <a:solidFill>
                  <a:srgbClr val="000000"/>
                </a:solidFill>
                <a:effectLst/>
                <a:latin typeface="Calibri"/>
                <a:ea typeface="Calibri"/>
                <a:cs typeface="Calibri"/>
              </a:rPr>
              <a:t>¿Algún otro grupo tiene una respuesta diferente u otros puntos para agregar sobre esas preguntas?</a:t>
            </a:r>
            <a:r>
              <a:rPr lang="es-US" sz="1200" b="0" i="0" strike="noStrike" cap="none" spc="0" baseline="0" dirty="0">
                <a:solidFill>
                  <a:srgbClr val="000000"/>
                </a:solidFill>
                <a:effectLst/>
                <a:latin typeface="Calibri"/>
                <a:ea typeface="Calibri"/>
                <a:cs typeface="Calibri"/>
              </a:rPr>
              <a:t> Voceros, por favor, dígannos. Pueden escribir en el chat o activar el micrófono”.</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las respuestas. No es necesario dedicar mucho tiempo a esto, pero asegúrese de obtener la confirmación de que los otros grupos no desean decir nada más].</a:t>
            </a:r>
          </a:p>
          <a:p>
            <a:r>
              <a:rPr lang="es-US" sz="1200" b="0" i="0" strike="noStrike" cap="none" spc="0" baseline="0" dirty="0">
                <a:solidFill>
                  <a:srgbClr val="000000"/>
                </a:solidFill>
                <a:effectLst/>
                <a:latin typeface="Calibri"/>
                <a:ea typeface="Calibri"/>
                <a:cs typeface="Calibri"/>
              </a:rPr>
              <a:t>“Gracias por compartir estas ideas importantes. Vamos a abordar estos desafíos en nuestro tiempo juntos, en una serie de sesiones juntos. 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tiene como objetivo explicar los “porqués” del control de infecciones, los motivos de la orientación actual y darnos a todos la oportunidad de obtener respuestas a nuestras propias preguntas.</a:t>
            </a:r>
          </a:p>
          <a:p>
            <a:r>
              <a:rPr lang="es-US" sz="1200" b="0" i="0" strike="noStrike" cap="none" spc="0" baseline="0" dirty="0">
                <a:solidFill>
                  <a:srgbClr val="000000"/>
                </a:solidFill>
                <a:effectLst/>
                <a:latin typeface="Calibri"/>
                <a:ea typeface="Calibri"/>
                <a:cs typeface="Calibri"/>
              </a:rPr>
              <a:t>Ahora, hablemos de las dos preguntas siguientes, que son realmente importantes. </a:t>
            </a:r>
            <a:r>
              <a:rPr lang="es-US" sz="1200" b="1" i="0" strike="noStrike" cap="none" spc="0" baseline="0" dirty="0">
                <a:solidFill>
                  <a:srgbClr val="000000"/>
                </a:solidFill>
                <a:effectLst/>
                <a:latin typeface="Calibri"/>
                <a:ea typeface="Calibri"/>
                <a:cs typeface="Calibri"/>
              </a:rPr>
              <a:t>Grupo 1, ¿podría comenzar?”.</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 respuesta</a:t>
            </a:r>
            <a:r>
              <a:rPr lang="es-US" sz="1200" b="0" i="0" strike="noStrike" cap="none" spc="0" baseline="0" dirty="0">
                <a:solidFill>
                  <a:srgbClr val="000000"/>
                </a:solidFill>
                <a:effectLst/>
                <a:latin typeface="Calibri"/>
                <a:ea typeface="Calibri"/>
                <a:cs typeface="Calibri"/>
              </a:rPr>
              <a:t>]</a:t>
            </a:r>
          </a:p>
          <a:p>
            <a:r>
              <a:rPr lang="es-US" sz="1200" b="1" i="0" strike="noStrike" cap="none" spc="0" baseline="0" dirty="0">
                <a:solidFill>
                  <a:srgbClr val="000000"/>
                </a:solidFill>
                <a:effectLst/>
                <a:latin typeface="Calibri"/>
                <a:ea typeface="Calibri"/>
                <a:cs typeface="Calibri"/>
              </a:rPr>
              <a:t>“Gracias. Grupo 2, ¿qué le gustaría agregar?”. </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 respuesta y luego continúe con los Grupos 3 y 4. Fomente una conversación grupal más amplia sobre los puntos centrales que se plantean. Invite a otras personas que no actúan como “voceros” a compartir más ideas].</a:t>
            </a:r>
          </a:p>
          <a:p>
            <a:r>
              <a:rPr lang="es-US" sz="1200" b="0" i="0" strike="noStrike" cap="none" spc="0" baseline="0" dirty="0">
                <a:solidFill>
                  <a:srgbClr val="000000"/>
                </a:solidFill>
                <a:effectLst/>
                <a:latin typeface="Calibri"/>
                <a:ea typeface="Calibri"/>
                <a:cs typeface="Calibri"/>
              </a:rPr>
              <a:t>“Gracias por compartir estas ideas importantes. Antes de hablar sobre las medidas que podemos tomar hoy para marcar una diferencia en nuestra vida laboral diaria, me gustaría mostrarles lo que se presentará en esta serie de sesiones”.</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8</a:t>
            </a:fld>
            <a:endParaRPr lang="en-US"/>
          </a:p>
        </p:txBody>
      </p:sp>
    </p:spTree>
    <p:extLst>
      <p:ext uri="{BB962C8B-B14F-4D97-AF65-F5344CB8AC3E}">
        <p14:creationId xmlns:p14="http://schemas.microsoft.com/office/powerpoint/2010/main" val="207363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“Como pueden ver, tenemos mucho que cubrir juntos. En la columna de la izquierda, he enumerado los temas específicos que se presentarán de inmediato. En la columna de la derecha, he enumerado los temas más amplios que se incluyen en estas próximas sesiones, así como en las sesiones futuras del Proyecto Firstline. Vamos a centrarnos en comprender las razones detrás de las medidas de control de infecciones que tomamos en el trabajo”.</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9</a:t>
            </a:fld>
            <a:endParaRPr lang="en-US"/>
          </a:p>
        </p:txBody>
      </p:sp>
    </p:spTree>
    <p:extLst>
      <p:ext uri="{BB962C8B-B14F-4D97-AF65-F5344CB8AC3E}">
        <p14:creationId xmlns:p14="http://schemas.microsoft.com/office/powerpoint/2010/main" val="163131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2C5CCBAE-D371-4EB4-A475-7363D67B9952}"/>
              </a:ext>
            </a:extLst>
          </p:cNvPr>
          <p:cNvPicPr>
            <a:picLocks noChangeAspect="1"/>
          </p:cNvPicPr>
          <p:nvPr/>
        </p:nvPicPr>
        <p:blipFill>
          <a:blip r:embed="rId3">
            <a:extLst>
              <a:ext uri="{28A0092B-C50C-407E-A947-70E740481C1C}">
                <a14:useLocalDpi xmlns:a14="http://schemas.microsoft.com/office/drawing/2010/main" val="0"/>
              </a:ext>
            </a:extLst>
          </a:blip>
          <a:srcRect t="6201" b="5314"/>
          <a:stretch>
            <a:fillRect/>
          </a:stretch>
        </p:blipFill>
        <p:spPr>
          <a:xfrm>
            <a:off x="423746" y="308791"/>
            <a:ext cx="11161239" cy="5555252"/>
          </a:xfrm>
          <a:prstGeom prst="rect">
            <a:avLst/>
          </a:prstGeom>
        </p:spPr>
      </p:pic>
      <p:grpSp>
        <p:nvGrpSpPr>
          <p:cNvPr id="37" name="Group 36">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38" name="Freeform: Shape 37">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43" name="Freeform: Shape 38">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44" name="Freeform: Shape 39">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45" name="Freeform: Shape 40">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4" name="Title 3">
            <a:extLst>
              <a:ext uri="{FF2B5EF4-FFF2-40B4-BE49-F238E27FC236}">
                <a16:creationId xmlns:a16="http://schemas.microsoft.com/office/drawing/2014/main" xmlns="" id="{DACA38CF-DB73-4525-9072-DA7A8616B3CF}"/>
              </a:ext>
            </a:extLst>
          </p:cNvPr>
          <p:cNvSpPr txBox="1">
            <a:spLocks noGrp="1"/>
          </p:cNvSpPr>
          <p:nvPr>
            <p:ph type="title" idx="4294967295"/>
          </p:nvPr>
        </p:nvSpPr>
        <p:spPr>
          <a:xfrm>
            <a:off x="1700310" y="5844330"/>
            <a:ext cx="8791074" cy="134112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US" sz="3200" b="1" i="0" strike="noStrike" cap="none" spc="0" baseline="0">
                <a:solidFill>
                  <a:srgbClr val="2F5597"/>
                </a:solidFill>
                <a:effectLst/>
                <a:latin typeface="Calibri"/>
                <a:ea typeface="Calibri"/>
                <a:cs typeface="Calibri"/>
              </a:rPr>
              <a:t>Tema 1: El concepto del control de infecciones</a:t>
            </a:r>
          </a:p>
          <a:p>
            <a:pPr marL="0" marR="0" lvl="0" indent="0" algn="ctr" defTabSz="914400" rtl="0" eaLnBrk="1" fontAlgn="auto" latinLnBrk="0" hangingPunct="1">
              <a:lnSpc>
                <a:spcPct val="100000"/>
              </a:lnSpc>
              <a:spcBef>
                <a:spcPct val="0"/>
              </a:spcBef>
              <a:spcAft>
                <a:spcPct val="0"/>
              </a:spcAft>
              <a:buClrTx/>
              <a:buSzTx/>
              <a:buFontTx/>
              <a:buNone/>
              <a:defRPr/>
            </a:pPr>
            <a:r>
              <a:rPr lang="es-US" sz="3200" b="0" i="0" strike="noStrike" cap="none" spc="0" baseline="0">
                <a:solidFill>
                  <a:srgbClr val="2F5597"/>
                </a:solidFill>
                <a:effectLst/>
                <a:latin typeface="Calibri"/>
                <a:ea typeface="Calibri"/>
                <a:cs typeface="Calibri"/>
              </a:rPr>
              <a:t>[Fecha de la capacitación]</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10"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C7D95028-6F4D-4037-97CC-5DE00080C5D9}"/>
              </a:ext>
            </a:extLst>
          </p:cNvPr>
          <p:cNvPicPr>
            <a:picLocks noChangeAspect="1"/>
          </p:cNvPicPr>
          <p:nvPr/>
        </p:nvPicPr>
        <p:blipFill>
          <a:blip r:embed="rId4"/>
          <a:stretch>
            <a:fillRect/>
          </a:stretch>
        </p:blipFill>
        <p:spPr>
          <a:xfrm>
            <a:off x="174196" y="133660"/>
            <a:ext cx="11631168" cy="5815584"/>
          </a:xfrm>
          <a:prstGeom prst="rect">
            <a:avLst/>
          </a:prstGeom>
        </p:spPr>
      </p:pic>
      <p:sp>
        <p:nvSpPr>
          <p:cNvPr id="11" name="Title 1">
            <a:extLst>
              <a:ext uri="{FF2B5EF4-FFF2-40B4-BE49-F238E27FC236}">
                <a16:creationId xmlns:a16="http://schemas.microsoft.com/office/drawing/2014/main" xmlns="" id="{4A0581B2-323C-4893-9793-70F724013DA7}"/>
              </a:ext>
            </a:extLst>
          </p:cNvPr>
          <p:cNvSpPr txBox="1"/>
          <p:nvPr/>
        </p:nvSpPr>
        <p:spPr>
          <a:xfrm>
            <a:off x="602674" y="1373740"/>
            <a:ext cx="4402678"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400354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8909DB1-4E0A-4E41-A4CE-060CCBB4A137}"/>
              </a:ext>
            </a:extLst>
          </p:cNvPr>
          <p:cNvSpPr>
            <a:spLocks noGrp="1"/>
          </p:cNvSpPr>
          <p:nvPr>
            <p:ph type="title"/>
          </p:nvPr>
        </p:nvSpPr>
        <p:spPr>
          <a:xfrm>
            <a:off x="178323" y="79952"/>
            <a:ext cx="10515600" cy="1325563"/>
          </a:xfrm>
        </p:spPr>
        <p:txBody>
          <a:bodyPr/>
          <a:lstStyle/>
          <a:p>
            <a:r>
              <a:rPr lang="es-US" sz="4400" b="1" i="0" strike="noStrike" cap="none" spc="0" baseline="0">
                <a:solidFill>
                  <a:srgbClr val="000000"/>
                </a:solidFill>
                <a:effectLst/>
                <a:latin typeface="Calibri"/>
                <a:ea typeface="Calibri"/>
                <a:cs typeface="Calibri"/>
              </a:rPr>
              <a:t>Preguntas cubiertas</a:t>
            </a:r>
          </a:p>
        </p:txBody>
      </p:sp>
      <p:sp>
        <p:nvSpPr>
          <p:cNvPr id="6" name="Content Placeholder 5">
            <a:extLst>
              <a:ext uri="{FF2B5EF4-FFF2-40B4-BE49-F238E27FC236}">
                <a16:creationId xmlns:a16="http://schemas.microsoft.com/office/drawing/2014/main" xmlns="" id="{B728F6F8-7991-406B-A96E-C05CAEA20A51}"/>
              </a:ext>
            </a:extLst>
          </p:cNvPr>
          <p:cNvSpPr>
            <a:spLocks noGrp="1"/>
          </p:cNvSpPr>
          <p:nvPr>
            <p:ph idx="1"/>
          </p:nvPr>
        </p:nvSpPr>
        <p:spPr>
          <a:xfrm>
            <a:off x="103695" y="1386201"/>
            <a:ext cx="12264271" cy="4989783"/>
          </a:xfrm>
        </p:spPr>
        <p:txBody>
          <a:bodyPr numCol="3">
            <a:normAutofit/>
          </a:bodyPr>
          <a:lstStyle/>
          <a:p>
            <a:r>
              <a:rPr lang="es-US" sz="2400" b="0" i="0" strike="noStrike" cap="none" spc="0" baseline="0">
                <a:solidFill>
                  <a:srgbClr val="000000"/>
                </a:solidFill>
                <a:effectLst/>
                <a:latin typeface="Calibri"/>
                <a:ea typeface="Calibri"/>
                <a:cs typeface="Calibri"/>
              </a:rPr>
              <a:t>El SARS-CoV-2 es un virus. ¿Qué es un virus?</a:t>
            </a:r>
          </a:p>
          <a:p>
            <a:r>
              <a:rPr lang="es-US" sz="2400" b="0" i="0" strike="noStrike" cap="none" spc="0" baseline="0">
                <a:solidFill>
                  <a:srgbClr val="000000"/>
                </a:solidFill>
                <a:effectLst/>
                <a:latin typeface="Calibri"/>
                <a:ea typeface="Calibri"/>
                <a:cs typeface="Calibri"/>
              </a:rPr>
              <a:t>¿De qué manera los virus nos enferman?</a:t>
            </a:r>
          </a:p>
          <a:p>
            <a:r>
              <a:rPr lang="es-US" sz="2400" b="0" i="0" strike="noStrike" cap="none" spc="0" baseline="0">
                <a:solidFill>
                  <a:srgbClr val="000000"/>
                </a:solidFill>
                <a:effectLst/>
                <a:latin typeface="Calibri"/>
                <a:ea typeface="Calibri"/>
                <a:cs typeface="Calibri"/>
              </a:rPr>
              <a:t>¿Cómo se contagia un virus como el SARS-CoV-2 de una persona a otra? ¿Qué es una gotita respiratoria?</a:t>
            </a:r>
          </a:p>
          <a:p>
            <a:r>
              <a:rPr lang="es-US" sz="2400" b="0" i="0" strike="noStrike" cap="none" spc="0" baseline="0">
                <a:solidFill>
                  <a:srgbClr val="000000"/>
                </a:solidFill>
                <a:effectLst/>
                <a:latin typeface="Calibri"/>
                <a:ea typeface="Calibri"/>
                <a:cs typeface="Calibri"/>
              </a:rPr>
              <a:t>¿Qué sucede cuando inhalamos estas gotitas?</a:t>
            </a:r>
          </a:p>
          <a:p>
            <a:r>
              <a:rPr lang="es-US" sz="2400" b="0" i="0" strike="noStrike" cap="none" spc="0" baseline="0">
                <a:solidFill>
                  <a:srgbClr val="000000"/>
                </a:solidFill>
                <a:effectLst/>
                <a:latin typeface="Calibri"/>
                <a:ea typeface="Calibri"/>
                <a:cs typeface="Calibri"/>
              </a:rPr>
              <a:t>¿Qué sucede cuando estas gotitas entran en contacto con los ojos?</a:t>
            </a:r>
          </a:p>
          <a:p>
            <a:pPr lvl="0"/>
            <a:r>
              <a:rPr lang="es-US" sz="2400" b="0" i="0" strike="noStrike" cap="none" spc="0" baseline="0">
                <a:solidFill>
                  <a:srgbClr val="000000"/>
                </a:solidFill>
                <a:effectLst/>
                <a:latin typeface="Calibri"/>
                <a:ea typeface="Calibri"/>
                <a:cs typeface="Calibri"/>
              </a:rPr>
              <a:t>La exposición no siempre significa infección: ¿por qué?</a:t>
            </a:r>
          </a:p>
          <a:p>
            <a:pPr lvl="0"/>
            <a:r>
              <a:rPr lang="es-US" sz="2400" b="0" i="0" strike="noStrike" cap="none" spc="0" baseline="0">
                <a:solidFill>
                  <a:srgbClr val="000000"/>
                </a:solidFill>
                <a:effectLst/>
                <a:latin typeface="Calibri"/>
                <a:ea typeface="Calibri"/>
                <a:cs typeface="Calibri"/>
              </a:rPr>
              <a:t>¿Qué nos hace sentir enfermos?</a:t>
            </a:r>
          </a:p>
          <a:p>
            <a:endParaRPr lang="en-US" sz="2400"/>
          </a:p>
        </p:txBody>
      </p:sp>
      <p:sp>
        <p:nvSpPr>
          <p:cNvPr id="7" name="Title 4">
            <a:extLst>
              <a:ext uri="{FF2B5EF4-FFF2-40B4-BE49-F238E27FC236}">
                <a16:creationId xmlns:a16="http://schemas.microsoft.com/office/drawing/2014/main" xmlns="" id="{56F92DF1-6A62-4239-912C-1E9F5E422A1D}"/>
              </a:ext>
            </a:extLst>
          </p:cNvPr>
          <p:cNvSpPr txBox="1"/>
          <p:nvPr/>
        </p:nvSpPr>
        <p:spPr>
          <a:xfrm>
            <a:off x="8117572" y="3881092"/>
            <a:ext cx="42774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4400" b="0" i="0" strike="noStrike" cap="none" spc="0" baseline="0" dirty="0">
                <a:solidFill>
                  <a:srgbClr val="000000"/>
                </a:solidFill>
                <a:effectLst/>
                <a:latin typeface="Calibri Light"/>
                <a:ea typeface="Calibri Light" charset="0"/>
                <a:cs typeface="Calibri Light" charset="0"/>
              </a:rPr>
              <a:t>...y mucho más</a:t>
            </a:r>
          </a:p>
        </p:txBody>
      </p:sp>
      <p:sp>
        <p:nvSpPr>
          <p:cNvPr id="11" name="Rectangle 10">
            <a:extLst>
              <a:ext uri="{FF2B5EF4-FFF2-40B4-BE49-F238E27FC236}">
                <a16:creationId xmlns:a16="http://schemas.microsoft.com/office/drawing/2014/main" xmlns="" id="{C9224E72-EAB1-40B6-982E-83D497CE551D}"/>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7BD894F-13CE-4AAB-B1EA-88822ABB9E7D}"/>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B4B2F78-C3EA-45F4-B515-926BDE2066D6}"/>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8C6D40D7-D590-45F6-BD0B-39E7F493B458}"/>
              </a:ext>
            </a:extLst>
          </p:cNvPr>
          <p:cNvPicPr>
            <a:picLocks noChangeAspect="1"/>
          </p:cNvPicPr>
          <p:nvPr/>
        </p:nvPicPr>
        <p:blipFill>
          <a:blip r:embed="rId3"/>
          <a:stretch>
            <a:fillRect/>
          </a:stretch>
        </p:blipFill>
        <p:spPr>
          <a:xfrm>
            <a:off x="10453471" y="6124211"/>
            <a:ext cx="1634834" cy="613913"/>
          </a:xfrm>
          <a:prstGeom prst="rect">
            <a:avLst/>
          </a:prstGeom>
        </p:spPr>
      </p:pic>
    </p:spTree>
    <p:extLst>
      <p:ext uri="{BB962C8B-B14F-4D97-AF65-F5344CB8AC3E}">
        <p14:creationId xmlns:p14="http://schemas.microsoft.com/office/powerpoint/2010/main" val="176250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1FE6DEB-D356-4D03-B688-283B1EB1BBB6}"/>
              </a:ext>
            </a:extLst>
          </p:cNvPr>
          <p:cNvSpPr>
            <a:spLocks noGrp="1"/>
          </p:cNvSpPr>
          <p:nvPr>
            <p:ph type="title"/>
          </p:nvPr>
        </p:nvSpPr>
        <p:spPr>
          <a:xfrm>
            <a:off x="838200" y="808667"/>
            <a:ext cx="10515600" cy="2852737"/>
          </a:xfrm>
        </p:spPr>
        <p:txBody>
          <a:bodyPr>
            <a:normAutofit/>
          </a:bodyPr>
          <a:lstStyle/>
          <a:p>
            <a:pPr algn="ctr"/>
            <a:r>
              <a:rPr lang="es-US" sz="5400" b="1" i="0" strike="noStrike" cap="none" spc="0" baseline="0">
                <a:solidFill>
                  <a:srgbClr val="000000"/>
                </a:solidFill>
                <a:effectLst/>
                <a:latin typeface="Calibri"/>
                <a:ea typeface="Calibri"/>
                <a:cs typeface="Calibri"/>
              </a:rPr>
              <a:t>¿Qué medida pueden tomar para apoyar el control de infecciones en el lugar de trabajo? </a:t>
            </a:r>
          </a:p>
        </p:txBody>
      </p:sp>
      <p:sp>
        <p:nvSpPr>
          <p:cNvPr id="5" name="Text Placeholder 4">
            <a:extLst>
              <a:ext uri="{FF2B5EF4-FFF2-40B4-BE49-F238E27FC236}">
                <a16:creationId xmlns:a16="http://schemas.microsoft.com/office/drawing/2014/main" xmlns="" id="{A14A3647-177E-4A95-BB08-E7A9DAAEC8A0}"/>
              </a:ext>
            </a:extLst>
          </p:cNvPr>
          <p:cNvSpPr>
            <a:spLocks noGrp="1"/>
          </p:cNvSpPr>
          <p:nvPr>
            <p:ph type="body" idx="1"/>
          </p:nvPr>
        </p:nvSpPr>
        <p:spPr>
          <a:xfrm>
            <a:off x="916691" y="4070989"/>
            <a:ext cx="10515600" cy="1500187"/>
          </a:xfrm>
        </p:spPr>
        <p:txBody>
          <a:bodyPr>
            <a:normAutofit/>
          </a:bodyPr>
          <a:lstStyle/>
          <a:p>
            <a:r>
              <a:rPr lang="es-US" sz="2400" b="0" i="0" strike="noStrike" cap="none" spc="0" baseline="0">
                <a:solidFill>
                  <a:srgbClr val="898989"/>
                </a:solidFill>
                <a:effectLst/>
                <a:latin typeface="Calibri"/>
                <a:ea typeface="Calibri"/>
                <a:cs typeface="Calibri"/>
              </a:rPr>
              <a:t>¿Es algo que pueden hacer por sí mismos? ¿Se basa en algo que ya hacen? </a:t>
            </a:r>
          </a:p>
          <a:p>
            <a:r>
              <a:rPr lang="es-US" sz="2400" b="0" i="0" strike="noStrike" cap="none" spc="0" baseline="0">
                <a:solidFill>
                  <a:srgbClr val="898989"/>
                </a:solidFill>
                <a:effectLst/>
                <a:latin typeface="Calibri"/>
                <a:ea typeface="Calibri"/>
                <a:cs typeface="Calibri"/>
              </a:rPr>
              <a:t>¿Es algo que pueden hacer por los demás?</a:t>
            </a:r>
          </a:p>
          <a:p>
            <a:r>
              <a:rPr lang="es-US" sz="2400" b="0" i="0" strike="noStrike" cap="none" spc="0" baseline="0">
                <a:solidFill>
                  <a:srgbClr val="898989"/>
                </a:solidFill>
                <a:effectLst/>
                <a:latin typeface="Calibri"/>
                <a:ea typeface="Calibri"/>
                <a:cs typeface="Calibri"/>
              </a:rPr>
              <a:t>¿Es agradecer a alguien por algo que hace que su trabajo sea más fácil?</a:t>
            </a:r>
          </a:p>
        </p:txBody>
      </p:sp>
      <p:sp>
        <p:nvSpPr>
          <p:cNvPr id="9" name="Rectangle 8">
            <a:extLst>
              <a:ext uri="{FF2B5EF4-FFF2-40B4-BE49-F238E27FC236}">
                <a16:creationId xmlns:a16="http://schemas.microsoft.com/office/drawing/2014/main" xmlns="" id="{D37CE92B-1226-46E2-8C2D-FCFD71CF0298}"/>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6C07E56-BAAF-4CEA-B8CB-3C15AFD9A9E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E2BB7D5-2664-4412-A192-3DB548F08807}"/>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EC4B8F73-101F-4D41-8915-B0A0BD74BC0B}"/>
              </a:ext>
            </a:extLst>
          </p:cNvPr>
          <p:cNvPicPr>
            <a:picLocks noChangeAspect="1"/>
          </p:cNvPicPr>
          <p:nvPr/>
        </p:nvPicPr>
        <p:blipFill>
          <a:blip r:embed="rId3"/>
          <a:stretch>
            <a:fillRect/>
          </a:stretch>
        </p:blipFill>
        <p:spPr>
          <a:xfrm>
            <a:off x="10426715" y="6195331"/>
            <a:ext cx="1634834" cy="613913"/>
          </a:xfrm>
          <a:prstGeom prst="rect">
            <a:avLst/>
          </a:prstGeom>
        </p:spPr>
      </p:pic>
    </p:spTree>
    <p:extLst>
      <p:ext uri="{BB962C8B-B14F-4D97-AF65-F5344CB8AC3E}">
        <p14:creationId xmlns:p14="http://schemas.microsoft.com/office/powerpoint/2010/main" val="30336649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CE2B0-3CEB-40AF-8442-8F27CD638863}"/>
              </a:ext>
            </a:extLst>
          </p:cNvPr>
          <p:cNvSpPr>
            <a:spLocks noGrp="1"/>
          </p:cNvSpPr>
          <p:nvPr>
            <p:ph type="title"/>
          </p:nvPr>
        </p:nvSpPr>
        <p:spPr>
          <a:xfrm>
            <a:off x="443060" y="411679"/>
            <a:ext cx="10515600" cy="1325563"/>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931D63A8-6E58-4B60-BA6F-600072B5F844}"/>
              </a:ext>
            </a:extLst>
          </p:cNvPr>
          <p:cNvSpPr>
            <a:spLocks noGrp="1"/>
          </p:cNvSpPr>
          <p:nvPr>
            <p:ph idx="1"/>
          </p:nvPr>
        </p:nvSpPr>
        <p:spPr>
          <a:xfrm>
            <a:off x="443060" y="1888875"/>
            <a:ext cx="11425286" cy="5532725"/>
          </a:xfrm>
        </p:spPr>
        <p:txBody>
          <a:bodyPr>
            <a:normAutofit/>
          </a:bodyPr>
          <a:lstStyle/>
          <a:p>
            <a:pPr lvl="0"/>
            <a:r>
              <a:rPr lang="es-US" sz="3600" b="0" i="0" strike="noStrike" cap="none" spc="0" baseline="0">
                <a:solidFill>
                  <a:srgbClr val="000000"/>
                </a:solidFill>
                <a:effectLst/>
                <a:latin typeface="Calibri"/>
                <a:ea typeface="Calibri"/>
                <a:cs typeface="Calibri"/>
              </a:rPr>
              <a:t>El objetivo de todo lo que hacemos en el control de infecciones, para cualquier enfermedad, es evitar que las personas se enfermen.</a:t>
            </a:r>
          </a:p>
          <a:p>
            <a:pPr marL="0" lvl="0" indent="0">
              <a:buNone/>
            </a:pPr>
            <a:endParaRPr lang="en-US" sz="3600"/>
          </a:p>
          <a:p>
            <a:pPr lvl="0"/>
            <a:r>
              <a:rPr lang="es-US" sz="3600" b="0" i="0" strike="noStrike" cap="none" spc="0" baseline="0">
                <a:solidFill>
                  <a:srgbClr val="000000"/>
                </a:solidFill>
                <a:effectLst/>
                <a:latin typeface="Calibri"/>
                <a:ea typeface="Calibri"/>
                <a:cs typeface="Calibri"/>
              </a:rPr>
              <a:t>El objetivo del Proyecto Firstline es asegurarse de que tengan los conocimientos sobre el control de infecciones que necesitan y merecen para mantenerse a ustedes mismos, a sus pacientes, a sus colegas y a sus familias seguros.</a:t>
            </a:r>
          </a:p>
          <a:p>
            <a:pPr lvl="0"/>
            <a:endParaRPr lang="en-US" sz="2400"/>
          </a:p>
        </p:txBody>
      </p:sp>
      <p:sp>
        <p:nvSpPr>
          <p:cNvPr id="7" name="Rectangle 6">
            <a:extLst>
              <a:ext uri="{FF2B5EF4-FFF2-40B4-BE49-F238E27FC236}">
                <a16:creationId xmlns:a16="http://schemas.microsoft.com/office/drawing/2014/main" xmlns="" id="{05F229C1-B8B7-4FEE-8749-7F3E3FE4ED7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F411E33-1ECD-4FDE-B799-BE53C7CEA6B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CB70AF4-56A1-44D5-B382-E50AD72428CE}"/>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822AFD94-7DC7-4DAD-99A6-B88C7A748B3C}"/>
              </a:ext>
            </a:extLst>
          </p:cNvPr>
          <p:cNvPicPr>
            <a:picLocks noChangeAspect="1"/>
          </p:cNvPicPr>
          <p:nvPr/>
        </p:nvPicPr>
        <p:blipFill>
          <a:blip r:embed="rId3"/>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39004519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600175" y="51885"/>
            <a:ext cx="10515600" cy="1095272"/>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600175" y="1147157"/>
            <a:ext cx="11253246" cy="5054748"/>
          </a:xfrm>
        </p:spPr>
        <p:txBody>
          <a:bodyPr numCol="1">
            <a:normAutofit fontScale="92500" lnSpcReduction="20000"/>
          </a:bodyPr>
          <a:lstStyle/>
          <a:p>
            <a:pPr marL="0" indent="0">
              <a:buNone/>
            </a:pPr>
            <a:r>
              <a:rPr lang="es-US" sz="2400" b="1" i="0" strike="noStrike" cap="none" spc="0" baseline="0">
                <a:solidFill>
                  <a:srgbClr val="000000"/>
                </a:solidFill>
                <a:effectLst/>
                <a:latin typeface="Calibri"/>
                <a:ea typeface="Calibri"/>
                <a:cs typeface="Calibri"/>
              </a:rPr>
              <a:t>Proyecto Firstline en los CDC:</a:t>
            </a:r>
          </a:p>
          <a:p>
            <a:pPr marL="0" indent="0">
              <a:buNone/>
            </a:pPr>
            <a:r>
              <a:rPr lang="es-US" sz="24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sz="2400"/>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Proyecto Firstline en Facebook:</a:t>
            </a:r>
          </a:p>
          <a:p>
            <a:pPr marL="0" indent="0">
              <a:buNone/>
            </a:pPr>
            <a:r>
              <a:rPr lang="es-US" sz="2400" b="0" i="0" strike="noStrike" cap="none" spc="0" baseline="0">
                <a:solidFill>
                  <a:srgbClr val="000000"/>
                </a:solidFill>
                <a:effectLst/>
                <a:latin typeface="Calibri"/>
                <a:ea typeface="Calibri"/>
                <a:cs typeface="Calibri"/>
                <a:hlinkClick r:id="rId4" history="0"/>
              </a:rPr>
              <a:t>https://www.facebook.com/CDCProjectFirstline/</a:t>
            </a:r>
            <a:endParaRPr lang="en-US" sz="2400"/>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Proyecto Firstline en Twitter:</a:t>
            </a:r>
          </a:p>
          <a:p>
            <a:pPr marL="0" indent="0">
              <a:buNone/>
            </a:pPr>
            <a:r>
              <a:rPr lang="es-US" sz="2400" b="0" i="0" strike="noStrike" cap="none" spc="0" baseline="0">
                <a:solidFill>
                  <a:srgbClr val="000000"/>
                </a:solidFill>
                <a:effectLst/>
                <a:latin typeface="Calibri"/>
                <a:ea typeface="Calibri"/>
                <a:cs typeface="Calibri"/>
                <a:hlinkClick r:id="rId5" history="0"/>
              </a:rPr>
              <a:t>https://twitter.com/CDC_Firstline</a:t>
            </a:r>
            <a:endParaRPr lang="en-US" sz="2400"/>
          </a:p>
          <a:p>
            <a:pPr marL="0" indent="0">
              <a:buNone/>
            </a:pPr>
            <a:endParaRPr lang="en-US" sz="2400"/>
          </a:p>
          <a:p>
            <a:pPr marL="0" indent="0">
              <a:buNone/>
            </a:pPr>
            <a:r>
              <a:rPr lang="es-US" sz="2400" b="1" i="0" strike="noStrike" cap="none" spc="0" baseline="0">
                <a:solidFill>
                  <a:srgbClr val="000000"/>
                </a:solidFill>
                <a:effectLst/>
                <a:latin typeface="Calibri"/>
                <a:ea typeface="Calibri"/>
                <a:cs typeface="Calibri"/>
              </a:rPr>
              <a:t>Lista de videos en YouTube del Proyecto Firstline:</a:t>
            </a:r>
          </a:p>
          <a:p>
            <a:pPr marL="0" indent="0">
              <a:buNone/>
            </a:pPr>
            <a:r>
              <a:rPr lang="es-US" sz="24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400" b="0" i="0" strike="noStrike" cap="none" spc="0" baseline="0">
                <a:solidFill>
                  <a:srgbClr val="000000"/>
                </a:solidFill>
                <a:effectLst/>
                <a:latin typeface="Calibri"/>
                <a:ea typeface="Calibri"/>
                <a:cs typeface="Calibri"/>
              </a:rPr>
              <a:t> </a:t>
            </a:r>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Para inscribirse para recibir correos electrónicos del Proyecto Firstline de los CDC, hagan clic aquí: </a:t>
            </a:r>
            <a:r>
              <a:rPr lang="es-US" sz="24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400" b="0" i="0" strike="noStrike" cap="none" spc="0" baseline="0">
                <a:solidFill>
                  <a:srgbClr val="000000"/>
                </a:solidFill>
                <a:effectLst/>
                <a:latin typeface="Calibri"/>
                <a:ea typeface="Calibri"/>
                <a:cs typeface="Calibri"/>
              </a:rPr>
              <a:t>   </a:t>
            </a:r>
          </a:p>
          <a:p>
            <a:pPr marL="0" indent="0">
              <a:buNone/>
            </a:pPr>
            <a:endParaRPr lang="en-US" sz="2400"/>
          </a:p>
          <a:p>
            <a:pPr marL="0" indent="0">
              <a:buNone/>
            </a:pPr>
            <a:endParaRPr lang="en-US" sz="2400"/>
          </a:p>
        </p:txBody>
      </p:sp>
      <p:sp>
        <p:nvSpPr>
          <p:cNvPr id="7" name="Rectangle 6">
            <a:extLst>
              <a:ext uri="{FF2B5EF4-FFF2-40B4-BE49-F238E27FC236}">
                <a16:creationId xmlns:a16="http://schemas.microsoft.com/office/drawing/2014/main" xmlns="" id="{EE1F734D-670C-4407-8A11-3DCA8BF9F215}"/>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15C181E-92A7-4757-A377-149DDCCCA95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0C8BC56-A102-4C19-AFA0-AA347A8790CC}"/>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CF6A9CED-707A-4F01-80EA-683E97650851}"/>
              </a:ext>
            </a:extLst>
          </p:cNvPr>
          <p:cNvPicPr>
            <a:picLocks noChangeAspect="1"/>
          </p:cNvPicPr>
          <p:nvPr/>
        </p:nvPicPr>
        <p:blipFill>
          <a:blip r:embed="rId8"/>
          <a:stretch>
            <a:fillRect/>
          </a:stretch>
        </p:blipFill>
        <p:spPr>
          <a:xfrm>
            <a:off x="10298358" y="6168251"/>
            <a:ext cx="1634834" cy="613913"/>
          </a:xfrm>
          <a:prstGeom prst="rect">
            <a:avLst/>
          </a:prstGeom>
        </p:spPr>
      </p:pic>
    </p:spTree>
    <p:extLst>
      <p:ext uri="{BB962C8B-B14F-4D97-AF65-F5344CB8AC3E}">
        <p14:creationId xmlns:p14="http://schemas.microsoft.com/office/powerpoint/2010/main" val="7656770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A2DFDB86-812D-4A60-A7BB-33D12E4B7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18" y="370857"/>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493459" y="260046"/>
            <a:ext cx="4207129"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7" name="Rectangle 6">
            <a:extLst>
              <a:ext uri="{FF2B5EF4-FFF2-40B4-BE49-F238E27FC236}">
                <a16:creationId xmlns:a16="http://schemas.microsoft.com/office/drawing/2014/main" xmlns="" id="{8500209F-E102-499C-B4F5-65EEFA771EC7}"/>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999FE3F-87FE-486A-9BC2-F7A4B1BBF2D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B84E7B9-A7D6-44EF-A118-2DAAFF421BFE}"/>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5D8567B3-A92B-4154-8698-796585860147}"/>
              </a:ext>
            </a:extLst>
          </p:cNvPr>
          <p:cNvPicPr>
            <a:picLocks noChangeAspect="1"/>
          </p:cNvPicPr>
          <p:nvPr/>
        </p:nvPicPr>
        <p:blipFill>
          <a:blip r:embed="rId4"/>
          <a:stretch>
            <a:fillRect/>
          </a:stretch>
        </p:blipFill>
        <p:spPr>
          <a:xfrm>
            <a:off x="10557166" y="6182054"/>
            <a:ext cx="1634834" cy="61391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7904731" y="1234173"/>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7D3E039-5D37-4DD3-B456-30CAFDA7BAA6}"/>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08E3B12-1155-4D3A-9049-468424E2B7E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6285348-3DB0-4F70-897C-04B85C726DBF}"/>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E37E44E-C09B-4823-8BE9-5B13697AB3A7}"/>
              </a:ext>
              <a:ext uri="{C183D7F6-B498-43B3-948B-1728B52AA6E4}">
                <adec:decorative xmlns:adec="http://schemas.microsoft.com/office/drawing/2017/decorative" xmlns="" val="0"/>
              </a:ext>
            </a:extLst>
          </p:cNvPr>
          <p:cNvSpPr>
            <a:spLocks noGrp="1"/>
          </p:cNvSpPr>
          <p:nvPr>
            <p:ph type="title" idx="4294967295"/>
          </p:nvPr>
        </p:nvSpPr>
        <p:spPr>
          <a:xfrm>
            <a:off x="711200" y="898525"/>
            <a:ext cx="10769600" cy="5300663"/>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4400" b="1" i="0" strike="noStrike" cap="none" spc="0" baseline="0">
                <a:solidFill>
                  <a:srgbClr val="000000"/>
                </a:solidFill>
                <a:effectLst/>
                <a:latin typeface="Calibri"/>
                <a:ea typeface="Calibri"/>
                <a:cs typeface="Calibri"/>
              </a:rPr>
              <a:t>Programa:</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Introducción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El Proyecto Firstline y el concepto del control de infecciones</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Video</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Conversación y reflexión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Formulario de comentarios de la sesión y próximos pasos </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4400" b="1" i="0" strike="noStrike" cap="none" spc="0" baseline="0">
                <a:solidFill>
                  <a:srgbClr val="000000"/>
                </a:solidFill>
                <a:effectLst/>
                <a:latin typeface="Calibri"/>
                <a:ea typeface="Calibri"/>
                <a:cs typeface="Calibri"/>
              </a:rPr>
              <a:t>Objetivos de aprendizaje: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Articular al menos un (1) objetivo principal del control de infecciones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pic>
        <p:nvPicPr>
          <p:cNvPr id="15" name="Picture 14">
            <a:extLst>
              <a:ext uri="{FF2B5EF4-FFF2-40B4-BE49-F238E27FC236}">
                <a16:creationId xmlns:a16="http://schemas.microsoft.com/office/drawing/2014/main" xmlns="" id="{E2287B9A-B21F-4F9C-BF4F-0F8B1830DA3E}"/>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10278008" y="6179003"/>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9E0CBE0-32E1-4497-9BC2-754D77A353F9}"/>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9257375-DDCA-4A5E-958D-1835C135ACF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24D9402-0D98-4393-AE79-2C3E5EC360E2}"/>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Introduction Slide">
            <a:extLst>
              <a:ext uri="{FF2B5EF4-FFF2-40B4-BE49-F238E27FC236}">
                <a16:creationId xmlns:a16="http://schemas.microsoft.com/office/drawing/2014/main" xmlns="" id="{8DC308AE-15D6-4D31-8575-D70DD2B545B0}"/>
              </a:ext>
              <a:ext uri="{C183D7F6-B498-43B3-948B-1728B52AA6E4}">
                <adec:decorative xmlns:adec="http://schemas.microsoft.com/office/drawing/2017/decorative" xmlns="" val="0"/>
              </a:ext>
            </a:extLst>
          </p:cNvPr>
          <p:cNvSpPr>
            <a:spLocks noGrp="1"/>
          </p:cNvSpPr>
          <p:nvPr>
            <p:ph type="title"/>
          </p:nvPr>
        </p:nvSpPr>
        <p:spPr>
          <a:xfrm>
            <a:off x="379262" y="365261"/>
            <a:ext cx="10515600" cy="1325563"/>
          </a:xfrm>
        </p:spPr>
        <p:txBody>
          <a:bodyPr/>
          <a:lstStyle/>
          <a:p>
            <a:r>
              <a:rPr lang="es-US" sz="4400" b="1" i="0" strike="noStrike" cap="none" spc="0" baseline="0">
                <a:solidFill>
                  <a:srgbClr val="000000"/>
                </a:solidFill>
                <a:effectLst/>
                <a:latin typeface="Calibri"/>
                <a:ea typeface="Calibri"/>
                <a:cs typeface="Calibri"/>
              </a:rPr>
              <a:t>Presentaciones</a:t>
            </a:r>
          </a:p>
        </p:txBody>
      </p:sp>
      <p:sp>
        <p:nvSpPr>
          <p:cNvPr id="3" name="Content Placeholder 2" descr="Description of content. ">
            <a:extLst>
              <a:ext uri="{FF2B5EF4-FFF2-40B4-BE49-F238E27FC236}">
                <a16:creationId xmlns:a16="http://schemas.microsoft.com/office/drawing/2014/main" xmlns="" id="{7C9FF744-A9EF-4E79-82A3-F7B1E29B93D3}"/>
              </a:ext>
              <a:ext uri="{C183D7F6-B498-43B3-948B-1728B52AA6E4}">
                <adec:decorative xmlns:adec="http://schemas.microsoft.com/office/drawing/2017/decorative" xmlns="" val="0"/>
              </a:ext>
            </a:extLst>
          </p:cNvPr>
          <p:cNvSpPr>
            <a:spLocks noGrp="1"/>
          </p:cNvSpPr>
          <p:nvPr>
            <p:ph idx="1"/>
          </p:nvPr>
        </p:nvSpPr>
        <p:spPr>
          <a:xfrm>
            <a:off x="379262" y="1585676"/>
            <a:ext cx="10831286" cy="4635252"/>
          </a:xfrm>
        </p:spPr>
        <p:txBody>
          <a:bodyPr>
            <a:normAutofit/>
          </a:bodyPr>
          <a:lstStyle/>
          <a:p>
            <a:r>
              <a:rPr lang="es-US" sz="3200" b="0" i="0" strike="noStrike" cap="none" spc="0" baseline="0">
                <a:solidFill>
                  <a:srgbClr val="000000"/>
                </a:solidFill>
                <a:effectLst/>
                <a:latin typeface="Calibri"/>
                <a:ea typeface="Calibri"/>
                <a:cs typeface="Calibri"/>
              </a:rPr>
              <a:t>Prepárense para presentarse, respondiendo las siguientes preguntas:</a:t>
            </a:r>
          </a:p>
          <a:p>
            <a:pPr lvl="1"/>
            <a:r>
              <a:rPr lang="es-US" sz="2800" b="0" i="0" strike="noStrike" cap="none" spc="0" baseline="0">
                <a:solidFill>
                  <a:srgbClr val="000000"/>
                </a:solidFill>
                <a:effectLst/>
                <a:latin typeface="Calibri"/>
                <a:ea typeface="Calibri"/>
                <a:cs typeface="Calibri"/>
              </a:rPr>
              <a:t>Nombre, cargo, afiliación</a:t>
            </a:r>
          </a:p>
          <a:p>
            <a:pPr lvl="1"/>
            <a:r>
              <a:rPr lang="es-US" sz="2800" b="0" i="0" strike="noStrike" cap="none" spc="0" baseline="0">
                <a:solidFill>
                  <a:srgbClr val="000000"/>
                </a:solidFill>
                <a:effectLst/>
                <a:latin typeface="Calibri"/>
                <a:ea typeface="Calibri"/>
                <a:cs typeface="Calibri"/>
              </a:rPr>
              <a:t>¿Qué los trae aquí hoy?</a:t>
            </a:r>
          </a:p>
          <a:p>
            <a:pPr lvl="1"/>
            <a:r>
              <a:rPr lang="es-US" sz="2800" b="0" i="0" strike="noStrike" cap="none" spc="0" baseline="0">
                <a:solidFill>
                  <a:srgbClr val="000000"/>
                </a:solidFill>
                <a:effectLst/>
                <a:latin typeface="Calibri"/>
                <a:ea typeface="Calibri"/>
                <a:cs typeface="Calibri"/>
              </a:rPr>
              <a:t> ¿Hay algo que esperan analizar especialmente?</a:t>
            </a:r>
          </a:p>
          <a:p>
            <a:endParaRPr lang="en-US"/>
          </a:p>
        </p:txBody>
      </p:sp>
      <p:pic>
        <p:nvPicPr>
          <p:cNvPr id="15" name="Picture 14">
            <a:extLst>
              <a:ext uri="{FF2B5EF4-FFF2-40B4-BE49-F238E27FC236}">
                <a16:creationId xmlns:a16="http://schemas.microsoft.com/office/drawing/2014/main" xmlns="" id="{49F8E7E9-4148-4504-A9F5-1FFB21A062BA}"/>
              </a:ext>
            </a:extLst>
          </p:cNvPr>
          <p:cNvPicPr>
            <a:picLocks noChangeAspect="1"/>
          </p:cNvPicPr>
          <p:nvPr/>
        </p:nvPicPr>
        <p:blipFill>
          <a:blip r:embed="rId3"/>
          <a:stretch>
            <a:fillRect/>
          </a:stretch>
        </p:blipFill>
        <p:spPr>
          <a:xfrm>
            <a:off x="10393131" y="6185782"/>
            <a:ext cx="1634834" cy="613913"/>
          </a:xfrm>
          <a:prstGeom prst="rect">
            <a:avLst/>
          </a:prstGeom>
        </p:spPr>
      </p:pic>
    </p:spTree>
    <p:extLst>
      <p:ext uri="{BB962C8B-B14F-4D97-AF65-F5344CB8AC3E}">
        <p14:creationId xmlns:p14="http://schemas.microsoft.com/office/powerpoint/2010/main" val="8714215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1B2811-C8C0-4DFB-9899-4ADF2C74C53C}"/>
              </a:ext>
            </a:extLst>
          </p:cNvPr>
          <p:cNvSpPr>
            <a:spLocks noGrp="1"/>
          </p:cNvSpPr>
          <p:nvPr>
            <p:ph type="title"/>
          </p:nvPr>
        </p:nvSpPr>
        <p:spPr>
          <a:xfrm>
            <a:off x="838200" y="973468"/>
            <a:ext cx="10515600" cy="2852737"/>
          </a:xfrm>
        </p:spPr>
        <p:txBody>
          <a:bodyPr/>
          <a:lstStyle/>
          <a:p>
            <a:pPr algn="ctr"/>
            <a:r>
              <a:rPr lang="es-US" sz="6000" b="1" i="1" strike="noStrike" cap="none" spc="0" baseline="0">
                <a:solidFill>
                  <a:srgbClr val="000000"/>
                </a:solidFill>
                <a:effectLst/>
                <a:latin typeface="Calibri"/>
                <a:ea typeface="Calibri"/>
                <a:cs typeface="Calibri"/>
              </a:rPr>
              <a:t>¿Por qué realizamos un control de infecciones? </a:t>
            </a:r>
          </a:p>
        </p:txBody>
      </p:sp>
      <p:sp>
        <p:nvSpPr>
          <p:cNvPr id="9" name="Rectangle 8">
            <a:extLst>
              <a:ext uri="{FF2B5EF4-FFF2-40B4-BE49-F238E27FC236}">
                <a16:creationId xmlns:a16="http://schemas.microsoft.com/office/drawing/2014/main" xmlns="" id="{054691B3-EF4C-406D-8A3E-D7736ACEF88C}"/>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1C082E0-6542-440C-A15A-8D4586B7132C}"/>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0CDD86A-39A2-438A-8764-B8207FA96CB1}"/>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E7A8FE1C-B3E2-443D-9A50-E47E4622F02A}"/>
              </a:ext>
            </a:extLst>
          </p:cNvPr>
          <p:cNvPicPr>
            <a:picLocks noChangeAspect="1"/>
          </p:cNvPicPr>
          <p:nvPr/>
        </p:nvPicPr>
        <p:blipFill>
          <a:blip r:embed="rId3"/>
          <a:stretch>
            <a:fillRect/>
          </a:stretch>
        </p:blipFill>
        <p:spPr>
          <a:xfrm>
            <a:off x="10347202"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a:xfrm>
            <a:off x="356260" y="182391"/>
            <a:ext cx="12192000" cy="1325563"/>
          </a:xfrm>
        </p:spPr>
        <p:txBody>
          <a:bodyPr>
            <a:normAutofit/>
          </a:bodyPr>
          <a:lstStyle/>
          <a:p>
            <a:r>
              <a:rPr lang="es-US" sz="4000" b="1" i="0" strike="noStrike" cap="none" spc="0" baseline="0" dirty="0">
                <a:solidFill>
                  <a:srgbClr val="000000"/>
                </a:solidFill>
                <a:effectLst/>
                <a:latin typeface="Calibri"/>
                <a:ea typeface="Calibri"/>
                <a:cs typeface="Calibri"/>
              </a:rPr>
              <a:t>Mientras lo estén viendo, consideren </a:t>
            </a:r>
            <a:br>
              <a:rPr lang="es-US" sz="4000" b="1" i="0" strike="noStrike" cap="none" spc="0" baseline="0" dirty="0">
                <a:solidFill>
                  <a:srgbClr val="000000"/>
                </a:solidFill>
                <a:effectLst/>
                <a:latin typeface="Calibri"/>
                <a:ea typeface="Calibri"/>
                <a:cs typeface="Calibri"/>
              </a:rPr>
            </a:br>
            <a:r>
              <a:rPr lang="es-US" sz="4000" b="1" i="0" strike="noStrike" cap="none" spc="0" baseline="0" dirty="0">
                <a:solidFill>
                  <a:srgbClr val="000000"/>
                </a:solidFill>
                <a:effectLst/>
                <a:latin typeface="Calibri"/>
                <a:ea typeface="Calibri"/>
                <a:cs typeface="Calibri"/>
              </a:rPr>
              <a:t>las siguientes preguntas:</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a:xfrm>
            <a:off x="356260" y="1377538"/>
            <a:ext cx="10997540" cy="5682342"/>
          </a:xfrm>
        </p:spPr>
        <p:txBody>
          <a:bodyPr>
            <a:normAutofit/>
          </a:bodyPr>
          <a:lstStyle/>
          <a:p>
            <a:pPr marL="514350" lvl="0" indent="-514350">
              <a:buFont typeface="+mj-lt"/>
              <a:buAutoNum type="arabicPeriod"/>
            </a:pPr>
            <a:r>
              <a:rPr lang="es-US" sz="2800" b="0" i="0" strike="noStrike" cap="none" spc="0" baseline="0" dirty="0">
                <a:solidFill>
                  <a:srgbClr val="000000"/>
                </a:solidFill>
                <a:effectLst/>
                <a:latin typeface="Calibri"/>
                <a:ea typeface="Calibri"/>
                <a:cs typeface="Calibri"/>
              </a:rPr>
              <a:t>¿Qué destaca la Dra. Carlson como el objetivo del control de infecciones? ¿En qué medida coincide con nuestras propias razones personales para participar en el control de infecciones?</a:t>
            </a:r>
          </a:p>
          <a:p>
            <a:pPr marL="514350" lvl="0" indent="-514350">
              <a:buFont typeface="+mj-lt"/>
              <a:buAutoNum type="arabicPeriod"/>
            </a:pPr>
            <a:endParaRPr lang="en-US" dirty="0"/>
          </a:p>
          <a:p>
            <a:pPr marL="514350" lvl="0" indent="-514350">
              <a:buFont typeface="+mj-lt"/>
              <a:buAutoNum type="arabicPeriod"/>
            </a:pPr>
            <a:r>
              <a:rPr lang="es-US" sz="2800" b="0" i="0" strike="noStrike" cap="none" spc="0" baseline="0" dirty="0">
                <a:solidFill>
                  <a:srgbClr val="000000"/>
                </a:solidFill>
                <a:effectLst/>
                <a:latin typeface="Calibri"/>
                <a:ea typeface="Calibri"/>
                <a:cs typeface="Calibri"/>
              </a:rPr>
              <a:t>¿Qué es el Proyecto Firstline?</a:t>
            </a:r>
          </a:p>
          <a:p>
            <a:pPr marL="514350" lvl="0" indent="-514350">
              <a:buFont typeface="+mj-lt"/>
              <a:buAutoNum type="arabicPeriod"/>
            </a:pPr>
            <a:endParaRPr lang="en-US" dirty="0"/>
          </a:p>
          <a:p>
            <a:pPr marL="514350" lvl="0" indent="-514350">
              <a:buFont typeface="+mj-lt"/>
              <a:buAutoNum type="arabicPeriod"/>
            </a:pPr>
            <a:r>
              <a:rPr lang="es-US" sz="2800" b="0" i="0" strike="noStrike" cap="none" spc="0" baseline="0" dirty="0">
                <a:solidFill>
                  <a:srgbClr val="000000"/>
                </a:solidFill>
                <a:effectLst/>
                <a:latin typeface="Calibri"/>
                <a:ea typeface="Calibri"/>
                <a:cs typeface="Calibri"/>
              </a:rPr>
              <a:t>¿Qué ideas de este video les parecen más importantes? ¿Por qué?</a:t>
            </a:r>
          </a:p>
          <a:p>
            <a:pPr marL="514350" lvl="0" indent="-514350">
              <a:buFont typeface="+mj-lt"/>
              <a:buAutoNum type="arabicPeriod"/>
            </a:pPr>
            <a:endParaRPr lang="en-US" dirty="0"/>
          </a:p>
          <a:p>
            <a:pPr marL="514350" lvl="0" indent="-514350">
              <a:buFont typeface="+mj-lt"/>
              <a:buAutoNum type="arabicPeriod"/>
            </a:pPr>
            <a:r>
              <a:rPr lang="es-US" sz="2800" b="0" i="0" strike="noStrike" cap="none" spc="0" baseline="0" dirty="0">
                <a:solidFill>
                  <a:srgbClr val="000000"/>
                </a:solidFill>
                <a:effectLst/>
                <a:latin typeface="Calibri"/>
                <a:ea typeface="Calibri"/>
                <a:cs typeface="Calibri"/>
              </a:rPr>
              <a:t>La Dra. Carlson habla sobre varios desafíos que enfrentamos al trabajar en atención médica en este momento. ¿Cuáles de estos problemas son más importantes para ustedes?</a:t>
            </a:r>
          </a:p>
        </p:txBody>
      </p:sp>
      <p:sp>
        <p:nvSpPr>
          <p:cNvPr id="7" name="Rectangle 6">
            <a:extLst>
              <a:ext uri="{FF2B5EF4-FFF2-40B4-BE49-F238E27FC236}">
                <a16:creationId xmlns:a16="http://schemas.microsoft.com/office/drawing/2014/main" xmlns="" id="{DDB9CF2B-5CFA-4076-A564-91EC5A3C49D7}"/>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1DF431C-D764-4FC5-ABAD-F7EC9A5E35A3}"/>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FF5E61D-E633-49CC-B56A-DFA7C55B8D28}"/>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EE787F1F-FC80-46B4-9240-E37A34800166}"/>
              </a:ext>
            </a:extLst>
          </p:cNvPr>
          <p:cNvPicPr>
            <a:picLocks noChangeAspect="1"/>
          </p:cNvPicPr>
          <p:nvPr/>
        </p:nvPicPr>
        <p:blipFill>
          <a:blip r:embed="rId3"/>
          <a:stretch>
            <a:fillRect/>
          </a:stretch>
        </p:blipFill>
        <p:spPr>
          <a:xfrm>
            <a:off x="10536383" y="6172993"/>
            <a:ext cx="1634834" cy="613913"/>
          </a:xfrm>
          <a:prstGeom prst="rect">
            <a:avLst/>
          </a:prstGeom>
        </p:spPr>
      </p:pic>
    </p:spTree>
    <p:extLst>
      <p:ext uri="{BB962C8B-B14F-4D97-AF65-F5344CB8AC3E}">
        <p14:creationId xmlns:p14="http://schemas.microsoft.com/office/powerpoint/2010/main" val="7625239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F9016C-3D6C-4D6C-B2D2-FF5079F07975}"/>
              </a:ext>
            </a:extLst>
          </p:cNvPr>
          <p:cNvPicPr>
            <a:picLocks noChangeAspect="1"/>
          </p:cNvPicPr>
          <p:nvPr/>
        </p:nvPicPr>
        <p:blipFill>
          <a:blip r:embed="rId3"/>
          <a:stretch>
            <a:fillRect/>
          </a:stretch>
        </p:blipFill>
        <p:spPr>
          <a:xfrm>
            <a:off x="0" y="0"/>
            <a:ext cx="12192002" cy="6850865"/>
          </a:xfrm>
          <a:prstGeom prst="rect">
            <a:avLst/>
          </a:prstGeom>
        </p:spPr>
      </p:pic>
      <p:sp>
        <p:nvSpPr>
          <p:cNvPr id="6" name="Title 5">
            <a:extLst>
              <a:ext uri="{FF2B5EF4-FFF2-40B4-BE49-F238E27FC236}">
                <a16:creationId xmlns:a16="http://schemas.microsoft.com/office/drawing/2014/main" xmlns="" id="{562E6B11-F88E-4F9B-B66E-2DB8C891357D}"/>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charset="0"/>
                <a:cs typeface="Calibri Light" charset="0"/>
              </a:rPr>
              <a:t>Video: ¿Cuál es el objetivo del control de infecciones?</a:t>
            </a:r>
          </a:p>
        </p:txBody>
      </p:sp>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1</a:t>
            </a:r>
            <a:endParaRPr lang="en-US" sz="4000" b="1" dirty="0">
              <a:solidFill>
                <a:schemeClr val="bg1"/>
              </a:solidFill>
              <a:latin typeface="+mn-lt"/>
            </a:endParaRPr>
          </a:p>
        </p:txBody>
      </p:sp>
      <p:sp>
        <p:nvSpPr>
          <p:cNvPr id="8" name="Title 1">
            <a:extLst>
              <a:ext uri="{FF2B5EF4-FFF2-40B4-BE49-F238E27FC236}">
                <a16:creationId xmlns:a16="http://schemas.microsoft.com/office/drawing/2014/main" xmlns="" id="{4A0581B2-323C-4893-9793-70F724013DA7}"/>
              </a:ext>
            </a:extLst>
          </p:cNvPr>
          <p:cNvSpPr txBox="1"/>
          <p:nvPr/>
        </p:nvSpPr>
        <p:spPr>
          <a:xfrm>
            <a:off x="1570729" y="2410998"/>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¿CUÁL ES EL OBJETIVO DEL CONTROL DE INFECCIONES?</a:t>
            </a:r>
            <a:endParaRPr lang="en-US" sz="5400" b="1">
              <a:solidFill>
                <a:srgbClr val="0E3E68"/>
              </a:solidFill>
              <a:latin typeface="+mn-lt"/>
            </a:endParaRPr>
          </a:p>
        </p:txBody>
      </p:sp>
    </p:spTree>
    <p:extLst>
      <p:ext uri="{BB962C8B-B14F-4D97-AF65-F5344CB8AC3E}">
        <p14:creationId xmlns:p14="http://schemas.microsoft.com/office/powerpoint/2010/main" val="29260301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Sesión dividida en grupo</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a:xfrm>
            <a:off x="838200" y="1690688"/>
            <a:ext cx="10515600" cy="5267307"/>
          </a:xfrm>
        </p:spPr>
        <p:txBody>
          <a:bodyPr>
            <a:normAutofit/>
          </a:bodyPr>
          <a:lstStyle/>
          <a:p>
            <a:pPr marL="0" lvl="0" indent="0">
              <a:buNone/>
            </a:pPr>
            <a:r>
              <a:rPr lang="es-US" sz="2800" b="0" i="0" strike="noStrike" cap="none" spc="0" baseline="0">
                <a:solidFill>
                  <a:srgbClr val="FF0000"/>
                </a:solidFill>
                <a:effectLst/>
                <a:latin typeface="Calibri"/>
                <a:ea typeface="Calibri"/>
                <a:cs typeface="Calibri"/>
              </a:rPr>
              <a:t>Vuelvan a presentarse (si es necesario) y decidan quién tomará notas y será el vocero cuando nos volvamos a reunir.</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¿Qué destaca la Dra. Carlson como el objetivo del control de infecciones? ¿En qué medida coincide con nuestras propias razones personales para participar en el control de infecciones?</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¿Qué es el Proyecto Firstline?</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¿Qué conceptos de este video les parecen más importantes? ¿Por qué?</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La Dra. Carlson habla sobre varios desafíos que enfrentamos al trabajar en atención médica en este momento. ¿Cuáles de estos problemas son más importantes para ustedes?</a:t>
            </a:r>
          </a:p>
        </p:txBody>
      </p:sp>
      <p:sp>
        <p:nvSpPr>
          <p:cNvPr id="7" name="Rectangle 6">
            <a:extLst>
              <a:ext uri="{FF2B5EF4-FFF2-40B4-BE49-F238E27FC236}">
                <a16:creationId xmlns:a16="http://schemas.microsoft.com/office/drawing/2014/main" xmlns="" id="{43AFD25E-8B2F-4693-92B6-6700CC2E7A44}"/>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C4E61A7-9621-405F-8F68-B77F2D3CC16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DA3EB97-6689-4BCC-9B8F-43B27982DA97}"/>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E9BA941F-F10F-45C2-B99F-B483D62B8614}"/>
              </a:ext>
            </a:extLst>
          </p:cNvPr>
          <p:cNvPicPr>
            <a:picLocks noChangeAspect="1"/>
          </p:cNvPicPr>
          <p:nvPr/>
        </p:nvPicPr>
        <p:blipFill>
          <a:blip r:embed="rId3"/>
          <a:stretch>
            <a:fillRect/>
          </a:stretch>
        </p:blipFill>
        <p:spPr>
          <a:xfrm>
            <a:off x="10439967" y="6185918"/>
            <a:ext cx="1634834" cy="613913"/>
          </a:xfrm>
          <a:prstGeom prst="rect">
            <a:avLst/>
          </a:prstGeom>
        </p:spPr>
      </p:pic>
    </p:spTree>
    <p:extLst>
      <p:ext uri="{BB962C8B-B14F-4D97-AF65-F5344CB8AC3E}">
        <p14:creationId xmlns:p14="http://schemas.microsoft.com/office/powerpoint/2010/main" val="14227536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924CF-E0DE-408B-BB00-E21930468E85}"/>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Volvamos a reunirnos</a:t>
            </a:r>
          </a:p>
        </p:txBody>
      </p:sp>
      <p:sp>
        <p:nvSpPr>
          <p:cNvPr id="3" name="Content Placeholder 2">
            <a:extLst>
              <a:ext uri="{FF2B5EF4-FFF2-40B4-BE49-F238E27FC236}">
                <a16:creationId xmlns:a16="http://schemas.microsoft.com/office/drawing/2014/main" xmlns="" id="{0E4CACCA-0CCC-4B99-BF70-AF70D11D2254}"/>
              </a:ext>
            </a:extLst>
          </p:cNvPr>
          <p:cNvSpPr>
            <a:spLocks noGrp="1"/>
          </p:cNvSpPr>
          <p:nvPr>
            <p:ph idx="1"/>
          </p:nvPr>
        </p:nvSpPr>
        <p:spPr/>
        <p:txBody>
          <a:bodyPr/>
          <a:lstStyle/>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¿Qué destaca la Dra. Carlson como el objetivo del control de infecciones? ¿En qué medida coincide con nuestras propias razones personales para participar en el control de infecciones?</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¿Qué es el Proyecto Firstline?</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¿Qué conceptos de este video les parecen más importantes? ¿Por qué?</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La Dra. Carlson plantea varios desafíos relacionados con el trabajo en atención médica en este momento. ¿Cuáles de estos problemas son más importantes para ustedes?</a:t>
            </a:r>
          </a:p>
          <a:p>
            <a:endParaRPr lang="en-US"/>
          </a:p>
        </p:txBody>
      </p:sp>
      <p:sp>
        <p:nvSpPr>
          <p:cNvPr id="7" name="Rectangle 6">
            <a:extLst>
              <a:ext uri="{FF2B5EF4-FFF2-40B4-BE49-F238E27FC236}">
                <a16:creationId xmlns:a16="http://schemas.microsoft.com/office/drawing/2014/main" xmlns="" id="{7325846B-F3CF-43E8-984F-9FC30CA48DDB}"/>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5918D26-486D-40D7-BF55-A49C1A1241F3}"/>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9E69DBF-A158-412B-8460-AB79C911EF26}"/>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FCC049AC-AB59-4BF0-AE13-793054BC948E}"/>
              </a:ext>
            </a:extLst>
          </p:cNvPr>
          <p:cNvPicPr>
            <a:picLocks noChangeAspect="1"/>
          </p:cNvPicPr>
          <p:nvPr/>
        </p:nvPicPr>
        <p:blipFill>
          <a:blip r:embed="rId3"/>
          <a:stretch>
            <a:fillRect/>
          </a:stretch>
        </p:blipFill>
        <p:spPr>
          <a:xfrm>
            <a:off x="10373706" y="6185918"/>
            <a:ext cx="1634834" cy="613913"/>
          </a:xfrm>
          <a:prstGeom prst="rect">
            <a:avLst/>
          </a:prstGeom>
        </p:spPr>
      </p:pic>
    </p:spTree>
    <p:extLst>
      <p:ext uri="{BB962C8B-B14F-4D97-AF65-F5344CB8AC3E}">
        <p14:creationId xmlns:p14="http://schemas.microsoft.com/office/powerpoint/2010/main" val="17221335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B29CF-80B2-47E8-A428-F7D094BD64F9}"/>
              </a:ext>
            </a:extLst>
          </p:cNvPr>
          <p:cNvSpPr>
            <a:spLocks noGrp="1"/>
          </p:cNvSpPr>
          <p:nvPr>
            <p:ph type="title"/>
          </p:nvPr>
        </p:nvSpPr>
        <p:spPr>
          <a:xfrm>
            <a:off x="508262" y="70327"/>
            <a:ext cx="10515600" cy="1325563"/>
          </a:xfrm>
        </p:spPr>
        <p:txBody>
          <a:bodyPr/>
          <a:lstStyle/>
          <a:p>
            <a:r>
              <a:rPr lang="es-US" sz="4400" b="1" i="0" strike="noStrike" cap="none" spc="0" baseline="0">
                <a:solidFill>
                  <a:srgbClr val="000000"/>
                </a:solidFill>
                <a:effectLst/>
                <a:latin typeface="Calibri"/>
                <a:ea typeface="Calibri"/>
                <a:cs typeface="Calibri"/>
              </a:rPr>
              <a:t>Temas de la próxima sesión</a:t>
            </a:r>
          </a:p>
        </p:txBody>
      </p:sp>
      <p:sp>
        <p:nvSpPr>
          <p:cNvPr id="3" name="Content Placeholder 2">
            <a:extLst>
              <a:ext uri="{FF2B5EF4-FFF2-40B4-BE49-F238E27FC236}">
                <a16:creationId xmlns:a16="http://schemas.microsoft.com/office/drawing/2014/main" xmlns="" id="{80DDD973-9327-4212-9D8D-25DDA8060921}"/>
              </a:ext>
            </a:extLst>
          </p:cNvPr>
          <p:cNvSpPr>
            <a:spLocks noGrp="1"/>
          </p:cNvSpPr>
          <p:nvPr>
            <p:ph sz="half" idx="1"/>
          </p:nvPr>
        </p:nvSpPr>
        <p:spPr>
          <a:xfrm>
            <a:off x="508262" y="1467379"/>
            <a:ext cx="3852421" cy="5202063"/>
          </a:xfrm>
        </p:spPr>
        <p:txBody>
          <a:bodyPr>
            <a:normAutofit/>
          </a:bodyPr>
          <a:lstStyle/>
          <a:p>
            <a:pPr marL="0" indent="0">
              <a:buNone/>
            </a:pPr>
            <a:r>
              <a:rPr lang="es-US" sz="2800" b="1" i="0" strike="noStrike" cap="none" spc="0" baseline="0" dirty="0">
                <a:solidFill>
                  <a:srgbClr val="000000"/>
                </a:solidFill>
                <a:effectLst/>
                <a:latin typeface="Calibri"/>
                <a:ea typeface="Calibri"/>
                <a:cs typeface="Calibri"/>
              </a:rPr>
              <a:t>Próximamente:</a:t>
            </a:r>
          </a:p>
          <a:p>
            <a:r>
              <a:rPr lang="es-US" sz="2400" b="0" i="0" strike="noStrike" cap="none" spc="0" baseline="0" dirty="0">
                <a:solidFill>
                  <a:srgbClr val="000000"/>
                </a:solidFill>
                <a:effectLst/>
                <a:latin typeface="Calibri"/>
                <a:ea typeface="Calibri"/>
                <a:cs typeface="Calibri"/>
              </a:rPr>
              <a:t>La ciencia básica de los virus</a:t>
            </a:r>
          </a:p>
          <a:p>
            <a:r>
              <a:rPr lang="es-US" sz="2400" b="0" i="0" strike="noStrike" cap="none" spc="0" baseline="0" dirty="0">
                <a:solidFill>
                  <a:srgbClr val="000000"/>
                </a:solidFill>
                <a:effectLst/>
                <a:latin typeface="Calibri"/>
                <a:ea typeface="Calibri"/>
                <a:cs typeface="Calibri"/>
              </a:rPr>
              <a:t>Cómo las gotitas respiratorias propagan el COVID-19</a:t>
            </a:r>
          </a:p>
          <a:p>
            <a:r>
              <a:rPr lang="es-US" sz="2400" b="0" i="0" strike="noStrike" cap="none" spc="0" baseline="0" dirty="0">
                <a:solidFill>
                  <a:srgbClr val="000000"/>
                </a:solidFill>
                <a:effectLst/>
                <a:latin typeface="Calibri"/>
                <a:ea typeface="Calibri"/>
                <a:cs typeface="Calibri"/>
              </a:rPr>
              <a:t>Cómo se propagan los virus de las superficies a las personas</a:t>
            </a:r>
          </a:p>
          <a:p>
            <a:r>
              <a:rPr lang="es-US" sz="2400" b="0" i="0" strike="noStrike" cap="none" spc="0" baseline="0" dirty="0">
                <a:solidFill>
                  <a:srgbClr val="000000"/>
                </a:solidFill>
                <a:effectLst/>
                <a:latin typeface="Calibri"/>
                <a:ea typeface="Calibri"/>
                <a:cs typeface="Calibri"/>
              </a:rPr>
              <a:t>Cómo se propaga el COVID-19: un repaso</a:t>
            </a:r>
          </a:p>
        </p:txBody>
      </p:sp>
      <p:sp>
        <p:nvSpPr>
          <p:cNvPr id="4" name="Content Placeholder 3">
            <a:extLst>
              <a:ext uri="{FF2B5EF4-FFF2-40B4-BE49-F238E27FC236}">
                <a16:creationId xmlns:a16="http://schemas.microsoft.com/office/drawing/2014/main" xmlns="" id="{7700FA5A-D93F-4C3F-A64A-1BA27061FBEE}"/>
              </a:ext>
            </a:extLst>
          </p:cNvPr>
          <p:cNvSpPr>
            <a:spLocks noGrp="1"/>
          </p:cNvSpPr>
          <p:nvPr>
            <p:ph sz="half" idx="2"/>
          </p:nvPr>
        </p:nvSpPr>
        <p:spPr>
          <a:xfrm>
            <a:off x="4600280" y="1904885"/>
            <a:ext cx="7484884" cy="4840330"/>
          </a:xfrm>
        </p:spPr>
        <p:txBody>
          <a:bodyPr numCol="2">
            <a:normAutofit/>
          </a:bodyPr>
          <a:lstStyle/>
          <a:p>
            <a:pPr lvl="1"/>
            <a:r>
              <a:rPr lang="es-US" sz="2400" b="0" i="0" strike="noStrike" cap="none" spc="0" baseline="0" dirty="0">
                <a:solidFill>
                  <a:srgbClr val="000000"/>
                </a:solidFill>
                <a:effectLst/>
                <a:latin typeface="Calibri"/>
                <a:ea typeface="Calibri"/>
                <a:cs typeface="Calibri"/>
              </a:rPr>
              <a:t>Control de infecciones: aspectos básicos</a:t>
            </a:r>
          </a:p>
          <a:p>
            <a:pPr lvl="1"/>
            <a:r>
              <a:rPr lang="es-US" sz="2400" b="0" i="0" strike="noStrike" cap="none" spc="0" baseline="0" dirty="0">
                <a:solidFill>
                  <a:srgbClr val="000000"/>
                </a:solidFill>
                <a:effectLst/>
                <a:latin typeface="Calibri"/>
                <a:ea typeface="Calibri"/>
                <a:cs typeface="Calibri"/>
              </a:rPr>
              <a:t>Control de fuentes</a:t>
            </a:r>
          </a:p>
          <a:p>
            <a:pPr lvl="1"/>
            <a:r>
              <a:rPr lang="es-US" sz="2400" b="0" i="0" strike="noStrike" cap="none" spc="0" baseline="0" dirty="0">
                <a:solidFill>
                  <a:srgbClr val="000000"/>
                </a:solidFill>
                <a:effectLst/>
                <a:latin typeface="Calibri"/>
                <a:ea typeface="Calibri"/>
                <a:cs typeface="Calibri"/>
              </a:rPr>
              <a:t>EPP: datos básicos</a:t>
            </a:r>
          </a:p>
          <a:p>
            <a:pPr lvl="1"/>
            <a:r>
              <a:rPr lang="es-US" sz="2400" b="0" i="0" strike="noStrike" cap="none" spc="0" baseline="0" dirty="0">
                <a:solidFill>
                  <a:srgbClr val="000000"/>
                </a:solidFill>
                <a:effectLst/>
                <a:latin typeface="Calibri"/>
                <a:ea typeface="Calibri"/>
                <a:cs typeface="Calibri"/>
              </a:rPr>
              <a:t>EPP: cómo ponérselo y quitárselo</a:t>
            </a:r>
          </a:p>
          <a:p>
            <a:pPr lvl="1"/>
            <a:r>
              <a:rPr lang="es-US" sz="2400" b="0" i="0" strike="noStrike" cap="none" spc="0" baseline="0" dirty="0">
                <a:solidFill>
                  <a:srgbClr val="000000"/>
                </a:solidFill>
                <a:effectLst/>
                <a:latin typeface="Calibri"/>
                <a:ea typeface="Calibri"/>
                <a:cs typeface="Calibri"/>
              </a:rPr>
              <a:t>Higiene de las manos</a:t>
            </a:r>
          </a:p>
          <a:p>
            <a:pPr lvl="1"/>
            <a:r>
              <a:rPr lang="es-US" sz="2400" b="0" i="0" strike="noStrike" cap="none" spc="0" baseline="0" dirty="0">
                <a:solidFill>
                  <a:srgbClr val="000000"/>
                </a:solidFill>
                <a:effectLst/>
                <a:latin typeface="Calibri"/>
                <a:ea typeface="Calibri"/>
                <a:cs typeface="Calibri"/>
              </a:rPr>
              <a:t>Estándares de atención para crisis</a:t>
            </a:r>
          </a:p>
          <a:p>
            <a:pPr lvl="1"/>
            <a:r>
              <a:rPr lang="es-US" sz="2400" b="0" i="0" strike="noStrike" cap="none" spc="0" baseline="0" dirty="0" err="1">
                <a:solidFill>
                  <a:srgbClr val="000000"/>
                </a:solidFill>
                <a:effectLst/>
                <a:latin typeface="Calibri"/>
                <a:ea typeface="Calibri"/>
                <a:cs typeface="Calibri"/>
              </a:rPr>
              <a:t>Triaje</a:t>
            </a:r>
            <a:endParaRPr lang="es-US" sz="2400" b="0" i="0" strike="noStrike" cap="none" spc="0" baseline="0" dirty="0">
              <a:solidFill>
                <a:srgbClr val="000000"/>
              </a:solidFill>
              <a:effectLst/>
              <a:latin typeface="Calibri"/>
              <a:ea typeface="Calibri"/>
              <a:cs typeface="Calibri"/>
            </a:endParaRPr>
          </a:p>
          <a:p>
            <a:pPr lvl="1"/>
            <a:r>
              <a:rPr lang="es-US" sz="2400" b="0" i="0" strike="noStrike" cap="none" spc="0" baseline="0" dirty="0">
                <a:solidFill>
                  <a:srgbClr val="000000"/>
                </a:solidFill>
                <a:effectLst/>
                <a:latin typeface="Calibri"/>
                <a:ea typeface="Calibri"/>
                <a:cs typeface="Calibri"/>
              </a:rPr>
              <a:t>Precauciones estándar y basadas en la transmisión</a:t>
            </a:r>
          </a:p>
          <a:p>
            <a:pPr lvl="1"/>
            <a:r>
              <a:rPr lang="es-US" sz="2400" b="0" i="0" strike="noStrike" cap="none" spc="0" baseline="0" dirty="0">
                <a:solidFill>
                  <a:srgbClr val="000000"/>
                </a:solidFill>
                <a:effectLst/>
                <a:latin typeface="Calibri"/>
                <a:ea typeface="Calibri"/>
                <a:cs typeface="Calibri"/>
              </a:rPr>
              <a:t>Conceptos básicos de microbiología</a:t>
            </a:r>
          </a:p>
          <a:p>
            <a:pPr lvl="1"/>
            <a:r>
              <a:rPr lang="es-US" sz="2400" b="0" i="0" strike="noStrike" cap="none" spc="0" baseline="0" dirty="0">
                <a:solidFill>
                  <a:srgbClr val="000000"/>
                </a:solidFill>
                <a:effectLst/>
                <a:latin typeface="Calibri"/>
                <a:ea typeface="Calibri"/>
                <a:cs typeface="Calibri"/>
              </a:rPr>
              <a:t>Cómo reconocer el riesgo</a:t>
            </a:r>
          </a:p>
          <a:p>
            <a:pPr lvl="1"/>
            <a:r>
              <a:rPr lang="es-US" sz="2400" b="0" i="0" strike="noStrike" cap="none" spc="0" baseline="0" dirty="0">
                <a:solidFill>
                  <a:srgbClr val="000000"/>
                </a:solidFill>
                <a:effectLst/>
                <a:latin typeface="Calibri"/>
                <a:ea typeface="Calibri"/>
                <a:cs typeface="Calibri"/>
              </a:rPr>
              <a:t>Limpieza y desinfección ambiental</a:t>
            </a:r>
          </a:p>
        </p:txBody>
      </p:sp>
      <p:sp>
        <p:nvSpPr>
          <p:cNvPr id="8" name="Rectangle 7">
            <a:extLst>
              <a:ext uri="{FF2B5EF4-FFF2-40B4-BE49-F238E27FC236}">
                <a16:creationId xmlns:a16="http://schemas.microsoft.com/office/drawing/2014/main" xmlns="" id="{073AE457-5889-4B5D-8F21-FC9B601CA433}"/>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CFC1091-B54F-4CDF-80C5-5EE5A4EF056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887C66D-2A89-4246-99F3-303F6A4E20C5}"/>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7FF3D61-B0DC-4012-BCC8-7C2135C8ADAF}"/>
              </a:ext>
              <a:ext uri="{C183D7F6-B498-43B3-948B-1728B52AA6E4}">
                <adec:decorative xmlns:adec="http://schemas.microsoft.com/office/drawing/2017/decorative" xmlns="" val="0"/>
              </a:ext>
            </a:extLst>
          </p:cNvPr>
          <p:cNvSpPr txBox="1"/>
          <p:nvPr/>
        </p:nvSpPr>
        <p:spPr>
          <a:xfrm>
            <a:off x="5080409" y="1018932"/>
            <a:ext cx="4434292" cy="944880"/>
          </a:xfrm>
          <a:prstGeom prst="rect">
            <a:avLst/>
          </a:prstGeom>
          <a:noFill/>
        </p:spPr>
        <p:txBody>
          <a:bodyPr wrap="square" rtlCol="0">
            <a:spAutoFit/>
          </a:bodyPr>
          <a:lstStyle/>
          <a:p>
            <a:r>
              <a:rPr lang="es-US" sz="2800" b="1" i="0" strike="noStrike" cap="none" spc="0" baseline="0" dirty="0">
                <a:solidFill>
                  <a:srgbClr val="000000"/>
                </a:solidFill>
                <a:effectLst/>
                <a:latin typeface="Calibri"/>
                <a:ea typeface="Calibri"/>
                <a:cs typeface="Calibri"/>
              </a:rPr>
              <a:t>Temas y tópicos más amplios:</a:t>
            </a:r>
          </a:p>
        </p:txBody>
      </p:sp>
      <p:pic>
        <p:nvPicPr>
          <p:cNvPr id="17" name="Picture 16">
            <a:extLst>
              <a:ext uri="{FF2B5EF4-FFF2-40B4-BE49-F238E27FC236}">
                <a16:creationId xmlns:a16="http://schemas.microsoft.com/office/drawing/2014/main" xmlns="" id="{03E94934-DBA8-44F7-8D79-FD81B7BA0CEC}"/>
              </a:ext>
            </a:extLst>
          </p:cNvPr>
          <p:cNvPicPr>
            <a:picLocks noChangeAspect="1"/>
          </p:cNvPicPr>
          <p:nvPr/>
        </p:nvPicPr>
        <p:blipFill>
          <a:blip r:embed="rId3"/>
          <a:stretch>
            <a:fillRect/>
          </a:stretch>
        </p:blipFill>
        <p:spPr>
          <a:xfrm>
            <a:off x="10450330" y="6195331"/>
            <a:ext cx="1634834" cy="613913"/>
          </a:xfrm>
          <a:prstGeom prst="rect">
            <a:avLst/>
          </a:prstGeom>
        </p:spPr>
      </p:pic>
    </p:spTree>
    <p:extLst>
      <p:ext uri="{BB962C8B-B14F-4D97-AF65-F5344CB8AC3E}">
        <p14:creationId xmlns:p14="http://schemas.microsoft.com/office/powerpoint/2010/main" val="33430649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A2EC17EA-1C66-437F-A231-EB904C267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3CB6EE-5CD2-405C-A7C7-544980BB26A9}">
  <ds:schemaRefs>
    <ds:schemaRef ds:uri="http://purl.org/dc/terms/"/>
    <ds:schemaRef ds:uri="http://www.w3.org/XML/1998/namespace"/>
    <ds:schemaRef ds:uri="http://schemas.microsoft.com/office/2006/documentManagement/types"/>
    <ds:schemaRef ds:uri="http://schemas.microsoft.com/office/2006/metadata/properties"/>
    <ds:schemaRef ds:uri="1483b978-e15e-4754-9528-54c1cd79355d"/>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35B1B31E-4BA8-41E9-8017-0CD3B8CFD9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2326</Words>
  <Application>Microsoft Office PowerPoint</Application>
  <PresentationFormat>Widescreen</PresentationFormat>
  <Paragraphs>165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Office Theme</vt:lpstr>
      <vt:lpstr>Tema 1: El concepto del control de infecciones [Fecha de la capacitación] </vt:lpstr>
      <vt:lpstr>Programa: Introducción El Proyecto Firstline y el concepto del control de infecciones Video Conversación y reflexión Formulario de comentarios de la sesión y próximos pasos   Objetivos de aprendizaje: Articular al menos un (1) objetivo principal del control de infecciones </vt:lpstr>
      <vt:lpstr>Presentaciones</vt:lpstr>
      <vt:lpstr>¿Por qué realizamos un control de infecciones? </vt:lpstr>
      <vt:lpstr>Mientras lo estén viendo, consideren  las siguientes preguntas:</vt:lpstr>
      <vt:lpstr>Video: ¿Cuál es el objetivo del control de infecciones?</vt:lpstr>
      <vt:lpstr>Sesión dividida en grupo</vt:lpstr>
      <vt:lpstr>Volvamos a reunirnos</vt:lpstr>
      <vt:lpstr>Temas de la próxima sesión</vt:lpstr>
      <vt:lpstr>Preguntas cubiertas</vt:lpstr>
      <vt:lpstr>¿Qué medida pueden tomar para apoyar el control de infecciones en el lugar de trabajo? </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Jac Abbott</cp:lastModifiedBy>
  <cp:revision>72</cp:revision>
  <dcterms:created xsi:type="dcterms:W3CDTF">2021-01-06T14:58:52Z</dcterms:created>
  <dcterms:modified xsi:type="dcterms:W3CDTF">2021-09-09T16:08:27Z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f7c66c56-b4f5-4991-88ec-9096d6b6a172</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2021-01-06T15:07:27Z</vt:lpwstr>
  </property>
  <property fmtid="{D5CDD505-2E9C-101B-9397-08002B2CF9AE}" pid="9" name="MSIP_Label_7b94a7b8-f06c-4dfe-bdcc-9b548fd58c31_SiteId">
    <vt:lpwstr>9ce70869-60db-44fd-abe8-d2767077fc8f</vt:lpwstr>
  </property>
</Properties>
</file>