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270" r:id="rId3"/>
    <p:sldId id="310" r:id="rId4"/>
    <p:sldId id="357" r:id="rId5"/>
    <p:sldId id="386" r:id="rId6"/>
    <p:sldId id="378" r:id="rId7"/>
    <p:sldId id="383" r:id="rId8"/>
    <p:sldId id="380" r:id="rId9"/>
    <p:sldId id="381" r:id="rId10"/>
    <p:sldId id="382" r:id="rId11"/>
    <p:sldId id="387" r:id="rId12"/>
    <p:sldId id="388" r:id="rId13"/>
    <p:sldId id="389" r:id="rId14"/>
    <p:sldId id="393" r:id="rId15"/>
    <p:sldId id="392" r:id="rId16"/>
    <p:sldId id="394" r:id="rId17"/>
    <p:sldId id="395" r:id="rId18"/>
    <p:sldId id="377" r:id="rId19"/>
    <p:sldId id="274" r:id="rId20"/>
    <p:sldId id="275" r:id="rId21"/>
    <p:sldId id="396" r:id="rId22"/>
    <p:sldId id="37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838" autoAdjust="0"/>
  </p:normalViewPr>
  <p:slideViewPr>
    <p:cSldViewPr snapToGrid="0">
      <p:cViewPr varScale="1">
        <p:scale>
          <a:sx n="80" d="100"/>
          <a:sy n="80" d="100"/>
        </p:scale>
        <p:origin x="480" y="1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0788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c:v>
                </c:pt>
              </c:strCache>
            </c:strRef>
          </c:tx>
          <c:spPr>
            <a:solidFill>
              <a:srgbClr val="00788A"/>
            </a:solidFill>
            <a:ln>
              <a:noFill/>
            </a:ln>
            <a:effectLst/>
          </c:spPr>
          <c:invertIfNegative val="0"/>
          <c:dLbls>
            <c:dLbl>
              <c:idx val="0"/>
              <c:tx>
                <c:rich>
                  <a:bodyPr/>
                  <a:lstStyle/>
                  <a:p>
                    <a:fld id="{1D26D87A-43F6-491F-89B7-00D6025A902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AB-4559-96BF-5AFB84636A35}"/>
                </c:ext>
              </c:extLst>
            </c:dLbl>
            <c:dLbl>
              <c:idx val="1"/>
              <c:tx>
                <c:rich>
                  <a:bodyPr/>
                  <a:lstStyle/>
                  <a:p>
                    <a:fld id="{DBBE7D7F-3584-409A-BE83-937EFC3BC3B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5AB-4559-96BF-5AFB84636A35}"/>
                </c:ext>
              </c:extLst>
            </c:dLbl>
            <c:dLbl>
              <c:idx val="2"/>
              <c:tx>
                <c:rich>
                  <a:bodyPr/>
                  <a:lstStyle/>
                  <a:p>
                    <a:fld id="{39F63FC5-AF86-4F7C-AB2D-24472815B83C}"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5AB-4559-96BF-5AFB84636A35}"/>
                </c:ext>
              </c:extLst>
            </c:dLbl>
            <c:dLbl>
              <c:idx val="3"/>
              <c:tx>
                <c:rich>
                  <a:bodyPr/>
                  <a:lstStyle/>
                  <a:p>
                    <a:fld id="{0BCA15D1-0414-4500-A52B-F57C1A39E86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AB-4559-96BF-5AFB84636A35}"/>
                </c:ext>
              </c:extLst>
            </c:dLbl>
            <c:dLbl>
              <c:idx val="4"/>
              <c:tx>
                <c:rich>
                  <a:bodyPr/>
                  <a:lstStyle/>
                  <a:p>
                    <a:fld id="{07E4462D-B897-4690-AAB1-19E0E9F8270D}" type="VALUE">
                      <a:rPr lang="en-US" smtClean="0">
                        <a:solidFill>
                          <a:srgbClr val="000000"/>
                        </a:solidFill>
                      </a:rPr>
                      <a:pPr/>
                      <a:t>[VALUE]</a:t>
                    </a:fld>
                    <a:r>
                      <a:rPr lang="en-US">
                        <a:solidFill>
                          <a:srgbClr val="000000"/>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AB-4559-96BF-5AFB84636A3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18-24</c:v>
                </c:pt>
                <c:pt idx="1">
                  <c:v>25-29</c:v>
                </c:pt>
                <c:pt idx="2">
                  <c:v>30-39</c:v>
                </c:pt>
                <c:pt idx="3">
                  <c:v>40-49</c:v>
                </c:pt>
                <c:pt idx="4">
                  <c:v>&gt;=50</c:v>
                </c:pt>
              </c:strCache>
            </c:strRef>
          </c:cat>
          <c:val>
            <c:numRef>
              <c:f>Sheet1!$B$2:$B$6</c:f>
              <c:numCache>
                <c:formatCode>0</c:formatCode>
                <c:ptCount val="5"/>
                <c:pt idx="0">
                  <c:v>11.8</c:v>
                </c:pt>
                <c:pt idx="1">
                  <c:v>19</c:v>
                </c:pt>
                <c:pt idx="2">
                  <c:v>28.7</c:v>
                </c:pt>
                <c:pt idx="3">
                  <c:v>19.100000000000001</c:v>
                </c:pt>
                <c:pt idx="4">
                  <c:v>21.3</c:v>
                </c:pt>
              </c:numCache>
            </c:numRef>
          </c:val>
          <c:extLst>
            <c:ext xmlns:c16="http://schemas.microsoft.com/office/drawing/2014/chart" uri="{C3380CC4-5D6E-409C-BE32-E72D297353CC}">
              <c16:uniqueId val="{00000000-B23F-40F0-B41C-28F6BEA79765}"/>
            </c:ext>
          </c:extLst>
        </c:ser>
        <c:dLbls>
          <c:showLegendKey val="0"/>
          <c:showVal val="0"/>
          <c:showCatName val="0"/>
          <c:showSerName val="0"/>
          <c:showPercent val="0"/>
          <c:showBubbleSize val="0"/>
        </c:dLbls>
        <c:gapWidth val="219"/>
        <c:overlap val="-27"/>
        <c:axId val="969252256"/>
        <c:axId val="1993595152"/>
      </c:barChart>
      <c:catAx>
        <c:axId val="9692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993595152"/>
        <c:crosses val="autoZero"/>
        <c:auto val="1"/>
        <c:lblAlgn val="ctr"/>
        <c:lblOffset val="100"/>
        <c:noMultiLvlLbl val="0"/>
      </c:catAx>
      <c:valAx>
        <c:axId val="1993595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88A"/>
                </a:solidFill>
                <a:latin typeface="+mn-lt"/>
                <a:ea typeface="+mn-ea"/>
                <a:cs typeface="+mn-cs"/>
              </a:defRPr>
            </a:pPr>
            <a:endParaRPr lang="en-US"/>
          </a:p>
        </c:txPr>
        <c:crossAx val="96925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788A"/>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PrEP use</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yriad Web Pro" panose="020B060402020202020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NHBS-Trans 2019-20</c:v>
                </c:pt>
                <c:pt idx="1">
                  <c:v>NHBS-MSM 2017</c:v>
                </c:pt>
                <c:pt idx="2">
                  <c:v>NHBS-HET 2019</c:v>
                </c:pt>
              </c:strCache>
            </c:strRef>
          </c:cat>
          <c:val>
            <c:numRef>
              <c:f>Sheet1!$B$2:$B$4</c:f>
              <c:numCache>
                <c:formatCode>0%</c:formatCode>
                <c:ptCount val="3"/>
                <c:pt idx="0">
                  <c:v>0.32</c:v>
                </c:pt>
                <c:pt idx="1">
                  <c:v>0.31</c:v>
                </c:pt>
                <c:pt idx="2" formatCode="0.0%">
                  <c:v>6.0000000000000001E-3</c:v>
                </c:pt>
              </c:numCache>
            </c:numRef>
          </c:val>
          <c:extLst>
            <c:ext xmlns:c16="http://schemas.microsoft.com/office/drawing/2014/chart" uri="{C3380CC4-5D6E-409C-BE32-E72D297353CC}">
              <c16:uniqueId val="{00000000-98F7-466C-BF69-645151D84151}"/>
            </c:ext>
          </c:extLst>
        </c:ser>
        <c:ser>
          <c:idx val="1"/>
          <c:order val="1"/>
          <c:tx>
            <c:strRef>
              <c:f>Sheet1!$C$1</c:f>
              <c:strCache>
                <c:ptCount val="1"/>
                <c:pt idx="0">
                  <c:v>PrEP awareness</c:v>
                </c:pt>
              </c:strCache>
            </c:strRef>
          </c:tx>
          <c:spPr>
            <a:solidFill>
              <a:srgbClr val="007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yriad Web Pro" panose="020B060402020202020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NHBS-Trans 2019-20</c:v>
                </c:pt>
                <c:pt idx="1">
                  <c:v>NHBS-MSM 2017</c:v>
                </c:pt>
                <c:pt idx="2">
                  <c:v>NHBS-HET 2019</c:v>
                </c:pt>
              </c:strCache>
            </c:strRef>
          </c:cat>
          <c:val>
            <c:numRef>
              <c:f>Sheet1!$C$2:$C$4</c:f>
              <c:numCache>
                <c:formatCode>0%</c:formatCode>
                <c:ptCount val="3"/>
                <c:pt idx="0">
                  <c:v>0.92</c:v>
                </c:pt>
                <c:pt idx="1">
                  <c:v>0.91</c:v>
                </c:pt>
                <c:pt idx="2">
                  <c:v>0.37</c:v>
                </c:pt>
              </c:numCache>
            </c:numRef>
          </c:val>
          <c:extLst>
            <c:ext xmlns:c16="http://schemas.microsoft.com/office/drawing/2014/chart" uri="{C3380CC4-5D6E-409C-BE32-E72D297353CC}">
              <c16:uniqueId val="{00000001-98F7-466C-BF69-645151D84151}"/>
            </c:ext>
          </c:extLst>
        </c:ser>
        <c:dLbls>
          <c:showLegendKey val="0"/>
          <c:showVal val="0"/>
          <c:showCatName val="0"/>
          <c:showSerName val="0"/>
          <c:showPercent val="0"/>
          <c:showBubbleSize val="0"/>
        </c:dLbls>
        <c:gapWidth val="219"/>
        <c:overlap val="-27"/>
        <c:axId val="1464508223"/>
        <c:axId val="244689503"/>
      </c:barChart>
      <c:catAx>
        <c:axId val="146450822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rgbClr val="007889"/>
                </a:solidFill>
                <a:latin typeface="Myriad Web Pro" panose="020B0604020202020204" charset="0"/>
                <a:ea typeface="+mn-ea"/>
                <a:cs typeface="Calibri" panose="020F0502020204030204" pitchFamily="34" charset="0"/>
              </a:defRPr>
            </a:pPr>
            <a:endParaRPr lang="en-US"/>
          </a:p>
        </c:txPr>
        <c:crossAx val="244689503"/>
        <c:crosses val="autoZero"/>
        <c:auto val="1"/>
        <c:lblAlgn val="ctr"/>
        <c:lblOffset val="100"/>
        <c:noMultiLvlLbl val="0"/>
      </c:catAx>
      <c:valAx>
        <c:axId val="244689503"/>
        <c:scaling>
          <c:orientation val="minMax"/>
        </c:scaling>
        <c:delete val="1"/>
        <c:axPos val="l"/>
        <c:numFmt formatCode="0%" sourceLinked="1"/>
        <c:majorTickMark val="none"/>
        <c:minorTickMark val="none"/>
        <c:tickLblPos val="nextTo"/>
        <c:crossAx val="146450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7889"/>
                </a:solidFill>
                <a:latin typeface="Myriad Web Pro" panose="020B0604020202020204" charset="0"/>
                <a:ea typeface="+mn-ea"/>
                <a:cs typeface="Calibri" panose="020F0502020204030204" pitchFamily="34" charset="0"/>
              </a:defRPr>
            </a:pPr>
            <a:r>
              <a:rPr lang="en-US" sz="1800" b="1">
                <a:solidFill>
                  <a:srgbClr val="007889"/>
                </a:solidFill>
                <a:latin typeface="Myriad Web Pro" panose="020B0604020202020204" charset="0"/>
                <a:cs typeface="Calibri" panose="020F0502020204030204" pitchFamily="34" charset="0"/>
              </a:rPr>
              <a:t>NHBS-Trans 2019-20</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7889"/>
              </a:solidFill>
              <a:latin typeface="Myriad Web Pro" panose="020B0604020202020204" charset="0"/>
              <a:ea typeface="+mn-ea"/>
              <a:cs typeface="Calibri" panose="020F0502020204030204" pitchFamily="34" charset="0"/>
            </a:defRPr>
          </a:pPr>
          <a:endParaRPr lang="en-US"/>
        </a:p>
      </c:txPr>
    </c:title>
    <c:autoTitleDeleted val="0"/>
    <c:plotArea>
      <c:layout/>
      <c:doughnutChart>
        <c:varyColors val="1"/>
        <c:ser>
          <c:idx val="0"/>
          <c:order val="0"/>
          <c:tx>
            <c:strRef>
              <c:f>Sheet1!$B$1</c:f>
              <c:strCache>
                <c:ptCount val="1"/>
                <c:pt idx="0">
                  <c:v>NHBS-Trans</c:v>
                </c:pt>
              </c:strCache>
            </c:strRef>
          </c:tx>
          <c:spPr>
            <a:ln>
              <a:noFill/>
            </a:ln>
          </c:spPr>
          <c:dPt>
            <c:idx val="0"/>
            <c:bubble3D val="0"/>
            <c:spPr>
              <a:solidFill>
                <a:srgbClr val="9A4E9E"/>
              </a:solidFill>
              <a:ln w="19050">
                <a:noFill/>
              </a:ln>
              <a:effectLst/>
            </c:spPr>
            <c:extLst>
              <c:ext xmlns:c16="http://schemas.microsoft.com/office/drawing/2014/chart" uri="{C3380CC4-5D6E-409C-BE32-E72D297353CC}">
                <c16:uniqueId val="{00000002-D024-4D09-808C-FAB13B88AA8B}"/>
              </c:ext>
            </c:extLst>
          </c:dPt>
          <c:dPt>
            <c:idx val="1"/>
            <c:bubble3D val="0"/>
            <c:spPr>
              <a:solidFill>
                <a:schemeClr val="bg1"/>
              </a:solidFill>
              <a:ln w="19050">
                <a:noFill/>
              </a:ln>
              <a:effectLst/>
            </c:spPr>
            <c:extLst>
              <c:ext xmlns:c16="http://schemas.microsoft.com/office/drawing/2014/chart" uri="{C3380CC4-5D6E-409C-BE32-E72D297353CC}">
                <c16:uniqueId val="{00000003-D024-4D09-808C-FAB13B88AA8B}"/>
              </c:ext>
            </c:extLst>
          </c:dPt>
          <c:dPt>
            <c:idx val="2"/>
            <c:bubble3D val="0"/>
            <c:spPr>
              <a:solidFill>
                <a:schemeClr val="accent3"/>
              </a:solidFill>
              <a:ln w="19050">
                <a:noFill/>
              </a:ln>
              <a:effectLst/>
            </c:spPr>
            <c:extLst>
              <c:ext xmlns:c16="http://schemas.microsoft.com/office/drawing/2014/chart" uri="{C3380CC4-5D6E-409C-BE32-E72D297353CC}">
                <c16:uniqueId val="{00000005-A4D0-4B2C-A876-AFF561B67827}"/>
              </c:ext>
            </c:extLst>
          </c:dPt>
          <c:dPt>
            <c:idx val="3"/>
            <c:bubble3D val="0"/>
            <c:spPr>
              <a:solidFill>
                <a:schemeClr val="accent4"/>
              </a:solidFill>
              <a:ln w="19050">
                <a:noFill/>
              </a:ln>
              <a:effectLst/>
            </c:spPr>
            <c:extLst>
              <c:ext xmlns:c16="http://schemas.microsoft.com/office/drawing/2014/chart" uri="{C3380CC4-5D6E-409C-BE32-E72D297353CC}">
                <c16:uniqueId val="{00000007-A4D0-4B2C-A876-AFF561B6782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24-4D09-808C-FAB13B88AA8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24-4D09-808C-FAB13B88AA8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Currently taking ART</c:v>
                </c:pt>
                <c:pt idx="1">
                  <c:v>Not currently taking ART</c:v>
                </c:pt>
              </c:strCache>
            </c:strRef>
          </c:cat>
          <c:val>
            <c:numRef>
              <c:f>Sheet1!$B$2:$B$5</c:f>
              <c:numCache>
                <c:formatCode>0%</c:formatCode>
                <c:ptCount val="4"/>
                <c:pt idx="0">
                  <c:v>0.9</c:v>
                </c:pt>
                <c:pt idx="1">
                  <c:v>0.1</c:v>
                </c:pt>
              </c:numCache>
            </c:numRef>
          </c:val>
          <c:extLst>
            <c:ext xmlns:c16="http://schemas.microsoft.com/office/drawing/2014/chart" uri="{C3380CC4-5D6E-409C-BE32-E72D297353CC}">
              <c16:uniqueId val="{00000000-D024-4D09-808C-FAB13B88AA8B}"/>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yriad Web Pro" panose="020B060402020202020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7889"/>
                </a:solidFill>
                <a:latin typeface="Myriad Web Pro" panose="020B0604020202020204" charset="0"/>
                <a:ea typeface="+mn-ea"/>
                <a:cs typeface="Calibri" panose="020F0502020204030204" pitchFamily="34" charset="0"/>
              </a:defRPr>
            </a:pPr>
            <a:r>
              <a:rPr lang="en-US"/>
              <a:t>Medical Monitoring Project 2018-19</a:t>
            </a:r>
          </a:p>
        </c:rich>
      </c:tx>
      <c:layout>
        <c:manualLayout>
          <c:xMode val="edge"/>
          <c:yMode val="edge"/>
          <c:x val="0.13806680281038836"/>
          <c:y val="1.833303507516106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7889"/>
              </a:solidFill>
              <a:latin typeface="Myriad Web Pro" panose="020B0604020202020204" charset="0"/>
              <a:ea typeface="+mn-ea"/>
              <a:cs typeface="Calibri" panose="020F0502020204030204" pitchFamily="34" charset="0"/>
            </a:defRPr>
          </a:pPr>
          <a:endParaRPr lang="en-US"/>
        </a:p>
      </c:txPr>
    </c:title>
    <c:autoTitleDeleted val="0"/>
    <c:plotArea>
      <c:layout/>
      <c:doughnutChart>
        <c:varyColors val="1"/>
        <c:ser>
          <c:idx val="0"/>
          <c:order val="0"/>
          <c:tx>
            <c:strRef>
              <c:f>Sheet1!$B$1</c:f>
              <c:strCache>
                <c:ptCount val="1"/>
                <c:pt idx="0">
                  <c:v>MMP 2018-19</c:v>
                </c:pt>
              </c:strCache>
            </c:strRef>
          </c:tx>
          <c:spPr>
            <a:solidFill>
              <a:srgbClr val="C00000"/>
            </a:solidFill>
            <a:ln>
              <a:noFill/>
            </a:ln>
          </c:spPr>
          <c:dPt>
            <c:idx val="0"/>
            <c:bubble3D val="0"/>
            <c:spPr>
              <a:solidFill>
                <a:srgbClr val="9A4E9E"/>
              </a:solidFill>
              <a:ln w="19050">
                <a:noFill/>
              </a:ln>
              <a:effectLst/>
            </c:spPr>
            <c:extLst>
              <c:ext xmlns:c16="http://schemas.microsoft.com/office/drawing/2014/chart" uri="{C3380CC4-5D6E-409C-BE32-E72D297353CC}">
                <c16:uniqueId val="{00000002-DEF2-4D1F-8216-A6647E31F6FB}"/>
              </c:ext>
            </c:extLst>
          </c:dPt>
          <c:dPt>
            <c:idx val="1"/>
            <c:bubble3D val="0"/>
            <c:spPr>
              <a:solidFill>
                <a:schemeClr val="bg1"/>
              </a:solidFill>
              <a:ln w="19050">
                <a:noFill/>
              </a:ln>
              <a:effectLst/>
            </c:spPr>
            <c:extLst>
              <c:ext xmlns:c16="http://schemas.microsoft.com/office/drawing/2014/chart" uri="{C3380CC4-5D6E-409C-BE32-E72D297353CC}">
                <c16:uniqueId val="{00000003-DEF2-4D1F-8216-A6647E31F6FB}"/>
              </c:ext>
            </c:extLst>
          </c:dPt>
          <c:dPt>
            <c:idx val="2"/>
            <c:bubble3D val="0"/>
            <c:spPr>
              <a:solidFill>
                <a:srgbClr val="C00000"/>
              </a:solidFill>
              <a:ln w="19050">
                <a:noFill/>
              </a:ln>
              <a:effectLst/>
            </c:spPr>
            <c:extLst>
              <c:ext xmlns:c16="http://schemas.microsoft.com/office/drawing/2014/chart" uri="{C3380CC4-5D6E-409C-BE32-E72D297353CC}">
                <c16:uniqueId val="{00000005-9388-4A35-97A1-8F7301C1DB80}"/>
              </c:ext>
            </c:extLst>
          </c:dPt>
          <c:dPt>
            <c:idx val="3"/>
            <c:bubble3D val="0"/>
            <c:spPr>
              <a:solidFill>
                <a:srgbClr val="C00000"/>
              </a:solidFill>
              <a:ln w="19050">
                <a:noFill/>
              </a:ln>
              <a:effectLst/>
            </c:spPr>
            <c:extLst>
              <c:ext xmlns:c16="http://schemas.microsoft.com/office/drawing/2014/chart" uri="{C3380CC4-5D6E-409C-BE32-E72D297353CC}">
                <c16:uniqueId val="{00000007-9388-4A35-97A1-8F7301C1DB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Currently taking ART</c:v>
                </c:pt>
                <c:pt idx="1">
                  <c:v>Not currently taking ART</c:v>
                </c:pt>
                <c:pt idx="3">
                  <c:v>4th Qtr</c:v>
                </c:pt>
              </c:strCache>
            </c:strRef>
          </c:cat>
          <c:val>
            <c:numRef>
              <c:f>Sheet1!$B$2:$B$5</c:f>
              <c:numCache>
                <c:formatCode>0%</c:formatCode>
                <c:ptCount val="4"/>
                <c:pt idx="0">
                  <c:v>0.93</c:v>
                </c:pt>
                <c:pt idx="1">
                  <c:v>7.0000000000000007E-2</c:v>
                </c:pt>
              </c:numCache>
            </c:numRef>
          </c:val>
          <c:extLst>
            <c:ext xmlns:c16="http://schemas.microsoft.com/office/drawing/2014/chart" uri="{C3380CC4-5D6E-409C-BE32-E72D297353CC}">
              <c16:uniqueId val="{00000000-DEF2-4D1F-8216-A6647E31F6FB}"/>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yriad Web Pro" panose="020B060402020202020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25811560582505E-2"/>
          <c:y val="0.16086911545209076"/>
          <c:w val="0.8287184573115447"/>
          <c:h val="0.72279520958879273"/>
        </c:manualLayout>
      </c:layout>
      <c:barChart>
        <c:barDir val="bar"/>
        <c:grouping val="stacked"/>
        <c:varyColors val="0"/>
        <c:ser>
          <c:idx val="0"/>
          <c:order val="0"/>
          <c:tx>
            <c:strRef>
              <c:f>Sheet1!$B$1</c:f>
              <c:strCache>
                <c:ptCount val="1"/>
                <c:pt idx="0">
                  <c:v>Series 1</c:v>
                </c:pt>
              </c:strCache>
            </c:strRef>
          </c:tx>
          <c:spPr>
            <a:solidFill>
              <a:srgbClr val="00788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24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0.08</c:v>
                </c:pt>
                <c:pt idx="1">
                  <c:v>0.2</c:v>
                </c:pt>
                <c:pt idx="2">
                  <c:v>0.72</c:v>
                </c:pt>
              </c:numCache>
            </c:numRef>
          </c:val>
          <c:extLst>
            <c:ext xmlns:c16="http://schemas.microsoft.com/office/drawing/2014/chart" uri="{C3380CC4-5D6E-409C-BE32-E72D297353CC}">
              <c16:uniqueId val="{00000000-28A1-46F7-81AE-AEF85E425C44}"/>
            </c:ext>
          </c:extLst>
        </c:ser>
        <c:ser>
          <c:idx val="1"/>
          <c:order val="1"/>
          <c:tx>
            <c:strRef>
              <c:f>Sheet1!$C$1</c:f>
              <c:strCache>
                <c:ptCount val="1"/>
                <c:pt idx="0">
                  <c:v>Series 2</c:v>
                </c:pt>
              </c:strCache>
            </c:strRef>
          </c:tx>
          <c:spPr>
            <a:solidFill>
              <a:srgbClr val="007889">
                <a:alpha val="18000"/>
              </a:srgbClr>
            </a:solidFill>
            <a:ln>
              <a:noFill/>
            </a:ln>
            <a:effectLst/>
          </c:spPr>
          <c:invertIfNegative val="0"/>
          <c:cat>
            <c:numRef>
              <c:f>Sheet1!$A$2:$A$4</c:f>
              <c:numCache>
                <c:formatCode>General</c:formatCode>
                <c:ptCount val="3"/>
              </c:numCache>
            </c:numRef>
          </c:cat>
          <c:val>
            <c:numRef>
              <c:f>Sheet1!$C$2:$C$4</c:f>
              <c:numCache>
                <c:formatCode>0%</c:formatCode>
                <c:ptCount val="3"/>
                <c:pt idx="0">
                  <c:v>0.92</c:v>
                </c:pt>
                <c:pt idx="1">
                  <c:v>0.8</c:v>
                </c:pt>
                <c:pt idx="2">
                  <c:v>0.28000000000000003</c:v>
                </c:pt>
              </c:numCache>
            </c:numRef>
          </c:val>
          <c:extLst>
            <c:ext xmlns:c16="http://schemas.microsoft.com/office/drawing/2014/chart" uri="{C3380CC4-5D6E-409C-BE32-E72D297353CC}">
              <c16:uniqueId val="{00000001-28A1-46F7-81AE-AEF85E425C44}"/>
            </c:ext>
          </c:extLst>
        </c:ser>
        <c:ser>
          <c:idx val="2"/>
          <c:order val="2"/>
          <c:tx>
            <c:strRef>
              <c:f>Sheet1!$D$1</c:f>
              <c:strCache>
                <c:ptCount val="1"/>
                <c:pt idx="0">
                  <c:v>Column1</c:v>
                </c:pt>
              </c:strCache>
            </c:strRef>
          </c:tx>
          <c:spPr>
            <a:solidFill>
              <a:schemeClr val="accent3"/>
            </a:solidFill>
            <a:ln>
              <a:noFill/>
            </a:ln>
            <a:effectLst/>
          </c:spPr>
          <c:invertIfNegative val="0"/>
          <c:cat>
            <c:numRef>
              <c:f>Sheet1!$A$2:$A$4</c:f>
              <c:numCache>
                <c:formatCode>General</c:formatCode>
                <c:ptCount val="3"/>
              </c:numCache>
            </c:numRef>
          </c:cat>
          <c:val>
            <c:numRef>
              <c:f>Sheet1!$D$2:$D$4</c:f>
              <c:numCache>
                <c:formatCode>General</c:formatCode>
                <c:ptCount val="3"/>
              </c:numCache>
            </c:numRef>
          </c:val>
          <c:extLst>
            <c:ext xmlns:c16="http://schemas.microsoft.com/office/drawing/2014/chart" uri="{C3380CC4-5D6E-409C-BE32-E72D297353CC}">
              <c16:uniqueId val="{00000002-28A1-46F7-81AE-AEF85E425C44}"/>
            </c:ext>
          </c:extLst>
        </c:ser>
        <c:dLbls>
          <c:showLegendKey val="0"/>
          <c:showVal val="0"/>
          <c:showCatName val="0"/>
          <c:showSerName val="0"/>
          <c:showPercent val="0"/>
          <c:showBubbleSize val="0"/>
        </c:dLbls>
        <c:gapWidth val="150"/>
        <c:overlap val="100"/>
        <c:axId val="234665487"/>
        <c:axId val="335332863"/>
      </c:barChart>
      <c:catAx>
        <c:axId val="234665487"/>
        <c:scaling>
          <c:orientation val="minMax"/>
        </c:scaling>
        <c:delete val="1"/>
        <c:axPos val="l"/>
        <c:numFmt formatCode="General" sourceLinked="1"/>
        <c:majorTickMark val="none"/>
        <c:minorTickMark val="none"/>
        <c:tickLblPos val="nextTo"/>
        <c:crossAx val="335332863"/>
        <c:crosses val="autoZero"/>
        <c:auto val="1"/>
        <c:lblAlgn val="ctr"/>
        <c:lblOffset val="100"/>
        <c:noMultiLvlLbl val="0"/>
      </c:catAx>
      <c:valAx>
        <c:axId val="335332863"/>
        <c:scaling>
          <c:orientation val="minMax"/>
        </c:scaling>
        <c:delete val="1"/>
        <c:axPos val="b"/>
        <c:numFmt formatCode="0%" sourceLinked="1"/>
        <c:majorTickMark val="none"/>
        <c:minorTickMark val="none"/>
        <c:tickLblPos val="nextTo"/>
        <c:crossAx val="234665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8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Verbally abused or harassed</c:v>
                </c:pt>
                <c:pt idx="1">
                  <c:v>Physically abused or harassed</c:v>
                </c:pt>
                <c:pt idx="2">
                  <c:v>Physically abused or harassed by a sexual partner</c:v>
                </c:pt>
                <c:pt idx="3">
                  <c:v>Forced sex</c:v>
                </c:pt>
              </c:strCache>
            </c:strRef>
          </c:cat>
          <c:val>
            <c:numRef>
              <c:f>Sheet1!$B$2:$B$5</c:f>
              <c:numCache>
                <c:formatCode>0%</c:formatCode>
                <c:ptCount val="4"/>
                <c:pt idx="0">
                  <c:v>0.54</c:v>
                </c:pt>
                <c:pt idx="1">
                  <c:v>0.27</c:v>
                </c:pt>
                <c:pt idx="2">
                  <c:v>0.15</c:v>
                </c:pt>
                <c:pt idx="3">
                  <c:v>0.15</c:v>
                </c:pt>
              </c:numCache>
            </c:numRef>
          </c:val>
          <c:extLst>
            <c:ext xmlns:c16="http://schemas.microsoft.com/office/drawing/2014/chart" uri="{C3380CC4-5D6E-409C-BE32-E72D297353CC}">
              <c16:uniqueId val="{00000000-7CBC-4DBD-83FA-E1256F5D422C}"/>
            </c:ext>
          </c:extLst>
        </c:ser>
        <c:dLbls>
          <c:dLblPos val="outEnd"/>
          <c:showLegendKey val="0"/>
          <c:showVal val="1"/>
          <c:showCatName val="0"/>
          <c:showSerName val="0"/>
          <c:showPercent val="0"/>
          <c:showBubbleSize val="0"/>
        </c:dLbls>
        <c:gapWidth val="219"/>
        <c:overlap val="-27"/>
        <c:axId val="1439893104"/>
        <c:axId val="1118756000"/>
      </c:barChart>
      <c:catAx>
        <c:axId val="14398931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18756000"/>
        <c:crosses val="autoZero"/>
        <c:auto val="1"/>
        <c:lblAlgn val="ctr"/>
        <c:lblOffset val="100"/>
        <c:noMultiLvlLbl val="0"/>
      </c:catAx>
      <c:valAx>
        <c:axId val="1118756000"/>
        <c:scaling>
          <c:orientation val="minMax"/>
        </c:scaling>
        <c:delete val="1"/>
        <c:axPos val="l"/>
        <c:numFmt formatCode="0%" sourceLinked="1"/>
        <c:majorTickMark val="none"/>
        <c:minorTickMark val="none"/>
        <c:tickLblPos val="nextTo"/>
        <c:crossAx val="143989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08937347177882E-2"/>
          <c:y val="4.3960014422155504E-2"/>
          <c:w val="0.57732218966107751"/>
          <c:h val="0.87542003516538203"/>
        </c:manualLayout>
      </c:layout>
      <c:barChart>
        <c:barDir val="col"/>
        <c:grouping val="clustered"/>
        <c:varyColors val="0"/>
        <c:ser>
          <c:idx val="0"/>
          <c:order val="0"/>
          <c:tx>
            <c:strRef>
              <c:f>Sheet1!$B$1</c:f>
              <c:strCache>
                <c:ptCount val="1"/>
                <c:pt idx="0">
                  <c:v>seriously thought about suicide</c:v>
                </c:pt>
              </c:strCache>
            </c:strRef>
          </c:tx>
          <c:spPr>
            <a:solidFill>
              <a:srgbClr val="0078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HIV-negative participants</c:v>
                </c:pt>
                <c:pt idx="1">
                  <c:v>HIV-positive participants</c:v>
                </c:pt>
              </c:strCache>
            </c:strRef>
          </c:cat>
          <c:val>
            <c:numRef>
              <c:f>Sheet1!$B$2:$B$3</c:f>
              <c:numCache>
                <c:formatCode>0%</c:formatCode>
                <c:ptCount val="2"/>
                <c:pt idx="0">
                  <c:v>0.22</c:v>
                </c:pt>
                <c:pt idx="1">
                  <c:v>0.12</c:v>
                </c:pt>
              </c:numCache>
            </c:numRef>
          </c:val>
          <c:extLst>
            <c:ext xmlns:c16="http://schemas.microsoft.com/office/drawing/2014/chart" uri="{C3380CC4-5D6E-409C-BE32-E72D297353CC}">
              <c16:uniqueId val="{00000000-FBE1-4D67-A1F5-D02D3388E350}"/>
            </c:ext>
          </c:extLst>
        </c:ser>
        <c:ser>
          <c:idx val="1"/>
          <c:order val="1"/>
          <c:tx>
            <c:strRef>
              <c:f>Sheet1!$C$1</c:f>
              <c:strCache>
                <c:ptCount val="1"/>
                <c:pt idx="0">
                  <c:v>made plans for suicide</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HIV-negative participants</c:v>
                </c:pt>
                <c:pt idx="1">
                  <c:v>HIV-positive participants</c:v>
                </c:pt>
              </c:strCache>
            </c:strRef>
          </c:cat>
          <c:val>
            <c:numRef>
              <c:f>Sheet1!$C$2:$C$3</c:f>
              <c:numCache>
                <c:formatCode>0%</c:formatCode>
                <c:ptCount val="2"/>
                <c:pt idx="0">
                  <c:v>0.09</c:v>
                </c:pt>
                <c:pt idx="1">
                  <c:v>0.04</c:v>
                </c:pt>
              </c:numCache>
            </c:numRef>
          </c:val>
          <c:extLst>
            <c:ext xmlns:c16="http://schemas.microsoft.com/office/drawing/2014/chart" uri="{C3380CC4-5D6E-409C-BE32-E72D297353CC}">
              <c16:uniqueId val="{00000001-FBE1-4D67-A1F5-D02D3388E350}"/>
            </c:ext>
          </c:extLst>
        </c:ser>
        <c:ser>
          <c:idx val="2"/>
          <c:order val="2"/>
          <c:tx>
            <c:strRef>
              <c:f>Sheet1!$D$1</c:f>
              <c:strCache>
                <c:ptCount val="1"/>
                <c:pt idx="0">
                  <c:v>attempted suicide</c:v>
                </c:pt>
              </c:strCache>
            </c:strRef>
          </c:tx>
          <c:spPr>
            <a:solidFill>
              <a:srgbClr val="9A4E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HIV-negative participants</c:v>
                </c:pt>
                <c:pt idx="1">
                  <c:v>HIV-positive participants</c:v>
                </c:pt>
              </c:strCache>
            </c:strRef>
          </c:cat>
          <c:val>
            <c:numRef>
              <c:f>Sheet1!$D$2:$D$3</c:f>
              <c:numCache>
                <c:formatCode>0%</c:formatCode>
                <c:ptCount val="2"/>
                <c:pt idx="0">
                  <c:v>0.06</c:v>
                </c:pt>
                <c:pt idx="1">
                  <c:v>0.03</c:v>
                </c:pt>
              </c:numCache>
            </c:numRef>
          </c:val>
          <c:extLst>
            <c:ext xmlns:c16="http://schemas.microsoft.com/office/drawing/2014/chart" uri="{C3380CC4-5D6E-409C-BE32-E72D297353CC}">
              <c16:uniqueId val="{00000002-FBE1-4D67-A1F5-D02D3388E350}"/>
            </c:ext>
          </c:extLst>
        </c:ser>
        <c:dLbls>
          <c:dLblPos val="outEnd"/>
          <c:showLegendKey val="0"/>
          <c:showVal val="1"/>
          <c:showCatName val="0"/>
          <c:showSerName val="0"/>
          <c:showPercent val="0"/>
          <c:showBubbleSize val="0"/>
        </c:dLbls>
        <c:gapWidth val="219"/>
        <c:overlap val="-27"/>
        <c:axId val="55046704"/>
        <c:axId val="10240208"/>
      </c:barChart>
      <c:catAx>
        <c:axId val="550467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rgbClr val="00788A"/>
                </a:solidFill>
                <a:latin typeface="+mn-lt"/>
                <a:ea typeface="+mn-ea"/>
                <a:cs typeface="+mn-cs"/>
              </a:defRPr>
            </a:pPr>
            <a:endParaRPr lang="en-US"/>
          </a:p>
        </c:txPr>
        <c:crossAx val="10240208"/>
        <c:crosses val="autoZero"/>
        <c:auto val="1"/>
        <c:lblAlgn val="ctr"/>
        <c:lblOffset val="100"/>
        <c:noMultiLvlLbl val="0"/>
      </c:catAx>
      <c:valAx>
        <c:axId val="10240208"/>
        <c:scaling>
          <c:orientation val="minMax"/>
        </c:scaling>
        <c:delete val="1"/>
        <c:axPos val="l"/>
        <c:numFmt formatCode="0%" sourceLinked="1"/>
        <c:majorTickMark val="none"/>
        <c:minorTickMark val="none"/>
        <c:tickLblPos val="nextTo"/>
        <c:crossAx val="550467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rgbClr val="00788A"/>
                </a:solidFill>
                <a:latin typeface="+mn-lt"/>
                <a:ea typeface="+mn-ea"/>
                <a:cs typeface="+mn-cs"/>
              </a:defRPr>
            </a:pPr>
            <a:r>
              <a:rPr lang="en-US"/>
              <a:t>Gender Identity</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788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Gender Identity</c:v>
                </c:pt>
              </c:strCache>
            </c:strRef>
          </c:tx>
          <c:spPr>
            <a:solidFill>
              <a:srgbClr val="00788A"/>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fld id="{BEA3E660-D5B9-45EF-929A-C5137AD47CAC}" type="VALUE">
                      <a:rPr lang="en-US" smtClean="0"/>
                      <a:pPr>
                        <a:defRPr b="1">
                          <a:solidFill>
                            <a:srgbClr val="000000"/>
                          </a:solidFill>
                        </a:defRPr>
                      </a:pPr>
                      <a:t>[VALUE]</a:t>
                    </a:fld>
                    <a:r>
                      <a:rPr lang="en-US"/>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BC-4D75-B423-21AE98173B91}"/>
                </c:ext>
              </c:extLst>
            </c:dLbl>
            <c:dLbl>
              <c:idx val="1"/>
              <c:tx>
                <c:rich>
                  <a:bodyPr/>
                  <a:lstStyle/>
                  <a:p>
                    <a:fld id="{7AE6263A-4F4A-4513-B146-F1E9F9810AA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BC-4D75-B423-21AE98173B91}"/>
                </c:ext>
              </c:extLst>
            </c:dLbl>
            <c:dLbl>
              <c:idx val="2"/>
              <c:tx>
                <c:rich>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fld id="{78DE35F0-DA91-4631-BBFD-ED00081F37B3}" type="VALUE">
                      <a:rPr lang="en-US" smtClean="0"/>
                      <a:pPr>
                        <a:defRPr b="1">
                          <a:solidFill>
                            <a:srgbClr val="000000"/>
                          </a:solidFill>
                        </a:defRPr>
                      </a:pPr>
                      <a:t>[VALUE]</a:t>
                    </a:fld>
                    <a:r>
                      <a:rPr lang="en-US"/>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BC-4D75-B423-21AE98173B91}"/>
                </c:ext>
              </c:extLst>
            </c:dLbl>
            <c:dLbl>
              <c:idx val="3"/>
              <c:tx>
                <c:rich>
                  <a:bodyPr/>
                  <a:lstStyle/>
                  <a:p>
                    <a:fld id="{EDAD30B7-18D3-4F6D-ADEF-5876E6A5A25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BC-4D75-B423-21AE98173B91}"/>
                </c:ext>
              </c:extLst>
            </c:dLbl>
            <c:dLbl>
              <c:idx val="4"/>
              <c:tx>
                <c:rich>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fld id="{20AF8207-D1DB-4053-829E-4DFB30944022}" type="VALUE">
                      <a:rPr lang="en-US" smtClean="0"/>
                      <a:pPr>
                        <a:defRPr b="1">
                          <a:solidFill>
                            <a:srgbClr val="000000"/>
                          </a:solidFill>
                        </a:defRPr>
                      </a:pPr>
                      <a:t>[VALUE]</a:t>
                    </a:fld>
                    <a:r>
                      <a:rPr lang="en-US"/>
                      <a:t>%</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BC-4D75-B423-21AE98173B9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Woman</c:v>
                </c:pt>
                <c:pt idx="1">
                  <c:v>Man</c:v>
                </c:pt>
                <c:pt idx="2">
                  <c:v>Trans Woman</c:v>
                </c:pt>
                <c:pt idx="3">
                  <c:v>Trans Man</c:v>
                </c:pt>
                <c:pt idx="4">
                  <c:v>Gender not listed</c:v>
                </c:pt>
              </c:strCache>
            </c:strRef>
          </c:cat>
          <c:val>
            <c:numRef>
              <c:f>Sheet1!$B$2:$B$6</c:f>
              <c:numCache>
                <c:formatCode>General</c:formatCode>
                <c:ptCount val="5"/>
                <c:pt idx="0">
                  <c:v>31.7</c:v>
                </c:pt>
                <c:pt idx="1">
                  <c:v>0.4</c:v>
                </c:pt>
                <c:pt idx="2">
                  <c:v>87.3</c:v>
                </c:pt>
                <c:pt idx="3">
                  <c:v>0.7</c:v>
                </c:pt>
                <c:pt idx="4">
                  <c:v>5.8</c:v>
                </c:pt>
              </c:numCache>
            </c:numRef>
          </c:val>
          <c:extLst>
            <c:ext xmlns:c16="http://schemas.microsoft.com/office/drawing/2014/chart" uri="{C3380CC4-5D6E-409C-BE32-E72D297353CC}">
              <c16:uniqueId val="{00000000-D416-471D-8D3B-8878A5D6B57D}"/>
            </c:ext>
          </c:extLst>
        </c:ser>
        <c:dLbls>
          <c:showLegendKey val="0"/>
          <c:showVal val="0"/>
          <c:showCatName val="0"/>
          <c:showSerName val="0"/>
          <c:showPercent val="0"/>
          <c:showBubbleSize val="0"/>
        </c:dLbls>
        <c:gapWidth val="219"/>
        <c:overlap val="-27"/>
        <c:axId val="969252256"/>
        <c:axId val="1993595152"/>
      </c:barChart>
      <c:catAx>
        <c:axId val="9692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1993595152"/>
        <c:crosses val="autoZero"/>
        <c:auto val="1"/>
        <c:lblAlgn val="ctr"/>
        <c:lblOffset val="100"/>
        <c:noMultiLvlLbl val="0"/>
      </c:catAx>
      <c:valAx>
        <c:axId val="199359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88A"/>
                </a:solidFill>
                <a:latin typeface="+mn-lt"/>
                <a:ea typeface="+mn-ea"/>
                <a:cs typeface="+mn-cs"/>
              </a:defRPr>
            </a:pPr>
            <a:endParaRPr lang="en-US"/>
          </a:p>
        </c:txPr>
        <c:crossAx val="96925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788A"/>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88A"/>
              </a:solidFill>
              <a:ln>
                <a:noFill/>
              </a:ln>
              <a:effectLst/>
            </c:spPr>
            <c:extLst>
              <c:ext xmlns:c16="http://schemas.microsoft.com/office/drawing/2014/chart" uri="{C3380CC4-5D6E-409C-BE32-E72D297353CC}">
                <c16:uniqueId val="{00000005-7781-449A-BE56-6F5B4E9AAFB6}"/>
              </c:ext>
            </c:extLst>
          </c:dPt>
          <c:dPt>
            <c:idx val="1"/>
            <c:invertIfNegative val="0"/>
            <c:bubble3D val="0"/>
            <c:spPr>
              <a:solidFill>
                <a:srgbClr val="00788A"/>
              </a:solidFill>
              <a:ln>
                <a:noFill/>
              </a:ln>
              <a:effectLst/>
            </c:spPr>
            <c:extLst>
              <c:ext xmlns:c16="http://schemas.microsoft.com/office/drawing/2014/chart" uri="{C3380CC4-5D6E-409C-BE32-E72D297353CC}">
                <c16:uniqueId val="{00000004-7781-449A-BE56-6F5B4E9AAFB6}"/>
              </c:ext>
            </c:extLst>
          </c:dPt>
          <c:dPt>
            <c:idx val="2"/>
            <c:invertIfNegative val="0"/>
            <c:bubble3D val="0"/>
            <c:spPr>
              <a:solidFill>
                <a:srgbClr val="00788A"/>
              </a:solidFill>
              <a:ln>
                <a:noFill/>
              </a:ln>
              <a:effectLst/>
            </c:spPr>
            <c:extLst>
              <c:ext xmlns:c16="http://schemas.microsoft.com/office/drawing/2014/chart" uri="{C3380CC4-5D6E-409C-BE32-E72D297353CC}">
                <c16:uniqueId val="{00000005-37DA-44DA-995D-F11B598CAADE}"/>
              </c:ext>
            </c:extLst>
          </c:dPt>
          <c:dLbls>
            <c:dLbl>
              <c:idx val="0"/>
              <c:tx>
                <c:rich>
                  <a:bodyPr/>
                  <a:lstStyle/>
                  <a:p>
                    <a:fld id="{314ED6B8-261C-4F5E-A3F2-6661C04C6F86}"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81-449A-BE56-6F5B4E9AAFB6}"/>
                </c:ext>
              </c:extLst>
            </c:dLbl>
            <c:dLbl>
              <c:idx val="1"/>
              <c:tx>
                <c:rich>
                  <a:bodyPr/>
                  <a:lstStyle/>
                  <a:p>
                    <a:fld id="{BE90B255-39C7-4AB1-9A7B-23F543E28B59}"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781-449A-BE56-6F5B4E9AAFB6}"/>
                </c:ext>
              </c:extLst>
            </c:dLbl>
            <c:dLbl>
              <c:idx val="2"/>
              <c:tx>
                <c:rich>
                  <a:bodyPr/>
                  <a:lstStyle/>
                  <a:p>
                    <a:fld id="{DF0BE55F-25D1-4EB0-B2B0-4514596B86F2}"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7DA-44DA-995D-F11B598CAAD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2"/>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were living at or below the Federal poverty Level*</c:v>
                </c:pt>
                <c:pt idx="1">
                  <c:v>experienced homeless in the past 12 months</c:v>
                </c:pt>
                <c:pt idx="2">
                  <c:v>echanged sex for money or drugs in the past 12 months</c:v>
                </c:pt>
              </c:strCache>
            </c:strRef>
          </c:cat>
          <c:val>
            <c:numRef>
              <c:f>Sheet1!$B$2:$B$4</c:f>
              <c:numCache>
                <c:formatCode>General</c:formatCode>
                <c:ptCount val="3"/>
                <c:pt idx="0">
                  <c:v>34</c:v>
                </c:pt>
                <c:pt idx="1">
                  <c:v>42</c:v>
                </c:pt>
                <c:pt idx="2">
                  <c:v>63</c:v>
                </c:pt>
              </c:numCache>
            </c:numRef>
          </c:val>
          <c:extLst>
            <c:ext xmlns:c16="http://schemas.microsoft.com/office/drawing/2014/chart" uri="{C3380CC4-5D6E-409C-BE32-E72D297353CC}">
              <c16:uniqueId val="{00000000-7781-449A-BE56-6F5B4E9AAFB6}"/>
            </c:ext>
          </c:extLst>
        </c:ser>
        <c:ser>
          <c:idx val="1"/>
          <c:order val="1"/>
          <c:tx>
            <c:strRef>
              <c:f>Sheet1!$C$1</c:f>
              <c:strCache>
                <c:ptCount val="1"/>
                <c:pt idx="0">
                  <c:v>Series 2</c:v>
                </c:pt>
              </c:strCache>
            </c:strRef>
          </c:tx>
          <c:spPr>
            <a:solidFill>
              <a:srgbClr val="00788A">
                <a:alpha val="18000"/>
              </a:srgbClr>
            </a:solidFill>
            <a:ln>
              <a:noFill/>
            </a:ln>
            <a:effectLst/>
          </c:spPr>
          <c:invertIfNegative val="0"/>
          <c:cat>
            <c:strRef>
              <c:f>Sheet1!$A$2:$A$4</c:f>
              <c:strCache>
                <c:ptCount val="3"/>
                <c:pt idx="0">
                  <c:v>were living at or below the Federal poverty Level*</c:v>
                </c:pt>
                <c:pt idx="1">
                  <c:v>experienced homeless in the past 12 months</c:v>
                </c:pt>
                <c:pt idx="2">
                  <c:v>echanged sex for money or drugs in the past 12 months</c:v>
                </c:pt>
              </c:strCache>
            </c:strRef>
          </c:cat>
          <c:val>
            <c:numRef>
              <c:f>Sheet1!$C$2:$C$4</c:f>
              <c:numCache>
                <c:formatCode>General</c:formatCode>
                <c:ptCount val="3"/>
                <c:pt idx="0">
                  <c:v>66</c:v>
                </c:pt>
                <c:pt idx="1">
                  <c:v>58</c:v>
                </c:pt>
                <c:pt idx="2">
                  <c:v>37</c:v>
                </c:pt>
              </c:numCache>
            </c:numRef>
          </c:val>
          <c:extLst>
            <c:ext xmlns:c16="http://schemas.microsoft.com/office/drawing/2014/chart" uri="{C3380CC4-5D6E-409C-BE32-E72D297353CC}">
              <c16:uniqueId val="{00000001-7781-449A-BE56-6F5B4E9AAFB6}"/>
            </c:ext>
          </c:extLst>
        </c:ser>
        <c:dLbls>
          <c:showLegendKey val="0"/>
          <c:showVal val="0"/>
          <c:showCatName val="0"/>
          <c:showSerName val="0"/>
          <c:showPercent val="0"/>
          <c:showBubbleSize val="0"/>
        </c:dLbls>
        <c:gapWidth val="150"/>
        <c:overlap val="100"/>
        <c:axId val="191518943"/>
        <c:axId val="1204198735"/>
      </c:barChart>
      <c:catAx>
        <c:axId val="191518943"/>
        <c:scaling>
          <c:orientation val="minMax"/>
        </c:scaling>
        <c:delete val="1"/>
        <c:axPos val="l"/>
        <c:numFmt formatCode="General" sourceLinked="1"/>
        <c:majorTickMark val="none"/>
        <c:minorTickMark val="none"/>
        <c:tickLblPos val="nextTo"/>
        <c:crossAx val="1204198735"/>
        <c:crosses val="autoZero"/>
        <c:auto val="1"/>
        <c:lblAlgn val="ctr"/>
        <c:lblOffset val="100"/>
        <c:noMultiLvlLbl val="0"/>
      </c:catAx>
      <c:valAx>
        <c:axId val="1204198735"/>
        <c:scaling>
          <c:orientation val="minMax"/>
        </c:scaling>
        <c:delete val="1"/>
        <c:axPos val="b"/>
        <c:numFmt formatCode="0%" sourceLinked="1"/>
        <c:majorTickMark val="none"/>
        <c:minorTickMark val="none"/>
        <c:tickLblPos val="nextTo"/>
        <c:crossAx val="19151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Black/African American</c:v>
                </c:pt>
              </c:strCache>
            </c:strRef>
          </c:tx>
          <c:dPt>
            <c:idx val="0"/>
            <c:bubble3D val="0"/>
            <c:spPr>
              <a:solidFill>
                <a:schemeClr val="bg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C9A-4638-907C-5F14C837A53A}"/>
              </c:ext>
            </c:extLst>
          </c:dPt>
          <c:dPt>
            <c:idx val="1"/>
            <c:bubble3D val="0"/>
            <c:spPr>
              <a:solidFill>
                <a:srgbClr val="00788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DC9A-4638-907C-5F14C837A53A}"/>
              </c:ext>
            </c:extLst>
          </c:dPt>
          <c:dLbls>
            <c:delete val="1"/>
          </c:dLbls>
          <c:cat>
            <c:strRef>
              <c:f>Sheet1!$A$2:$A$3</c:f>
              <c:strCache>
                <c:ptCount val="2"/>
                <c:pt idx="0">
                  <c:v>1st Qtr</c:v>
                </c:pt>
                <c:pt idx="1">
                  <c:v>2nd Qtr</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0-DC9A-4638-907C-5F14C837A53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Black/African American</c:v>
                </c:pt>
              </c:strCache>
            </c:strRef>
          </c:tx>
          <c:dPt>
            <c:idx val="0"/>
            <c:bubble3D val="0"/>
            <c:spPr>
              <a:solidFill>
                <a:schemeClr val="bg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7B4-45CF-91D2-6FA972AD4105}"/>
              </c:ext>
            </c:extLst>
          </c:dPt>
          <c:dPt>
            <c:idx val="1"/>
            <c:bubble3D val="0"/>
            <c:spPr>
              <a:solidFill>
                <a:srgbClr val="00788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7B4-45CF-91D2-6FA972AD4105}"/>
              </c:ext>
            </c:extLst>
          </c:dPt>
          <c:dLbls>
            <c:delete val="1"/>
          </c:dLbls>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E7B4-45CF-91D2-6FA972AD410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Black/African American</c:v>
                </c:pt>
              </c:strCache>
            </c:strRef>
          </c:tx>
          <c:dPt>
            <c:idx val="0"/>
            <c:bubble3D val="0"/>
            <c:spPr>
              <a:solidFill>
                <a:schemeClr val="bg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34F-44CE-8FFE-922D07FA7539}"/>
              </c:ext>
            </c:extLst>
          </c:dPt>
          <c:dPt>
            <c:idx val="1"/>
            <c:bubble3D val="0"/>
            <c:spPr>
              <a:solidFill>
                <a:srgbClr val="00788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34F-44CE-8FFE-922D07FA7539}"/>
              </c:ext>
            </c:extLst>
          </c:dPt>
          <c:dLbls>
            <c:delete val="1"/>
          </c:dLbls>
          <c:cat>
            <c:strRef>
              <c:f>Sheet1!$A$2:$A$3</c:f>
              <c:strCache>
                <c:ptCount val="2"/>
                <c:pt idx="0">
                  <c:v>1st Qtr</c:v>
                </c:pt>
                <c:pt idx="1">
                  <c:v>2nd Qtr</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234F-44CE-8FFE-922D07FA753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90476190476191E-2"/>
          <c:y val="7.681321385222116E-2"/>
          <c:w val="0.94761904761904758"/>
          <c:h val="0.92318678614777883"/>
        </c:manualLayout>
      </c:layout>
      <c:pieChart>
        <c:varyColors val="1"/>
        <c:ser>
          <c:idx val="0"/>
          <c:order val="0"/>
          <c:tx>
            <c:strRef>
              <c:f>Sheet1!$B$1</c:f>
              <c:strCache>
                <c:ptCount val="1"/>
                <c:pt idx="0">
                  <c:v>Sales</c:v>
                </c:pt>
              </c:strCache>
            </c:strRef>
          </c:tx>
          <c:dPt>
            <c:idx val="0"/>
            <c:bubble3D val="0"/>
            <c:spPr>
              <a:solidFill>
                <a:schemeClr val="bg1"/>
              </a:solidFill>
              <a:ln w="19050">
                <a:solidFill>
                  <a:schemeClr val="lt1"/>
                </a:solidFill>
              </a:ln>
              <a:effectLst/>
            </c:spPr>
            <c:extLst>
              <c:ext xmlns:c16="http://schemas.microsoft.com/office/drawing/2014/chart" uri="{C3380CC4-5D6E-409C-BE32-E72D297353CC}">
                <c16:uniqueId val="{00000003-33CA-40DE-95B2-A840A2D51061}"/>
              </c:ext>
            </c:extLst>
          </c:dPt>
          <c:dPt>
            <c:idx val="1"/>
            <c:bubble3D val="0"/>
            <c:spPr>
              <a:solidFill>
                <a:srgbClr val="9A4E9E"/>
              </a:solidFill>
              <a:ln w="19050">
                <a:solidFill>
                  <a:schemeClr val="lt1"/>
                </a:solidFill>
              </a:ln>
              <a:effectLst/>
            </c:spPr>
            <c:extLst>
              <c:ext xmlns:c16="http://schemas.microsoft.com/office/drawing/2014/chart" uri="{C3380CC4-5D6E-409C-BE32-E72D297353CC}">
                <c16:uniqueId val="{00000002-33CA-40DE-95B2-A840A2D51061}"/>
              </c:ext>
            </c:extLst>
          </c:dPt>
          <c:dPt>
            <c:idx val="2"/>
            <c:bubble3D val="0"/>
            <c:spPr>
              <a:solidFill>
                <a:srgbClr val="00788A"/>
              </a:solidFill>
              <a:ln w="19050">
                <a:solidFill>
                  <a:schemeClr val="lt1"/>
                </a:solidFill>
              </a:ln>
              <a:effectLst/>
            </c:spPr>
            <c:extLst>
              <c:ext xmlns:c16="http://schemas.microsoft.com/office/drawing/2014/chart" uri="{C3380CC4-5D6E-409C-BE32-E72D297353CC}">
                <c16:uniqueId val="{00000004-33CA-40DE-95B2-A840A2D51061}"/>
              </c:ext>
            </c:extLst>
          </c:dPt>
          <c:cat>
            <c:strRef>
              <c:f>Sheet1!$A$2:$A$4</c:f>
              <c:strCache>
                <c:ptCount val="3"/>
                <c:pt idx="0">
                  <c:v>1st Qtr</c:v>
                </c:pt>
                <c:pt idx="1">
                  <c:v>2nd Qtr</c:v>
                </c:pt>
                <c:pt idx="2">
                  <c:v>3rd Qtr</c:v>
                </c:pt>
              </c:strCache>
            </c:strRef>
          </c:cat>
          <c:val>
            <c:numRef>
              <c:f>Sheet1!$B$2:$B$4</c:f>
              <c:numCache>
                <c:formatCode>General</c:formatCode>
                <c:ptCount val="3"/>
                <c:pt idx="0">
                  <c:v>4</c:v>
                </c:pt>
                <c:pt idx="1">
                  <c:v>14</c:v>
                </c:pt>
                <c:pt idx="2">
                  <c:v>82</c:v>
                </c:pt>
              </c:numCache>
            </c:numRef>
          </c:val>
          <c:extLst>
            <c:ext xmlns:c16="http://schemas.microsoft.com/office/drawing/2014/chart" uri="{C3380CC4-5D6E-409C-BE32-E72D297353CC}">
              <c16:uniqueId val="{00000000-33CA-40DE-95B2-A840A2D510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Condomless</c:v>
                </c:pt>
              </c:strCache>
            </c:strRef>
          </c:tx>
          <c:spPr>
            <a:solidFill>
              <a:schemeClr val="bg1"/>
            </a:solidFill>
            <a:ln>
              <a:noFill/>
            </a:ln>
            <a:effectLst/>
          </c:spPr>
          <c:invertIfNegative val="0"/>
          <c:cat>
            <c:strRef>
              <c:f>Sheet1!$A$2:$A$4</c:f>
              <c:strCache>
                <c:ptCount val="3"/>
                <c:pt idx="0">
                  <c:v>Insertive anal</c:v>
                </c:pt>
                <c:pt idx="1">
                  <c:v>Receptive anal</c:v>
                </c:pt>
                <c:pt idx="2">
                  <c:v>Both insertive and 
receptive anal</c:v>
                </c:pt>
              </c:strCache>
            </c:strRef>
          </c:cat>
          <c:val>
            <c:numRef>
              <c:f>Sheet1!$B$2:$B$4</c:f>
              <c:numCache>
                <c:formatCode>General</c:formatCode>
                <c:ptCount val="3"/>
                <c:pt idx="0">
                  <c:v>2.1</c:v>
                </c:pt>
                <c:pt idx="1">
                  <c:v>27.9</c:v>
                </c:pt>
                <c:pt idx="2">
                  <c:v>24.9</c:v>
                </c:pt>
              </c:numCache>
            </c:numRef>
          </c:val>
          <c:extLst>
            <c:ext xmlns:c16="http://schemas.microsoft.com/office/drawing/2014/chart" uri="{C3380CC4-5D6E-409C-BE32-E72D297353CC}">
              <c16:uniqueId val="{00000000-AE51-4171-968B-2058320E44B5}"/>
            </c:ext>
          </c:extLst>
        </c:ser>
        <c:ser>
          <c:idx val="1"/>
          <c:order val="1"/>
          <c:tx>
            <c:strRef>
              <c:f>Sheet1!$C$1</c:f>
              <c:strCache>
                <c:ptCount val="1"/>
                <c:pt idx="0">
                  <c:v>With condom</c:v>
                </c:pt>
              </c:strCache>
            </c:strRef>
          </c:tx>
          <c:spPr>
            <a:solidFill>
              <a:srgbClr val="00788A"/>
            </a:solidFill>
            <a:ln>
              <a:noFill/>
            </a:ln>
            <a:effectLst/>
          </c:spPr>
          <c:invertIfNegative val="0"/>
          <c:cat>
            <c:strRef>
              <c:f>Sheet1!$A$2:$A$4</c:f>
              <c:strCache>
                <c:ptCount val="3"/>
                <c:pt idx="0">
                  <c:v>Insertive anal</c:v>
                </c:pt>
                <c:pt idx="1">
                  <c:v>Receptive anal</c:v>
                </c:pt>
                <c:pt idx="2">
                  <c:v>Both insertive and 
receptive anal</c:v>
                </c:pt>
              </c:strCache>
            </c:strRef>
          </c:cat>
          <c:val>
            <c:numRef>
              <c:f>Sheet1!$C$2:$C$4</c:f>
              <c:numCache>
                <c:formatCode>General</c:formatCode>
                <c:ptCount val="3"/>
                <c:pt idx="0">
                  <c:v>0.9</c:v>
                </c:pt>
                <c:pt idx="1">
                  <c:v>14.2</c:v>
                </c:pt>
                <c:pt idx="2">
                  <c:v>6.7</c:v>
                </c:pt>
              </c:numCache>
            </c:numRef>
          </c:val>
          <c:extLst>
            <c:ext xmlns:c16="http://schemas.microsoft.com/office/drawing/2014/chart" uri="{C3380CC4-5D6E-409C-BE32-E72D297353CC}">
              <c16:uniqueId val="{00000001-AE51-4171-968B-2058320E44B5}"/>
            </c:ext>
          </c:extLst>
        </c:ser>
        <c:dLbls>
          <c:showLegendKey val="0"/>
          <c:showVal val="0"/>
          <c:showCatName val="0"/>
          <c:showSerName val="0"/>
          <c:showPercent val="0"/>
          <c:showBubbleSize val="0"/>
        </c:dLbls>
        <c:gapWidth val="150"/>
        <c:overlap val="100"/>
        <c:axId val="1206274127"/>
        <c:axId val="1031087471"/>
      </c:barChart>
      <c:catAx>
        <c:axId val="1206274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788A"/>
                </a:solidFill>
                <a:latin typeface="+mn-lt"/>
                <a:ea typeface="+mn-ea"/>
                <a:cs typeface="+mn-cs"/>
              </a:defRPr>
            </a:pPr>
            <a:endParaRPr lang="en-US"/>
          </a:p>
        </c:txPr>
        <c:crossAx val="1031087471"/>
        <c:crosses val="autoZero"/>
        <c:auto val="1"/>
        <c:lblAlgn val="ctr"/>
        <c:lblOffset val="100"/>
        <c:noMultiLvlLbl val="0"/>
      </c:catAx>
      <c:valAx>
        <c:axId val="10310874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88A"/>
                </a:solidFill>
                <a:latin typeface="+mn-lt"/>
                <a:ea typeface="+mn-ea"/>
                <a:cs typeface="+mn-cs"/>
              </a:defRPr>
            </a:pPr>
            <a:endParaRPr lang="en-US"/>
          </a:p>
        </c:txPr>
        <c:crossAx val="120627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8940288713908"/>
          <c:y val="0.40227703984819735"/>
          <c:w val="0.6512944838283663"/>
          <c:h val="0.3821339030913356"/>
        </c:manualLayout>
      </c:layout>
      <c:barChart>
        <c:barDir val="bar"/>
        <c:grouping val="stacked"/>
        <c:varyColors val="0"/>
        <c:ser>
          <c:idx val="0"/>
          <c:order val="0"/>
          <c:tx>
            <c:strRef>
              <c:f>Sheet1!$B$1</c:f>
              <c:strCache>
                <c:ptCount val="1"/>
                <c:pt idx="0">
                  <c:v>Any condomless</c:v>
                </c:pt>
              </c:strCache>
            </c:strRef>
          </c:tx>
          <c:spPr>
            <a:solidFill>
              <a:schemeClr val="bg1"/>
            </a:solidFill>
            <a:ln>
              <a:noFill/>
            </a:ln>
            <a:effectLst/>
          </c:spPr>
          <c:invertIfNegative val="0"/>
          <c:cat>
            <c:strRef>
              <c:f>Sheet1!$A$2:$A$4</c:f>
              <c:strCache>
                <c:ptCount val="3"/>
                <c:pt idx="0">
                  <c:v>Insertive vaginal</c:v>
                </c:pt>
                <c:pt idx="1">
                  <c:v>Receptive vaginal</c:v>
                </c:pt>
                <c:pt idx="2">
                  <c:v>Both insertive and 
receptive vaginal</c:v>
                </c:pt>
              </c:strCache>
            </c:strRef>
          </c:cat>
          <c:val>
            <c:numRef>
              <c:f>Sheet1!$B$2:$B$4</c:f>
              <c:numCache>
                <c:formatCode>General</c:formatCode>
                <c:ptCount val="3"/>
                <c:pt idx="0">
                  <c:v>5.7</c:v>
                </c:pt>
                <c:pt idx="1">
                  <c:v>3.2</c:v>
                </c:pt>
                <c:pt idx="2">
                  <c:v>1.3</c:v>
                </c:pt>
              </c:numCache>
            </c:numRef>
          </c:val>
          <c:extLst>
            <c:ext xmlns:c16="http://schemas.microsoft.com/office/drawing/2014/chart" uri="{C3380CC4-5D6E-409C-BE32-E72D297353CC}">
              <c16:uniqueId val="{00000000-CD1A-4867-8CD2-135CB7666258}"/>
            </c:ext>
          </c:extLst>
        </c:ser>
        <c:ser>
          <c:idx val="1"/>
          <c:order val="1"/>
          <c:tx>
            <c:strRef>
              <c:f>Sheet1!$C$1</c:f>
              <c:strCache>
                <c:ptCount val="1"/>
                <c:pt idx="0">
                  <c:v>Only with condom</c:v>
                </c:pt>
              </c:strCache>
            </c:strRef>
          </c:tx>
          <c:spPr>
            <a:solidFill>
              <a:srgbClr val="00788A"/>
            </a:solidFill>
            <a:ln>
              <a:noFill/>
            </a:ln>
            <a:effectLst/>
          </c:spPr>
          <c:invertIfNegative val="0"/>
          <c:cat>
            <c:strRef>
              <c:f>Sheet1!$A$2:$A$4</c:f>
              <c:strCache>
                <c:ptCount val="3"/>
                <c:pt idx="0">
                  <c:v>Insertive vaginal</c:v>
                </c:pt>
                <c:pt idx="1">
                  <c:v>Receptive vaginal</c:v>
                </c:pt>
                <c:pt idx="2">
                  <c:v>Both insertive and 
receptive vaginal</c:v>
                </c:pt>
              </c:strCache>
            </c:strRef>
          </c:cat>
          <c:val>
            <c:numRef>
              <c:f>Sheet1!$C$2:$C$4</c:f>
              <c:numCache>
                <c:formatCode>General</c:formatCode>
                <c:ptCount val="3"/>
                <c:pt idx="0">
                  <c:v>2.2999999999999998</c:v>
                </c:pt>
                <c:pt idx="1">
                  <c:v>1.2</c:v>
                </c:pt>
                <c:pt idx="2">
                  <c:v>0.3</c:v>
                </c:pt>
              </c:numCache>
            </c:numRef>
          </c:val>
          <c:extLst>
            <c:ext xmlns:c16="http://schemas.microsoft.com/office/drawing/2014/chart" uri="{C3380CC4-5D6E-409C-BE32-E72D297353CC}">
              <c16:uniqueId val="{00000001-CD1A-4867-8CD2-135CB7666258}"/>
            </c:ext>
          </c:extLst>
        </c:ser>
        <c:dLbls>
          <c:showLegendKey val="0"/>
          <c:showVal val="0"/>
          <c:showCatName val="0"/>
          <c:showSerName val="0"/>
          <c:showPercent val="0"/>
          <c:showBubbleSize val="0"/>
        </c:dLbls>
        <c:gapWidth val="150"/>
        <c:overlap val="100"/>
        <c:axId val="1206274127"/>
        <c:axId val="1031087471"/>
      </c:barChart>
      <c:catAx>
        <c:axId val="1206274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1" i="0" u="none" strike="noStrike" kern="1200" baseline="0">
                <a:solidFill>
                  <a:srgbClr val="00788A"/>
                </a:solidFill>
                <a:latin typeface="+mn-lt"/>
                <a:ea typeface="+mn-ea"/>
                <a:cs typeface="+mn-cs"/>
              </a:defRPr>
            </a:pPr>
            <a:endParaRPr lang="en-US"/>
          </a:p>
        </c:txPr>
        <c:crossAx val="1031087471"/>
        <c:crosses val="autoZero"/>
        <c:auto val="1"/>
        <c:lblAlgn val="ctr"/>
        <c:lblOffset val="100"/>
        <c:noMultiLvlLbl val="0"/>
      </c:catAx>
      <c:valAx>
        <c:axId val="1031087471"/>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88A"/>
                </a:solidFill>
                <a:latin typeface="+mn-lt"/>
                <a:ea typeface="+mn-ea"/>
                <a:cs typeface="+mn-cs"/>
              </a:defRPr>
            </a:pPr>
            <a:endParaRPr lang="en-US"/>
          </a:p>
        </c:txPr>
        <c:crossAx val="1206274127"/>
        <c:crosses val="autoZero"/>
        <c:crossBetween val="between"/>
        <c:majorUnit val="5"/>
      </c:valAx>
      <c:spPr>
        <a:noFill/>
        <a:ln>
          <a:noFill/>
        </a:ln>
        <a:effectLst/>
      </c:spPr>
    </c:plotArea>
    <c:legend>
      <c:legendPos val="b"/>
      <c:layout>
        <c:manualLayout>
          <c:xMode val="edge"/>
          <c:yMode val="edge"/>
          <c:x val="0.29991621679026592"/>
          <c:y val="0.89526017431407523"/>
          <c:w val="0.40016756641946816"/>
          <c:h val="6.7460792542180556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05692-DBAB-4F20-B57C-15E786A6E08E}"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0D61-CE26-467A-94A7-7A44515D5317}" type="slidenum">
              <a:rPr lang="en-US" smtClean="0"/>
              <a:t>‹#›</a:t>
            </a:fld>
            <a:endParaRPr lang="en-US"/>
          </a:p>
        </p:txBody>
      </p:sp>
    </p:spTree>
    <p:extLst>
      <p:ext uri="{BB962C8B-B14F-4D97-AF65-F5344CB8AC3E}">
        <p14:creationId xmlns:p14="http://schemas.microsoft.com/office/powerpoint/2010/main" val="298161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Transgender women are at high risk for HIV infection. Evidence suggests that in relation to their population size, transgender women are among the groups most affected by HIV in the U.S. Because of this, transgender women were included as an additional population in the National HIV Behavioral Surveillance system. The presentation details the findings from these efforts contained in a Special Report that was released April 15, 2021.</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8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charts depict data on anal and vaginal sex reported by participants. </a:t>
            </a:r>
          </a:p>
          <a:p>
            <a:endParaRPr lang="en-US" dirty="0"/>
          </a:p>
          <a:p>
            <a:r>
              <a:rPr lang="en-US" dirty="0"/>
              <a:t>The bar represents the percentage of respondents that reported any condomless sex with a sex partner in the past 12 months and the teal portion represents those who always used condoms.</a:t>
            </a:r>
          </a:p>
          <a:p>
            <a:endParaRPr lang="en-US" dirty="0"/>
          </a:p>
          <a:p>
            <a:r>
              <a:rPr lang="en-US" dirty="0"/>
              <a:t>Top three rows about anal sex are mutually exclusive, with 23% reporting no anal sex.</a:t>
            </a:r>
          </a:p>
          <a:p>
            <a:endParaRPr lang="en-US" dirty="0"/>
          </a:p>
          <a:p>
            <a:r>
              <a:rPr lang="en-US" dirty="0"/>
              <a:t>Bottom three rows about vaginal sex are mutually exclusive, with 86% reporting no vaginal sex.</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04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use and awareness among HIV-negative NHBS-Trans participants were 32% and 92% respectively, which was nearly identical to PrEP use and awareness in the same 7 cities among men who have sex with men in 2017 (NHBS-MSM). In 2019 among heterosexually active persons at increased risk for HIV (NHBS-HET), less than 1% reported PrEP use and 37% reported PrEP awareness.</a:t>
            </a:r>
          </a:p>
          <a:p>
            <a:endParaRPr lang="en-US" sz="1200" kern="1200" dirty="0">
              <a:solidFill>
                <a:schemeClr val="tx1"/>
              </a:solidFill>
              <a:effectLst/>
              <a:highlight>
                <a:srgbClr val="FFFF00"/>
              </a:highligh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highlight>
                  <a:srgbClr val="FFFF00"/>
                </a:highlight>
                <a:latin typeface="+mn-lt"/>
                <a:ea typeface="+mn-ea"/>
                <a:cs typeface="+mn-cs"/>
              </a:rPr>
              <a:t>CDC’s clinical guidance recommends the use of PrEP for persons at increased risk of acquiring HIV, including sexually active transgender persons. Previous studies among transgender women reveal high knowledge of PrEP but very low uptake and cited several barriers, including medical mistrust due to experiences of transphobia, lack of trans-inclusive PrEP marketing, and a concern about drug interactions between hormones and PrEP.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85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HIV-positive respondents interviewed as part of NHBS-Trans, 90% of were taking antiretrovirals (ART) at the time of the survey; similarly, 93% of respondents interviewed as part of the Medical Monitoring Project (MMP) in 2018-2019 were taking ART at the time of the survey. MMP samples adults with diagnosed HIV aged 18 years of age or older. In the 2018-2019 sample, 75% identified as male; 23% identified as female; 2% identified as transgender.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64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Among NHBS-Trans participants, 72% were taking hormones for gender affirmation at the time of the survey, 20% wanted to take hormones, and 8% did not want to take hormones.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 to gender-affirming medical treatment may improve uptake of HIV treatment and prevention. Previous studies have found that unmet needs for gender affirmation, including not being on hormones, may impact or delay HIV treatment (Rosen JG, Malik M, Cooney EE, et al. Antiretroviral treatment interruptions among Black and Latina transgender women living with HIV: Characterizing co-occurring, multilevel factors using the Gender Affirmation Framework. AIDS </a:t>
            </a:r>
            <a:r>
              <a:rPr lang="en-US" sz="1200" kern="1200" dirty="0" err="1">
                <a:solidFill>
                  <a:schemeClr val="tx1"/>
                </a:solidFill>
                <a:effectLst/>
                <a:latin typeface="+mn-lt"/>
                <a:ea typeface="+mn-ea"/>
                <a:cs typeface="+mn-cs"/>
              </a:rPr>
              <a:t>Behav</a:t>
            </a:r>
            <a:r>
              <a:rPr lang="en-US" sz="1200" kern="1200" dirty="0">
                <a:solidFill>
                  <a:schemeClr val="tx1"/>
                </a:solidFill>
                <a:effectLst/>
                <a:latin typeface="+mn-lt"/>
                <a:ea typeface="+mn-ea"/>
                <a:cs typeface="+mn-cs"/>
              </a:rPr>
              <a:t> 2019;23(9):2588-2599.; </a:t>
            </a:r>
            <a:r>
              <a:rPr lang="en-US" sz="1200" kern="1200" dirty="0" err="1">
                <a:solidFill>
                  <a:schemeClr val="tx1"/>
                </a:solidFill>
                <a:effectLst/>
                <a:latin typeface="+mn-lt"/>
                <a:ea typeface="+mn-ea"/>
                <a:cs typeface="+mn-cs"/>
              </a:rPr>
              <a:t>Baguso</a:t>
            </a:r>
            <a:r>
              <a:rPr lang="en-US" sz="1200" kern="1200" dirty="0">
                <a:solidFill>
                  <a:schemeClr val="tx1"/>
                </a:solidFill>
                <a:effectLst/>
                <a:latin typeface="+mn-lt"/>
                <a:ea typeface="+mn-ea"/>
                <a:cs typeface="+mn-cs"/>
              </a:rPr>
              <a:t> GN, Turner CM, Santos GM, et al. Successes and final challenges along the HIV care continuum with transwomen in San Francisco. J Int AIDS Soc 2019;22(4):e25270.).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kern="1200" dirty="0">
                <a:solidFill>
                  <a:schemeClr val="tx1"/>
                </a:solidFill>
                <a:effectLst/>
                <a:latin typeface="+mn-lt"/>
                <a:ea typeface="+mn-ea"/>
                <a:cs typeface="+mn-cs"/>
              </a:rPr>
              <a:t>Thus, access to gender affirming care may be critical in improving HIV outcomes among transgender women.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24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Among NHBS-Trans participants, 54% reported being verbally abused or harassed in the past 12 months; 27% reported being physically abused or harassed in the past 12 months; 15% reported being physically abused or harassed by a sexual partner in the past 12 months; and 15% of </a:t>
            </a:r>
            <a:r>
              <a:rPr lang="en-US" dirty="0"/>
              <a:t>participants</a:t>
            </a:r>
            <a:r>
              <a:rPr lang="en-US" dirty="0">
                <a:cs typeface="Calibri"/>
              </a:rPr>
              <a:t> reported being forced to have sex in the last 12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0" hangingPunct="0"/>
            <a:r>
              <a:rPr lang="en-US" sz="1200" b="0" kern="1200" dirty="0">
                <a:solidFill>
                  <a:schemeClr val="tx1"/>
                </a:solidFill>
                <a:effectLst/>
                <a:latin typeface="+mn-lt"/>
                <a:ea typeface="+mn-ea"/>
                <a:cs typeface="+mn-cs"/>
              </a:rPr>
              <a:t>This slide presents suicidal ideation and behavior by HIV status:</a:t>
            </a:r>
          </a:p>
          <a:p>
            <a:pPr eaLnBrk="0" hangingPunct="0"/>
            <a:r>
              <a:rPr lang="en-US" sz="1200" kern="1200" dirty="0">
                <a:solidFill>
                  <a:schemeClr val="tx1"/>
                </a:solidFill>
                <a:effectLst/>
                <a:latin typeface="+mn-lt"/>
                <a:ea typeface="+mn-ea"/>
                <a:cs typeface="+mn-cs"/>
              </a:rPr>
              <a:t>Among HIV-negative participants, 22% seriously thought about suicide, 9% made plans for suicide, and 6% attempted suicide. </a:t>
            </a:r>
          </a:p>
          <a:p>
            <a:pPr eaLnBrk="0" hangingPunct="0"/>
            <a:r>
              <a:rPr lang="en-US" sz="1200" kern="1200" dirty="0">
                <a:solidFill>
                  <a:schemeClr val="tx1"/>
                </a:solidFill>
                <a:effectLst/>
                <a:latin typeface="+mn-lt"/>
                <a:ea typeface="+mn-ea"/>
                <a:cs typeface="+mn-cs"/>
              </a:rPr>
              <a:t>Among HIV-positive participants, 12% seriously thought about suicide, 4% made plans for suicide, and 3% attempted suicide. </a:t>
            </a:r>
          </a:p>
          <a:p>
            <a:pPr eaLnBrk="0" hangingPunct="0"/>
            <a:endParaRPr lang="en-US" sz="1200" kern="1200" dirty="0">
              <a:solidFill>
                <a:schemeClr val="tx1"/>
              </a:solidFill>
              <a:effectLst/>
              <a:latin typeface="+mn-lt"/>
              <a:ea typeface="+mn-ea"/>
              <a:cs typeface="+mn-cs"/>
            </a:endParaRPr>
          </a:p>
          <a:p>
            <a:pPr eaLnBrk="0" hangingPunct="0"/>
            <a:r>
              <a:rPr lang="en-US" sz="1200" kern="1200" dirty="0">
                <a:solidFill>
                  <a:schemeClr val="tx1"/>
                </a:solidFill>
                <a:effectLst/>
                <a:latin typeface="+mn-lt"/>
                <a:ea typeface="+mn-ea"/>
                <a:cs typeface="+mn-cs"/>
              </a:rPr>
              <a:t>Previously published estimates of suicidality among transgender persons are high. The 2015 U.S. Transgender Survey found that 40% of transgender people attempted suicide in their lifetime and 7% attempted suicide in the past year (James SE, Herman JL, Rankin S, </a:t>
            </a:r>
            <a:r>
              <a:rPr lang="en-US" sz="1200" kern="1200" dirty="0" err="1">
                <a:solidFill>
                  <a:schemeClr val="tx1"/>
                </a:solidFill>
                <a:effectLst/>
                <a:latin typeface="+mn-lt"/>
                <a:ea typeface="+mn-ea"/>
                <a:cs typeface="+mn-cs"/>
              </a:rPr>
              <a:t>Keisling</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Mottet</a:t>
            </a:r>
            <a:r>
              <a:rPr lang="en-US" sz="1200" kern="1200" dirty="0">
                <a:solidFill>
                  <a:schemeClr val="tx1"/>
                </a:solidFill>
                <a:effectLst/>
                <a:latin typeface="+mn-lt"/>
                <a:ea typeface="+mn-ea"/>
                <a:cs typeface="+mn-cs"/>
              </a:rPr>
              <a:t> L, Anafi M. The Report of the 2015 U.S. Transgender Survey. Washington, DC: National Center for Transgender Equality; 2016. https://www.transequality.org/sites/default/files/docs/USTS-Full-Report-FINAL.PDF. Accessed March 29, 2021). </a:t>
            </a:r>
          </a:p>
          <a:p>
            <a:pPr eaLnBrk="0" hangingPunct="0"/>
            <a:r>
              <a:rPr lang="en-US" sz="120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eaLnBrk="0" hangingPunct="0"/>
            <a:r>
              <a:rPr lang="en-US" sz="1200" b="0" kern="1200" dirty="0">
                <a:solidFill>
                  <a:schemeClr val="tx1"/>
                </a:solidFill>
                <a:effectLst/>
                <a:latin typeface="+mn-lt"/>
                <a:ea typeface="+mn-ea"/>
                <a:cs typeface="+mn-cs"/>
              </a:rPr>
              <a:t>It is possible that services and resources available to transgender women with HIV play a protective role against suicidality.  </a:t>
            </a:r>
          </a:p>
          <a:p>
            <a:pPr eaLnBrk="0" hangingPunct="0"/>
            <a:endParaRPr lang="en-US" sz="1200" kern="1200" dirty="0">
              <a:solidFill>
                <a:schemeClr val="tx1"/>
              </a:solidFill>
              <a:effectLst/>
              <a:latin typeface="+mn-lt"/>
              <a:ea typeface="+mn-ea"/>
              <a:cs typeface="+mn-cs"/>
            </a:endParaRPr>
          </a:p>
          <a:p>
            <a:pPr eaLnBrk="0" hangingPunct="0"/>
            <a:r>
              <a:rPr lang="en-US" sz="1200" kern="1200" dirty="0">
                <a:solidFill>
                  <a:schemeClr val="tx1"/>
                </a:solidFill>
                <a:effectLst/>
                <a:latin typeface="+mn-lt"/>
                <a:ea typeface="+mn-ea"/>
                <a:cs typeface="+mn-cs"/>
              </a:rPr>
              <a:t>Gender affirmation may also lower suicidality among transgender women (</a:t>
            </a:r>
            <a:r>
              <a:rPr lang="en-US" sz="1200" kern="1200" dirty="0" err="1">
                <a:solidFill>
                  <a:schemeClr val="tx1"/>
                </a:solidFill>
                <a:effectLst/>
                <a:latin typeface="+mn-lt"/>
                <a:ea typeface="+mn-ea"/>
                <a:cs typeface="+mn-cs"/>
              </a:rPr>
              <a:t>Lelutin</a:t>
            </a:r>
            <a:r>
              <a:rPr lang="en-US" sz="1200" kern="1200" dirty="0">
                <a:solidFill>
                  <a:schemeClr val="tx1"/>
                </a:solidFill>
                <a:effectLst/>
                <a:latin typeface="+mn-lt"/>
                <a:ea typeface="+mn-ea"/>
                <a:cs typeface="+mn-cs"/>
              </a:rPr>
              <a:t>-Weinberger C, English D, </a:t>
            </a:r>
            <a:r>
              <a:rPr lang="en-US" sz="1200" kern="1200" dirty="0" err="1">
                <a:solidFill>
                  <a:schemeClr val="tx1"/>
                </a:solidFill>
                <a:effectLst/>
                <a:latin typeface="+mn-lt"/>
                <a:ea typeface="+mn-ea"/>
                <a:cs typeface="+mn-cs"/>
              </a:rPr>
              <a:t>Sandanapitchai</a:t>
            </a:r>
            <a:r>
              <a:rPr lang="en-US" sz="1200" kern="1200" dirty="0">
                <a:solidFill>
                  <a:schemeClr val="tx1"/>
                </a:solidFill>
                <a:effectLst/>
                <a:latin typeface="+mn-lt"/>
                <a:ea typeface="+mn-ea"/>
                <a:cs typeface="+mn-cs"/>
              </a:rPr>
              <a:t> P. The roles of gender affirmation and discrimination in the resilience of transgender individuals in the US. </a:t>
            </a:r>
            <a:r>
              <a:rPr lang="en-US" sz="1200" kern="1200" dirty="0" err="1">
                <a:solidFill>
                  <a:schemeClr val="tx1"/>
                </a:solidFill>
                <a:effectLst/>
                <a:latin typeface="+mn-lt"/>
                <a:ea typeface="+mn-ea"/>
                <a:cs typeface="+mn-cs"/>
              </a:rPr>
              <a:t>Behav</a:t>
            </a:r>
            <a:r>
              <a:rPr lang="en-US" sz="1200" kern="1200" dirty="0">
                <a:solidFill>
                  <a:schemeClr val="tx1"/>
                </a:solidFill>
                <a:effectLst/>
                <a:latin typeface="+mn-lt"/>
                <a:ea typeface="+mn-ea"/>
                <a:cs typeface="+mn-cs"/>
              </a:rPr>
              <a:t> Med 2020:46(3-4):175-188). </a:t>
            </a:r>
          </a:p>
          <a:p>
            <a:pPr eaLnBrk="0"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61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92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NHBS-</a:t>
            </a:r>
            <a:r>
              <a:rPr lang="en-US"/>
              <a:t>Trans has reaffirmed that transgender women need to be a priority population in our fight against HIV. HIV prevalence was extraordinarily high and the challenges that this population faces are unique and monumental. The HIV epidemic among transgender women is the result of a complex layering of </a:t>
            </a:r>
            <a:r>
              <a:rPr lang="en-US" err="1"/>
              <a:t>syndemics</a:t>
            </a:r>
            <a:r>
              <a:rPr lang="en-US"/>
              <a:t> and there is still a lot more to understand. </a:t>
            </a:r>
            <a:r>
              <a:rPr lang="en-US" sz="1200" kern="1200">
                <a:solidFill>
                  <a:schemeClr val="tx1"/>
                </a:solidFill>
                <a:effectLst/>
                <a:latin typeface="+mn-lt"/>
                <a:ea typeface="+mn-ea"/>
                <a:cs typeface="+mn-cs"/>
              </a:rPr>
              <a:t>These data shed light on the social and economic factors that are contributing to this unacceptable disparity.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370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collection would not have been successful without a strong connection to the community in </a:t>
            </a:r>
            <a:r>
              <a:rPr lang="en-US" b="0" u="none" dirty="0"/>
              <a:t>each project area</a:t>
            </a:r>
            <a:r>
              <a:rPr lang="en-US" dirty="0"/>
              <a:t>. Project area staff spent a full year identifying and hiring staff and learning about their communities. They assembled community advisory boards and worked to strengthen relationships between trans communities and their health department. Buy-in from stakeholders was critical to get this project off the ground and to the success of the project.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8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Staff for every project area included transgender and gender non-conforming (TGNC) people, oftentimes making up the majority of front-line staff, and in many cases serving managerial roles.</a:t>
            </a:r>
          </a:p>
          <a:p>
            <a:endParaRPr lang="en-US"/>
          </a:p>
          <a:p>
            <a:r>
              <a:rPr lang="en-US"/>
              <a:t>Unsurprisingly, there were many benefits to integrating TGNC community members into the data collection efforts, most notable among which are:</a:t>
            </a:r>
          </a:p>
          <a:p>
            <a:pPr marL="228600" indent="-228600">
              <a:buAutoNum type="arabicParenR"/>
            </a:pPr>
            <a:r>
              <a:rPr lang="en-US"/>
              <a:t>Increased community buy in, in some cases overcoming and reversing hesitancy to engage with public health work</a:t>
            </a:r>
          </a:p>
          <a:p>
            <a:pPr marL="228600" indent="-228600">
              <a:buAutoNum type="arabicParenR"/>
            </a:pPr>
            <a:r>
              <a:rPr lang="en-US"/>
              <a:t>On-site insight – when questions arose about best practices for working with TGNC people, TGNC staff members offered answers that otherwise would require a CAB meeting to obtain</a:t>
            </a:r>
          </a:p>
          <a:p>
            <a:pPr marL="228600" indent="-228600">
              <a:buAutoNum type="arabicParenR"/>
            </a:pPr>
            <a:r>
              <a:rPr lang="en-US"/>
              <a:t>Employment and resume building opportunities for members of a community beset by unemployment, low income and job discrimination</a:t>
            </a:r>
          </a:p>
          <a:p>
            <a:pPr marL="228600" indent="-228600">
              <a:buAutoNum type="arabicParenR"/>
            </a:pPr>
            <a:r>
              <a:rPr lang="en-US"/>
              <a:t>Potential pathways to full time employment for several staff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6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Description.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840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dissemination.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81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CDC, along with local project areas, is now looking to dissemination of these valuable data. The HIV Surveillance Special Report is the first release of aggregate data and there are several additional analyses currently underway. Project areas have published manuscripts and shared scientific presentations.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Throughout the preparation for this project, project areas investigated a variety of methods for sharing data, understanding the importance of returning findings back to the community. There have been efforts in ongoing community engagement – local data analysis presentations tailored to the priorities of local trans stakeholders, and a website out of New Orleans meant to communicate directly with trans women and trans feminine people in the New Orleans area – making sure that the people who provided these data are positioned to receive and benefit from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76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acknowledge the NHBS-Trans Study Group in the 7 participating cities and the community advisory boards and participants.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844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questions about this presentation contact NHBS@CDC.GOV.</a:t>
            </a:r>
          </a:p>
          <a:p>
            <a:endParaRPr lang="en-US" dirty="0"/>
          </a:p>
          <a:p>
            <a:r>
              <a:rPr lang="en-US" dirty="0"/>
              <a:t>The findings and conclusions in this presentation are those of the authors and do not necessarily represent the official position of the Centers for Disease Control And Prevention.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3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fontAlgn="auto">
              <a:spcBef>
                <a:spcPts val="0"/>
              </a:spcBef>
              <a:spcAft>
                <a:spcPts val="0"/>
              </a:spcAft>
              <a:defRPr/>
            </a:pPr>
            <a:r>
              <a:rPr lang="en-US" baseline="0"/>
              <a:t>The goal of NHBS-Trans was to </a:t>
            </a:r>
            <a:r>
              <a:rPr lang="en-US"/>
              <a:t>conduct an HIV-related bio-behavioral survey to monitor behavioral risks, prevention usage, and HIV prevalence</a:t>
            </a:r>
          </a:p>
          <a:p>
            <a:pPr defTabSz="881390" fontAlgn="auto">
              <a:spcBef>
                <a:spcPts val="0"/>
              </a:spcBef>
              <a:spcAft>
                <a:spcPts val="0"/>
              </a:spcAft>
              <a:defRPr/>
            </a:pPr>
            <a:endParaRPr lang="en-US"/>
          </a:p>
          <a:p>
            <a:pPr defTabSz="881390" fontAlgn="auto">
              <a:spcBef>
                <a:spcPts val="0"/>
              </a:spcBef>
              <a:spcAft>
                <a:spcPts val="0"/>
              </a:spcAft>
              <a:defRPr/>
            </a:pPr>
            <a:r>
              <a:rPr lang="en-US"/>
              <a:t>The target population was transgender women who are persons assigned male at birth but identify as women</a:t>
            </a:r>
            <a:r>
              <a:rPr lang="en-US" baseline="0"/>
              <a:t> or</a:t>
            </a:r>
            <a:r>
              <a:rPr lang="en-US"/>
              <a:t> transgender women. </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a:p>
          <a:p>
            <a:pPr defTabSz="881390">
              <a:defRPr/>
            </a:pPr>
            <a:r>
              <a:rPr lang="en-US" b="0" strike="noStrike" baseline="0"/>
              <a:t>Funding was awarded through </a:t>
            </a:r>
            <a:r>
              <a:rPr lang="en-US" baseline="0"/>
              <a:t>the Minority HIV/AIDS Fund</a:t>
            </a:r>
            <a:r>
              <a:rPr lang="en-US" b="1" baseline="0">
                <a:solidFill>
                  <a:srgbClr val="FF0000"/>
                </a:solidFill>
              </a:rPr>
              <a:t>, </a:t>
            </a:r>
            <a:r>
              <a:rPr lang="en-US" baseline="0"/>
              <a:t>formerly the Secretary’s Minority AIDS Initiative Fund</a:t>
            </a:r>
            <a:r>
              <a:rPr lang="en-US" b="1" baseline="0"/>
              <a:t>. </a:t>
            </a:r>
            <a:r>
              <a:rPr lang="en-US" baseline="0"/>
              <a:t>In the application for funding, a specific focus on the recruitment of Black and Latina transgender women was proposed.</a:t>
            </a:r>
          </a:p>
          <a:p>
            <a:pPr defTabSz="881390">
              <a:defRPr/>
            </a:pPr>
            <a:endParaRPr lang="en-US" baseline="0"/>
          </a:p>
          <a:p>
            <a:pPr defTabSz="881390">
              <a:defRPr/>
            </a:pPr>
            <a:r>
              <a:rPr lang="en-US" baseline="0"/>
              <a:t>Along with this main goal, there were two additional goals:</a:t>
            </a:r>
          </a:p>
          <a:p>
            <a:pPr marL="228600" indent="-228600" defTabSz="881390">
              <a:buAutoNum type="arabicPeriod"/>
              <a:defRPr/>
            </a:pPr>
            <a:r>
              <a:rPr lang="en-US" baseline="0"/>
              <a:t>To develop best practices for conducting bio-behavioral surveillance with this population and </a:t>
            </a:r>
          </a:p>
          <a:p>
            <a:pPr marL="228600" indent="-228600" defTabSz="881390">
              <a:buAutoNum type="arabicPeriod"/>
              <a:defRPr/>
            </a:pPr>
            <a:r>
              <a:rPr lang="en-US" baseline="0"/>
              <a:t>To provide a platform for the funded-health departments to work on community engagement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56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The 7 NHBS project areas shown on the map </a:t>
            </a:r>
            <a:r>
              <a:rPr lang="en-US" b="0" i="0" u="none" baseline="0" dirty="0"/>
              <a:t>were funded to conduct </a:t>
            </a:r>
            <a:r>
              <a:rPr lang="en-US" baseline="0" dirty="0"/>
              <a:t>in NHBS-Trans data collection </a:t>
            </a:r>
            <a:r>
              <a:rPr lang="en-US" b="0" u="none" baseline="0" dirty="0"/>
              <a:t>during</a:t>
            </a:r>
            <a:r>
              <a:rPr lang="en-US" baseline="0" dirty="0"/>
              <a:t> 2019-2020. The sample size goal was for each project area to recruit 200 participants.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85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682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basic demographics for the 1,608 participants included in this surveillance report.  </a:t>
            </a:r>
          </a:p>
          <a:p>
            <a:endParaRPr lang="en-US" dirty="0"/>
          </a:p>
          <a:p>
            <a:r>
              <a:rPr lang="en-US" dirty="0"/>
              <a:t>A majority of the participants were Black/African </a:t>
            </a:r>
            <a:r>
              <a:rPr lang="en-US" b="0" dirty="0"/>
              <a:t>American or Hispanic/Latina. </a:t>
            </a:r>
          </a:p>
          <a:p>
            <a:endParaRPr lang="en-US" dirty="0"/>
          </a:p>
          <a:p>
            <a:r>
              <a:rPr lang="en-US" dirty="0"/>
              <a:t>There was representation across a wide range of age groups.</a:t>
            </a:r>
          </a:p>
          <a:p>
            <a:endParaRPr lang="en-US" dirty="0"/>
          </a:p>
          <a:p>
            <a:r>
              <a:rPr lang="en-US" dirty="0"/>
              <a:t>Current gender identity reported by participants: the gender identity question in the survey provided the response options in this chart: woman, man, transgender woman, transgender man, and a gender not listed here. This was a select-all-that-apply response set, so the numbers here do not sum to 100%. In order to participate in NHBS-Trans, a participant needed to report a current identity of either woman or transgender woman.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36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Among NHBS-Trans participants, 63% were living at or below the Federal poverty level; 42% had experienced homelessness in the past 12 months; and 34% exchanged sex for money or drugs in the past 12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8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NHBS-Trans participants, </a:t>
            </a:r>
            <a:r>
              <a:rPr lang="en-US" dirty="0">
                <a:cs typeface="Calibri"/>
              </a:rPr>
              <a:t>42% tested positive for HIV: 62% of Black/African American participants tested positive for HIV; 35% of Hispanic/Latina participants tested positive for HIV; 17% of white participants tested positive for HIV.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815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Among participants who did not report a previous HIV-positive test or who received their 1st HIV-positive test result less than 12 months before interview: 82% tested for HIV in the past 12 months; 14% tested for HIV more than one year ago; and 4% never tested for HIV.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025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41884674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 Left | Image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9601" y="1542781"/>
            <a:ext cx="5757333" cy="4455584"/>
          </a:xfrm>
          <a:prstGeom prst="rect">
            <a:avLst/>
          </a:prstGeom>
        </p:spPr>
        <p:txBody>
          <a:bodyPr/>
          <a:lstStyle>
            <a:lvl1pPr marL="457189" indent="-457189">
              <a:buClr>
                <a:srgbClr val="00788A"/>
              </a:buClr>
              <a:buFont typeface="Wingdings" panose="05000000000000000000" pitchFamily="2" charset="2"/>
              <a:buChar char="§"/>
              <a:defRPr sz="2933" b="1">
                <a:solidFill>
                  <a:srgbClr val="00788A"/>
                </a:solidFill>
              </a:defRPr>
            </a:lvl1pPr>
            <a:lvl2pPr>
              <a:buClr>
                <a:srgbClr val="9A4E9E"/>
              </a:buClr>
              <a:defRPr sz="2400">
                <a:solidFill>
                  <a:schemeClr val="accent4">
                    <a:lumMod val="75000"/>
                  </a:schemeClr>
                </a:solidFill>
              </a:defRPr>
            </a:lvl2pPr>
            <a:lvl3pPr>
              <a:buClr>
                <a:srgbClr val="C00000"/>
              </a:buClr>
              <a:defRPr sz="2000">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10" name="Content Placeholder 2">
            <a:extLst>
              <a:ext uri="{FF2B5EF4-FFF2-40B4-BE49-F238E27FC236}">
                <a16:creationId xmlns:a16="http://schemas.microsoft.com/office/drawing/2014/main" id="{EB46C16E-D7BF-3849-B519-BEC1E882631F}"/>
              </a:ext>
            </a:extLst>
          </p:cNvPr>
          <p:cNvSpPr>
            <a:spLocks noGrp="1"/>
          </p:cNvSpPr>
          <p:nvPr>
            <p:ph idx="11"/>
          </p:nvPr>
        </p:nvSpPr>
        <p:spPr>
          <a:xfrm>
            <a:off x="6489728" y="1542782"/>
            <a:ext cx="5191029" cy="4470535"/>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marL="1828754" indent="0">
              <a:buClr>
                <a:schemeClr val="bg1"/>
              </a:buClr>
              <a:buSzPct val="70000"/>
              <a:buFont typeface="Courier New" pitchFamily="49" charset="0"/>
              <a:buNone/>
              <a:defRPr sz="2400" baseline="0">
                <a:solidFill>
                  <a:schemeClr val="bg2"/>
                </a:solidFill>
              </a:defRPr>
            </a:lvl4pPr>
            <a:lvl5pPr marL="2438339" indent="0">
              <a:buClr>
                <a:schemeClr val="bg1"/>
              </a:buClr>
              <a:buSzPct val="70000"/>
              <a:buFont typeface="Arial" pitchFamily="34" charset="0"/>
              <a:buNone/>
              <a:defRPr sz="2400">
                <a:solidFill>
                  <a:schemeClr val="bg2"/>
                </a:solidFill>
              </a:defRPr>
            </a:lvl5pPr>
          </a:lstStyle>
          <a:p>
            <a:pPr lvl="3"/>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609600" y="569382"/>
            <a:ext cx="11071157" cy="730537"/>
          </a:xfrm>
          <a:prstGeom prst="rect">
            <a:avLst/>
          </a:prstGeom>
        </p:spPr>
        <p:txBody>
          <a:bodyPr/>
          <a:lstStyle>
            <a:lvl1pPr algn="l">
              <a:defRPr sz="4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3455705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575126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2672629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72610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 DHAP">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1731"/>
          <a:stretch/>
        </p:blipFill>
        <p:spPr>
          <a:xfrm>
            <a:off x="1" y="-58059"/>
            <a:ext cx="12191999" cy="1473904"/>
          </a:xfrm>
          <a:prstGeom prst="rect">
            <a:avLst/>
          </a:prstGeom>
        </p:spPr>
      </p:pic>
      <p:pic>
        <p:nvPicPr>
          <p:cNvPr id="12" name="Picture 11">
            <a:extLst>
              <a:ext uri="{FF2B5EF4-FFF2-40B4-BE49-F238E27FC236}">
                <a16:creationId xmlns:a16="http://schemas.microsoft.com/office/drawing/2014/main" id="{41F157C3-9306-4A4F-88FC-A3EA467DA3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9382" y="5572714"/>
            <a:ext cx="1346927" cy="716449"/>
          </a:xfrm>
          <a:prstGeom prst="rect">
            <a:avLst/>
          </a:prstGeom>
        </p:spPr>
      </p:pic>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1288019" y="2640868"/>
            <a:ext cx="10086219" cy="1325033"/>
          </a:xfrm>
          <a:prstGeom prst="rect">
            <a:avLst/>
          </a:prstGeom>
        </p:spPr>
        <p:txBody>
          <a:bodyPr/>
          <a:lstStyle>
            <a:lvl1pPr algn="l">
              <a:defRPr sz="3867" b="1">
                <a:solidFill>
                  <a:srgbClr val="00788A"/>
                </a:solidFill>
              </a:defRPr>
            </a:lvl1pPr>
          </a:lstStyle>
          <a:p>
            <a:r>
              <a:rPr lang="en-US">
                <a:latin typeface="Adobe Garamond Pro" panose="02020502060506020403" pitchFamily="18" charset="77"/>
              </a:rPr>
              <a:t>Headline for Presentation Goes Here (Line 1) </a:t>
            </a:r>
            <a:br>
              <a:rPr lang="en-US">
                <a:latin typeface="Adobe Garamond Pro" panose="02020502060506020403" pitchFamily="18" charset="77"/>
              </a:rPr>
            </a:br>
            <a:r>
              <a:rPr lang="en-US">
                <a:latin typeface="Adobe Garamond Pro" panose="02020502060506020403" pitchFamily="18" charset="77"/>
              </a:rPr>
              <a:t>Subhead for Presentation (Line 2)</a:t>
            </a:r>
            <a:br>
              <a:rPr lang="en-US">
                <a:latin typeface="Adobe Garamond Pro" panose="02020502060506020403" pitchFamily="18" charset="77"/>
              </a:rPr>
            </a:br>
            <a:r>
              <a:rPr lang="en-US" b="0">
                <a:latin typeface="Adobe Garamond Pro" panose="02020502060506020403" pitchFamily="18" charset="77"/>
              </a:rPr>
              <a:t>Author Name Goes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2173436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 Slide - Questions?">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47713-3ACE-6C43-BA10-C1B8D6E84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8359" y="4730049"/>
            <a:ext cx="9911063" cy="1430025"/>
          </a:xfrm>
          <a:prstGeom prst="rect">
            <a:avLst/>
          </a:prstGeom>
        </p:spPr>
      </p:pic>
    </p:spTree>
    <p:extLst>
      <p:ext uri="{BB962C8B-B14F-4D97-AF65-F5344CB8AC3E}">
        <p14:creationId xmlns:p14="http://schemas.microsoft.com/office/powerpoint/2010/main" val="23123351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53958"/>
            <a:ext cx="12192001" cy="6800236"/>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3133344" y="4657343"/>
            <a:ext cx="9058656" cy="20889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3133344" y="5039293"/>
            <a:ext cx="9058656" cy="1325033"/>
          </a:xfrm>
          <a:prstGeom prst="rect">
            <a:avLst/>
          </a:prstGeom>
        </p:spPr>
        <p:txBody>
          <a:bodyPr/>
          <a:lstStyle>
            <a:lvl1pPr algn="l">
              <a:defRPr sz="3467" b="1">
                <a:solidFill>
                  <a:srgbClr val="00788A"/>
                </a:solidFill>
              </a:defRPr>
            </a:lvl1pPr>
          </a:lstStyle>
          <a:p>
            <a:r>
              <a:rPr lang="en-US">
                <a:latin typeface="Adobe Garamond Pro" panose="02020502060506020403" pitchFamily="18" charset="77"/>
              </a:rPr>
              <a:t>Subtitle Headline Page</a:t>
            </a:r>
            <a:br>
              <a:rPr lang="en-US">
                <a:latin typeface="Adobe Garamond Pro" panose="02020502060506020403" pitchFamily="18" charset="77"/>
              </a:rPr>
            </a:br>
            <a:r>
              <a:rPr lang="en-US" b="0">
                <a:latin typeface="Adobe Garamond Pro" panose="02020502060506020403" pitchFamily="18" charset="77"/>
              </a:rPr>
              <a:t>Support Copy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20302290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609601" y="1542781"/>
            <a:ext cx="11071156" cy="4858019"/>
          </a:xfrm>
          <a:prstGeom prst="rect">
            <a:avLst/>
          </a:prstGeom>
        </p:spPr>
        <p:txBody>
          <a:bodyPr/>
          <a:lstStyle>
            <a:lvl1pPr marL="457189" indent="-457189">
              <a:buClr>
                <a:srgbClr val="00788A"/>
              </a:buClr>
              <a:buFont typeface="Wingdings" panose="05000000000000000000" pitchFamily="2" charset="2"/>
              <a:buChar char="§"/>
              <a:defRPr sz="2933" b="1">
                <a:solidFill>
                  <a:srgbClr val="00788A"/>
                </a:solidFill>
              </a:defRPr>
            </a:lvl1pPr>
            <a:lvl2pPr>
              <a:buClr>
                <a:srgbClr val="9A4E9E"/>
              </a:buClr>
              <a:defRPr sz="2400">
                <a:solidFill>
                  <a:schemeClr val="accent4">
                    <a:lumMod val="75000"/>
                  </a:schemeClr>
                </a:solidFill>
              </a:defRPr>
            </a:lvl2pPr>
            <a:lvl3pPr>
              <a:buClr>
                <a:srgbClr val="C00000"/>
              </a:buClr>
              <a:defRPr sz="2000">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609600" y="569382"/>
            <a:ext cx="11071157" cy="730537"/>
          </a:xfrm>
          <a:prstGeom prst="rect">
            <a:avLst/>
          </a:prstGeom>
        </p:spPr>
        <p:txBody>
          <a:bodyPr/>
          <a:lstStyle>
            <a:lvl1pPr algn="l">
              <a:defRPr sz="4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9310595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 Right |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5979885" y="1479312"/>
            <a:ext cx="5933100" cy="4446917"/>
          </a:xfrm>
          <a:prstGeom prst="rect">
            <a:avLst/>
          </a:prstGeom>
        </p:spPr>
        <p:txBody>
          <a:bodyPr/>
          <a:lstStyle>
            <a:lvl1pPr marL="457189" indent="-457189">
              <a:buClr>
                <a:srgbClr val="00788A"/>
              </a:buClr>
              <a:buFont typeface="Wingdings" panose="05000000000000000000" pitchFamily="2" charset="2"/>
              <a:buChar char="§"/>
              <a:defRPr sz="2667" b="1">
                <a:solidFill>
                  <a:srgbClr val="00788A"/>
                </a:solidFill>
              </a:defRPr>
            </a:lvl1pPr>
            <a:lvl2pPr>
              <a:buClr>
                <a:srgbClr val="9A4E9E"/>
              </a:buClr>
              <a:defRPr sz="2400">
                <a:solidFill>
                  <a:schemeClr val="accent4">
                    <a:lumMod val="75000"/>
                  </a:schemeClr>
                </a:solidFill>
              </a:defRPr>
            </a:lvl2pPr>
            <a:lvl3pPr>
              <a:buClr>
                <a:srgbClr val="C00000"/>
              </a:buClr>
              <a:defRPr sz="2000">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5" name="Content Placeholder 2">
            <a:extLst>
              <a:ext uri="{FF2B5EF4-FFF2-40B4-BE49-F238E27FC236}">
                <a16:creationId xmlns:a16="http://schemas.microsoft.com/office/drawing/2014/main" id="{50627546-5432-4941-B6D8-CA3BA58352FE}"/>
              </a:ext>
            </a:extLst>
          </p:cNvPr>
          <p:cNvSpPr>
            <a:spLocks noGrp="1"/>
          </p:cNvSpPr>
          <p:nvPr>
            <p:ph idx="11"/>
          </p:nvPr>
        </p:nvSpPr>
        <p:spPr>
          <a:xfrm>
            <a:off x="609599" y="1455694"/>
            <a:ext cx="5191029" cy="4470535"/>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marL="1828754" indent="0">
              <a:buClr>
                <a:schemeClr val="bg1"/>
              </a:buClr>
              <a:buSzPct val="70000"/>
              <a:buFont typeface="Courier New" pitchFamily="49" charset="0"/>
              <a:buNone/>
              <a:defRPr sz="2400" baseline="0">
                <a:solidFill>
                  <a:schemeClr val="bg2"/>
                </a:solidFill>
              </a:defRPr>
            </a:lvl4pPr>
            <a:lvl5pPr marL="2438339" indent="0">
              <a:buClr>
                <a:schemeClr val="bg1"/>
              </a:buClr>
              <a:buSzPct val="70000"/>
              <a:buFont typeface="Arial" pitchFamily="34" charset="0"/>
              <a:buNone/>
              <a:defRPr sz="2400">
                <a:solidFill>
                  <a:schemeClr val="bg2"/>
                </a:solidFill>
              </a:defRPr>
            </a:lvl5pPr>
          </a:lstStyle>
          <a:p>
            <a:pPr lvl="3"/>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609600" y="569382"/>
            <a:ext cx="11303385" cy="730537"/>
          </a:xfrm>
          <a:prstGeom prst="rect">
            <a:avLst/>
          </a:prstGeom>
        </p:spPr>
        <p:txBody>
          <a:bodyPr/>
          <a:lstStyle>
            <a:lvl1pPr algn="l">
              <a:defRPr sz="4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24173478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61712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cdc.gov/hiv/pdf/library/reports/surveillance/cdc-hiv-surveillance-special-report-number-27.pdf"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cdc.gov/hiv/pdf/library/reports/surveillance/cdc-hiv-surveillance-special-report-number-26.pdf" TargetMode="External"/><Relationship Id="rId5" Type="http://schemas.openxmlformats.org/officeDocument/2006/relationships/hyperlink" Target="https://www.cdc.gov/hiv/pdf/library/reports/surveillance/cdc-hiv-surveillance-special-report-number-22.pdf"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www.cdc.gov/hiv/pdf/library/reports/surveillance/cdc-hiv-surveillance-special-report-number-25.pdf" TargetMode="Externa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HBS@CDC.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cdc.gov/hiv/statistics/systems/nhbs/additional-populations.html#NHBS-Trans"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ovinfo.gov/content/pkg/FR-2018-01-18/pdf/2018-00814.pdf"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ADD0-25E4-9A4A-911F-5ED2DAED2F87}"/>
              </a:ext>
            </a:extLst>
          </p:cNvPr>
          <p:cNvSpPr>
            <a:spLocks noGrp="1"/>
          </p:cNvSpPr>
          <p:nvPr>
            <p:ph type="title"/>
          </p:nvPr>
        </p:nvSpPr>
        <p:spPr>
          <a:xfrm>
            <a:off x="1288019" y="2183668"/>
            <a:ext cx="10086219" cy="3136477"/>
          </a:xfrm>
        </p:spPr>
        <p:txBody>
          <a:bodyPr lIns="121920" tIns="60960" rIns="121920" bIns="60960" anchor="t"/>
          <a:lstStyle/>
          <a:p>
            <a:r>
              <a:rPr lang="en-US" dirty="0">
                <a:latin typeface="Calibri" panose="020F0502020204030204" pitchFamily="34" charset="0"/>
                <a:cs typeface="Calibri" panose="020F0502020204030204" pitchFamily="34" charset="0"/>
              </a:rPr>
              <a:t>National HIV Behavioral Surveillance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among Transgender Women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(NHBS-Trans)</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Surveillance Special Report</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3" name="Picture 2" descr="NHBS-Trans logo.">
            <a:extLst>
              <a:ext uri="{FF2B5EF4-FFF2-40B4-BE49-F238E27FC236}">
                <a16:creationId xmlns:a16="http://schemas.microsoft.com/office/drawing/2014/main" id="{1AF1DFE1-D3DB-414E-9D40-5ADA39518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760" y="2925803"/>
            <a:ext cx="2857677" cy="3333957"/>
          </a:xfrm>
          <a:prstGeom prst="rect">
            <a:avLst/>
          </a:prstGeom>
        </p:spPr>
      </p:pic>
      <p:sp>
        <p:nvSpPr>
          <p:cNvPr id="4" name="TextBox 3">
            <a:extLst>
              <a:ext uri="{FF2B5EF4-FFF2-40B4-BE49-F238E27FC236}">
                <a16:creationId xmlns:a16="http://schemas.microsoft.com/office/drawing/2014/main" id="{B39EACE8-8368-4D57-AD0A-947310ADFE01}"/>
              </a:ext>
            </a:extLst>
          </p:cNvPr>
          <p:cNvSpPr txBox="1"/>
          <p:nvPr/>
        </p:nvSpPr>
        <p:spPr>
          <a:xfrm>
            <a:off x="1143000" y="6222285"/>
            <a:ext cx="9694437" cy="502573"/>
          </a:xfrm>
          <a:prstGeom prst="rect">
            <a:avLst/>
          </a:prstGeom>
          <a:noFill/>
        </p:spPr>
        <p:txBody>
          <a:bodyPr wrap="square" rtlCol="0">
            <a:spAutoFit/>
          </a:bodyPr>
          <a:lstStyle/>
          <a:p>
            <a:pPr defTabSz="1219170" eaLnBrk="0" fontAlgn="base" hangingPunct="0">
              <a:spcBef>
                <a:spcPct val="0"/>
              </a:spcBef>
              <a:spcAft>
                <a:spcPct val="0"/>
              </a:spcAft>
            </a:pPr>
            <a:r>
              <a:rPr lang="en-US" sz="1333" dirty="0">
                <a:solidFill>
                  <a:srgbClr val="002060">
                    <a:lumMod val="50000"/>
                    <a:lumOff val="50000"/>
                  </a:srgbClr>
                </a:solidFill>
                <a:latin typeface="Calibri" panose="020F0502020204030204" pitchFamily="34" charset="0"/>
                <a:hlinkClick r:id="rId4">
                  <a:extLst>
                    <a:ext uri="{A12FA001-AC4F-418D-AE19-62706E023703}">
                      <ahyp:hlinkClr xmlns:ahyp="http://schemas.microsoft.com/office/drawing/2018/hyperlinkcolor" val="tx"/>
                    </a:ext>
                  </a:extLst>
                </a:hlinkClick>
              </a:rPr>
              <a:t>HIV Infection, Risk, Prevention, and Testing Behaviors Among Transgender Women—National HIV Behavioral Surveillance, 7 U.S. Cities, 2019–2020. HIV Surveillance Special Report 27.</a:t>
            </a:r>
            <a:endParaRPr lang="en-US" sz="1333" dirty="0">
              <a:solidFill>
                <a:srgbClr val="002060">
                  <a:lumMod val="50000"/>
                  <a:lumOff val="50000"/>
                </a:srgbClr>
              </a:solidFill>
              <a:latin typeface="Calibri" panose="020F0502020204030204" pitchFamily="34" charset="0"/>
            </a:endParaRPr>
          </a:p>
        </p:txBody>
      </p:sp>
    </p:spTree>
    <p:extLst>
      <p:ext uri="{BB962C8B-B14F-4D97-AF65-F5344CB8AC3E}">
        <p14:creationId xmlns:p14="http://schemas.microsoft.com/office/powerpoint/2010/main" val="12997180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Sex behaviors in the past 12 months">
            <a:extLst>
              <a:ext uri="{FF2B5EF4-FFF2-40B4-BE49-F238E27FC236}">
                <a16:creationId xmlns:a16="http://schemas.microsoft.com/office/drawing/2014/main" id="{F7356999-7ABA-4E03-AB6C-8768D2E0F418}"/>
              </a:ext>
            </a:extLst>
          </p:cNvPr>
          <p:cNvSpPr>
            <a:spLocks noGrp="1"/>
          </p:cNvSpPr>
          <p:nvPr>
            <p:ph type="title"/>
          </p:nvPr>
        </p:nvSpPr>
        <p:spPr>
          <a:xfrm>
            <a:off x="609600" y="-44019"/>
            <a:ext cx="10972800" cy="1143000"/>
          </a:xfrm>
        </p:spPr>
        <p:txBody>
          <a:bodyPr/>
          <a:lstStyle/>
          <a:p>
            <a:r>
              <a:rPr lang="en-US" sz="4000" dirty="0">
                <a:cs typeface="Calibri" panose="020F0502020204030204" pitchFamily="34" charset="0"/>
              </a:rPr>
              <a:t>Sex behaviors in the past 12 months</a:t>
            </a:r>
          </a:p>
        </p:txBody>
      </p:sp>
      <p:grpSp>
        <p:nvGrpSpPr>
          <p:cNvPr id="2" name="Group 1" descr="Top three rows about anal sex are mutually exclusive, with 23% reporting no anal sex.&#10;">
            <a:extLst>
              <a:ext uri="{FF2B5EF4-FFF2-40B4-BE49-F238E27FC236}">
                <a16:creationId xmlns:a16="http://schemas.microsoft.com/office/drawing/2014/main" id="{4DBA1A11-EB55-4629-BD94-092D89A725B5}"/>
              </a:ext>
            </a:extLst>
          </p:cNvPr>
          <p:cNvGrpSpPr/>
          <p:nvPr/>
        </p:nvGrpSpPr>
        <p:grpSpPr>
          <a:xfrm>
            <a:off x="609601" y="1252157"/>
            <a:ext cx="10664206" cy="2559780"/>
            <a:chOff x="457200" y="939117"/>
            <a:chExt cx="7998154" cy="1919835"/>
          </a:xfrm>
        </p:grpSpPr>
        <p:sp>
          <p:nvSpPr>
            <p:cNvPr id="10" name="TextBox 9">
              <a:extLst>
                <a:ext uri="{FF2B5EF4-FFF2-40B4-BE49-F238E27FC236}">
                  <a16:creationId xmlns:a16="http://schemas.microsoft.com/office/drawing/2014/main" id="{CCB75176-91CC-4E15-B847-B8F20E2EB147}"/>
                </a:ext>
                <a:ext uri="{C183D7F6-B498-43B3-948B-1728B52AA6E4}">
                  <adec:decorative xmlns:adec="http://schemas.microsoft.com/office/drawing/2017/decorative" val="1"/>
                </a:ext>
              </a:extLst>
            </p:cNvPr>
            <p:cNvSpPr txBox="1"/>
            <p:nvPr/>
          </p:nvSpPr>
          <p:spPr>
            <a:xfrm>
              <a:off x="6669192" y="1105372"/>
              <a:ext cx="1786162" cy="623248"/>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23% reported no </a:t>
              </a:r>
            </a:p>
            <a:p>
              <a:pPr defTabSz="1219170" eaLnBrk="0" fontAlgn="base" hangingPunct="0">
                <a:spcBef>
                  <a:spcPct val="0"/>
                </a:spcBef>
                <a:spcAft>
                  <a:spcPct val="0"/>
                </a:spcAft>
              </a:pPr>
              <a:r>
                <a:rPr lang="en-US" sz="2400" b="1" dirty="0">
                  <a:solidFill>
                    <a:srgbClr val="000000"/>
                  </a:solidFill>
                  <a:latin typeface="Calibri" panose="020F0502020204030204" pitchFamily="34" charset="0"/>
                </a:rPr>
                <a:t>anal sex</a:t>
              </a:r>
            </a:p>
          </p:txBody>
        </p:sp>
        <p:graphicFrame>
          <p:nvGraphicFramePr>
            <p:cNvPr id="9" name="Chart 8" descr="These charts depict data on anal and vaginal sex reported by participants. &#10;&#10;The bar represents the percentage of respondents that reported any condomless sex with a sex partner in the past 12 months and the teal portion represents those who always used condoms.&#10;&#10;Top three rows about anal sex are mutually exclusive, with 23% reporting no anal sex.">
              <a:extLst>
                <a:ext uri="{FF2B5EF4-FFF2-40B4-BE49-F238E27FC236}">
                  <a16:creationId xmlns:a16="http://schemas.microsoft.com/office/drawing/2014/main" id="{53765C0B-5765-4882-9894-E1CC798D73C4}"/>
                </a:ext>
              </a:extLst>
            </p:cNvPr>
            <p:cNvGraphicFramePr/>
            <p:nvPr/>
          </p:nvGraphicFramePr>
          <p:xfrm>
            <a:off x="457200" y="939117"/>
            <a:ext cx="6244856" cy="191983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 name="Group 2" descr="Bottom three rows about vaginal sex are mutually exclusive, with 86% reporting no vaginal sex.&#10;">
            <a:extLst>
              <a:ext uri="{FF2B5EF4-FFF2-40B4-BE49-F238E27FC236}">
                <a16:creationId xmlns:a16="http://schemas.microsoft.com/office/drawing/2014/main" id="{DFD9CF5F-1711-4869-8AD1-777EE7882B3A}"/>
              </a:ext>
            </a:extLst>
          </p:cNvPr>
          <p:cNvGrpSpPr/>
          <p:nvPr/>
        </p:nvGrpSpPr>
        <p:grpSpPr>
          <a:xfrm>
            <a:off x="-760022" y="2088563"/>
            <a:ext cx="12252105" cy="4769437"/>
            <a:chOff x="187732" y="1566422"/>
            <a:chExt cx="8417585" cy="3577078"/>
          </a:xfrm>
        </p:grpSpPr>
        <p:sp>
          <p:nvSpPr>
            <p:cNvPr id="5" name="TextBox 4">
              <a:extLst>
                <a:ext uri="{FF2B5EF4-FFF2-40B4-BE49-F238E27FC236}">
                  <a16:creationId xmlns:a16="http://schemas.microsoft.com/office/drawing/2014/main" id="{DA9E95D4-9FE2-40FF-8BA0-7011EE53B23B}"/>
                </a:ext>
                <a:ext uri="{C183D7F6-B498-43B3-948B-1728B52AA6E4}">
                  <adec:decorative xmlns:adec="http://schemas.microsoft.com/office/drawing/2017/decorative" val="1"/>
                </a:ext>
              </a:extLst>
            </p:cNvPr>
            <p:cNvSpPr txBox="1"/>
            <p:nvPr/>
          </p:nvSpPr>
          <p:spPr>
            <a:xfrm>
              <a:off x="6819155" y="2977891"/>
              <a:ext cx="1786162" cy="623248"/>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86% reported no </a:t>
              </a:r>
            </a:p>
            <a:p>
              <a:pPr defTabSz="1219170" eaLnBrk="0" fontAlgn="base" hangingPunct="0">
                <a:spcBef>
                  <a:spcPct val="0"/>
                </a:spcBef>
                <a:spcAft>
                  <a:spcPct val="0"/>
                </a:spcAft>
              </a:pPr>
              <a:r>
                <a:rPr lang="en-US" sz="2400" b="1" dirty="0">
                  <a:solidFill>
                    <a:srgbClr val="000000"/>
                  </a:solidFill>
                  <a:latin typeface="Calibri" panose="020F0502020204030204" pitchFamily="34" charset="0"/>
                </a:rPr>
                <a:t>vaginal sex</a:t>
              </a:r>
            </a:p>
          </p:txBody>
        </p:sp>
        <p:graphicFrame>
          <p:nvGraphicFramePr>
            <p:cNvPr id="13" name="Chart 12" descr="Bottom three rows about vaginal sex are mutually exclusive, with 86% reporting no vaginal sex.">
              <a:extLst>
                <a:ext uri="{FF2B5EF4-FFF2-40B4-BE49-F238E27FC236}">
                  <a16:creationId xmlns:a16="http://schemas.microsoft.com/office/drawing/2014/main" id="{4F22EECD-018E-4614-AB2D-B9BD2AF8479D}"/>
                </a:ext>
              </a:extLst>
            </p:cNvPr>
            <p:cNvGraphicFramePr/>
            <p:nvPr>
              <p:extLst>
                <p:ext uri="{D42A27DB-BD31-4B8C-83A1-F6EECF244321}">
                  <p14:modId xmlns:p14="http://schemas.microsoft.com/office/powerpoint/2010/main" val="3240518706"/>
                </p:ext>
              </p:extLst>
            </p:nvPr>
          </p:nvGraphicFramePr>
          <p:xfrm>
            <a:off x="187732" y="1566422"/>
            <a:ext cx="6951235" cy="3577078"/>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45073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2579E6CE-0993-7D4D-B086-AA8A07AE86DD}"/>
              </a:ext>
            </a:extLst>
          </p:cNvPr>
          <p:cNvSpPr>
            <a:spLocks noGrp="1"/>
          </p:cNvSpPr>
          <p:nvPr>
            <p:ph type="title"/>
          </p:nvPr>
        </p:nvSpPr>
        <p:spPr>
          <a:xfrm>
            <a:off x="609600" y="165372"/>
            <a:ext cx="11303385" cy="1374670"/>
          </a:xfrm>
        </p:spPr>
        <p:txBody>
          <a:bodyPr/>
          <a:lstStyle/>
          <a:p>
            <a:r>
              <a:rPr lang="en-US" dirty="0">
                <a:latin typeface="Calibri" panose="020F0502020204030204" pitchFamily="34" charset="0"/>
                <a:cs typeface="Calibri" panose="020F0502020204030204" pitchFamily="34" charset="0"/>
              </a:rPr>
              <a:t>Preexposure Prophylaxis (</a:t>
            </a:r>
            <a:r>
              <a:rPr lang="en-US" dirty="0" err="1">
                <a:latin typeface="Calibri" panose="020F0502020204030204" pitchFamily="34" charset="0"/>
                <a:cs typeface="Calibri" panose="020F0502020204030204" pitchFamily="34" charset="0"/>
              </a:rPr>
              <a:t>PrEP</a:t>
            </a:r>
            <a:r>
              <a:rPr lang="en-US" dirty="0">
                <a:latin typeface="Calibri" panose="020F0502020204030204" pitchFamily="34" charset="0"/>
                <a:cs typeface="Calibri" panose="020F0502020204030204" pitchFamily="34" charset="0"/>
              </a:rPr>
              <a:t>) use and awareness among HIV-negative participants</a:t>
            </a:r>
          </a:p>
        </p:txBody>
      </p:sp>
      <p:graphicFrame>
        <p:nvGraphicFramePr>
          <p:cNvPr id="10" name="Chart 9" descr="PrEP use and awareness among HIV-negative NHBS-Trans participants were 32% and 92% respectively, which was nearly identical to PrEP use and awareness in the same 7 cities among men who have sex with men in 2017 (NHBS-MSM). In 2019 among heterosexually active persons at increased risk for HIV (NHBS-HET), less than 1% reported PrEP use and 37% reported PrEP awareness.">
            <a:extLst>
              <a:ext uri="{FF2B5EF4-FFF2-40B4-BE49-F238E27FC236}">
                <a16:creationId xmlns:a16="http://schemas.microsoft.com/office/drawing/2014/main" id="{D18F6610-0B0C-4999-BC86-F19D90466528}"/>
              </a:ext>
            </a:extLst>
          </p:cNvPr>
          <p:cNvGraphicFramePr/>
          <p:nvPr>
            <p:extLst>
              <p:ext uri="{D42A27DB-BD31-4B8C-83A1-F6EECF244321}">
                <p14:modId xmlns:p14="http://schemas.microsoft.com/office/powerpoint/2010/main" val="3747384854"/>
              </p:ext>
            </p:extLst>
          </p:nvPr>
        </p:nvGraphicFramePr>
        <p:xfrm>
          <a:off x="877355" y="1344704"/>
          <a:ext cx="8353712" cy="476741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E686BB61-DF12-45B4-8FF4-030CE1A750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31067" y="1436557"/>
            <a:ext cx="2438612" cy="2438612"/>
          </a:xfrm>
          <a:prstGeom prst="rect">
            <a:avLst/>
          </a:prstGeom>
        </p:spPr>
      </p:pic>
      <p:sp>
        <p:nvSpPr>
          <p:cNvPr id="4" name="TextBox 3">
            <a:extLst>
              <a:ext uri="{FF2B5EF4-FFF2-40B4-BE49-F238E27FC236}">
                <a16:creationId xmlns:a16="http://schemas.microsoft.com/office/drawing/2014/main" id="{00B032C4-9775-4661-83C6-14AA852E1740}"/>
              </a:ext>
            </a:extLst>
          </p:cNvPr>
          <p:cNvSpPr txBox="1"/>
          <p:nvPr/>
        </p:nvSpPr>
        <p:spPr>
          <a:xfrm>
            <a:off x="291908" y="6112121"/>
            <a:ext cx="12024269" cy="420756"/>
          </a:xfrm>
          <a:prstGeom prst="rect">
            <a:avLst/>
          </a:prstGeom>
          <a:noFill/>
        </p:spPr>
        <p:txBody>
          <a:bodyPr wrap="square" rtlCol="0">
            <a:spAutoFit/>
          </a:bodyPr>
          <a:lstStyle/>
          <a:p>
            <a:pPr defTabSz="1219170" eaLnBrk="0" fontAlgn="base" hangingPunct="0">
              <a:spcBef>
                <a:spcPct val="0"/>
              </a:spcBef>
              <a:spcAft>
                <a:spcPct val="0"/>
              </a:spcAft>
            </a:pPr>
            <a:r>
              <a:rPr lang="en-US" sz="1067" dirty="0">
                <a:solidFill>
                  <a:srgbClr val="000000"/>
                </a:solidFill>
                <a:latin typeface="Calibri" panose="020F0502020204030204" pitchFamily="34" charset="0"/>
                <a:cs typeface="Calibri" panose="020F0502020204030204" pitchFamily="34" charset="0"/>
              </a:rPr>
              <a:t>NHBS-MSM 2017: </a:t>
            </a:r>
            <a:r>
              <a:rPr lang="en-US" sz="1067" dirty="0">
                <a:solidFill>
                  <a:srgbClr val="0F56DC"/>
                </a:solidFill>
                <a:latin typeface="Calibri" panose="020F0502020204030204" pitchFamily="34" charset="0"/>
                <a:cs typeface="Calibri" panose="020F0502020204030204" pitchFamily="34" charset="0"/>
                <a:hlinkClick r:id="rId5"/>
              </a:rPr>
              <a:t>HIV Infection Risk, Prevention, and Testing Behaviors Among Men Who Have Sex With Men—National HIV Behavioral Surveillance, 23 U.S. Cities, 2017 </a:t>
            </a:r>
            <a:endParaRPr lang="en-US" sz="1067" dirty="0">
              <a:solidFill>
                <a:srgbClr val="0F56DC"/>
              </a:solidFill>
              <a:latin typeface="Calibri" panose="020F0502020204030204" pitchFamily="34" charset="0"/>
              <a:cs typeface="Calibri" panose="020F0502020204030204" pitchFamily="34" charset="0"/>
            </a:endParaRPr>
          </a:p>
          <a:p>
            <a:pPr defTabSz="1219170" eaLnBrk="0" fontAlgn="base" hangingPunct="0">
              <a:spcBef>
                <a:spcPct val="0"/>
              </a:spcBef>
              <a:spcAft>
                <a:spcPct val="0"/>
              </a:spcAft>
            </a:pPr>
            <a:r>
              <a:rPr lang="en-US" sz="1067" dirty="0">
                <a:solidFill>
                  <a:srgbClr val="000000"/>
                </a:solidFill>
                <a:latin typeface="Calibri" panose="020F0502020204030204" pitchFamily="34" charset="0"/>
                <a:cs typeface="Calibri" panose="020F0502020204030204" pitchFamily="34" charset="0"/>
              </a:rPr>
              <a:t>NHBS-HET 2019: </a:t>
            </a:r>
            <a:r>
              <a:rPr lang="en-US" sz="1067" dirty="0">
                <a:solidFill>
                  <a:srgbClr val="0F56DC"/>
                </a:solidFill>
                <a:latin typeface="Calibri" panose="020F0502020204030204" pitchFamily="34" charset="0"/>
                <a:cs typeface="Calibri" panose="020F0502020204030204" pitchFamily="34" charset="0"/>
                <a:hlinkClick r:id="rId6"/>
              </a:rPr>
              <a:t>HIV Infection, Risk, Prevention, and Testing Behaviors among Heterosexually Active Adults at Increased Risk for HIV Infection—National HIV Behavioral Surveillance: 23 U.S. Cities, 2019</a:t>
            </a:r>
            <a:endParaRPr lang="en-US"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73980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urrently taking antiretrovirals (ART)">
            <a:extLst>
              <a:ext uri="{FF2B5EF4-FFF2-40B4-BE49-F238E27FC236}">
                <a16:creationId xmlns:a16="http://schemas.microsoft.com/office/drawing/2014/main" id="{25B283DF-5988-436F-899B-B263E5014AB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Currently taking antiretrovirals (ART)</a:t>
            </a:r>
          </a:p>
        </p:txBody>
      </p:sp>
      <p:graphicFrame>
        <p:nvGraphicFramePr>
          <p:cNvPr id="7" name="Content Placeholder 6" descr="Among HIV-positive respondents interviewed as part of NHBS-Trans, 90% of were taking antiretrovirals (ART) at the time of the survey.">
            <a:extLst>
              <a:ext uri="{FF2B5EF4-FFF2-40B4-BE49-F238E27FC236}">
                <a16:creationId xmlns:a16="http://schemas.microsoft.com/office/drawing/2014/main" id="{29D55A55-C1ED-4548-9084-1ED2D135230D}"/>
              </a:ext>
            </a:extLst>
          </p:cNvPr>
          <p:cNvGraphicFramePr>
            <a:graphicFrameLocks noGrp="1"/>
          </p:cNvGraphicFramePr>
          <p:nvPr>
            <p:ph idx="11"/>
            <p:extLst>
              <p:ext uri="{D42A27DB-BD31-4B8C-83A1-F6EECF244321}">
                <p14:modId xmlns:p14="http://schemas.microsoft.com/office/powerpoint/2010/main" val="1587158701"/>
              </p:ext>
            </p:extLst>
          </p:nvPr>
        </p:nvGraphicFramePr>
        <p:xfrm>
          <a:off x="609600" y="1456267"/>
          <a:ext cx="5190067" cy="447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Similarly, 93% of respondents interviewed as part of the Medical Monitoring Project (MMP) in 2018-2019 were taking ART at the time of the survey. MMP samples adults with diagnosed HIV aged 18 years of age or older. In the 2018-2019 sample, 75% identified as male; 23% identified as female; 2% identified as transgender. ">
            <a:extLst>
              <a:ext uri="{FF2B5EF4-FFF2-40B4-BE49-F238E27FC236}">
                <a16:creationId xmlns:a16="http://schemas.microsoft.com/office/drawing/2014/main" id="{3B6E5D64-A9BD-4BAC-8DF5-9ABF0348A3DB}"/>
              </a:ext>
            </a:extLst>
          </p:cNvPr>
          <p:cNvGraphicFramePr/>
          <p:nvPr>
            <p:extLst>
              <p:ext uri="{D42A27DB-BD31-4B8C-83A1-F6EECF244321}">
                <p14:modId xmlns:p14="http://schemas.microsoft.com/office/powerpoint/2010/main" val="720009278"/>
              </p:ext>
            </p:extLst>
          </p:nvPr>
        </p:nvGraphicFramePr>
        <p:xfrm>
          <a:off x="5930319" y="1456267"/>
          <a:ext cx="5078107" cy="4470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descr="Link to Medical Monitoring Project 2018-2019.">
            <a:extLst>
              <a:ext uri="{FF2B5EF4-FFF2-40B4-BE49-F238E27FC236}">
                <a16:creationId xmlns:a16="http://schemas.microsoft.com/office/drawing/2014/main" id="{E877A6ED-7E26-4946-B71F-433F7550E665}"/>
              </a:ext>
            </a:extLst>
          </p:cNvPr>
          <p:cNvSpPr txBox="1"/>
          <p:nvPr/>
        </p:nvSpPr>
        <p:spPr>
          <a:xfrm>
            <a:off x="463045" y="6322211"/>
            <a:ext cx="11303385" cy="256545"/>
          </a:xfrm>
          <a:prstGeom prst="rect">
            <a:avLst/>
          </a:prstGeom>
          <a:noFill/>
        </p:spPr>
        <p:txBody>
          <a:bodyPr wrap="square" rtlCol="0">
            <a:spAutoFit/>
          </a:bodyPr>
          <a:lstStyle/>
          <a:p>
            <a:pPr defTabSz="1219170" eaLnBrk="0" fontAlgn="base" hangingPunct="0">
              <a:spcBef>
                <a:spcPct val="0"/>
              </a:spcBef>
              <a:spcAft>
                <a:spcPct val="0"/>
              </a:spcAft>
            </a:pPr>
            <a:r>
              <a:rPr lang="en-US" sz="1067" dirty="0">
                <a:solidFill>
                  <a:srgbClr val="000000"/>
                </a:solidFill>
                <a:latin typeface="Calibri" panose="020F0502020204030204" pitchFamily="34" charset="0"/>
              </a:rPr>
              <a:t>Medical Monitoring Project 2018-2019: </a:t>
            </a:r>
            <a:r>
              <a:rPr lang="en-US" sz="1067" dirty="0">
                <a:solidFill>
                  <a:srgbClr val="000000"/>
                </a:solidFill>
                <a:latin typeface="Calibri" panose="020F0502020204030204" pitchFamily="34" charset="0"/>
                <a:hlinkClick r:id="rId5"/>
              </a:rPr>
              <a:t>Behavioral and Clinical Characteristics of Persons with Diagnosed HIV Infection—Medical Monitoring Project, United States, 2018 Cycle (June 2018–May 2019)</a:t>
            </a:r>
            <a:endParaRPr lang="en-US" sz="1067"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460956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AA7FE-8B84-4196-B62D-2E716F9B6A42}"/>
              </a:ext>
              <a:ext uri="{C183D7F6-B498-43B3-948B-1728B52AA6E4}">
                <adec:decorative xmlns:adec="http://schemas.microsoft.com/office/drawing/2017/decorative" val="1"/>
              </a:ext>
            </a:extLst>
          </p:cNvPr>
          <p:cNvSpPr txBox="1"/>
          <p:nvPr/>
        </p:nvSpPr>
        <p:spPr>
          <a:xfrm>
            <a:off x="6706683" y="2356866"/>
            <a:ext cx="3054747"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were taking hormones</a:t>
            </a:r>
          </a:p>
        </p:txBody>
      </p:sp>
      <p:sp>
        <p:nvSpPr>
          <p:cNvPr id="3" name="TextBox 2">
            <a:extLst>
              <a:ext uri="{FF2B5EF4-FFF2-40B4-BE49-F238E27FC236}">
                <a16:creationId xmlns:a16="http://schemas.microsoft.com/office/drawing/2014/main" id="{448CE8BC-2E94-4A26-9124-030EDB996887}"/>
              </a:ext>
              <a:ext uri="{C183D7F6-B498-43B3-948B-1728B52AA6E4}">
                <adec:decorative xmlns:adec="http://schemas.microsoft.com/office/drawing/2017/decorative" val="1"/>
              </a:ext>
            </a:extLst>
          </p:cNvPr>
          <p:cNvSpPr txBox="1"/>
          <p:nvPr/>
        </p:nvSpPr>
        <p:spPr>
          <a:xfrm>
            <a:off x="2615077" y="3758460"/>
            <a:ext cx="5439823"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wanted to but were not taking hormones</a:t>
            </a:r>
          </a:p>
        </p:txBody>
      </p:sp>
      <p:sp>
        <p:nvSpPr>
          <p:cNvPr id="4" name="TextBox 3">
            <a:extLst>
              <a:ext uri="{FF2B5EF4-FFF2-40B4-BE49-F238E27FC236}">
                <a16:creationId xmlns:a16="http://schemas.microsoft.com/office/drawing/2014/main" id="{2A7BB3D7-F230-4D45-863B-22CE04D9EB81}"/>
              </a:ext>
              <a:ext uri="{C183D7F6-B498-43B3-948B-1728B52AA6E4}">
                <adec:decorative xmlns:adec="http://schemas.microsoft.com/office/drawing/2017/decorative" val="1"/>
              </a:ext>
            </a:extLst>
          </p:cNvPr>
          <p:cNvSpPr txBox="1"/>
          <p:nvPr/>
        </p:nvSpPr>
        <p:spPr>
          <a:xfrm>
            <a:off x="1679753" y="5134964"/>
            <a:ext cx="4139467"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did not want to take hormones</a:t>
            </a:r>
          </a:p>
        </p:txBody>
      </p:sp>
      <p:sp>
        <p:nvSpPr>
          <p:cNvPr id="8" name="TextBox 1">
            <a:extLst>
              <a:ext uri="{FF2B5EF4-FFF2-40B4-BE49-F238E27FC236}">
                <a16:creationId xmlns:a16="http://schemas.microsoft.com/office/drawing/2014/main" id="{D41BA7BC-9A07-4D8B-AA38-EDB8F42FC916}"/>
              </a:ext>
              <a:ext uri="{C183D7F6-B498-43B3-948B-1728B52AA6E4}">
                <adec:decorative xmlns:adec="http://schemas.microsoft.com/office/drawing/2017/decorative" val="1"/>
              </a:ext>
            </a:extLst>
          </p:cNvPr>
          <p:cNvSpPr txBox="1"/>
          <p:nvPr/>
        </p:nvSpPr>
        <p:spPr>
          <a:xfrm>
            <a:off x="1018018" y="4584263"/>
            <a:ext cx="692818"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70" eaLnBrk="0" fontAlgn="base" hangingPunct="0">
              <a:spcBef>
                <a:spcPct val="0"/>
              </a:spcBef>
              <a:spcAft>
                <a:spcPct val="0"/>
              </a:spcAft>
            </a:pPr>
            <a:r>
              <a:rPr lang="en-US" sz="3200" b="1" dirty="0">
                <a:solidFill>
                  <a:srgbClr val="FFFFFF"/>
                </a:solidFill>
                <a:latin typeface="Calibri" panose="020F0502020204030204" pitchFamily="34" charset="0"/>
              </a:rPr>
              <a:t>8%</a:t>
            </a:r>
            <a:endParaRPr lang="en-US" sz="2133" b="1" dirty="0">
              <a:solidFill>
                <a:srgbClr val="FFFFFF"/>
              </a:solidFill>
              <a:latin typeface="Calibri" panose="020F0502020204030204" pitchFamily="34" charset="0"/>
            </a:endParaRPr>
          </a:p>
        </p:txBody>
      </p:sp>
      <p:graphicFrame>
        <p:nvGraphicFramePr>
          <p:cNvPr id="9" name="Chart 8" descr="Among NHBS-Trans participants, 72% were taking hormones for gender affirmation at the time of the survey, 20% wanted to take hormones, and 8% did not want to take hormones. ">
            <a:extLst>
              <a:ext uri="{FF2B5EF4-FFF2-40B4-BE49-F238E27FC236}">
                <a16:creationId xmlns:a16="http://schemas.microsoft.com/office/drawing/2014/main" id="{0E4456A8-F404-4758-9FC2-A7804D4A05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6881948"/>
              </p:ext>
            </p:extLst>
          </p:nvPr>
        </p:nvGraphicFramePr>
        <p:xfrm>
          <a:off x="511241" y="569382"/>
          <a:ext cx="11473235" cy="566712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Hormone use for gender affirmation </a:t>
            </a:r>
          </a:p>
        </p:txBody>
      </p:sp>
    </p:spTree>
    <p:extLst>
      <p:ext uri="{BB962C8B-B14F-4D97-AF65-F5344CB8AC3E}">
        <p14:creationId xmlns:p14="http://schemas.microsoft.com/office/powerpoint/2010/main" val="14533782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A2C3-8A05-4973-B4EE-3A24E671792E}"/>
              </a:ext>
            </a:extLst>
          </p:cNvPr>
          <p:cNvSpPr>
            <a:spLocks noGrp="1"/>
          </p:cNvSpPr>
          <p:nvPr>
            <p:ph type="title"/>
          </p:nvPr>
        </p:nvSpPr>
        <p:spPr>
          <a:xfrm>
            <a:off x="609600" y="274640"/>
            <a:ext cx="10972800" cy="971065"/>
          </a:xfrm>
        </p:spPr>
        <p:txBody>
          <a:bodyPr/>
          <a:lstStyle/>
          <a:p>
            <a:r>
              <a:rPr lang="en-US" sz="4000" dirty="0">
                <a:cs typeface="Calibri" panose="020F0502020204030204" pitchFamily="34" charset="0"/>
              </a:rPr>
              <a:t>Abuse and harassment in the past 12 months</a:t>
            </a:r>
          </a:p>
        </p:txBody>
      </p:sp>
      <p:graphicFrame>
        <p:nvGraphicFramePr>
          <p:cNvPr id="5" name="Chart 4" descr="Among NHBS-Trans participants, 54% reported being verbally abused or harassed in the past 12 months; 27% reported being physically abused or harassed in the past 12 months; 15% reported being physically abused or harassed by a sexual partner in the past 12 months; and 15% of participants reported being forced to have sex in the last 12 months.">
            <a:extLst>
              <a:ext uri="{FF2B5EF4-FFF2-40B4-BE49-F238E27FC236}">
                <a16:creationId xmlns:a16="http://schemas.microsoft.com/office/drawing/2014/main" id="{4DE495E5-7363-4A20-9F84-49CDCE2A432C}"/>
              </a:ext>
            </a:extLst>
          </p:cNvPr>
          <p:cNvGraphicFramePr/>
          <p:nvPr>
            <p:extLst>
              <p:ext uri="{D42A27DB-BD31-4B8C-83A1-F6EECF244321}">
                <p14:modId xmlns:p14="http://schemas.microsoft.com/office/powerpoint/2010/main" val="3116690126"/>
              </p:ext>
            </p:extLst>
          </p:nvPr>
        </p:nvGraphicFramePr>
        <p:xfrm>
          <a:off x="700392" y="1660187"/>
          <a:ext cx="10882008" cy="4824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81772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6350-E6E8-475D-81D4-BAFE7D73B2F7}"/>
              </a:ext>
            </a:extLst>
          </p:cNvPr>
          <p:cNvSpPr>
            <a:spLocks noGrp="1"/>
          </p:cNvSpPr>
          <p:nvPr>
            <p:ph type="title"/>
          </p:nvPr>
        </p:nvSpPr>
        <p:spPr/>
        <p:txBody>
          <a:bodyPr/>
          <a:lstStyle/>
          <a:p>
            <a:r>
              <a:rPr lang="en-US" sz="4000" dirty="0">
                <a:cs typeface="Calibri" panose="020F0502020204030204" pitchFamily="34" charset="0"/>
              </a:rPr>
              <a:t>Suicidal ideation and behavior in the past 12 months</a:t>
            </a:r>
          </a:p>
        </p:txBody>
      </p:sp>
      <p:graphicFrame>
        <p:nvGraphicFramePr>
          <p:cNvPr id="6" name="Chart 5" descr="Among HIV-negative participants, 22% seriously thought about suicide, 9% made plans for suicide, and 6% attempted suicide. Among HIV-positive participants, 12% seriously thought about suicide, 4% made plans for suicide, and 3% attempted suicide. ">
            <a:extLst>
              <a:ext uri="{FF2B5EF4-FFF2-40B4-BE49-F238E27FC236}">
                <a16:creationId xmlns:a16="http://schemas.microsoft.com/office/drawing/2014/main" id="{3AFA62B4-996E-4F49-98F2-DA75090E57E9}"/>
              </a:ext>
            </a:extLst>
          </p:cNvPr>
          <p:cNvGraphicFramePr/>
          <p:nvPr>
            <p:extLst>
              <p:ext uri="{D42A27DB-BD31-4B8C-83A1-F6EECF244321}">
                <p14:modId xmlns:p14="http://schemas.microsoft.com/office/powerpoint/2010/main" val="320782556"/>
              </p:ext>
            </p:extLst>
          </p:nvPr>
        </p:nvGraphicFramePr>
        <p:xfrm>
          <a:off x="1297021" y="1309993"/>
          <a:ext cx="10285379" cy="5273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42554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Key Takeaways</a:t>
            </a:r>
            <a:br>
              <a:rPr lang="en-US" sz="4267" dirty="0">
                <a:latin typeface="Calibri" panose="020F0502020204030204" pitchFamily="34" charset="0"/>
                <a:cs typeface="Calibri" panose="020F0502020204030204" pitchFamily="34" charset="0"/>
              </a:rPr>
            </a:br>
            <a:endParaRPr lang="en-US" sz="4267"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762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CAE3-EBC5-4FB1-9D56-CAB1DCC67096}"/>
              </a:ext>
            </a:extLst>
          </p:cNvPr>
          <p:cNvSpPr>
            <a:spLocks noGrp="1"/>
          </p:cNvSpPr>
          <p:nvPr>
            <p:ph type="title"/>
          </p:nvPr>
        </p:nvSpPr>
        <p:spPr/>
        <p:txBody>
          <a:bodyPr/>
          <a:lstStyle/>
          <a:p>
            <a:r>
              <a:rPr lang="en-US" sz="4000" dirty="0">
                <a:cs typeface="Calibri" panose="020F0502020204030204" pitchFamily="34" charset="0"/>
              </a:rPr>
              <a:t>What did we learn in NHBS-Trans?</a:t>
            </a:r>
          </a:p>
        </p:txBody>
      </p:sp>
      <p:sp>
        <p:nvSpPr>
          <p:cNvPr id="6" name="Text Placeholder 1">
            <a:extLst>
              <a:ext uri="{FF2B5EF4-FFF2-40B4-BE49-F238E27FC236}">
                <a16:creationId xmlns:a16="http://schemas.microsoft.com/office/drawing/2014/main" id="{0EC84E11-E79C-4D27-A47D-476FE04E7FF1}"/>
              </a:ext>
            </a:extLst>
          </p:cNvPr>
          <p:cNvSpPr>
            <a:spLocks noGrp="1"/>
          </p:cNvSpPr>
          <p:nvPr>
            <p:ph type="body" sz="quarter" idx="10"/>
          </p:nvPr>
        </p:nvSpPr>
        <p:spPr>
          <a:xfrm>
            <a:off x="609601" y="1542781"/>
            <a:ext cx="11071156" cy="4858019"/>
          </a:xfrm>
        </p:spPr>
        <p:txBody>
          <a:bodyPr/>
          <a:lstStyle/>
          <a:p>
            <a:r>
              <a:rPr lang="en-US" dirty="0"/>
              <a:t>Transgender women need to be a priority population</a:t>
            </a:r>
          </a:p>
          <a:p>
            <a:pPr marL="0" indent="0">
              <a:buNone/>
            </a:pPr>
            <a:endParaRPr lang="en-US" dirty="0"/>
          </a:p>
          <a:p>
            <a:r>
              <a:rPr lang="en-US" dirty="0"/>
              <a:t>HIV prevalence was high </a:t>
            </a:r>
          </a:p>
          <a:p>
            <a:pPr lvl="1"/>
            <a:r>
              <a:rPr lang="en-US" dirty="0"/>
              <a:t>Result of complex layering of </a:t>
            </a:r>
            <a:r>
              <a:rPr lang="en-US" dirty="0" err="1"/>
              <a:t>syndemics</a:t>
            </a:r>
            <a:r>
              <a:rPr lang="en-US" dirty="0"/>
              <a:t>* </a:t>
            </a:r>
          </a:p>
          <a:p>
            <a:pPr lvl="1"/>
            <a:r>
              <a:rPr lang="en-US" dirty="0"/>
              <a:t>Social and economic factors</a:t>
            </a:r>
          </a:p>
          <a:p>
            <a:pPr lvl="1"/>
            <a:endParaRPr lang="en-US" dirty="0"/>
          </a:p>
          <a:p>
            <a:endParaRPr lang="en-US" dirty="0"/>
          </a:p>
        </p:txBody>
      </p:sp>
      <p:sp>
        <p:nvSpPr>
          <p:cNvPr id="3" name="TextBox 2">
            <a:extLst>
              <a:ext uri="{FF2B5EF4-FFF2-40B4-BE49-F238E27FC236}">
                <a16:creationId xmlns:a16="http://schemas.microsoft.com/office/drawing/2014/main" id="{36932DA6-5377-494A-90A2-14961110F375}"/>
              </a:ext>
            </a:extLst>
          </p:cNvPr>
          <p:cNvSpPr txBox="1"/>
          <p:nvPr/>
        </p:nvSpPr>
        <p:spPr>
          <a:xfrm>
            <a:off x="731521" y="5966916"/>
            <a:ext cx="10949236" cy="297454"/>
          </a:xfrm>
          <a:prstGeom prst="rect">
            <a:avLst/>
          </a:prstGeom>
          <a:noFill/>
        </p:spPr>
        <p:txBody>
          <a:bodyPr wrap="square" rtlCol="0">
            <a:spAutoFit/>
          </a:bodyPr>
          <a:lstStyle/>
          <a:p>
            <a:pPr defTabSz="1219170" eaLnBrk="0" fontAlgn="base" hangingPunct="0">
              <a:spcBef>
                <a:spcPct val="0"/>
              </a:spcBef>
              <a:spcAft>
                <a:spcPct val="0"/>
              </a:spcAft>
            </a:pPr>
            <a:r>
              <a:rPr lang="en-US" sz="1333">
                <a:solidFill>
                  <a:srgbClr val="000000"/>
                </a:solidFill>
                <a:latin typeface="Calibri" panose="020F0502020204030204" pitchFamily="34" charset="0"/>
              </a:rPr>
              <a:t>*Singer M, Bulled N, </a:t>
            </a:r>
            <a:r>
              <a:rPr lang="en-US" sz="1333" err="1">
                <a:solidFill>
                  <a:srgbClr val="000000"/>
                </a:solidFill>
                <a:latin typeface="Calibri" panose="020F0502020204030204" pitchFamily="34" charset="0"/>
              </a:rPr>
              <a:t>Ostrach</a:t>
            </a:r>
            <a:r>
              <a:rPr lang="en-US" sz="1333">
                <a:solidFill>
                  <a:srgbClr val="000000"/>
                </a:solidFill>
                <a:latin typeface="Calibri" panose="020F0502020204030204" pitchFamily="34" charset="0"/>
              </a:rPr>
              <a:t> B, Mendenhall E. </a:t>
            </a:r>
            <a:r>
              <a:rPr lang="en-US" sz="1333" err="1">
                <a:solidFill>
                  <a:srgbClr val="000000"/>
                </a:solidFill>
                <a:latin typeface="Calibri" panose="020F0502020204030204" pitchFamily="34" charset="0"/>
              </a:rPr>
              <a:t>Syndemics</a:t>
            </a:r>
            <a:r>
              <a:rPr lang="en-US" sz="1333">
                <a:solidFill>
                  <a:srgbClr val="000000"/>
                </a:solidFill>
                <a:latin typeface="Calibri" panose="020F0502020204030204" pitchFamily="34" charset="0"/>
              </a:rPr>
              <a:t> and the biosocial conception of health. Lancet. 2017 Mar 4;389(10072):941-950. </a:t>
            </a:r>
          </a:p>
        </p:txBody>
      </p:sp>
    </p:spTree>
    <p:extLst>
      <p:ext uri="{BB962C8B-B14F-4D97-AF65-F5344CB8AC3E}">
        <p14:creationId xmlns:p14="http://schemas.microsoft.com/office/powerpoint/2010/main" val="32296148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588850B-68A5-4905-9C02-F05105EF4F3C}"/>
              </a:ext>
              <a:ext uri="{C183D7F6-B498-43B3-948B-1728B52AA6E4}">
                <adec:decorative xmlns:adec="http://schemas.microsoft.com/office/drawing/2017/decorative" val="1"/>
              </a:ext>
            </a:extLst>
          </p:cNvPr>
          <p:cNvCxnSpPr>
            <a:cxnSpLocks/>
          </p:cNvCxnSpPr>
          <p:nvPr/>
        </p:nvCxnSpPr>
        <p:spPr>
          <a:xfrm>
            <a:off x="5447619" y="4833915"/>
            <a:ext cx="25630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A84EDCD-9291-460C-AAF6-5F3C88D02FF5}"/>
              </a:ext>
              <a:ext uri="{C183D7F6-B498-43B3-948B-1728B52AA6E4}">
                <adec:decorative xmlns:adec="http://schemas.microsoft.com/office/drawing/2017/decorative" val="1"/>
              </a:ext>
            </a:extLst>
          </p:cNvPr>
          <p:cNvSpPr/>
          <p:nvPr/>
        </p:nvSpPr>
        <p:spPr>
          <a:xfrm>
            <a:off x="6901355" y="3507225"/>
            <a:ext cx="411721" cy="415624"/>
          </a:xfrm>
          <a:prstGeom prst="ellipse">
            <a:avLst/>
          </a:prstGeom>
          <a:solidFill>
            <a:srgbClr val="007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23" name="Oval 22">
            <a:extLst>
              <a:ext uri="{FF2B5EF4-FFF2-40B4-BE49-F238E27FC236}">
                <a16:creationId xmlns:a16="http://schemas.microsoft.com/office/drawing/2014/main" id="{8E7DFDEB-7F24-40C8-874B-DE9760AD269C}"/>
              </a:ext>
              <a:ext uri="{C183D7F6-B498-43B3-948B-1728B52AA6E4}">
                <adec:decorative xmlns:adec="http://schemas.microsoft.com/office/drawing/2017/decorative" val="1"/>
              </a:ext>
            </a:extLst>
          </p:cNvPr>
          <p:cNvSpPr/>
          <p:nvPr/>
        </p:nvSpPr>
        <p:spPr>
          <a:xfrm>
            <a:off x="8005631" y="4626103"/>
            <a:ext cx="411721" cy="415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24" name="Title 1">
            <a:extLst>
              <a:ext uri="{FF2B5EF4-FFF2-40B4-BE49-F238E27FC236}">
                <a16:creationId xmlns:a16="http://schemas.microsoft.com/office/drawing/2014/main" id="{23E69B00-9542-4691-AC5A-B9953C21A66F}"/>
              </a:ext>
              <a:ext uri="{C183D7F6-B498-43B3-948B-1728B52AA6E4}">
                <adec:decorative xmlns:adec="http://schemas.microsoft.com/office/drawing/2017/decorative" val="1"/>
              </a:ext>
            </a:extLst>
          </p:cNvPr>
          <p:cNvSpPr>
            <a:spLocks noGrp="1"/>
          </p:cNvSpPr>
          <p:nvPr>
            <p:ph type="title"/>
          </p:nvPr>
        </p:nvSpPr>
        <p:spPr>
          <a:xfrm>
            <a:off x="6458911" y="1572346"/>
            <a:ext cx="4114800" cy="1143000"/>
          </a:xfrm>
        </p:spPr>
        <p:txBody>
          <a:bodyPr/>
          <a:lstStyle/>
          <a:p>
            <a:r>
              <a:rPr lang="en-US" sz="4000" dirty="0"/>
              <a:t>Data to action</a:t>
            </a:r>
          </a:p>
        </p:txBody>
      </p:sp>
      <p:sp>
        <p:nvSpPr>
          <p:cNvPr id="25" name="Title 1">
            <a:extLst>
              <a:ext uri="{FF2B5EF4-FFF2-40B4-BE49-F238E27FC236}">
                <a16:creationId xmlns:a16="http://schemas.microsoft.com/office/drawing/2014/main" id="{A5FFDA33-8D09-472D-8725-D14E8A020FF2}"/>
              </a:ext>
              <a:ext uri="{C183D7F6-B498-43B3-948B-1728B52AA6E4}">
                <adec:decorative xmlns:adec="http://schemas.microsoft.com/office/drawing/2017/decorative" val="1"/>
              </a:ext>
            </a:extLst>
          </p:cNvPr>
          <p:cNvSpPr txBox="1">
            <a:spLocks/>
          </p:cNvSpPr>
          <p:nvPr/>
        </p:nvSpPr>
        <p:spPr>
          <a:xfrm>
            <a:off x="7313076" y="2874870"/>
            <a:ext cx="4114800" cy="1143000"/>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4000" dirty="0"/>
              <a:t>Data collection</a:t>
            </a:r>
          </a:p>
        </p:txBody>
      </p:sp>
      <p:sp>
        <p:nvSpPr>
          <p:cNvPr id="26" name="Title 1">
            <a:extLst>
              <a:ext uri="{FF2B5EF4-FFF2-40B4-BE49-F238E27FC236}">
                <a16:creationId xmlns:a16="http://schemas.microsoft.com/office/drawing/2014/main" id="{545F45FB-D876-4D60-BB96-BC0C62F65AE7}"/>
              </a:ext>
              <a:ext uri="{C183D7F6-B498-43B3-948B-1728B52AA6E4}">
                <adec:decorative xmlns:adec="http://schemas.microsoft.com/office/drawing/2017/decorative" val="1"/>
              </a:ext>
            </a:extLst>
          </p:cNvPr>
          <p:cNvSpPr txBox="1">
            <a:spLocks/>
          </p:cNvSpPr>
          <p:nvPr/>
        </p:nvSpPr>
        <p:spPr>
          <a:xfrm>
            <a:off x="8410887" y="4436467"/>
            <a:ext cx="3004072" cy="1698373"/>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4000" dirty="0"/>
              <a:t>Connection</a:t>
            </a:r>
          </a:p>
          <a:p>
            <a:pPr defTabSz="1219170">
              <a:lnSpc>
                <a:spcPts val="4000"/>
              </a:lnSpc>
            </a:pPr>
            <a:r>
              <a:rPr lang="en-US" sz="4000" dirty="0"/>
              <a:t>to the </a:t>
            </a:r>
          </a:p>
          <a:p>
            <a:pPr defTabSz="1219170">
              <a:lnSpc>
                <a:spcPts val="4000"/>
              </a:lnSpc>
            </a:pPr>
            <a:r>
              <a:rPr lang="en-US" sz="4000" dirty="0"/>
              <a:t>community</a:t>
            </a:r>
          </a:p>
        </p:txBody>
      </p:sp>
      <p:grpSp>
        <p:nvGrpSpPr>
          <p:cNvPr id="13" name="Group 12" descr="A pyramid representing the reasons for the success of the NHBS-Trans project. The bottom level is the foundation: connection to the community. The middle level is data collection. The top level is data to action. ">
            <a:extLst>
              <a:ext uri="{FF2B5EF4-FFF2-40B4-BE49-F238E27FC236}">
                <a16:creationId xmlns:a16="http://schemas.microsoft.com/office/drawing/2014/main" id="{573C8744-4DA6-4865-9F93-79D0B61EC18D}"/>
              </a:ext>
              <a:ext uri="{C183D7F6-B498-43B3-948B-1728B52AA6E4}">
                <adec:decorative xmlns:adec="http://schemas.microsoft.com/office/drawing/2017/decorative" val="0"/>
              </a:ext>
            </a:extLst>
          </p:cNvPr>
          <p:cNvGrpSpPr/>
          <p:nvPr/>
        </p:nvGrpSpPr>
        <p:grpSpPr>
          <a:xfrm>
            <a:off x="704851" y="1432439"/>
            <a:ext cx="6221644" cy="4920038"/>
            <a:chOff x="463808" y="568759"/>
            <a:chExt cx="5079785" cy="3690031"/>
          </a:xfrm>
        </p:grpSpPr>
        <p:cxnSp>
          <p:nvCxnSpPr>
            <p:cNvPr id="19" name="Straight Connector 18">
              <a:extLst>
                <a:ext uri="{FF2B5EF4-FFF2-40B4-BE49-F238E27FC236}">
                  <a16:creationId xmlns:a16="http://schemas.microsoft.com/office/drawing/2014/main" id="{C370ED0B-C03B-4947-BF32-3684A4CD86E1}"/>
                </a:ext>
                <a:ext uri="{C183D7F6-B498-43B3-948B-1728B52AA6E4}">
                  <adec:decorative xmlns:adec="http://schemas.microsoft.com/office/drawing/2017/decorative" val="1"/>
                </a:ext>
              </a:extLst>
            </p:cNvPr>
            <p:cNvCxnSpPr>
              <a:cxnSpLocks/>
            </p:cNvCxnSpPr>
            <p:nvPr/>
          </p:nvCxnSpPr>
          <p:spPr>
            <a:xfrm>
              <a:off x="3621274" y="2280709"/>
              <a:ext cx="1922319" cy="0"/>
            </a:xfrm>
            <a:prstGeom prst="line">
              <a:avLst/>
            </a:prstGeom>
            <a:ln w="38100">
              <a:solidFill>
                <a:srgbClr val="0078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68F00C-8485-4EB6-9791-BAC1C7DE9C18}"/>
                </a:ext>
                <a:ext uri="{C183D7F6-B498-43B3-948B-1728B52AA6E4}">
                  <adec:decorative xmlns:adec="http://schemas.microsoft.com/office/drawing/2017/decorative" val="1"/>
                </a:ext>
              </a:extLst>
            </p:cNvPr>
            <p:cNvCxnSpPr>
              <a:cxnSpLocks/>
            </p:cNvCxnSpPr>
            <p:nvPr/>
          </p:nvCxnSpPr>
          <p:spPr>
            <a:xfrm>
              <a:off x="2901995" y="1307427"/>
              <a:ext cx="1922319" cy="0"/>
            </a:xfrm>
            <a:prstGeom prst="line">
              <a:avLst/>
            </a:prstGeom>
            <a:ln w="38100">
              <a:solidFill>
                <a:srgbClr val="9A4E9E"/>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C9693C6-B9A8-4C7F-9F7D-06D8081257C2}"/>
                </a:ext>
              </a:extLst>
            </p:cNvPr>
            <p:cNvGrpSpPr/>
            <p:nvPr/>
          </p:nvGrpSpPr>
          <p:grpSpPr>
            <a:xfrm>
              <a:off x="463808" y="2999525"/>
              <a:ext cx="4323691" cy="1259265"/>
              <a:chOff x="463808" y="2999525"/>
              <a:chExt cx="4323691" cy="1259265"/>
            </a:xfrm>
          </p:grpSpPr>
          <p:sp>
            <p:nvSpPr>
              <p:cNvPr id="5" name="Trapezoid 4">
                <a:extLst>
                  <a:ext uri="{FF2B5EF4-FFF2-40B4-BE49-F238E27FC236}">
                    <a16:creationId xmlns:a16="http://schemas.microsoft.com/office/drawing/2014/main" id="{23FADC14-AAC8-4B68-B2E8-B73BEDD4C49E}"/>
                  </a:ext>
                </a:extLst>
              </p:cNvPr>
              <p:cNvSpPr/>
              <p:nvPr/>
            </p:nvSpPr>
            <p:spPr>
              <a:xfrm rot="356117">
                <a:off x="463808" y="3151019"/>
                <a:ext cx="3321888" cy="1107771"/>
              </a:xfrm>
              <a:prstGeom prst="trapezoid">
                <a:avLst>
                  <a:gd name="adj" fmla="val 432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6" name="Trapezoid 5">
                <a:extLst>
                  <a:ext uri="{FF2B5EF4-FFF2-40B4-BE49-F238E27FC236}">
                    <a16:creationId xmlns:a16="http://schemas.microsoft.com/office/drawing/2014/main" id="{181DAD6C-4C0D-4270-A562-65DEA4C124CC}"/>
                  </a:ext>
                </a:extLst>
              </p:cNvPr>
              <p:cNvSpPr/>
              <p:nvPr/>
            </p:nvSpPr>
            <p:spPr>
              <a:xfrm rot="19862169">
                <a:off x="3320754" y="2999525"/>
                <a:ext cx="1466745" cy="1160513"/>
              </a:xfrm>
              <a:prstGeom prst="trapezoid">
                <a:avLst>
                  <a:gd name="adj" fmla="val 20433"/>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grpSp>
        <p:sp>
          <p:nvSpPr>
            <p:cNvPr id="7" name="Trapezoid 6">
              <a:extLst>
                <a:ext uri="{FF2B5EF4-FFF2-40B4-BE49-F238E27FC236}">
                  <a16:creationId xmlns:a16="http://schemas.microsoft.com/office/drawing/2014/main" id="{2C50ADB3-44AC-4C2C-B67F-4AD74BE13970}"/>
                </a:ext>
              </a:extLst>
            </p:cNvPr>
            <p:cNvSpPr/>
            <p:nvPr/>
          </p:nvSpPr>
          <p:spPr>
            <a:xfrm rot="369937">
              <a:off x="1094505" y="1951955"/>
              <a:ext cx="2300641" cy="1197864"/>
            </a:xfrm>
            <a:prstGeom prst="trapezoid">
              <a:avLst>
                <a:gd name="adj" fmla="val 48090"/>
              </a:avLst>
            </a:prstGeom>
            <a:solidFill>
              <a:srgbClr val="007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8" name="Trapezoid 7">
              <a:extLst>
                <a:ext uri="{FF2B5EF4-FFF2-40B4-BE49-F238E27FC236}">
                  <a16:creationId xmlns:a16="http://schemas.microsoft.com/office/drawing/2014/main" id="{C5901779-734F-4862-86F9-7BE711F26AF0}"/>
                </a:ext>
              </a:extLst>
            </p:cNvPr>
            <p:cNvSpPr/>
            <p:nvPr/>
          </p:nvSpPr>
          <p:spPr>
            <a:xfrm rot="19827952">
              <a:off x="2923419" y="1845017"/>
              <a:ext cx="914400" cy="1311008"/>
            </a:xfrm>
            <a:prstGeom prst="trapezoid">
              <a:avLst>
                <a:gd name="adj" fmla="val 25094"/>
              </a:avLst>
            </a:prstGeom>
            <a:solidFill>
              <a:srgbClr val="00788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grpSp>
          <p:nvGrpSpPr>
            <p:cNvPr id="11" name="Group 10">
              <a:extLst>
                <a:ext uri="{FF2B5EF4-FFF2-40B4-BE49-F238E27FC236}">
                  <a16:creationId xmlns:a16="http://schemas.microsoft.com/office/drawing/2014/main" id="{FE7C7B60-FBAD-45BE-A8E7-DC44CC1D8C37}"/>
                </a:ext>
              </a:extLst>
            </p:cNvPr>
            <p:cNvGrpSpPr/>
            <p:nvPr/>
          </p:nvGrpSpPr>
          <p:grpSpPr>
            <a:xfrm>
              <a:off x="1824475" y="568759"/>
              <a:ext cx="1147244" cy="1432452"/>
              <a:chOff x="1824475" y="568759"/>
              <a:chExt cx="1147244" cy="1432452"/>
            </a:xfrm>
          </p:grpSpPr>
          <p:sp>
            <p:nvSpPr>
              <p:cNvPr id="10" name="Isosceles Triangle 9">
                <a:extLst>
                  <a:ext uri="{FF2B5EF4-FFF2-40B4-BE49-F238E27FC236}">
                    <a16:creationId xmlns:a16="http://schemas.microsoft.com/office/drawing/2014/main" id="{34ECDACF-C84C-4125-8092-618C2FF8BAEF}"/>
                  </a:ext>
                </a:extLst>
              </p:cNvPr>
              <p:cNvSpPr/>
              <p:nvPr/>
            </p:nvSpPr>
            <p:spPr>
              <a:xfrm rot="19854338">
                <a:off x="2448834" y="720338"/>
                <a:ext cx="522885" cy="1280873"/>
              </a:xfrm>
              <a:prstGeom prst="triangle">
                <a:avLst>
                  <a:gd name="adj" fmla="val 60737"/>
                </a:avLst>
              </a:prstGeom>
              <a:solidFill>
                <a:srgbClr val="9A4E9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9" name="Isosceles Triangle 8">
                <a:extLst>
                  <a:ext uri="{FF2B5EF4-FFF2-40B4-BE49-F238E27FC236}">
                    <a16:creationId xmlns:a16="http://schemas.microsoft.com/office/drawing/2014/main" id="{0AC29BC6-B9CD-41B6-A668-1421F0CDCD14}"/>
                  </a:ext>
                </a:extLst>
              </p:cNvPr>
              <p:cNvSpPr/>
              <p:nvPr/>
            </p:nvSpPr>
            <p:spPr>
              <a:xfrm rot="401485">
                <a:off x="1824475" y="762330"/>
                <a:ext cx="1124959" cy="1214888"/>
              </a:xfrm>
              <a:prstGeom prst="triangle">
                <a:avLst>
                  <a:gd name="adj" fmla="val 50777"/>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3" name="Rectangle 2">
                <a:extLst>
                  <a:ext uri="{FF2B5EF4-FFF2-40B4-BE49-F238E27FC236}">
                    <a16:creationId xmlns:a16="http://schemas.microsoft.com/office/drawing/2014/main" id="{69B1B85A-39B3-43B4-B613-209350EA5C95}"/>
                  </a:ext>
                </a:extLst>
              </p:cNvPr>
              <p:cNvSpPr/>
              <p:nvPr/>
            </p:nvSpPr>
            <p:spPr>
              <a:xfrm>
                <a:off x="2370972" y="568759"/>
                <a:ext cx="213173" cy="12411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grpSp>
        <p:sp>
          <p:nvSpPr>
            <p:cNvPr id="21" name="Oval 20">
              <a:extLst>
                <a:ext uri="{FF2B5EF4-FFF2-40B4-BE49-F238E27FC236}">
                  <a16:creationId xmlns:a16="http://schemas.microsoft.com/office/drawing/2014/main" id="{5725E3D7-A21D-4234-A78F-93459752D138}"/>
                </a:ext>
                <a:ext uri="{C183D7F6-B498-43B3-948B-1728B52AA6E4}">
                  <adec:decorative xmlns:adec="http://schemas.microsoft.com/office/drawing/2017/decorative" val="1"/>
                </a:ext>
              </a:extLst>
            </p:cNvPr>
            <p:cNvSpPr/>
            <p:nvPr/>
          </p:nvSpPr>
          <p:spPr>
            <a:xfrm>
              <a:off x="4824314" y="1153389"/>
              <a:ext cx="308791" cy="311718"/>
            </a:xfrm>
            <a:prstGeom prst="ellipse">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grpSp>
      <p:sp>
        <p:nvSpPr>
          <p:cNvPr id="27" name="Title 1">
            <a:extLst>
              <a:ext uri="{FF2B5EF4-FFF2-40B4-BE49-F238E27FC236}">
                <a16:creationId xmlns:a16="http://schemas.microsoft.com/office/drawing/2014/main" id="{B75828CA-078A-471B-9E04-30C97F31415C}"/>
              </a:ext>
            </a:extLst>
          </p:cNvPr>
          <p:cNvSpPr txBox="1">
            <a:spLocks/>
          </p:cNvSpPr>
          <p:nvPr/>
        </p:nvSpPr>
        <p:spPr>
          <a:xfrm>
            <a:off x="609600" y="274639"/>
            <a:ext cx="10972800" cy="1143000"/>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4000" dirty="0">
                <a:cs typeface="Calibri" panose="020F0502020204030204" pitchFamily="34" charset="0"/>
              </a:rPr>
              <a:t>The need for a strong foundation</a:t>
            </a:r>
          </a:p>
        </p:txBody>
      </p:sp>
    </p:spTree>
    <p:extLst>
      <p:ext uri="{BB962C8B-B14F-4D97-AF65-F5344CB8AC3E}">
        <p14:creationId xmlns:p14="http://schemas.microsoft.com/office/powerpoint/2010/main" val="3817823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A82318-DDCC-47AF-AA69-AC4CF4C0EE7F}"/>
              </a:ext>
            </a:extLst>
          </p:cNvPr>
          <p:cNvSpPr>
            <a:spLocks noGrp="1"/>
          </p:cNvSpPr>
          <p:nvPr>
            <p:ph type="title"/>
          </p:nvPr>
        </p:nvSpPr>
        <p:spPr/>
        <p:txBody>
          <a:bodyPr/>
          <a:lstStyle/>
          <a:p>
            <a:r>
              <a:rPr lang="en-US" dirty="0">
                <a:cs typeface="Calibri" panose="020F0502020204030204" pitchFamily="34" charset="0"/>
              </a:rPr>
              <a:t>Transgender and gender non-conforming (TGNC) staff integration</a:t>
            </a:r>
          </a:p>
        </p:txBody>
      </p:sp>
      <p:sp>
        <p:nvSpPr>
          <p:cNvPr id="2" name="Text Placeholder 1">
            <a:extLst>
              <a:ext uri="{FF2B5EF4-FFF2-40B4-BE49-F238E27FC236}">
                <a16:creationId xmlns:a16="http://schemas.microsoft.com/office/drawing/2014/main" id="{459D827D-AA10-4181-9B2E-3484AFCAE265}"/>
              </a:ext>
            </a:extLst>
          </p:cNvPr>
          <p:cNvSpPr>
            <a:spLocks noGrp="1"/>
          </p:cNvSpPr>
          <p:nvPr>
            <p:ph type="body" sz="quarter" idx="10"/>
          </p:nvPr>
        </p:nvSpPr>
        <p:spPr/>
        <p:txBody>
          <a:bodyPr/>
          <a:lstStyle/>
          <a:p>
            <a:r>
              <a:rPr lang="en-US" dirty="0"/>
              <a:t>Project site staff included TGNC people at nearly every level</a:t>
            </a:r>
          </a:p>
          <a:p>
            <a:r>
              <a:rPr lang="en-US" dirty="0"/>
              <a:t>Benefits to the project</a:t>
            </a:r>
          </a:p>
          <a:p>
            <a:pPr lvl="1"/>
            <a:r>
              <a:rPr lang="en-US" dirty="0"/>
              <a:t>Community buy-in</a:t>
            </a:r>
          </a:p>
          <a:p>
            <a:pPr lvl="1"/>
            <a:r>
              <a:rPr lang="en-US" dirty="0"/>
              <a:t>Provide same-day, Community Advisory Board-level insights</a:t>
            </a:r>
          </a:p>
          <a:p>
            <a:r>
              <a:rPr lang="en-US" dirty="0"/>
              <a:t>Benefits to communities</a:t>
            </a:r>
          </a:p>
          <a:p>
            <a:pPr lvl="1"/>
            <a:r>
              <a:rPr lang="en-US" dirty="0"/>
              <a:t>Employment and training opportunities to people in communities disproportionately impacted by unemployment, low income, and job discrimination</a:t>
            </a:r>
          </a:p>
          <a:p>
            <a:pPr lvl="1"/>
            <a:r>
              <a:rPr lang="en-US" dirty="0"/>
              <a:t>Over 20 TGNC staff across all project sites</a:t>
            </a:r>
          </a:p>
          <a:p>
            <a:pPr lvl="1"/>
            <a:r>
              <a:rPr lang="en-US" dirty="0"/>
              <a:t>Many transitioned to full-time employment after NHBS-Trans</a:t>
            </a:r>
          </a:p>
        </p:txBody>
      </p:sp>
    </p:spTree>
    <p:extLst>
      <p:ext uri="{BB962C8B-B14F-4D97-AF65-F5344CB8AC3E}">
        <p14:creationId xmlns:p14="http://schemas.microsoft.com/office/powerpoint/2010/main" val="37444164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p:txBody>
          <a:bodyPr/>
          <a:lstStyle/>
          <a:p>
            <a:r>
              <a:rPr lang="en-US" sz="4267" dirty="0">
                <a:latin typeface="Calibri" panose="020F0502020204030204" pitchFamily="34" charset="0"/>
                <a:cs typeface="Calibri" panose="020F0502020204030204" pitchFamily="34" charset="0"/>
              </a:rPr>
              <a:t>Project Description</a:t>
            </a:r>
            <a:br>
              <a:rPr lang="en-US" sz="4267" dirty="0">
                <a:latin typeface="Calibri" panose="020F0502020204030204" pitchFamily="34" charset="0"/>
                <a:cs typeface="Calibri" panose="020F0502020204030204" pitchFamily="34" charset="0"/>
              </a:rPr>
            </a:br>
            <a:endParaRPr lang="en-US" sz="4267"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0506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D5DE-589B-45A2-A9D1-BF220622F47E}"/>
              </a:ext>
            </a:extLst>
          </p:cNvPr>
          <p:cNvSpPr>
            <a:spLocks noGrp="1"/>
          </p:cNvSpPr>
          <p:nvPr>
            <p:ph type="title"/>
          </p:nvPr>
        </p:nvSpPr>
        <p:spPr/>
        <p:txBody>
          <a:bodyPr/>
          <a:lstStyle/>
          <a:p>
            <a:r>
              <a:rPr lang="en-US" sz="4267" dirty="0">
                <a:latin typeface="Calibri" panose="020F0502020204030204" pitchFamily="34" charset="0"/>
                <a:cs typeface="Calibri" panose="020F0502020204030204" pitchFamily="34" charset="0"/>
              </a:rPr>
              <a:t>Data Dissemination</a:t>
            </a:r>
          </a:p>
        </p:txBody>
      </p:sp>
    </p:spTree>
    <p:extLst>
      <p:ext uri="{BB962C8B-B14F-4D97-AF65-F5344CB8AC3E}">
        <p14:creationId xmlns:p14="http://schemas.microsoft.com/office/powerpoint/2010/main" val="7750916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DC, along with local project areas, is now looking to dissemination of these valuable data. ">
            <a:extLst>
              <a:ext uri="{FF2B5EF4-FFF2-40B4-BE49-F238E27FC236}">
                <a16:creationId xmlns:a16="http://schemas.microsoft.com/office/drawing/2014/main" id="{9A30BD6F-7007-4AE4-93A8-CCC958338B5B}"/>
              </a:ext>
              <a:ext uri="{C183D7F6-B498-43B3-948B-1728B52AA6E4}">
                <adec:decorative xmlns:adec="http://schemas.microsoft.com/office/drawing/2017/decorative" val="0"/>
              </a:ext>
            </a:extLst>
          </p:cNvPr>
          <p:cNvSpPr>
            <a:spLocks noGrp="1"/>
          </p:cNvSpPr>
          <p:nvPr>
            <p:ph type="title"/>
          </p:nvPr>
        </p:nvSpPr>
        <p:spPr>
          <a:xfrm>
            <a:off x="609600" y="-730537"/>
            <a:ext cx="11071157" cy="730537"/>
          </a:xfrm>
        </p:spPr>
        <p:txBody>
          <a:bodyPr anchor="b"/>
          <a:lstStyle/>
          <a:p>
            <a:r>
              <a:rPr lang="en-US" dirty="0"/>
              <a:t>Data dissemination examples</a:t>
            </a:r>
          </a:p>
        </p:txBody>
      </p:sp>
      <p:pic>
        <p:nvPicPr>
          <p:cNvPr id="3" name="Picture 2" descr="The HIV Surveillance Special Report is the first release of aggregate data and there are several additional analyses currently underway.">
            <a:extLst>
              <a:ext uri="{FF2B5EF4-FFF2-40B4-BE49-F238E27FC236}">
                <a16:creationId xmlns:a16="http://schemas.microsoft.com/office/drawing/2014/main" id="{B171890E-3AB9-425B-A2B7-931444C6333B}"/>
              </a:ext>
            </a:extLst>
          </p:cNvPr>
          <p:cNvPicPr>
            <a:picLocks noChangeAspect="1"/>
          </p:cNvPicPr>
          <p:nvPr/>
        </p:nvPicPr>
        <p:blipFill>
          <a:blip r:embed="rId3"/>
          <a:stretch>
            <a:fillRect/>
          </a:stretch>
        </p:blipFill>
        <p:spPr>
          <a:xfrm>
            <a:off x="365290" y="586345"/>
            <a:ext cx="4454665" cy="3108985"/>
          </a:xfrm>
          <a:prstGeom prst="rect">
            <a:avLst/>
          </a:prstGeom>
        </p:spPr>
      </p:pic>
      <p:sp>
        <p:nvSpPr>
          <p:cNvPr id="5" name="Rectangle 4">
            <a:extLst>
              <a:ext uri="{FF2B5EF4-FFF2-40B4-BE49-F238E27FC236}">
                <a16:creationId xmlns:a16="http://schemas.microsoft.com/office/drawing/2014/main" id="{F4F21486-5559-4EF0-B838-6AB0B9102AAF}"/>
              </a:ext>
              <a:ext uri="{C183D7F6-B498-43B3-948B-1728B52AA6E4}">
                <adec:decorative xmlns:adec="http://schemas.microsoft.com/office/drawing/2017/decorative" val="1"/>
              </a:ext>
            </a:extLst>
          </p:cNvPr>
          <p:cNvSpPr/>
          <p:nvPr/>
        </p:nvSpPr>
        <p:spPr>
          <a:xfrm>
            <a:off x="355600" y="3677453"/>
            <a:ext cx="4450080" cy="1016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pic>
        <p:nvPicPr>
          <p:cNvPr id="7" name="Picture 6" descr="There are several additional analyses currently underway. Project areas have published manuscripts and shared scientific presentations.">
            <a:extLst>
              <a:ext uri="{FF2B5EF4-FFF2-40B4-BE49-F238E27FC236}">
                <a16:creationId xmlns:a16="http://schemas.microsoft.com/office/drawing/2014/main" id="{8F6E03A8-4353-4392-BFF8-EE7185098E83}"/>
              </a:ext>
            </a:extLst>
          </p:cNvPr>
          <p:cNvPicPr>
            <a:picLocks noChangeAspect="1"/>
          </p:cNvPicPr>
          <p:nvPr/>
        </p:nvPicPr>
        <p:blipFill>
          <a:blip r:embed="rId4"/>
          <a:stretch>
            <a:fillRect/>
          </a:stretch>
        </p:blipFill>
        <p:spPr>
          <a:xfrm>
            <a:off x="195283" y="4105018"/>
            <a:ext cx="4794680" cy="1765205"/>
          </a:xfrm>
          <a:prstGeom prst="rect">
            <a:avLst/>
          </a:prstGeom>
        </p:spPr>
      </p:pic>
      <p:pic>
        <p:nvPicPr>
          <p:cNvPr id="10" name="Picture 9" descr="There are several additional analyses currently underway. Project areas have published manuscripts and shared scientific presentations.">
            <a:extLst>
              <a:ext uri="{FF2B5EF4-FFF2-40B4-BE49-F238E27FC236}">
                <a16:creationId xmlns:a16="http://schemas.microsoft.com/office/drawing/2014/main" id="{DAFBA06D-A8A2-4861-8B31-A8986C39F4EC}"/>
              </a:ext>
            </a:extLst>
          </p:cNvPr>
          <p:cNvPicPr>
            <a:picLocks noChangeAspect="1"/>
          </p:cNvPicPr>
          <p:nvPr/>
        </p:nvPicPr>
        <p:blipFill>
          <a:blip r:embed="rId5"/>
          <a:stretch>
            <a:fillRect/>
          </a:stretch>
        </p:blipFill>
        <p:spPr>
          <a:xfrm>
            <a:off x="5429885" y="535540"/>
            <a:ext cx="1528563" cy="2151688"/>
          </a:xfrm>
          <a:prstGeom prst="rect">
            <a:avLst/>
          </a:prstGeom>
        </p:spPr>
      </p:pic>
      <p:pic>
        <p:nvPicPr>
          <p:cNvPr id="2" name="Picture 1" descr="There are several additional analyses currently underway. Project areas have published manuscripts and shared scientific presentations.">
            <a:extLst>
              <a:ext uri="{FF2B5EF4-FFF2-40B4-BE49-F238E27FC236}">
                <a16:creationId xmlns:a16="http://schemas.microsoft.com/office/drawing/2014/main" id="{20B58B00-4241-4772-9FE5-9EBACF6720E4}"/>
              </a:ext>
            </a:extLst>
          </p:cNvPr>
          <p:cNvPicPr>
            <a:picLocks noChangeAspect="1"/>
          </p:cNvPicPr>
          <p:nvPr/>
        </p:nvPicPr>
        <p:blipFill>
          <a:blip r:embed="rId6"/>
          <a:stretch>
            <a:fillRect/>
          </a:stretch>
        </p:blipFill>
        <p:spPr>
          <a:xfrm>
            <a:off x="6958448" y="497441"/>
            <a:ext cx="5120080" cy="2309260"/>
          </a:xfrm>
          <a:prstGeom prst="rect">
            <a:avLst/>
          </a:prstGeom>
        </p:spPr>
      </p:pic>
      <p:pic>
        <p:nvPicPr>
          <p:cNvPr id="6" name="Picture 5" descr="Throughout the preparation for this project, project areas investigated a variety of methods for sharing data, understanding the importance of returning findings back to the community. There have been efforts in ongoing community engagement – local data analysis presentations tailored to the priorities of local trans stakeholders. ">
            <a:extLst>
              <a:ext uri="{FF2B5EF4-FFF2-40B4-BE49-F238E27FC236}">
                <a16:creationId xmlns:a16="http://schemas.microsoft.com/office/drawing/2014/main" id="{52BF5984-A6FE-4AB0-91A8-96345D16C685}"/>
              </a:ext>
            </a:extLst>
          </p:cNvPr>
          <p:cNvPicPr>
            <a:picLocks noChangeAspect="1"/>
          </p:cNvPicPr>
          <p:nvPr/>
        </p:nvPicPr>
        <p:blipFill>
          <a:blip r:embed="rId7"/>
          <a:stretch>
            <a:fillRect/>
          </a:stretch>
        </p:blipFill>
        <p:spPr>
          <a:xfrm>
            <a:off x="5196737" y="2933699"/>
            <a:ext cx="2682487" cy="3608583"/>
          </a:xfrm>
          <a:prstGeom prst="rect">
            <a:avLst/>
          </a:prstGeom>
        </p:spPr>
      </p:pic>
      <p:pic>
        <p:nvPicPr>
          <p:cNvPr id="9" name="Picture 8" descr="A website out of New Orleans meant to communicate directly with trans women and trans feminine people in the New Orleans area – making sure that the people who provided these data are positioned to receive and benefit from it.  ">
            <a:extLst>
              <a:ext uri="{FF2B5EF4-FFF2-40B4-BE49-F238E27FC236}">
                <a16:creationId xmlns:a16="http://schemas.microsoft.com/office/drawing/2014/main" id="{631A1447-CD43-4E6A-8B26-7CD8C7BF0107}"/>
              </a:ext>
            </a:extLst>
          </p:cNvPr>
          <p:cNvPicPr>
            <a:picLocks noChangeAspect="1"/>
          </p:cNvPicPr>
          <p:nvPr/>
        </p:nvPicPr>
        <p:blipFill>
          <a:blip r:embed="rId8"/>
          <a:stretch>
            <a:fillRect/>
          </a:stretch>
        </p:blipFill>
        <p:spPr>
          <a:xfrm>
            <a:off x="8085997" y="3206989"/>
            <a:ext cx="3992532" cy="2935481"/>
          </a:xfrm>
          <a:prstGeom prst="rect">
            <a:avLst/>
          </a:prstGeom>
        </p:spPr>
      </p:pic>
      <p:sp>
        <p:nvSpPr>
          <p:cNvPr id="4" name="TextBox 3" descr="Internet link: https://tcher.cc">
            <a:extLst>
              <a:ext uri="{FF2B5EF4-FFF2-40B4-BE49-F238E27FC236}">
                <a16:creationId xmlns:a16="http://schemas.microsoft.com/office/drawing/2014/main" id="{B640D96A-B15D-4947-ADB6-439748843EF9}"/>
              </a:ext>
            </a:extLst>
          </p:cNvPr>
          <p:cNvSpPr txBox="1"/>
          <p:nvPr/>
        </p:nvSpPr>
        <p:spPr>
          <a:xfrm>
            <a:off x="8085996" y="6142470"/>
            <a:ext cx="2101666" cy="461665"/>
          </a:xfrm>
          <a:prstGeom prst="rect">
            <a:avLst/>
          </a:prstGeom>
          <a:noFill/>
        </p:spPr>
        <p:txBody>
          <a:bodyPr wrap="none" rtlCol="0">
            <a:spAutoFit/>
          </a:bodyPr>
          <a:lstStyle/>
          <a:p>
            <a:pPr defTabSz="1219170" eaLnBrk="0" fontAlgn="base" hangingPunct="0">
              <a:spcBef>
                <a:spcPct val="0"/>
              </a:spcBef>
              <a:spcAft>
                <a:spcPct val="0"/>
              </a:spcAft>
            </a:pPr>
            <a:r>
              <a:rPr lang="en-US" sz="2400" dirty="0">
                <a:solidFill>
                  <a:srgbClr val="000000"/>
                </a:solidFill>
                <a:latin typeface="Calibri" panose="020F0502020204030204" pitchFamily="34" charset="0"/>
              </a:rPr>
              <a:t>https://tcher.cc</a:t>
            </a:r>
          </a:p>
        </p:txBody>
      </p:sp>
    </p:spTree>
    <p:extLst>
      <p:ext uri="{BB962C8B-B14F-4D97-AF65-F5344CB8AC3E}">
        <p14:creationId xmlns:p14="http://schemas.microsoft.com/office/powerpoint/2010/main" val="11996020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8719-77A5-4A4B-8E30-E01BF28F182F}"/>
              </a:ext>
            </a:extLst>
          </p:cNvPr>
          <p:cNvSpPr>
            <a:spLocks noGrp="1"/>
          </p:cNvSpPr>
          <p:nvPr>
            <p:ph type="title"/>
          </p:nvPr>
        </p:nvSpPr>
        <p:spPr/>
        <p:txBody>
          <a:bodyPr/>
          <a:lstStyle/>
          <a:p>
            <a:r>
              <a:rPr lang="en-US" sz="4000" dirty="0">
                <a:cs typeface="Calibri" panose="020F0502020204030204" pitchFamily="34" charset="0"/>
              </a:rPr>
              <a:t>Acknowledgements</a:t>
            </a:r>
          </a:p>
        </p:txBody>
      </p:sp>
      <p:sp>
        <p:nvSpPr>
          <p:cNvPr id="3" name="Text Placeholder 2">
            <a:extLst>
              <a:ext uri="{FF2B5EF4-FFF2-40B4-BE49-F238E27FC236}">
                <a16:creationId xmlns:a16="http://schemas.microsoft.com/office/drawing/2014/main" id="{85DC2A8E-4C6E-4B2D-9782-C2FADA713FD3}"/>
              </a:ext>
            </a:extLst>
          </p:cNvPr>
          <p:cNvSpPr>
            <a:spLocks noGrp="1"/>
          </p:cNvSpPr>
          <p:nvPr>
            <p:ph type="body" sz="quarter" idx="10"/>
          </p:nvPr>
        </p:nvSpPr>
        <p:spPr/>
        <p:txBody>
          <a:bodyPr/>
          <a:lstStyle/>
          <a:p>
            <a:r>
              <a:rPr lang="en-US" dirty="0"/>
              <a:t>NHBS-Trans Study Group</a:t>
            </a:r>
          </a:p>
          <a:p>
            <a:pPr lvl="1"/>
            <a:r>
              <a:rPr lang="en-US" dirty="0"/>
              <a:t>Atlanta, GA: Pascale Wortley, </a:t>
            </a:r>
            <a:r>
              <a:rPr lang="en-US" dirty="0" err="1"/>
              <a:t>Genetha</a:t>
            </a:r>
            <a:r>
              <a:rPr lang="en-US" dirty="0"/>
              <a:t> </a:t>
            </a:r>
            <a:r>
              <a:rPr lang="en-US" dirty="0" err="1"/>
              <a:t>Mustaafaa</a:t>
            </a:r>
            <a:r>
              <a:rPr lang="en-US" dirty="0"/>
              <a:t>, Brittany Taylor</a:t>
            </a:r>
          </a:p>
          <a:p>
            <a:pPr lvl="1"/>
            <a:r>
              <a:rPr lang="en-US" dirty="0"/>
              <a:t>Los Angeles, CA: </a:t>
            </a:r>
            <a:r>
              <a:rPr lang="en-US" dirty="0" err="1"/>
              <a:t>Ekow</a:t>
            </a:r>
            <a:r>
              <a:rPr lang="en-US" dirty="0"/>
              <a:t> Kwa Sey, Gia </a:t>
            </a:r>
            <a:r>
              <a:rPr lang="en-US" dirty="0" err="1"/>
              <a:t>Olaes</a:t>
            </a:r>
            <a:r>
              <a:rPr lang="en-US" dirty="0"/>
              <a:t>, Yingbo Ma</a:t>
            </a:r>
          </a:p>
          <a:p>
            <a:pPr lvl="1"/>
            <a:r>
              <a:rPr lang="en-US" dirty="0"/>
              <a:t>New Orleans, LA: William T. Robinson, </a:t>
            </a:r>
            <a:r>
              <a:rPr lang="en-US" dirty="0" err="1"/>
              <a:t>Narquis</a:t>
            </a:r>
            <a:r>
              <a:rPr lang="en-US" dirty="0"/>
              <a:t> Barak, Jasmine Davis</a:t>
            </a:r>
          </a:p>
          <a:p>
            <a:pPr lvl="1"/>
            <a:r>
              <a:rPr lang="en-US" dirty="0"/>
              <a:t>New York City, NY: Sarah Braunstein, Alexis Rivera, Jasmine Lopez</a:t>
            </a:r>
          </a:p>
          <a:p>
            <a:pPr lvl="1"/>
            <a:r>
              <a:rPr lang="en-US" dirty="0"/>
              <a:t>Philadelphia, PA: Kathleen A. Brady, Tanner Nassau, Andrea Harrington</a:t>
            </a:r>
          </a:p>
          <a:p>
            <a:pPr lvl="1"/>
            <a:r>
              <a:rPr lang="en-US" dirty="0"/>
              <a:t>San Francisco, CA: Erin Wilson, Dillon Trujillo, Sofia </a:t>
            </a:r>
            <a:r>
              <a:rPr lang="en-US" dirty="0" err="1"/>
              <a:t>Sicro</a:t>
            </a:r>
            <a:endParaRPr lang="en-US" dirty="0"/>
          </a:p>
          <a:p>
            <a:pPr lvl="1"/>
            <a:r>
              <a:rPr lang="en-US" dirty="0"/>
              <a:t>Seattle, WA: Sara Glick, Aleks Martin, Jennifer </a:t>
            </a:r>
            <a:r>
              <a:rPr lang="en-US" dirty="0" err="1"/>
              <a:t>Reuer</a:t>
            </a:r>
            <a:endParaRPr lang="en-US" dirty="0"/>
          </a:p>
          <a:p>
            <a:r>
              <a:rPr lang="en-US" dirty="0"/>
              <a:t>Community Advisory Boards and participants</a:t>
            </a:r>
          </a:p>
          <a:p>
            <a:pPr lvl="1"/>
            <a:endParaRPr lang="en-US" dirty="0"/>
          </a:p>
        </p:txBody>
      </p:sp>
    </p:spTree>
    <p:extLst>
      <p:ext uri="{BB962C8B-B14F-4D97-AF65-F5344CB8AC3E}">
        <p14:creationId xmlns:p14="http://schemas.microsoft.com/office/powerpoint/2010/main" val="35841415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F107-0A82-428D-A150-F92737571E04}"/>
              </a:ext>
              <a:ext uri="{C183D7F6-B498-43B3-948B-1728B52AA6E4}">
                <adec:decorative xmlns:adec="http://schemas.microsoft.com/office/drawing/2017/decorative" val="1"/>
              </a:ext>
            </a:extLst>
          </p:cNvPr>
          <p:cNvSpPr>
            <a:spLocks noGrp="1"/>
          </p:cNvSpPr>
          <p:nvPr>
            <p:ph type="title" idx="4294967295"/>
          </p:nvPr>
        </p:nvSpPr>
        <p:spPr>
          <a:xfrm>
            <a:off x="838200" y="106714"/>
            <a:ext cx="10515600" cy="1325033"/>
          </a:xfrm>
          <a:prstGeom prst="rect">
            <a:avLst/>
          </a:prstGeom>
        </p:spPr>
        <p:txBody>
          <a:bodyPr anchor="b"/>
          <a:lstStyle/>
          <a:p>
            <a:r>
              <a:rPr lang="en-US" dirty="0">
                <a:solidFill>
                  <a:schemeClr val="bg2"/>
                </a:solidFill>
              </a:rPr>
              <a:t>Questions?</a:t>
            </a:r>
          </a:p>
        </p:txBody>
      </p:sp>
      <p:sp>
        <p:nvSpPr>
          <p:cNvPr id="4" name="TextBox 3" descr="For questions about this presentation contact NHBS@CDC.GOV.">
            <a:extLst>
              <a:ext uri="{FF2B5EF4-FFF2-40B4-BE49-F238E27FC236}">
                <a16:creationId xmlns:a16="http://schemas.microsoft.com/office/drawing/2014/main" id="{99C49067-664D-456D-BFD7-CDC4492900E0}"/>
              </a:ext>
            </a:extLst>
          </p:cNvPr>
          <p:cNvSpPr txBox="1"/>
          <p:nvPr/>
        </p:nvSpPr>
        <p:spPr>
          <a:xfrm>
            <a:off x="4127501" y="2286001"/>
            <a:ext cx="4127500" cy="584775"/>
          </a:xfrm>
          <a:prstGeom prst="rect">
            <a:avLst/>
          </a:prstGeom>
          <a:noFill/>
        </p:spPr>
        <p:txBody>
          <a:bodyPr wrap="square" rtlCol="0">
            <a:spAutoFit/>
          </a:bodyPr>
          <a:lstStyle/>
          <a:p>
            <a:pPr algn="ctr" defTabSz="1219170" eaLnBrk="0" fontAlgn="base" hangingPunct="0">
              <a:spcBef>
                <a:spcPct val="0"/>
              </a:spcBef>
              <a:spcAft>
                <a:spcPct val="0"/>
              </a:spcAft>
            </a:pPr>
            <a:r>
              <a:rPr lang="en-US" sz="3200" b="1" dirty="0">
                <a:solidFill>
                  <a:srgbClr val="000000"/>
                </a:solidFill>
                <a:latin typeface="Calibri" panose="020F0502020204030204" pitchFamily="34" charset="0"/>
                <a:hlinkClick r:id="rId3"/>
              </a:rPr>
              <a:t>NHBS@CDC.GOV</a:t>
            </a:r>
            <a:endParaRPr lang="en-US" sz="3200" b="1" dirty="0">
              <a:solidFill>
                <a:srgbClr val="000000"/>
              </a:solidFill>
              <a:latin typeface="Calibri" panose="020F0502020204030204" pitchFamily="34" charset="0"/>
            </a:endParaRPr>
          </a:p>
        </p:txBody>
      </p:sp>
      <p:sp>
        <p:nvSpPr>
          <p:cNvPr id="3" name="TextBox 2" descr="The findings and conclusions in this presentation are those of the authors and do not necessarily represent the official position of the Centers for Disease Control And Prevention.">
            <a:extLst>
              <a:ext uri="{FF2B5EF4-FFF2-40B4-BE49-F238E27FC236}">
                <a16:creationId xmlns:a16="http://schemas.microsoft.com/office/drawing/2014/main" id="{820E9272-1E38-4197-90E1-E63288C2EDE4}"/>
              </a:ext>
            </a:extLst>
          </p:cNvPr>
          <p:cNvSpPr txBox="1"/>
          <p:nvPr/>
        </p:nvSpPr>
        <p:spPr>
          <a:xfrm>
            <a:off x="609600" y="3941623"/>
            <a:ext cx="10972800" cy="666977"/>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000000"/>
                </a:solidFill>
                <a:latin typeface="Calibri" panose="020F0502020204030204" pitchFamily="34" charset="0"/>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1654785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Calibri" panose="020F0502020204030204" pitchFamily="34" charset="0"/>
              </a:rPr>
              <a:t>NHBS-Trans, 2019-2020</a:t>
            </a:r>
          </a:p>
        </p:txBody>
      </p:sp>
      <p:sp>
        <p:nvSpPr>
          <p:cNvPr id="3" name="Text Placeholder 2"/>
          <p:cNvSpPr>
            <a:spLocks noGrp="1"/>
          </p:cNvSpPr>
          <p:nvPr>
            <p:ph type="body" sz="quarter" idx="10"/>
          </p:nvPr>
        </p:nvSpPr>
        <p:spPr>
          <a:xfrm>
            <a:off x="323400" y="1504108"/>
            <a:ext cx="11224736" cy="4455584"/>
          </a:xfrm>
        </p:spPr>
        <p:txBody>
          <a:bodyPr/>
          <a:lstStyle/>
          <a:p>
            <a:r>
              <a:rPr lang="en-US" dirty="0"/>
              <a:t>Goal: conduct an HIV-related bio-behavioral survey to monitor behavioral risks, prevention usage, and HIV prevalence </a:t>
            </a:r>
          </a:p>
          <a:p>
            <a:pPr marL="0" indent="0">
              <a:buNone/>
            </a:pPr>
            <a:endParaRPr lang="en-US" dirty="0"/>
          </a:p>
        </p:txBody>
      </p:sp>
      <p:pic>
        <p:nvPicPr>
          <p:cNvPr id="1026" name="Picture 2" descr="An image for transgender women">
            <a:extLst>
              <a:ext uri="{FF2B5EF4-FFF2-40B4-BE49-F238E27FC236}">
                <a16:creationId xmlns:a16="http://schemas.microsoft.com/office/drawing/2014/main" id="{31F042F9-AC8D-4498-A0F9-8C0ADB4D1200}"/>
              </a:ext>
              <a:ext uri="{C183D7F6-B498-43B3-948B-1728B52AA6E4}">
                <adec:decorative xmlns:adec="http://schemas.microsoft.com/office/drawing/2017/decorative" val="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96" b="92424" l="9843" r="89764">
                        <a14:foregroundMark x1="43307" y1="16667" x2="53543" y2="19192"/>
                        <a14:foregroundMark x1="70079" y1="30303" x2="73228" y2="35354"/>
                        <a14:foregroundMark x1="44094" y1="92424" x2="63386" y2="90404"/>
                        <a14:foregroundMark x1="74409" y1="56566" x2="78740" y2="72222"/>
                        <a14:foregroundMark x1="87795" y1="60101" x2="89370" y2="70202"/>
                        <a14:foregroundMark x1="82677" y1="41919" x2="86220" y2="41919"/>
                        <a14:foregroundMark x1="26772" y1="32828" x2="34252" y2="33838"/>
                        <a14:foregroundMark x1="24016" y1="58081" x2="22441" y2="74242"/>
                        <a14:foregroundMark x1="16929" y1="38384" x2="16929" y2="41919"/>
                        <a14:foregroundMark x1="14961" y1="60606" x2="13386" y2="66162"/>
                      </a14:backgroundRemoval>
                    </a14:imgEffect>
                  </a14:imgLayer>
                </a14:imgProps>
              </a:ext>
              <a:ext uri="{28A0092B-C50C-407E-A947-70E740481C1C}">
                <a14:useLocalDpi xmlns:a14="http://schemas.microsoft.com/office/drawing/2010/main" val="0"/>
              </a:ext>
            </a:extLst>
          </a:blip>
          <a:srcRect/>
          <a:stretch>
            <a:fillRect/>
          </a:stretch>
        </p:blipFill>
        <p:spPr bwMode="auto">
          <a:xfrm>
            <a:off x="2315318" y="3130556"/>
            <a:ext cx="2582871" cy="20134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0A9835-7E98-45E2-9A30-A8D916404A89}"/>
              </a:ext>
            </a:extLst>
          </p:cNvPr>
          <p:cNvSpPr txBox="1"/>
          <p:nvPr/>
        </p:nvSpPr>
        <p:spPr>
          <a:xfrm>
            <a:off x="2270024" y="5143975"/>
            <a:ext cx="2951749" cy="461665"/>
          </a:xfrm>
          <a:prstGeom prst="rect">
            <a:avLst/>
          </a:prstGeom>
          <a:noFill/>
        </p:spPr>
        <p:txBody>
          <a:bodyPr wrap="square" rtlCol="0">
            <a:spAutoFit/>
          </a:bodyPr>
          <a:lstStyle/>
          <a:p>
            <a:pPr defTabSz="1219170" eaLnBrk="0" fontAlgn="base" hangingPunct="0">
              <a:spcBef>
                <a:spcPct val="0"/>
              </a:spcBef>
              <a:spcAft>
                <a:spcPct val="0"/>
              </a:spcAft>
            </a:pPr>
            <a:r>
              <a:rPr lang="en-US" sz="2400" b="1" dirty="0">
                <a:solidFill>
                  <a:srgbClr val="00788A"/>
                </a:solidFill>
                <a:latin typeface="Calibri" panose="020F0502020204030204" pitchFamily="34" charset="0"/>
              </a:rPr>
              <a:t>Transgender women</a:t>
            </a:r>
          </a:p>
        </p:txBody>
      </p:sp>
      <p:pic>
        <p:nvPicPr>
          <p:cNvPr id="12" name="Picture 11">
            <a:extLst>
              <a:ext uri="{FF2B5EF4-FFF2-40B4-BE49-F238E27FC236}">
                <a16:creationId xmlns:a16="http://schemas.microsoft.com/office/drawing/2014/main" id="{F557F39F-BA0D-4630-B199-5D4751B8215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0103" y="3305780"/>
            <a:ext cx="1662968" cy="1662968"/>
          </a:xfrm>
          <a:prstGeom prst="rect">
            <a:avLst/>
          </a:prstGeom>
        </p:spPr>
      </p:pic>
      <p:sp>
        <p:nvSpPr>
          <p:cNvPr id="14" name="TextBox 13">
            <a:extLst>
              <a:ext uri="{FF2B5EF4-FFF2-40B4-BE49-F238E27FC236}">
                <a16:creationId xmlns:a16="http://schemas.microsoft.com/office/drawing/2014/main" id="{BC75320C-3A56-4C21-8B5B-EAA778D88977}"/>
              </a:ext>
            </a:extLst>
          </p:cNvPr>
          <p:cNvSpPr txBox="1"/>
          <p:nvPr/>
        </p:nvSpPr>
        <p:spPr>
          <a:xfrm>
            <a:off x="6059058" y="5172660"/>
            <a:ext cx="6061215" cy="748795"/>
          </a:xfrm>
          <a:prstGeom prst="rect">
            <a:avLst/>
          </a:prstGeom>
          <a:noFill/>
        </p:spPr>
        <p:txBody>
          <a:bodyPr wrap="square" rtlCol="0">
            <a:spAutoFit/>
          </a:bodyPr>
          <a:lstStyle/>
          <a:p>
            <a:pPr algn="ctr" defTabSz="1219170" eaLnBrk="0" fontAlgn="base" hangingPunct="0">
              <a:spcBef>
                <a:spcPct val="0"/>
              </a:spcBef>
              <a:spcAft>
                <a:spcPct val="0"/>
              </a:spcAft>
            </a:pPr>
            <a:r>
              <a:rPr lang="en-US" sz="2133" b="1">
                <a:solidFill>
                  <a:srgbClr val="00788A"/>
                </a:solidFill>
                <a:latin typeface="Calibri" panose="020F0502020204030204" pitchFamily="34" charset="0"/>
              </a:rPr>
              <a:t>Minority HIV/AIDS Fund </a:t>
            </a:r>
          </a:p>
          <a:p>
            <a:pPr algn="ctr" defTabSz="1219170" eaLnBrk="0" fontAlgn="base" hangingPunct="0">
              <a:spcBef>
                <a:spcPct val="0"/>
              </a:spcBef>
              <a:spcAft>
                <a:spcPct val="0"/>
              </a:spcAft>
            </a:pPr>
            <a:r>
              <a:rPr lang="en-US" sz="2133" b="1">
                <a:solidFill>
                  <a:srgbClr val="00788A"/>
                </a:solidFill>
                <a:latin typeface="Calibri" panose="020F0502020204030204" pitchFamily="34" charset="0"/>
              </a:rPr>
              <a:t>(formerly Secretary’s Minority AIDS Initiative Fund)</a:t>
            </a:r>
          </a:p>
        </p:txBody>
      </p:sp>
      <p:cxnSp>
        <p:nvCxnSpPr>
          <p:cNvPr id="1024" name="Straight Connector 1023">
            <a:extLst>
              <a:ext uri="{FF2B5EF4-FFF2-40B4-BE49-F238E27FC236}">
                <a16:creationId xmlns:a16="http://schemas.microsoft.com/office/drawing/2014/main" id="{72114BC8-124F-4A97-886A-E2CD17719578}"/>
              </a:ext>
              <a:ext uri="{C183D7F6-B498-43B3-948B-1728B52AA6E4}">
                <adec:decorative xmlns:adec="http://schemas.microsoft.com/office/drawing/2017/decorative" val="1"/>
              </a:ext>
            </a:extLst>
          </p:cNvPr>
          <p:cNvCxnSpPr/>
          <p:nvPr/>
        </p:nvCxnSpPr>
        <p:spPr>
          <a:xfrm>
            <a:off x="6132945" y="2891654"/>
            <a:ext cx="0" cy="2762145"/>
          </a:xfrm>
          <a:prstGeom prst="line">
            <a:avLst/>
          </a:prstGeom>
          <a:ln w="25400">
            <a:solidFill>
              <a:srgbClr val="00788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B19F22C-14AF-4B81-9453-970C843AFADC}"/>
              </a:ext>
            </a:extLst>
          </p:cNvPr>
          <p:cNvSpPr txBox="1"/>
          <p:nvPr/>
        </p:nvSpPr>
        <p:spPr>
          <a:xfrm>
            <a:off x="609600" y="6261100"/>
            <a:ext cx="9779000" cy="297454"/>
          </a:xfrm>
          <a:prstGeom prst="rect">
            <a:avLst/>
          </a:prstGeom>
          <a:noFill/>
        </p:spPr>
        <p:txBody>
          <a:bodyPr wrap="square" rtlCol="0">
            <a:spAutoFit/>
          </a:bodyPr>
          <a:lstStyle/>
          <a:p>
            <a:pPr defTabSz="1219170" eaLnBrk="0" fontAlgn="base" hangingPunct="0">
              <a:spcBef>
                <a:spcPct val="0"/>
              </a:spcBef>
              <a:spcAft>
                <a:spcPct val="0"/>
              </a:spcAft>
            </a:pPr>
            <a:r>
              <a:rPr lang="en-US" sz="1333" dirty="0">
                <a:solidFill>
                  <a:srgbClr val="000000"/>
                </a:solidFill>
                <a:latin typeface="Calibri" panose="020F0502020204030204" pitchFamily="34" charset="0"/>
                <a:hlinkClick r:id="rId7"/>
              </a:rPr>
              <a:t>https://www.cdc.gov/hiv/statistics/systems/nhbs/additional-populations.html#NHBS-Trans</a:t>
            </a:r>
            <a:r>
              <a:rPr lang="en-US" sz="1333" dirty="0">
                <a:solidFill>
                  <a:srgbClr val="000000"/>
                </a:solidFill>
                <a:latin typeface="Calibri" panose="020F0502020204030204" pitchFamily="34" charset="0"/>
              </a:rPr>
              <a:t> </a:t>
            </a:r>
          </a:p>
        </p:txBody>
      </p:sp>
    </p:spTree>
    <p:custDataLst>
      <p:tags r:id="rId1"/>
    </p:custDataLst>
    <p:extLst>
      <p:ext uri="{BB962C8B-B14F-4D97-AF65-F5344CB8AC3E}">
        <p14:creationId xmlns:p14="http://schemas.microsoft.com/office/powerpoint/2010/main" val="2629362412"/>
      </p:ext>
    </p:extLst>
  </p:cSld>
  <p:clrMapOvr>
    <a:masterClrMapping/>
  </p:clrMapOvr>
  <p:transition advTm="36012">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cs typeface="Calibri" panose="020F0502020204030204" pitchFamily="34" charset="0"/>
              </a:rPr>
              <a:t>NHBS-Trans project areas, 2019-2020</a:t>
            </a:r>
          </a:p>
        </p:txBody>
      </p:sp>
      <p:grpSp>
        <p:nvGrpSpPr>
          <p:cNvPr id="4" name="Group 3" descr="The 7 NHBS project areas shown on the map were funded to conduct in NHBS-Trans data collection during 2019-2020. ">
            <a:extLst>
              <a:ext uri="{FF2B5EF4-FFF2-40B4-BE49-F238E27FC236}">
                <a16:creationId xmlns:a16="http://schemas.microsoft.com/office/drawing/2014/main" id="{2F4FEF9C-C759-4637-8407-A538EA16337A}"/>
              </a:ext>
            </a:extLst>
          </p:cNvPr>
          <p:cNvGrpSpPr/>
          <p:nvPr/>
        </p:nvGrpSpPr>
        <p:grpSpPr>
          <a:xfrm>
            <a:off x="412147" y="1376045"/>
            <a:ext cx="11036903" cy="5262880"/>
            <a:chOff x="309110" y="1032034"/>
            <a:chExt cx="8277677" cy="3947160"/>
          </a:xfrm>
        </p:grpSpPr>
        <p:sp>
          <p:nvSpPr>
            <p:cNvPr id="117" name="Text Box 81"/>
            <p:cNvSpPr txBox="1">
              <a:spLocks noChangeArrowheads="1"/>
            </p:cNvSpPr>
            <p:nvPr/>
          </p:nvSpPr>
          <p:spPr bwMode="auto">
            <a:xfrm>
              <a:off x="309110" y="2470191"/>
              <a:ext cx="1447800" cy="284742"/>
            </a:xfrm>
            <a:prstGeom prst="rect">
              <a:avLst/>
            </a:prstGeom>
            <a:noFill/>
            <a:ln w="9525">
              <a:noFill/>
              <a:miter lim="800000"/>
              <a:headEnd/>
              <a:tailEnd/>
            </a:ln>
          </p:spPr>
          <p:txBody>
            <a:bodyPr>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San Francisco</a:t>
              </a:r>
            </a:p>
          </p:txBody>
        </p:sp>
        <p:sp>
          <p:nvSpPr>
            <p:cNvPr id="5" name="Freeform 2"/>
            <p:cNvSpPr>
              <a:spLocks/>
            </p:cNvSpPr>
            <p:nvPr/>
          </p:nvSpPr>
          <p:spPr bwMode="auto">
            <a:xfrm>
              <a:off x="5425658" y="3297792"/>
              <a:ext cx="439523" cy="686343"/>
            </a:xfrm>
            <a:custGeom>
              <a:avLst/>
              <a:gdLst>
                <a:gd name="T0" fmla="*/ 0 w 51"/>
                <a:gd name="T1" fmla="*/ 2147483647 h 83"/>
                <a:gd name="T2" fmla="*/ 2147483647 w 51"/>
                <a:gd name="T3" fmla="*/ 2147483647 h 83"/>
                <a:gd name="T4" fmla="*/ 0 w 51"/>
                <a:gd name="T5" fmla="*/ 2147483647 h 83"/>
                <a:gd name="T6" fmla="*/ 2147483647 w 51"/>
                <a:gd name="T7" fmla="*/ 2147483647 h 83"/>
                <a:gd name="T8" fmla="*/ 2147483647 w 51"/>
                <a:gd name="T9" fmla="*/ 2147483647 h 83"/>
                <a:gd name="T10" fmla="*/ 2147483647 w 51"/>
                <a:gd name="T11" fmla="*/ 2147483647 h 83"/>
                <a:gd name="T12" fmla="*/ 2147483647 w 51"/>
                <a:gd name="T13" fmla="*/ 2147483647 h 83"/>
                <a:gd name="T14" fmla="*/ 2147483647 w 51"/>
                <a:gd name="T15" fmla="*/ 2147483647 h 83"/>
                <a:gd name="T16" fmla="*/ 2147483647 w 51"/>
                <a:gd name="T17" fmla="*/ 2147483647 h 83"/>
                <a:gd name="T18" fmla="*/ 2147483647 w 51"/>
                <a:gd name="T19" fmla="*/ 2147483647 h 83"/>
                <a:gd name="T20" fmla="*/ 2147483647 w 51"/>
                <a:gd name="T21" fmla="*/ 2147483647 h 83"/>
                <a:gd name="T22" fmla="*/ 2147483647 w 51"/>
                <a:gd name="T23" fmla="*/ 2147483647 h 83"/>
                <a:gd name="T24" fmla="*/ 2147483647 w 51"/>
                <a:gd name="T25" fmla="*/ 2147483647 h 83"/>
                <a:gd name="T26" fmla="*/ 2147483647 w 51"/>
                <a:gd name="T27" fmla="*/ 2147483647 h 83"/>
                <a:gd name="T28" fmla="*/ 2147483647 w 51"/>
                <a:gd name="T29" fmla="*/ 2147483647 h 83"/>
                <a:gd name="T30" fmla="*/ 2147483647 w 51"/>
                <a:gd name="T31" fmla="*/ 2147483647 h 83"/>
                <a:gd name="T32" fmla="*/ 2147483647 w 51"/>
                <a:gd name="T33" fmla="*/ 2147483647 h 83"/>
                <a:gd name="T34" fmla="*/ 2147483647 w 51"/>
                <a:gd name="T35" fmla="*/ 2147483647 h 83"/>
                <a:gd name="T36" fmla="*/ 2147483647 w 51"/>
                <a:gd name="T37" fmla="*/ 2147483647 h 83"/>
                <a:gd name="T38" fmla="*/ 2147483647 w 51"/>
                <a:gd name="T39" fmla="*/ 2147483647 h 83"/>
                <a:gd name="T40" fmla="*/ 2147483647 w 51"/>
                <a:gd name="T41" fmla="*/ 2147483647 h 83"/>
                <a:gd name="T42" fmla="*/ 2147483647 w 51"/>
                <a:gd name="T43" fmla="*/ 2147483647 h 83"/>
                <a:gd name="T44" fmla="*/ 2147483647 w 51"/>
                <a:gd name="T45" fmla="*/ 0 h 83"/>
                <a:gd name="T46" fmla="*/ 0 w 51"/>
                <a:gd name="T47" fmla="*/ 2147483647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83"/>
                <a:gd name="T74" fmla="*/ 51 w 51"/>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83">
                  <a:moveTo>
                    <a:pt x="0" y="3"/>
                  </a:moveTo>
                  <a:lnTo>
                    <a:pt x="1" y="4"/>
                  </a:lnTo>
                  <a:lnTo>
                    <a:pt x="0" y="56"/>
                  </a:lnTo>
                  <a:lnTo>
                    <a:pt x="3" y="81"/>
                  </a:lnTo>
                  <a:lnTo>
                    <a:pt x="6" y="81"/>
                  </a:lnTo>
                  <a:lnTo>
                    <a:pt x="8" y="74"/>
                  </a:lnTo>
                  <a:lnTo>
                    <a:pt x="9" y="76"/>
                  </a:lnTo>
                  <a:lnTo>
                    <a:pt x="9" y="80"/>
                  </a:lnTo>
                  <a:lnTo>
                    <a:pt x="12" y="81"/>
                  </a:lnTo>
                  <a:lnTo>
                    <a:pt x="8" y="83"/>
                  </a:lnTo>
                  <a:lnTo>
                    <a:pt x="16" y="81"/>
                  </a:lnTo>
                  <a:lnTo>
                    <a:pt x="17" y="79"/>
                  </a:lnTo>
                  <a:lnTo>
                    <a:pt x="16" y="77"/>
                  </a:lnTo>
                  <a:lnTo>
                    <a:pt x="17" y="75"/>
                  </a:lnTo>
                  <a:lnTo>
                    <a:pt x="13" y="72"/>
                  </a:lnTo>
                  <a:lnTo>
                    <a:pt x="13" y="69"/>
                  </a:lnTo>
                  <a:lnTo>
                    <a:pt x="51" y="66"/>
                  </a:lnTo>
                  <a:lnTo>
                    <a:pt x="47" y="53"/>
                  </a:lnTo>
                  <a:lnTo>
                    <a:pt x="48" y="48"/>
                  </a:lnTo>
                  <a:lnTo>
                    <a:pt x="49" y="45"/>
                  </a:lnTo>
                  <a:lnTo>
                    <a:pt x="48" y="41"/>
                  </a:lnTo>
                  <a:lnTo>
                    <a:pt x="45" y="35"/>
                  </a:lnTo>
                  <a:lnTo>
                    <a:pt x="35" y="0"/>
                  </a:lnTo>
                  <a:lnTo>
                    <a:pt x="0" y="3"/>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 name="Freeform 3"/>
            <p:cNvSpPr>
              <a:spLocks/>
            </p:cNvSpPr>
            <p:nvPr/>
          </p:nvSpPr>
          <p:spPr bwMode="auto">
            <a:xfrm>
              <a:off x="2223011" y="2876063"/>
              <a:ext cx="790282" cy="876534"/>
            </a:xfrm>
            <a:custGeom>
              <a:avLst/>
              <a:gdLst>
                <a:gd name="T0" fmla="*/ 0 w 92"/>
                <a:gd name="T1" fmla="*/ 2147483647 h 106"/>
                <a:gd name="T2" fmla="*/ 2147483647 w 92"/>
                <a:gd name="T3" fmla="*/ 2147483647 h 106"/>
                <a:gd name="T4" fmla="*/ 2147483647 w 92"/>
                <a:gd name="T5" fmla="*/ 2147483647 h 106"/>
                <a:gd name="T6" fmla="*/ 2147483647 w 92"/>
                <a:gd name="T7" fmla="*/ 2147483647 h 106"/>
                <a:gd name="T8" fmla="*/ 2147483647 w 92"/>
                <a:gd name="T9" fmla="*/ 2147483647 h 106"/>
                <a:gd name="T10" fmla="*/ 2147483647 w 92"/>
                <a:gd name="T11" fmla="*/ 2147483647 h 106"/>
                <a:gd name="T12" fmla="*/ 2147483647 w 92"/>
                <a:gd name="T13" fmla="*/ 2147483647 h 106"/>
                <a:gd name="T14" fmla="*/ 2147483647 w 92"/>
                <a:gd name="T15" fmla="*/ 2147483647 h 106"/>
                <a:gd name="T16" fmla="*/ 2147483647 w 92"/>
                <a:gd name="T17" fmla="*/ 2147483647 h 106"/>
                <a:gd name="T18" fmla="*/ 2147483647 w 92"/>
                <a:gd name="T19" fmla="*/ 2147483647 h 106"/>
                <a:gd name="T20" fmla="*/ 2147483647 w 92"/>
                <a:gd name="T21" fmla="*/ 2147483647 h 106"/>
                <a:gd name="T22" fmla="*/ 2147483647 w 92"/>
                <a:gd name="T23" fmla="*/ 0 h 106"/>
                <a:gd name="T24" fmla="*/ 2147483647 w 92"/>
                <a:gd name="T25" fmla="*/ 2147483647 h 106"/>
                <a:gd name="T26" fmla="*/ 2147483647 w 92"/>
                <a:gd name="T27" fmla="*/ 2147483647 h 106"/>
                <a:gd name="T28" fmla="*/ 2147483647 w 92"/>
                <a:gd name="T29" fmla="*/ 2147483647 h 106"/>
                <a:gd name="T30" fmla="*/ 2147483647 w 92"/>
                <a:gd name="T31" fmla="*/ 2147483647 h 106"/>
                <a:gd name="T32" fmla="*/ 2147483647 w 92"/>
                <a:gd name="T33" fmla="*/ 2147483647 h 106"/>
                <a:gd name="T34" fmla="*/ 0 w 92"/>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06"/>
                <a:gd name="T56" fmla="*/ 92 w 92"/>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06">
                  <a:moveTo>
                    <a:pt x="0" y="72"/>
                  </a:moveTo>
                  <a:lnTo>
                    <a:pt x="6" y="67"/>
                  </a:lnTo>
                  <a:lnTo>
                    <a:pt x="4" y="63"/>
                  </a:lnTo>
                  <a:lnTo>
                    <a:pt x="5" y="57"/>
                  </a:lnTo>
                  <a:lnTo>
                    <a:pt x="11" y="47"/>
                  </a:lnTo>
                  <a:lnTo>
                    <a:pt x="15" y="44"/>
                  </a:lnTo>
                  <a:lnTo>
                    <a:pt x="13" y="41"/>
                  </a:lnTo>
                  <a:lnTo>
                    <a:pt x="11" y="31"/>
                  </a:lnTo>
                  <a:lnTo>
                    <a:pt x="13" y="13"/>
                  </a:lnTo>
                  <a:lnTo>
                    <a:pt x="16" y="12"/>
                  </a:lnTo>
                  <a:lnTo>
                    <a:pt x="21" y="15"/>
                  </a:lnTo>
                  <a:lnTo>
                    <a:pt x="26" y="0"/>
                  </a:lnTo>
                  <a:lnTo>
                    <a:pt x="92" y="11"/>
                  </a:lnTo>
                  <a:lnTo>
                    <a:pt x="78" y="106"/>
                  </a:lnTo>
                  <a:lnTo>
                    <a:pt x="58" y="102"/>
                  </a:lnTo>
                  <a:lnTo>
                    <a:pt x="45" y="99"/>
                  </a:lnTo>
                  <a:lnTo>
                    <a:pt x="19" y="84"/>
                  </a:lnTo>
                  <a:lnTo>
                    <a:pt x="0" y="7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7" name="Freeform 4"/>
            <p:cNvSpPr>
              <a:spLocks/>
            </p:cNvSpPr>
            <p:nvPr/>
          </p:nvSpPr>
          <p:spPr bwMode="auto">
            <a:xfrm>
              <a:off x="4662579" y="3124139"/>
              <a:ext cx="584122" cy="504421"/>
            </a:xfrm>
            <a:custGeom>
              <a:avLst/>
              <a:gdLst>
                <a:gd name="T0" fmla="*/ 0 w 68"/>
                <a:gd name="T1" fmla="*/ 2147483647 h 61"/>
                <a:gd name="T2" fmla="*/ 2147483647 w 68"/>
                <a:gd name="T3" fmla="*/ 2147483647 h 61"/>
                <a:gd name="T4" fmla="*/ 2147483647 w 68"/>
                <a:gd name="T5" fmla="*/ 2147483647 h 61"/>
                <a:gd name="T6" fmla="*/ 2147483647 w 68"/>
                <a:gd name="T7" fmla="*/ 2147483647 h 61"/>
                <a:gd name="T8" fmla="*/ 2147483647 w 68"/>
                <a:gd name="T9" fmla="*/ 2147483647 h 61"/>
                <a:gd name="T10" fmla="*/ 2147483647 w 68"/>
                <a:gd name="T11" fmla="*/ 2147483647 h 61"/>
                <a:gd name="T12" fmla="*/ 2147483647 w 68"/>
                <a:gd name="T13" fmla="*/ 2147483647 h 61"/>
                <a:gd name="T14" fmla="*/ 2147483647 w 68"/>
                <a:gd name="T15" fmla="*/ 2147483647 h 61"/>
                <a:gd name="T16" fmla="*/ 2147483647 w 68"/>
                <a:gd name="T17" fmla="*/ 2147483647 h 61"/>
                <a:gd name="T18" fmla="*/ 2147483647 w 68"/>
                <a:gd name="T19" fmla="*/ 2147483647 h 61"/>
                <a:gd name="T20" fmla="*/ 2147483647 w 68"/>
                <a:gd name="T21" fmla="*/ 2147483647 h 61"/>
                <a:gd name="T22" fmla="*/ 2147483647 w 68"/>
                <a:gd name="T23" fmla="*/ 2147483647 h 61"/>
                <a:gd name="T24" fmla="*/ 2147483647 w 68"/>
                <a:gd name="T25" fmla="*/ 2147483647 h 61"/>
                <a:gd name="T26" fmla="*/ 2147483647 w 68"/>
                <a:gd name="T27" fmla="*/ 2147483647 h 61"/>
                <a:gd name="T28" fmla="*/ 2147483647 w 68"/>
                <a:gd name="T29" fmla="*/ 2147483647 h 61"/>
                <a:gd name="T30" fmla="*/ 2147483647 w 68"/>
                <a:gd name="T31" fmla="*/ 2147483647 h 61"/>
                <a:gd name="T32" fmla="*/ 2147483647 w 68"/>
                <a:gd name="T33" fmla="*/ 2147483647 h 61"/>
                <a:gd name="T34" fmla="*/ 2147483647 w 68"/>
                <a:gd name="T35" fmla="*/ 2147483647 h 61"/>
                <a:gd name="T36" fmla="*/ 2147483647 w 68"/>
                <a:gd name="T37" fmla="*/ 2147483647 h 61"/>
                <a:gd name="T38" fmla="*/ 2147483647 w 68"/>
                <a:gd name="T39" fmla="*/ 0 h 61"/>
                <a:gd name="T40" fmla="*/ 0 w 68"/>
                <a:gd name="T41" fmla="*/ 214748364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1"/>
                <a:gd name="T65" fmla="*/ 68 w 68"/>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1">
                  <a:moveTo>
                    <a:pt x="0" y="2"/>
                  </a:moveTo>
                  <a:lnTo>
                    <a:pt x="3" y="21"/>
                  </a:lnTo>
                  <a:lnTo>
                    <a:pt x="2" y="50"/>
                  </a:lnTo>
                  <a:lnTo>
                    <a:pt x="4" y="52"/>
                  </a:lnTo>
                  <a:lnTo>
                    <a:pt x="9" y="52"/>
                  </a:lnTo>
                  <a:lnTo>
                    <a:pt x="9" y="61"/>
                  </a:lnTo>
                  <a:lnTo>
                    <a:pt x="49" y="60"/>
                  </a:lnTo>
                  <a:lnTo>
                    <a:pt x="48" y="51"/>
                  </a:lnTo>
                  <a:lnTo>
                    <a:pt x="52" y="41"/>
                  </a:lnTo>
                  <a:lnTo>
                    <a:pt x="56" y="34"/>
                  </a:lnTo>
                  <a:lnTo>
                    <a:pt x="56" y="32"/>
                  </a:lnTo>
                  <a:lnTo>
                    <a:pt x="60" y="26"/>
                  </a:lnTo>
                  <a:lnTo>
                    <a:pt x="62" y="19"/>
                  </a:lnTo>
                  <a:lnTo>
                    <a:pt x="61" y="18"/>
                  </a:lnTo>
                  <a:lnTo>
                    <a:pt x="64" y="16"/>
                  </a:lnTo>
                  <a:lnTo>
                    <a:pt x="68" y="9"/>
                  </a:lnTo>
                  <a:lnTo>
                    <a:pt x="67" y="8"/>
                  </a:lnTo>
                  <a:lnTo>
                    <a:pt x="58" y="9"/>
                  </a:lnTo>
                  <a:lnTo>
                    <a:pt x="60" y="5"/>
                  </a:lnTo>
                  <a:lnTo>
                    <a:pt x="59" y="0"/>
                  </a:lnTo>
                  <a:lnTo>
                    <a:pt x="0" y="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8" name="Freeform 5"/>
            <p:cNvSpPr>
              <a:spLocks/>
            </p:cNvSpPr>
            <p:nvPr/>
          </p:nvSpPr>
          <p:spPr bwMode="auto">
            <a:xfrm>
              <a:off x="1439887" y="1925107"/>
              <a:ext cx="910543" cy="1504993"/>
            </a:xfrm>
            <a:custGeom>
              <a:avLst/>
              <a:gdLst>
                <a:gd name="T0" fmla="*/ 2147483647 w 106"/>
                <a:gd name="T1" fmla="*/ 2147483647 h 182"/>
                <a:gd name="T2" fmla="*/ 2147483647 w 106"/>
                <a:gd name="T3" fmla="*/ 2147483647 h 182"/>
                <a:gd name="T4" fmla="*/ 2147483647 w 106"/>
                <a:gd name="T5" fmla="*/ 2147483647 h 182"/>
                <a:gd name="T6" fmla="*/ 2147483647 w 106"/>
                <a:gd name="T7" fmla="*/ 2147483647 h 182"/>
                <a:gd name="T8" fmla="*/ 2147483647 w 106"/>
                <a:gd name="T9" fmla="*/ 2147483647 h 182"/>
                <a:gd name="T10" fmla="*/ 2147483647 w 106"/>
                <a:gd name="T11" fmla="*/ 2147483647 h 182"/>
                <a:gd name="T12" fmla="*/ 2147483647 w 106"/>
                <a:gd name="T13" fmla="*/ 2147483647 h 182"/>
                <a:gd name="T14" fmla="*/ 2147483647 w 106"/>
                <a:gd name="T15" fmla="*/ 2147483647 h 182"/>
                <a:gd name="T16" fmla="*/ 2147483647 w 106"/>
                <a:gd name="T17" fmla="*/ 2147483647 h 182"/>
                <a:gd name="T18" fmla="*/ 2147483647 w 106"/>
                <a:gd name="T19" fmla="*/ 2147483647 h 182"/>
                <a:gd name="T20" fmla="*/ 2147483647 w 106"/>
                <a:gd name="T21" fmla="*/ 2147483647 h 182"/>
                <a:gd name="T22" fmla="*/ 2147483647 w 106"/>
                <a:gd name="T23" fmla="*/ 2147483647 h 182"/>
                <a:gd name="T24" fmla="*/ 2147483647 w 106"/>
                <a:gd name="T25" fmla="*/ 2147483647 h 182"/>
                <a:gd name="T26" fmla="*/ 2147483647 w 106"/>
                <a:gd name="T27" fmla="*/ 2147483647 h 182"/>
                <a:gd name="T28" fmla="*/ 2147483647 w 106"/>
                <a:gd name="T29" fmla="*/ 2147483647 h 182"/>
                <a:gd name="T30" fmla="*/ 2147483647 w 106"/>
                <a:gd name="T31" fmla="*/ 2147483647 h 182"/>
                <a:gd name="T32" fmla="*/ 2147483647 w 106"/>
                <a:gd name="T33" fmla="*/ 2147483647 h 182"/>
                <a:gd name="T34" fmla="*/ 2147483647 w 106"/>
                <a:gd name="T35" fmla="*/ 2147483647 h 182"/>
                <a:gd name="T36" fmla="*/ 2147483647 w 106"/>
                <a:gd name="T37" fmla="*/ 2147483647 h 182"/>
                <a:gd name="T38" fmla="*/ 2147483647 w 106"/>
                <a:gd name="T39" fmla="*/ 2147483647 h 182"/>
                <a:gd name="T40" fmla="*/ 2147483647 w 106"/>
                <a:gd name="T41" fmla="*/ 2147483647 h 182"/>
                <a:gd name="T42" fmla="*/ 2147483647 w 106"/>
                <a:gd name="T43" fmla="*/ 2147483647 h 182"/>
                <a:gd name="T44" fmla="*/ 2147483647 w 106"/>
                <a:gd name="T45" fmla="*/ 2147483647 h 182"/>
                <a:gd name="T46" fmla="*/ 2147483647 w 106"/>
                <a:gd name="T47" fmla="*/ 2147483647 h 182"/>
                <a:gd name="T48" fmla="*/ 2147483647 w 106"/>
                <a:gd name="T49" fmla="*/ 2147483647 h 182"/>
                <a:gd name="T50" fmla="*/ 2147483647 w 106"/>
                <a:gd name="T51" fmla="*/ 2147483647 h 182"/>
                <a:gd name="T52" fmla="*/ 2147483647 w 106"/>
                <a:gd name="T53" fmla="*/ 2147483647 h 182"/>
                <a:gd name="T54" fmla="*/ 2147483647 w 106"/>
                <a:gd name="T55" fmla="*/ 2147483647 h 182"/>
                <a:gd name="T56" fmla="*/ 2147483647 w 106"/>
                <a:gd name="T57" fmla="*/ 2147483647 h 182"/>
                <a:gd name="T58" fmla="*/ 2147483647 w 106"/>
                <a:gd name="T59" fmla="*/ 2147483647 h 182"/>
                <a:gd name="T60" fmla="*/ 2147483647 w 106"/>
                <a:gd name="T61" fmla="*/ 2147483647 h 182"/>
                <a:gd name="T62" fmla="*/ 2147483647 w 106"/>
                <a:gd name="T63" fmla="*/ 2147483647 h 182"/>
                <a:gd name="T64" fmla="*/ 2147483647 w 106"/>
                <a:gd name="T65" fmla="*/ 2147483647 h 182"/>
                <a:gd name="T66" fmla="*/ 2147483647 w 106"/>
                <a:gd name="T67" fmla="*/ 2147483647 h 182"/>
                <a:gd name="T68" fmla="*/ 2147483647 w 106"/>
                <a:gd name="T69" fmla="*/ 2147483647 h 182"/>
                <a:gd name="T70" fmla="*/ 2147483647 w 106"/>
                <a:gd name="T71" fmla="*/ 2147483647 h 182"/>
                <a:gd name="T72" fmla="*/ 2147483647 w 106"/>
                <a:gd name="T73" fmla="*/ 2147483647 h 182"/>
                <a:gd name="T74" fmla="*/ 2147483647 w 106"/>
                <a:gd name="T75" fmla="*/ 2147483647 h 182"/>
                <a:gd name="T76" fmla="*/ 2147483647 w 106"/>
                <a:gd name="T77" fmla="*/ 2147483647 h 182"/>
                <a:gd name="T78" fmla="*/ 2147483647 w 106"/>
                <a:gd name="T79" fmla="*/ 2147483647 h 182"/>
                <a:gd name="T80" fmla="*/ 2147483647 w 106"/>
                <a:gd name="T81" fmla="*/ 2147483647 h 182"/>
                <a:gd name="T82" fmla="*/ 2147483647 w 106"/>
                <a:gd name="T83" fmla="*/ 2147483647 h 182"/>
                <a:gd name="T84" fmla="*/ 2147483647 w 106"/>
                <a:gd name="T85" fmla="*/ 2147483647 h 182"/>
                <a:gd name="T86" fmla="*/ 2147483647 w 106"/>
                <a:gd name="T87" fmla="*/ 2147483647 h 182"/>
                <a:gd name="T88" fmla="*/ 2147483647 w 106"/>
                <a:gd name="T89" fmla="*/ 2147483647 h 182"/>
                <a:gd name="T90" fmla="*/ 2147483647 w 106"/>
                <a:gd name="T91" fmla="*/ 2147483647 h 182"/>
                <a:gd name="T92" fmla="*/ 2147483647 w 106"/>
                <a:gd name="T93" fmla="*/ 2147483647 h 182"/>
                <a:gd name="T94" fmla="*/ 2147483647 w 106"/>
                <a:gd name="T95" fmla="*/ 2147483647 h 182"/>
                <a:gd name="T96" fmla="*/ 2147483647 w 106"/>
                <a:gd name="T97" fmla="*/ 0 h 182"/>
                <a:gd name="T98" fmla="*/ 2147483647 w 106"/>
                <a:gd name="T99" fmla="*/ 2147483647 h 182"/>
                <a:gd name="T100" fmla="*/ 2147483647 w 106"/>
                <a:gd name="T101" fmla="*/ 2147483647 h 182"/>
                <a:gd name="T102" fmla="*/ 0 w 106"/>
                <a:gd name="T103" fmla="*/ 2147483647 h 182"/>
                <a:gd name="T104" fmla="*/ 2147483647 w 106"/>
                <a:gd name="T105" fmla="*/ 2147483647 h 1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
                <a:gd name="T160" fmla="*/ 0 h 182"/>
                <a:gd name="T161" fmla="*/ 106 w 106"/>
                <a:gd name="T162" fmla="*/ 182 h 1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 h="182">
                  <a:moveTo>
                    <a:pt x="3" y="33"/>
                  </a:moveTo>
                  <a:lnTo>
                    <a:pt x="4" y="37"/>
                  </a:lnTo>
                  <a:lnTo>
                    <a:pt x="1" y="51"/>
                  </a:lnTo>
                  <a:lnTo>
                    <a:pt x="3" y="55"/>
                  </a:lnTo>
                  <a:lnTo>
                    <a:pt x="11" y="74"/>
                  </a:lnTo>
                  <a:lnTo>
                    <a:pt x="12" y="74"/>
                  </a:lnTo>
                  <a:lnTo>
                    <a:pt x="13" y="70"/>
                  </a:lnTo>
                  <a:lnTo>
                    <a:pt x="14" y="69"/>
                  </a:lnTo>
                  <a:lnTo>
                    <a:pt x="15" y="70"/>
                  </a:lnTo>
                  <a:lnTo>
                    <a:pt x="13" y="72"/>
                  </a:lnTo>
                  <a:lnTo>
                    <a:pt x="14" y="74"/>
                  </a:lnTo>
                  <a:lnTo>
                    <a:pt x="16" y="82"/>
                  </a:lnTo>
                  <a:lnTo>
                    <a:pt x="15" y="81"/>
                  </a:lnTo>
                  <a:lnTo>
                    <a:pt x="12" y="78"/>
                  </a:lnTo>
                  <a:lnTo>
                    <a:pt x="13" y="75"/>
                  </a:lnTo>
                  <a:lnTo>
                    <a:pt x="11" y="75"/>
                  </a:lnTo>
                  <a:lnTo>
                    <a:pt x="9" y="79"/>
                  </a:lnTo>
                  <a:lnTo>
                    <a:pt x="10" y="86"/>
                  </a:lnTo>
                  <a:lnTo>
                    <a:pt x="12" y="89"/>
                  </a:lnTo>
                  <a:lnTo>
                    <a:pt x="16" y="92"/>
                  </a:lnTo>
                  <a:lnTo>
                    <a:pt x="14" y="96"/>
                  </a:lnTo>
                  <a:lnTo>
                    <a:pt x="12" y="97"/>
                  </a:lnTo>
                  <a:lnTo>
                    <a:pt x="12" y="101"/>
                  </a:lnTo>
                  <a:lnTo>
                    <a:pt x="17" y="112"/>
                  </a:lnTo>
                  <a:lnTo>
                    <a:pt x="21" y="119"/>
                  </a:lnTo>
                  <a:lnTo>
                    <a:pt x="21" y="123"/>
                  </a:lnTo>
                  <a:lnTo>
                    <a:pt x="23" y="125"/>
                  </a:lnTo>
                  <a:lnTo>
                    <a:pt x="22" y="128"/>
                  </a:lnTo>
                  <a:lnTo>
                    <a:pt x="20" y="134"/>
                  </a:lnTo>
                  <a:lnTo>
                    <a:pt x="22" y="137"/>
                  </a:lnTo>
                  <a:lnTo>
                    <a:pt x="35" y="141"/>
                  </a:lnTo>
                  <a:lnTo>
                    <a:pt x="40" y="148"/>
                  </a:lnTo>
                  <a:lnTo>
                    <a:pt x="47" y="151"/>
                  </a:lnTo>
                  <a:lnTo>
                    <a:pt x="47" y="155"/>
                  </a:lnTo>
                  <a:lnTo>
                    <a:pt x="51" y="156"/>
                  </a:lnTo>
                  <a:lnTo>
                    <a:pt x="56" y="164"/>
                  </a:lnTo>
                  <a:lnTo>
                    <a:pt x="59" y="170"/>
                  </a:lnTo>
                  <a:lnTo>
                    <a:pt x="59" y="180"/>
                  </a:lnTo>
                  <a:lnTo>
                    <a:pt x="97" y="182"/>
                  </a:lnTo>
                  <a:lnTo>
                    <a:pt x="95" y="178"/>
                  </a:lnTo>
                  <a:lnTo>
                    <a:pt x="96" y="172"/>
                  </a:lnTo>
                  <a:lnTo>
                    <a:pt x="102" y="162"/>
                  </a:lnTo>
                  <a:lnTo>
                    <a:pt x="106" y="159"/>
                  </a:lnTo>
                  <a:lnTo>
                    <a:pt x="104" y="156"/>
                  </a:lnTo>
                  <a:lnTo>
                    <a:pt x="102" y="146"/>
                  </a:lnTo>
                  <a:lnTo>
                    <a:pt x="52" y="70"/>
                  </a:lnTo>
                  <a:lnTo>
                    <a:pt x="48" y="63"/>
                  </a:lnTo>
                  <a:lnTo>
                    <a:pt x="61" y="14"/>
                  </a:lnTo>
                  <a:lnTo>
                    <a:pt x="10" y="0"/>
                  </a:lnTo>
                  <a:lnTo>
                    <a:pt x="9" y="3"/>
                  </a:lnTo>
                  <a:lnTo>
                    <a:pt x="9" y="9"/>
                  </a:lnTo>
                  <a:lnTo>
                    <a:pt x="0" y="24"/>
                  </a:lnTo>
                  <a:lnTo>
                    <a:pt x="3" y="33"/>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9" name="Freeform 6"/>
            <p:cNvSpPr>
              <a:spLocks/>
            </p:cNvSpPr>
            <p:nvPr/>
          </p:nvSpPr>
          <p:spPr bwMode="auto">
            <a:xfrm>
              <a:off x="3013293" y="2404720"/>
              <a:ext cx="831800" cy="644997"/>
            </a:xfrm>
            <a:custGeom>
              <a:avLst/>
              <a:gdLst>
                <a:gd name="T0" fmla="*/ 0 w 97"/>
                <a:gd name="T1" fmla="*/ 2147483647 h 78"/>
                <a:gd name="T2" fmla="*/ 2147483647 w 97"/>
                <a:gd name="T3" fmla="*/ 0 h 78"/>
                <a:gd name="T4" fmla="*/ 2147483647 w 97"/>
                <a:gd name="T5" fmla="*/ 2147483647 h 78"/>
                <a:gd name="T6" fmla="*/ 2147483647 w 97"/>
                <a:gd name="T7" fmla="*/ 2147483647 h 78"/>
                <a:gd name="T8" fmla="*/ 2147483647 w 97"/>
                <a:gd name="T9" fmla="*/ 2147483647 h 78"/>
                <a:gd name="T10" fmla="*/ 2147483647 w 97"/>
                <a:gd name="T11" fmla="*/ 2147483647 h 78"/>
                <a:gd name="T12" fmla="*/ 2147483647 w 97"/>
                <a:gd name="T13" fmla="*/ 2147483647 h 78"/>
                <a:gd name="T14" fmla="*/ 2147483647 w 97"/>
                <a:gd name="T15" fmla="*/ 2147483647 h 78"/>
                <a:gd name="T16" fmla="*/ 0 w 97"/>
                <a:gd name="T17" fmla="*/ 214748364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78"/>
                <a:gd name="T29" fmla="*/ 97 w 9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78">
                  <a:moveTo>
                    <a:pt x="0" y="68"/>
                  </a:moveTo>
                  <a:lnTo>
                    <a:pt x="9" y="0"/>
                  </a:lnTo>
                  <a:lnTo>
                    <a:pt x="72" y="8"/>
                  </a:lnTo>
                  <a:lnTo>
                    <a:pt x="97" y="10"/>
                  </a:lnTo>
                  <a:lnTo>
                    <a:pt x="96" y="27"/>
                  </a:lnTo>
                  <a:lnTo>
                    <a:pt x="93" y="78"/>
                  </a:lnTo>
                  <a:lnTo>
                    <a:pt x="80" y="77"/>
                  </a:lnTo>
                  <a:lnTo>
                    <a:pt x="40" y="73"/>
                  </a:lnTo>
                  <a:lnTo>
                    <a:pt x="0" y="68"/>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1" name="Freeform 8"/>
            <p:cNvSpPr>
              <a:spLocks/>
            </p:cNvSpPr>
            <p:nvPr/>
          </p:nvSpPr>
          <p:spPr bwMode="auto">
            <a:xfrm>
              <a:off x="6731342" y="2454335"/>
              <a:ext cx="120260" cy="190191"/>
            </a:xfrm>
            <a:custGeom>
              <a:avLst/>
              <a:gdLst>
                <a:gd name="T0" fmla="*/ 0 w 14"/>
                <a:gd name="T1" fmla="*/ 2147483647 h 23"/>
                <a:gd name="T2" fmla="*/ 2147483647 w 14"/>
                <a:gd name="T3" fmla="*/ 0 h 23"/>
                <a:gd name="T4" fmla="*/ 2147483647 w 14"/>
                <a:gd name="T5" fmla="*/ 0 h 23"/>
                <a:gd name="T6" fmla="*/ 2147483647 w 14"/>
                <a:gd name="T7" fmla="*/ 2147483647 h 23"/>
                <a:gd name="T8" fmla="*/ 2147483647 w 14"/>
                <a:gd name="T9" fmla="*/ 2147483647 h 23"/>
                <a:gd name="T10" fmla="*/ 2147483647 w 14"/>
                <a:gd name="T11" fmla="*/ 2147483647 h 23"/>
                <a:gd name="T12" fmla="*/ 2147483647 w 14"/>
                <a:gd name="T13" fmla="*/ 2147483647 h 23"/>
                <a:gd name="T14" fmla="*/ 2147483647 w 14"/>
                <a:gd name="T15" fmla="*/ 2147483647 h 23"/>
                <a:gd name="T16" fmla="*/ 2147483647 w 14"/>
                <a:gd name="T17" fmla="*/ 2147483647 h 23"/>
                <a:gd name="T18" fmla="*/ 2147483647 w 14"/>
                <a:gd name="T19" fmla="*/ 2147483647 h 23"/>
                <a:gd name="T20" fmla="*/ 2147483647 w 14"/>
                <a:gd name="T21" fmla="*/ 2147483647 h 23"/>
                <a:gd name="T22" fmla="*/ 2147483647 w 14"/>
                <a:gd name="T23" fmla="*/ 2147483647 h 23"/>
                <a:gd name="T24" fmla="*/ 2147483647 w 14"/>
                <a:gd name="T25" fmla="*/ 2147483647 h 23"/>
                <a:gd name="T26" fmla="*/ 2147483647 w 14"/>
                <a:gd name="T27" fmla="*/ 2147483647 h 23"/>
                <a:gd name="T28" fmla="*/ 2147483647 w 14"/>
                <a:gd name="T29" fmla="*/ 2147483647 h 23"/>
                <a:gd name="T30" fmla="*/ 2147483647 w 14"/>
                <a:gd name="T31" fmla="*/ 2147483647 h 23"/>
                <a:gd name="T32" fmla="*/ 2147483647 w 14"/>
                <a:gd name="T33" fmla="*/ 2147483647 h 23"/>
                <a:gd name="T34" fmla="*/ 2147483647 w 14"/>
                <a:gd name="T35" fmla="*/ 2147483647 h 23"/>
                <a:gd name="T36" fmla="*/ 2147483647 w 14"/>
                <a:gd name="T37" fmla="*/ 2147483647 h 23"/>
                <a:gd name="T38" fmla="*/ 0 w 14"/>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3"/>
                <a:gd name="T62" fmla="*/ 14 w 1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3">
                  <a:moveTo>
                    <a:pt x="0" y="2"/>
                  </a:moveTo>
                  <a:lnTo>
                    <a:pt x="1" y="0"/>
                  </a:lnTo>
                  <a:lnTo>
                    <a:pt x="4" y="0"/>
                  </a:lnTo>
                  <a:lnTo>
                    <a:pt x="3" y="2"/>
                  </a:lnTo>
                  <a:lnTo>
                    <a:pt x="2" y="3"/>
                  </a:lnTo>
                  <a:lnTo>
                    <a:pt x="3" y="6"/>
                  </a:lnTo>
                  <a:lnTo>
                    <a:pt x="4" y="7"/>
                  </a:lnTo>
                  <a:lnTo>
                    <a:pt x="6" y="9"/>
                  </a:lnTo>
                  <a:lnTo>
                    <a:pt x="7" y="12"/>
                  </a:lnTo>
                  <a:lnTo>
                    <a:pt x="8" y="14"/>
                  </a:lnTo>
                  <a:lnTo>
                    <a:pt x="10" y="15"/>
                  </a:lnTo>
                  <a:lnTo>
                    <a:pt x="12" y="16"/>
                  </a:lnTo>
                  <a:lnTo>
                    <a:pt x="13" y="18"/>
                  </a:lnTo>
                  <a:lnTo>
                    <a:pt x="11" y="20"/>
                  </a:lnTo>
                  <a:lnTo>
                    <a:pt x="13" y="19"/>
                  </a:lnTo>
                  <a:lnTo>
                    <a:pt x="14" y="21"/>
                  </a:lnTo>
                  <a:lnTo>
                    <a:pt x="10" y="22"/>
                  </a:lnTo>
                  <a:lnTo>
                    <a:pt x="5" y="23"/>
                  </a:lnTo>
                  <a:lnTo>
                    <a:pt x="5" y="21"/>
                  </a:lnTo>
                  <a:lnTo>
                    <a:pt x="0" y="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2" name="Freeform 9"/>
            <p:cNvSpPr>
              <a:spLocks/>
            </p:cNvSpPr>
            <p:nvPr/>
          </p:nvSpPr>
          <p:spPr bwMode="auto">
            <a:xfrm>
              <a:off x="6603923" y="2603180"/>
              <a:ext cx="17180" cy="24808"/>
            </a:xfrm>
            <a:custGeom>
              <a:avLst/>
              <a:gdLst>
                <a:gd name="T0" fmla="*/ 0 w 2"/>
                <a:gd name="T1" fmla="*/ 2147483647 h 3"/>
                <a:gd name="T2" fmla="*/ 2147483647 w 2"/>
                <a:gd name="T3" fmla="*/ 0 h 3"/>
                <a:gd name="T4" fmla="*/ 2147483647 w 2"/>
                <a:gd name="T5" fmla="*/ 2147483647 h 3"/>
                <a:gd name="T6" fmla="*/ 2147483647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2" y="0"/>
                  </a:lnTo>
                  <a:lnTo>
                    <a:pt x="2" y="1"/>
                  </a:lnTo>
                  <a:lnTo>
                    <a:pt x="2" y="3"/>
                  </a:lnTo>
                  <a:lnTo>
                    <a:pt x="0" y="1"/>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3" name="Freeform 10"/>
            <p:cNvSpPr>
              <a:spLocks/>
            </p:cNvSpPr>
            <p:nvPr/>
          </p:nvSpPr>
          <p:spPr bwMode="auto">
            <a:xfrm>
              <a:off x="5538760" y="3818751"/>
              <a:ext cx="1047983" cy="769035"/>
            </a:xfrm>
            <a:custGeom>
              <a:avLst/>
              <a:gdLst>
                <a:gd name="T0" fmla="*/ 0 w 122"/>
                <a:gd name="T1" fmla="*/ 2147483647 h 93"/>
                <a:gd name="T2" fmla="*/ 2147483647 w 122"/>
                <a:gd name="T3" fmla="*/ 2147483647 h 93"/>
                <a:gd name="T4" fmla="*/ 2147483647 w 122"/>
                <a:gd name="T5" fmla="*/ 2147483647 h 93"/>
                <a:gd name="T6" fmla="*/ 2147483647 w 122"/>
                <a:gd name="T7" fmla="*/ 2147483647 h 93"/>
                <a:gd name="T8" fmla="*/ 2147483647 w 122"/>
                <a:gd name="T9" fmla="*/ 2147483647 h 93"/>
                <a:gd name="T10" fmla="*/ 2147483647 w 122"/>
                <a:gd name="T11" fmla="*/ 2147483647 h 93"/>
                <a:gd name="T12" fmla="*/ 2147483647 w 122"/>
                <a:gd name="T13" fmla="*/ 2147483647 h 93"/>
                <a:gd name="T14" fmla="*/ 2147483647 w 122"/>
                <a:gd name="T15" fmla="*/ 2147483647 h 93"/>
                <a:gd name="T16" fmla="*/ 2147483647 w 122"/>
                <a:gd name="T17" fmla="*/ 2147483647 h 93"/>
                <a:gd name="T18" fmla="*/ 2147483647 w 122"/>
                <a:gd name="T19" fmla="*/ 2147483647 h 93"/>
                <a:gd name="T20" fmla="*/ 2147483647 w 122"/>
                <a:gd name="T21" fmla="*/ 2147483647 h 93"/>
                <a:gd name="T22" fmla="*/ 2147483647 w 122"/>
                <a:gd name="T23" fmla="*/ 2147483647 h 93"/>
                <a:gd name="T24" fmla="*/ 2147483647 w 122"/>
                <a:gd name="T25" fmla="*/ 2147483647 h 93"/>
                <a:gd name="T26" fmla="*/ 2147483647 w 122"/>
                <a:gd name="T27" fmla="*/ 2147483647 h 93"/>
                <a:gd name="T28" fmla="*/ 2147483647 w 122"/>
                <a:gd name="T29" fmla="*/ 2147483647 h 93"/>
                <a:gd name="T30" fmla="*/ 2147483647 w 122"/>
                <a:gd name="T31" fmla="*/ 2147483647 h 93"/>
                <a:gd name="T32" fmla="*/ 2147483647 w 122"/>
                <a:gd name="T33" fmla="*/ 2147483647 h 93"/>
                <a:gd name="T34" fmla="*/ 2147483647 w 122"/>
                <a:gd name="T35" fmla="*/ 2147483647 h 93"/>
                <a:gd name="T36" fmla="*/ 2147483647 w 122"/>
                <a:gd name="T37" fmla="*/ 2147483647 h 93"/>
                <a:gd name="T38" fmla="*/ 2147483647 w 122"/>
                <a:gd name="T39" fmla="*/ 2147483647 h 93"/>
                <a:gd name="T40" fmla="*/ 2147483647 w 122"/>
                <a:gd name="T41" fmla="*/ 2147483647 h 93"/>
                <a:gd name="T42" fmla="*/ 2147483647 w 122"/>
                <a:gd name="T43" fmla="*/ 2147483647 h 93"/>
                <a:gd name="T44" fmla="*/ 2147483647 w 122"/>
                <a:gd name="T45" fmla="*/ 2147483647 h 93"/>
                <a:gd name="T46" fmla="*/ 2147483647 w 122"/>
                <a:gd name="T47" fmla="*/ 2147483647 h 93"/>
                <a:gd name="T48" fmla="*/ 2147483647 w 122"/>
                <a:gd name="T49" fmla="*/ 2147483647 h 93"/>
                <a:gd name="T50" fmla="*/ 2147483647 w 122"/>
                <a:gd name="T51" fmla="*/ 2147483647 h 93"/>
                <a:gd name="T52" fmla="*/ 2147483647 w 122"/>
                <a:gd name="T53" fmla="*/ 2147483647 h 93"/>
                <a:gd name="T54" fmla="*/ 2147483647 w 122"/>
                <a:gd name="T55" fmla="*/ 2147483647 h 93"/>
                <a:gd name="T56" fmla="*/ 2147483647 w 122"/>
                <a:gd name="T57" fmla="*/ 2147483647 h 93"/>
                <a:gd name="T58" fmla="*/ 2147483647 w 122"/>
                <a:gd name="T59" fmla="*/ 2147483647 h 93"/>
                <a:gd name="T60" fmla="*/ 2147483647 w 122"/>
                <a:gd name="T61" fmla="*/ 2147483647 h 93"/>
                <a:gd name="T62" fmla="*/ 2147483647 w 122"/>
                <a:gd name="T63" fmla="*/ 2147483647 h 93"/>
                <a:gd name="T64" fmla="*/ 2147483647 w 122"/>
                <a:gd name="T65" fmla="*/ 2147483647 h 93"/>
                <a:gd name="T66" fmla="*/ 2147483647 w 122"/>
                <a:gd name="T67" fmla="*/ 2147483647 h 93"/>
                <a:gd name="T68" fmla="*/ 2147483647 w 122"/>
                <a:gd name="T69" fmla="*/ 2147483647 h 93"/>
                <a:gd name="T70" fmla="*/ 2147483647 w 122"/>
                <a:gd name="T71" fmla="*/ 2147483647 h 93"/>
                <a:gd name="T72" fmla="*/ 2147483647 w 122"/>
                <a:gd name="T73" fmla="*/ 2147483647 h 93"/>
                <a:gd name="T74" fmla="*/ 2147483647 w 122"/>
                <a:gd name="T75" fmla="*/ 2147483647 h 93"/>
                <a:gd name="T76" fmla="*/ 2147483647 w 122"/>
                <a:gd name="T77" fmla="*/ 2147483647 h 93"/>
                <a:gd name="T78" fmla="*/ 2147483647 w 122"/>
                <a:gd name="T79" fmla="*/ 2147483647 h 93"/>
                <a:gd name="T80" fmla="*/ 2147483647 w 122"/>
                <a:gd name="T81" fmla="*/ 2147483647 h 93"/>
                <a:gd name="T82" fmla="*/ 2147483647 w 122"/>
                <a:gd name="T83" fmla="*/ 2147483647 h 93"/>
                <a:gd name="T84" fmla="*/ 2147483647 w 122"/>
                <a:gd name="T85" fmla="*/ 2147483647 h 93"/>
                <a:gd name="T86" fmla="*/ 2147483647 w 122"/>
                <a:gd name="T87" fmla="*/ 2147483647 h 93"/>
                <a:gd name="T88" fmla="*/ 2147483647 w 122"/>
                <a:gd name="T89" fmla="*/ 2147483647 h 93"/>
                <a:gd name="T90" fmla="*/ 2147483647 w 122"/>
                <a:gd name="T91" fmla="*/ 2147483647 h 93"/>
                <a:gd name="T92" fmla="*/ 2147483647 w 122"/>
                <a:gd name="T93" fmla="*/ 2147483647 h 93"/>
                <a:gd name="T94" fmla="*/ 2147483647 w 122"/>
                <a:gd name="T95" fmla="*/ 2147483647 h 93"/>
                <a:gd name="T96" fmla="*/ 2147483647 w 122"/>
                <a:gd name="T97" fmla="*/ 2147483647 h 93"/>
                <a:gd name="T98" fmla="*/ 2147483647 w 122"/>
                <a:gd name="T99" fmla="*/ 2147483647 h 93"/>
                <a:gd name="T100" fmla="*/ 2147483647 w 122"/>
                <a:gd name="T101" fmla="*/ 2147483647 h 93"/>
                <a:gd name="T102" fmla="*/ 2147483647 w 122"/>
                <a:gd name="T103" fmla="*/ 2147483647 h 93"/>
                <a:gd name="T104" fmla="*/ 2147483647 w 122"/>
                <a:gd name="T105" fmla="*/ 2147483647 h 93"/>
                <a:gd name="T106" fmla="*/ 2147483647 w 122"/>
                <a:gd name="T107" fmla="*/ 2147483647 h 93"/>
                <a:gd name="T108" fmla="*/ 0 w 122"/>
                <a:gd name="T109" fmla="*/ 2147483647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
                <a:gd name="T166" fmla="*/ 0 h 93"/>
                <a:gd name="T167" fmla="*/ 122 w 122"/>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 h="93">
                  <a:moveTo>
                    <a:pt x="0" y="6"/>
                  </a:moveTo>
                  <a:lnTo>
                    <a:pt x="0" y="9"/>
                  </a:lnTo>
                  <a:lnTo>
                    <a:pt x="4" y="12"/>
                  </a:lnTo>
                  <a:lnTo>
                    <a:pt x="3" y="14"/>
                  </a:lnTo>
                  <a:lnTo>
                    <a:pt x="4" y="16"/>
                  </a:lnTo>
                  <a:lnTo>
                    <a:pt x="3" y="18"/>
                  </a:lnTo>
                  <a:lnTo>
                    <a:pt x="5" y="17"/>
                  </a:lnTo>
                  <a:lnTo>
                    <a:pt x="7" y="15"/>
                  </a:lnTo>
                  <a:lnTo>
                    <a:pt x="7" y="13"/>
                  </a:lnTo>
                  <a:lnTo>
                    <a:pt x="8" y="15"/>
                  </a:lnTo>
                  <a:lnTo>
                    <a:pt x="9" y="13"/>
                  </a:lnTo>
                  <a:lnTo>
                    <a:pt x="10" y="14"/>
                  </a:lnTo>
                  <a:lnTo>
                    <a:pt x="7" y="17"/>
                  </a:lnTo>
                  <a:lnTo>
                    <a:pt x="15" y="15"/>
                  </a:lnTo>
                  <a:lnTo>
                    <a:pt x="17" y="13"/>
                  </a:lnTo>
                  <a:lnTo>
                    <a:pt x="18" y="14"/>
                  </a:lnTo>
                  <a:lnTo>
                    <a:pt x="21" y="13"/>
                  </a:lnTo>
                  <a:lnTo>
                    <a:pt x="22" y="14"/>
                  </a:lnTo>
                  <a:lnTo>
                    <a:pt x="17" y="15"/>
                  </a:lnTo>
                  <a:lnTo>
                    <a:pt x="19" y="15"/>
                  </a:lnTo>
                  <a:lnTo>
                    <a:pt x="25" y="17"/>
                  </a:lnTo>
                  <a:lnTo>
                    <a:pt x="28" y="19"/>
                  </a:lnTo>
                  <a:lnTo>
                    <a:pt x="27" y="16"/>
                  </a:lnTo>
                  <a:lnTo>
                    <a:pt x="29" y="18"/>
                  </a:lnTo>
                  <a:lnTo>
                    <a:pt x="32" y="18"/>
                  </a:lnTo>
                  <a:lnTo>
                    <a:pt x="29" y="19"/>
                  </a:lnTo>
                  <a:lnTo>
                    <a:pt x="34" y="21"/>
                  </a:lnTo>
                  <a:lnTo>
                    <a:pt x="35" y="23"/>
                  </a:lnTo>
                  <a:lnTo>
                    <a:pt x="35" y="25"/>
                  </a:lnTo>
                  <a:lnTo>
                    <a:pt x="33" y="22"/>
                  </a:lnTo>
                  <a:lnTo>
                    <a:pt x="34" y="26"/>
                  </a:lnTo>
                  <a:lnTo>
                    <a:pt x="38" y="24"/>
                  </a:lnTo>
                  <a:lnTo>
                    <a:pt x="40" y="24"/>
                  </a:lnTo>
                  <a:lnTo>
                    <a:pt x="41" y="23"/>
                  </a:lnTo>
                  <a:lnTo>
                    <a:pt x="42" y="24"/>
                  </a:lnTo>
                  <a:lnTo>
                    <a:pt x="46" y="21"/>
                  </a:lnTo>
                  <a:lnTo>
                    <a:pt x="49" y="20"/>
                  </a:lnTo>
                  <a:lnTo>
                    <a:pt x="48" y="19"/>
                  </a:lnTo>
                  <a:lnTo>
                    <a:pt x="50" y="17"/>
                  </a:lnTo>
                  <a:lnTo>
                    <a:pt x="54" y="17"/>
                  </a:lnTo>
                  <a:lnTo>
                    <a:pt x="59" y="19"/>
                  </a:lnTo>
                  <a:lnTo>
                    <a:pt x="61" y="22"/>
                  </a:lnTo>
                  <a:lnTo>
                    <a:pt x="64" y="23"/>
                  </a:lnTo>
                  <a:lnTo>
                    <a:pt x="64" y="25"/>
                  </a:lnTo>
                  <a:lnTo>
                    <a:pt x="67" y="26"/>
                  </a:lnTo>
                  <a:lnTo>
                    <a:pt x="68" y="28"/>
                  </a:lnTo>
                  <a:lnTo>
                    <a:pt x="69" y="30"/>
                  </a:lnTo>
                  <a:lnTo>
                    <a:pt x="73" y="30"/>
                  </a:lnTo>
                  <a:lnTo>
                    <a:pt x="75" y="32"/>
                  </a:lnTo>
                  <a:lnTo>
                    <a:pt x="77" y="37"/>
                  </a:lnTo>
                  <a:lnTo>
                    <a:pt x="76" y="46"/>
                  </a:lnTo>
                  <a:lnTo>
                    <a:pt x="76" y="52"/>
                  </a:lnTo>
                  <a:lnTo>
                    <a:pt x="78" y="54"/>
                  </a:lnTo>
                  <a:lnTo>
                    <a:pt x="79" y="51"/>
                  </a:lnTo>
                  <a:lnTo>
                    <a:pt x="77" y="50"/>
                  </a:lnTo>
                  <a:lnTo>
                    <a:pt x="78" y="48"/>
                  </a:lnTo>
                  <a:lnTo>
                    <a:pt x="78" y="49"/>
                  </a:lnTo>
                  <a:lnTo>
                    <a:pt x="80" y="49"/>
                  </a:lnTo>
                  <a:lnTo>
                    <a:pt x="81" y="51"/>
                  </a:lnTo>
                  <a:lnTo>
                    <a:pt x="82" y="49"/>
                  </a:lnTo>
                  <a:lnTo>
                    <a:pt x="83" y="51"/>
                  </a:lnTo>
                  <a:lnTo>
                    <a:pt x="79" y="57"/>
                  </a:lnTo>
                  <a:lnTo>
                    <a:pt x="79" y="58"/>
                  </a:lnTo>
                  <a:lnTo>
                    <a:pt x="81" y="59"/>
                  </a:lnTo>
                  <a:lnTo>
                    <a:pt x="83" y="64"/>
                  </a:lnTo>
                  <a:lnTo>
                    <a:pt x="85" y="66"/>
                  </a:lnTo>
                  <a:lnTo>
                    <a:pt x="87" y="68"/>
                  </a:lnTo>
                  <a:lnTo>
                    <a:pt x="88" y="68"/>
                  </a:lnTo>
                  <a:lnTo>
                    <a:pt x="86" y="65"/>
                  </a:lnTo>
                  <a:lnTo>
                    <a:pt x="88" y="65"/>
                  </a:lnTo>
                  <a:lnTo>
                    <a:pt x="90" y="65"/>
                  </a:lnTo>
                  <a:lnTo>
                    <a:pt x="89" y="66"/>
                  </a:lnTo>
                  <a:lnTo>
                    <a:pt x="90" y="68"/>
                  </a:lnTo>
                  <a:lnTo>
                    <a:pt x="91" y="72"/>
                  </a:lnTo>
                  <a:lnTo>
                    <a:pt x="93" y="73"/>
                  </a:lnTo>
                  <a:lnTo>
                    <a:pt x="94" y="75"/>
                  </a:lnTo>
                  <a:lnTo>
                    <a:pt x="97" y="81"/>
                  </a:lnTo>
                  <a:lnTo>
                    <a:pt x="100" y="81"/>
                  </a:lnTo>
                  <a:lnTo>
                    <a:pt x="103" y="83"/>
                  </a:lnTo>
                  <a:lnTo>
                    <a:pt x="107" y="89"/>
                  </a:lnTo>
                  <a:lnTo>
                    <a:pt x="111" y="89"/>
                  </a:lnTo>
                  <a:lnTo>
                    <a:pt x="111" y="91"/>
                  </a:lnTo>
                  <a:lnTo>
                    <a:pt x="110" y="91"/>
                  </a:lnTo>
                  <a:lnTo>
                    <a:pt x="107" y="90"/>
                  </a:lnTo>
                  <a:lnTo>
                    <a:pt x="108" y="93"/>
                  </a:lnTo>
                  <a:lnTo>
                    <a:pt x="112" y="92"/>
                  </a:lnTo>
                  <a:lnTo>
                    <a:pt x="114" y="92"/>
                  </a:lnTo>
                  <a:lnTo>
                    <a:pt x="116" y="90"/>
                  </a:lnTo>
                  <a:lnTo>
                    <a:pt x="118" y="90"/>
                  </a:lnTo>
                  <a:lnTo>
                    <a:pt x="120" y="87"/>
                  </a:lnTo>
                  <a:lnTo>
                    <a:pt x="119" y="84"/>
                  </a:lnTo>
                  <a:lnTo>
                    <a:pt x="121" y="79"/>
                  </a:lnTo>
                  <a:lnTo>
                    <a:pt x="122" y="80"/>
                  </a:lnTo>
                  <a:lnTo>
                    <a:pt x="121" y="65"/>
                  </a:lnTo>
                  <a:lnTo>
                    <a:pt x="119" y="61"/>
                  </a:lnTo>
                  <a:lnTo>
                    <a:pt x="106" y="39"/>
                  </a:lnTo>
                  <a:lnTo>
                    <a:pt x="103" y="32"/>
                  </a:lnTo>
                  <a:lnTo>
                    <a:pt x="104" y="32"/>
                  </a:lnTo>
                  <a:lnTo>
                    <a:pt x="96" y="19"/>
                  </a:lnTo>
                  <a:lnTo>
                    <a:pt x="90" y="4"/>
                  </a:lnTo>
                  <a:lnTo>
                    <a:pt x="90" y="2"/>
                  </a:lnTo>
                  <a:lnTo>
                    <a:pt x="88" y="1"/>
                  </a:lnTo>
                  <a:lnTo>
                    <a:pt x="82" y="0"/>
                  </a:lnTo>
                  <a:lnTo>
                    <a:pt x="81" y="2"/>
                  </a:lnTo>
                  <a:lnTo>
                    <a:pt x="82" y="8"/>
                  </a:lnTo>
                  <a:lnTo>
                    <a:pt x="79" y="8"/>
                  </a:lnTo>
                  <a:lnTo>
                    <a:pt x="79" y="5"/>
                  </a:lnTo>
                  <a:lnTo>
                    <a:pt x="40" y="8"/>
                  </a:lnTo>
                  <a:lnTo>
                    <a:pt x="38" y="3"/>
                  </a:lnTo>
                  <a:lnTo>
                    <a:pt x="0" y="6"/>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4" name="Freeform 11"/>
            <p:cNvSpPr>
              <a:spLocks/>
            </p:cNvSpPr>
            <p:nvPr/>
          </p:nvSpPr>
          <p:spPr bwMode="auto">
            <a:xfrm>
              <a:off x="6397763" y="4645670"/>
              <a:ext cx="58698" cy="33077"/>
            </a:xfrm>
            <a:custGeom>
              <a:avLst/>
              <a:gdLst>
                <a:gd name="T0" fmla="*/ 0 w 7"/>
                <a:gd name="T1" fmla="*/ 2147483647 h 4"/>
                <a:gd name="T2" fmla="*/ 2147483647 w 7"/>
                <a:gd name="T3" fmla="*/ 2147483647 h 4"/>
                <a:gd name="T4" fmla="*/ 2147483647 w 7"/>
                <a:gd name="T5" fmla="*/ 2147483647 h 4"/>
                <a:gd name="T6" fmla="*/ 2147483647 w 7"/>
                <a:gd name="T7" fmla="*/ 0 h 4"/>
                <a:gd name="T8" fmla="*/ 2147483647 w 7"/>
                <a:gd name="T9" fmla="*/ 2147483647 h 4"/>
                <a:gd name="T10" fmla="*/ 2147483647 w 7"/>
                <a:gd name="T11" fmla="*/ 2147483647 h 4"/>
                <a:gd name="T12" fmla="*/ 2147483647 w 7"/>
                <a:gd name="T13" fmla="*/ 2147483647 h 4"/>
                <a:gd name="T14" fmla="*/ 2147483647 w 7"/>
                <a:gd name="T15" fmla="*/ 2147483647 h 4"/>
                <a:gd name="T16" fmla="*/ 0 w 7"/>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4"/>
                  </a:moveTo>
                  <a:lnTo>
                    <a:pt x="1" y="1"/>
                  </a:lnTo>
                  <a:lnTo>
                    <a:pt x="3" y="1"/>
                  </a:lnTo>
                  <a:lnTo>
                    <a:pt x="3" y="0"/>
                  </a:lnTo>
                  <a:lnTo>
                    <a:pt x="7" y="1"/>
                  </a:lnTo>
                  <a:lnTo>
                    <a:pt x="3" y="2"/>
                  </a:lnTo>
                  <a:lnTo>
                    <a:pt x="2" y="2"/>
                  </a:lnTo>
                  <a:lnTo>
                    <a:pt x="2" y="3"/>
                  </a:lnTo>
                  <a:lnTo>
                    <a:pt x="0" y="4"/>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5" name="Freeform 12"/>
            <p:cNvSpPr>
              <a:spLocks/>
            </p:cNvSpPr>
            <p:nvPr/>
          </p:nvSpPr>
          <p:spPr bwMode="auto">
            <a:xfrm>
              <a:off x="6473641" y="4620862"/>
              <a:ext cx="44382" cy="24808"/>
            </a:xfrm>
            <a:custGeom>
              <a:avLst/>
              <a:gdLst>
                <a:gd name="T0" fmla="*/ 0 w 5"/>
                <a:gd name="T1" fmla="*/ 2147483647 h 3"/>
                <a:gd name="T2" fmla="*/ 2147483647 w 5"/>
                <a:gd name="T3" fmla="*/ 2147483647 h 3"/>
                <a:gd name="T4" fmla="*/ 2147483647 w 5"/>
                <a:gd name="T5" fmla="*/ 0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lnTo>
                    <a:pt x="1" y="3"/>
                  </a:lnTo>
                  <a:lnTo>
                    <a:pt x="5" y="0"/>
                  </a:lnTo>
                  <a:lnTo>
                    <a:pt x="1" y="2"/>
                  </a:lnTo>
                  <a:lnTo>
                    <a:pt x="0" y="3"/>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6" name="Freeform 13"/>
            <p:cNvSpPr>
              <a:spLocks/>
            </p:cNvSpPr>
            <p:nvPr/>
          </p:nvSpPr>
          <p:spPr bwMode="auto">
            <a:xfrm>
              <a:off x="6552383" y="4538171"/>
              <a:ext cx="24338" cy="57884"/>
            </a:xfrm>
            <a:custGeom>
              <a:avLst/>
              <a:gdLst>
                <a:gd name="T0" fmla="*/ 0 w 3"/>
                <a:gd name="T1" fmla="*/ 2147483647 h 7"/>
                <a:gd name="T2" fmla="*/ 2147483647 w 3"/>
                <a:gd name="T3" fmla="*/ 2147483647 h 7"/>
                <a:gd name="T4" fmla="*/ 2147483647 w 3"/>
                <a:gd name="T5" fmla="*/ 0 h 7"/>
                <a:gd name="T6" fmla="*/ 2147483647 w 3"/>
                <a:gd name="T7" fmla="*/ 2147483647 h 7"/>
                <a:gd name="T8" fmla="*/ 0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7"/>
                  </a:moveTo>
                  <a:lnTo>
                    <a:pt x="1" y="5"/>
                  </a:lnTo>
                  <a:lnTo>
                    <a:pt x="3" y="0"/>
                  </a:lnTo>
                  <a:lnTo>
                    <a:pt x="2" y="2"/>
                  </a:lnTo>
                  <a:lnTo>
                    <a:pt x="0" y="7"/>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7" name="Freeform 14"/>
            <p:cNvSpPr>
              <a:spLocks/>
            </p:cNvSpPr>
            <p:nvPr/>
          </p:nvSpPr>
          <p:spPr bwMode="auto">
            <a:xfrm>
              <a:off x="5727741" y="3264715"/>
              <a:ext cx="625640" cy="620189"/>
            </a:xfrm>
            <a:custGeom>
              <a:avLst/>
              <a:gdLst>
                <a:gd name="T0" fmla="*/ 0 w 73"/>
                <a:gd name="T1" fmla="*/ 2147483647 h 75"/>
                <a:gd name="T2" fmla="*/ 2147483647 w 73"/>
                <a:gd name="T3" fmla="*/ 2147483647 h 75"/>
                <a:gd name="T4" fmla="*/ 2147483647 w 73"/>
                <a:gd name="T5" fmla="*/ 2147483647 h 75"/>
                <a:gd name="T6" fmla="*/ 2147483647 w 73"/>
                <a:gd name="T7" fmla="*/ 2147483647 h 75"/>
                <a:gd name="T8" fmla="*/ 2147483647 w 73"/>
                <a:gd name="T9" fmla="*/ 2147483647 h 75"/>
                <a:gd name="T10" fmla="*/ 2147483647 w 73"/>
                <a:gd name="T11" fmla="*/ 2147483647 h 75"/>
                <a:gd name="T12" fmla="*/ 2147483647 w 73"/>
                <a:gd name="T13" fmla="*/ 2147483647 h 75"/>
                <a:gd name="T14" fmla="*/ 2147483647 w 73"/>
                <a:gd name="T15" fmla="*/ 2147483647 h 75"/>
                <a:gd name="T16" fmla="*/ 2147483647 w 73"/>
                <a:gd name="T17" fmla="*/ 2147483647 h 75"/>
                <a:gd name="T18" fmla="*/ 2147483647 w 73"/>
                <a:gd name="T19" fmla="*/ 2147483647 h 75"/>
                <a:gd name="T20" fmla="*/ 2147483647 w 73"/>
                <a:gd name="T21" fmla="*/ 2147483647 h 75"/>
                <a:gd name="T22" fmla="*/ 2147483647 w 73"/>
                <a:gd name="T23" fmla="*/ 2147483647 h 75"/>
                <a:gd name="T24" fmla="*/ 2147483647 w 73"/>
                <a:gd name="T25" fmla="*/ 2147483647 h 75"/>
                <a:gd name="T26" fmla="*/ 2147483647 w 73"/>
                <a:gd name="T27" fmla="*/ 2147483647 h 75"/>
                <a:gd name="T28" fmla="*/ 2147483647 w 73"/>
                <a:gd name="T29" fmla="*/ 2147483647 h 75"/>
                <a:gd name="T30" fmla="*/ 2147483647 w 73"/>
                <a:gd name="T31" fmla="*/ 2147483647 h 75"/>
                <a:gd name="T32" fmla="*/ 2147483647 w 73"/>
                <a:gd name="T33" fmla="*/ 2147483647 h 75"/>
                <a:gd name="T34" fmla="*/ 2147483647 w 73"/>
                <a:gd name="T35" fmla="*/ 2147483647 h 75"/>
                <a:gd name="T36" fmla="*/ 2147483647 w 73"/>
                <a:gd name="T37" fmla="*/ 2147483647 h 75"/>
                <a:gd name="T38" fmla="*/ 2147483647 w 73"/>
                <a:gd name="T39" fmla="*/ 2147483647 h 75"/>
                <a:gd name="T40" fmla="*/ 2147483647 w 73"/>
                <a:gd name="T41" fmla="*/ 2147483647 h 75"/>
                <a:gd name="T42" fmla="*/ 2147483647 w 73"/>
                <a:gd name="T43" fmla="*/ 2147483647 h 75"/>
                <a:gd name="T44" fmla="*/ 2147483647 w 73"/>
                <a:gd name="T45" fmla="*/ 2147483647 h 75"/>
                <a:gd name="T46" fmla="*/ 2147483647 w 73"/>
                <a:gd name="T47" fmla="*/ 2147483647 h 75"/>
                <a:gd name="T48" fmla="*/ 2147483647 w 73"/>
                <a:gd name="T49" fmla="*/ 2147483647 h 75"/>
                <a:gd name="T50" fmla="*/ 2147483647 w 73"/>
                <a:gd name="T51" fmla="*/ 2147483647 h 75"/>
                <a:gd name="T52" fmla="*/ 2147483647 w 73"/>
                <a:gd name="T53" fmla="*/ 2147483647 h 75"/>
                <a:gd name="T54" fmla="*/ 2147483647 w 73"/>
                <a:gd name="T55" fmla="*/ 2147483647 h 75"/>
                <a:gd name="T56" fmla="*/ 2147483647 w 73"/>
                <a:gd name="T57" fmla="*/ 2147483647 h 75"/>
                <a:gd name="T58" fmla="*/ 2147483647 w 73"/>
                <a:gd name="T59" fmla="*/ 2147483647 h 75"/>
                <a:gd name="T60" fmla="*/ 2147483647 w 73"/>
                <a:gd name="T61" fmla="*/ 2147483647 h 75"/>
                <a:gd name="T62" fmla="*/ 2147483647 w 73"/>
                <a:gd name="T63" fmla="*/ 2147483647 h 75"/>
                <a:gd name="T64" fmla="*/ 2147483647 w 73"/>
                <a:gd name="T65" fmla="*/ 2147483647 h 75"/>
                <a:gd name="T66" fmla="*/ 2147483647 w 73"/>
                <a:gd name="T67" fmla="*/ 2147483647 h 75"/>
                <a:gd name="T68" fmla="*/ 2147483647 w 73"/>
                <a:gd name="T69" fmla="*/ 2147483647 h 75"/>
                <a:gd name="T70" fmla="*/ 2147483647 w 73"/>
                <a:gd name="T71" fmla="*/ 2147483647 h 75"/>
                <a:gd name="T72" fmla="*/ 2147483647 w 73"/>
                <a:gd name="T73" fmla="*/ 2147483647 h 75"/>
                <a:gd name="T74" fmla="*/ 2147483647 w 73"/>
                <a:gd name="T75" fmla="*/ 2147483647 h 75"/>
                <a:gd name="T76" fmla="*/ 2147483647 w 73"/>
                <a:gd name="T77" fmla="*/ 2147483647 h 75"/>
                <a:gd name="T78" fmla="*/ 2147483647 w 73"/>
                <a:gd name="T79" fmla="*/ 2147483647 h 75"/>
                <a:gd name="T80" fmla="*/ 2147483647 w 73"/>
                <a:gd name="T81" fmla="*/ 0 h 75"/>
                <a:gd name="T82" fmla="*/ 2147483647 w 73"/>
                <a:gd name="T83" fmla="*/ 2147483647 h 75"/>
                <a:gd name="T84" fmla="*/ 0 w 73"/>
                <a:gd name="T85" fmla="*/ 2147483647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5"/>
                <a:gd name="T131" fmla="*/ 73 w 73"/>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5">
                  <a:moveTo>
                    <a:pt x="0" y="4"/>
                  </a:moveTo>
                  <a:lnTo>
                    <a:pt x="10" y="39"/>
                  </a:lnTo>
                  <a:lnTo>
                    <a:pt x="13" y="45"/>
                  </a:lnTo>
                  <a:lnTo>
                    <a:pt x="14" y="49"/>
                  </a:lnTo>
                  <a:lnTo>
                    <a:pt x="13" y="52"/>
                  </a:lnTo>
                  <a:lnTo>
                    <a:pt x="12" y="57"/>
                  </a:lnTo>
                  <a:lnTo>
                    <a:pt x="16" y="70"/>
                  </a:lnTo>
                  <a:lnTo>
                    <a:pt x="18" y="75"/>
                  </a:lnTo>
                  <a:lnTo>
                    <a:pt x="57" y="72"/>
                  </a:lnTo>
                  <a:lnTo>
                    <a:pt x="57" y="75"/>
                  </a:lnTo>
                  <a:lnTo>
                    <a:pt x="60" y="75"/>
                  </a:lnTo>
                  <a:lnTo>
                    <a:pt x="59" y="69"/>
                  </a:lnTo>
                  <a:lnTo>
                    <a:pt x="60" y="67"/>
                  </a:lnTo>
                  <a:lnTo>
                    <a:pt x="66" y="68"/>
                  </a:lnTo>
                  <a:lnTo>
                    <a:pt x="67" y="64"/>
                  </a:lnTo>
                  <a:lnTo>
                    <a:pt x="66" y="64"/>
                  </a:lnTo>
                  <a:lnTo>
                    <a:pt x="67" y="63"/>
                  </a:lnTo>
                  <a:lnTo>
                    <a:pt x="65" y="62"/>
                  </a:lnTo>
                  <a:lnTo>
                    <a:pt x="66" y="60"/>
                  </a:lnTo>
                  <a:lnTo>
                    <a:pt x="66" y="58"/>
                  </a:lnTo>
                  <a:lnTo>
                    <a:pt x="69" y="56"/>
                  </a:lnTo>
                  <a:lnTo>
                    <a:pt x="68" y="54"/>
                  </a:lnTo>
                  <a:lnTo>
                    <a:pt x="69" y="53"/>
                  </a:lnTo>
                  <a:lnTo>
                    <a:pt x="70" y="51"/>
                  </a:lnTo>
                  <a:lnTo>
                    <a:pt x="69" y="51"/>
                  </a:lnTo>
                  <a:lnTo>
                    <a:pt x="70" y="49"/>
                  </a:lnTo>
                  <a:lnTo>
                    <a:pt x="69" y="48"/>
                  </a:lnTo>
                  <a:lnTo>
                    <a:pt x="71" y="48"/>
                  </a:lnTo>
                  <a:lnTo>
                    <a:pt x="73" y="46"/>
                  </a:lnTo>
                  <a:lnTo>
                    <a:pt x="72" y="45"/>
                  </a:lnTo>
                  <a:lnTo>
                    <a:pt x="70" y="44"/>
                  </a:lnTo>
                  <a:lnTo>
                    <a:pt x="68" y="42"/>
                  </a:lnTo>
                  <a:lnTo>
                    <a:pt x="65" y="37"/>
                  </a:lnTo>
                  <a:lnTo>
                    <a:pt x="63" y="37"/>
                  </a:lnTo>
                  <a:lnTo>
                    <a:pt x="60" y="30"/>
                  </a:lnTo>
                  <a:lnTo>
                    <a:pt x="55" y="27"/>
                  </a:lnTo>
                  <a:lnTo>
                    <a:pt x="52" y="22"/>
                  </a:lnTo>
                  <a:lnTo>
                    <a:pt x="44" y="16"/>
                  </a:lnTo>
                  <a:lnTo>
                    <a:pt x="40" y="11"/>
                  </a:lnTo>
                  <a:lnTo>
                    <a:pt x="31" y="5"/>
                  </a:lnTo>
                  <a:lnTo>
                    <a:pt x="34" y="0"/>
                  </a:lnTo>
                  <a:lnTo>
                    <a:pt x="18" y="2"/>
                  </a:lnTo>
                  <a:lnTo>
                    <a:pt x="0" y="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8" name="Freeform 15"/>
            <p:cNvSpPr>
              <a:spLocks/>
            </p:cNvSpPr>
            <p:nvPr/>
          </p:nvSpPr>
          <p:spPr bwMode="auto">
            <a:xfrm>
              <a:off x="2274551" y="1172610"/>
              <a:ext cx="687202" cy="1066726"/>
            </a:xfrm>
            <a:custGeom>
              <a:avLst/>
              <a:gdLst>
                <a:gd name="T0" fmla="*/ 0 w 80"/>
                <a:gd name="T1" fmla="*/ 2147483647 h 129"/>
                <a:gd name="T2" fmla="*/ 2147483647 w 80"/>
                <a:gd name="T3" fmla="*/ 2147483647 h 129"/>
                <a:gd name="T4" fmla="*/ 2147483647 w 80"/>
                <a:gd name="T5" fmla="*/ 2147483647 h 129"/>
                <a:gd name="T6" fmla="*/ 2147483647 w 80"/>
                <a:gd name="T7" fmla="*/ 2147483647 h 129"/>
                <a:gd name="T8" fmla="*/ 2147483647 w 80"/>
                <a:gd name="T9" fmla="*/ 2147483647 h 129"/>
                <a:gd name="T10" fmla="*/ 2147483647 w 80"/>
                <a:gd name="T11" fmla="*/ 2147483647 h 129"/>
                <a:gd name="T12" fmla="*/ 2147483647 w 80"/>
                <a:gd name="T13" fmla="*/ 2147483647 h 129"/>
                <a:gd name="T14" fmla="*/ 2147483647 w 80"/>
                <a:gd name="T15" fmla="*/ 2147483647 h 129"/>
                <a:gd name="T16" fmla="*/ 2147483647 w 80"/>
                <a:gd name="T17" fmla="*/ 2147483647 h 129"/>
                <a:gd name="T18" fmla="*/ 2147483647 w 80"/>
                <a:gd name="T19" fmla="*/ 2147483647 h 129"/>
                <a:gd name="T20" fmla="*/ 2147483647 w 80"/>
                <a:gd name="T21" fmla="*/ 2147483647 h 129"/>
                <a:gd name="T22" fmla="*/ 2147483647 w 80"/>
                <a:gd name="T23" fmla="*/ 0 h 129"/>
                <a:gd name="T24" fmla="*/ 2147483647 w 80"/>
                <a:gd name="T25" fmla="*/ 2147483647 h 129"/>
                <a:gd name="T26" fmla="*/ 2147483647 w 80"/>
                <a:gd name="T27" fmla="*/ 2147483647 h 129"/>
                <a:gd name="T28" fmla="*/ 2147483647 w 80"/>
                <a:gd name="T29" fmla="*/ 2147483647 h 129"/>
                <a:gd name="T30" fmla="*/ 2147483647 w 80"/>
                <a:gd name="T31" fmla="*/ 2147483647 h 129"/>
                <a:gd name="T32" fmla="*/ 2147483647 w 80"/>
                <a:gd name="T33" fmla="*/ 2147483647 h 129"/>
                <a:gd name="T34" fmla="*/ 2147483647 w 80"/>
                <a:gd name="T35" fmla="*/ 2147483647 h 129"/>
                <a:gd name="T36" fmla="*/ 2147483647 w 80"/>
                <a:gd name="T37" fmla="*/ 2147483647 h 129"/>
                <a:gd name="T38" fmla="*/ 2147483647 w 80"/>
                <a:gd name="T39" fmla="*/ 2147483647 h 129"/>
                <a:gd name="T40" fmla="*/ 2147483647 w 80"/>
                <a:gd name="T41" fmla="*/ 2147483647 h 129"/>
                <a:gd name="T42" fmla="*/ 2147483647 w 80"/>
                <a:gd name="T43" fmla="*/ 2147483647 h 129"/>
                <a:gd name="T44" fmla="*/ 2147483647 w 80"/>
                <a:gd name="T45" fmla="*/ 2147483647 h 129"/>
                <a:gd name="T46" fmla="*/ 2147483647 w 80"/>
                <a:gd name="T47" fmla="*/ 2147483647 h 129"/>
                <a:gd name="T48" fmla="*/ 2147483647 w 80"/>
                <a:gd name="T49" fmla="*/ 2147483647 h 129"/>
                <a:gd name="T50" fmla="*/ 2147483647 w 80"/>
                <a:gd name="T51" fmla="*/ 2147483647 h 129"/>
                <a:gd name="T52" fmla="*/ 2147483647 w 80"/>
                <a:gd name="T53" fmla="*/ 2147483647 h 129"/>
                <a:gd name="T54" fmla="*/ 2147483647 w 80"/>
                <a:gd name="T55" fmla="*/ 2147483647 h 129"/>
                <a:gd name="T56" fmla="*/ 2147483647 w 80"/>
                <a:gd name="T57" fmla="*/ 2147483647 h 129"/>
                <a:gd name="T58" fmla="*/ 2147483647 w 80"/>
                <a:gd name="T59" fmla="*/ 2147483647 h 129"/>
                <a:gd name="T60" fmla="*/ 2147483647 w 80"/>
                <a:gd name="T61" fmla="*/ 2147483647 h 129"/>
                <a:gd name="T62" fmla="*/ 2147483647 w 80"/>
                <a:gd name="T63" fmla="*/ 2147483647 h 129"/>
                <a:gd name="T64" fmla="*/ 2147483647 w 80"/>
                <a:gd name="T65" fmla="*/ 2147483647 h 129"/>
                <a:gd name="T66" fmla="*/ 2147483647 w 80"/>
                <a:gd name="T67" fmla="*/ 2147483647 h 129"/>
                <a:gd name="T68" fmla="*/ 2147483647 w 80"/>
                <a:gd name="T69" fmla="*/ 2147483647 h 129"/>
                <a:gd name="T70" fmla="*/ 2147483647 w 80"/>
                <a:gd name="T71" fmla="*/ 2147483647 h 129"/>
                <a:gd name="T72" fmla="*/ 2147483647 w 80"/>
                <a:gd name="T73" fmla="*/ 2147483647 h 129"/>
                <a:gd name="T74" fmla="*/ 2147483647 w 80"/>
                <a:gd name="T75" fmla="*/ 2147483647 h 129"/>
                <a:gd name="T76" fmla="*/ 2147483647 w 80"/>
                <a:gd name="T77" fmla="*/ 2147483647 h 129"/>
                <a:gd name="T78" fmla="*/ 2147483647 w 80"/>
                <a:gd name="T79" fmla="*/ 2147483647 h 129"/>
                <a:gd name="T80" fmla="*/ 2147483647 w 80"/>
                <a:gd name="T81" fmla="*/ 2147483647 h 129"/>
                <a:gd name="T82" fmla="*/ 0 w 80"/>
                <a:gd name="T83" fmla="*/ 2147483647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29"/>
                <a:gd name="T128" fmla="*/ 80 w 80"/>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29">
                  <a:moveTo>
                    <a:pt x="0" y="114"/>
                  </a:moveTo>
                  <a:lnTo>
                    <a:pt x="6" y="87"/>
                  </a:lnTo>
                  <a:lnTo>
                    <a:pt x="9" y="79"/>
                  </a:lnTo>
                  <a:lnTo>
                    <a:pt x="7" y="76"/>
                  </a:lnTo>
                  <a:lnTo>
                    <a:pt x="7" y="72"/>
                  </a:lnTo>
                  <a:lnTo>
                    <a:pt x="12" y="68"/>
                  </a:lnTo>
                  <a:lnTo>
                    <a:pt x="16" y="61"/>
                  </a:lnTo>
                  <a:lnTo>
                    <a:pt x="20" y="56"/>
                  </a:lnTo>
                  <a:lnTo>
                    <a:pt x="17" y="51"/>
                  </a:lnTo>
                  <a:lnTo>
                    <a:pt x="16" y="48"/>
                  </a:lnTo>
                  <a:lnTo>
                    <a:pt x="16" y="41"/>
                  </a:lnTo>
                  <a:lnTo>
                    <a:pt x="26" y="0"/>
                  </a:lnTo>
                  <a:lnTo>
                    <a:pt x="37" y="2"/>
                  </a:lnTo>
                  <a:lnTo>
                    <a:pt x="33" y="18"/>
                  </a:lnTo>
                  <a:lnTo>
                    <a:pt x="36" y="24"/>
                  </a:lnTo>
                  <a:lnTo>
                    <a:pt x="36" y="28"/>
                  </a:lnTo>
                  <a:lnTo>
                    <a:pt x="35" y="28"/>
                  </a:lnTo>
                  <a:lnTo>
                    <a:pt x="39" y="32"/>
                  </a:lnTo>
                  <a:lnTo>
                    <a:pt x="43" y="43"/>
                  </a:lnTo>
                  <a:lnTo>
                    <a:pt x="45" y="42"/>
                  </a:lnTo>
                  <a:lnTo>
                    <a:pt x="45" y="44"/>
                  </a:lnTo>
                  <a:lnTo>
                    <a:pt x="47" y="44"/>
                  </a:lnTo>
                  <a:lnTo>
                    <a:pt x="48" y="45"/>
                  </a:lnTo>
                  <a:lnTo>
                    <a:pt x="45" y="52"/>
                  </a:lnTo>
                  <a:lnTo>
                    <a:pt x="45" y="57"/>
                  </a:lnTo>
                  <a:lnTo>
                    <a:pt x="42" y="62"/>
                  </a:lnTo>
                  <a:lnTo>
                    <a:pt x="44" y="64"/>
                  </a:lnTo>
                  <a:lnTo>
                    <a:pt x="49" y="61"/>
                  </a:lnTo>
                  <a:lnTo>
                    <a:pt x="54" y="77"/>
                  </a:lnTo>
                  <a:lnTo>
                    <a:pt x="56" y="78"/>
                  </a:lnTo>
                  <a:lnTo>
                    <a:pt x="57" y="83"/>
                  </a:lnTo>
                  <a:lnTo>
                    <a:pt x="58" y="85"/>
                  </a:lnTo>
                  <a:lnTo>
                    <a:pt x="60" y="83"/>
                  </a:lnTo>
                  <a:lnTo>
                    <a:pt x="64" y="85"/>
                  </a:lnTo>
                  <a:lnTo>
                    <a:pt x="66" y="83"/>
                  </a:lnTo>
                  <a:lnTo>
                    <a:pt x="73" y="85"/>
                  </a:lnTo>
                  <a:lnTo>
                    <a:pt x="75" y="85"/>
                  </a:lnTo>
                  <a:lnTo>
                    <a:pt x="77" y="82"/>
                  </a:lnTo>
                  <a:lnTo>
                    <a:pt x="80" y="87"/>
                  </a:lnTo>
                  <a:lnTo>
                    <a:pt x="73" y="129"/>
                  </a:lnTo>
                  <a:lnTo>
                    <a:pt x="36" y="122"/>
                  </a:lnTo>
                  <a:lnTo>
                    <a:pt x="0" y="11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9" name="Freeform 16"/>
            <p:cNvSpPr>
              <a:spLocks/>
            </p:cNvSpPr>
            <p:nvPr/>
          </p:nvSpPr>
          <p:spPr bwMode="auto">
            <a:xfrm>
              <a:off x="4996157" y="2264143"/>
              <a:ext cx="456703" cy="785573"/>
            </a:xfrm>
            <a:custGeom>
              <a:avLst/>
              <a:gdLst>
                <a:gd name="T0" fmla="*/ 0 w 53"/>
                <a:gd name="T1" fmla="*/ 2147483647 h 95"/>
                <a:gd name="T2" fmla="*/ 2147483647 w 53"/>
                <a:gd name="T3" fmla="*/ 2147483647 h 95"/>
                <a:gd name="T4" fmla="*/ 2147483647 w 53"/>
                <a:gd name="T5" fmla="*/ 2147483647 h 95"/>
                <a:gd name="T6" fmla="*/ 2147483647 w 53"/>
                <a:gd name="T7" fmla="*/ 2147483647 h 95"/>
                <a:gd name="T8" fmla="*/ 2147483647 w 53"/>
                <a:gd name="T9" fmla="*/ 2147483647 h 95"/>
                <a:gd name="T10" fmla="*/ 2147483647 w 53"/>
                <a:gd name="T11" fmla="*/ 2147483647 h 95"/>
                <a:gd name="T12" fmla="*/ 2147483647 w 53"/>
                <a:gd name="T13" fmla="*/ 2147483647 h 95"/>
                <a:gd name="T14" fmla="*/ 2147483647 w 53"/>
                <a:gd name="T15" fmla="*/ 2147483647 h 95"/>
                <a:gd name="T16" fmla="*/ 2147483647 w 53"/>
                <a:gd name="T17" fmla="*/ 2147483647 h 95"/>
                <a:gd name="T18" fmla="*/ 2147483647 w 53"/>
                <a:gd name="T19" fmla="*/ 0 h 95"/>
                <a:gd name="T20" fmla="*/ 2147483647 w 53"/>
                <a:gd name="T21" fmla="*/ 2147483647 h 95"/>
                <a:gd name="T22" fmla="*/ 2147483647 w 53"/>
                <a:gd name="T23" fmla="*/ 2147483647 h 95"/>
                <a:gd name="T24" fmla="*/ 2147483647 w 53"/>
                <a:gd name="T25" fmla="*/ 2147483647 h 95"/>
                <a:gd name="T26" fmla="*/ 2147483647 w 53"/>
                <a:gd name="T27" fmla="*/ 2147483647 h 95"/>
                <a:gd name="T28" fmla="*/ 2147483647 w 53"/>
                <a:gd name="T29" fmla="*/ 2147483647 h 95"/>
                <a:gd name="T30" fmla="*/ 2147483647 w 53"/>
                <a:gd name="T31" fmla="*/ 2147483647 h 95"/>
                <a:gd name="T32" fmla="*/ 2147483647 w 53"/>
                <a:gd name="T33" fmla="*/ 2147483647 h 95"/>
                <a:gd name="T34" fmla="*/ 2147483647 w 53"/>
                <a:gd name="T35" fmla="*/ 2147483647 h 95"/>
                <a:gd name="T36" fmla="*/ 2147483647 w 53"/>
                <a:gd name="T37" fmla="*/ 2147483647 h 95"/>
                <a:gd name="T38" fmla="*/ 2147483647 w 53"/>
                <a:gd name="T39" fmla="*/ 2147483647 h 95"/>
                <a:gd name="T40" fmla="*/ 2147483647 w 53"/>
                <a:gd name="T41" fmla="*/ 2147483647 h 95"/>
                <a:gd name="T42" fmla="*/ 2147483647 w 53"/>
                <a:gd name="T43" fmla="*/ 2147483647 h 95"/>
                <a:gd name="T44" fmla="*/ 2147483647 w 53"/>
                <a:gd name="T45" fmla="*/ 2147483647 h 95"/>
                <a:gd name="T46" fmla="*/ 2147483647 w 53"/>
                <a:gd name="T47" fmla="*/ 2147483647 h 95"/>
                <a:gd name="T48" fmla="*/ 2147483647 w 53"/>
                <a:gd name="T49" fmla="*/ 2147483647 h 95"/>
                <a:gd name="T50" fmla="*/ 2147483647 w 53"/>
                <a:gd name="T51" fmla="*/ 2147483647 h 95"/>
                <a:gd name="T52" fmla="*/ 2147483647 w 53"/>
                <a:gd name="T53" fmla="*/ 2147483647 h 95"/>
                <a:gd name="T54" fmla="*/ 2147483647 w 53"/>
                <a:gd name="T55" fmla="*/ 2147483647 h 95"/>
                <a:gd name="T56" fmla="*/ 2147483647 w 53"/>
                <a:gd name="T57" fmla="*/ 2147483647 h 95"/>
                <a:gd name="T58" fmla="*/ 2147483647 w 53"/>
                <a:gd name="T59" fmla="*/ 2147483647 h 95"/>
                <a:gd name="T60" fmla="*/ 2147483647 w 53"/>
                <a:gd name="T61" fmla="*/ 2147483647 h 95"/>
                <a:gd name="T62" fmla="*/ 2147483647 w 53"/>
                <a:gd name="T63" fmla="*/ 2147483647 h 95"/>
                <a:gd name="T64" fmla="*/ 2147483647 w 53"/>
                <a:gd name="T65" fmla="*/ 2147483647 h 95"/>
                <a:gd name="T66" fmla="*/ 2147483647 w 53"/>
                <a:gd name="T67" fmla="*/ 2147483647 h 95"/>
                <a:gd name="T68" fmla="*/ 2147483647 w 53"/>
                <a:gd name="T69" fmla="*/ 2147483647 h 95"/>
                <a:gd name="T70" fmla="*/ 2147483647 w 53"/>
                <a:gd name="T71" fmla="*/ 2147483647 h 95"/>
                <a:gd name="T72" fmla="*/ 2147483647 w 53"/>
                <a:gd name="T73" fmla="*/ 2147483647 h 95"/>
                <a:gd name="T74" fmla="*/ 2147483647 w 53"/>
                <a:gd name="T75" fmla="*/ 2147483647 h 95"/>
                <a:gd name="T76" fmla="*/ 0 w 53"/>
                <a:gd name="T77" fmla="*/ 2147483647 h 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95"/>
                <a:gd name="T119" fmla="*/ 53 w 53"/>
                <a:gd name="T120" fmla="*/ 95 h 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95">
                  <a:moveTo>
                    <a:pt x="0" y="42"/>
                  </a:moveTo>
                  <a:lnTo>
                    <a:pt x="2" y="39"/>
                  </a:lnTo>
                  <a:lnTo>
                    <a:pt x="5" y="33"/>
                  </a:lnTo>
                  <a:lnTo>
                    <a:pt x="7" y="27"/>
                  </a:lnTo>
                  <a:lnTo>
                    <a:pt x="5" y="22"/>
                  </a:lnTo>
                  <a:lnTo>
                    <a:pt x="14" y="16"/>
                  </a:lnTo>
                  <a:lnTo>
                    <a:pt x="16" y="12"/>
                  </a:lnTo>
                  <a:lnTo>
                    <a:pt x="16" y="10"/>
                  </a:lnTo>
                  <a:lnTo>
                    <a:pt x="9" y="3"/>
                  </a:lnTo>
                  <a:lnTo>
                    <a:pt x="45" y="0"/>
                  </a:lnTo>
                  <a:lnTo>
                    <a:pt x="46" y="6"/>
                  </a:lnTo>
                  <a:lnTo>
                    <a:pt x="49" y="13"/>
                  </a:lnTo>
                  <a:lnTo>
                    <a:pt x="52" y="49"/>
                  </a:lnTo>
                  <a:lnTo>
                    <a:pt x="51" y="56"/>
                  </a:lnTo>
                  <a:lnTo>
                    <a:pt x="53" y="61"/>
                  </a:lnTo>
                  <a:lnTo>
                    <a:pt x="51" y="69"/>
                  </a:lnTo>
                  <a:lnTo>
                    <a:pt x="49" y="73"/>
                  </a:lnTo>
                  <a:lnTo>
                    <a:pt x="47" y="78"/>
                  </a:lnTo>
                  <a:lnTo>
                    <a:pt x="48" y="80"/>
                  </a:lnTo>
                  <a:lnTo>
                    <a:pt x="47" y="84"/>
                  </a:lnTo>
                  <a:lnTo>
                    <a:pt x="48" y="85"/>
                  </a:lnTo>
                  <a:lnTo>
                    <a:pt x="44" y="87"/>
                  </a:lnTo>
                  <a:lnTo>
                    <a:pt x="43" y="93"/>
                  </a:lnTo>
                  <a:lnTo>
                    <a:pt x="37" y="91"/>
                  </a:lnTo>
                  <a:lnTo>
                    <a:pt x="34" y="94"/>
                  </a:lnTo>
                  <a:lnTo>
                    <a:pt x="34" y="95"/>
                  </a:lnTo>
                  <a:lnTo>
                    <a:pt x="32" y="95"/>
                  </a:lnTo>
                  <a:lnTo>
                    <a:pt x="30" y="91"/>
                  </a:lnTo>
                  <a:lnTo>
                    <a:pt x="29" y="85"/>
                  </a:lnTo>
                  <a:lnTo>
                    <a:pt x="26" y="82"/>
                  </a:lnTo>
                  <a:lnTo>
                    <a:pt x="23" y="80"/>
                  </a:lnTo>
                  <a:lnTo>
                    <a:pt x="18" y="77"/>
                  </a:lnTo>
                  <a:lnTo>
                    <a:pt x="17" y="72"/>
                  </a:lnTo>
                  <a:lnTo>
                    <a:pt x="19" y="65"/>
                  </a:lnTo>
                  <a:lnTo>
                    <a:pt x="17" y="63"/>
                  </a:lnTo>
                  <a:lnTo>
                    <a:pt x="12" y="63"/>
                  </a:lnTo>
                  <a:lnTo>
                    <a:pt x="11" y="58"/>
                  </a:lnTo>
                  <a:lnTo>
                    <a:pt x="3" y="50"/>
                  </a:lnTo>
                  <a:lnTo>
                    <a:pt x="0" y="4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0" name="Freeform 17"/>
            <p:cNvSpPr>
              <a:spLocks/>
            </p:cNvSpPr>
            <p:nvPr/>
          </p:nvSpPr>
          <p:spPr bwMode="auto">
            <a:xfrm>
              <a:off x="5401320" y="2338566"/>
              <a:ext cx="360781" cy="587112"/>
            </a:xfrm>
            <a:custGeom>
              <a:avLst/>
              <a:gdLst>
                <a:gd name="T0" fmla="*/ 0 w 42"/>
                <a:gd name="T1" fmla="*/ 2147483647 h 71"/>
                <a:gd name="T2" fmla="*/ 2147483647 w 42"/>
                <a:gd name="T3" fmla="*/ 2147483647 h 71"/>
                <a:gd name="T4" fmla="*/ 2147483647 w 42"/>
                <a:gd name="T5" fmla="*/ 2147483647 h 71"/>
                <a:gd name="T6" fmla="*/ 2147483647 w 42"/>
                <a:gd name="T7" fmla="*/ 2147483647 h 71"/>
                <a:gd name="T8" fmla="*/ 2147483647 w 42"/>
                <a:gd name="T9" fmla="*/ 2147483647 h 71"/>
                <a:gd name="T10" fmla="*/ 2147483647 w 42"/>
                <a:gd name="T11" fmla="*/ 2147483647 h 71"/>
                <a:gd name="T12" fmla="*/ 2147483647 w 42"/>
                <a:gd name="T13" fmla="*/ 2147483647 h 71"/>
                <a:gd name="T14" fmla="*/ 2147483647 w 42"/>
                <a:gd name="T15" fmla="*/ 2147483647 h 71"/>
                <a:gd name="T16" fmla="*/ 2147483647 w 42"/>
                <a:gd name="T17" fmla="*/ 2147483647 h 71"/>
                <a:gd name="T18" fmla="*/ 2147483647 w 42"/>
                <a:gd name="T19" fmla="*/ 2147483647 h 71"/>
                <a:gd name="T20" fmla="*/ 2147483647 w 42"/>
                <a:gd name="T21" fmla="*/ 2147483647 h 71"/>
                <a:gd name="T22" fmla="*/ 2147483647 w 42"/>
                <a:gd name="T23" fmla="*/ 2147483647 h 71"/>
                <a:gd name="T24" fmla="*/ 2147483647 w 42"/>
                <a:gd name="T25" fmla="*/ 2147483647 h 71"/>
                <a:gd name="T26" fmla="*/ 2147483647 w 42"/>
                <a:gd name="T27" fmla="*/ 2147483647 h 71"/>
                <a:gd name="T28" fmla="*/ 2147483647 w 42"/>
                <a:gd name="T29" fmla="*/ 2147483647 h 71"/>
                <a:gd name="T30" fmla="*/ 2147483647 w 42"/>
                <a:gd name="T31" fmla="*/ 2147483647 h 71"/>
                <a:gd name="T32" fmla="*/ 2147483647 w 42"/>
                <a:gd name="T33" fmla="*/ 2147483647 h 71"/>
                <a:gd name="T34" fmla="*/ 2147483647 w 42"/>
                <a:gd name="T35" fmla="*/ 2147483647 h 71"/>
                <a:gd name="T36" fmla="*/ 2147483647 w 42"/>
                <a:gd name="T37" fmla="*/ 0 h 71"/>
                <a:gd name="T38" fmla="*/ 2147483647 w 42"/>
                <a:gd name="T39" fmla="*/ 2147483647 h 71"/>
                <a:gd name="T40" fmla="*/ 2147483647 w 42"/>
                <a:gd name="T41" fmla="*/ 2147483647 h 71"/>
                <a:gd name="T42" fmla="*/ 2147483647 w 42"/>
                <a:gd name="T43" fmla="*/ 2147483647 h 71"/>
                <a:gd name="T44" fmla="*/ 2147483647 w 42"/>
                <a:gd name="T45" fmla="*/ 2147483647 h 71"/>
                <a:gd name="T46" fmla="*/ 2147483647 w 42"/>
                <a:gd name="T47" fmla="*/ 2147483647 h 71"/>
                <a:gd name="T48" fmla="*/ 2147483647 w 42"/>
                <a:gd name="T49" fmla="*/ 2147483647 h 71"/>
                <a:gd name="T50" fmla="*/ 2147483647 w 42"/>
                <a:gd name="T51" fmla="*/ 2147483647 h 71"/>
                <a:gd name="T52" fmla="*/ 2147483647 w 42"/>
                <a:gd name="T53" fmla="*/ 2147483647 h 71"/>
                <a:gd name="T54" fmla="*/ 0 w 42"/>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71"/>
                <a:gd name="T86" fmla="*/ 42 w 42"/>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71">
                  <a:moveTo>
                    <a:pt x="0" y="69"/>
                  </a:moveTo>
                  <a:lnTo>
                    <a:pt x="1" y="71"/>
                  </a:lnTo>
                  <a:lnTo>
                    <a:pt x="2" y="69"/>
                  </a:lnTo>
                  <a:lnTo>
                    <a:pt x="9" y="68"/>
                  </a:lnTo>
                  <a:lnTo>
                    <a:pt x="10" y="69"/>
                  </a:lnTo>
                  <a:lnTo>
                    <a:pt x="17" y="67"/>
                  </a:lnTo>
                  <a:lnTo>
                    <a:pt x="19" y="69"/>
                  </a:lnTo>
                  <a:lnTo>
                    <a:pt x="21" y="64"/>
                  </a:lnTo>
                  <a:lnTo>
                    <a:pt x="23" y="62"/>
                  </a:lnTo>
                  <a:lnTo>
                    <a:pt x="28" y="65"/>
                  </a:lnTo>
                  <a:lnTo>
                    <a:pt x="29" y="62"/>
                  </a:lnTo>
                  <a:lnTo>
                    <a:pt x="34" y="56"/>
                  </a:lnTo>
                  <a:lnTo>
                    <a:pt x="35" y="52"/>
                  </a:lnTo>
                  <a:lnTo>
                    <a:pt x="37" y="53"/>
                  </a:lnTo>
                  <a:lnTo>
                    <a:pt x="42" y="49"/>
                  </a:lnTo>
                  <a:lnTo>
                    <a:pt x="40" y="46"/>
                  </a:lnTo>
                  <a:lnTo>
                    <a:pt x="41" y="45"/>
                  </a:lnTo>
                  <a:lnTo>
                    <a:pt x="36" y="1"/>
                  </a:lnTo>
                  <a:lnTo>
                    <a:pt x="36" y="0"/>
                  </a:lnTo>
                  <a:lnTo>
                    <a:pt x="11" y="3"/>
                  </a:lnTo>
                  <a:lnTo>
                    <a:pt x="6" y="5"/>
                  </a:lnTo>
                  <a:lnTo>
                    <a:pt x="2" y="4"/>
                  </a:lnTo>
                  <a:lnTo>
                    <a:pt x="5" y="40"/>
                  </a:lnTo>
                  <a:lnTo>
                    <a:pt x="4" y="47"/>
                  </a:lnTo>
                  <a:lnTo>
                    <a:pt x="6" y="52"/>
                  </a:lnTo>
                  <a:lnTo>
                    <a:pt x="4" y="60"/>
                  </a:lnTo>
                  <a:lnTo>
                    <a:pt x="2" y="64"/>
                  </a:lnTo>
                  <a:lnTo>
                    <a:pt x="0" y="6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1" name="Freeform 18"/>
            <p:cNvSpPr>
              <a:spLocks/>
            </p:cNvSpPr>
            <p:nvPr/>
          </p:nvSpPr>
          <p:spPr bwMode="auto">
            <a:xfrm>
              <a:off x="4446395" y="2148375"/>
              <a:ext cx="687202" cy="438267"/>
            </a:xfrm>
            <a:custGeom>
              <a:avLst/>
              <a:gdLst>
                <a:gd name="T0" fmla="*/ 0 w 80"/>
                <a:gd name="T1" fmla="*/ 2147483647 h 53"/>
                <a:gd name="T2" fmla="*/ 0 w 80"/>
                <a:gd name="T3" fmla="*/ 2147483647 h 53"/>
                <a:gd name="T4" fmla="*/ 2147483647 w 80"/>
                <a:gd name="T5" fmla="*/ 2147483647 h 53"/>
                <a:gd name="T6" fmla="*/ 2147483647 w 80"/>
                <a:gd name="T7" fmla="*/ 2147483647 h 53"/>
                <a:gd name="T8" fmla="*/ 2147483647 w 80"/>
                <a:gd name="T9" fmla="*/ 2147483647 h 53"/>
                <a:gd name="T10" fmla="*/ 2147483647 w 80"/>
                <a:gd name="T11" fmla="*/ 2147483647 h 53"/>
                <a:gd name="T12" fmla="*/ 2147483647 w 80"/>
                <a:gd name="T13" fmla="*/ 2147483647 h 53"/>
                <a:gd name="T14" fmla="*/ 2147483647 w 80"/>
                <a:gd name="T15" fmla="*/ 2147483647 h 53"/>
                <a:gd name="T16" fmla="*/ 2147483647 w 80"/>
                <a:gd name="T17" fmla="*/ 2147483647 h 53"/>
                <a:gd name="T18" fmla="*/ 2147483647 w 80"/>
                <a:gd name="T19" fmla="*/ 2147483647 h 53"/>
                <a:gd name="T20" fmla="*/ 2147483647 w 80"/>
                <a:gd name="T21" fmla="*/ 2147483647 h 53"/>
                <a:gd name="T22" fmla="*/ 2147483647 w 80"/>
                <a:gd name="T23" fmla="*/ 2147483647 h 53"/>
                <a:gd name="T24" fmla="*/ 2147483647 w 80"/>
                <a:gd name="T25" fmla="*/ 2147483647 h 53"/>
                <a:gd name="T26" fmla="*/ 2147483647 w 80"/>
                <a:gd name="T27" fmla="*/ 2147483647 h 53"/>
                <a:gd name="T28" fmla="*/ 2147483647 w 80"/>
                <a:gd name="T29" fmla="*/ 2147483647 h 53"/>
                <a:gd name="T30" fmla="*/ 2147483647 w 80"/>
                <a:gd name="T31" fmla="*/ 2147483647 h 53"/>
                <a:gd name="T32" fmla="*/ 2147483647 w 80"/>
                <a:gd name="T33" fmla="*/ 2147483647 h 53"/>
                <a:gd name="T34" fmla="*/ 2147483647 w 80"/>
                <a:gd name="T35" fmla="*/ 2147483647 h 53"/>
                <a:gd name="T36" fmla="*/ 2147483647 w 80"/>
                <a:gd name="T37" fmla="*/ 2147483647 h 53"/>
                <a:gd name="T38" fmla="*/ 2147483647 w 80"/>
                <a:gd name="T39" fmla="*/ 2147483647 h 53"/>
                <a:gd name="T40" fmla="*/ 2147483647 w 80"/>
                <a:gd name="T41" fmla="*/ 2147483647 h 53"/>
                <a:gd name="T42" fmla="*/ 2147483647 w 80"/>
                <a:gd name="T43" fmla="*/ 0 h 53"/>
                <a:gd name="T44" fmla="*/ 2147483647 w 80"/>
                <a:gd name="T45" fmla="*/ 2147483647 h 53"/>
                <a:gd name="T46" fmla="*/ 0 w 80"/>
                <a:gd name="T47" fmla="*/ 2147483647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53"/>
                <a:gd name="T74" fmla="*/ 80 w 80"/>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53">
                  <a:moveTo>
                    <a:pt x="0" y="1"/>
                  </a:moveTo>
                  <a:lnTo>
                    <a:pt x="0" y="5"/>
                  </a:lnTo>
                  <a:lnTo>
                    <a:pt x="2" y="8"/>
                  </a:lnTo>
                  <a:lnTo>
                    <a:pt x="1" y="11"/>
                  </a:lnTo>
                  <a:lnTo>
                    <a:pt x="2" y="19"/>
                  </a:lnTo>
                  <a:lnTo>
                    <a:pt x="6" y="29"/>
                  </a:lnTo>
                  <a:lnTo>
                    <a:pt x="6" y="32"/>
                  </a:lnTo>
                  <a:lnTo>
                    <a:pt x="8" y="37"/>
                  </a:lnTo>
                  <a:lnTo>
                    <a:pt x="9" y="45"/>
                  </a:lnTo>
                  <a:lnTo>
                    <a:pt x="9" y="48"/>
                  </a:lnTo>
                  <a:lnTo>
                    <a:pt x="10" y="50"/>
                  </a:lnTo>
                  <a:lnTo>
                    <a:pt x="62" y="49"/>
                  </a:lnTo>
                  <a:lnTo>
                    <a:pt x="66" y="53"/>
                  </a:lnTo>
                  <a:lnTo>
                    <a:pt x="69" y="47"/>
                  </a:lnTo>
                  <a:lnTo>
                    <a:pt x="71" y="41"/>
                  </a:lnTo>
                  <a:lnTo>
                    <a:pt x="69" y="36"/>
                  </a:lnTo>
                  <a:lnTo>
                    <a:pt x="78" y="30"/>
                  </a:lnTo>
                  <a:lnTo>
                    <a:pt x="80" y="26"/>
                  </a:lnTo>
                  <a:lnTo>
                    <a:pt x="80" y="24"/>
                  </a:lnTo>
                  <a:lnTo>
                    <a:pt x="73" y="17"/>
                  </a:lnTo>
                  <a:lnTo>
                    <a:pt x="67" y="9"/>
                  </a:lnTo>
                  <a:lnTo>
                    <a:pt x="66" y="0"/>
                  </a:lnTo>
                  <a:lnTo>
                    <a:pt x="2" y="1"/>
                  </a:lnTo>
                  <a:lnTo>
                    <a:pt x="0" y="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2" name="Freeform 19"/>
            <p:cNvSpPr>
              <a:spLocks/>
            </p:cNvSpPr>
            <p:nvPr/>
          </p:nvSpPr>
          <p:spPr bwMode="auto">
            <a:xfrm>
              <a:off x="3810733" y="2627988"/>
              <a:ext cx="851845" cy="438267"/>
            </a:xfrm>
            <a:custGeom>
              <a:avLst/>
              <a:gdLst>
                <a:gd name="T0" fmla="*/ 0 w 99"/>
                <a:gd name="T1" fmla="*/ 2147483647 h 53"/>
                <a:gd name="T2" fmla="*/ 2147483647 w 99"/>
                <a:gd name="T3" fmla="*/ 0 h 53"/>
                <a:gd name="T4" fmla="*/ 2147483647 w 99"/>
                <a:gd name="T5" fmla="*/ 2147483647 h 53"/>
                <a:gd name="T6" fmla="*/ 2147483647 w 99"/>
                <a:gd name="T7" fmla="*/ 2147483647 h 53"/>
                <a:gd name="T8" fmla="*/ 2147483647 w 99"/>
                <a:gd name="T9" fmla="*/ 2147483647 h 53"/>
                <a:gd name="T10" fmla="*/ 2147483647 w 99"/>
                <a:gd name="T11" fmla="*/ 2147483647 h 53"/>
                <a:gd name="T12" fmla="*/ 2147483647 w 99"/>
                <a:gd name="T13" fmla="*/ 2147483647 h 53"/>
                <a:gd name="T14" fmla="*/ 2147483647 w 99"/>
                <a:gd name="T15" fmla="*/ 2147483647 h 53"/>
                <a:gd name="T16" fmla="*/ 2147483647 w 99"/>
                <a:gd name="T17" fmla="*/ 2147483647 h 53"/>
                <a:gd name="T18" fmla="*/ 2147483647 w 99"/>
                <a:gd name="T19" fmla="*/ 2147483647 h 53"/>
                <a:gd name="T20" fmla="*/ 2147483647 w 99"/>
                <a:gd name="T21" fmla="*/ 2147483647 h 53"/>
                <a:gd name="T22" fmla="*/ 2147483647 w 99"/>
                <a:gd name="T23" fmla="*/ 2147483647 h 53"/>
                <a:gd name="T24" fmla="*/ 2147483647 w 99"/>
                <a:gd name="T25" fmla="*/ 2147483647 h 53"/>
                <a:gd name="T26" fmla="*/ 2147483647 w 99"/>
                <a:gd name="T27" fmla="*/ 2147483647 h 53"/>
                <a:gd name="T28" fmla="*/ 0 w 99"/>
                <a:gd name="T29" fmla="*/ 214748364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3"/>
                <a:gd name="T47" fmla="*/ 99 w 99"/>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3">
                  <a:moveTo>
                    <a:pt x="0" y="51"/>
                  </a:moveTo>
                  <a:lnTo>
                    <a:pt x="3" y="0"/>
                  </a:lnTo>
                  <a:lnTo>
                    <a:pt x="40" y="2"/>
                  </a:lnTo>
                  <a:lnTo>
                    <a:pt x="89" y="2"/>
                  </a:lnTo>
                  <a:lnTo>
                    <a:pt x="92" y="5"/>
                  </a:lnTo>
                  <a:lnTo>
                    <a:pt x="94" y="4"/>
                  </a:lnTo>
                  <a:lnTo>
                    <a:pt x="95" y="6"/>
                  </a:lnTo>
                  <a:lnTo>
                    <a:pt x="95" y="7"/>
                  </a:lnTo>
                  <a:lnTo>
                    <a:pt x="94" y="7"/>
                  </a:lnTo>
                  <a:lnTo>
                    <a:pt x="92" y="10"/>
                  </a:lnTo>
                  <a:lnTo>
                    <a:pt x="96" y="16"/>
                  </a:lnTo>
                  <a:lnTo>
                    <a:pt x="99" y="17"/>
                  </a:lnTo>
                  <a:lnTo>
                    <a:pt x="99" y="53"/>
                  </a:lnTo>
                  <a:lnTo>
                    <a:pt x="57" y="53"/>
                  </a:lnTo>
                  <a:lnTo>
                    <a:pt x="0" y="5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3" name="Freeform 20"/>
            <p:cNvSpPr>
              <a:spLocks/>
            </p:cNvSpPr>
            <p:nvPr/>
          </p:nvSpPr>
          <p:spPr bwMode="auto">
            <a:xfrm>
              <a:off x="5263880" y="2710680"/>
              <a:ext cx="841822" cy="405190"/>
            </a:xfrm>
            <a:custGeom>
              <a:avLst/>
              <a:gdLst>
                <a:gd name="T0" fmla="*/ 0 w 98"/>
                <a:gd name="T1" fmla="*/ 2147483647 h 49"/>
                <a:gd name="T2" fmla="*/ 2147483647 w 98"/>
                <a:gd name="T3" fmla="*/ 2147483647 h 49"/>
                <a:gd name="T4" fmla="*/ 2147483647 w 98"/>
                <a:gd name="T5" fmla="*/ 2147483647 h 49"/>
                <a:gd name="T6" fmla="*/ 2147483647 w 98"/>
                <a:gd name="T7" fmla="*/ 2147483647 h 49"/>
                <a:gd name="T8" fmla="*/ 2147483647 w 98"/>
                <a:gd name="T9" fmla="*/ 2147483647 h 49"/>
                <a:gd name="T10" fmla="*/ 2147483647 w 98"/>
                <a:gd name="T11" fmla="*/ 2147483647 h 49"/>
                <a:gd name="T12" fmla="*/ 2147483647 w 98"/>
                <a:gd name="T13" fmla="*/ 2147483647 h 49"/>
                <a:gd name="T14" fmla="*/ 2147483647 w 98"/>
                <a:gd name="T15" fmla="*/ 2147483647 h 49"/>
                <a:gd name="T16" fmla="*/ 2147483647 w 98"/>
                <a:gd name="T17" fmla="*/ 2147483647 h 49"/>
                <a:gd name="T18" fmla="*/ 2147483647 w 98"/>
                <a:gd name="T19" fmla="*/ 2147483647 h 49"/>
                <a:gd name="T20" fmla="*/ 2147483647 w 98"/>
                <a:gd name="T21" fmla="*/ 2147483647 h 49"/>
                <a:gd name="T22" fmla="*/ 2147483647 w 98"/>
                <a:gd name="T23" fmla="*/ 2147483647 h 49"/>
                <a:gd name="T24" fmla="*/ 2147483647 w 98"/>
                <a:gd name="T25" fmla="*/ 2147483647 h 49"/>
                <a:gd name="T26" fmla="*/ 2147483647 w 98"/>
                <a:gd name="T27" fmla="*/ 2147483647 h 49"/>
                <a:gd name="T28" fmla="*/ 2147483647 w 98"/>
                <a:gd name="T29" fmla="*/ 2147483647 h 49"/>
                <a:gd name="T30" fmla="*/ 2147483647 w 98"/>
                <a:gd name="T31" fmla="*/ 2147483647 h 49"/>
                <a:gd name="T32" fmla="*/ 2147483647 w 98"/>
                <a:gd name="T33" fmla="*/ 2147483647 h 49"/>
                <a:gd name="T34" fmla="*/ 2147483647 w 98"/>
                <a:gd name="T35" fmla="*/ 2147483647 h 49"/>
                <a:gd name="T36" fmla="*/ 2147483647 w 98"/>
                <a:gd name="T37" fmla="*/ 2147483647 h 49"/>
                <a:gd name="T38" fmla="*/ 2147483647 w 98"/>
                <a:gd name="T39" fmla="*/ 2147483647 h 49"/>
                <a:gd name="T40" fmla="*/ 2147483647 w 98"/>
                <a:gd name="T41" fmla="*/ 2147483647 h 49"/>
                <a:gd name="T42" fmla="*/ 2147483647 w 98"/>
                <a:gd name="T43" fmla="*/ 2147483647 h 49"/>
                <a:gd name="T44" fmla="*/ 2147483647 w 98"/>
                <a:gd name="T45" fmla="*/ 2147483647 h 49"/>
                <a:gd name="T46" fmla="*/ 2147483647 w 98"/>
                <a:gd name="T47" fmla="*/ 2147483647 h 49"/>
                <a:gd name="T48" fmla="*/ 2147483647 w 98"/>
                <a:gd name="T49" fmla="*/ 2147483647 h 49"/>
                <a:gd name="T50" fmla="*/ 2147483647 w 98"/>
                <a:gd name="T51" fmla="*/ 2147483647 h 49"/>
                <a:gd name="T52" fmla="*/ 2147483647 w 98"/>
                <a:gd name="T53" fmla="*/ 0 h 49"/>
                <a:gd name="T54" fmla="*/ 2147483647 w 98"/>
                <a:gd name="T55" fmla="*/ 0 h 49"/>
                <a:gd name="T56" fmla="*/ 2147483647 w 98"/>
                <a:gd name="T57" fmla="*/ 2147483647 h 49"/>
                <a:gd name="T58" fmla="*/ 2147483647 w 98"/>
                <a:gd name="T59" fmla="*/ 2147483647 h 49"/>
                <a:gd name="T60" fmla="*/ 2147483647 w 98"/>
                <a:gd name="T61" fmla="*/ 2147483647 h 49"/>
                <a:gd name="T62" fmla="*/ 2147483647 w 98"/>
                <a:gd name="T63" fmla="*/ 2147483647 h 49"/>
                <a:gd name="T64" fmla="*/ 2147483647 w 98"/>
                <a:gd name="T65" fmla="*/ 2147483647 h 49"/>
                <a:gd name="T66" fmla="*/ 2147483647 w 98"/>
                <a:gd name="T67" fmla="*/ 2147483647 h 49"/>
                <a:gd name="T68" fmla="*/ 2147483647 w 98"/>
                <a:gd name="T69" fmla="*/ 2147483647 h 49"/>
                <a:gd name="T70" fmla="*/ 2147483647 w 98"/>
                <a:gd name="T71" fmla="*/ 2147483647 h 49"/>
                <a:gd name="T72" fmla="*/ 2147483647 w 98"/>
                <a:gd name="T73" fmla="*/ 2147483647 h 49"/>
                <a:gd name="T74" fmla="*/ 2147483647 w 98"/>
                <a:gd name="T75" fmla="*/ 2147483647 h 49"/>
                <a:gd name="T76" fmla="*/ 2147483647 w 98"/>
                <a:gd name="T77" fmla="*/ 2147483647 h 49"/>
                <a:gd name="T78" fmla="*/ 2147483647 w 98"/>
                <a:gd name="T79" fmla="*/ 2147483647 h 49"/>
                <a:gd name="T80" fmla="*/ 2147483647 w 98"/>
                <a:gd name="T81" fmla="*/ 2147483647 h 49"/>
                <a:gd name="T82" fmla="*/ 2147483647 w 98"/>
                <a:gd name="T83" fmla="*/ 2147483647 h 49"/>
                <a:gd name="T84" fmla="*/ 2147483647 w 98"/>
                <a:gd name="T85" fmla="*/ 2147483647 h 49"/>
                <a:gd name="T86" fmla="*/ 2147483647 w 98"/>
                <a:gd name="T87" fmla="*/ 2147483647 h 49"/>
                <a:gd name="T88" fmla="*/ 2147483647 w 98"/>
                <a:gd name="T89" fmla="*/ 2147483647 h 49"/>
                <a:gd name="T90" fmla="*/ 2147483647 w 98"/>
                <a:gd name="T91" fmla="*/ 2147483647 h 49"/>
                <a:gd name="T92" fmla="*/ 0 w 98"/>
                <a:gd name="T93" fmla="*/ 2147483647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9"/>
                <a:gd name="T143" fmla="*/ 98 w 98"/>
                <a:gd name="T144" fmla="*/ 49 h 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9">
                  <a:moveTo>
                    <a:pt x="0" y="49"/>
                  </a:moveTo>
                  <a:lnTo>
                    <a:pt x="1" y="47"/>
                  </a:lnTo>
                  <a:lnTo>
                    <a:pt x="3" y="47"/>
                  </a:lnTo>
                  <a:lnTo>
                    <a:pt x="4" y="41"/>
                  </a:lnTo>
                  <a:lnTo>
                    <a:pt x="3" y="41"/>
                  </a:lnTo>
                  <a:lnTo>
                    <a:pt x="3" y="40"/>
                  </a:lnTo>
                  <a:lnTo>
                    <a:pt x="6" y="37"/>
                  </a:lnTo>
                  <a:lnTo>
                    <a:pt x="12" y="39"/>
                  </a:lnTo>
                  <a:lnTo>
                    <a:pt x="13" y="33"/>
                  </a:lnTo>
                  <a:lnTo>
                    <a:pt x="17" y="31"/>
                  </a:lnTo>
                  <a:lnTo>
                    <a:pt x="16" y="30"/>
                  </a:lnTo>
                  <a:lnTo>
                    <a:pt x="17" y="26"/>
                  </a:lnTo>
                  <a:lnTo>
                    <a:pt x="18" y="24"/>
                  </a:lnTo>
                  <a:lnTo>
                    <a:pt x="25" y="23"/>
                  </a:lnTo>
                  <a:lnTo>
                    <a:pt x="26" y="24"/>
                  </a:lnTo>
                  <a:lnTo>
                    <a:pt x="33" y="22"/>
                  </a:lnTo>
                  <a:lnTo>
                    <a:pt x="35" y="24"/>
                  </a:lnTo>
                  <a:lnTo>
                    <a:pt x="37" y="19"/>
                  </a:lnTo>
                  <a:lnTo>
                    <a:pt x="39" y="17"/>
                  </a:lnTo>
                  <a:lnTo>
                    <a:pt x="44" y="20"/>
                  </a:lnTo>
                  <a:lnTo>
                    <a:pt x="45" y="17"/>
                  </a:lnTo>
                  <a:lnTo>
                    <a:pt x="50" y="11"/>
                  </a:lnTo>
                  <a:lnTo>
                    <a:pt x="51" y="7"/>
                  </a:lnTo>
                  <a:lnTo>
                    <a:pt x="53" y="8"/>
                  </a:lnTo>
                  <a:lnTo>
                    <a:pt x="58" y="4"/>
                  </a:lnTo>
                  <a:lnTo>
                    <a:pt x="56" y="1"/>
                  </a:lnTo>
                  <a:lnTo>
                    <a:pt x="57" y="0"/>
                  </a:lnTo>
                  <a:lnTo>
                    <a:pt x="61" y="0"/>
                  </a:lnTo>
                  <a:lnTo>
                    <a:pt x="64" y="1"/>
                  </a:lnTo>
                  <a:lnTo>
                    <a:pt x="65" y="4"/>
                  </a:lnTo>
                  <a:lnTo>
                    <a:pt x="70" y="4"/>
                  </a:lnTo>
                  <a:lnTo>
                    <a:pt x="72" y="6"/>
                  </a:lnTo>
                  <a:lnTo>
                    <a:pt x="78" y="6"/>
                  </a:lnTo>
                  <a:lnTo>
                    <a:pt x="81" y="4"/>
                  </a:lnTo>
                  <a:lnTo>
                    <a:pt x="88" y="8"/>
                  </a:lnTo>
                  <a:lnTo>
                    <a:pt x="90" y="16"/>
                  </a:lnTo>
                  <a:lnTo>
                    <a:pt x="93" y="19"/>
                  </a:lnTo>
                  <a:lnTo>
                    <a:pt x="98" y="22"/>
                  </a:lnTo>
                  <a:lnTo>
                    <a:pt x="94" y="26"/>
                  </a:lnTo>
                  <a:lnTo>
                    <a:pt x="91" y="29"/>
                  </a:lnTo>
                  <a:lnTo>
                    <a:pt x="87" y="33"/>
                  </a:lnTo>
                  <a:lnTo>
                    <a:pt x="87" y="34"/>
                  </a:lnTo>
                  <a:lnTo>
                    <a:pt x="77" y="41"/>
                  </a:lnTo>
                  <a:lnTo>
                    <a:pt x="24" y="46"/>
                  </a:lnTo>
                  <a:lnTo>
                    <a:pt x="18" y="45"/>
                  </a:lnTo>
                  <a:lnTo>
                    <a:pt x="18" y="48"/>
                  </a:lnTo>
                  <a:lnTo>
                    <a:pt x="0" y="4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4" name="Freeform 21"/>
            <p:cNvSpPr>
              <a:spLocks/>
            </p:cNvSpPr>
            <p:nvPr/>
          </p:nvSpPr>
          <p:spPr bwMode="auto">
            <a:xfrm>
              <a:off x="4738456" y="3620290"/>
              <a:ext cx="645684" cy="554036"/>
            </a:xfrm>
            <a:custGeom>
              <a:avLst/>
              <a:gdLst>
                <a:gd name="T0" fmla="*/ 2147483647 w 75"/>
                <a:gd name="T1" fmla="*/ 2147483647 h 67"/>
                <a:gd name="T2" fmla="*/ 2147483647 w 75"/>
                <a:gd name="T3" fmla="*/ 2147483647 h 67"/>
                <a:gd name="T4" fmla="*/ 2147483647 w 75"/>
                <a:gd name="T5" fmla="*/ 2147483647 h 67"/>
                <a:gd name="T6" fmla="*/ 2147483647 w 75"/>
                <a:gd name="T7" fmla="*/ 2147483647 h 67"/>
                <a:gd name="T8" fmla="*/ 2147483647 w 75"/>
                <a:gd name="T9" fmla="*/ 2147483647 h 67"/>
                <a:gd name="T10" fmla="*/ 2147483647 w 75"/>
                <a:gd name="T11" fmla="*/ 2147483647 h 67"/>
                <a:gd name="T12" fmla="*/ 2147483647 w 75"/>
                <a:gd name="T13" fmla="*/ 2147483647 h 67"/>
                <a:gd name="T14" fmla="*/ 2147483647 w 75"/>
                <a:gd name="T15" fmla="*/ 2147483647 h 67"/>
                <a:gd name="T16" fmla="*/ 2147483647 w 75"/>
                <a:gd name="T17" fmla="*/ 2147483647 h 67"/>
                <a:gd name="T18" fmla="*/ 2147483647 w 75"/>
                <a:gd name="T19" fmla="*/ 2147483647 h 67"/>
                <a:gd name="T20" fmla="*/ 2147483647 w 75"/>
                <a:gd name="T21" fmla="*/ 2147483647 h 67"/>
                <a:gd name="T22" fmla="*/ 2147483647 w 75"/>
                <a:gd name="T23" fmla="*/ 2147483647 h 67"/>
                <a:gd name="T24" fmla="*/ 2147483647 w 75"/>
                <a:gd name="T25" fmla="*/ 2147483647 h 67"/>
                <a:gd name="T26" fmla="*/ 2147483647 w 75"/>
                <a:gd name="T27" fmla="*/ 2147483647 h 67"/>
                <a:gd name="T28" fmla="*/ 2147483647 w 75"/>
                <a:gd name="T29" fmla="*/ 2147483647 h 67"/>
                <a:gd name="T30" fmla="*/ 2147483647 w 75"/>
                <a:gd name="T31" fmla="*/ 2147483647 h 67"/>
                <a:gd name="T32" fmla="*/ 2147483647 w 75"/>
                <a:gd name="T33" fmla="*/ 2147483647 h 67"/>
                <a:gd name="T34" fmla="*/ 2147483647 w 75"/>
                <a:gd name="T35" fmla="*/ 2147483647 h 67"/>
                <a:gd name="T36" fmla="*/ 2147483647 w 75"/>
                <a:gd name="T37" fmla="*/ 2147483647 h 67"/>
                <a:gd name="T38" fmla="*/ 2147483647 w 75"/>
                <a:gd name="T39" fmla="*/ 2147483647 h 67"/>
                <a:gd name="T40" fmla="*/ 2147483647 w 75"/>
                <a:gd name="T41" fmla="*/ 2147483647 h 67"/>
                <a:gd name="T42" fmla="*/ 2147483647 w 75"/>
                <a:gd name="T43" fmla="*/ 2147483647 h 67"/>
                <a:gd name="T44" fmla="*/ 2147483647 w 75"/>
                <a:gd name="T45" fmla="*/ 2147483647 h 67"/>
                <a:gd name="T46" fmla="*/ 2147483647 w 75"/>
                <a:gd name="T47" fmla="*/ 2147483647 h 67"/>
                <a:gd name="T48" fmla="*/ 2147483647 w 75"/>
                <a:gd name="T49" fmla="*/ 2147483647 h 67"/>
                <a:gd name="T50" fmla="*/ 2147483647 w 75"/>
                <a:gd name="T51" fmla="*/ 2147483647 h 67"/>
                <a:gd name="T52" fmla="*/ 2147483647 w 75"/>
                <a:gd name="T53" fmla="*/ 2147483647 h 67"/>
                <a:gd name="T54" fmla="*/ 2147483647 w 75"/>
                <a:gd name="T55" fmla="*/ 2147483647 h 67"/>
                <a:gd name="T56" fmla="*/ 2147483647 w 75"/>
                <a:gd name="T57" fmla="*/ 2147483647 h 67"/>
                <a:gd name="T58" fmla="*/ 2147483647 w 75"/>
                <a:gd name="T59" fmla="*/ 2147483647 h 67"/>
                <a:gd name="T60" fmla="*/ 2147483647 w 75"/>
                <a:gd name="T61" fmla="*/ 2147483647 h 67"/>
                <a:gd name="T62" fmla="*/ 2147483647 w 75"/>
                <a:gd name="T63" fmla="*/ 2147483647 h 67"/>
                <a:gd name="T64" fmla="*/ 2147483647 w 75"/>
                <a:gd name="T65" fmla="*/ 2147483647 h 67"/>
                <a:gd name="T66" fmla="*/ 2147483647 w 75"/>
                <a:gd name="T67" fmla="*/ 2147483647 h 67"/>
                <a:gd name="T68" fmla="*/ 2147483647 w 75"/>
                <a:gd name="T69" fmla="*/ 2147483647 h 67"/>
                <a:gd name="T70" fmla="*/ 2147483647 w 75"/>
                <a:gd name="T71" fmla="*/ 2147483647 h 67"/>
                <a:gd name="T72" fmla="*/ 2147483647 w 75"/>
                <a:gd name="T73" fmla="*/ 2147483647 h 67"/>
                <a:gd name="T74" fmla="*/ 2147483647 w 75"/>
                <a:gd name="T75" fmla="*/ 2147483647 h 67"/>
                <a:gd name="T76" fmla="*/ 2147483647 w 75"/>
                <a:gd name="T77" fmla="*/ 2147483647 h 67"/>
                <a:gd name="T78" fmla="*/ 2147483647 w 75"/>
                <a:gd name="T79" fmla="*/ 2147483647 h 67"/>
                <a:gd name="T80" fmla="*/ 2147483647 w 75"/>
                <a:gd name="T81" fmla="*/ 2147483647 h 67"/>
                <a:gd name="T82" fmla="*/ 2147483647 w 75"/>
                <a:gd name="T83" fmla="*/ 2147483647 h 67"/>
                <a:gd name="T84" fmla="*/ 2147483647 w 75"/>
                <a:gd name="T85" fmla="*/ 2147483647 h 67"/>
                <a:gd name="T86" fmla="*/ 2147483647 w 75"/>
                <a:gd name="T87" fmla="*/ 2147483647 h 67"/>
                <a:gd name="T88" fmla="*/ 2147483647 w 75"/>
                <a:gd name="T89" fmla="*/ 2147483647 h 67"/>
                <a:gd name="T90" fmla="*/ 2147483647 w 75"/>
                <a:gd name="T91" fmla="*/ 0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67"/>
                <a:gd name="T140" fmla="*/ 75 w 75"/>
                <a:gd name="T141" fmla="*/ 67 h 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67">
                  <a:moveTo>
                    <a:pt x="0" y="1"/>
                  </a:moveTo>
                  <a:lnTo>
                    <a:pt x="1" y="19"/>
                  </a:lnTo>
                  <a:lnTo>
                    <a:pt x="3" y="21"/>
                  </a:lnTo>
                  <a:lnTo>
                    <a:pt x="3" y="25"/>
                  </a:lnTo>
                  <a:lnTo>
                    <a:pt x="7" y="32"/>
                  </a:lnTo>
                  <a:lnTo>
                    <a:pt x="7" y="37"/>
                  </a:lnTo>
                  <a:lnTo>
                    <a:pt x="5" y="42"/>
                  </a:lnTo>
                  <a:lnTo>
                    <a:pt x="5" y="45"/>
                  </a:lnTo>
                  <a:lnTo>
                    <a:pt x="6" y="48"/>
                  </a:lnTo>
                  <a:lnTo>
                    <a:pt x="6" y="51"/>
                  </a:lnTo>
                  <a:lnTo>
                    <a:pt x="4" y="53"/>
                  </a:lnTo>
                  <a:lnTo>
                    <a:pt x="2" y="55"/>
                  </a:lnTo>
                  <a:lnTo>
                    <a:pt x="4" y="56"/>
                  </a:lnTo>
                  <a:lnTo>
                    <a:pt x="14" y="55"/>
                  </a:lnTo>
                  <a:lnTo>
                    <a:pt x="22" y="59"/>
                  </a:lnTo>
                  <a:lnTo>
                    <a:pt x="30" y="58"/>
                  </a:lnTo>
                  <a:lnTo>
                    <a:pt x="29" y="56"/>
                  </a:lnTo>
                  <a:lnTo>
                    <a:pt x="31" y="54"/>
                  </a:lnTo>
                  <a:lnTo>
                    <a:pt x="37" y="55"/>
                  </a:lnTo>
                  <a:lnTo>
                    <a:pt x="38" y="59"/>
                  </a:lnTo>
                  <a:lnTo>
                    <a:pt x="39" y="58"/>
                  </a:lnTo>
                  <a:lnTo>
                    <a:pt x="41" y="59"/>
                  </a:lnTo>
                  <a:lnTo>
                    <a:pt x="44" y="62"/>
                  </a:lnTo>
                  <a:lnTo>
                    <a:pt x="44" y="64"/>
                  </a:lnTo>
                  <a:lnTo>
                    <a:pt x="47" y="64"/>
                  </a:lnTo>
                  <a:lnTo>
                    <a:pt x="49" y="66"/>
                  </a:lnTo>
                  <a:lnTo>
                    <a:pt x="50" y="65"/>
                  </a:lnTo>
                  <a:lnTo>
                    <a:pt x="52" y="63"/>
                  </a:lnTo>
                  <a:lnTo>
                    <a:pt x="52" y="62"/>
                  </a:lnTo>
                  <a:lnTo>
                    <a:pt x="54" y="64"/>
                  </a:lnTo>
                  <a:lnTo>
                    <a:pt x="55" y="62"/>
                  </a:lnTo>
                  <a:lnTo>
                    <a:pt x="57" y="65"/>
                  </a:lnTo>
                  <a:lnTo>
                    <a:pt x="59" y="64"/>
                  </a:lnTo>
                  <a:lnTo>
                    <a:pt x="60" y="63"/>
                  </a:lnTo>
                  <a:lnTo>
                    <a:pt x="59" y="62"/>
                  </a:lnTo>
                  <a:lnTo>
                    <a:pt x="60" y="59"/>
                  </a:lnTo>
                  <a:lnTo>
                    <a:pt x="63" y="59"/>
                  </a:lnTo>
                  <a:lnTo>
                    <a:pt x="63" y="61"/>
                  </a:lnTo>
                  <a:lnTo>
                    <a:pt x="65" y="61"/>
                  </a:lnTo>
                  <a:lnTo>
                    <a:pt x="67" y="62"/>
                  </a:lnTo>
                  <a:lnTo>
                    <a:pt x="68" y="62"/>
                  </a:lnTo>
                  <a:lnTo>
                    <a:pt x="69" y="63"/>
                  </a:lnTo>
                  <a:lnTo>
                    <a:pt x="70" y="64"/>
                  </a:lnTo>
                  <a:lnTo>
                    <a:pt x="70" y="67"/>
                  </a:lnTo>
                  <a:lnTo>
                    <a:pt x="72" y="64"/>
                  </a:lnTo>
                  <a:lnTo>
                    <a:pt x="73" y="66"/>
                  </a:lnTo>
                  <a:lnTo>
                    <a:pt x="73" y="64"/>
                  </a:lnTo>
                  <a:lnTo>
                    <a:pt x="75" y="64"/>
                  </a:lnTo>
                  <a:lnTo>
                    <a:pt x="75" y="62"/>
                  </a:lnTo>
                  <a:lnTo>
                    <a:pt x="73" y="62"/>
                  </a:lnTo>
                  <a:lnTo>
                    <a:pt x="72" y="61"/>
                  </a:lnTo>
                  <a:lnTo>
                    <a:pt x="70" y="61"/>
                  </a:lnTo>
                  <a:lnTo>
                    <a:pt x="69" y="60"/>
                  </a:lnTo>
                  <a:lnTo>
                    <a:pt x="67" y="60"/>
                  </a:lnTo>
                  <a:lnTo>
                    <a:pt x="66" y="56"/>
                  </a:lnTo>
                  <a:lnTo>
                    <a:pt x="67" y="55"/>
                  </a:lnTo>
                  <a:lnTo>
                    <a:pt x="68" y="54"/>
                  </a:lnTo>
                  <a:lnTo>
                    <a:pt x="69" y="53"/>
                  </a:lnTo>
                  <a:lnTo>
                    <a:pt x="70" y="53"/>
                  </a:lnTo>
                  <a:lnTo>
                    <a:pt x="72" y="51"/>
                  </a:lnTo>
                  <a:lnTo>
                    <a:pt x="71" y="50"/>
                  </a:lnTo>
                  <a:lnTo>
                    <a:pt x="71" y="47"/>
                  </a:lnTo>
                  <a:lnTo>
                    <a:pt x="69" y="48"/>
                  </a:lnTo>
                  <a:lnTo>
                    <a:pt x="67" y="49"/>
                  </a:lnTo>
                  <a:lnTo>
                    <a:pt x="65" y="52"/>
                  </a:lnTo>
                  <a:lnTo>
                    <a:pt x="62" y="50"/>
                  </a:lnTo>
                  <a:lnTo>
                    <a:pt x="63" y="49"/>
                  </a:lnTo>
                  <a:lnTo>
                    <a:pt x="64" y="48"/>
                  </a:lnTo>
                  <a:lnTo>
                    <a:pt x="64" y="49"/>
                  </a:lnTo>
                  <a:lnTo>
                    <a:pt x="65" y="47"/>
                  </a:lnTo>
                  <a:lnTo>
                    <a:pt x="63" y="48"/>
                  </a:lnTo>
                  <a:lnTo>
                    <a:pt x="63" y="47"/>
                  </a:lnTo>
                  <a:lnTo>
                    <a:pt x="63" y="48"/>
                  </a:lnTo>
                  <a:lnTo>
                    <a:pt x="61" y="47"/>
                  </a:lnTo>
                  <a:lnTo>
                    <a:pt x="60" y="49"/>
                  </a:lnTo>
                  <a:lnTo>
                    <a:pt x="58" y="49"/>
                  </a:lnTo>
                  <a:lnTo>
                    <a:pt x="53" y="48"/>
                  </a:lnTo>
                  <a:lnTo>
                    <a:pt x="53" y="47"/>
                  </a:lnTo>
                  <a:lnTo>
                    <a:pt x="56" y="44"/>
                  </a:lnTo>
                  <a:lnTo>
                    <a:pt x="58" y="44"/>
                  </a:lnTo>
                  <a:lnTo>
                    <a:pt x="60" y="45"/>
                  </a:lnTo>
                  <a:lnTo>
                    <a:pt x="66" y="46"/>
                  </a:lnTo>
                  <a:lnTo>
                    <a:pt x="62" y="38"/>
                  </a:lnTo>
                  <a:lnTo>
                    <a:pt x="62" y="33"/>
                  </a:lnTo>
                  <a:lnTo>
                    <a:pt x="35" y="34"/>
                  </a:lnTo>
                  <a:lnTo>
                    <a:pt x="36" y="31"/>
                  </a:lnTo>
                  <a:lnTo>
                    <a:pt x="38" y="21"/>
                  </a:lnTo>
                  <a:lnTo>
                    <a:pt x="43" y="15"/>
                  </a:lnTo>
                  <a:lnTo>
                    <a:pt x="42" y="13"/>
                  </a:lnTo>
                  <a:lnTo>
                    <a:pt x="42" y="7"/>
                  </a:lnTo>
                  <a:lnTo>
                    <a:pt x="40" y="0"/>
                  </a:lnTo>
                  <a:lnTo>
                    <a:pt x="0" y="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5" name="Freeform 22"/>
            <p:cNvSpPr>
              <a:spLocks/>
            </p:cNvSpPr>
            <p:nvPr/>
          </p:nvSpPr>
          <p:spPr bwMode="auto">
            <a:xfrm>
              <a:off x="7033425" y="1247033"/>
              <a:ext cx="419479" cy="644997"/>
            </a:xfrm>
            <a:custGeom>
              <a:avLst/>
              <a:gdLst>
                <a:gd name="T0" fmla="*/ 0 w 49"/>
                <a:gd name="T1" fmla="*/ 2147483647 h 78"/>
                <a:gd name="T2" fmla="*/ 2147483647 w 49"/>
                <a:gd name="T3" fmla="*/ 2147483647 h 78"/>
                <a:gd name="T4" fmla="*/ 2147483647 w 49"/>
                <a:gd name="T5" fmla="*/ 2147483647 h 78"/>
                <a:gd name="T6" fmla="*/ 2147483647 w 49"/>
                <a:gd name="T7" fmla="*/ 2147483647 h 78"/>
                <a:gd name="T8" fmla="*/ 2147483647 w 49"/>
                <a:gd name="T9" fmla="*/ 2147483647 h 78"/>
                <a:gd name="T10" fmla="*/ 2147483647 w 49"/>
                <a:gd name="T11" fmla="*/ 2147483647 h 78"/>
                <a:gd name="T12" fmla="*/ 2147483647 w 49"/>
                <a:gd name="T13" fmla="*/ 2147483647 h 78"/>
                <a:gd name="T14" fmla="*/ 2147483647 w 49"/>
                <a:gd name="T15" fmla="*/ 2147483647 h 78"/>
                <a:gd name="T16" fmla="*/ 2147483647 w 49"/>
                <a:gd name="T17" fmla="*/ 2147483647 h 78"/>
                <a:gd name="T18" fmla="*/ 2147483647 w 49"/>
                <a:gd name="T19" fmla="*/ 2147483647 h 78"/>
                <a:gd name="T20" fmla="*/ 2147483647 w 49"/>
                <a:gd name="T21" fmla="*/ 2147483647 h 78"/>
                <a:gd name="T22" fmla="*/ 2147483647 w 49"/>
                <a:gd name="T23" fmla="*/ 2147483647 h 78"/>
                <a:gd name="T24" fmla="*/ 2147483647 w 49"/>
                <a:gd name="T25" fmla="*/ 0 h 78"/>
                <a:gd name="T26" fmla="*/ 2147483647 w 49"/>
                <a:gd name="T27" fmla="*/ 2147483647 h 78"/>
                <a:gd name="T28" fmla="*/ 2147483647 w 49"/>
                <a:gd name="T29" fmla="*/ 2147483647 h 78"/>
                <a:gd name="T30" fmla="*/ 2147483647 w 49"/>
                <a:gd name="T31" fmla="*/ 2147483647 h 78"/>
                <a:gd name="T32" fmla="*/ 2147483647 w 49"/>
                <a:gd name="T33" fmla="*/ 2147483647 h 78"/>
                <a:gd name="T34" fmla="*/ 2147483647 w 49"/>
                <a:gd name="T35" fmla="*/ 2147483647 h 78"/>
                <a:gd name="T36" fmla="*/ 2147483647 w 49"/>
                <a:gd name="T37" fmla="*/ 2147483647 h 78"/>
                <a:gd name="T38" fmla="*/ 2147483647 w 49"/>
                <a:gd name="T39" fmla="*/ 2147483647 h 78"/>
                <a:gd name="T40" fmla="*/ 2147483647 w 49"/>
                <a:gd name="T41" fmla="*/ 2147483647 h 78"/>
                <a:gd name="T42" fmla="*/ 2147483647 w 49"/>
                <a:gd name="T43" fmla="*/ 2147483647 h 78"/>
                <a:gd name="T44" fmla="*/ 2147483647 w 49"/>
                <a:gd name="T45" fmla="*/ 2147483647 h 78"/>
                <a:gd name="T46" fmla="*/ 2147483647 w 49"/>
                <a:gd name="T47" fmla="*/ 2147483647 h 78"/>
                <a:gd name="T48" fmla="*/ 2147483647 w 49"/>
                <a:gd name="T49" fmla="*/ 2147483647 h 78"/>
                <a:gd name="T50" fmla="*/ 2147483647 w 49"/>
                <a:gd name="T51" fmla="*/ 2147483647 h 78"/>
                <a:gd name="T52" fmla="*/ 2147483647 w 49"/>
                <a:gd name="T53" fmla="*/ 2147483647 h 78"/>
                <a:gd name="T54" fmla="*/ 2147483647 w 49"/>
                <a:gd name="T55" fmla="*/ 2147483647 h 78"/>
                <a:gd name="T56" fmla="*/ 2147483647 w 49"/>
                <a:gd name="T57" fmla="*/ 2147483647 h 78"/>
                <a:gd name="T58" fmla="*/ 2147483647 w 49"/>
                <a:gd name="T59" fmla="*/ 2147483647 h 78"/>
                <a:gd name="T60" fmla="*/ 2147483647 w 49"/>
                <a:gd name="T61" fmla="*/ 2147483647 h 78"/>
                <a:gd name="T62" fmla="*/ 2147483647 w 49"/>
                <a:gd name="T63" fmla="*/ 2147483647 h 78"/>
                <a:gd name="T64" fmla="*/ 2147483647 w 49"/>
                <a:gd name="T65" fmla="*/ 2147483647 h 78"/>
                <a:gd name="T66" fmla="*/ 2147483647 w 49"/>
                <a:gd name="T67" fmla="*/ 2147483647 h 78"/>
                <a:gd name="T68" fmla="*/ 2147483647 w 49"/>
                <a:gd name="T69" fmla="*/ 2147483647 h 78"/>
                <a:gd name="T70" fmla="*/ 2147483647 w 49"/>
                <a:gd name="T71" fmla="*/ 2147483647 h 78"/>
                <a:gd name="T72" fmla="*/ 2147483647 w 49"/>
                <a:gd name="T73" fmla="*/ 2147483647 h 78"/>
                <a:gd name="T74" fmla="*/ 2147483647 w 49"/>
                <a:gd name="T75" fmla="*/ 2147483647 h 78"/>
                <a:gd name="T76" fmla="*/ 2147483647 w 49"/>
                <a:gd name="T77" fmla="*/ 2147483647 h 78"/>
                <a:gd name="T78" fmla="*/ 2147483647 w 49"/>
                <a:gd name="T79" fmla="*/ 2147483647 h 78"/>
                <a:gd name="T80" fmla="*/ 2147483647 w 49"/>
                <a:gd name="T81" fmla="*/ 2147483647 h 78"/>
                <a:gd name="T82" fmla="*/ 2147483647 w 49"/>
                <a:gd name="T83" fmla="*/ 2147483647 h 78"/>
                <a:gd name="T84" fmla="*/ 2147483647 w 49"/>
                <a:gd name="T85" fmla="*/ 2147483647 h 78"/>
                <a:gd name="T86" fmla="*/ 2147483647 w 49"/>
                <a:gd name="T87" fmla="*/ 2147483647 h 78"/>
                <a:gd name="T88" fmla="*/ 2147483647 w 49"/>
                <a:gd name="T89" fmla="*/ 2147483647 h 78"/>
                <a:gd name="T90" fmla="*/ 2147483647 w 49"/>
                <a:gd name="T91" fmla="*/ 2147483647 h 78"/>
                <a:gd name="T92" fmla="*/ 2147483647 w 49"/>
                <a:gd name="T93" fmla="*/ 2147483647 h 78"/>
                <a:gd name="T94" fmla="*/ 2147483647 w 49"/>
                <a:gd name="T95" fmla="*/ 2147483647 h 78"/>
                <a:gd name="T96" fmla="*/ 2147483647 w 49"/>
                <a:gd name="T97" fmla="*/ 2147483647 h 78"/>
                <a:gd name="T98" fmla="*/ 2147483647 w 49"/>
                <a:gd name="T99" fmla="*/ 2147483647 h 78"/>
                <a:gd name="T100" fmla="*/ 2147483647 w 49"/>
                <a:gd name="T101" fmla="*/ 2147483647 h 78"/>
                <a:gd name="T102" fmla="*/ 2147483647 w 49"/>
                <a:gd name="T103" fmla="*/ 2147483647 h 78"/>
                <a:gd name="T104" fmla="*/ 2147483647 w 49"/>
                <a:gd name="T105" fmla="*/ 2147483647 h 78"/>
                <a:gd name="T106" fmla="*/ 2147483647 w 49"/>
                <a:gd name="T107" fmla="*/ 2147483647 h 78"/>
                <a:gd name="T108" fmla="*/ 2147483647 w 49"/>
                <a:gd name="T109" fmla="*/ 2147483647 h 78"/>
                <a:gd name="T110" fmla="*/ 2147483647 w 49"/>
                <a:gd name="T111" fmla="*/ 2147483647 h 78"/>
                <a:gd name="T112" fmla="*/ 2147483647 w 49"/>
                <a:gd name="T113" fmla="*/ 2147483647 h 78"/>
                <a:gd name="T114" fmla="*/ 2147483647 w 49"/>
                <a:gd name="T115" fmla="*/ 2147483647 h 78"/>
                <a:gd name="T116" fmla="*/ 2147483647 w 49"/>
                <a:gd name="T117" fmla="*/ 2147483647 h 78"/>
                <a:gd name="T118" fmla="*/ 0 w 49"/>
                <a:gd name="T119" fmla="*/ 2147483647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78"/>
                <a:gd name="T182" fmla="*/ 49 w 49"/>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78">
                  <a:moveTo>
                    <a:pt x="0" y="42"/>
                  </a:moveTo>
                  <a:lnTo>
                    <a:pt x="3" y="43"/>
                  </a:lnTo>
                  <a:lnTo>
                    <a:pt x="3" y="38"/>
                  </a:lnTo>
                  <a:lnTo>
                    <a:pt x="6" y="30"/>
                  </a:lnTo>
                  <a:lnTo>
                    <a:pt x="5" y="26"/>
                  </a:lnTo>
                  <a:lnTo>
                    <a:pt x="6" y="19"/>
                  </a:lnTo>
                  <a:lnTo>
                    <a:pt x="6" y="16"/>
                  </a:lnTo>
                  <a:lnTo>
                    <a:pt x="12" y="2"/>
                  </a:lnTo>
                  <a:lnTo>
                    <a:pt x="13" y="2"/>
                  </a:lnTo>
                  <a:lnTo>
                    <a:pt x="14" y="4"/>
                  </a:lnTo>
                  <a:lnTo>
                    <a:pt x="21" y="2"/>
                  </a:lnTo>
                  <a:lnTo>
                    <a:pt x="21" y="1"/>
                  </a:lnTo>
                  <a:lnTo>
                    <a:pt x="23" y="0"/>
                  </a:lnTo>
                  <a:lnTo>
                    <a:pt x="27" y="2"/>
                  </a:lnTo>
                  <a:lnTo>
                    <a:pt x="29" y="4"/>
                  </a:lnTo>
                  <a:lnTo>
                    <a:pt x="36" y="26"/>
                  </a:lnTo>
                  <a:lnTo>
                    <a:pt x="40" y="26"/>
                  </a:lnTo>
                  <a:lnTo>
                    <a:pt x="41" y="27"/>
                  </a:lnTo>
                  <a:lnTo>
                    <a:pt x="40" y="28"/>
                  </a:lnTo>
                  <a:lnTo>
                    <a:pt x="43" y="33"/>
                  </a:lnTo>
                  <a:lnTo>
                    <a:pt x="44" y="32"/>
                  </a:lnTo>
                  <a:lnTo>
                    <a:pt x="48" y="35"/>
                  </a:lnTo>
                  <a:lnTo>
                    <a:pt x="46" y="36"/>
                  </a:lnTo>
                  <a:lnTo>
                    <a:pt x="46" y="37"/>
                  </a:lnTo>
                  <a:lnTo>
                    <a:pt x="49" y="37"/>
                  </a:lnTo>
                  <a:lnTo>
                    <a:pt x="47" y="41"/>
                  </a:lnTo>
                  <a:lnTo>
                    <a:pt x="45" y="40"/>
                  </a:lnTo>
                  <a:lnTo>
                    <a:pt x="43" y="42"/>
                  </a:lnTo>
                  <a:lnTo>
                    <a:pt x="43" y="44"/>
                  </a:lnTo>
                  <a:lnTo>
                    <a:pt x="42" y="45"/>
                  </a:lnTo>
                  <a:lnTo>
                    <a:pt x="40" y="44"/>
                  </a:lnTo>
                  <a:lnTo>
                    <a:pt x="40" y="47"/>
                  </a:lnTo>
                  <a:lnTo>
                    <a:pt x="39" y="46"/>
                  </a:lnTo>
                  <a:lnTo>
                    <a:pt x="39" y="49"/>
                  </a:lnTo>
                  <a:lnTo>
                    <a:pt x="36" y="46"/>
                  </a:lnTo>
                  <a:lnTo>
                    <a:pt x="35" y="48"/>
                  </a:lnTo>
                  <a:lnTo>
                    <a:pt x="33" y="49"/>
                  </a:lnTo>
                  <a:lnTo>
                    <a:pt x="32" y="52"/>
                  </a:lnTo>
                  <a:lnTo>
                    <a:pt x="30" y="51"/>
                  </a:lnTo>
                  <a:lnTo>
                    <a:pt x="31" y="49"/>
                  </a:lnTo>
                  <a:lnTo>
                    <a:pt x="29" y="47"/>
                  </a:lnTo>
                  <a:lnTo>
                    <a:pt x="28" y="50"/>
                  </a:lnTo>
                  <a:lnTo>
                    <a:pt x="28" y="57"/>
                  </a:lnTo>
                  <a:lnTo>
                    <a:pt x="27" y="58"/>
                  </a:lnTo>
                  <a:lnTo>
                    <a:pt x="26" y="58"/>
                  </a:lnTo>
                  <a:lnTo>
                    <a:pt x="25" y="58"/>
                  </a:lnTo>
                  <a:lnTo>
                    <a:pt x="23" y="62"/>
                  </a:lnTo>
                  <a:lnTo>
                    <a:pt x="21" y="62"/>
                  </a:lnTo>
                  <a:lnTo>
                    <a:pt x="21" y="65"/>
                  </a:lnTo>
                  <a:lnTo>
                    <a:pt x="20" y="62"/>
                  </a:lnTo>
                  <a:lnTo>
                    <a:pt x="17" y="65"/>
                  </a:lnTo>
                  <a:lnTo>
                    <a:pt x="16" y="67"/>
                  </a:lnTo>
                  <a:lnTo>
                    <a:pt x="17" y="68"/>
                  </a:lnTo>
                  <a:lnTo>
                    <a:pt x="16" y="69"/>
                  </a:lnTo>
                  <a:lnTo>
                    <a:pt x="16" y="71"/>
                  </a:lnTo>
                  <a:lnTo>
                    <a:pt x="15" y="73"/>
                  </a:lnTo>
                  <a:lnTo>
                    <a:pt x="14" y="78"/>
                  </a:lnTo>
                  <a:lnTo>
                    <a:pt x="13" y="78"/>
                  </a:lnTo>
                  <a:lnTo>
                    <a:pt x="9" y="71"/>
                  </a:lnTo>
                  <a:lnTo>
                    <a:pt x="0" y="4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6" name="Freeform 23"/>
            <p:cNvSpPr>
              <a:spLocks/>
            </p:cNvSpPr>
            <p:nvPr/>
          </p:nvSpPr>
          <p:spPr bwMode="auto">
            <a:xfrm>
              <a:off x="6329043" y="2470873"/>
              <a:ext cx="522559" cy="248076"/>
            </a:xfrm>
            <a:custGeom>
              <a:avLst/>
              <a:gdLst>
                <a:gd name="T0" fmla="*/ 2147483647 w 61"/>
                <a:gd name="T1" fmla="*/ 2147483647 h 30"/>
                <a:gd name="T2" fmla="*/ 2147483647 w 61"/>
                <a:gd name="T3" fmla="*/ 2147483647 h 30"/>
                <a:gd name="T4" fmla="*/ 2147483647 w 61"/>
                <a:gd name="T5" fmla="*/ 2147483647 h 30"/>
                <a:gd name="T6" fmla="*/ 2147483647 w 61"/>
                <a:gd name="T7" fmla="*/ 2147483647 h 30"/>
                <a:gd name="T8" fmla="*/ 2147483647 w 61"/>
                <a:gd name="T9" fmla="*/ 2147483647 h 30"/>
                <a:gd name="T10" fmla="*/ 2147483647 w 61"/>
                <a:gd name="T11" fmla="*/ 2147483647 h 30"/>
                <a:gd name="T12" fmla="*/ 2147483647 w 61"/>
                <a:gd name="T13" fmla="*/ 2147483647 h 30"/>
                <a:gd name="T14" fmla="*/ 2147483647 w 61"/>
                <a:gd name="T15" fmla="*/ 2147483647 h 30"/>
                <a:gd name="T16" fmla="*/ 2147483647 w 61"/>
                <a:gd name="T17" fmla="*/ 2147483647 h 30"/>
                <a:gd name="T18" fmla="*/ 2147483647 w 61"/>
                <a:gd name="T19" fmla="*/ 2147483647 h 30"/>
                <a:gd name="T20" fmla="*/ 2147483647 w 61"/>
                <a:gd name="T21" fmla="*/ 2147483647 h 30"/>
                <a:gd name="T22" fmla="*/ 2147483647 w 61"/>
                <a:gd name="T23" fmla="*/ 2147483647 h 30"/>
                <a:gd name="T24" fmla="*/ 2147483647 w 61"/>
                <a:gd name="T25" fmla="*/ 2147483647 h 30"/>
                <a:gd name="T26" fmla="*/ 2147483647 w 61"/>
                <a:gd name="T27" fmla="*/ 2147483647 h 30"/>
                <a:gd name="T28" fmla="*/ 2147483647 w 61"/>
                <a:gd name="T29" fmla="*/ 2147483647 h 30"/>
                <a:gd name="T30" fmla="*/ 2147483647 w 61"/>
                <a:gd name="T31" fmla="*/ 2147483647 h 30"/>
                <a:gd name="T32" fmla="*/ 2147483647 w 61"/>
                <a:gd name="T33" fmla="*/ 2147483647 h 30"/>
                <a:gd name="T34" fmla="*/ 2147483647 w 61"/>
                <a:gd name="T35" fmla="*/ 2147483647 h 30"/>
                <a:gd name="T36" fmla="*/ 2147483647 w 61"/>
                <a:gd name="T37" fmla="*/ 2147483647 h 30"/>
                <a:gd name="T38" fmla="*/ 2147483647 w 61"/>
                <a:gd name="T39" fmla="*/ 2147483647 h 30"/>
                <a:gd name="T40" fmla="*/ 2147483647 w 61"/>
                <a:gd name="T41" fmla="*/ 2147483647 h 30"/>
                <a:gd name="T42" fmla="*/ 2147483647 w 61"/>
                <a:gd name="T43" fmla="*/ 2147483647 h 30"/>
                <a:gd name="T44" fmla="*/ 2147483647 w 61"/>
                <a:gd name="T45" fmla="*/ 2147483647 h 30"/>
                <a:gd name="T46" fmla="*/ 2147483647 w 61"/>
                <a:gd name="T47" fmla="*/ 2147483647 h 30"/>
                <a:gd name="T48" fmla="*/ 2147483647 w 61"/>
                <a:gd name="T49" fmla="*/ 2147483647 h 30"/>
                <a:gd name="T50" fmla="*/ 2147483647 w 61"/>
                <a:gd name="T51" fmla="*/ 2147483647 h 30"/>
                <a:gd name="T52" fmla="*/ 2147483647 w 61"/>
                <a:gd name="T53" fmla="*/ 2147483647 h 30"/>
                <a:gd name="T54" fmla="*/ 2147483647 w 61"/>
                <a:gd name="T55" fmla="*/ 2147483647 h 30"/>
                <a:gd name="T56" fmla="*/ 2147483647 w 61"/>
                <a:gd name="T57" fmla="*/ 2147483647 h 30"/>
                <a:gd name="T58" fmla="*/ 2147483647 w 61"/>
                <a:gd name="T59" fmla="*/ 2147483647 h 30"/>
                <a:gd name="T60" fmla="*/ 2147483647 w 61"/>
                <a:gd name="T61" fmla="*/ 2147483647 h 30"/>
                <a:gd name="T62" fmla="*/ 2147483647 w 61"/>
                <a:gd name="T63" fmla="*/ 2147483647 h 30"/>
                <a:gd name="T64" fmla="*/ 2147483647 w 61"/>
                <a:gd name="T65" fmla="*/ 2147483647 h 30"/>
                <a:gd name="T66" fmla="*/ 2147483647 w 61"/>
                <a:gd name="T67" fmla="*/ 2147483647 h 30"/>
                <a:gd name="T68" fmla="*/ 2147483647 w 61"/>
                <a:gd name="T69" fmla="*/ 2147483647 h 30"/>
                <a:gd name="T70" fmla="*/ 2147483647 w 61"/>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30"/>
                <a:gd name="T110" fmla="*/ 61 w 61"/>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30">
                  <a:moveTo>
                    <a:pt x="0" y="9"/>
                  </a:moveTo>
                  <a:lnTo>
                    <a:pt x="1" y="18"/>
                  </a:lnTo>
                  <a:lnTo>
                    <a:pt x="6" y="12"/>
                  </a:lnTo>
                  <a:lnTo>
                    <a:pt x="13" y="10"/>
                  </a:lnTo>
                  <a:lnTo>
                    <a:pt x="15" y="8"/>
                  </a:lnTo>
                  <a:lnTo>
                    <a:pt x="18" y="7"/>
                  </a:lnTo>
                  <a:lnTo>
                    <a:pt x="22" y="9"/>
                  </a:lnTo>
                  <a:lnTo>
                    <a:pt x="24" y="12"/>
                  </a:lnTo>
                  <a:lnTo>
                    <a:pt x="27" y="12"/>
                  </a:lnTo>
                  <a:lnTo>
                    <a:pt x="29" y="15"/>
                  </a:lnTo>
                  <a:lnTo>
                    <a:pt x="32" y="17"/>
                  </a:lnTo>
                  <a:lnTo>
                    <a:pt x="34" y="16"/>
                  </a:lnTo>
                  <a:lnTo>
                    <a:pt x="34" y="17"/>
                  </a:lnTo>
                  <a:lnTo>
                    <a:pt x="34" y="19"/>
                  </a:lnTo>
                  <a:lnTo>
                    <a:pt x="33" y="21"/>
                  </a:lnTo>
                  <a:lnTo>
                    <a:pt x="31" y="24"/>
                  </a:lnTo>
                  <a:lnTo>
                    <a:pt x="32" y="27"/>
                  </a:lnTo>
                  <a:lnTo>
                    <a:pt x="35" y="26"/>
                  </a:lnTo>
                  <a:lnTo>
                    <a:pt x="35" y="25"/>
                  </a:lnTo>
                  <a:lnTo>
                    <a:pt x="37" y="27"/>
                  </a:lnTo>
                  <a:lnTo>
                    <a:pt x="38" y="26"/>
                  </a:lnTo>
                  <a:lnTo>
                    <a:pt x="39" y="28"/>
                  </a:lnTo>
                  <a:lnTo>
                    <a:pt x="40" y="27"/>
                  </a:lnTo>
                  <a:lnTo>
                    <a:pt x="42" y="28"/>
                  </a:lnTo>
                  <a:lnTo>
                    <a:pt x="43" y="27"/>
                  </a:lnTo>
                  <a:lnTo>
                    <a:pt x="46" y="29"/>
                  </a:lnTo>
                  <a:lnTo>
                    <a:pt x="44" y="26"/>
                  </a:lnTo>
                  <a:lnTo>
                    <a:pt x="40" y="23"/>
                  </a:lnTo>
                  <a:lnTo>
                    <a:pt x="44" y="25"/>
                  </a:lnTo>
                  <a:lnTo>
                    <a:pt x="41" y="22"/>
                  </a:lnTo>
                  <a:lnTo>
                    <a:pt x="41" y="19"/>
                  </a:lnTo>
                  <a:lnTo>
                    <a:pt x="41" y="12"/>
                  </a:lnTo>
                  <a:lnTo>
                    <a:pt x="38" y="11"/>
                  </a:lnTo>
                  <a:lnTo>
                    <a:pt x="43" y="6"/>
                  </a:lnTo>
                  <a:lnTo>
                    <a:pt x="44" y="4"/>
                  </a:lnTo>
                  <a:lnTo>
                    <a:pt x="46" y="4"/>
                  </a:lnTo>
                  <a:lnTo>
                    <a:pt x="46" y="6"/>
                  </a:lnTo>
                  <a:lnTo>
                    <a:pt x="44" y="7"/>
                  </a:lnTo>
                  <a:lnTo>
                    <a:pt x="43" y="10"/>
                  </a:lnTo>
                  <a:lnTo>
                    <a:pt x="43" y="12"/>
                  </a:lnTo>
                  <a:lnTo>
                    <a:pt x="45" y="11"/>
                  </a:lnTo>
                  <a:lnTo>
                    <a:pt x="44" y="14"/>
                  </a:lnTo>
                  <a:lnTo>
                    <a:pt x="45" y="15"/>
                  </a:lnTo>
                  <a:lnTo>
                    <a:pt x="45" y="17"/>
                  </a:lnTo>
                  <a:lnTo>
                    <a:pt x="44" y="16"/>
                  </a:lnTo>
                  <a:lnTo>
                    <a:pt x="43" y="18"/>
                  </a:lnTo>
                  <a:lnTo>
                    <a:pt x="46" y="18"/>
                  </a:lnTo>
                  <a:lnTo>
                    <a:pt x="46" y="19"/>
                  </a:lnTo>
                  <a:lnTo>
                    <a:pt x="47" y="20"/>
                  </a:lnTo>
                  <a:lnTo>
                    <a:pt x="44" y="20"/>
                  </a:lnTo>
                  <a:lnTo>
                    <a:pt x="45" y="24"/>
                  </a:lnTo>
                  <a:lnTo>
                    <a:pt x="49" y="26"/>
                  </a:lnTo>
                  <a:lnTo>
                    <a:pt x="50" y="24"/>
                  </a:lnTo>
                  <a:lnTo>
                    <a:pt x="50" y="27"/>
                  </a:lnTo>
                  <a:lnTo>
                    <a:pt x="52" y="26"/>
                  </a:lnTo>
                  <a:lnTo>
                    <a:pt x="51" y="28"/>
                  </a:lnTo>
                  <a:lnTo>
                    <a:pt x="53" y="28"/>
                  </a:lnTo>
                  <a:lnTo>
                    <a:pt x="52" y="30"/>
                  </a:lnTo>
                  <a:lnTo>
                    <a:pt x="55" y="29"/>
                  </a:lnTo>
                  <a:lnTo>
                    <a:pt x="58" y="27"/>
                  </a:lnTo>
                  <a:lnTo>
                    <a:pt x="59" y="23"/>
                  </a:lnTo>
                  <a:lnTo>
                    <a:pt x="60" y="26"/>
                  </a:lnTo>
                  <a:lnTo>
                    <a:pt x="59" y="27"/>
                  </a:lnTo>
                  <a:lnTo>
                    <a:pt x="58" y="29"/>
                  </a:lnTo>
                  <a:lnTo>
                    <a:pt x="59" y="30"/>
                  </a:lnTo>
                  <a:lnTo>
                    <a:pt x="60" y="27"/>
                  </a:lnTo>
                  <a:lnTo>
                    <a:pt x="61" y="19"/>
                  </a:lnTo>
                  <a:lnTo>
                    <a:pt x="57" y="20"/>
                  </a:lnTo>
                  <a:lnTo>
                    <a:pt x="52" y="21"/>
                  </a:lnTo>
                  <a:lnTo>
                    <a:pt x="52" y="19"/>
                  </a:lnTo>
                  <a:lnTo>
                    <a:pt x="47" y="0"/>
                  </a:lnTo>
                  <a:lnTo>
                    <a:pt x="0" y="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7" name="Freeform 24"/>
            <p:cNvSpPr>
              <a:spLocks/>
            </p:cNvSpPr>
            <p:nvPr/>
          </p:nvSpPr>
          <p:spPr bwMode="auto">
            <a:xfrm>
              <a:off x="6895984" y="1925107"/>
              <a:ext cx="385119" cy="190191"/>
            </a:xfrm>
            <a:custGeom>
              <a:avLst/>
              <a:gdLst>
                <a:gd name="T0" fmla="*/ 0 w 45"/>
                <a:gd name="T1" fmla="*/ 2147483647 h 23"/>
                <a:gd name="T2" fmla="*/ 0 w 45"/>
                <a:gd name="T3" fmla="*/ 2147483647 h 23"/>
                <a:gd name="T4" fmla="*/ 2147483647 w 45"/>
                <a:gd name="T5" fmla="*/ 2147483647 h 23"/>
                <a:gd name="T6" fmla="*/ 2147483647 w 45"/>
                <a:gd name="T7" fmla="*/ 2147483647 h 23"/>
                <a:gd name="T8" fmla="*/ 2147483647 w 45"/>
                <a:gd name="T9" fmla="*/ 2147483647 h 23"/>
                <a:gd name="T10" fmla="*/ 2147483647 w 45"/>
                <a:gd name="T11" fmla="*/ 2147483647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2147483647 w 45"/>
                <a:gd name="T65" fmla="*/ 2147483647 h 23"/>
                <a:gd name="T66" fmla="*/ 2147483647 w 45"/>
                <a:gd name="T67" fmla="*/ 2147483647 h 23"/>
                <a:gd name="T68" fmla="*/ 2147483647 w 45"/>
                <a:gd name="T69" fmla="*/ 2147483647 h 23"/>
                <a:gd name="T70" fmla="*/ 2147483647 w 45"/>
                <a:gd name="T71" fmla="*/ 2147483647 h 23"/>
                <a:gd name="T72" fmla="*/ 2147483647 w 45"/>
                <a:gd name="T73" fmla="*/ 2147483647 h 23"/>
                <a:gd name="T74" fmla="*/ 2147483647 w 45"/>
                <a:gd name="T75" fmla="*/ 2147483647 h 23"/>
                <a:gd name="T76" fmla="*/ 2147483647 w 45"/>
                <a:gd name="T77" fmla="*/ 2147483647 h 23"/>
                <a:gd name="T78" fmla="*/ 2147483647 w 45"/>
                <a:gd name="T79" fmla="*/ 2147483647 h 23"/>
                <a:gd name="T80" fmla="*/ 2147483647 w 45"/>
                <a:gd name="T81" fmla="*/ 2147483647 h 23"/>
                <a:gd name="T82" fmla="*/ 2147483647 w 45"/>
                <a:gd name="T83" fmla="*/ 2147483647 h 23"/>
                <a:gd name="T84" fmla="*/ 2147483647 w 45"/>
                <a:gd name="T85" fmla="*/ 2147483647 h 23"/>
                <a:gd name="T86" fmla="*/ 2147483647 w 45"/>
                <a:gd name="T87" fmla="*/ 2147483647 h 23"/>
                <a:gd name="T88" fmla="*/ 2147483647 w 45"/>
                <a:gd name="T89" fmla="*/ 0 h 23"/>
                <a:gd name="T90" fmla="*/ 2147483647 w 45"/>
                <a:gd name="T91" fmla="*/ 2147483647 h 23"/>
                <a:gd name="T92" fmla="*/ 2147483647 w 45"/>
                <a:gd name="T93" fmla="*/ 2147483647 h 23"/>
                <a:gd name="T94" fmla="*/ 0 w 45"/>
                <a:gd name="T95" fmla="*/ 2147483647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
                <a:gd name="T145" fmla="*/ 0 h 23"/>
                <a:gd name="T146" fmla="*/ 45 w 45"/>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 h="23">
                  <a:moveTo>
                    <a:pt x="0" y="9"/>
                  </a:moveTo>
                  <a:lnTo>
                    <a:pt x="0" y="21"/>
                  </a:lnTo>
                  <a:lnTo>
                    <a:pt x="21" y="17"/>
                  </a:lnTo>
                  <a:lnTo>
                    <a:pt x="25" y="16"/>
                  </a:lnTo>
                  <a:lnTo>
                    <a:pt x="26" y="16"/>
                  </a:lnTo>
                  <a:lnTo>
                    <a:pt x="28" y="19"/>
                  </a:lnTo>
                  <a:lnTo>
                    <a:pt x="30" y="20"/>
                  </a:lnTo>
                  <a:lnTo>
                    <a:pt x="32" y="22"/>
                  </a:lnTo>
                  <a:lnTo>
                    <a:pt x="33" y="23"/>
                  </a:lnTo>
                  <a:lnTo>
                    <a:pt x="34" y="21"/>
                  </a:lnTo>
                  <a:lnTo>
                    <a:pt x="35" y="20"/>
                  </a:lnTo>
                  <a:lnTo>
                    <a:pt x="35" y="18"/>
                  </a:lnTo>
                  <a:lnTo>
                    <a:pt x="36" y="18"/>
                  </a:lnTo>
                  <a:lnTo>
                    <a:pt x="37" y="21"/>
                  </a:lnTo>
                  <a:lnTo>
                    <a:pt x="39" y="20"/>
                  </a:lnTo>
                  <a:lnTo>
                    <a:pt x="40" y="19"/>
                  </a:lnTo>
                  <a:lnTo>
                    <a:pt x="42" y="17"/>
                  </a:lnTo>
                  <a:lnTo>
                    <a:pt x="44" y="17"/>
                  </a:lnTo>
                  <a:lnTo>
                    <a:pt x="45" y="18"/>
                  </a:lnTo>
                  <a:lnTo>
                    <a:pt x="45" y="15"/>
                  </a:lnTo>
                  <a:lnTo>
                    <a:pt x="43" y="11"/>
                  </a:lnTo>
                  <a:lnTo>
                    <a:pt x="41" y="10"/>
                  </a:lnTo>
                  <a:lnTo>
                    <a:pt x="40" y="11"/>
                  </a:lnTo>
                  <a:lnTo>
                    <a:pt x="41" y="11"/>
                  </a:lnTo>
                  <a:lnTo>
                    <a:pt x="42" y="12"/>
                  </a:lnTo>
                  <a:lnTo>
                    <a:pt x="43" y="13"/>
                  </a:lnTo>
                  <a:lnTo>
                    <a:pt x="44" y="14"/>
                  </a:lnTo>
                  <a:lnTo>
                    <a:pt x="43" y="15"/>
                  </a:lnTo>
                  <a:lnTo>
                    <a:pt x="39" y="17"/>
                  </a:lnTo>
                  <a:lnTo>
                    <a:pt x="37" y="16"/>
                  </a:lnTo>
                  <a:lnTo>
                    <a:pt x="37" y="14"/>
                  </a:lnTo>
                  <a:lnTo>
                    <a:pt x="35" y="14"/>
                  </a:lnTo>
                  <a:lnTo>
                    <a:pt x="35" y="13"/>
                  </a:lnTo>
                  <a:lnTo>
                    <a:pt x="33" y="10"/>
                  </a:lnTo>
                  <a:lnTo>
                    <a:pt x="31" y="9"/>
                  </a:lnTo>
                  <a:lnTo>
                    <a:pt x="31" y="10"/>
                  </a:lnTo>
                  <a:lnTo>
                    <a:pt x="29" y="10"/>
                  </a:lnTo>
                  <a:lnTo>
                    <a:pt x="29" y="9"/>
                  </a:lnTo>
                  <a:lnTo>
                    <a:pt x="29" y="7"/>
                  </a:lnTo>
                  <a:lnTo>
                    <a:pt x="31" y="6"/>
                  </a:lnTo>
                  <a:lnTo>
                    <a:pt x="30" y="5"/>
                  </a:lnTo>
                  <a:lnTo>
                    <a:pt x="32" y="4"/>
                  </a:lnTo>
                  <a:lnTo>
                    <a:pt x="30" y="2"/>
                  </a:lnTo>
                  <a:lnTo>
                    <a:pt x="29" y="0"/>
                  </a:lnTo>
                  <a:lnTo>
                    <a:pt x="25" y="3"/>
                  </a:lnTo>
                  <a:lnTo>
                    <a:pt x="10" y="7"/>
                  </a:lnTo>
                  <a:lnTo>
                    <a:pt x="0" y="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8" name="Freeform 25"/>
            <p:cNvSpPr>
              <a:spLocks/>
            </p:cNvSpPr>
            <p:nvPr/>
          </p:nvSpPr>
          <p:spPr bwMode="auto">
            <a:xfrm>
              <a:off x="7205225" y="2107029"/>
              <a:ext cx="34360" cy="24808"/>
            </a:xfrm>
            <a:custGeom>
              <a:avLst/>
              <a:gdLst>
                <a:gd name="T0" fmla="*/ 0 w 4"/>
                <a:gd name="T1" fmla="*/ 2147483647 h 3"/>
                <a:gd name="T2" fmla="*/ 2147483647 w 4"/>
                <a:gd name="T3" fmla="*/ 0 h 3"/>
                <a:gd name="T4" fmla="*/ 2147483647 w 4"/>
                <a:gd name="T5" fmla="*/ 2147483647 h 3"/>
                <a:gd name="T6" fmla="*/ 0 w 4"/>
                <a:gd name="T7" fmla="*/ 2147483647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2" y="0"/>
                  </a:lnTo>
                  <a:lnTo>
                    <a:pt x="4" y="1"/>
                  </a:lnTo>
                  <a:lnTo>
                    <a:pt x="0" y="3"/>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29" name="Freeform 26"/>
            <p:cNvSpPr>
              <a:spLocks/>
            </p:cNvSpPr>
            <p:nvPr/>
          </p:nvSpPr>
          <p:spPr bwMode="auto">
            <a:xfrm>
              <a:off x="7273945" y="2098760"/>
              <a:ext cx="24338" cy="24808"/>
            </a:xfrm>
            <a:custGeom>
              <a:avLst/>
              <a:gdLst>
                <a:gd name="T0" fmla="*/ 0 w 3"/>
                <a:gd name="T1" fmla="*/ 2147483647 h 3"/>
                <a:gd name="T2" fmla="*/ 2147483647 w 3"/>
                <a:gd name="T3" fmla="*/ 0 h 3"/>
                <a:gd name="T4" fmla="*/ 2147483647 w 3"/>
                <a:gd name="T5" fmla="*/ 2147483647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2" y="0"/>
                  </a:lnTo>
                  <a:lnTo>
                    <a:pt x="3" y="2"/>
                  </a:lnTo>
                  <a:lnTo>
                    <a:pt x="0" y="3"/>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0" name="Freeform 27"/>
            <p:cNvSpPr>
              <a:spLocks/>
            </p:cNvSpPr>
            <p:nvPr/>
          </p:nvSpPr>
          <p:spPr bwMode="auto">
            <a:xfrm>
              <a:off x="5074899" y="1577801"/>
              <a:ext cx="652842" cy="322498"/>
            </a:xfrm>
            <a:custGeom>
              <a:avLst/>
              <a:gdLst>
                <a:gd name="T0" fmla="*/ 2147483647 w 76"/>
                <a:gd name="T1" fmla="*/ 2147483647 h 39"/>
                <a:gd name="T2" fmla="*/ 2147483647 w 76"/>
                <a:gd name="T3" fmla="*/ 2147483647 h 39"/>
                <a:gd name="T4" fmla="*/ 2147483647 w 76"/>
                <a:gd name="T5" fmla="*/ 2147483647 h 39"/>
                <a:gd name="T6" fmla="*/ 2147483647 w 76"/>
                <a:gd name="T7" fmla="*/ 2147483647 h 39"/>
                <a:gd name="T8" fmla="*/ 2147483647 w 76"/>
                <a:gd name="T9" fmla="*/ 2147483647 h 39"/>
                <a:gd name="T10" fmla="*/ 2147483647 w 76"/>
                <a:gd name="T11" fmla="*/ 2147483647 h 39"/>
                <a:gd name="T12" fmla="*/ 2147483647 w 76"/>
                <a:gd name="T13" fmla="*/ 2147483647 h 39"/>
                <a:gd name="T14" fmla="*/ 2147483647 w 76"/>
                <a:gd name="T15" fmla="*/ 2147483647 h 39"/>
                <a:gd name="T16" fmla="*/ 2147483647 w 76"/>
                <a:gd name="T17" fmla="*/ 2147483647 h 39"/>
                <a:gd name="T18" fmla="*/ 2147483647 w 76"/>
                <a:gd name="T19" fmla="*/ 2147483647 h 39"/>
                <a:gd name="T20" fmla="*/ 2147483647 w 76"/>
                <a:gd name="T21" fmla="*/ 2147483647 h 39"/>
                <a:gd name="T22" fmla="*/ 2147483647 w 76"/>
                <a:gd name="T23" fmla="*/ 2147483647 h 39"/>
                <a:gd name="T24" fmla="*/ 2147483647 w 76"/>
                <a:gd name="T25" fmla="*/ 2147483647 h 39"/>
                <a:gd name="T26" fmla="*/ 2147483647 w 76"/>
                <a:gd name="T27" fmla="*/ 2147483647 h 39"/>
                <a:gd name="T28" fmla="*/ 2147483647 w 76"/>
                <a:gd name="T29" fmla="*/ 2147483647 h 39"/>
                <a:gd name="T30" fmla="*/ 2147483647 w 76"/>
                <a:gd name="T31" fmla="*/ 2147483647 h 39"/>
                <a:gd name="T32" fmla="*/ 2147483647 w 76"/>
                <a:gd name="T33" fmla="*/ 2147483647 h 39"/>
                <a:gd name="T34" fmla="*/ 2147483647 w 76"/>
                <a:gd name="T35" fmla="*/ 2147483647 h 39"/>
                <a:gd name="T36" fmla="*/ 2147483647 w 76"/>
                <a:gd name="T37" fmla="*/ 2147483647 h 39"/>
                <a:gd name="T38" fmla="*/ 2147483647 w 76"/>
                <a:gd name="T39" fmla="*/ 2147483647 h 39"/>
                <a:gd name="T40" fmla="*/ 2147483647 w 76"/>
                <a:gd name="T41" fmla="*/ 2147483647 h 39"/>
                <a:gd name="T42" fmla="*/ 2147483647 w 76"/>
                <a:gd name="T43" fmla="*/ 2147483647 h 39"/>
                <a:gd name="T44" fmla="*/ 2147483647 w 76"/>
                <a:gd name="T45" fmla="*/ 2147483647 h 39"/>
                <a:gd name="T46" fmla="*/ 2147483647 w 76"/>
                <a:gd name="T47" fmla="*/ 2147483647 h 39"/>
                <a:gd name="T48" fmla="*/ 2147483647 w 76"/>
                <a:gd name="T49" fmla="*/ 2147483647 h 39"/>
                <a:gd name="T50" fmla="*/ 2147483647 w 76"/>
                <a:gd name="T51" fmla="*/ 2147483647 h 39"/>
                <a:gd name="T52" fmla="*/ 2147483647 w 76"/>
                <a:gd name="T53" fmla="*/ 2147483647 h 39"/>
                <a:gd name="T54" fmla="*/ 2147483647 w 76"/>
                <a:gd name="T55" fmla="*/ 2147483647 h 39"/>
                <a:gd name="T56" fmla="*/ 2147483647 w 76"/>
                <a:gd name="T57" fmla="*/ 2147483647 h 39"/>
                <a:gd name="T58" fmla="*/ 2147483647 w 76"/>
                <a:gd name="T59" fmla="*/ 2147483647 h 39"/>
                <a:gd name="T60" fmla="*/ 2147483647 w 76"/>
                <a:gd name="T61" fmla="*/ 2147483647 h 39"/>
                <a:gd name="T62" fmla="*/ 2147483647 w 76"/>
                <a:gd name="T63" fmla="*/ 0 h 39"/>
                <a:gd name="T64" fmla="*/ 2147483647 w 76"/>
                <a:gd name="T65" fmla="*/ 2147483647 h 39"/>
                <a:gd name="T66" fmla="*/ 2147483647 w 76"/>
                <a:gd name="T67" fmla="*/ 2147483647 h 39"/>
                <a:gd name="T68" fmla="*/ 2147483647 w 76"/>
                <a:gd name="T69" fmla="*/ 2147483647 h 39"/>
                <a:gd name="T70" fmla="*/ 2147483647 w 76"/>
                <a:gd name="T71" fmla="*/ 2147483647 h 39"/>
                <a:gd name="T72" fmla="*/ 2147483647 w 76"/>
                <a:gd name="T73" fmla="*/ 2147483647 h 39"/>
                <a:gd name="T74" fmla="*/ 0 w 76"/>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39"/>
                <a:gd name="T116" fmla="*/ 76 w 76"/>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39">
                  <a:moveTo>
                    <a:pt x="0" y="17"/>
                  </a:moveTo>
                  <a:lnTo>
                    <a:pt x="6" y="21"/>
                  </a:lnTo>
                  <a:lnTo>
                    <a:pt x="20" y="25"/>
                  </a:lnTo>
                  <a:lnTo>
                    <a:pt x="27" y="26"/>
                  </a:lnTo>
                  <a:lnTo>
                    <a:pt x="28" y="28"/>
                  </a:lnTo>
                  <a:lnTo>
                    <a:pt x="31" y="29"/>
                  </a:lnTo>
                  <a:lnTo>
                    <a:pt x="35" y="39"/>
                  </a:lnTo>
                  <a:lnTo>
                    <a:pt x="38" y="31"/>
                  </a:lnTo>
                  <a:lnTo>
                    <a:pt x="39" y="30"/>
                  </a:lnTo>
                  <a:lnTo>
                    <a:pt x="40" y="28"/>
                  </a:lnTo>
                  <a:lnTo>
                    <a:pt x="40" y="27"/>
                  </a:lnTo>
                  <a:lnTo>
                    <a:pt x="41" y="25"/>
                  </a:lnTo>
                  <a:lnTo>
                    <a:pt x="41" y="26"/>
                  </a:lnTo>
                  <a:lnTo>
                    <a:pt x="41" y="29"/>
                  </a:lnTo>
                  <a:lnTo>
                    <a:pt x="42" y="28"/>
                  </a:lnTo>
                  <a:lnTo>
                    <a:pt x="43" y="25"/>
                  </a:lnTo>
                  <a:lnTo>
                    <a:pt x="45" y="26"/>
                  </a:lnTo>
                  <a:lnTo>
                    <a:pt x="46" y="25"/>
                  </a:lnTo>
                  <a:lnTo>
                    <a:pt x="44" y="29"/>
                  </a:lnTo>
                  <a:lnTo>
                    <a:pt x="45" y="30"/>
                  </a:lnTo>
                  <a:lnTo>
                    <a:pt x="47" y="27"/>
                  </a:lnTo>
                  <a:lnTo>
                    <a:pt x="48" y="26"/>
                  </a:lnTo>
                  <a:lnTo>
                    <a:pt x="49" y="23"/>
                  </a:lnTo>
                  <a:lnTo>
                    <a:pt x="54" y="23"/>
                  </a:lnTo>
                  <a:lnTo>
                    <a:pt x="56" y="22"/>
                  </a:lnTo>
                  <a:lnTo>
                    <a:pt x="59" y="20"/>
                  </a:lnTo>
                  <a:lnTo>
                    <a:pt x="64" y="21"/>
                  </a:lnTo>
                  <a:lnTo>
                    <a:pt x="67" y="23"/>
                  </a:lnTo>
                  <a:lnTo>
                    <a:pt x="67" y="20"/>
                  </a:lnTo>
                  <a:lnTo>
                    <a:pt x="69" y="20"/>
                  </a:lnTo>
                  <a:lnTo>
                    <a:pt x="73" y="21"/>
                  </a:lnTo>
                  <a:lnTo>
                    <a:pt x="76" y="20"/>
                  </a:lnTo>
                  <a:lnTo>
                    <a:pt x="72" y="17"/>
                  </a:lnTo>
                  <a:lnTo>
                    <a:pt x="71" y="13"/>
                  </a:lnTo>
                  <a:lnTo>
                    <a:pt x="68" y="14"/>
                  </a:lnTo>
                  <a:lnTo>
                    <a:pt x="67" y="13"/>
                  </a:lnTo>
                  <a:lnTo>
                    <a:pt x="65" y="14"/>
                  </a:lnTo>
                  <a:lnTo>
                    <a:pt x="64" y="13"/>
                  </a:lnTo>
                  <a:lnTo>
                    <a:pt x="63" y="13"/>
                  </a:lnTo>
                  <a:lnTo>
                    <a:pt x="62" y="11"/>
                  </a:lnTo>
                  <a:lnTo>
                    <a:pt x="63" y="8"/>
                  </a:lnTo>
                  <a:lnTo>
                    <a:pt x="60" y="9"/>
                  </a:lnTo>
                  <a:lnTo>
                    <a:pt x="56" y="11"/>
                  </a:lnTo>
                  <a:lnTo>
                    <a:pt x="49" y="12"/>
                  </a:lnTo>
                  <a:lnTo>
                    <a:pt x="44" y="16"/>
                  </a:lnTo>
                  <a:lnTo>
                    <a:pt x="43" y="15"/>
                  </a:lnTo>
                  <a:lnTo>
                    <a:pt x="41" y="16"/>
                  </a:lnTo>
                  <a:lnTo>
                    <a:pt x="39" y="14"/>
                  </a:lnTo>
                  <a:lnTo>
                    <a:pt x="38" y="15"/>
                  </a:lnTo>
                  <a:lnTo>
                    <a:pt x="35" y="16"/>
                  </a:lnTo>
                  <a:lnTo>
                    <a:pt x="32" y="10"/>
                  </a:lnTo>
                  <a:lnTo>
                    <a:pt x="27" y="9"/>
                  </a:lnTo>
                  <a:lnTo>
                    <a:pt x="25" y="10"/>
                  </a:lnTo>
                  <a:lnTo>
                    <a:pt x="24" y="11"/>
                  </a:lnTo>
                  <a:lnTo>
                    <a:pt x="25" y="8"/>
                  </a:lnTo>
                  <a:lnTo>
                    <a:pt x="23" y="10"/>
                  </a:lnTo>
                  <a:lnTo>
                    <a:pt x="22" y="12"/>
                  </a:lnTo>
                  <a:lnTo>
                    <a:pt x="22" y="9"/>
                  </a:lnTo>
                  <a:lnTo>
                    <a:pt x="24" y="5"/>
                  </a:lnTo>
                  <a:lnTo>
                    <a:pt x="27" y="1"/>
                  </a:lnTo>
                  <a:lnTo>
                    <a:pt x="30" y="0"/>
                  </a:lnTo>
                  <a:lnTo>
                    <a:pt x="25" y="0"/>
                  </a:lnTo>
                  <a:lnTo>
                    <a:pt x="22" y="2"/>
                  </a:lnTo>
                  <a:lnTo>
                    <a:pt x="21" y="3"/>
                  </a:lnTo>
                  <a:lnTo>
                    <a:pt x="18" y="6"/>
                  </a:lnTo>
                  <a:lnTo>
                    <a:pt x="16" y="8"/>
                  </a:lnTo>
                  <a:lnTo>
                    <a:pt x="14" y="9"/>
                  </a:lnTo>
                  <a:lnTo>
                    <a:pt x="13" y="11"/>
                  </a:lnTo>
                  <a:lnTo>
                    <a:pt x="11" y="11"/>
                  </a:lnTo>
                  <a:lnTo>
                    <a:pt x="7" y="12"/>
                  </a:lnTo>
                  <a:lnTo>
                    <a:pt x="6" y="13"/>
                  </a:lnTo>
                  <a:lnTo>
                    <a:pt x="4" y="15"/>
                  </a:lnTo>
                  <a:lnTo>
                    <a:pt x="0" y="17"/>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1" name="Freeform 28"/>
            <p:cNvSpPr>
              <a:spLocks/>
            </p:cNvSpPr>
            <p:nvPr/>
          </p:nvSpPr>
          <p:spPr bwMode="auto">
            <a:xfrm>
              <a:off x="5494378" y="1776261"/>
              <a:ext cx="446681" cy="587112"/>
            </a:xfrm>
            <a:custGeom>
              <a:avLst/>
              <a:gdLst>
                <a:gd name="T0" fmla="*/ 0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0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0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2147483647 w 52"/>
                <a:gd name="T107" fmla="*/ 2147483647 h 71"/>
                <a:gd name="T108" fmla="*/ 2147483647 w 52"/>
                <a:gd name="T109" fmla="*/ 2147483647 h 71"/>
                <a:gd name="T110" fmla="*/ 2147483647 w 52"/>
                <a:gd name="T111" fmla="*/ 2147483647 h 71"/>
                <a:gd name="T112" fmla="*/ 2147483647 w 52"/>
                <a:gd name="T113" fmla="*/ 2147483647 h 71"/>
                <a:gd name="T114" fmla="*/ 2147483647 w 52"/>
                <a:gd name="T115" fmla="*/ 2147483647 h 71"/>
                <a:gd name="T116" fmla="*/ 2147483647 w 52"/>
                <a:gd name="T117" fmla="*/ 2147483647 h 71"/>
                <a:gd name="T118" fmla="*/ 2147483647 w 52"/>
                <a:gd name="T119" fmla="*/ 2147483647 h 71"/>
                <a:gd name="T120" fmla="*/ 2147483647 w 52"/>
                <a:gd name="T121" fmla="*/ 2147483647 h 71"/>
                <a:gd name="T122" fmla="*/ 0 w 52"/>
                <a:gd name="T123" fmla="*/ 2147483647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71"/>
                <a:gd name="T188" fmla="*/ 52 w 52"/>
                <a:gd name="T189" fmla="*/ 71 h 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71">
                  <a:moveTo>
                    <a:pt x="0" y="71"/>
                  </a:moveTo>
                  <a:lnTo>
                    <a:pt x="5" y="62"/>
                  </a:lnTo>
                  <a:lnTo>
                    <a:pt x="6" y="59"/>
                  </a:lnTo>
                  <a:lnTo>
                    <a:pt x="6" y="53"/>
                  </a:lnTo>
                  <a:lnTo>
                    <a:pt x="5" y="47"/>
                  </a:lnTo>
                  <a:lnTo>
                    <a:pt x="2" y="42"/>
                  </a:lnTo>
                  <a:lnTo>
                    <a:pt x="1" y="38"/>
                  </a:lnTo>
                  <a:lnTo>
                    <a:pt x="1" y="36"/>
                  </a:lnTo>
                  <a:lnTo>
                    <a:pt x="0" y="32"/>
                  </a:lnTo>
                  <a:lnTo>
                    <a:pt x="2" y="30"/>
                  </a:lnTo>
                  <a:lnTo>
                    <a:pt x="3" y="23"/>
                  </a:lnTo>
                  <a:lnTo>
                    <a:pt x="3" y="21"/>
                  </a:lnTo>
                  <a:lnTo>
                    <a:pt x="5" y="19"/>
                  </a:lnTo>
                  <a:lnTo>
                    <a:pt x="4" y="17"/>
                  </a:lnTo>
                  <a:lnTo>
                    <a:pt x="7" y="15"/>
                  </a:lnTo>
                  <a:lnTo>
                    <a:pt x="10" y="11"/>
                  </a:lnTo>
                  <a:lnTo>
                    <a:pt x="10" y="18"/>
                  </a:lnTo>
                  <a:lnTo>
                    <a:pt x="12" y="17"/>
                  </a:lnTo>
                  <a:lnTo>
                    <a:pt x="12" y="11"/>
                  </a:lnTo>
                  <a:lnTo>
                    <a:pt x="15" y="8"/>
                  </a:lnTo>
                  <a:lnTo>
                    <a:pt x="17" y="7"/>
                  </a:lnTo>
                  <a:lnTo>
                    <a:pt x="15" y="6"/>
                  </a:lnTo>
                  <a:lnTo>
                    <a:pt x="14" y="4"/>
                  </a:lnTo>
                  <a:lnTo>
                    <a:pt x="16" y="1"/>
                  </a:lnTo>
                  <a:lnTo>
                    <a:pt x="18" y="0"/>
                  </a:lnTo>
                  <a:lnTo>
                    <a:pt x="24" y="2"/>
                  </a:lnTo>
                  <a:lnTo>
                    <a:pt x="26" y="4"/>
                  </a:lnTo>
                  <a:lnTo>
                    <a:pt x="33" y="6"/>
                  </a:lnTo>
                  <a:lnTo>
                    <a:pt x="35" y="8"/>
                  </a:lnTo>
                  <a:lnTo>
                    <a:pt x="37" y="11"/>
                  </a:lnTo>
                  <a:lnTo>
                    <a:pt x="35" y="10"/>
                  </a:lnTo>
                  <a:lnTo>
                    <a:pt x="35" y="12"/>
                  </a:lnTo>
                  <a:lnTo>
                    <a:pt x="37" y="15"/>
                  </a:lnTo>
                  <a:lnTo>
                    <a:pt x="38" y="20"/>
                  </a:lnTo>
                  <a:lnTo>
                    <a:pt x="38" y="23"/>
                  </a:lnTo>
                  <a:lnTo>
                    <a:pt x="35" y="26"/>
                  </a:lnTo>
                  <a:lnTo>
                    <a:pt x="35" y="28"/>
                  </a:lnTo>
                  <a:lnTo>
                    <a:pt x="32" y="29"/>
                  </a:lnTo>
                  <a:lnTo>
                    <a:pt x="32" y="31"/>
                  </a:lnTo>
                  <a:lnTo>
                    <a:pt x="32" y="34"/>
                  </a:lnTo>
                  <a:lnTo>
                    <a:pt x="35" y="36"/>
                  </a:lnTo>
                  <a:lnTo>
                    <a:pt x="38" y="33"/>
                  </a:lnTo>
                  <a:lnTo>
                    <a:pt x="39" y="29"/>
                  </a:lnTo>
                  <a:lnTo>
                    <a:pt x="43" y="27"/>
                  </a:lnTo>
                  <a:lnTo>
                    <a:pt x="46" y="28"/>
                  </a:lnTo>
                  <a:lnTo>
                    <a:pt x="48" y="32"/>
                  </a:lnTo>
                  <a:lnTo>
                    <a:pt x="50" y="41"/>
                  </a:lnTo>
                  <a:lnTo>
                    <a:pt x="52" y="44"/>
                  </a:lnTo>
                  <a:lnTo>
                    <a:pt x="51" y="46"/>
                  </a:lnTo>
                  <a:lnTo>
                    <a:pt x="51" y="49"/>
                  </a:lnTo>
                  <a:lnTo>
                    <a:pt x="50" y="51"/>
                  </a:lnTo>
                  <a:lnTo>
                    <a:pt x="49" y="49"/>
                  </a:lnTo>
                  <a:lnTo>
                    <a:pt x="48" y="50"/>
                  </a:lnTo>
                  <a:lnTo>
                    <a:pt x="48" y="54"/>
                  </a:lnTo>
                  <a:lnTo>
                    <a:pt x="47" y="55"/>
                  </a:lnTo>
                  <a:lnTo>
                    <a:pt x="45" y="56"/>
                  </a:lnTo>
                  <a:lnTo>
                    <a:pt x="45" y="61"/>
                  </a:lnTo>
                  <a:lnTo>
                    <a:pt x="43" y="63"/>
                  </a:lnTo>
                  <a:lnTo>
                    <a:pt x="42" y="66"/>
                  </a:lnTo>
                  <a:lnTo>
                    <a:pt x="25" y="69"/>
                  </a:lnTo>
                  <a:lnTo>
                    <a:pt x="25" y="68"/>
                  </a:lnTo>
                  <a:lnTo>
                    <a:pt x="0" y="7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2" name="Freeform 29"/>
            <p:cNvSpPr>
              <a:spLocks/>
            </p:cNvSpPr>
            <p:nvPr/>
          </p:nvSpPr>
          <p:spPr bwMode="auto">
            <a:xfrm>
              <a:off x="4394855" y="1337994"/>
              <a:ext cx="755922" cy="818650"/>
            </a:xfrm>
            <a:custGeom>
              <a:avLst/>
              <a:gdLst>
                <a:gd name="T0" fmla="*/ 0 w 88"/>
                <a:gd name="T1" fmla="*/ 2147483647 h 99"/>
                <a:gd name="T2" fmla="*/ 2147483647 w 88"/>
                <a:gd name="T3" fmla="*/ 2147483647 h 99"/>
                <a:gd name="T4" fmla="*/ 2147483647 w 88"/>
                <a:gd name="T5" fmla="*/ 2147483647 h 99"/>
                <a:gd name="T6" fmla="*/ 2147483647 w 88"/>
                <a:gd name="T7" fmla="*/ 2147483647 h 99"/>
                <a:gd name="T8" fmla="*/ 2147483647 w 88"/>
                <a:gd name="T9" fmla="*/ 2147483647 h 99"/>
                <a:gd name="T10" fmla="*/ 2147483647 w 88"/>
                <a:gd name="T11" fmla="*/ 2147483647 h 99"/>
                <a:gd name="T12" fmla="*/ 2147483647 w 88"/>
                <a:gd name="T13" fmla="*/ 2147483647 h 99"/>
                <a:gd name="T14" fmla="*/ 2147483647 w 88"/>
                <a:gd name="T15" fmla="*/ 2147483647 h 99"/>
                <a:gd name="T16" fmla="*/ 2147483647 w 88"/>
                <a:gd name="T17" fmla="*/ 2147483647 h 99"/>
                <a:gd name="T18" fmla="*/ 2147483647 w 88"/>
                <a:gd name="T19" fmla="*/ 2147483647 h 99"/>
                <a:gd name="T20" fmla="*/ 2147483647 w 88"/>
                <a:gd name="T21" fmla="*/ 2147483647 h 99"/>
                <a:gd name="T22" fmla="*/ 2147483647 w 88"/>
                <a:gd name="T23" fmla="*/ 2147483647 h 99"/>
                <a:gd name="T24" fmla="*/ 2147483647 w 88"/>
                <a:gd name="T25" fmla="*/ 2147483647 h 99"/>
                <a:gd name="T26" fmla="*/ 2147483647 w 88"/>
                <a:gd name="T27" fmla="*/ 2147483647 h 99"/>
                <a:gd name="T28" fmla="*/ 2147483647 w 88"/>
                <a:gd name="T29" fmla="*/ 2147483647 h 99"/>
                <a:gd name="T30" fmla="*/ 2147483647 w 88"/>
                <a:gd name="T31" fmla="*/ 2147483647 h 99"/>
                <a:gd name="T32" fmla="*/ 2147483647 w 88"/>
                <a:gd name="T33" fmla="*/ 2147483647 h 99"/>
                <a:gd name="T34" fmla="*/ 2147483647 w 88"/>
                <a:gd name="T35" fmla="*/ 2147483647 h 99"/>
                <a:gd name="T36" fmla="*/ 2147483647 w 88"/>
                <a:gd name="T37" fmla="*/ 2147483647 h 99"/>
                <a:gd name="T38" fmla="*/ 2147483647 w 88"/>
                <a:gd name="T39" fmla="*/ 2147483647 h 99"/>
                <a:gd name="T40" fmla="*/ 2147483647 w 88"/>
                <a:gd name="T41" fmla="*/ 2147483647 h 99"/>
                <a:gd name="T42" fmla="*/ 2147483647 w 88"/>
                <a:gd name="T43" fmla="*/ 2147483647 h 99"/>
                <a:gd name="T44" fmla="*/ 2147483647 w 88"/>
                <a:gd name="T45" fmla="*/ 2147483647 h 99"/>
                <a:gd name="T46" fmla="*/ 2147483647 w 88"/>
                <a:gd name="T47" fmla="*/ 2147483647 h 99"/>
                <a:gd name="T48" fmla="*/ 2147483647 w 88"/>
                <a:gd name="T49" fmla="*/ 2147483647 h 99"/>
                <a:gd name="T50" fmla="*/ 2147483647 w 88"/>
                <a:gd name="T51" fmla="*/ 2147483647 h 99"/>
                <a:gd name="T52" fmla="*/ 2147483647 w 88"/>
                <a:gd name="T53" fmla="*/ 2147483647 h 99"/>
                <a:gd name="T54" fmla="*/ 2147483647 w 88"/>
                <a:gd name="T55" fmla="*/ 2147483647 h 99"/>
                <a:gd name="T56" fmla="*/ 2147483647 w 88"/>
                <a:gd name="T57" fmla="*/ 2147483647 h 99"/>
                <a:gd name="T58" fmla="*/ 2147483647 w 88"/>
                <a:gd name="T59" fmla="*/ 2147483647 h 99"/>
                <a:gd name="T60" fmla="*/ 2147483647 w 88"/>
                <a:gd name="T61" fmla="*/ 2147483647 h 99"/>
                <a:gd name="T62" fmla="*/ 2147483647 w 88"/>
                <a:gd name="T63" fmla="*/ 2147483647 h 99"/>
                <a:gd name="T64" fmla="*/ 2147483647 w 88"/>
                <a:gd name="T65" fmla="*/ 2147483647 h 99"/>
                <a:gd name="T66" fmla="*/ 2147483647 w 88"/>
                <a:gd name="T67" fmla="*/ 2147483647 h 99"/>
                <a:gd name="T68" fmla="*/ 2147483647 w 88"/>
                <a:gd name="T69" fmla="*/ 2147483647 h 99"/>
                <a:gd name="T70" fmla="*/ 2147483647 w 88"/>
                <a:gd name="T71" fmla="*/ 2147483647 h 99"/>
                <a:gd name="T72" fmla="*/ 2147483647 w 88"/>
                <a:gd name="T73" fmla="*/ 2147483647 h 99"/>
                <a:gd name="T74" fmla="*/ 2147483647 w 88"/>
                <a:gd name="T75" fmla="*/ 2147483647 h 99"/>
                <a:gd name="T76" fmla="*/ 2147483647 w 88"/>
                <a:gd name="T77" fmla="*/ 2147483647 h 99"/>
                <a:gd name="T78" fmla="*/ 2147483647 w 88"/>
                <a:gd name="T79" fmla="*/ 2147483647 h 99"/>
                <a:gd name="T80" fmla="*/ 2147483647 w 88"/>
                <a:gd name="T81" fmla="*/ 2147483647 h 99"/>
                <a:gd name="T82" fmla="*/ 2147483647 w 88"/>
                <a:gd name="T83" fmla="*/ 2147483647 h 99"/>
                <a:gd name="T84" fmla="*/ 2147483647 w 88"/>
                <a:gd name="T85" fmla="*/ 2147483647 h 99"/>
                <a:gd name="T86" fmla="*/ 2147483647 w 88"/>
                <a:gd name="T87" fmla="*/ 2147483647 h 99"/>
                <a:gd name="T88" fmla="*/ 2147483647 w 88"/>
                <a:gd name="T89" fmla="*/ 2147483647 h 99"/>
                <a:gd name="T90" fmla="*/ 2147483647 w 88"/>
                <a:gd name="T91" fmla="*/ 0 h 99"/>
                <a:gd name="T92" fmla="*/ 2147483647 w 88"/>
                <a:gd name="T93" fmla="*/ 2147483647 h 99"/>
                <a:gd name="T94" fmla="*/ 0 w 88"/>
                <a:gd name="T95" fmla="*/ 2147483647 h 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99"/>
                <a:gd name="T146" fmla="*/ 88 w 88"/>
                <a:gd name="T147" fmla="*/ 99 h 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99">
                  <a:moveTo>
                    <a:pt x="0" y="6"/>
                  </a:moveTo>
                  <a:lnTo>
                    <a:pt x="1" y="20"/>
                  </a:lnTo>
                  <a:lnTo>
                    <a:pt x="4" y="32"/>
                  </a:lnTo>
                  <a:lnTo>
                    <a:pt x="4" y="46"/>
                  </a:lnTo>
                  <a:lnTo>
                    <a:pt x="7" y="58"/>
                  </a:lnTo>
                  <a:lnTo>
                    <a:pt x="4" y="64"/>
                  </a:lnTo>
                  <a:lnTo>
                    <a:pt x="8" y="68"/>
                  </a:lnTo>
                  <a:lnTo>
                    <a:pt x="8" y="99"/>
                  </a:lnTo>
                  <a:lnTo>
                    <a:pt x="72" y="98"/>
                  </a:lnTo>
                  <a:lnTo>
                    <a:pt x="70" y="92"/>
                  </a:lnTo>
                  <a:lnTo>
                    <a:pt x="69" y="90"/>
                  </a:lnTo>
                  <a:lnTo>
                    <a:pt x="64" y="87"/>
                  </a:lnTo>
                  <a:lnTo>
                    <a:pt x="60" y="83"/>
                  </a:lnTo>
                  <a:lnTo>
                    <a:pt x="52" y="77"/>
                  </a:lnTo>
                  <a:lnTo>
                    <a:pt x="52" y="68"/>
                  </a:lnTo>
                  <a:lnTo>
                    <a:pt x="50" y="63"/>
                  </a:lnTo>
                  <a:lnTo>
                    <a:pt x="57" y="54"/>
                  </a:lnTo>
                  <a:lnTo>
                    <a:pt x="57" y="45"/>
                  </a:lnTo>
                  <a:lnTo>
                    <a:pt x="58" y="44"/>
                  </a:lnTo>
                  <a:lnTo>
                    <a:pt x="67" y="37"/>
                  </a:lnTo>
                  <a:lnTo>
                    <a:pt x="71" y="31"/>
                  </a:lnTo>
                  <a:lnTo>
                    <a:pt x="77" y="27"/>
                  </a:lnTo>
                  <a:lnTo>
                    <a:pt x="88" y="21"/>
                  </a:lnTo>
                  <a:lnTo>
                    <a:pt x="84" y="21"/>
                  </a:lnTo>
                  <a:lnTo>
                    <a:pt x="80" y="19"/>
                  </a:lnTo>
                  <a:lnTo>
                    <a:pt x="74" y="20"/>
                  </a:lnTo>
                  <a:lnTo>
                    <a:pt x="72" y="18"/>
                  </a:lnTo>
                  <a:lnTo>
                    <a:pt x="70" y="19"/>
                  </a:lnTo>
                  <a:lnTo>
                    <a:pt x="66" y="21"/>
                  </a:lnTo>
                  <a:lnTo>
                    <a:pt x="63" y="20"/>
                  </a:lnTo>
                  <a:lnTo>
                    <a:pt x="62" y="19"/>
                  </a:lnTo>
                  <a:lnTo>
                    <a:pt x="59" y="19"/>
                  </a:lnTo>
                  <a:lnTo>
                    <a:pt x="58" y="17"/>
                  </a:lnTo>
                  <a:lnTo>
                    <a:pt x="56" y="17"/>
                  </a:lnTo>
                  <a:lnTo>
                    <a:pt x="56" y="19"/>
                  </a:lnTo>
                  <a:lnTo>
                    <a:pt x="55" y="19"/>
                  </a:lnTo>
                  <a:lnTo>
                    <a:pt x="53" y="15"/>
                  </a:lnTo>
                  <a:lnTo>
                    <a:pt x="51" y="15"/>
                  </a:lnTo>
                  <a:lnTo>
                    <a:pt x="52" y="14"/>
                  </a:lnTo>
                  <a:lnTo>
                    <a:pt x="47" y="13"/>
                  </a:lnTo>
                  <a:lnTo>
                    <a:pt x="45" y="12"/>
                  </a:lnTo>
                  <a:lnTo>
                    <a:pt x="39" y="15"/>
                  </a:lnTo>
                  <a:lnTo>
                    <a:pt x="38" y="13"/>
                  </a:lnTo>
                  <a:lnTo>
                    <a:pt x="29" y="11"/>
                  </a:lnTo>
                  <a:lnTo>
                    <a:pt x="27" y="1"/>
                  </a:lnTo>
                  <a:lnTo>
                    <a:pt x="23" y="0"/>
                  </a:lnTo>
                  <a:lnTo>
                    <a:pt x="23" y="6"/>
                  </a:lnTo>
                  <a:lnTo>
                    <a:pt x="0" y="6"/>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3" name="Freeform 30"/>
            <p:cNvSpPr>
              <a:spLocks/>
            </p:cNvSpPr>
            <p:nvPr/>
          </p:nvSpPr>
          <p:spPr bwMode="auto">
            <a:xfrm>
              <a:off x="5040539" y="3322600"/>
              <a:ext cx="412321" cy="678074"/>
            </a:xfrm>
            <a:custGeom>
              <a:avLst/>
              <a:gdLst>
                <a:gd name="T0" fmla="*/ 0 w 48"/>
                <a:gd name="T1" fmla="*/ 2147483647 h 82"/>
                <a:gd name="T2" fmla="*/ 2147483647 w 48"/>
                <a:gd name="T3" fmla="*/ 2147483647 h 82"/>
                <a:gd name="T4" fmla="*/ 2147483647 w 48"/>
                <a:gd name="T5" fmla="*/ 2147483647 h 82"/>
                <a:gd name="T6" fmla="*/ 2147483647 w 48"/>
                <a:gd name="T7" fmla="*/ 2147483647 h 82"/>
                <a:gd name="T8" fmla="*/ 2147483647 w 48"/>
                <a:gd name="T9" fmla="*/ 2147483647 h 82"/>
                <a:gd name="T10" fmla="*/ 2147483647 w 48"/>
                <a:gd name="T11" fmla="*/ 2147483647 h 82"/>
                <a:gd name="T12" fmla="*/ 2147483647 w 48"/>
                <a:gd name="T13" fmla="*/ 2147483647 h 82"/>
                <a:gd name="T14" fmla="*/ 2147483647 w 48"/>
                <a:gd name="T15" fmla="*/ 2147483647 h 82"/>
                <a:gd name="T16" fmla="*/ 2147483647 w 48"/>
                <a:gd name="T17" fmla="*/ 2147483647 h 82"/>
                <a:gd name="T18" fmla="*/ 2147483647 w 48"/>
                <a:gd name="T19" fmla="*/ 2147483647 h 82"/>
                <a:gd name="T20" fmla="*/ 2147483647 w 48"/>
                <a:gd name="T21" fmla="*/ 2147483647 h 82"/>
                <a:gd name="T22" fmla="*/ 2147483647 w 48"/>
                <a:gd name="T23" fmla="*/ 2147483647 h 82"/>
                <a:gd name="T24" fmla="*/ 2147483647 w 48"/>
                <a:gd name="T25" fmla="*/ 0 h 82"/>
                <a:gd name="T26" fmla="*/ 2147483647 w 48"/>
                <a:gd name="T27" fmla="*/ 2147483647 h 82"/>
                <a:gd name="T28" fmla="*/ 2147483647 w 48"/>
                <a:gd name="T29" fmla="*/ 2147483647 h 82"/>
                <a:gd name="T30" fmla="*/ 2147483647 w 48"/>
                <a:gd name="T31" fmla="*/ 2147483647 h 82"/>
                <a:gd name="T32" fmla="*/ 2147483647 w 48"/>
                <a:gd name="T33" fmla="*/ 2147483647 h 82"/>
                <a:gd name="T34" fmla="*/ 2147483647 w 48"/>
                <a:gd name="T35" fmla="*/ 2147483647 h 82"/>
                <a:gd name="T36" fmla="*/ 2147483647 w 48"/>
                <a:gd name="T37" fmla="*/ 2147483647 h 82"/>
                <a:gd name="T38" fmla="*/ 2147483647 w 48"/>
                <a:gd name="T39" fmla="*/ 2147483647 h 82"/>
                <a:gd name="T40" fmla="*/ 2147483647 w 48"/>
                <a:gd name="T41" fmla="*/ 2147483647 h 82"/>
                <a:gd name="T42" fmla="*/ 2147483647 w 48"/>
                <a:gd name="T43" fmla="*/ 2147483647 h 82"/>
                <a:gd name="T44" fmla="*/ 2147483647 w 48"/>
                <a:gd name="T45" fmla="*/ 2147483647 h 82"/>
                <a:gd name="T46" fmla="*/ 2147483647 w 48"/>
                <a:gd name="T47" fmla="*/ 2147483647 h 82"/>
                <a:gd name="T48" fmla="*/ 2147483647 w 48"/>
                <a:gd name="T49" fmla="*/ 2147483647 h 82"/>
                <a:gd name="T50" fmla="*/ 2147483647 w 48"/>
                <a:gd name="T51" fmla="*/ 2147483647 h 82"/>
                <a:gd name="T52" fmla="*/ 2147483647 w 48"/>
                <a:gd name="T53" fmla="*/ 2147483647 h 82"/>
                <a:gd name="T54" fmla="*/ 2147483647 w 48"/>
                <a:gd name="T55" fmla="*/ 2147483647 h 82"/>
                <a:gd name="T56" fmla="*/ 0 w 48"/>
                <a:gd name="T57" fmla="*/ 21474836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82"/>
                <a:gd name="T89" fmla="*/ 48 w 4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82">
                  <a:moveTo>
                    <a:pt x="0" y="70"/>
                  </a:moveTo>
                  <a:lnTo>
                    <a:pt x="1" y="67"/>
                  </a:lnTo>
                  <a:lnTo>
                    <a:pt x="3" y="57"/>
                  </a:lnTo>
                  <a:lnTo>
                    <a:pt x="8" y="51"/>
                  </a:lnTo>
                  <a:lnTo>
                    <a:pt x="7" y="49"/>
                  </a:lnTo>
                  <a:lnTo>
                    <a:pt x="7" y="43"/>
                  </a:lnTo>
                  <a:lnTo>
                    <a:pt x="5" y="36"/>
                  </a:lnTo>
                  <a:lnTo>
                    <a:pt x="4" y="27"/>
                  </a:lnTo>
                  <a:lnTo>
                    <a:pt x="8" y="17"/>
                  </a:lnTo>
                  <a:lnTo>
                    <a:pt x="12" y="10"/>
                  </a:lnTo>
                  <a:lnTo>
                    <a:pt x="12" y="8"/>
                  </a:lnTo>
                  <a:lnTo>
                    <a:pt x="16" y="2"/>
                  </a:lnTo>
                  <a:lnTo>
                    <a:pt x="45" y="0"/>
                  </a:lnTo>
                  <a:lnTo>
                    <a:pt x="46" y="1"/>
                  </a:lnTo>
                  <a:lnTo>
                    <a:pt x="45" y="53"/>
                  </a:lnTo>
                  <a:lnTo>
                    <a:pt x="48" y="78"/>
                  </a:lnTo>
                  <a:lnTo>
                    <a:pt x="46" y="79"/>
                  </a:lnTo>
                  <a:lnTo>
                    <a:pt x="45" y="78"/>
                  </a:lnTo>
                  <a:lnTo>
                    <a:pt x="43" y="79"/>
                  </a:lnTo>
                  <a:lnTo>
                    <a:pt x="41" y="77"/>
                  </a:lnTo>
                  <a:lnTo>
                    <a:pt x="40" y="78"/>
                  </a:lnTo>
                  <a:lnTo>
                    <a:pt x="38" y="78"/>
                  </a:lnTo>
                  <a:lnTo>
                    <a:pt x="35" y="80"/>
                  </a:lnTo>
                  <a:lnTo>
                    <a:pt x="34" y="79"/>
                  </a:lnTo>
                  <a:lnTo>
                    <a:pt x="33" y="82"/>
                  </a:lnTo>
                  <a:lnTo>
                    <a:pt x="31" y="82"/>
                  </a:lnTo>
                  <a:lnTo>
                    <a:pt x="27" y="74"/>
                  </a:lnTo>
                  <a:lnTo>
                    <a:pt x="27" y="69"/>
                  </a:lnTo>
                  <a:lnTo>
                    <a:pt x="0" y="70"/>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4" name="Freeform 31"/>
            <p:cNvSpPr>
              <a:spLocks/>
            </p:cNvSpPr>
            <p:nvPr/>
          </p:nvSpPr>
          <p:spPr bwMode="auto">
            <a:xfrm>
              <a:off x="4532295" y="2553565"/>
              <a:ext cx="765944" cy="644997"/>
            </a:xfrm>
            <a:custGeom>
              <a:avLst/>
              <a:gdLst>
                <a:gd name="T0" fmla="*/ 0 w 89"/>
                <a:gd name="T1" fmla="*/ 2147483647 h 78"/>
                <a:gd name="T2" fmla="*/ 2147483647 w 89"/>
                <a:gd name="T3" fmla="*/ 2147483647 h 78"/>
                <a:gd name="T4" fmla="*/ 2147483647 w 89"/>
                <a:gd name="T5" fmla="*/ 2147483647 h 78"/>
                <a:gd name="T6" fmla="*/ 2147483647 w 89"/>
                <a:gd name="T7" fmla="*/ 2147483647 h 78"/>
                <a:gd name="T8" fmla="*/ 2147483647 w 89"/>
                <a:gd name="T9" fmla="*/ 2147483647 h 78"/>
                <a:gd name="T10" fmla="*/ 2147483647 w 89"/>
                <a:gd name="T11" fmla="*/ 2147483647 h 78"/>
                <a:gd name="T12" fmla="*/ 2147483647 w 89"/>
                <a:gd name="T13" fmla="*/ 2147483647 h 78"/>
                <a:gd name="T14" fmla="*/ 2147483647 w 89"/>
                <a:gd name="T15" fmla="*/ 2147483647 h 78"/>
                <a:gd name="T16" fmla="*/ 2147483647 w 89"/>
                <a:gd name="T17" fmla="*/ 2147483647 h 78"/>
                <a:gd name="T18" fmla="*/ 2147483647 w 89"/>
                <a:gd name="T19" fmla="*/ 2147483647 h 78"/>
                <a:gd name="T20" fmla="*/ 2147483647 w 89"/>
                <a:gd name="T21" fmla="*/ 2147483647 h 78"/>
                <a:gd name="T22" fmla="*/ 2147483647 w 89"/>
                <a:gd name="T23" fmla="*/ 2147483647 h 78"/>
                <a:gd name="T24" fmla="*/ 2147483647 w 89"/>
                <a:gd name="T25" fmla="*/ 2147483647 h 78"/>
                <a:gd name="T26" fmla="*/ 2147483647 w 89"/>
                <a:gd name="T27" fmla="*/ 2147483647 h 78"/>
                <a:gd name="T28" fmla="*/ 2147483647 w 89"/>
                <a:gd name="T29" fmla="*/ 2147483647 h 78"/>
                <a:gd name="T30" fmla="*/ 2147483647 w 89"/>
                <a:gd name="T31" fmla="*/ 2147483647 h 78"/>
                <a:gd name="T32" fmla="*/ 2147483647 w 89"/>
                <a:gd name="T33" fmla="*/ 2147483647 h 78"/>
                <a:gd name="T34" fmla="*/ 2147483647 w 89"/>
                <a:gd name="T35" fmla="*/ 2147483647 h 78"/>
                <a:gd name="T36" fmla="*/ 2147483647 w 89"/>
                <a:gd name="T37" fmla="*/ 2147483647 h 78"/>
                <a:gd name="T38" fmla="*/ 2147483647 w 89"/>
                <a:gd name="T39" fmla="*/ 2147483647 h 78"/>
                <a:gd name="T40" fmla="*/ 2147483647 w 89"/>
                <a:gd name="T41" fmla="*/ 2147483647 h 78"/>
                <a:gd name="T42" fmla="*/ 2147483647 w 89"/>
                <a:gd name="T43" fmla="*/ 2147483647 h 78"/>
                <a:gd name="T44" fmla="*/ 2147483647 w 89"/>
                <a:gd name="T45" fmla="*/ 2147483647 h 78"/>
                <a:gd name="T46" fmla="*/ 2147483647 w 89"/>
                <a:gd name="T47" fmla="*/ 2147483647 h 78"/>
                <a:gd name="T48" fmla="*/ 2147483647 w 89"/>
                <a:gd name="T49" fmla="*/ 2147483647 h 78"/>
                <a:gd name="T50" fmla="*/ 2147483647 w 89"/>
                <a:gd name="T51" fmla="*/ 2147483647 h 78"/>
                <a:gd name="T52" fmla="*/ 2147483647 w 89"/>
                <a:gd name="T53" fmla="*/ 2147483647 h 78"/>
                <a:gd name="T54" fmla="*/ 2147483647 w 89"/>
                <a:gd name="T55" fmla="*/ 2147483647 h 78"/>
                <a:gd name="T56" fmla="*/ 2147483647 w 89"/>
                <a:gd name="T57" fmla="*/ 2147483647 h 78"/>
                <a:gd name="T58" fmla="*/ 2147483647 w 89"/>
                <a:gd name="T59" fmla="*/ 2147483647 h 78"/>
                <a:gd name="T60" fmla="*/ 2147483647 w 89"/>
                <a:gd name="T61" fmla="*/ 2147483647 h 78"/>
                <a:gd name="T62" fmla="*/ 2147483647 w 89"/>
                <a:gd name="T63" fmla="*/ 2147483647 h 78"/>
                <a:gd name="T64" fmla="*/ 2147483647 w 89"/>
                <a:gd name="T65" fmla="*/ 2147483647 h 78"/>
                <a:gd name="T66" fmla="*/ 2147483647 w 89"/>
                <a:gd name="T67" fmla="*/ 2147483647 h 78"/>
                <a:gd name="T68" fmla="*/ 2147483647 w 89"/>
                <a:gd name="T69" fmla="*/ 2147483647 h 78"/>
                <a:gd name="T70" fmla="*/ 2147483647 w 89"/>
                <a:gd name="T71" fmla="*/ 2147483647 h 78"/>
                <a:gd name="T72" fmla="*/ 2147483647 w 89"/>
                <a:gd name="T73" fmla="*/ 2147483647 h 78"/>
                <a:gd name="T74" fmla="*/ 2147483647 w 89"/>
                <a:gd name="T75" fmla="*/ 0 h 78"/>
                <a:gd name="T76" fmla="*/ 0 w 89"/>
                <a:gd name="T77" fmla="*/ 2147483647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
                <a:gd name="T118" fmla="*/ 0 h 78"/>
                <a:gd name="T119" fmla="*/ 89 w 89"/>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 h="78">
                  <a:moveTo>
                    <a:pt x="0" y="1"/>
                  </a:moveTo>
                  <a:lnTo>
                    <a:pt x="5" y="11"/>
                  </a:lnTo>
                  <a:lnTo>
                    <a:pt x="8" y="14"/>
                  </a:lnTo>
                  <a:lnTo>
                    <a:pt x="10" y="13"/>
                  </a:lnTo>
                  <a:lnTo>
                    <a:pt x="11" y="15"/>
                  </a:lnTo>
                  <a:lnTo>
                    <a:pt x="11" y="16"/>
                  </a:lnTo>
                  <a:lnTo>
                    <a:pt x="10" y="16"/>
                  </a:lnTo>
                  <a:lnTo>
                    <a:pt x="8" y="19"/>
                  </a:lnTo>
                  <a:lnTo>
                    <a:pt x="12" y="25"/>
                  </a:lnTo>
                  <a:lnTo>
                    <a:pt x="15" y="26"/>
                  </a:lnTo>
                  <a:lnTo>
                    <a:pt x="15" y="62"/>
                  </a:lnTo>
                  <a:lnTo>
                    <a:pt x="15" y="71"/>
                  </a:lnTo>
                  <a:lnTo>
                    <a:pt x="74" y="69"/>
                  </a:lnTo>
                  <a:lnTo>
                    <a:pt x="75" y="74"/>
                  </a:lnTo>
                  <a:lnTo>
                    <a:pt x="73" y="78"/>
                  </a:lnTo>
                  <a:lnTo>
                    <a:pt x="82" y="77"/>
                  </a:lnTo>
                  <a:lnTo>
                    <a:pt x="83" y="74"/>
                  </a:lnTo>
                  <a:lnTo>
                    <a:pt x="83" y="71"/>
                  </a:lnTo>
                  <a:lnTo>
                    <a:pt x="85" y="68"/>
                  </a:lnTo>
                  <a:lnTo>
                    <a:pt x="86" y="66"/>
                  </a:lnTo>
                  <a:lnTo>
                    <a:pt x="88" y="66"/>
                  </a:lnTo>
                  <a:lnTo>
                    <a:pt x="89" y="60"/>
                  </a:lnTo>
                  <a:lnTo>
                    <a:pt x="88" y="60"/>
                  </a:lnTo>
                  <a:lnTo>
                    <a:pt x="86" y="60"/>
                  </a:lnTo>
                  <a:lnTo>
                    <a:pt x="84" y="56"/>
                  </a:lnTo>
                  <a:lnTo>
                    <a:pt x="83" y="50"/>
                  </a:lnTo>
                  <a:lnTo>
                    <a:pt x="80" y="47"/>
                  </a:lnTo>
                  <a:lnTo>
                    <a:pt x="77" y="45"/>
                  </a:lnTo>
                  <a:lnTo>
                    <a:pt x="72" y="42"/>
                  </a:lnTo>
                  <a:lnTo>
                    <a:pt x="71" y="37"/>
                  </a:lnTo>
                  <a:lnTo>
                    <a:pt x="73" y="30"/>
                  </a:lnTo>
                  <a:lnTo>
                    <a:pt x="71" y="28"/>
                  </a:lnTo>
                  <a:lnTo>
                    <a:pt x="66" y="28"/>
                  </a:lnTo>
                  <a:lnTo>
                    <a:pt x="65" y="23"/>
                  </a:lnTo>
                  <a:lnTo>
                    <a:pt x="57" y="15"/>
                  </a:lnTo>
                  <a:lnTo>
                    <a:pt x="54" y="7"/>
                  </a:lnTo>
                  <a:lnTo>
                    <a:pt x="56" y="4"/>
                  </a:lnTo>
                  <a:lnTo>
                    <a:pt x="52" y="0"/>
                  </a:lnTo>
                  <a:lnTo>
                    <a:pt x="0" y="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5" name="Freeform 32"/>
            <p:cNvSpPr>
              <a:spLocks/>
            </p:cNvSpPr>
            <p:nvPr/>
          </p:nvSpPr>
          <p:spPr bwMode="auto">
            <a:xfrm>
              <a:off x="2556590" y="1189149"/>
              <a:ext cx="1178265" cy="719420"/>
            </a:xfrm>
            <a:custGeom>
              <a:avLst/>
              <a:gdLst>
                <a:gd name="T0" fmla="*/ 0 w 137"/>
                <a:gd name="T1" fmla="*/ 2147483647 h 87"/>
                <a:gd name="T2" fmla="*/ 2147483647 w 137"/>
                <a:gd name="T3" fmla="*/ 2147483647 h 87"/>
                <a:gd name="T4" fmla="*/ 2147483647 w 137"/>
                <a:gd name="T5" fmla="*/ 2147483647 h 87"/>
                <a:gd name="T6" fmla="*/ 2147483647 w 137"/>
                <a:gd name="T7" fmla="*/ 2147483647 h 87"/>
                <a:gd name="T8" fmla="*/ 2147483647 w 137"/>
                <a:gd name="T9" fmla="*/ 2147483647 h 87"/>
                <a:gd name="T10" fmla="*/ 2147483647 w 137"/>
                <a:gd name="T11" fmla="*/ 2147483647 h 87"/>
                <a:gd name="T12" fmla="*/ 2147483647 w 137"/>
                <a:gd name="T13" fmla="*/ 2147483647 h 87"/>
                <a:gd name="T14" fmla="*/ 2147483647 w 137"/>
                <a:gd name="T15" fmla="*/ 2147483647 h 87"/>
                <a:gd name="T16" fmla="*/ 2147483647 w 137"/>
                <a:gd name="T17" fmla="*/ 2147483647 h 87"/>
                <a:gd name="T18" fmla="*/ 2147483647 w 137"/>
                <a:gd name="T19" fmla="*/ 2147483647 h 87"/>
                <a:gd name="T20" fmla="*/ 2147483647 w 137"/>
                <a:gd name="T21" fmla="*/ 2147483647 h 87"/>
                <a:gd name="T22" fmla="*/ 2147483647 w 137"/>
                <a:gd name="T23" fmla="*/ 2147483647 h 87"/>
                <a:gd name="T24" fmla="*/ 2147483647 w 137"/>
                <a:gd name="T25" fmla="*/ 2147483647 h 87"/>
                <a:gd name="T26" fmla="*/ 2147483647 w 137"/>
                <a:gd name="T27" fmla="*/ 2147483647 h 87"/>
                <a:gd name="T28" fmla="*/ 2147483647 w 137"/>
                <a:gd name="T29" fmla="*/ 2147483647 h 87"/>
                <a:gd name="T30" fmla="*/ 2147483647 w 137"/>
                <a:gd name="T31" fmla="*/ 2147483647 h 87"/>
                <a:gd name="T32" fmla="*/ 2147483647 w 137"/>
                <a:gd name="T33" fmla="*/ 2147483647 h 87"/>
                <a:gd name="T34" fmla="*/ 2147483647 w 137"/>
                <a:gd name="T35" fmla="*/ 2147483647 h 87"/>
                <a:gd name="T36" fmla="*/ 2147483647 w 137"/>
                <a:gd name="T37" fmla="*/ 2147483647 h 87"/>
                <a:gd name="T38" fmla="*/ 2147483647 w 137"/>
                <a:gd name="T39" fmla="*/ 2147483647 h 87"/>
                <a:gd name="T40" fmla="*/ 2147483647 w 137"/>
                <a:gd name="T41" fmla="*/ 2147483647 h 87"/>
                <a:gd name="T42" fmla="*/ 2147483647 w 137"/>
                <a:gd name="T43" fmla="*/ 2147483647 h 87"/>
                <a:gd name="T44" fmla="*/ 2147483647 w 137"/>
                <a:gd name="T45" fmla="*/ 2147483647 h 87"/>
                <a:gd name="T46" fmla="*/ 2147483647 w 137"/>
                <a:gd name="T47" fmla="*/ 2147483647 h 87"/>
                <a:gd name="T48" fmla="*/ 2147483647 w 137"/>
                <a:gd name="T49" fmla="*/ 2147483647 h 87"/>
                <a:gd name="T50" fmla="*/ 2147483647 w 137"/>
                <a:gd name="T51" fmla="*/ 2147483647 h 87"/>
                <a:gd name="T52" fmla="*/ 2147483647 w 137"/>
                <a:gd name="T53" fmla="*/ 2147483647 h 87"/>
                <a:gd name="T54" fmla="*/ 2147483647 w 137"/>
                <a:gd name="T55" fmla="*/ 2147483647 h 87"/>
                <a:gd name="T56" fmla="*/ 2147483647 w 137"/>
                <a:gd name="T57" fmla="*/ 2147483647 h 87"/>
                <a:gd name="T58" fmla="*/ 2147483647 w 137"/>
                <a:gd name="T59" fmla="*/ 2147483647 h 87"/>
                <a:gd name="T60" fmla="*/ 2147483647 w 137"/>
                <a:gd name="T61" fmla="*/ 2147483647 h 87"/>
                <a:gd name="T62" fmla="*/ 2147483647 w 137"/>
                <a:gd name="T63" fmla="*/ 2147483647 h 87"/>
                <a:gd name="T64" fmla="*/ 2147483647 w 137"/>
                <a:gd name="T65" fmla="*/ 2147483647 h 87"/>
                <a:gd name="T66" fmla="*/ 2147483647 w 137"/>
                <a:gd name="T67" fmla="*/ 0 h 87"/>
                <a:gd name="T68" fmla="*/ 0 w 137"/>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
                <a:gd name="T106" fmla="*/ 0 h 87"/>
                <a:gd name="T107" fmla="*/ 137 w 137"/>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 h="87">
                  <a:moveTo>
                    <a:pt x="0" y="16"/>
                  </a:moveTo>
                  <a:lnTo>
                    <a:pt x="3" y="22"/>
                  </a:lnTo>
                  <a:lnTo>
                    <a:pt x="3" y="26"/>
                  </a:lnTo>
                  <a:lnTo>
                    <a:pt x="2" y="26"/>
                  </a:lnTo>
                  <a:lnTo>
                    <a:pt x="6" y="30"/>
                  </a:lnTo>
                  <a:lnTo>
                    <a:pt x="10" y="41"/>
                  </a:lnTo>
                  <a:lnTo>
                    <a:pt x="12" y="40"/>
                  </a:lnTo>
                  <a:lnTo>
                    <a:pt x="12" y="42"/>
                  </a:lnTo>
                  <a:lnTo>
                    <a:pt x="14" y="42"/>
                  </a:lnTo>
                  <a:lnTo>
                    <a:pt x="15" y="43"/>
                  </a:lnTo>
                  <a:lnTo>
                    <a:pt x="12" y="50"/>
                  </a:lnTo>
                  <a:lnTo>
                    <a:pt x="12" y="55"/>
                  </a:lnTo>
                  <a:lnTo>
                    <a:pt x="9" y="60"/>
                  </a:lnTo>
                  <a:lnTo>
                    <a:pt x="11" y="62"/>
                  </a:lnTo>
                  <a:lnTo>
                    <a:pt x="16" y="59"/>
                  </a:lnTo>
                  <a:lnTo>
                    <a:pt x="21" y="75"/>
                  </a:lnTo>
                  <a:lnTo>
                    <a:pt x="23" y="76"/>
                  </a:lnTo>
                  <a:lnTo>
                    <a:pt x="24" y="81"/>
                  </a:lnTo>
                  <a:lnTo>
                    <a:pt x="25" y="83"/>
                  </a:lnTo>
                  <a:lnTo>
                    <a:pt x="27" y="81"/>
                  </a:lnTo>
                  <a:lnTo>
                    <a:pt x="31" y="83"/>
                  </a:lnTo>
                  <a:lnTo>
                    <a:pt x="33" y="81"/>
                  </a:lnTo>
                  <a:lnTo>
                    <a:pt x="40" y="83"/>
                  </a:lnTo>
                  <a:lnTo>
                    <a:pt x="42" y="83"/>
                  </a:lnTo>
                  <a:lnTo>
                    <a:pt x="44" y="80"/>
                  </a:lnTo>
                  <a:lnTo>
                    <a:pt x="47" y="85"/>
                  </a:lnTo>
                  <a:lnTo>
                    <a:pt x="48" y="77"/>
                  </a:lnTo>
                  <a:lnTo>
                    <a:pt x="85" y="82"/>
                  </a:lnTo>
                  <a:lnTo>
                    <a:pt x="131" y="87"/>
                  </a:lnTo>
                  <a:lnTo>
                    <a:pt x="133" y="71"/>
                  </a:lnTo>
                  <a:lnTo>
                    <a:pt x="137" y="20"/>
                  </a:lnTo>
                  <a:lnTo>
                    <a:pt x="77" y="13"/>
                  </a:lnTo>
                  <a:lnTo>
                    <a:pt x="47" y="8"/>
                  </a:lnTo>
                  <a:lnTo>
                    <a:pt x="4" y="0"/>
                  </a:lnTo>
                  <a:lnTo>
                    <a:pt x="0" y="16"/>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6" name="Freeform 33"/>
            <p:cNvSpPr>
              <a:spLocks/>
            </p:cNvSpPr>
            <p:nvPr/>
          </p:nvSpPr>
          <p:spPr bwMode="auto">
            <a:xfrm>
              <a:off x="3631775" y="2189721"/>
              <a:ext cx="944903" cy="454805"/>
            </a:xfrm>
            <a:custGeom>
              <a:avLst/>
              <a:gdLst>
                <a:gd name="T0" fmla="*/ 0 w 110"/>
                <a:gd name="T1" fmla="*/ 2147483647 h 55"/>
                <a:gd name="T2" fmla="*/ 2147483647 w 110"/>
                <a:gd name="T3" fmla="*/ 0 h 55"/>
                <a:gd name="T4" fmla="*/ 2147483647 w 110"/>
                <a:gd name="T5" fmla="*/ 2147483647 h 55"/>
                <a:gd name="T6" fmla="*/ 2147483647 w 110"/>
                <a:gd name="T7" fmla="*/ 2147483647 h 55"/>
                <a:gd name="T8" fmla="*/ 2147483647 w 110"/>
                <a:gd name="T9" fmla="*/ 2147483647 h 55"/>
                <a:gd name="T10" fmla="*/ 2147483647 w 110"/>
                <a:gd name="T11" fmla="*/ 2147483647 h 55"/>
                <a:gd name="T12" fmla="*/ 2147483647 w 110"/>
                <a:gd name="T13" fmla="*/ 2147483647 h 55"/>
                <a:gd name="T14" fmla="*/ 2147483647 w 110"/>
                <a:gd name="T15" fmla="*/ 2147483647 h 55"/>
                <a:gd name="T16" fmla="*/ 2147483647 w 110"/>
                <a:gd name="T17" fmla="*/ 2147483647 h 55"/>
                <a:gd name="T18" fmla="*/ 2147483647 w 110"/>
                <a:gd name="T19" fmla="*/ 2147483647 h 55"/>
                <a:gd name="T20" fmla="*/ 2147483647 w 110"/>
                <a:gd name="T21" fmla="*/ 2147483647 h 55"/>
                <a:gd name="T22" fmla="*/ 2147483647 w 110"/>
                <a:gd name="T23" fmla="*/ 2147483647 h 55"/>
                <a:gd name="T24" fmla="*/ 2147483647 w 110"/>
                <a:gd name="T25" fmla="*/ 2147483647 h 55"/>
                <a:gd name="T26" fmla="*/ 2147483647 w 110"/>
                <a:gd name="T27" fmla="*/ 2147483647 h 55"/>
                <a:gd name="T28" fmla="*/ 2147483647 w 110"/>
                <a:gd name="T29" fmla="*/ 2147483647 h 55"/>
                <a:gd name="T30" fmla="*/ 2147483647 w 110"/>
                <a:gd name="T31" fmla="*/ 2147483647 h 55"/>
                <a:gd name="T32" fmla="*/ 2147483647 w 110"/>
                <a:gd name="T33" fmla="*/ 2147483647 h 55"/>
                <a:gd name="T34" fmla="*/ 2147483647 w 110"/>
                <a:gd name="T35" fmla="*/ 2147483647 h 55"/>
                <a:gd name="T36" fmla="*/ 2147483647 w 110"/>
                <a:gd name="T37" fmla="*/ 2147483647 h 55"/>
                <a:gd name="T38" fmla="*/ 0 w 110"/>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55"/>
                <a:gd name="T62" fmla="*/ 110 w 110"/>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55">
                  <a:moveTo>
                    <a:pt x="0" y="34"/>
                  </a:moveTo>
                  <a:lnTo>
                    <a:pt x="3" y="0"/>
                  </a:lnTo>
                  <a:lnTo>
                    <a:pt x="71" y="4"/>
                  </a:lnTo>
                  <a:lnTo>
                    <a:pt x="76" y="7"/>
                  </a:lnTo>
                  <a:lnTo>
                    <a:pt x="84" y="7"/>
                  </a:lnTo>
                  <a:lnTo>
                    <a:pt x="88" y="8"/>
                  </a:lnTo>
                  <a:lnTo>
                    <a:pt x="92" y="10"/>
                  </a:lnTo>
                  <a:lnTo>
                    <a:pt x="94" y="13"/>
                  </a:lnTo>
                  <a:lnTo>
                    <a:pt x="97" y="14"/>
                  </a:lnTo>
                  <a:lnTo>
                    <a:pt x="101" y="24"/>
                  </a:lnTo>
                  <a:lnTo>
                    <a:pt x="101" y="27"/>
                  </a:lnTo>
                  <a:lnTo>
                    <a:pt x="103" y="32"/>
                  </a:lnTo>
                  <a:lnTo>
                    <a:pt x="104" y="40"/>
                  </a:lnTo>
                  <a:lnTo>
                    <a:pt x="104" y="43"/>
                  </a:lnTo>
                  <a:lnTo>
                    <a:pt x="105" y="45"/>
                  </a:lnTo>
                  <a:lnTo>
                    <a:pt x="110" y="55"/>
                  </a:lnTo>
                  <a:lnTo>
                    <a:pt x="61" y="55"/>
                  </a:lnTo>
                  <a:lnTo>
                    <a:pt x="24" y="53"/>
                  </a:lnTo>
                  <a:lnTo>
                    <a:pt x="25" y="36"/>
                  </a:lnTo>
                  <a:lnTo>
                    <a:pt x="0" y="3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7" name="Freeform 34"/>
            <p:cNvSpPr>
              <a:spLocks/>
            </p:cNvSpPr>
            <p:nvPr/>
          </p:nvSpPr>
          <p:spPr bwMode="auto">
            <a:xfrm>
              <a:off x="1852208" y="2040875"/>
              <a:ext cx="731584" cy="1091533"/>
            </a:xfrm>
            <a:custGeom>
              <a:avLst/>
              <a:gdLst>
                <a:gd name="T0" fmla="*/ 0 w 85"/>
                <a:gd name="T1" fmla="*/ 2147483647 h 132"/>
                <a:gd name="T2" fmla="*/ 2147483647 w 85"/>
                <a:gd name="T3" fmla="*/ 2147483647 h 132"/>
                <a:gd name="T4" fmla="*/ 2147483647 w 85"/>
                <a:gd name="T5" fmla="*/ 2147483647 h 132"/>
                <a:gd name="T6" fmla="*/ 2147483647 w 85"/>
                <a:gd name="T7" fmla="*/ 2147483647 h 132"/>
                <a:gd name="T8" fmla="*/ 2147483647 w 85"/>
                <a:gd name="T9" fmla="*/ 2147483647 h 132"/>
                <a:gd name="T10" fmla="*/ 2147483647 w 85"/>
                <a:gd name="T11" fmla="*/ 2147483647 h 132"/>
                <a:gd name="T12" fmla="*/ 2147483647 w 85"/>
                <a:gd name="T13" fmla="*/ 2147483647 h 132"/>
                <a:gd name="T14" fmla="*/ 2147483647 w 85"/>
                <a:gd name="T15" fmla="*/ 2147483647 h 132"/>
                <a:gd name="T16" fmla="*/ 2147483647 w 85"/>
                <a:gd name="T17" fmla="*/ 2147483647 h 132"/>
                <a:gd name="T18" fmla="*/ 2147483647 w 85"/>
                <a:gd name="T19" fmla="*/ 0 h 132"/>
                <a:gd name="T20" fmla="*/ 0 w 85"/>
                <a:gd name="T21" fmla="*/ 2147483647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32"/>
                <a:gd name="T35" fmla="*/ 85 w 85"/>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32">
                  <a:moveTo>
                    <a:pt x="0" y="49"/>
                  </a:moveTo>
                  <a:lnTo>
                    <a:pt x="4" y="56"/>
                  </a:lnTo>
                  <a:lnTo>
                    <a:pt x="54" y="132"/>
                  </a:lnTo>
                  <a:lnTo>
                    <a:pt x="56" y="114"/>
                  </a:lnTo>
                  <a:lnTo>
                    <a:pt x="59" y="113"/>
                  </a:lnTo>
                  <a:lnTo>
                    <a:pt x="64" y="116"/>
                  </a:lnTo>
                  <a:lnTo>
                    <a:pt x="69" y="101"/>
                  </a:lnTo>
                  <a:lnTo>
                    <a:pt x="85" y="17"/>
                  </a:lnTo>
                  <a:lnTo>
                    <a:pt x="49" y="9"/>
                  </a:lnTo>
                  <a:lnTo>
                    <a:pt x="13" y="0"/>
                  </a:lnTo>
                  <a:lnTo>
                    <a:pt x="0" y="4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8" name="Freeform 35"/>
            <p:cNvSpPr>
              <a:spLocks/>
            </p:cNvSpPr>
            <p:nvPr/>
          </p:nvSpPr>
          <p:spPr bwMode="auto">
            <a:xfrm>
              <a:off x="6964704" y="1594339"/>
              <a:ext cx="188981" cy="388652"/>
            </a:xfrm>
            <a:custGeom>
              <a:avLst/>
              <a:gdLst>
                <a:gd name="T0" fmla="*/ 0 w 22"/>
                <a:gd name="T1" fmla="*/ 2147483647 h 47"/>
                <a:gd name="T2" fmla="*/ 2147483647 w 22"/>
                <a:gd name="T3" fmla="*/ 2147483647 h 47"/>
                <a:gd name="T4" fmla="*/ 2147483647 w 22"/>
                <a:gd name="T5" fmla="*/ 2147483647 h 47"/>
                <a:gd name="T6" fmla="*/ 2147483647 w 22"/>
                <a:gd name="T7" fmla="*/ 2147483647 h 47"/>
                <a:gd name="T8" fmla="*/ 2147483647 w 22"/>
                <a:gd name="T9" fmla="*/ 2147483647 h 47"/>
                <a:gd name="T10" fmla="*/ 2147483647 w 22"/>
                <a:gd name="T11" fmla="*/ 0 h 47"/>
                <a:gd name="T12" fmla="*/ 2147483647 w 22"/>
                <a:gd name="T13" fmla="*/ 2147483647 h 47"/>
                <a:gd name="T14" fmla="*/ 2147483647 w 22"/>
                <a:gd name="T15" fmla="*/ 2147483647 h 47"/>
                <a:gd name="T16" fmla="*/ 2147483647 w 22"/>
                <a:gd name="T17" fmla="*/ 2147483647 h 47"/>
                <a:gd name="T18" fmla="*/ 2147483647 w 22"/>
                <a:gd name="T19" fmla="*/ 2147483647 h 47"/>
                <a:gd name="T20" fmla="*/ 2147483647 w 22"/>
                <a:gd name="T21" fmla="*/ 2147483647 h 47"/>
                <a:gd name="T22" fmla="*/ 2147483647 w 22"/>
                <a:gd name="T23" fmla="*/ 2147483647 h 47"/>
                <a:gd name="T24" fmla="*/ 0 w 22"/>
                <a:gd name="T25" fmla="*/ 214748364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47"/>
                <a:gd name="T41" fmla="*/ 22 w 2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47">
                  <a:moveTo>
                    <a:pt x="0" y="32"/>
                  </a:moveTo>
                  <a:lnTo>
                    <a:pt x="1" y="22"/>
                  </a:lnTo>
                  <a:lnTo>
                    <a:pt x="4" y="17"/>
                  </a:lnTo>
                  <a:lnTo>
                    <a:pt x="4" y="6"/>
                  </a:lnTo>
                  <a:lnTo>
                    <a:pt x="4" y="3"/>
                  </a:lnTo>
                  <a:lnTo>
                    <a:pt x="8" y="0"/>
                  </a:lnTo>
                  <a:lnTo>
                    <a:pt x="17" y="29"/>
                  </a:lnTo>
                  <a:lnTo>
                    <a:pt x="21" y="36"/>
                  </a:lnTo>
                  <a:lnTo>
                    <a:pt x="22" y="37"/>
                  </a:lnTo>
                  <a:lnTo>
                    <a:pt x="21" y="40"/>
                  </a:lnTo>
                  <a:lnTo>
                    <a:pt x="17" y="43"/>
                  </a:lnTo>
                  <a:lnTo>
                    <a:pt x="2" y="47"/>
                  </a:lnTo>
                  <a:lnTo>
                    <a:pt x="0" y="3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39" name="Freeform 36"/>
            <p:cNvSpPr>
              <a:spLocks/>
            </p:cNvSpPr>
            <p:nvPr/>
          </p:nvSpPr>
          <p:spPr bwMode="auto">
            <a:xfrm>
              <a:off x="6758544" y="2222797"/>
              <a:ext cx="154620" cy="339037"/>
            </a:xfrm>
            <a:custGeom>
              <a:avLst/>
              <a:gdLst>
                <a:gd name="T0" fmla="*/ 0 w 18"/>
                <a:gd name="T1" fmla="*/ 2147483647 h 41"/>
                <a:gd name="T2" fmla="*/ 2147483647 w 18"/>
                <a:gd name="T3" fmla="*/ 2147483647 h 41"/>
                <a:gd name="T4" fmla="*/ 2147483647 w 18"/>
                <a:gd name="T5" fmla="*/ 2147483647 h 41"/>
                <a:gd name="T6" fmla="*/ 2147483647 w 18"/>
                <a:gd name="T7" fmla="*/ 2147483647 h 41"/>
                <a:gd name="T8" fmla="*/ 2147483647 w 18"/>
                <a:gd name="T9" fmla="*/ 2147483647 h 41"/>
                <a:gd name="T10" fmla="*/ 2147483647 w 18"/>
                <a:gd name="T11" fmla="*/ 2147483647 h 41"/>
                <a:gd name="T12" fmla="*/ 0 w 18"/>
                <a:gd name="T13" fmla="*/ 2147483647 h 41"/>
                <a:gd name="T14" fmla="*/ 2147483647 w 18"/>
                <a:gd name="T15" fmla="*/ 0 h 41"/>
                <a:gd name="T16" fmla="*/ 2147483647 w 18"/>
                <a:gd name="T17" fmla="*/ 2147483647 h 41"/>
                <a:gd name="T18" fmla="*/ 2147483647 w 18"/>
                <a:gd name="T19" fmla="*/ 2147483647 h 41"/>
                <a:gd name="T20" fmla="*/ 2147483647 w 18"/>
                <a:gd name="T21" fmla="*/ 2147483647 h 41"/>
                <a:gd name="T22" fmla="*/ 2147483647 w 18"/>
                <a:gd name="T23" fmla="*/ 2147483647 h 41"/>
                <a:gd name="T24" fmla="*/ 2147483647 w 18"/>
                <a:gd name="T25" fmla="*/ 2147483647 h 41"/>
                <a:gd name="T26" fmla="*/ 2147483647 w 18"/>
                <a:gd name="T27" fmla="*/ 2147483647 h 41"/>
                <a:gd name="T28" fmla="*/ 2147483647 w 18"/>
                <a:gd name="T29" fmla="*/ 2147483647 h 41"/>
                <a:gd name="T30" fmla="*/ 2147483647 w 18"/>
                <a:gd name="T31" fmla="*/ 2147483647 h 41"/>
                <a:gd name="T32" fmla="*/ 2147483647 w 18"/>
                <a:gd name="T33" fmla="*/ 2147483647 h 41"/>
                <a:gd name="T34" fmla="*/ 2147483647 w 18"/>
                <a:gd name="T35" fmla="*/ 2147483647 h 41"/>
                <a:gd name="T36" fmla="*/ 2147483647 w 18"/>
                <a:gd name="T37" fmla="*/ 2147483647 h 41"/>
                <a:gd name="T38" fmla="*/ 2147483647 w 18"/>
                <a:gd name="T39" fmla="*/ 2147483647 h 41"/>
                <a:gd name="T40" fmla="*/ 2147483647 w 18"/>
                <a:gd name="T41" fmla="*/ 2147483647 h 41"/>
                <a:gd name="T42" fmla="*/ 2147483647 w 18"/>
                <a:gd name="T43" fmla="*/ 2147483647 h 41"/>
                <a:gd name="T44" fmla="*/ 2147483647 w 18"/>
                <a:gd name="T45" fmla="*/ 2147483647 h 41"/>
                <a:gd name="T46" fmla="*/ 2147483647 w 18"/>
                <a:gd name="T47" fmla="*/ 2147483647 h 41"/>
                <a:gd name="T48" fmla="*/ 2147483647 w 18"/>
                <a:gd name="T49" fmla="*/ 2147483647 h 41"/>
                <a:gd name="T50" fmla="*/ 2147483647 w 18"/>
                <a:gd name="T51" fmla="*/ 2147483647 h 41"/>
                <a:gd name="T52" fmla="*/ 2147483647 w 18"/>
                <a:gd name="T53" fmla="*/ 2147483647 h 41"/>
                <a:gd name="T54" fmla="*/ 2147483647 w 18"/>
                <a:gd name="T55" fmla="*/ 2147483647 h 41"/>
                <a:gd name="T56" fmla="*/ 2147483647 w 18"/>
                <a:gd name="T57" fmla="*/ 2147483647 h 41"/>
                <a:gd name="T58" fmla="*/ 2147483647 w 18"/>
                <a:gd name="T59" fmla="*/ 2147483647 h 41"/>
                <a:gd name="T60" fmla="*/ 2147483647 w 18"/>
                <a:gd name="T61" fmla="*/ 2147483647 h 41"/>
                <a:gd name="T62" fmla="*/ 2147483647 w 18"/>
                <a:gd name="T63" fmla="*/ 2147483647 h 41"/>
                <a:gd name="T64" fmla="*/ 2147483647 w 18"/>
                <a:gd name="T65" fmla="*/ 2147483647 h 41"/>
                <a:gd name="T66" fmla="*/ 2147483647 w 18"/>
                <a:gd name="T67" fmla="*/ 2147483647 h 41"/>
                <a:gd name="T68" fmla="*/ 2147483647 w 18"/>
                <a:gd name="T69" fmla="*/ 2147483647 h 41"/>
                <a:gd name="T70" fmla="*/ 2147483647 w 18"/>
                <a:gd name="T71" fmla="*/ 2147483647 h 41"/>
                <a:gd name="T72" fmla="*/ 2147483647 w 18"/>
                <a:gd name="T73" fmla="*/ 2147483647 h 41"/>
                <a:gd name="T74" fmla="*/ 0 w 18"/>
                <a:gd name="T75" fmla="*/ 2147483647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
                <a:gd name="T115" fmla="*/ 0 h 41"/>
                <a:gd name="T116" fmla="*/ 18 w 18"/>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 h="41">
                  <a:moveTo>
                    <a:pt x="0" y="30"/>
                  </a:moveTo>
                  <a:lnTo>
                    <a:pt x="1" y="28"/>
                  </a:lnTo>
                  <a:lnTo>
                    <a:pt x="4" y="26"/>
                  </a:lnTo>
                  <a:lnTo>
                    <a:pt x="6" y="22"/>
                  </a:lnTo>
                  <a:lnTo>
                    <a:pt x="8" y="20"/>
                  </a:lnTo>
                  <a:lnTo>
                    <a:pt x="1" y="14"/>
                  </a:lnTo>
                  <a:lnTo>
                    <a:pt x="0" y="8"/>
                  </a:lnTo>
                  <a:lnTo>
                    <a:pt x="4" y="0"/>
                  </a:lnTo>
                  <a:lnTo>
                    <a:pt x="15" y="4"/>
                  </a:lnTo>
                  <a:lnTo>
                    <a:pt x="16" y="5"/>
                  </a:lnTo>
                  <a:lnTo>
                    <a:pt x="14" y="10"/>
                  </a:lnTo>
                  <a:lnTo>
                    <a:pt x="13" y="11"/>
                  </a:lnTo>
                  <a:lnTo>
                    <a:pt x="13" y="13"/>
                  </a:lnTo>
                  <a:lnTo>
                    <a:pt x="14" y="14"/>
                  </a:lnTo>
                  <a:lnTo>
                    <a:pt x="15" y="14"/>
                  </a:lnTo>
                  <a:lnTo>
                    <a:pt x="16" y="14"/>
                  </a:lnTo>
                  <a:lnTo>
                    <a:pt x="16" y="13"/>
                  </a:lnTo>
                  <a:lnTo>
                    <a:pt x="17" y="13"/>
                  </a:lnTo>
                  <a:lnTo>
                    <a:pt x="18" y="16"/>
                  </a:lnTo>
                  <a:lnTo>
                    <a:pt x="18" y="25"/>
                  </a:lnTo>
                  <a:lnTo>
                    <a:pt x="18" y="22"/>
                  </a:lnTo>
                  <a:lnTo>
                    <a:pt x="17" y="20"/>
                  </a:lnTo>
                  <a:lnTo>
                    <a:pt x="17" y="21"/>
                  </a:lnTo>
                  <a:lnTo>
                    <a:pt x="17" y="23"/>
                  </a:lnTo>
                  <a:lnTo>
                    <a:pt x="17" y="25"/>
                  </a:lnTo>
                  <a:lnTo>
                    <a:pt x="17" y="27"/>
                  </a:lnTo>
                  <a:lnTo>
                    <a:pt x="16" y="29"/>
                  </a:lnTo>
                  <a:lnTo>
                    <a:pt x="15" y="29"/>
                  </a:lnTo>
                  <a:lnTo>
                    <a:pt x="15" y="31"/>
                  </a:lnTo>
                  <a:lnTo>
                    <a:pt x="14" y="34"/>
                  </a:lnTo>
                  <a:lnTo>
                    <a:pt x="11" y="41"/>
                  </a:lnTo>
                  <a:lnTo>
                    <a:pt x="10" y="41"/>
                  </a:lnTo>
                  <a:lnTo>
                    <a:pt x="10" y="38"/>
                  </a:lnTo>
                  <a:lnTo>
                    <a:pt x="10" y="37"/>
                  </a:lnTo>
                  <a:lnTo>
                    <a:pt x="7" y="37"/>
                  </a:lnTo>
                  <a:lnTo>
                    <a:pt x="2" y="35"/>
                  </a:lnTo>
                  <a:lnTo>
                    <a:pt x="1" y="34"/>
                  </a:lnTo>
                  <a:lnTo>
                    <a:pt x="0" y="30"/>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0" name="Freeform 37"/>
            <p:cNvSpPr>
              <a:spLocks/>
            </p:cNvSpPr>
            <p:nvPr/>
          </p:nvSpPr>
          <p:spPr bwMode="auto">
            <a:xfrm>
              <a:off x="2893033" y="2967024"/>
              <a:ext cx="807462" cy="793842"/>
            </a:xfrm>
            <a:custGeom>
              <a:avLst/>
              <a:gdLst>
                <a:gd name="T0" fmla="*/ 0 w 94"/>
                <a:gd name="T1" fmla="*/ 2147483647 h 96"/>
                <a:gd name="T2" fmla="*/ 2147483647 w 94"/>
                <a:gd name="T3" fmla="*/ 2147483647 h 96"/>
                <a:gd name="T4" fmla="*/ 2147483647 w 94"/>
                <a:gd name="T5" fmla="*/ 2147483647 h 96"/>
                <a:gd name="T6" fmla="*/ 2147483647 w 94"/>
                <a:gd name="T7" fmla="*/ 2147483647 h 96"/>
                <a:gd name="T8" fmla="*/ 2147483647 w 94"/>
                <a:gd name="T9" fmla="*/ 2147483647 h 96"/>
                <a:gd name="T10" fmla="*/ 2147483647 w 94"/>
                <a:gd name="T11" fmla="*/ 2147483647 h 96"/>
                <a:gd name="T12" fmla="*/ 2147483647 w 94"/>
                <a:gd name="T13" fmla="*/ 2147483647 h 96"/>
                <a:gd name="T14" fmla="*/ 2147483647 w 94"/>
                <a:gd name="T15" fmla="*/ 2147483647 h 96"/>
                <a:gd name="T16" fmla="*/ 2147483647 w 94"/>
                <a:gd name="T17" fmla="*/ 2147483647 h 96"/>
                <a:gd name="T18" fmla="*/ 2147483647 w 94"/>
                <a:gd name="T19" fmla="*/ 2147483647 h 96"/>
                <a:gd name="T20" fmla="*/ 2147483647 w 94"/>
                <a:gd name="T21" fmla="*/ 0 h 96"/>
                <a:gd name="T22" fmla="*/ 0 w 94"/>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96"/>
                <a:gd name="T38" fmla="*/ 94 w 94"/>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96">
                  <a:moveTo>
                    <a:pt x="0" y="95"/>
                  </a:moveTo>
                  <a:lnTo>
                    <a:pt x="12" y="96"/>
                  </a:lnTo>
                  <a:lnTo>
                    <a:pt x="13" y="89"/>
                  </a:lnTo>
                  <a:lnTo>
                    <a:pt x="37" y="92"/>
                  </a:lnTo>
                  <a:lnTo>
                    <a:pt x="35" y="89"/>
                  </a:lnTo>
                  <a:lnTo>
                    <a:pt x="39" y="89"/>
                  </a:lnTo>
                  <a:lnTo>
                    <a:pt x="86" y="93"/>
                  </a:lnTo>
                  <a:lnTo>
                    <a:pt x="93" y="18"/>
                  </a:lnTo>
                  <a:lnTo>
                    <a:pt x="94" y="9"/>
                  </a:lnTo>
                  <a:lnTo>
                    <a:pt x="54" y="5"/>
                  </a:lnTo>
                  <a:lnTo>
                    <a:pt x="14" y="0"/>
                  </a:lnTo>
                  <a:lnTo>
                    <a:pt x="0" y="95"/>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1" name="Freeform 38"/>
            <p:cNvSpPr>
              <a:spLocks/>
            </p:cNvSpPr>
            <p:nvPr/>
          </p:nvSpPr>
          <p:spPr bwMode="auto">
            <a:xfrm>
              <a:off x="6233120" y="1693569"/>
              <a:ext cx="680044" cy="587112"/>
            </a:xfrm>
            <a:custGeom>
              <a:avLst/>
              <a:gdLst>
                <a:gd name="T0" fmla="*/ 0 w 79"/>
                <a:gd name="T1" fmla="*/ 2147483647 h 71"/>
                <a:gd name="T2" fmla="*/ 2147483647 w 79"/>
                <a:gd name="T3" fmla="*/ 2147483647 h 71"/>
                <a:gd name="T4" fmla="*/ 2147483647 w 79"/>
                <a:gd name="T5" fmla="*/ 2147483647 h 71"/>
                <a:gd name="T6" fmla="*/ 2147483647 w 79"/>
                <a:gd name="T7" fmla="*/ 2147483647 h 71"/>
                <a:gd name="T8" fmla="*/ 2147483647 w 79"/>
                <a:gd name="T9" fmla="*/ 2147483647 h 71"/>
                <a:gd name="T10" fmla="*/ 2147483647 w 79"/>
                <a:gd name="T11" fmla="*/ 2147483647 h 71"/>
                <a:gd name="T12" fmla="*/ 2147483647 w 79"/>
                <a:gd name="T13" fmla="*/ 2147483647 h 71"/>
                <a:gd name="T14" fmla="*/ 2147483647 w 79"/>
                <a:gd name="T15" fmla="*/ 2147483647 h 71"/>
                <a:gd name="T16" fmla="*/ 2147483647 w 79"/>
                <a:gd name="T17" fmla="*/ 2147483647 h 71"/>
                <a:gd name="T18" fmla="*/ 2147483647 w 79"/>
                <a:gd name="T19" fmla="*/ 2147483647 h 71"/>
                <a:gd name="T20" fmla="*/ 2147483647 w 79"/>
                <a:gd name="T21" fmla="*/ 2147483647 h 71"/>
                <a:gd name="T22" fmla="*/ 2147483647 w 79"/>
                <a:gd name="T23" fmla="*/ 2147483647 h 71"/>
                <a:gd name="T24" fmla="*/ 2147483647 w 79"/>
                <a:gd name="T25" fmla="*/ 2147483647 h 71"/>
                <a:gd name="T26" fmla="*/ 2147483647 w 79"/>
                <a:gd name="T27" fmla="*/ 2147483647 h 71"/>
                <a:gd name="T28" fmla="*/ 2147483647 w 79"/>
                <a:gd name="T29" fmla="*/ 2147483647 h 71"/>
                <a:gd name="T30" fmla="*/ 2147483647 w 79"/>
                <a:gd name="T31" fmla="*/ 2147483647 h 71"/>
                <a:gd name="T32" fmla="*/ 2147483647 w 79"/>
                <a:gd name="T33" fmla="*/ 2147483647 h 71"/>
                <a:gd name="T34" fmla="*/ 2147483647 w 79"/>
                <a:gd name="T35" fmla="*/ 0 h 71"/>
                <a:gd name="T36" fmla="*/ 2147483647 w 79"/>
                <a:gd name="T37" fmla="*/ 2147483647 h 71"/>
                <a:gd name="T38" fmla="*/ 2147483647 w 79"/>
                <a:gd name="T39" fmla="*/ 2147483647 h 71"/>
                <a:gd name="T40" fmla="*/ 2147483647 w 79"/>
                <a:gd name="T41" fmla="*/ 2147483647 h 71"/>
                <a:gd name="T42" fmla="*/ 2147483647 w 79"/>
                <a:gd name="T43" fmla="*/ 2147483647 h 71"/>
                <a:gd name="T44" fmla="*/ 2147483647 w 79"/>
                <a:gd name="T45" fmla="*/ 2147483647 h 71"/>
                <a:gd name="T46" fmla="*/ 2147483647 w 79"/>
                <a:gd name="T47" fmla="*/ 2147483647 h 71"/>
                <a:gd name="T48" fmla="*/ 2147483647 w 79"/>
                <a:gd name="T49" fmla="*/ 2147483647 h 71"/>
                <a:gd name="T50" fmla="*/ 2147483647 w 79"/>
                <a:gd name="T51" fmla="*/ 2147483647 h 71"/>
                <a:gd name="T52" fmla="*/ 2147483647 w 79"/>
                <a:gd name="T53" fmla="*/ 2147483647 h 71"/>
                <a:gd name="T54" fmla="*/ 2147483647 w 79"/>
                <a:gd name="T55" fmla="*/ 2147483647 h 71"/>
                <a:gd name="T56" fmla="*/ 2147483647 w 79"/>
                <a:gd name="T57" fmla="*/ 2147483647 h 71"/>
                <a:gd name="T58" fmla="*/ 2147483647 w 79"/>
                <a:gd name="T59" fmla="*/ 2147483647 h 71"/>
                <a:gd name="T60" fmla="*/ 2147483647 w 79"/>
                <a:gd name="T61" fmla="*/ 2147483647 h 71"/>
                <a:gd name="T62" fmla="*/ 2147483647 w 79"/>
                <a:gd name="T63" fmla="*/ 2147483647 h 71"/>
                <a:gd name="T64" fmla="*/ 2147483647 w 79"/>
                <a:gd name="T65" fmla="*/ 2147483647 h 71"/>
                <a:gd name="T66" fmla="*/ 2147483647 w 79"/>
                <a:gd name="T67" fmla="*/ 2147483647 h 71"/>
                <a:gd name="T68" fmla="*/ 2147483647 w 79"/>
                <a:gd name="T69" fmla="*/ 2147483647 h 71"/>
                <a:gd name="T70" fmla="*/ 2147483647 w 79"/>
                <a:gd name="T71" fmla="*/ 2147483647 h 71"/>
                <a:gd name="T72" fmla="*/ 2147483647 w 79"/>
                <a:gd name="T73" fmla="*/ 2147483647 h 71"/>
                <a:gd name="T74" fmla="*/ 2147483647 w 79"/>
                <a:gd name="T75" fmla="*/ 2147483647 h 71"/>
                <a:gd name="T76" fmla="*/ 2147483647 w 79"/>
                <a:gd name="T77" fmla="*/ 2147483647 h 71"/>
                <a:gd name="T78" fmla="*/ 2147483647 w 79"/>
                <a:gd name="T79" fmla="*/ 2147483647 h 71"/>
                <a:gd name="T80" fmla="*/ 2147483647 w 79"/>
                <a:gd name="T81" fmla="*/ 2147483647 h 71"/>
                <a:gd name="T82" fmla="*/ 2147483647 w 79"/>
                <a:gd name="T83" fmla="*/ 2147483647 h 71"/>
                <a:gd name="T84" fmla="*/ 2147483647 w 79"/>
                <a:gd name="T85" fmla="*/ 2147483647 h 71"/>
                <a:gd name="T86" fmla="*/ 2147483647 w 79"/>
                <a:gd name="T87" fmla="*/ 2147483647 h 71"/>
                <a:gd name="T88" fmla="*/ 2147483647 w 79"/>
                <a:gd name="T89" fmla="*/ 2147483647 h 71"/>
                <a:gd name="T90" fmla="*/ 2147483647 w 79"/>
                <a:gd name="T91" fmla="*/ 2147483647 h 71"/>
                <a:gd name="T92" fmla="*/ 2147483647 w 79"/>
                <a:gd name="T93" fmla="*/ 2147483647 h 71"/>
                <a:gd name="T94" fmla="*/ 2147483647 w 79"/>
                <a:gd name="T95" fmla="*/ 2147483647 h 71"/>
                <a:gd name="T96" fmla="*/ 2147483647 w 79"/>
                <a:gd name="T97" fmla="*/ 2147483647 h 71"/>
                <a:gd name="T98" fmla="*/ 2147483647 w 79"/>
                <a:gd name="T99" fmla="*/ 2147483647 h 71"/>
                <a:gd name="T100" fmla="*/ 2147483647 w 79"/>
                <a:gd name="T101" fmla="*/ 2147483647 h 71"/>
                <a:gd name="T102" fmla="*/ 2147483647 w 79"/>
                <a:gd name="T103" fmla="*/ 2147483647 h 71"/>
                <a:gd name="T104" fmla="*/ 0 w 79"/>
                <a:gd name="T105" fmla="*/ 2147483647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
                <a:gd name="T160" fmla="*/ 0 h 71"/>
                <a:gd name="T161" fmla="*/ 79 w 79"/>
                <a:gd name="T162" fmla="*/ 71 h 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 h="71">
                  <a:moveTo>
                    <a:pt x="0" y="61"/>
                  </a:moveTo>
                  <a:lnTo>
                    <a:pt x="3" y="65"/>
                  </a:lnTo>
                  <a:lnTo>
                    <a:pt x="54" y="55"/>
                  </a:lnTo>
                  <a:lnTo>
                    <a:pt x="58" y="57"/>
                  </a:lnTo>
                  <a:lnTo>
                    <a:pt x="60" y="61"/>
                  </a:lnTo>
                  <a:lnTo>
                    <a:pt x="65" y="64"/>
                  </a:lnTo>
                  <a:lnTo>
                    <a:pt x="76" y="68"/>
                  </a:lnTo>
                  <a:lnTo>
                    <a:pt x="77" y="69"/>
                  </a:lnTo>
                  <a:lnTo>
                    <a:pt x="77" y="71"/>
                  </a:lnTo>
                  <a:lnTo>
                    <a:pt x="78" y="70"/>
                  </a:lnTo>
                  <a:lnTo>
                    <a:pt x="79" y="66"/>
                  </a:lnTo>
                  <a:lnTo>
                    <a:pt x="79" y="61"/>
                  </a:lnTo>
                  <a:lnTo>
                    <a:pt x="77" y="49"/>
                  </a:lnTo>
                  <a:lnTo>
                    <a:pt x="77" y="37"/>
                  </a:lnTo>
                  <a:lnTo>
                    <a:pt x="75" y="28"/>
                  </a:lnTo>
                  <a:lnTo>
                    <a:pt x="72" y="20"/>
                  </a:lnTo>
                  <a:lnTo>
                    <a:pt x="71" y="12"/>
                  </a:lnTo>
                  <a:lnTo>
                    <a:pt x="68" y="0"/>
                  </a:lnTo>
                  <a:lnTo>
                    <a:pt x="52" y="4"/>
                  </a:lnTo>
                  <a:lnTo>
                    <a:pt x="51" y="4"/>
                  </a:lnTo>
                  <a:lnTo>
                    <a:pt x="46" y="8"/>
                  </a:lnTo>
                  <a:lnTo>
                    <a:pt x="41" y="14"/>
                  </a:lnTo>
                  <a:lnTo>
                    <a:pt x="41" y="17"/>
                  </a:lnTo>
                  <a:lnTo>
                    <a:pt x="39" y="19"/>
                  </a:lnTo>
                  <a:lnTo>
                    <a:pt x="35" y="23"/>
                  </a:lnTo>
                  <a:lnTo>
                    <a:pt x="37" y="25"/>
                  </a:lnTo>
                  <a:lnTo>
                    <a:pt x="37" y="23"/>
                  </a:lnTo>
                  <a:lnTo>
                    <a:pt x="38" y="24"/>
                  </a:lnTo>
                  <a:lnTo>
                    <a:pt x="38" y="25"/>
                  </a:lnTo>
                  <a:lnTo>
                    <a:pt x="39" y="25"/>
                  </a:lnTo>
                  <a:lnTo>
                    <a:pt x="38" y="26"/>
                  </a:lnTo>
                  <a:lnTo>
                    <a:pt x="37" y="26"/>
                  </a:lnTo>
                  <a:lnTo>
                    <a:pt x="37" y="27"/>
                  </a:lnTo>
                  <a:lnTo>
                    <a:pt x="39" y="29"/>
                  </a:lnTo>
                  <a:lnTo>
                    <a:pt x="39" y="31"/>
                  </a:lnTo>
                  <a:lnTo>
                    <a:pt x="36" y="33"/>
                  </a:lnTo>
                  <a:lnTo>
                    <a:pt x="34" y="36"/>
                  </a:lnTo>
                  <a:lnTo>
                    <a:pt x="31" y="38"/>
                  </a:lnTo>
                  <a:lnTo>
                    <a:pt x="26" y="39"/>
                  </a:lnTo>
                  <a:lnTo>
                    <a:pt x="24" y="40"/>
                  </a:lnTo>
                  <a:lnTo>
                    <a:pt x="21" y="39"/>
                  </a:lnTo>
                  <a:lnTo>
                    <a:pt x="13" y="40"/>
                  </a:lnTo>
                  <a:lnTo>
                    <a:pt x="6" y="42"/>
                  </a:lnTo>
                  <a:lnTo>
                    <a:pt x="7" y="45"/>
                  </a:lnTo>
                  <a:lnTo>
                    <a:pt x="6" y="46"/>
                  </a:lnTo>
                  <a:lnTo>
                    <a:pt x="7" y="46"/>
                  </a:lnTo>
                  <a:lnTo>
                    <a:pt x="8" y="48"/>
                  </a:lnTo>
                  <a:lnTo>
                    <a:pt x="9" y="48"/>
                  </a:lnTo>
                  <a:lnTo>
                    <a:pt x="10" y="50"/>
                  </a:lnTo>
                  <a:lnTo>
                    <a:pt x="10" y="51"/>
                  </a:lnTo>
                  <a:lnTo>
                    <a:pt x="8" y="52"/>
                  </a:lnTo>
                  <a:lnTo>
                    <a:pt x="7" y="54"/>
                  </a:lnTo>
                  <a:lnTo>
                    <a:pt x="0" y="6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2" name="Freeform 39"/>
            <p:cNvSpPr>
              <a:spLocks/>
            </p:cNvSpPr>
            <p:nvPr/>
          </p:nvSpPr>
          <p:spPr bwMode="auto">
            <a:xfrm>
              <a:off x="6868782" y="2305489"/>
              <a:ext cx="17180" cy="24808"/>
            </a:xfrm>
            <a:custGeom>
              <a:avLst/>
              <a:gdLst>
                <a:gd name="T0" fmla="*/ 0 w 2"/>
                <a:gd name="T1" fmla="*/ 2147483647 h 3"/>
                <a:gd name="T2" fmla="*/ 0 w 2"/>
                <a:gd name="T3" fmla="*/ 2147483647 h 3"/>
                <a:gd name="T4" fmla="*/ 2147483647 w 2"/>
                <a:gd name="T5" fmla="*/ 0 h 3"/>
                <a:gd name="T6" fmla="*/ 2147483647 w 2"/>
                <a:gd name="T7" fmla="*/ 0 h 3"/>
                <a:gd name="T8" fmla="*/ 2147483647 w 2"/>
                <a:gd name="T9" fmla="*/ 2147483647 h 3"/>
                <a:gd name="T10" fmla="*/ 0 w 2"/>
                <a:gd name="T11" fmla="*/ 2147483647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lnTo>
                    <a:pt x="0" y="1"/>
                  </a:lnTo>
                  <a:lnTo>
                    <a:pt x="1" y="0"/>
                  </a:lnTo>
                  <a:lnTo>
                    <a:pt x="2" y="0"/>
                  </a:lnTo>
                  <a:lnTo>
                    <a:pt x="1" y="3"/>
                  </a:lnTo>
                  <a:lnTo>
                    <a:pt x="0" y="3"/>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3" name="Freeform 40"/>
            <p:cNvSpPr>
              <a:spLocks/>
            </p:cNvSpPr>
            <p:nvPr/>
          </p:nvSpPr>
          <p:spPr bwMode="auto">
            <a:xfrm>
              <a:off x="6885962" y="2189721"/>
              <a:ext cx="216183" cy="124038"/>
            </a:xfrm>
            <a:custGeom>
              <a:avLst/>
              <a:gdLst>
                <a:gd name="T0" fmla="*/ 0 w 25"/>
                <a:gd name="T1" fmla="*/ 2147483647 h 15"/>
                <a:gd name="T2" fmla="*/ 2147483647 w 25"/>
                <a:gd name="T3" fmla="*/ 2147483647 h 15"/>
                <a:gd name="T4" fmla="*/ 2147483647 w 25"/>
                <a:gd name="T5" fmla="*/ 2147483647 h 15"/>
                <a:gd name="T6" fmla="*/ 2147483647 w 25"/>
                <a:gd name="T7" fmla="*/ 2147483647 h 15"/>
                <a:gd name="T8" fmla="*/ 2147483647 w 25"/>
                <a:gd name="T9" fmla="*/ 2147483647 h 15"/>
                <a:gd name="T10" fmla="*/ 2147483647 w 25"/>
                <a:gd name="T11" fmla="*/ 2147483647 h 15"/>
                <a:gd name="T12" fmla="*/ 2147483647 w 25"/>
                <a:gd name="T13" fmla="*/ 2147483647 h 15"/>
                <a:gd name="T14" fmla="*/ 2147483647 w 25"/>
                <a:gd name="T15" fmla="*/ 2147483647 h 15"/>
                <a:gd name="T16" fmla="*/ 2147483647 w 25"/>
                <a:gd name="T17" fmla="*/ 2147483647 h 15"/>
                <a:gd name="T18" fmla="*/ 2147483647 w 25"/>
                <a:gd name="T19" fmla="*/ 2147483647 h 15"/>
                <a:gd name="T20" fmla="*/ 2147483647 w 25"/>
                <a:gd name="T21" fmla="*/ 2147483647 h 15"/>
                <a:gd name="T22" fmla="*/ 2147483647 w 25"/>
                <a:gd name="T23" fmla="*/ 2147483647 h 15"/>
                <a:gd name="T24" fmla="*/ 2147483647 w 25"/>
                <a:gd name="T25" fmla="*/ 2147483647 h 15"/>
                <a:gd name="T26" fmla="*/ 2147483647 w 25"/>
                <a:gd name="T27" fmla="*/ 2147483647 h 15"/>
                <a:gd name="T28" fmla="*/ 2147483647 w 25"/>
                <a:gd name="T29" fmla="*/ 2147483647 h 15"/>
                <a:gd name="T30" fmla="*/ 2147483647 w 25"/>
                <a:gd name="T31" fmla="*/ 2147483647 h 15"/>
                <a:gd name="T32" fmla="*/ 2147483647 w 25"/>
                <a:gd name="T33" fmla="*/ 2147483647 h 15"/>
                <a:gd name="T34" fmla="*/ 2147483647 w 25"/>
                <a:gd name="T35" fmla="*/ 2147483647 h 15"/>
                <a:gd name="T36" fmla="*/ 2147483647 w 25"/>
                <a:gd name="T37" fmla="*/ 2147483647 h 15"/>
                <a:gd name="T38" fmla="*/ 2147483647 w 25"/>
                <a:gd name="T39" fmla="*/ 2147483647 h 15"/>
                <a:gd name="T40" fmla="*/ 2147483647 w 25"/>
                <a:gd name="T41" fmla="*/ 2147483647 h 15"/>
                <a:gd name="T42" fmla="*/ 2147483647 w 25"/>
                <a:gd name="T43" fmla="*/ 0 h 15"/>
                <a:gd name="T44" fmla="*/ 2147483647 w 25"/>
                <a:gd name="T45" fmla="*/ 0 h 15"/>
                <a:gd name="T46" fmla="*/ 2147483647 w 25"/>
                <a:gd name="T47" fmla="*/ 2147483647 h 15"/>
                <a:gd name="T48" fmla="*/ 2147483647 w 25"/>
                <a:gd name="T49" fmla="*/ 2147483647 h 15"/>
                <a:gd name="T50" fmla="*/ 2147483647 w 25"/>
                <a:gd name="T51" fmla="*/ 2147483647 h 15"/>
                <a:gd name="T52" fmla="*/ 2147483647 w 25"/>
                <a:gd name="T53" fmla="*/ 2147483647 h 15"/>
                <a:gd name="T54" fmla="*/ 2147483647 w 25"/>
                <a:gd name="T55" fmla="*/ 2147483647 h 15"/>
                <a:gd name="T56" fmla="*/ 2147483647 w 25"/>
                <a:gd name="T57" fmla="*/ 2147483647 h 15"/>
                <a:gd name="T58" fmla="*/ 2147483647 w 25"/>
                <a:gd name="T59" fmla="*/ 2147483647 h 15"/>
                <a:gd name="T60" fmla="*/ 2147483647 w 25"/>
                <a:gd name="T61" fmla="*/ 2147483647 h 15"/>
                <a:gd name="T62" fmla="*/ 2147483647 w 25"/>
                <a:gd name="T63" fmla="*/ 2147483647 h 15"/>
                <a:gd name="T64" fmla="*/ 2147483647 w 25"/>
                <a:gd name="T65" fmla="*/ 0 h 15"/>
                <a:gd name="T66" fmla="*/ 2147483647 w 25"/>
                <a:gd name="T67" fmla="*/ 0 h 15"/>
                <a:gd name="T68" fmla="*/ 2147483647 w 25"/>
                <a:gd name="T69" fmla="*/ 2147483647 h 15"/>
                <a:gd name="T70" fmla="*/ 2147483647 w 25"/>
                <a:gd name="T71" fmla="*/ 2147483647 h 15"/>
                <a:gd name="T72" fmla="*/ 2147483647 w 25"/>
                <a:gd name="T73" fmla="*/ 2147483647 h 15"/>
                <a:gd name="T74" fmla="*/ 2147483647 w 25"/>
                <a:gd name="T75" fmla="*/ 2147483647 h 15"/>
                <a:gd name="T76" fmla="*/ 2147483647 w 25"/>
                <a:gd name="T77" fmla="*/ 2147483647 h 15"/>
                <a:gd name="T78" fmla="*/ 2147483647 w 25"/>
                <a:gd name="T79" fmla="*/ 2147483647 h 15"/>
                <a:gd name="T80" fmla="*/ 2147483647 w 25"/>
                <a:gd name="T81" fmla="*/ 2147483647 h 15"/>
                <a:gd name="T82" fmla="*/ 2147483647 w 25"/>
                <a:gd name="T83" fmla="*/ 2147483647 h 15"/>
                <a:gd name="T84" fmla="*/ 2147483647 w 25"/>
                <a:gd name="T85" fmla="*/ 2147483647 h 15"/>
                <a:gd name="T86" fmla="*/ 2147483647 w 25"/>
                <a:gd name="T87" fmla="*/ 2147483647 h 15"/>
                <a:gd name="T88" fmla="*/ 2147483647 w 25"/>
                <a:gd name="T89" fmla="*/ 2147483647 h 15"/>
                <a:gd name="T90" fmla="*/ 2147483647 w 25"/>
                <a:gd name="T91" fmla="*/ 2147483647 h 15"/>
                <a:gd name="T92" fmla="*/ 2147483647 w 25"/>
                <a:gd name="T93" fmla="*/ 2147483647 h 15"/>
                <a:gd name="T94" fmla="*/ 2147483647 w 25"/>
                <a:gd name="T95" fmla="*/ 2147483647 h 15"/>
                <a:gd name="T96" fmla="*/ 0 w 25"/>
                <a:gd name="T97" fmla="*/ 2147483647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
                <a:gd name="T148" fmla="*/ 0 h 15"/>
                <a:gd name="T149" fmla="*/ 25 w 25"/>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 h="15">
                  <a:moveTo>
                    <a:pt x="0" y="14"/>
                  </a:moveTo>
                  <a:lnTo>
                    <a:pt x="1" y="15"/>
                  </a:lnTo>
                  <a:lnTo>
                    <a:pt x="2" y="14"/>
                  </a:lnTo>
                  <a:lnTo>
                    <a:pt x="3" y="13"/>
                  </a:lnTo>
                  <a:lnTo>
                    <a:pt x="4" y="14"/>
                  </a:lnTo>
                  <a:lnTo>
                    <a:pt x="2" y="15"/>
                  </a:lnTo>
                  <a:lnTo>
                    <a:pt x="5" y="14"/>
                  </a:lnTo>
                  <a:lnTo>
                    <a:pt x="8" y="12"/>
                  </a:lnTo>
                  <a:lnTo>
                    <a:pt x="11" y="10"/>
                  </a:lnTo>
                  <a:lnTo>
                    <a:pt x="14" y="9"/>
                  </a:lnTo>
                  <a:lnTo>
                    <a:pt x="17" y="7"/>
                  </a:lnTo>
                  <a:lnTo>
                    <a:pt x="16" y="7"/>
                  </a:lnTo>
                  <a:lnTo>
                    <a:pt x="11" y="11"/>
                  </a:lnTo>
                  <a:lnTo>
                    <a:pt x="11" y="12"/>
                  </a:lnTo>
                  <a:lnTo>
                    <a:pt x="13" y="11"/>
                  </a:lnTo>
                  <a:lnTo>
                    <a:pt x="20" y="5"/>
                  </a:lnTo>
                  <a:lnTo>
                    <a:pt x="21" y="4"/>
                  </a:lnTo>
                  <a:lnTo>
                    <a:pt x="25" y="1"/>
                  </a:lnTo>
                  <a:lnTo>
                    <a:pt x="25" y="0"/>
                  </a:lnTo>
                  <a:lnTo>
                    <a:pt x="23" y="2"/>
                  </a:lnTo>
                  <a:lnTo>
                    <a:pt x="22" y="2"/>
                  </a:lnTo>
                  <a:lnTo>
                    <a:pt x="20" y="3"/>
                  </a:lnTo>
                  <a:lnTo>
                    <a:pt x="18" y="6"/>
                  </a:lnTo>
                  <a:lnTo>
                    <a:pt x="18" y="5"/>
                  </a:lnTo>
                  <a:lnTo>
                    <a:pt x="16" y="5"/>
                  </a:lnTo>
                  <a:lnTo>
                    <a:pt x="19" y="3"/>
                  </a:lnTo>
                  <a:lnTo>
                    <a:pt x="19" y="2"/>
                  </a:lnTo>
                  <a:lnTo>
                    <a:pt x="20" y="0"/>
                  </a:lnTo>
                  <a:lnTo>
                    <a:pt x="19" y="0"/>
                  </a:lnTo>
                  <a:lnTo>
                    <a:pt x="16" y="4"/>
                  </a:lnTo>
                  <a:lnTo>
                    <a:pt x="12" y="6"/>
                  </a:lnTo>
                  <a:lnTo>
                    <a:pt x="10" y="6"/>
                  </a:lnTo>
                  <a:lnTo>
                    <a:pt x="10" y="7"/>
                  </a:lnTo>
                  <a:lnTo>
                    <a:pt x="7" y="8"/>
                  </a:lnTo>
                  <a:lnTo>
                    <a:pt x="6" y="7"/>
                  </a:lnTo>
                  <a:lnTo>
                    <a:pt x="6" y="8"/>
                  </a:lnTo>
                  <a:lnTo>
                    <a:pt x="5" y="8"/>
                  </a:lnTo>
                  <a:lnTo>
                    <a:pt x="5" y="9"/>
                  </a:lnTo>
                  <a:lnTo>
                    <a:pt x="4" y="10"/>
                  </a:lnTo>
                  <a:lnTo>
                    <a:pt x="3" y="11"/>
                  </a:lnTo>
                  <a:lnTo>
                    <a:pt x="1" y="12"/>
                  </a:lnTo>
                  <a:lnTo>
                    <a:pt x="0" y="1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4" name="Freeform 41"/>
            <p:cNvSpPr>
              <a:spLocks/>
            </p:cNvSpPr>
            <p:nvPr/>
          </p:nvSpPr>
          <p:spPr bwMode="auto">
            <a:xfrm>
              <a:off x="5882361" y="2917409"/>
              <a:ext cx="979263" cy="421729"/>
            </a:xfrm>
            <a:custGeom>
              <a:avLst/>
              <a:gdLst>
                <a:gd name="T0" fmla="*/ 0 w 114"/>
                <a:gd name="T1" fmla="*/ 2147483647 h 51"/>
                <a:gd name="T2" fmla="*/ 2147483647 w 114"/>
                <a:gd name="T3" fmla="*/ 2147483647 h 51"/>
                <a:gd name="T4" fmla="*/ 2147483647 w 114"/>
                <a:gd name="T5" fmla="*/ 2147483647 h 51"/>
                <a:gd name="T6" fmla="*/ 2147483647 w 114"/>
                <a:gd name="T7" fmla="*/ 2147483647 h 51"/>
                <a:gd name="T8" fmla="*/ 2147483647 w 114"/>
                <a:gd name="T9" fmla="*/ 2147483647 h 51"/>
                <a:gd name="T10" fmla="*/ 2147483647 w 114"/>
                <a:gd name="T11" fmla="*/ 2147483647 h 51"/>
                <a:gd name="T12" fmla="*/ 2147483647 w 114"/>
                <a:gd name="T13" fmla="*/ 2147483647 h 51"/>
                <a:gd name="T14" fmla="*/ 2147483647 w 114"/>
                <a:gd name="T15" fmla="*/ 2147483647 h 51"/>
                <a:gd name="T16" fmla="*/ 2147483647 w 114"/>
                <a:gd name="T17" fmla="*/ 2147483647 h 51"/>
                <a:gd name="T18" fmla="*/ 2147483647 w 114"/>
                <a:gd name="T19" fmla="*/ 2147483647 h 51"/>
                <a:gd name="T20" fmla="*/ 2147483647 w 114"/>
                <a:gd name="T21" fmla="*/ 2147483647 h 51"/>
                <a:gd name="T22" fmla="*/ 2147483647 w 114"/>
                <a:gd name="T23" fmla="*/ 2147483647 h 51"/>
                <a:gd name="T24" fmla="*/ 2147483647 w 114"/>
                <a:gd name="T25" fmla="*/ 2147483647 h 51"/>
                <a:gd name="T26" fmla="*/ 2147483647 w 114"/>
                <a:gd name="T27" fmla="*/ 2147483647 h 51"/>
                <a:gd name="T28" fmla="*/ 2147483647 w 114"/>
                <a:gd name="T29" fmla="*/ 2147483647 h 51"/>
                <a:gd name="T30" fmla="*/ 2147483647 w 114"/>
                <a:gd name="T31" fmla="*/ 2147483647 h 51"/>
                <a:gd name="T32" fmla="*/ 2147483647 w 114"/>
                <a:gd name="T33" fmla="*/ 2147483647 h 51"/>
                <a:gd name="T34" fmla="*/ 2147483647 w 114"/>
                <a:gd name="T35" fmla="*/ 2147483647 h 51"/>
                <a:gd name="T36" fmla="*/ 2147483647 w 114"/>
                <a:gd name="T37" fmla="*/ 2147483647 h 51"/>
                <a:gd name="T38" fmla="*/ 2147483647 w 114"/>
                <a:gd name="T39" fmla="*/ 2147483647 h 51"/>
                <a:gd name="T40" fmla="*/ 2147483647 w 114"/>
                <a:gd name="T41" fmla="*/ 2147483647 h 51"/>
                <a:gd name="T42" fmla="*/ 2147483647 w 114"/>
                <a:gd name="T43" fmla="*/ 2147483647 h 51"/>
                <a:gd name="T44" fmla="*/ 2147483647 w 114"/>
                <a:gd name="T45" fmla="*/ 2147483647 h 51"/>
                <a:gd name="T46" fmla="*/ 2147483647 w 114"/>
                <a:gd name="T47" fmla="*/ 2147483647 h 51"/>
                <a:gd name="T48" fmla="*/ 2147483647 w 114"/>
                <a:gd name="T49" fmla="*/ 2147483647 h 51"/>
                <a:gd name="T50" fmla="*/ 2147483647 w 114"/>
                <a:gd name="T51" fmla="*/ 2147483647 h 51"/>
                <a:gd name="T52" fmla="*/ 2147483647 w 114"/>
                <a:gd name="T53" fmla="*/ 2147483647 h 51"/>
                <a:gd name="T54" fmla="*/ 2147483647 w 114"/>
                <a:gd name="T55" fmla="*/ 2147483647 h 51"/>
                <a:gd name="T56" fmla="*/ 2147483647 w 114"/>
                <a:gd name="T57" fmla="*/ 2147483647 h 51"/>
                <a:gd name="T58" fmla="*/ 2147483647 w 114"/>
                <a:gd name="T59" fmla="*/ 2147483647 h 51"/>
                <a:gd name="T60" fmla="*/ 2147483647 w 114"/>
                <a:gd name="T61" fmla="*/ 2147483647 h 51"/>
                <a:gd name="T62" fmla="*/ 2147483647 w 114"/>
                <a:gd name="T63" fmla="*/ 2147483647 h 51"/>
                <a:gd name="T64" fmla="*/ 2147483647 w 114"/>
                <a:gd name="T65" fmla="*/ 2147483647 h 51"/>
                <a:gd name="T66" fmla="*/ 2147483647 w 114"/>
                <a:gd name="T67" fmla="*/ 2147483647 h 51"/>
                <a:gd name="T68" fmla="*/ 2147483647 w 114"/>
                <a:gd name="T69" fmla="*/ 2147483647 h 51"/>
                <a:gd name="T70" fmla="*/ 2147483647 w 114"/>
                <a:gd name="T71" fmla="*/ 2147483647 h 51"/>
                <a:gd name="T72" fmla="*/ 2147483647 w 114"/>
                <a:gd name="T73" fmla="*/ 2147483647 h 51"/>
                <a:gd name="T74" fmla="*/ 2147483647 w 114"/>
                <a:gd name="T75" fmla="*/ 2147483647 h 51"/>
                <a:gd name="T76" fmla="*/ 2147483647 w 114"/>
                <a:gd name="T77" fmla="*/ 2147483647 h 51"/>
                <a:gd name="T78" fmla="*/ 2147483647 w 114"/>
                <a:gd name="T79" fmla="*/ 2147483647 h 51"/>
                <a:gd name="T80" fmla="*/ 2147483647 w 114"/>
                <a:gd name="T81" fmla="*/ 2147483647 h 51"/>
                <a:gd name="T82" fmla="*/ 2147483647 w 114"/>
                <a:gd name="T83" fmla="*/ 2147483647 h 51"/>
                <a:gd name="T84" fmla="*/ 2147483647 w 114"/>
                <a:gd name="T85" fmla="*/ 2147483647 h 51"/>
                <a:gd name="T86" fmla="*/ 2147483647 w 114"/>
                <a:gd name="T87" fmla="*/ 2147483647 h 51"/>
                <a:gd name="T88" fmla="*/ 2147483647 w 114"/>
                <a:gd name="T89" fmla="*/ 2147483647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51"/>
                <a:gd name="T137" fmla="*/ 114 w 114"/>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51">
                  <a:moveTo>
                    <a:pt x="0" y="40"/>
                  </a:moveTo>
                  <a:lnTo>
                    <a:pt x="0" y="44"/>
                  </a:lnTo>
                  <a:lnTo>
                    <a:pt x="16" y="42"/>
                  </a:lnTo>
                  <a:lnTo>
                    <a:pt x="26" y="37"/>
                  </a:lnTo>
                  <a:lnTo>
                    <a:pt x="44" y="35"/>
                  </a:lnTo>
                  <a:lnTo>
                    <a:pt x="52" y="40"/>
                  </a:lnTo>
                  <a:lnTo>
                    <a:pt x="63" y="38"/>
                  </a:lnTo>
                  <a:lnTo>
                    <a:pt x="81" y="51"/>
                  </a:lnTo>
                  <a:lnTo>
                    <a:pt x="84" y="49"/>
                  </a:lnTo>
                  <a:lnTo>
                    <a:pt x="88" y="49"/>
                  </a:lnTo>
                  <a:lnTo>
                    <a:pt x="89" y="46"/>
                  </a:lnTo>
                  <a:lnTo>
                    <a:pt x="90" y="48"/>
                  </a:lnTo>
                  <a:lnTo>
                    <a:pt x="91" y="42"/>
                  </a:lnTo>
                  <a:lnTo>
                    <a:pt x="93" y="39"/>
                  </a:lnTo>
                  <a:lnTo>
                    <a:pt x="96" y="37"/>
                  </a:lnTo>
                  <a:lnTo>
                    <a:pt x="95" y="36"/>
                  </a:lnTo>
                  <a:lnTo>
                    <a:pt x="95" y="35"/>
                  </a:lnTo>
                  <a:lnTo>
                    <a:pt x="94" y="33"/>
                  </a:lnTo>
                  <a:lnTo>
                    <a:pt x="96" y="35"/>
                  </a:lnTo>
                  <a:lnTo>
                    <a:pt x="95" y="35"/>
                  </a:lnTo>
                  <a:lnTo>
                    <a:pt x="96" y="36"/>
                  </a:lnTo>
                  <a:lnTo>
                    <a:pt x="98" y="35"/>
                  </a:lnTo>
                  <a:lnTo>
                    <a:pt x="98" y="34"/>
                  </a:lnTo>
                  <a:lnTo>
                    <a:pt x="98" y="32"/>
                  </a:lnTo>
                  <a:lnTo>
                    <a:pt x="99" y="33"/>
                  </a:lnTo>
                  <a:lnTo>
                    <a:pt x="103" y="32"/>
                  </a:lnTo>
                  <a:lnTo>
                    <a:pt x="107" y="32"/>
                  </a:lnTo>
                  <a:lnTo>
                    <a:pt x="109" y="27"/>
                  </a:lnTo>
                  <a:lnTo>
                    <a:pt x="108" y="26"/>
                  </a:lnTo>
                  <a:lnTo>
                    <a:pt x="107" y="27"/>
                  </a:lnTo>
                  <a:lnTo>
                    <a:pt x="106" y="25"/>
                  </a:lnTo>
                  <a:lnTo>
                    <a:pt x="105" y="27"/>
                  </a:lnTo>
                  <a:lnTo>
                    <a:pt x="105" y="28"/>
                  </a:lnTo>
                  <a:lnTo>
                    <a:pt x="104" y="27"/>
                  </a:lnTo>
                  <a:lnTo>
                    <a:pt x="104" y="29"/>
                  </a:lnTo>
                  <a:lnTo>
                    <a:pt x="100" y="29"/>
                  </a:lnTo>
                  <a:lnTo>
                    <a:pt x="98" y="27"/>
                  </a:lnTo>
                  <a:lnTo>
                    <a:pt x="98" y="26"/>
                  </a:lnTo>
                  <a:lnTo>
                    <a:pt x="102" y="28"/>
                  </a:lnTo>
                  <a:lnTo>
                    <a:pt x="105" y="24"/>
                  </a:lnTo>
                  <a:lnTo>
                    <a:pt x="103" y="24"/>
                  </a:lnTo>
                  <a:lnTo>
                    <a:pt x="105" y="22"/>
                  </a:lnTo>
                  <a:lnTo>
                    <a:pt x="103" y="22"/>
                  </a:lnTo>
                  <a:lnTo>
                    <a:pt x="97" y="20"/>
                  </a:lnTo>
                  <a:lnTo>
                    <a:pt x="100" y="19"/>
                  </a:lnTo>
                  <a:lnTo>
                    <a:pt x="103" y="21"/>
                  </a:lnTo>
                  <a:lnTo>
                    <a:pt x="103" y="20"/>
                  </a:lnTo>
                  <a:lnTo>
                    <a:pt x="102" y="18"/>
                  </a:lnTo>
                  <a:lnTo>
                    <a:pt x="103" y="18"/>
                  </a:lnTo>
                  <a:lnTo>
                    <a:pt x="104" y="17"/>
                  </a:lnTo>
                  <a:lnTo>
                    <a:pt x="103" y="19"/>
                  </a:lnTo>
                  <a:lnTo>
                    <a:pt x="104" y="20"/>
                  </a:lnTo>
                  <a:lnTo>
                    <a:pt x="106" y="19"/>
                  </a:lnTo>
                  <a:lnTo>
                    <a:pt x="106" y="21"/>
                  </a:lnTo>
                  <a:lnTo>
                    <a:pt x="108" y="20"/>
                  </a:lnTo>
                  <a:lnTo>
                    <a:pt x="109" y="20"/>
                  </a:lnTo>
                  <a:lnTo>
                    <a:pt x="111" y="18"/>
                  </a:lnTo>
                  <a:lnTo>
                    <a:pt x="112" y="15"/>
                  </a:lnTo>
                  <a:lnTo>
                    <a:pt x="114" y="15"/>
                  </a:lnTo>
                  <a:lnTo>
                    <a:pt x="114" y="13"/>
                  </a:lnTo>
                  <a:lnTo>
                    <a:pt x="113" y="10"/>
                  </a:lnTo>
                  <a:lnTo>
                    <a:pt x="111" y="10"/>
                  </a:lnTo>
                  <a:lnTo>
                    <a:pt x="109" y="15"/>
                  </a:lnTo>
                  <a:lnTo>
                    <a:pt x="108" y="12"/>
                  </a:lnTo>
                  <a:lnTo>
                    <a:pt x="108" y="9"/>
                  </a:lnTo>
                  <a:lnTo>
                    <a:pt x="104" y="11"/>
                  </a:lnTo>
                  <a:lnTo>
                    <a:pt x="100" y="12"/>
                  </a:lnTo>
                  <a:lnTo>
                    <a:pt x="100" y="10"/>
                  </a:lnTo>
                  <a:lnTo>
                    <a:pt x="102" y="8"/>
                  </a:lnTo>
                  <a:lnTo>
                    <a:pt x="108" y="7"/>
                  </a:lnTo>
                  <a:lnTo>
                    <a:pt x="106" y="4"/>
                  </a:lnTo>
                  <a:lnTo>
                    <a:pt x="109" y="6"/>
                  </a:lnTo>
                  <a:lnTo>
                    <a:pt x="108" y="4"/>
                  </a:lnTo>
                  <a:lnTo>
                    <a:pt x="111" y="7"/>
                  </a:lnTo>
                  <a:lnTo>
                    <a:pt x="109" y="2"/>
                  </a:lnTo>
                  <a:lnTo>
                    <a:pt x="107" y="0"/>
                  </a:lnTo>
                  <a:lnTo>
                    <a:pt x="66" y="8"/>
                  </a:lnTo>
                  <a:lnTo>
                    <a:pt x="32" y="12"/>
                  </a:lnTo>
                  <a:lnTo>
                    <a:pt x="32" y="16"/>
                  </a:lnTo>
                  <a:lnTo>
                    <a:pt x="30" y="17"/>
                  </a:lnTo>
                  <a:lnTo>
                    <a:pt x="27" y="21"/>
                  </a:lnTo>
                  <a:lnTo>
                    <a:pt x="26" y="21"/>
                  </a:lnTo>
                  <a:lnTo>
                    <a:pt x="24" y="22"/>
                  </a:lnTo>
                  <a:lnTo>
                    <a:pt x="22" y="24"/>
                  </a:lnTo>
                  <a:lnTo>
                    <a:pt x="20" y="23"/>
                  </a:lnTo>
                  <a:lnTo>
                    <a:pt x="17" y="25"/>
                  </a:lnTo>
                  <a:lnTo>
                    <a:pt x="17" y="28"/>
                  </a:lnTo>
                  <a:lnTo>
                    <a:pt x="4" y="35"/>
                  </a:lnTo>
                  <a:lnTo>
                    <a:pt x="3" y="38"/>
                  </a:lnTo>
                  <a:lnTo>
                    <a:pt x="0" y="40"/>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5" name="Freeform 42"/>
            <p:cNvSpPr>
              <a:spLocks/>
            </p:cNvSpPr>
            <p:nvPr/>
          </p:nvSpPr>
          <p:spPr bwMode="auto">
            <a:xfrm>
              <a:off x="3700495" y="1354532"/>
              <a:ext cx="755922" cy="463075"/>
            </a:xfrm>
            <a:custGeom>
              <a:avLst/>
              <a:gdLst>
                <a:gd name="T0" fmla="*/ 0 w 88"/>
                <a:gd name="T1" fmla="*/ 2147483647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0 w 88"/>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6"/>
                <a:gd name="T32" fmla="*/ 88 w 8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6">
                  <a:moveTo>
                    <a:pt x="0" y="51"/>
                  </a:moveTo>
                  <a:lnTo>
                    <a:pt x="4" y="0"/>
                  </a:lnTo>
                  <a:lnTo>
                    <a:pt x="48" y="3"/>
                  </a:lnTo>
                  <a:lnTo>
                    <a:pt x="81" y="4"/>
                  </a:lnTo>
                  <a:lnTo>
                    <a:pt x="82" y="18"/>
                  </a:lnTo>
                  <a:lnTo>
                    <a:pt x="85" y="30"/>
                  </a:lnTo>
                  <a:lnTo>
                    <a:pt x="85" y="44"/>
                  </a:lnTo>
                  <a:lnTo>
                    <a:pt x="88" y="56"/>
                  </a:lnTo>
                  <a:lnTo>
                    <a:pt x="41" y="54"/>
                  </a:lnTo>
                  <a:lnTo>
                    <a:pt x="0" y="5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6" name="Freeform 43"/>
            <p:cNvSpPr>
              <a:spLocks/>
            </p:cNvSpPr>
            <p:nvPr/>
          </p:nvSpPr>
          <p:spPr bwMode="auto">
            <a:xfrm>
              <a:off x="5710561" y="2247605"/>
              <a:ext cx="481041" cy="529228"/>
            </a:xfrm>
            <a:custGeom>
              <a:avLst/>
              <a:gdLst>
                <a:gd name="T0" fmla="*/ 0 w 56"/>
                <a:gd name="T1" fmla="*/ 2147483647 h 64"/>
                <a:gd name="T2" fmla="*/ 2147483647 w 56"/>
                <a:gd name="T3" fmla="*/ 2147483647 h 64"/>
                <a:gd name="T4" fmla="*/ 2147483647 w 56"/>
                <a:gd name="T5" fmla="*/ 2147483647 h 64"/>
                <a:gd name="T6" fmla="*/ 2147483647 w 56"/>
                <a:gd name="T7" fmla="*/ 2147483647 h 64"/>
                <a:gd name="T8" fmla="*/ 2147483647 w 56"/>
                <a:gd name="T9" fmla="*/ 2147483647 h 64"/>
                <a:gd name="T10" fmla="*/ 2147483647 w 56"/>
                <a:gd name="T11" fmla="*/ 2147483647 h 64"/>
                <a:gd name="T12" fmla="*/ 2147483647 w 56"/>
                <a:gd name="T13" fmla="*/ 2147483647 h 64"/>
                <a:gd name="T14" fmla="*/ 2147483647 w 56"/>
                <a:gd name="T15" fmla="*/ 2147483647 h 64"/>
                <a:gd name="T16" fmla="*/ 2147483647 w 56"/>
                <a:gd name="T17" fmla="*/ 2147483647 h 64"/>
                <a:gd name="T18" fmla="*/ 2147483647 w 56"/>
                <a:gd name="T19" fmla="*/ 2147483647 h 64"/>
                <a:gd name="T20" fmla="*/ 2147483647 w 56"/>
                <a:gd name="T21" fmla="*/ 2147483647 h 64"/>
                <a:gd name="T22" fmla="*/ 2147483647 w 56"/>
                <a:gd name="T23" fmla="*/ 2147483647 h 64"/>
                <a:gd name="T24" fmla="*/ 2147483647 w 56"/>
                <a:gd name="T25" fmla="*/ 2147483647 h 64"/>
                <a:gd name="T26" fmla="*/ 2147483647 w 56"/>
                <a:gd name="T27" fmla="*/ 2147483647 h 64"/>
                <a:gd name="T28" fmla="*/ 2147483647 w 56"/>
                <a:gd name="T29" fmla="*/ 2147483647 h 64"/>
                <a:gd name="T30" fmla="*/ 2147483647 w 56"/>
                <a:gd name="T31" fmla="*/ 2147483647 h 64"/>
                <a:gd name="T32" fmla="*/ 2147483647 w 56"/>
                <a:gd name="T33" fmla="*/ 2147483647 h 64"/>
                <a:gd name="T34" fmla="*/ 2147483647 w 56"/>
                <a:gd name="T35" fmla="*/ 2147483647 h 64"/>
                <a:gd name="T36" fmla="*/ 2147483647 w 56"/>
                <a:gd name="T37" fmla="*/ 2147483647 h 64"/>
                <a:gd name="T38" fmla="*/ 2147483647 w 56"/>
                <a:gd name="T39" fmla="*/ 0 h 64"/>
                <a:gd name="T40" fmla="*/ 2147483647 w 56"/>
                <a:gd name="T41" fmla="*/ 2147483647 h 64"/>
                <a:gd name="T42" fmla="*/ 2147483647 w 56"/>
                <a:gd name="T43" fmla="*/ 2147483647 h 64"/>
                <a:gd name="T44" fmla="*/ 2147483647 w 56"/>
                <a:gd name="T45" fmla="*/ 2147483647 h 64"/>
                <a:gd name="T46" fmla="*/ 2147483647 w 56"/>
                <a:gd name="T47" fmla="*/ 2147483647 h 64"/>
                <a:gd name="T48" fmla="*/ 2147483647 w 56"/>
                <a:gd name="T49" fmla="*/ 2147483647 h 64"/>
                <a:gd name="T50" fmla="*/ 2147483647 w 56"/>
                <a:gd name="T51" fmla="*/ 2147483647 h 64"/>
                <a:gd name="T52" fmla="*/ 2147483647 w 56"/>
                <a:gd name="T53" fmla="*/ 2147483647 h 64"/>
                <a:gd name="T54" fmla="*/ 2147483647 w 56"/>
                <a:gd name="T55" fmla="*/ 2147483647 h 64"/>
                <a:gd name="T56" fmla="*/ 2147483647 w 56"/>
                <a:gd name="T57" fmla="*/ 2147483647 h 64"/>
                <a:gd name="T58" fmla="*/ 2147483647 w 56"/>
                <a:gd name="T59" fmla="*/ 2147483647 h 64"/>
                <a:gd name="T60" fmla="*/ 2147483647 w 56"/>
                <a:gd name="T61" fmla="*/ 2147483647 h 64"/>
                <a:gd name="T62" fmla="*/ 2147483647 w 56"/>
                <a:gd name="T63" fmla="*/ 2147483647 h 64"/>
                <a:gd name="T64" fmla="*/ 2147483647 w 56"/>
                <a:gd name="T65" fmla="*/ 2147483647 h 64"/>
                <a:gd name="T66" fmla="*/ 2147483647 w 56"/>
                <a:gd name="T67" fmla="*/ 2147483647 h 64"/>
                <a:gd name="T68" fmla="*/ 2147483647 w 56"/>
                <a:gd name="T69" fmla="*/ 2147483647 h 64"/>
                <a:gd name="T70" fmla="*/ 2147483647 w 56"/>
                <a:gd name="T71" fmla="*/ 2147483647 h 64"/>
                <a:gd name="T72" fmla="*/ 2147483647 w 56"/>
                <a:gd name="T73" fmla="*/ 2147483647 h 64"/>
                <a:gd name="T74" fmla="*/ 0 w 56"/>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64"/>
                <a:gd name="T116" fmla="*/ 56 w 5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64">
                  <a:moveTo>
                    <a:pt x="0" y="12"/>
                  </a:moveTo>
                  <a:lnTo>
                    <a:pt x="5" y="56"/>
                  </a:lnTo>
                  <a:lnTo>
                    <a:pt x="9" y="56"/>
                  </a:lnTo>
                  <a:lnTo>
                    <a:pt x="12" y="57"/>
                  </a:lnTo>
                  <a:lnTo>
                    <a:pt x="13" y="60"/>
                  </a:lnTo>
                  <a:lnTo>
                    <a:pt x="18" y="60"/>
                  </a:lnTo>
                  <a:lnTo>
                    <a:pt x="20" y="62"/>
                  </a:lnTo>
                  <a:lnTo>
                    <a:pt x="26" y="62"/>
                  </a:lnTo>
                  <a:lnTo>
                    <a:pt x="29" y="60"/>
                  </a:lnTo>
                  <a:lnTo>
                    <a:pt x="36" y="64"/>
                  </a:lnTo>
                  <a:lnTo>
                    <a:pt x="40" y="60"/>
                  </a:lnTo>
                  <a:lnTo>
                    <a:pt x="41" y="53"/>
                  </a:lnTo>
                  <a:lnTo>
                    <a:pt x="43" y="55"/>
                  </a:lnTo>
                  <a:lnTo>
                    <a:pt x="45" y="49"/>
                  </a:lnTo>
                  <a:lnTo>
                    <a:pt x="52" y="44"/>
                  </a:lnTo>
                  <a:lnTo>
                    <a:pt x="54" y="41"/>
                  </a:lnTo>
                  <a:lnTo>
                    <a:pt x="56" y="27"/>
                  </a:lnTo>
                  <a:lnTo>
                    <a:pt x="54" y="24"/>
                  </a:lnTo>
                  <a:lnTo>
                    <a:pt x="56" y="23"/>
                  </a:lnTo>
                  <a:lnTo>
                    <a:pt x="53" y="0"/>
                  </a:lnTo>
                  <a:lnTo>
                    <a:pt x="47" y="3"/>
                  </a:lnTo>
                  <a:lnTo>
                    <a:pt x="43" y="5"/>
                  </a:lnTo>
                  <a:lnTo>
                    <a:pt x="41" y="8"/>
                  </a:lnTo>
                  <a:lnTo>
                    <a:pt x="39" y="11"/>
                  </a:lnTo>
                  <a:lnTo>
                    <a:pt x="35" y="11"/>
                  </a:lnTo>
                  <a:lnTo>
                    <a:pt x="31" y="13"/>
                  </a:lnTo>
                  <a:lnTo>
                    <a:pt x="30" y="14"/>
                  </a:lnTo>
                  <a:lnTo>
                    <a:pt x="27" y="12"/>
                  </a:lnTo>
                  <a:lnTo>
                    <a:pt x="24" y="14"/>
                  </a:lnTo>
                  <a:lnTo>
                    <a:pt x="23" y="13"/>
                  </a:lnTo>
                  <a:lnTo>
                    <a:pt x="27" y="12"/>
                  </a:lnTo>
                  <a:lnTo>
                    <a:pt x="26" y="12"/>
                  </a:lnTo>
                  <a:lnTo>
                    <a:pt x="25" y="11"/>
                  </a:lnTo>
                  <a:lnTo>
                    <a:pt x="24" y="12"/>
                  </a:lnTo>
                  <a:lnTo>
                    <a:pt x="19" y="10"/>
                  </a:lnTo>
                  <a:lnTo>
                    <a:pt x="17" y="11"/>
                  </a:lnTo>
                  <a:lnTo>
                    <a:pt x="17" y="9"/>
                  </a:lnTo>
                  <a:lnTo>
                    <a:pt x="0" y="1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7" name="Freeform 44"/>
            <p:cNvSpPr>
              <a:spLocks/>
            </p:cNvSpPr>
            <p:nvPr/>
          </p:nvSpPr>
          <p:spPr bwMode="auto">
            <a:xfrm>
              <a:off x="3690473" y="3041447"/>
              <a:ext cx="996443" cy="496151"/>
            </a:xfrm>
            <a:custGeom>
              <a:avLst/>
              <a:gdLst>
                <a:gd name="T0" fmla="*/ 0 w 116"/>
                <a:gd name="T1" fmla="*/ 2147483647 h 60"/>
                <a:gd name="T2" fmla="*/ 2147483647 w 116"/>
                <a:gd name="T3" fmla="*/ 0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2147483647 w 116"/>
                <a:gd name="T71" fmla="*/ 2147483647 h 60"/>
                <a:gd name="T72" fmla="*/ 0 w 116"/>
                <a:gd name="T73" fmla="*/ 2147483647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60"/>
                <a:gd name="T113" fmla="*/ 116 w 116"/>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60">
                  <a:moveTo>
                    <a:pt x="0" y="9"/>
                  </a:moveTo>
                  <a:lnTo>
                    <a:pt x="1" y="0"/>
                  </a:lnTo>
                  <a:lnTo>
                    <a:pt x="14" y="1"/>
                  </a:lnTo>
                  <a:lnTo>
                    <a:pt x="71" y="3"/>
                  </a:lnTo>
                  <a:lnTo>
                    <a:pt x="113" y="3"/>
                  </a:lnTo>
                  <a:lnTo>
                    <a:pt x="113" y="12"/>
                  </a:lnTo>
                  <a:lnTo>
                    <a:pt x="116" y="31"/>
                  </a:lnTo>
                  <a:lnTo>
                    <a:pt x="115" y="60"/>
                  </a:lnTo>
                  <a:lnTo>
                    <a:pt x="112" y="59"/>
                  </a:lnTo>
                  <a:lnTo>
                    <a:pt x="106" y="55"/>
                  </a:lnTo>
                  <a:lnTo>
                    <a:pt x="104" y="56"/>
                  </a:lnTo>
                  <a:lnTo>
                    <a:pt x="96" y="57"/>
                  </a:lnTo>
                  <a:lnTo>
                    <a:pt x="89" y="59"/>
                  </a:lnTo>
                  <a:lnTo>
                    <a:pt x="86" y="57"/>
                  </a:lnTo>
                  <a:lnTo>
                    <a:pt x="82" y="57"/>
                  </a:lnTo>
                  <a:lnTo>
                    <a:pt x="82" y="55"/>
                  </a:lnTo>
                  <a:lnTo>
                    <a:pt x="79" y="57"/>
                  </a:lnTo>
                  <a:lnTo>
                    <a:pt x="79" y="59"/>
                  </a:lnTo>
                  <a:lnTo>
                    <a:pt x="78" y="56"/>
                  </a:lnTo>
                  <a:lnTo>
                    <a:pt x="75" y="58"/>
                  </a:lnTo>
                  <a:lnTo>
                    <a:pt x="71" y="55"/>
                  </a:lnTo>
                  <a:lnTo>
                    <a:pt x="68" y="57"/>
                  </a:lnTo>
                  <a:lnTo>
                    <a:pt x="67" y="56"/>
                  </a:lnTo>
                  <a:lnTo>
                    <a:pt x="65" y="51"/>
                  </a:lnTo>
                  <a:lnTo>
                    <a:pt x="61" y="51"/>
                  </a:lnTo>
                  <a:lnTo>
                    <a:pt x="61" y="52"/>
                  </a:lnTo>
                  <a:lnTo>
                    <a:pt x="58" y="51"/>
                  </a:lnTo>
                  <a:lnTo>
                    <a:pt x="56" y="52"/>
                  </a:lnTo>
                  <a:lnTo>
                    <a:pt x="54" y="50"/>
                  </a:lnTo>
                  <a:lnTo>
                    <a:pt x="50" y="50"/>
                  </a:lnTo>
                  <a:lnTo>
                    <a:pt x="50" y="48"/>
                  </a:lnTo>
                  <a:lnTo>
                    <a:pt x="48" y="46"/>
                  </a:lnTo>
                  <a:lnTo>
                    <a:pt x="47" y="47"/>
                  </a:lnTo>
                  <a:lnTo>
                    <a:pt x="43" y="47"/>
                  </a:lnTo>
                  <a:lnTo>
                    <a:pt x="39" y="44"/>
                  </a:lnTo>
                  <a:lnTo>
                    <a:pt x="41" y="11"/>
                  </a:lnTo>
                  <a:lnTo>
                    <a:pt x="0" y="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8" name="Freeform 45"/>
            <p:cNvSpPr>
              <a:spLocks/>
            </p:cNvSpPr>
            <p:nvPr/>
          </p:nvSpPr>
          <p:spPr bwMode="auto">
            <a:xfrm>
              <a:off x="1525787" y="1362802"/>
              <a:ext cx="920565" cy="752496"/>
            </a:xfrm>
            <a:custGeom>
              <a:avLst/>
              <a:gdLst>
                <a:gd name="T0" fmla="*/ 0 w 107"/>
                <a:gd name="T1" fmla="*/ 2147483647 h 91"/>
                <a:gd name="T2" fmla="*/ 2147483647 w 107"/>
                <a:gd name="T3" fmla="*/ 2147483647 h 91"/>
                <a:gd name="T4" fmla="*/ 2147483647 w 107"/>
                <a:gd name="T5" fmla="*/ 2147483647 h 91"/>
                <a:gd name="T6" fmla="*/ 2147483647 w 107"/>
                <a:gd name="T7" fmla="*/ 0 h 91"/>
                <a:gd name="T8" fmla="*/ 2147483647 w 107"/>
                <a:gd name="T9" fmla="*/ 2147483647 h 91"/>
                <a:gd name="T10" fmla="*/ 2147483647 w 107"/>
                <a:gd name="T11" fmla="*/ 2147483647 h 91"/>
                <a:gd name="T12" fmla="*/ 2147483647 w 107"/>
                <a:gd name="T13" fmla="*/ 2147483647 h 91"/>
                <a:gd name="T14" fmla="*/ 2147483647 w 107"/>
                <a:gd name="T15" fmla="*/ 2147483647 h 91"/>
                <a:gd name="T16" fmla="*/ 2147483647 w 107"/>
                <a:gd name="T17" fmla="*/ 2147483647 h 91"/>
                <a:gd name="T18" fmla="*/ 2147483647 w 107"/>
                <a:gd name="T19" fmla="*/ 2147483647 h 91"/>
                <a:gd name="T20" fmla="*/ 2147483647 w 107"/>
                <a:gd name="T21" fmla="*/ 2147483647 h 91"/>
                <a:gd name="T22" fmla="*/ 2147483647 w 107"/>
                <a:gd name="T23" fmla="*/ 2147483647 h 91"/>
                <a:gd name="T24" fmla="*/ 2147483647 w 107"/>
                <a:gd name="T25" fmla="*/ 2147483647 h 91"/>
                <a:gd name="T26" fmla="*/ 2147483647 w 107"/>
                <a:gd name="T27" fmla="*/ 2147483647 h 91"/>
                <a:gd name="T28" fmla="*/ 2147483647 w 107"/>
                <a:gd name="T29" fmla="*/ 2147483647 h 91"/>
                <a:gd name="T30" fmla="*/ 2147483647 w 107"/>
                <a:gd name="T31" fmla="*/ 2147483647 h 91"/>
                <a:gd name="T32" fmla="*/ 2147483647 w 107"/>
                <a:gd name="T33" fmla="*/ 2147483647 h 91"/>
                <a:gd name="T34" fmla="*/ 2147483647 w 107"/>
                <a:gd name="T35" fmla="*/ 2147483647 h 91"/>
                <a:gd name="T36" fmla="*/ 2147483647 w 107"/>
                <a:gd name="T37" fmla="*/ 2147483647 h 91"/>
                <a:gd name="T38" fmla="*/ 2147483647 w 107"/>
                <a:gd name="T39" fmla="*/ 2147483647 h 91"/>
                <a:gd name="T40" fmla="*/ 2147483647 w 107"/>
                <a:gd name="T41" fmla="*/ 2147483647 h 91"/>
                <a:gd name="T42" fmla="*/ 2147483647 w 107"/>
                <a:gd name="T43" fmla="*/ 2147483647 h 91"/>
                <a:gd name="T44" fmla="*/ 2147483647 w 107"/>
                <a:gd name="T45" fmla="*/ 2147483647 h 91"/>
                <a:gd name="T46" fmla="*/ 2147483647 w 107"/>
                <a:gd name="T47" fmla="*/ 2147483647 h 91"/>
                <a:gd name="T48" fmla="*/ 2147483647 w 107"/>
                <a:gd name="T49" fmla="*/ 2147483647 h 91"/>
                <a:gd name="T50" fmla="*/ 0 w 107"/>
                <a:gd name="T51" fmla="*/ 2147483647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91"/>
                <a:gd name="T80" fmla="*/ 107 w 107"/>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91">
                  <a:moveTo>
                    <a:pt x="0" y="68"/>
                  </a:moveTo>
                  <a:lnTo>
                    <a:pt x="2" y="52"/>
                  </a:lnTo>
                  <a:lnTo>
                    <a:pt x="10" y="38"/>
                  </a:lnTo>
                  <a:lnTo>
                    <a:pt x="23" y="0"/>
                  </a:lnTo>
                  <a:lnTo>
                    <a:pt x="30" y="2"/>
                  </a:lnTo>
                  <a:lnTo>
                    <a:pt x="30" y="4"/>
                  </a:lnTo>
                  <a:lnTo>
                    <a:pt x="32" y="4"/>
                  </a:lnTo>
                  <a:lnTo>
                    <a:pt x="36" y="11"/>
                  </a:lnTo>
                  <a:lnTo>
                    <a:pt x="35" y="13"/>
                  </a:lnTo>
                  <a:lnTo>
                    <a:pt x="40" y="17"/>
                  </a:lnTo>
                  <a:lnTo>
                    <a:pt x="49" y="17"/>
                  </a:lnTo>
                  <a:lnTo>
                    <a:pt x="56" y="20"/>
                  </a:lnTo>
                  <a:lnTo>
                    <a:pt x="59" y="19"/>
                  </a:lnTo>
                  <a:lnTo>
                    <a:pt x="80" y="20"/>
                  </a:lnTo>
                  <a:lnTo>
                    <a:pt x="103" y="25"/>
                  </a:lnTo>
                  <a:lnTo>
                    <a:pt x="104" y="28"/>
                  </a:lnTo>
                  <a:lnTo>
                    <a:pt x="107" y="33"/>
                  </a:lnTo>
                  <a:lnTo>
                    <a:pt x="103" y="38"/>
                  </a:lnTo>
                  <a:lnTo>
                    <a:pt x="99" y="45"/>
                  </a:lnTo>
                  <a:lnTo>
                    <a:pt x="94" y="49"/>
                  </a:lnTo>
                  <a:lnTo>
                    <a:pt x="94" y="53"/>
                  </a:lnTo>
                  <a:lnTo>
                    <a:pt x="96" y="56"/>
                  </a:lnTo>
                  <a:lnTo>
                    <a:pt x="93" y="64"/>
                  </a:lnTo>
                  <a:lnTo>
                    <a:pt x="87" y="91"/>
                  </a:lnTo>
                  <a:lnTo>
                    <a:pt x="51" y="82"/>
                  </a:lnTo>
                  <a:lnTo>
                    <a:pt x="0" y="68"/>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49" name="Freeform 46"/>
            <p:cNvSpPr>
              <a:spLocks/>
            </p:cNvSpPr>
            <p:nvPr/>
          </p:nvSpPr>
          <p:spPr bwMode="auto">
            <a:xfrm>
              <a:off x="6164400" y="2148375"/>
              <a:ext cx="662864" cy="413459"/>
            </a:xfrm>
            <a:custGeom>
              <a:avLst/>
              <a:gdLst>
                <a:gd name="T0" fmla="*/ 0 w 77"/>
                <a:gd name="T1" fmla="*/ 2147483647 h 50"/>
                <a:gd name="T2" fmla="*/ 2147483647 w 77"/>
                <a:gd name="T3" fmla="*/ 2147483647 h 50"/>
                <a:gd name="T4" fmla="*/ 2147483647 w 77"/>
                <a:gd name="T5" fmla="*/ 2147483647 h 50"/>
                <a:gd name="T6" fmla="*/ 2147483647 w 77"/>
                <a:gd name="T7" fmla="*/ 2147483647 h 50"/>
                <a:gd name="T8" fmla="*/ 2147483647 w 77"/>
                <a:gd name="T9" fmla="*/ 2147483647 h 50"/>
                <a:gd name="T10" fmla="*/ 2147483647 w 77"/>
                <a:gd name="T11" fmla="*/ 2147483647 h 50"/>
                <a:gd name="T12" fmla="*/ 2147483647 w 77"/>
                <a:gd name="T13" fmla="*/ 2147483647 h 50"/>
                <a:gd name="T14" fmla="*/ 2147483647 w 77"/>
                <a:gd name="T15" fmla="*/ 2147483647 h 50"/>
                <a:gd name="T16" fmla="*/ 2147483647 w 77"/>
                <a:gd name="T17" fmla="*/ 2147483647 h 50"/>
                <a:gd name="T18" fmla="*/ 2147483647 w 77"/>
                <a:gd name="T19" fmla="*/ 2147483647 h 50"/>
                <a:gd name="T20" fmla="*/ 2147483647 w 77"/>
                <a:gd name="T21" fmla="*/ 2147483647 h 50"/>
                <a:gd name="T22" fmla="*/ 2147483647 w 77"/>
                <a:gd name="T23" fmla="*/ 2147483647 h 50"/>
                <a:gd name="T24" fmla="*/ 2147483647 w 77"/>
                <a:gd name="T25" fmla="*/ 2147483647 h 50"/>
                <a:gd name="T26" fmla="*/ 2147483647 w 77"/>
                <a:gd name="T27" fmla="*/ 2147483647 h 50"/>
                <a:gd name="T28" fmla="*/ 2147483647 w 77"/>
                <a:gd name="T29" fmla="*/ 2147483647 h 50"/>
                <a:gd name="T30" fmla="*/ 2147483647 w 77"/>
                <a:gd name="T31" fmla="*/ 0 h 50"/>
                <a:gd name="T32" fmla="*/ 2147483647 w 77"/>
                <a:gd name="T33" fmla="*/ 2147483647 h 50"/>
                <a:gd name="T34" fmla="*/ 2147483647 w 77"/>
                <a:gd name="T35" fmla="*/ 2147483647 h 50"/>
                <a:gd name="T36" fmla="*/ 0 w 77"/>
                <a:gd name="T37" fmla="*/ 2147483647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50"/>
                <a:gd name="T59" fmla="*/ 77 w 77"/>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50">
                  <a:moveTo>
                    <a:pt x="0" y="12"/>
                  </a:moveTo>
                  <a:lnTo>
                    <a:pt x="3" y="35"/>
                  </a:lnTo>
                  <a:lnTo>
                    <a:pt x="6" y="50"/>
                  </a:lnTo>
                  <a:lnTo>
                    <a:pt x="19" y="48"/>
                  </a:lnTo>
                  <a:lnTo>
                    <a:pt x="66" y="39"/>
                  </a:lnTo>
                  <a:lnTo>
                    <a:pt x="67" y="37"/>
                  </a:lnTo>
                  <a:lnTo>
                    <a:pt x="70" y="37"/>
                  </a:lnTo>
                  <a:lnTo>
                    <a:pt x="73" y="35"/>
                  </a:lnTo>
                  <a:lnTo>
                    <a:pt x="75" y="31"/>
                  </a:lnTo>
                  <a:lnTo>
                    <a:pt x="77" y="29"/>
                  </a:lnTo>
                  <a:lnTo>
                    <a:pt x="70" y="23"/>
                  </a:lnTo>
                  <a:lnTo>
                    <a:pt x="69" y="17"/>
                  </a:lnTo>
                  <a:lnTo>
                    <a:pt x="73" y="9"/>
                  </a:lnTo>
                  <a:lnTo>
                    <a:pt x="68" y="6"/>
                  </a:lnTo>
                  <a:lnTo>
                    <a:pt x="66" y="2"/>
                  </a:lnTo>
                  <a:lnTo>
                    <a:pt x="62" y="0"/>
                  </a:lnTo>
                  <a:lnTo>
                    <a:pt x="11" y="10"/>
                  </a:lnTo>
                  <a:lnTo>
                    <a:pt x="8" y="6"/>
                  </a:lnTo>
                  <a:lnTo>
                    <a:pt x="0" y="1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1" name="Freeform 48"/>
            <p:cNvSpPr>
              <a:spLocks/>
            </p:cNvSpPr>
            <p:nvPr/>
          </p:nvSpPr>
          <p:spPr bwMode="auto">
            <a:xfrm>
              <a:off x="5992600" y="3206831"/>
              <a:ext cx="584122" cy="429998"/>
            </a:xfrm>
            <a:custGeom>
              <a:avLst/>
              <a:gdLst>
                <a:gd name="T0" fmla="*/ 0 w 68"/>
                <a:gd name="T1" fmla="*/ 2147483647 h 52"/>
                <a:gd name="T2" fmla="*/ 2147483647 w 68"/>
                <a:gd name="T3" fmla="*/ 2147483647 h 52"/>
                <a:gd name="T4" fmla="*/ 2147483647 w 68"/>
                <a:gd name="T5" fmla="*/ 2147483647 h 52"/>
                <a:gd name="T6" fmla="*/ 2147483647 w 68"/>
                <a:gd name="T7" fmla="*/ 0 h 52"/>
                <a:gd name="T8" fmla="*/ 2147483647 w 68"/>
                <a:gd name="T9" fmla="*/ 2147483647 h 52"/>
                <a:gd name="T10" fmla="*/ 2147483647 w 68"/>
                <a:gd name="T11" fmla="*/ 2147483647 h 52"/>
                <a:gd name="T12" fmla="*/ 2147483647 w 68"/>
                <a:gd name="T13" fmla="*/ 2147483647 h 52"/>
                <a:gd name="T14" fmla="*/ 2147483647 w 68"/>
                <a:gd name="T15" fmla="*/ 2147483647 h 52"/>
                <a:gd name="T16" fmla="*/ 2147483647 w 68"/>
                <a:gd name="T17" fmla="*/ 2147483647 h 52"/>
                <a:gd name="T18" fmla="*/ 2147483647 w 68"/>
                <a:gd name="T19" fmla="*/ 2147483647 h 52"/>
                <a:gd name="T20" fmla="*/ 2147483647 w 68"/>
                <a:gd name="T21" fmla="*/ 2147483647 h 52"/>
                <a:gd name="T22" fmla="*/ 2147483647 w 68"/>
                <a:gd name="T23" fmla="*/ 2147483647 h 52"/>
                <a:gd name="T24" fmla="*/ 2147483647 w 68"/>
                <a:gd name="T25" fmla="*/ 2147483647 h 52"/>
                <a:gd name="T26" fmla="*/ 2147483647 w 68"/>
                <a:gd name="T27" fmla="*/ 2147483647 h 52"/>
                <a:gd name="T28" fmla="*/ 2147483647 w 68"/>
                <a:gd name="T29" fmla="*/ 2147483647 h 52"/>
                <a:gd name="T30" fmla="*/ 2147483647 w 68"/>
                <a:gd name="T31" fmla="*/ 2147483647 h 52"/>
                <a:gd name="T32" fmla="*/ 2147483647 w 68"/>
                <a:gd name="T33" fmla="*/ 2147483647 h 52"/>
                <a:gd name="T34" fmla="*/ 2147483647 w 68"/>
                <a:gd name="T35" fmla="*/ 2147483647 h 52"/>
                <a:gd name="T36" fmla="*/ 2147483647 w 68"/>
                <a:gd name="T37" fmla="*/ 2147483647 h 52"/>
                <a:gd name="T38" fmla="*/ 2147483647 w 68"/>
                <a:gd name="T39" fmla="*/ 2147483647 h 52"/>
                <a:gd name="T40" fmla="*/ 2147483647 w 68"/>
                <a:gd name="T41" fmla="*/ 2147483647 h 52"/>
                <a:gd name="T42" fmla="*/ 2147483647 w 68"/>
                <a:gd name="T43" fmla="*/ 2147483647 h 52"/>
                <a:gd name="T44" fmla="*/ 2147483647 w 68"/>
                <a:gd name="T45" fmla="*/ 2147483647 h 52"/>
                <a:gd name="T46" fmla="*/ 2147483647 w 68"/>
                <a:gd name="T47" fmla="*/ 2147483647 h 52"/>
                <a:gd name="T48" fmla="*/ 2147483647 w 68"/>
                <a:gd name="T49" fmla="*/ 2147483647 h 52"/>
                <a:gd name="T50" fmla="*/ 2147483647 w 68"/>
                <a:gd name="T51" fmla="*/ 2147483647 h 52"/>
                <a:gd name="T52" fmla="*/ 2147483647 w 68"/>
                <a:gd name="T53" fmla="*/ 2147483647 h 52"/>
                <a:gd name="T54" fmla="*/ 0 w 68"/>
                <a:gd name="T55" fmla="*/ 2147483647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52"/>
                <a:gd name="T86" fmla="*/ 68 w 68"/>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52">
                  <a:moveTo>
                    <a:pt x="0" y="12"/>
                  </a:moveTo>
                  <a:lnTo>
                    <a:pt x="3" y="7"/>
                  </a:lnTo>
                  <a:lnTo>
                    <a:pt x="13" y="2"/>
                  </a:lnTo>
                  <a:lnTo>
                    <a:pt x="31" y="0"/>
                  </a:lnTo>
                  <a:lnTo>
                    <a:pt x="39" y="5"/>
                  </a:lnTo>
                  <a:lnTo>
                    <a:pt x="50" y="3"/>
                  </a:lnTo>
                  <a:lnTo>
                    <a:pt x="68" y="16"/>
                  </a:lnTo>
                  <a:lnTo>
                    <a:pt x="63" y="22"/>
                  </a:lnTo>
                  <a:lnTo>
                    <a:pt x="60" y="26"/>
                  </a:lnTo>
                  <a:lnTo>
                    <a:pt x="61" y="30"/>
                  </a:lnTo>
                  <a:lnTo>
                    <a:pt x="56" y="34"/>
                  </a:lnTo>
                  <a:lnTo>
                    <a:pt x="52" y="40"/>
                  </a:lnTo>
                  <a:lnTo>
                    <a:pt x="47" y="43"/>
                  </a:lnTo>
                  <a:lnTo>
                    <a:pt x="45" y="43"/>
                  </a:lnTo>
                  <a:lnTo>
                    <a:pt x="44" y="47"/>
                  </a:lnTo>
                  <a:lnTo>
                    <a:pt x="41" y="45"/>
                  </a:lnTo>
                  <a:lnTo>
                    <a:pt x="44" y="48"/>
                  </a:lnTo>
                  <a:lnTo>
                    <a:pt x="41" y="52"/>
                  </a:lnTo>
                  <a:lnTo>
                    <a:pt x="39" y="51"/>
                  </a:lnTo>
                  <a:lnTo>
                    <a:pt x="37" y="49"/>
                  </a:lnTo>
                  <a:lnTo>
                    <a:pt x="34" y="44"/>
                  </a:lnTo>
                  <a:lnTo>
                    <a:pt x="32" y="44"/>
                  </a:lnTo>
                  <a:lnTo>
                    <a:pt x="29" y="37"/>
                  </a:lnTo>
                  <a:lnTo>
                    <a:pt x="24" y="34"/>
                  </a:lnTo>
                  <a:lnTo>
                    <a:pt x="21" y="29"/>
                  </a:lnTo>
                  <a:lnTo>
                    <a:pt x="13" y="23"/>
                  </a:lnTo>
                  <a:lnTo>
                    <a:pt x="9" y="18"/>
                  </a:lnTo>
                  <a:lnTo>
                    <a:pt x="0" y="12"/>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2" name="Freeform 49"/>
            <p:cNvSpPr>
              <a:spLocks/>
            </p:cNvSpPr>
            <p:nvPr/>
          </p:nvSpPr>
          <p:spPr bwMode="auto">
            <a:xfrm>
              <a:off x="3656113" y="1776261"/>
              <a:ext cx="807462" cy="529228"/>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0 w 94"/>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
                <a:gd name="T61" fmla="*/ 0 h 64"/>
                <a:gd name="T62" fmla="*/ 94 w 94"/>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 h="64">
                  <a:moveTo>
                    <a:pt x="0" y="50"/>
                  </a:moveTo>
                  <a:lnTo>
                    <a:pt x="3" y="16"/>
                  </a:lnTo>
                  <a:lnTo>
                    <a:pt x="5" y="0"/>
                  </a:lnTo>
                  <a:lnTo>
                    <a:pt x="46" y="3"/>
                  </a:lnTo>
                  <a:lnTo>
                    <a:pt x="93" y="5"/>
                  </a:lnTo>
                  <a:lnTo>
                    <a:pt x="90" y="11"/>
                  </a:lnTo>
                  <a:lnTo>
                    <a:pt x="94" y="15"/>
                  </a:lnTo>
                  <a:lnTo>
                    <a:pt x="94" y="46"/>
                  </a:lnTo>
                  <a:lnTo>
                    <a:pt x="92" y="46"/>
                  </a:lnTo>
                  <a:lnTo>
                    <a:pt x="92" y="50"/>
                  </a:lnTo>
                  <a:lnTo>
                    <a:pt x="94" y="53"/>
                  </a:lnTo>
                  <a:lnTo>
                    <a:pt x="93" y="56"/>
                  </a:lnTo>
                  <a:lnTo>
                    <a:pt x="94" y="64"/>
                  </a:lnTo>
                  <a:lnTo>
                    <a:pt x="91" y="63"/>
                  </a:lnTo>
                  <a:lnTo>
                    <a:pt x="89" y="60"/>
                  </a:lnTo>
                  <a:lnTo>
                    <a:pt x="85" y="58"/>
                  </a:lnTo>
                  <a:lnTo>
                    <a:pt x="81" y="57"/>
                  </a:lnTo>
                  <a:lnTo>
                    <a:pt x="73" y="57"/>
                  </a:lnTo>
                  <a:lnTo>
                    <a:pt x="68" y="54"/>
                  </a:lnTo>
                  <a:lnTo>
                    <a:pt x="0" y="50"/>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3" name="Freeform 50"/>
            <p:cNvSpPr>
              <a:spLocks/>
            </p:cNvSpPr>
            <p:nvPr/>
          </p:nvSpPr>
          <p:spPr bwMode="auto">
            <a:xfrm>
              <a:off x="5177979" y="3016640"/>
              <a:ext cx="979263" cy="322498"/>
            </a:xfrm>
            <a:custGeom>
              <a:avLst/>
              <a:gdLst>
                <a:gd name="T0" fmla="*/ 0 w 114"/>
                <a:gd name="T1" fmla="*/ 2147483647 h 39"/>
                <a:gd name="T2" fmla="*/ 2147483647 w 114"/>
                <a:gd name="T3" fmla="*/ 2147483647 h 39"/>
                <a:gd name="T4" fmla="*/ 2147483647 w 114"/>
                <a:gd name="T5" fmla="*/ 2147483647 h 39"/>
                <a:gd name="T6" fmla="*/ 2147483647 w 114"/>
                <a:gd name="T7" fmla="*/ 2147483647 h 39"/>
                <a:gd name="T8" fmla="*/ 2147483647 w 114"/>
                <a:gd name="T9" fmla="*/ 2147483647 h 39"/>
                <a:gd name="T10" fmla="*/ 2147483647 w 114"/>
                <a:gd name="T11" fmla="*/ 2147483647 h 39"/>
                <a:gd name="T12" fmla="*/ 2147483647 w 114"/>
                <a:gd name="T13" fmla="*/ 2147483647 h 39"/>
                <a:gd name="T14" fmla="*/ 2147483647 w 114"/>
                <a:gd name="T15" fmla="*/ 2147483647 h 39"/>
                <a:gd name="T16" fmla="*/ 2147483647 w 114"/>
                <a:gd name="T17" fmla="*/ 2147483647 h 39"/>
                <a:gd name="T18" fmla="*/ 2147483647 w 114"/>
                <a:gd name="T19" fmla="*/ 2147483647 h 39"/>
                <a:gd name="T20" fmla="*/ 2147483647 w 114"/>
                <a:gd name="T21" fmla="*/ 2147483647 h 39"/>
                <a:gd name="T22" fmla="*/ 2147483647 w 114"/>
                <a:gd name="T23" fmla="*/ 2147483647 h 39"/>
                <a:gd name="T24" fmla="*/ 2147483647 w 114"/>
                <a:gd name="T25" fmla="*/ 2147483647 h 39"/>
                <a:gd name="T26" fmla="*/ 2147483647 w 114"/>
                <a:gd name="T27" fmla="*/ 0 h 39"/>
                <a:gd name="T28" fmla="*/ 2147483647 w 114"/>
                <a:gd name="T29" fmla="*/ 2147483647 h 39"/>
                <a:gd name="T30" fmla="*/ 2147483647 w 114"/>
                <a:gd name="T31" fmla="*/ 2147483647 h 39"/>
                <a:gd name="T32" fmla="*/ 2147483647 w 114"/>
                <a:gd name="T33" fmla="*/ 2147483647 h 39"/>
                <a:gd name="T34" fmla="*/ 2147483647 w 114"/>
                <a:gd name="T35" fmla="*/ 2147483647 h 39"/>
                <a:gd name="T36" fmla="*/ 2147483647 w 114"/>
                <a:gd name="T37" fmla="*/ 2147483647 h 39"/>
                <a:gd name="T38" fmla="*/ 2147483647 w 114"/>
                <a:gd name="T39" fmla="*/ 2147483647 h 39"/>
                <a:gd name="T40" fmla="*/ 2147483647 w 114"/>
                <a:gd name="T41" fmla="*/ 2147483647 h 39"/>
                <a:gd name="T42" fmla="*/ 2147483647 w 114"/>
                <a:gd name="T43" fmla="*/ 2147483647 h 39"/>
                <a:gd name="T44" fmla="*/ 2147483647 w 114"/>
                <a:gd name="T45" fmla="*/ 2147483647 h 39"/>
                <a:gd name="T46" fmla="*/ 2147483647 w 114"/>
                <a:gd name="T47" fmla="*/ 2147483647 h 39"/>
                <a:gd name="T48" fmla="*/ 2147483647 w 114"/>
                <a:gd name="T49" fmla="*/ 2147483647 h 39"/>
                <a:gd name="T50" fmla="*/ 2147483647 w 114"/>
                <a:gd name="T51" fmla="*/ 2147483647 h 39"/>
                <a:gd name="T52" fmla="*/ 2147483647 w 114"/>
                <a:gd name="T53" fmla="*/ 2147483647 h 39"/>
                <a:gd name="T54" fmla="*/ 2147483647 w 114"/>
                <a:gd name="T55" fmla="*/ 2147483647 h 39"/>
                <a:gd name="T56" fmla="*/ 2147483647 w 114"/>
                <a:gd name="T57" fmla="*/ 2147483647 h 39"/>
                <a:gd name="T58" fmla="*/ 0 w 114"/>
                <a:gd name="T59" fmla="*/ 214748364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39"/>
                <a:gd name="T92" fmla="*/ 114 w 114"/>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39">
                  <a:moveTo>
                    <a:pt x="0" y="39"/>
                  </a:moveTo>
                  <a:lnTo>
                    <a:pt x="2" y="32"/>
                  </a:lnTo>
                  <a:lnTo>
                    <a:pt x="1" y="31"/>
                  </a:lnTo>
                  <a:lnTo>
                    <a:pt x="4" y="29"/>
                  </a:lnTo>
                  <a:lnTo>
                    <a:pt x="8" y="22"/>
                  </a:lnTo>
                  <a:lnTo>
                    <a:pt x="7" y="21"/>
                  </a:lnTo>
                  <a:lnTo>
                    <a:pt x="8" y="18"/>
                  </a:lnTo>
                  <a:lnTo>
                    <a:pt x="8" y="15"/>
                  </a:lnTo>
                  <a:lnTo>
                    <a:pt x="10" y="12"/>
                  </a:lnTo>
                  <a:lnTo>
                    <a:pt x="28" y="11"/>
                  </a:lnTo>
                  <a:lnTo>
                    <a:pt x="28" y="8"/>
                  </a:lnTo>
                  <a:lnTo>
                    <a:pt x="34" y="9"/>
                  </a:lnTo>
                  <a:lnTo>
                    <a:pt x="87" y="4"/>
                  </a:lnTo>
                  <a:lnTo>
                    <a:pt x="114" y="0"/>
                  </a:lnTo>
                  <a:lnTo>
                    <a:pt x="114" y="4"/>
                  </a:lnTo>
                  <a:lnTo>
                    <a:pt x="112" y="5"/>
                  </a:lnTo>
                  <a:lnTo>
                    <a:pt x="109" y="9"/>
                  </a:lnTo>
                  <a:lnTo>
                    <a:pt x="108" y="9"/>
                  </a:lnTo>
                  <a:lnTo>
                    <a:pt x="106" y="10"/>
                  </a:lnTo>
                  <a:lnTo>
                    <a:pt x="104" y="12"/>
                  </a:lnTo>
                  <a:lnTo>
                    <a:pt x="102" y="11"/>
                  </a:lnTo>
                  <a:lnTo>
                    <a:pt x="99" y="13"/>
                  </a:lnTo>
                  <a:lnTo>
                    <a:pt x="99" y="16"/>
                  </a:lnTo>
                  <a:lnTo>
                    <a:pt x="86" y="23"/>
                  </a:lnTo>
                  <a:lnTo>
                    <a:pt x="85" y="26"/>
                  </a:lnTo>
                  <a:lnTo>
                    <a:pt x="82" y="28"/>
                  </a:lnTo>
                  <a:lnTo>
                    <a:pt x="82" y="32"/>
                  </a:lnTo>
                  <a:lnTo>
                    <a:pt x="64" y="34"/>
                  </a:lnTo>
                  <a:lnTo>
                    <a:pt x="29" y="37"/>
                  </a:lnTo>
                  <a:lnTo>
                    <a:pt x="0" y="3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4" name="Freeform 51"/>
            <p:cNvSpPr>
              <a:spLocks/>
            </p:cNvSpPr>
            <p:nvPr/>
          </p:nvSpPr>
          <p:spPr bwMode="auto">
            <a:xfrm>
              <a:off x="3192252" y="3115870"/>
              <a:ext cx="1607767" cy="1496723"/>
            </a:xfrm>
            <a:custGeom>
              <a:avLst/>
              <a:gdLst>
                <a:gd name="T0" fmla="*/ 2147483647 w 187"/>
                <a:gd name="T1" fmla="*/ 2147483647 h 181"/>
                <a:gd name="T2" fmla="*/ 2147483647 w 187"/>
                <a:gd name="T3" fmla="*/ 2147483647 h 181"/>
                <a:gd name="T4" fmla="*/ 2147483647 w 187"/>
                <a:gd name="T5" fmla="*/ 2147483647 h 181"/>
                <a:gd name="T6" fmla="*/ 2147483647 w 187"/>
                <a:gd name="T7" fmla="*/ 2147483647 h 181"/>
                <a:gd name="T8" fmla="*/ 2147483647 w 187"/>
                <a:gd name="T9" fmla="*/ 2147483647 h 181"/>
                <a:gd name="T10" fmla="*/ 2147483647 w 187"/>
                <a:gd name="T11" fmla="*/ 2147483647 h 181"/>
                <a:gd name="T12" fmla="*/ 2147483647 w 187"/>
                <a:gd name="T13" fmla="*/ 2147483647 h 181"/>
                <a:gd name="T14" fmla="*/ 2147483647 w 187"/>
                <a:gd name="T15" fmla="*/ 2147483647 h 181"/>
                <a:gd name="T16" fmla="*/ 2147483647 w 187"/>
                <a:gd name="T17" fmla="*/ 2147483647 h 181"/>
                <a:gd name="T18" fmla="*/ 2147483647 w 187"/>
                <a:gd name="T19" fmla="*/ 2147483647 h 181"/>
                <a:gd name="T20" fmla="*/ 2147483647 w 187"/>
                <a:gd name="T21" fmla="*/ 2147483647 h 181"/>
                <a:gd name="T22" fmla="*/ 2147483647 w 187"/>
                <a:gd name="T23" fmla="*/ 2147483647 h 181"/>
                <a:gd name="T24" fmla="*/ 2147483647 w 187"/>
                <a:gd name="T25" fmla="*/ 2147483647 h 181"/>
                <a:gd name="T26" fmla="*/ 2147483647 w 187"/>
                <a:gd name="T27" fmla="*/ 2147483647 h 181"/>
                <a:gd name="T28" fmla="*/ 2147483647 w 187"/>
                <a:gd name="T29" fmla="*/ 2147483647 h 181"/>
                <a:gd name="T30" fmla="*/ 2147483647 w 187"/>
                <a:gd name="T31" fmla="*/ 2147483647 h 181"/>
                <a:gd name="T32" fmla="*/ 2147483647 w 187"/>
                <a:gd name="T33" fmla="*/ 2147483647 h 181"/>
                <a:gd name="T34" fmla="*/ 2147483647 w 187"/>
                <a:gd name="T35" fmla="*/ 2147483647 h 181"/>
                <a:gd name="T36" fmla="*/ 2147483647 w 187"/>
                <a:gd name="T37" fmla="*/ 2147483647 h 181"/>
                <a:gd name="T38" fmla="*/ 2147483647 w 187"/>
                <a:gd name="T39" fmla="*/ 2147483647 h 181"/>
                <a:gd name="T40" fmla="*/ 2147483647 w 187"/>
                <a:gd name="T41" fmla="*/ 2147483647 h 181"/>
                <a:gd name="T42" fmla="*/ 2147483647 w 187"/>
                <a:gd name="T43" fmla="*/ 2147483647 h 181"/>
                <a:gd name="T44" fmla="*/ 2147483647 w 187"/>
                <a:gd name="T45" fmla="*/ 2147483647 h 181"/>
                <a:gd name="T46" fmla="*/ 2147483647 w 187"/>
                <a:gd name="T47" fmla="*/ 2147483647 h 181"/>
                <a:gd name="T48" fmla="*/ 2147483647 w 187"/>
                <a:gd name="T49" fmla="*/ 2147483647 h 181"/>
                <a:gd name="T50" fmla="*/ 2147483647 w 187"/>
                <a:gd name="T51" fmla="*/ 2147483647 h 181"/>
                <a:gd name="T52" fmla="*/ 2147483647 w 187"/>
                <a:gd name="T53" fmla="*/ 2147483647 h 181"/>
                <a:gd name="T54" fmla="*/ 2147483647 w 187"/>
                <a:gd name="T55" fmla="*/ 2147483647 h 181"/>
                <a:gd name="T56" fmla="*/ 2147483647 w 187"/>
                <a:gd name="T57" fmla="*/ 2147483647 h 181"/>
                <a:gd name="T58" fmla="*/ 2147483647 w 187"/>
                <a:gd name="T59" fmla="*/ 2147483647 h 181"/>
                <a:gd name="T60" fmla="*/ 2147483647 w 187"/>
                <a:gd name="T61" fmla="*/ 2147483647 h 181"/>
                <a:gd name="T62" fmla="*/ 2147483647 w 187"/>
                <a:gd name="T63" fmla="*/ 2147483647 h 181"/>
                <a:gd name="T64" fmla="*/ 2147483647 w 187"/>
                <a:gd name="T65" fmla="*/ 2147483647 h 181"/>
                <a:gd name="T66" fmla="*/ 2147483647 w 187"/>
                <a:gd name="T67" fmla="*/ 2147483647 h 181"/>
                <a:gd name="T68" fmla="*/ 2147483647 w 187"/>
                <a:gd name="T69" fmla="*/ 2147483647 h 181"/>
                <a:gd name="T70" fmla="*/ 2147483647 w 187"/>
                <a:gd name="T71" fmla="*/ 2147483647 h 181"/>
                <a:gd name="T72" fmla="*/ 2147483647 w 187"/>
                <a:gd name="T73" fmla="*/ 2147483647 h 181"/>
                <a:gd name="T74" fmla="*/ 2147483647 w 187"/>
                <a:gd name="T75" fmla="*/ 2147483647 h 181"/>
                <a:gd name="T76" fmla="*/ 2147483647 w 187"/>
                <a:gd name="T77" fmla="*/ 2147483647 h 181"/>
                <a:gd name="T78" fmla="*/ 2147483647 w 187"/>
                <a:gd name="T79" fmla="*/ 2147483647 h 181"/>
                <a:gd name="T80" fmla="*/ 2147483647 w 187"/>
                <a:gd name="T81" fmla="*/ 2147483647 h 181"/>
                <a:gd name="T82" fmla="*/ 2147483647 w 187"/>
                <a:gd name="T83" fmla="*/ 2147483647 h 181"/>
                <a:gd name="T84" fmla="*/ 2147483647 w 187"/>
                <a:gd name="T85" fmla="*/ 2147483647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81"/>
                <a:gd name="T131" fmla="*/ 187 w 187"/>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81">
                  <a:moveTo>
                    <a:pt x="2" y="74"/>
                  </a:moveTo>
                  <a:lnTo>
                    <a:pt x="0" y="71"/>
                  </a:lnTo>
                  <a:lnTo>
                    <a:pt x="4" y="71"/>
                  </a:lnTo>
                  <a:lnTo>
                    <a:pt x="51" y="75"/>
                  </a:lnTo>
                  <a:lnTo>
                    <a:pt x="58" y="0"/>
                  </a:lnTo>
                  <a:lnTo>
                    <a:pt x="99" y="2"/>
                  </a:lnTo>
                  <a:lnTo>
                    <a:pt x="97" y="35"/>
                  </a:lnTo>
                  <a:lnTo>
                    <a:pt x="101" y="38"/>
                  </a:lnTo>
                  <a:lnTo>
                    <a:pt x="105" y="38"/>
                  </a:lnTo>
                  <a:lnTo>
                    <a:pt x="106" y="37"/>
                  </a:lnTo>
                  <a:lnTo>
                    <a:pt x="108" y="39"/>
                  </a:lnTo>
                  <a:lnTo>
                    <a:pt x="108" y="41"/>
                  </a:lnTo>
                  <a:lnTo>
                    <a:pt x="112" y="41"/>
                  </a:lnTo>
                  <a:lnTo>
                    <a:pt x="114" y="43"/>
                  </a:lnTo>
                  <a:lnTo>
                    <a:pt x="116" y="42"/>
                  </a:lnTo>
                  <a:lnTo>
                    <a:pt x="119" y="43"/>
                  </a:lnTo>
                  <a:lnTo>
                    <a:pt x="119" y="42"/>
                  </a:lnTo>
                  <a:lnTo>
                    <a:pt x="123" y="42"/>
                  </a:lnTo>
                  <a:lnTo>
                    <a:pt x="125" y="47"/>
                  </a:lnTo>
                  <a:lnTo>
                    <a:pt x="126" y="48"/>
                  </a:lnTo>
                  <a:lnTo>
                    <a:pt x="129" y="46"/>
                  </a:lnTo>
                  <a:lnTo>
                    <a:pt x="133" y="49"/>
                  </a:lnTo>
                  <a:lnTo>
                    <a:pt x="136" y="47"/>
                  </a:lnTo>
                  <a:lnTo>
                    <a:pt x="137" y="50"/>
                  </a:lnTo>
                  <a:lnTo>
                    <a:pt x="137" y="48"/>
                  </a:lnTo>
                  <a:lnTo>
                    <a:pt x="140" y="46"/>
                  </a:lnTo>
                  <a:lnTo>
                    <a:pt x="140" y="48"/>
                  </a:lnTo>
                  <a:lnTo>
                    <a:pt x="144" y="48"/>
                  </a:lnTo>
                  <a:lnTo>
                    <a:pt x="147" y="50"/>
                  </a:lnTo>
                  <a:lnTo>
                    <a:pt x="154" y="48"/>
                  </a:lnTo>
                  <a:lnTo>
                    <a:pt x="162" y="47"/>
                  </a:lnTo>
                  <a:lnTo>
                    <a:pt x="164" y="46"/>
                  </a:lnTo>
                  <a:lnTo>
                    <a:pt x="170" y="50"/>
                  </a:lnTo>
                  <a:lnTo>
                    <a:pt x="173" y="51"/>
                  </a:lnTo>
                  <a:lnTo>
                    <a:pt x="175" y="53"/>
                  </a:lnTo>
                  <a:lnTo>
                    <a:pt x="180" y="53"/>
                  </a:lnTo>
                  <a:lnTo>
                    <a:pt x="180" y="62"/>
                  </a:lnTo>
                  <a:lnTo>
                    <a:pt x="181" y="80"/>
                  </a:lnTo>
                  <a:lnTo>
                    <a:pt x="183" y="82"/>
                  </a:lnTo>
                  <a:lnTo>
                    <a:pt x="183" y="86"/>
                  </a:lnTo>
                  <a:lnTo>
                    <a:pt x="187" y="93"/>
                  </a:lnTo>
                  <a:lnTo>
                    <a:pt x="187" y="98"/>
                  </a:lnTo>
                  <a:lnTo>
                    <a:pt x="185" y="103"/>
                  </a:lnTo>
                  <a:lnTo>
                    <a:pt x="185" y="106"/>
                  </a:lnTo>
                  <a:lnTo>
                    <a:pt x="186" y="109"/>
                  </a:lnTo>
                  <a:lnTo>
                    <a:pt x="186" y="112"/>
                  </a:lnTo>
                  <a:lnTo>
                    <a:pt x="184" y="114"/>
                  </a:lnTo>
                  <a:lnTo>
                    <a:pt x="182" y="116"/>
                  </a:lnTo>
                  <a:lnTo>
                    <a:pt x="184" y="117"/>
                  </a:lnTo>
                  <a:lnTo>
                    <a:pt x="176" y="120"/>
                  </a:lnTo>
                  <a:lnTo>
                    <a:pt x="170" y="123"/>
                  </a:lnTo>
                  <a:lnTo>
                    <a:pt x="174" y="121"/>
                  </a:lnTo>
                  <a:lnTo>
                    <a:pt x="170" y="121"/>
                  </a:lnTo>
                  <a:lnTo>
                    <a:pt x="171" y="116"/>
                  </a:lnTo>
                  <a:lnTo>
                    <a:pt x="168" y="119"/>
                  </a:lnTo>
                  <a:lnTo>
                    <a:pt x="166" y="118"/>
                  </a:lnTo>
                  <a:lnTo>
                    <a:pt x="166" y="121"/>
                  </a:lnTo>
                  <a:lnTo>
                    <a:pt x="168" y="121"/>
                  </a:lnTo>
                  <a:lnTo>
                    <a:pt x="168" y="124"/>
                  </a:lnTo>
                  <a:lnTo>
                    <a:pt x="166" y="126"/>
                  </a:lnTo>
                  <a:lnTo>
                    <a:pt x="164" y="126"/>
                  </a:lnTo>
                  <a:lnTo>
                    <a:pt x="164" y="130"/>
                  </a:lnTo>
                  <a:lnTo>
                    <a:pt x="146" y="140"/>
                  </a:lnTo>
                  <a:lnTo>
                    <a:pt x="147" y="139"/>
                  </a:lnTo>
                  <a:lnTo>
                    <a:pt x="155" y="134"/>
                  </a:lnTo>
                  <a:lnTo>
                    <a:pt x="148" y="137"/>
                  </a:lnTo>
                  <a:lnTo>
                    <a:pt x="149" y="134"/>
                  </a:lnTo>
                  <a:lnTo>
                    <a:pt x="147" y="136"/>
                  </a:lnTo>
                  <a:lnTo>
                    <a:pt x="145" y="135"/>
                  </a:lnTo>
                  <a:lnTo>
                    <a:pt x="145" y="137"/>
                  </a:lnTo>
                  <a:lnTo>
                    <a:pt x="142" y="135"/>
                  </a:lnTo>
                  <a:lnTo>
                    <a:pt x="142" y="137"/>
                  </a:lnTo>
                  <a:lnTo>
                    <a:pt x="145" y="139"/>
                  </a:lnTo>
                  <a:lnTo>
                    <a:pt x="142" y="141"/>
                  </a:lnTo>
                  <a:lnTo>
                    <a:pt x="140" y="138"/>
                  </a:lnTo>
                  <a:lnTo>
                    <a:pt x="139" y="145"/>
                  </a:lnTo>
                  <a:lnTo>
                    <a:pt x="137" y="143"/>
                  </a:lnTo>
                  <a:lnTo>
                    <a:pt x="134" y="144"/>
                  </a:lnTo>
                  <a:lnTo>
                    <a:pt x="133" y="146"/>
                  </a:lnTo>
                  <a:lnTo>
                    <a:pt x="135" y="149"/>
                  </a:lnTo>
                  <a:lnTo>
                    <a:pt x="129" y="149"/>
                  </a:lnTo>
                  <a:lnTo>
                    <a:pt x="131" y="150"/>
                  </a:lnTo>
                  <a:lnTo>
                    <a:pt x="131" y="153"/>
                  </a:lnTo>
                  <a:lnTo>
                    <a:pt x="132" y="152"/>
                  </a:lnTo>
                  <a:lnTo>
                    <a:pt x="131" y="154"/>
                  </a:lnTo>
                  <a:lnTo>
                    <a:pt x="129" y="159"/>
                  </a:lnTo>
                  <a:lnTo>
                    <a:pt x="129" y="156"/>
                  </a:lnTo>
                  <a:lnTo>
                    <a:pt x="127" y="158"/>
                  </a:lnTo>
                  <a:lnTo>
                    <a:pt x="125" y="155"/>
                  </a:lnTo>
                  <a:lnTo>
                    <a:pt x="125" y="159"/>
                  </a:lnTo>
                  <a:lnTo>
                    <a:pt x="130" y="159"/>
                  </a:lnTo>
                  <a:lnTo>
                    <a:pt x="128" y="164"/>
                  </a:lnTo>
                  <a:lnTo>
                    <a:pt x="129" y="173"/>
                  </a:lnTo>
                  <a:lnTo>
                    <a:pt x="134" y="181"/>
                  </a:lnTo>
                  <a:lnTo>
                    <a:pt x="128" y="181"/>
                  </a:lnTo>
                  <a:lnTo>
                    <a:pt x="123" y="179"/>
                  </a:lnTo>
                  <a:lnTo>
                    <a:pt x="119" y="179"/>
                  </a:lnTo>
                  <a:lnTo>
                    <a:pt x="112" y="175"/>
                  </a:lnTo>
                  <a:lnTo>
                    <a:pt x="104" y="172"/>
                  </a:lnTo>
                  <a:lnTo>
                    <a:pt x="104" y="170"/>
                  </a:lnTo>
                  <a:lnTo>
                    <a:pt x="102" y="165"/>
                  </a:lnTo>
                  <a:lnTo>
                    <a:pt x="99" y="162"/>
                  </a:lnTo>
                  <a:lnTo>
                    <a:pt x="100" y="159"/>
                  </a:lnTo>
                  <a:lnTo>
                    <a:pt x="98" y="157"/>
                  </a:lnTo>
                  <a:lnTo>
                    <a:pt x="98" y="153"/>
                  </a:lnTo>
                  <a:lnTo>
                    <a:pt x="94" y="149"/>
                  </a:lnTo>
                  <a:lnTo>
                    <a:pt x="89" y="142"/>
                  </a:lnTo>
                  <a:lnTo>
                    <a:pt x="81" y="124"/>
                  </a:lnTo>
                  <a:lnTo>
                    <a:pt x="75" y="119"/>
                  </a:lnTo>
                  <a:lnTo>
                    <a:pt x="73" y="115"/>
                  </a:lnTo>
                  <a:lnTo>
                    <a:pt x="68" y="114"/>
                  </a:lnTo>
                  <a:lnTo>
                    <a:pt x="63" y="114"/>
                  </a:lnTo>
                  <a:lnTo>
                    <a:pt x="59" y="112"/>
                  </a:lnTo>
                  <a:lnTo>
                    <a:pt x="58" y="114"/>
                  </a:lnTo>
                  <a:lnTo>
                    <a:pt x="54" y="114"/>
                  </a:lnTo>
                  <a:lnTo>
                    <a:pt x="50" y="122"/>
                  </a:lnTo>
                  <a:lnTo>
                    <a:pt x="47" y="126"/>
                  </a:lnTo>
                  <a:lnTo>
                    <a:pt x="44" y="126"/>
                  </a:lnTo>
                  <a:lnTo>
                    <a:pt x="37" y="120"/>
                  </a:lnTo>
                  <a:lnTo>
                    <a:pt x="34" y="120"/>
                  </a:lnTo>
                  <a:lnTo>
                    <a:pt x="27" y="113"/>
                  </a:lnTo>
                  <a:lnTo>
                    <a:pt x="25" y="108"/>
                  </a:lnTo>
                  <a:lnTo>
                    <a:pt x="25" y="103"/>
                  </a:lnTo>
                  <a:lnTo>
                    <a:pt x="22" y="96"/>
                  </a:lnTo>
                  <a:lnTo>
                    <a:pt x="16" y="91"/>
                  </a:lnTo>
                  <a:lnTo>
                    <a:pt x="8" y="82"/>
                  </a:lnTo>
                  <a:lnTo>
                    <a:pt x="6" y="80"/>
                  </a:lnTo>
                  <a:lnTo>
                    <a:pt x="4" y="75"/>
                  </a:lnTo>
                  <a:lnTo>
                    <a:pt x="2" y="7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5" name="Freeform 52"/>
            <p:cNvSpPr>
              <a:spLocks/>
            </p:cNvSpPr>
            <p:nvPr/>
          </p:nvSpPr>
          <p:spPr bwMode="auto">
            <a:xfrm>
              <a:off x="2446352" y="2181451"/>
              <a:ext cx="642820" cy="785573"/>
            </a:xfrm>
            <a:custGeom>
              <a:avLst/>
              <a:gdLst>
                <a:gd name="T0" fmla="*/ 0 w 75"/>
                <a:gd name="T1" fmla="*/ 2147483647 h 95"/>
                <a:gd name="T2" fmla="*/ 2147483647 w 75"/>
                <a:gd name="T3" fmla="*/ 0 h 95"/>
                <a:gd name="T4" fmla="*/ 2147483647 w 75"/>
                <a:gd name="T5" fmla="*/ 2147483647 h 95"/>
                <a:gd name="T6" fmla="*/ 2147483647 w 75"/>
                <a:gd name="T7" fmla="*/ 2147483647 h 95"/>
                <a:gd name="T8" fmla="*/ 2147483647 w 75"/>
                <a:gd name="T9" fmla="*/ 2147483647 h 95"/>
                <a:gd name="T10" fmla="*/ 2147483647 w 75"/>
                <a:gd name="T11" fmla="*/ 2147483647 h 95"/>
                <a:gd name="T12" fmla="*/ 0 w 75"/>
                <a:gd name="T13" fmla="*/ 2147483647 h 95"/>
                <a:gd name="T14" fmla="*/ 0 60000 65536"/>
                <a:gd name="T15" fmla="*/ 0 60000 65536"/>
                <a:gd name="T16" fmla="*/ 0 60000 65536"/>
                <a:gd name="T17" fmla="*/ 0 60000 65536"/>
                <a:gd name="T18" fmla="*/ 0 60000 65536"/>
                <a:gd name="T19" fmla="*/ 0 60000 65536"/>
                <a:gd name="T20" fmla="*/ 0 60000 65536"/>
                <a:gd name="T21" fmla="*/ 0 w 75"/>
                <a:gd name="T22" fmla="*/ 0 h 95"/>
                <a:gd name="T23" fmla="*/ 75 w 7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95">
                  <a:moveTo>
                    <a:pt x="0" y="84"/>
                  </a:moveTo>
                  <a:lnTo>
                    <a:pt x="16" y="0"/>
                  </a:lnTo>
                  <a:lnTo>
                    <a:pt x="53" y="7"/>
                  </a:lnTo>
                  <a:lnTo>
                    <a:pt x="50" y="24"/>
                  </a:lnTo>
                  <a:lnTo>
                    <a:pt x="75" y="27"/>
                  </a:lnTo>
                  <a:lnTo>
                    <a:pt x="66" y="95"/>
                  </a:lnTo>
                  <a:lnTo>
                    <a:pt x="0" y="8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6" name="Freeform 53"/>
            <p:cNvSpPr>
              <a:spLocks/>
            </p:cNvSpPr>
            <p:nvPr/>
          </p:nvSpPr>
          <p:spPr bwMode="auto">
            <a:xfrm>
              <a:off x="6817242" y="1643954"/>
              <a:ext cx="181823" cy="355575"/>
            </a:xfrm>
            <a:custGeom>
              <a:avLst/>
              <a:gdLst>
                <a:gd name="T0" fmla="*/ 0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2147483647 h 43"/>
                <a:gd name="T16" fmla="*/ 2147483647 w 21"/>
                <a:gd name="T17" fmla="*/ 2147483647 h 43"/>
                <a:gd name="T18" fmla="*/ 2147483647 w 21"/>
                <a:gd name="T19" fmla="*/ 0 h 43"/>
                <a:gd name="T20" fmla="*/ 0 w 21"/>
                <a:gd name="T21" fmla="*/ 214748364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3"/>
                <a:gd name="T35" fmla="*/ 21 w 21"/>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3">
                  <a:moveTo>
                    <a:pt x="0" y="6"/>
                  </a:moveTo>
                  <a:lnTo>
                    <a:pt x="3" y="18"/>
                  </a:lnTo>
                  <a:lnTo>
                    <a:pt x="4" y="26"/>
                  </a:lnTo>
                  <a:lnTo>
                    <a:pt x="7" y="34"/>
                  </a:lnTo>
                  <a:lnTo>
                    <a:pt x="9" y="43"/>
                  </a:lnTo>
                  <a:lnTo>
                    <a:pt x="19" y="41"/>
                  </a:lnTo>
                  <a:lnTo>
                    <a:pt x="17" y="26"/>
                  </a:lnTo>
                  <a:lnTo>
                    <a:pt x="18" y="16"/>
                  </a:lnTo>
                  <a:lnTo>
                    <a:pt x="21" y="11"/>
                  </a:lnTo>
                  <a:lnTo>
                    <a:pt x="21" y="0"/>
                  </a:lnTo>
                  <a:lnTo>
                    <a:pt x="0" y="6"/>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7" name="Freeform 54"/>
            <p:cNvSpPr>
              <a:spLocks/>
            </p:cNvSpPr>
            <p:nvPr/>
          </p:nvSpPr>
          <p:spPr bwMode="auto">
            <a:xfrm>
              <a:off x="5923879" y="2561834"/>
              <a:ext cx="893363" cy="487882"/>
            </a:xfrm>
            <a:custGeom>
              <a:avLst/>
              <a:gdLst>
                <a:gd name="T0" fmla="*/ 2147483647 w 104"/>
                <a:gd name="T1" fmla="*/ 2147483647 h 59"/>
                <a:gd name="T2" fmla="*/ 2147483647 w 104"/>
                <a:gd name="T3" fmla="*/ 2147483647 h 59"/>
                <a:gd name="T4" fmla="*/ 2147483647 w 104"/>
                <a:gd name="T5" fmla="*/ 2147483647 h 59"/>
                <a:gd name="T6" fmla="*/ 2147483647 w 104"/>
                <a:gd name="T7" fmla="*/ 2147483647 h 59"/>
                <a:gd name="T8" fmla="*/ 2147483647 w 104"/>
                <a:gd name="T9" fmla="*/ 2147483647 h 59"/>
                <a:gd name="T10" fmla="*/ 2147483647 w 104"/>
                <a:gd name="T11" fmla="*/ 2147483647 h 59"/>
                <a:gd name="T12" fmla="*/ 2147483647 w 104"/>
                <a:gd name="T13" fmla="*/ 2147483647 h 59"/>
                <a:gd name="T14" fmla="*/ 2147483647 w 104"/>
                <a:gd name="T15" fmla="*/ 2147483647 h 59"/>
                <a:gd name="T16" fmla="*/ 2147483647 w 104"/>
                <a:gd name="T17" fmla="*/ 2147483647 h 59"/>
                <a:gd name="T18" fmla="*/ 2147483647 w 104"/>
                <a:gd name="T19" fmla="*/ 2147483647 h 59"/>
                <a:gd name="T20" fmla="*/ 2147483647 w 104"/>
                <a:gd name="T21" fmla="*/ 2147483647 h 59"/>
                <a:gd name="T22" fmla="*/ 2147483647 w 104"/>
                <a:gd name="T23" fmla="*/ 2147483647 h 59"/>
                <a:gd name="T24" fmla="*/ 2147483647 w 104"/>
                <a:gd name="T25" fmla="*/ 2147483647 h 59"/>
                <a:gd name="T26" fmla="*/ 2147483647 w 104"/>
                <a:gd name="T27" fmla="*/ 2147483647 h 59"/>
                <a:gd name="T28" fmla="*/ 2147483647 w 104"/>
                <a:gd name="T29" fmla="*/ 2147483647 h 59"/>
                <a:gd name="T30" fmla="*/ 2147483647 w 104"/>
                <a:gd name="T31" fmla="*/ 2147483647 h 59"/>
                <a:gd name="T32" fmla="*/ 2147483647 w 104"/>
                <a:gd name="T33" fmla="*/ 2147483647 h 59"/>
                <a:gd name="T34" fmla="*/ 2147483647 w 104"/>
                <a:gd name="T35" fmla="*/ 2147483647 h 59"/>
                <a:gd name="T36" fmla="*/ 2147483647 w 104"/>
                <a:gd name="T37" fmla="*/ 2147483647 h 59"/>
                <a:gd name="T38" fmla="*/ 2147483647 w 104"/>
                <a:gd name="T39" fmla="*/ 2147483647 h 59"/>
                <a:gd name="T40" fmla="*/ 2147483647 w 104"/>
                <a:gd name="T41" fmla="*/ 2147483647 h 59"/>
                <a:gd name="T42" fmla="*/ 2147483647 w 104"/>
                <a:gd name="T43" fmla="*/ 2147483647 h 59"/>
                <a:gd name="T44" fmla="*/ 2147483647 w 104"/>
                <a:gd name="T45" fmla="*/ 2147483647 h 59"/>
                <a:gd name="T46" fmla="*/ 2147483647 w 104"/>
                <a:gd name="T47" fmla="*/ 2147483647 h 59"/>
                <a:gd name="T48" fmla="*/ 2147483647 w 104"/>
                <a:gd name="T49" fmla="*/ 2147483647 h 59"/>
                <a:gd name="T50" fmla="*/ 2147483647 w 104"/>
                <a:gd name="T51" fmla="*/ 2147483647 h 59"/>
                <a:gd name="T52" fmla="*/ 2147483647 w 104"/>
                <a:gd name="T53" fmla="*/ 2147483647 h 59"/>
                <a:gd name="T54" fmla="*/ 2147483647 w 104"/>
                <a:gd name="T55" fmla="*/ 2147483647 h 59"/>
                <a:gd name="T56" fmla="*/ 2147483647 w 104"/>
                <a:gd name="T57" fmla="*/ 2147483647 h 59"/>
                <a:gd name="T58" fmla="*/ 2147483647 w 104"/>
                <a:gd name="T59" fmla="*/ 2147483647 h 59"/>
                <a:gd name="T60" fmla="*/ 2147483647 w 104"/>
                <a:gd name="T61" fmla="*/ 2147483647 h 59"/>
                <a:gd name="T62" fmla="*/ 2147483647 w 104"/>
                <a:gd name="T63" fmla="*/ 2147483647 h 59"/>
                <a:gd name="T64" fmla="*/ 2147483647 w 104"/>
                <a:gd name="T65" fmla="*/ 2147483647 h 59"/>
                <a:gd name="T66" fmla="*/ 2147483647 w 104"/>
                <a:gd name="T67" fmla="*/ 2147483647 h 59"/>
                <a:gd name="T68" fmla="*/ 2147483647 w 104"/>
                <a:gd name="T69" fmla="*/ 2147483647 h 59"/>
                <a:gd name="T70" fmla="*/ 2147483647 w 104"/>
                <a:gd name="T71" fmla="*/ 2147483647 h 59"/>
                <a:gd name="T72" fmla="*/ 2147483647 w 104"/>
                <a:gd name="T73" fmla="*/ 2147483647 h 59"/>
                <a:gd name="T74" fmla="*/ 2147483647 w 104"/>
                <a:gd name="T75" fmla="*/ 2147483647 h 59"/>
                <a:gd name="T76" fmla="*/ 2147483647 w 104"/>
                <a:gd name="T77" fmla="*/ 2147483647 h 59"/>
                <a:gd name="T78" fmla="*/ 0 w 104"/>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59"/>
                <a:gd name="T122" fmla="*/ 104 w 104"/>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59">
                  <a:moveTo>
                    <a:pt x="0" y="59"/>
                  </a:moveTo>
                  <a:lnTo>
                    <a:pt x="10" y="52"/>
                  </a:lnTo>
                  <a:lnTo>
                    <a:pt x="10" y="51"/>
                  </a:lnTo>
                  <a:lnTo>
                    <a:pt x="14" y="47"/>
                  </a:lnTo>
                  <a:lnTo>
                    <a:pt x="17" y="44"/>
                  </a:lnTo>
                  <a:lnTo>
                    <a:pt x="21" y="40"/>
                  </a:lnTo>
                  <a:lnTo>
                    <a:pt x="24" y="44"/>
                  </a:lnTo>
                  <a:lnTo>
                    <a:pt x="29" y="42"/>
                  </a:lnTo>
                  <a:lnTo>
                    <a:pt x="31" y="43"/>
                  </a:lnTo>
                  <a:lnTo>
                    <a:pt x="34" y="42"/>
                  </a:lnTo>
                  <a:lnTo>
                    <a:pt x="36" y="40"/>
                  </a:lnTo>
                  <a:lnTo>
                    <a:pt x="41" y="39"/>
                  </a:lnTo>
                  <a:lnTo>
                    <a:pt x="44" y="35"/>
                  </a:lnTo>
                  <a:lnTo>
                    <a:pt x="42" y="34"/>
                  </a:lnTo>
                  <a:lnTo>
                    <a:pt x="47" y="23"/>
                  </a:lnTo>
                  <a:lnTo>
                    <a:pt x="48" y="17"/>
                  </a:lnTo>
                  <a:lnTo>
                    <a:pt x="53" y="20"/>
                  </a:lnTo>
                  <a:lnTo>
                    <a:pt x="55" y="13"/>
                  </a:lnTo>
                  <a:lnTo>
                    <a:pt x="58" y="13"/>
                  </a:lnTo>
                  <a:lnTo>
                    <a:pt x="61" y="7"/>
                  </a:lnTo>
                  <a:lnTo>
                    <a:pt x="62" y="0"/>
                  </a:lnTo>
                  <a:lnTo>
                    <a:pt x="69" y="4"/>
                  </a:lnTo>
                  <a:lnTo>
                    <a:pt x="71" y="1"/>
                  </a:lnTo>
                  <a:lnTo>
                    <a:pt x="74" y="1"/>
                  </a:lnTo>
                  <a:lnTo>
                    <a:pt x="76" y="4"/>
                  </a:lnTo>
                  <a:lnTo>
                    <a:pt x="79" y="6"/>
                  </a:lnTo>
                  <a:lnTo>
                    <a:pt x="81" y="8"/>
                  </a:lnTo>
                  <a:lnTo>
                    <a:pt x="80" y="10"/>
                  </a:lnTo>
                  <a:lnTo>
                    <a:pt x="78" y="13"/>
                  </a:lnTo>
                  <a:lnTo>
                    <a:pt x="79" y="16"/>
                  </a:lnTo>
                  <a:lnTo>
                    <a:pt x="82" y="15"/>
                  </a:lnTo>
                  <a:lnTo>
                    <a:pt x="83" y="17"/>
                  </a:lnTo>
                  <a:lnTo>
                    <a:pt x="84" y="18"/>
                  </a:lnTo>
                  <a:lnTo>
                    <a:pt x="88" y="18"/>
                  </a:lnTo>
                  <a:lnTo>
                    <a:pt x="90" y="19"/>
                  </a:lnTo>
                  <a:lnTo>
                    <a:pt x="94" y="21"/>
                  </a:lnTo>
                  <a:lnTo>
                    <a:pt x="93" y="22"/>
                  </a:lnTo>
                  <a:lnTo>
                    <a:pt x="94" y="24"/>
                  </a:lnTo>
                  <a:lnTo>
                    <a:pt x="94" y="26"/>
                  </a:lnTo>
                  <a:lnTo>
                    <a:pt x="92" y="25"/>
                  </a:lnTo>
                  <a:lnTo>
                    <a:pt x="89" y="24"/>
                  </a:lnTo>
                  <a:lnTo>
                    <a:pt x="85" y="20"/>
                  </a:lnTo>
                  <a:lnTo>
                    <a:pt x="91" y="26"/>
                  </a:lnTo>
                  <a:lnTo>
                    <a:pt x="95" y="26"/>
                  </a:lnTo>
                  <a:lnTo>
                    <a:pt x="93" y="27"/>
                  </a:lnTo>
                  <a:lnTo>
                    <a:pt x="96" y="29"/>
                  </a:lnTo>
                  <a:lnTo>
                    <a:pt x="96" y="30"/>
                  </a:lnTo>
                  <a:lnTo>
                    <a:pt x="95" y="29"/>
                  </a:lnTo>
                  <a:lnTo>
                    <a:pt x="93" y="29"/>
                  </a:lnTo>
                  <a:lnTo>
                    <a:pt x="94" y="31"/>
                  </a:lnTo>
                  <a:lnTo>
                    <a:pt x="95" y="32"/>
                  </a:lnTo>
                  <a:lnTo>
                    <a:pt x="93" y="32"/>
                  </a:lnTo>
                  <a:lnTo>
                    <a:pt x="90" y="30"/>
                  </a:lnTo>
                  <a:lnTo>
                    <a:pt x="88" y="28"/>
                  </a:lnTo>
                  <a:lnTo>
                    <a:pt x="89" y="30"/>
                  </a:lnTo>
                  <a:lnTo>
                    <a:pt x="93" y="33"/>
                  </a:lnTo>
                  <a:lnTo>
                    <a:pt x="94" y="33"/>
                  </a:lnTo>
                  <a:lnTo>
                    <a:pt x="96" y="33"/>
                  </a:lnTo>
                  <a:lnTo>
                    <a:pt x="96" y="34"/>
                  </a:lnTo>
                  <a:lnTo>
                    <a:pt x="97" y="34"/>
                  </a:lnTo>
                  <a:lnTo>
                    <a:pt x="97" y="35"/>
                  </a:lnTo>
                  <a:lnTo>
                    <a:pt x="95" y="36"/>
                  </a:lnTo>
                  <a:lnTo>
                    <a:pt x="93" y="35"/>
                  </a:lnTo>
                  <a:lnTo>
                    <a:pt x="92" y="34"/>
                  </a:lnTo>
                  <a:lnTo>
                    <a:pt x="88" y="33"/>
                  </a:lnTo>
                  <a:lnTo>
                    <a:pt x="88" y="32"/>
                  </a:lnTo>
                  <a:lnTo>
                    <a:pt x="87" y="34"/>
                  </a:lnTo>
                  <a:lnTo>
                    <a:pt x="91" y="35"/>
                  </a:lnTo>
                  <a:lnTo>
                    <a:pt x="92" y="36"/>
                  </a:lnTo>
                  <a:lnTo>
                    <a:pt x="95" y="38"/>
                  </a:lnTo>
                  <a:lnTo>
                    <a:pt x="97" y="38"/>
                  </a:lnTo>
                  <a:lnTo>
                    <a:pt x="97" y="36"/>
                  </a:lnTo>
                  <a:lnTo>
                    <a:pt x="98" y="37"/>
                  </a:lnTo>
                  <a:lnTo>
                    <a:pt x="101" y="37"/>
                  </a:lnTo>
                  <a:lnTo>
                    <a:pt x="104" y="42"/>
                  </a:lnTo>
                  <a:lnTo>
                    <a:pt x="102" y="41"/>
                  </a:lnTo>
                  <a:lnTo>
                    <a:pt x="102" y="43"/>
                  </a:lnTo>
                  <a:lnTo>
                    <a:pt x="61" y="51"/>
                  </a:lnTo>
                  <a:lnTo>
                    <a:pt x="27" y="55"/>
                  </a:lnTo>
                  <a:lnTo>
                    <a:pt x="0" y="59"/>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8" name="Freeform 55"/>
            <p:cNvSpPr>
              <a:spLocks/>
            </p:cNvSpPr>
            <p:nvPr/>
          </p:nvSpPr>
          <p:spPr bwMode="auto">
            <a:xfrm>
              <a:off x="6593901" y="2597667"/>
              <a:ext cx="51540" cy="140576"/>
            </a:xfrm>
            <a:custGeom>
              <a:avLst/>
              <a:gdLst>
                <a:gd name="T0" fmla="*/ 0 w 6"/>
                <a:gd name="T1" fmla="*/ 2147483647 h 17"/>
                <a:gd name="T2" fmla="*/ 0 w 6"/>
                <a:gd name="T3" fmla="*/ 2147483647 h 17"/>
                <a:gd name="T4" fmla="*/ 2147483647 w 6"/>
                <a:gd name="T5" fmla="*/ 2147483647 h 17"/>
                <a:gd name="T6" fmla="*/ 2147483647 w 6"/>
                <a:gd name="T7" fmla="*/ 2147483647 h 17"/>
                <a:gd name="T8" fmla="*/ 2147483647 w 6"/>
                <a:gd name="T9" fmla="*/ 2147483647 h 17"/>
                <a:gd name="T10" fmla="*/ 2147483647 w 6"/>
                <a:gd name="T11" fmla="*/ 0 h 17"/>
                <a:gd name="T12" fmla="*/ 2147483647 w 6"/>
                <a:gd name="T13" fmla="*/ 2147483647 h 17"/>
                <a:gd name="T14" fmla="*/ 0 w 6"/>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7"/>
                <a:gd name="T26" fmla="*/ 6 w 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7">
                  <a:moveTo>
                    <a:pt x="0" y="10"/>
                  </a:moveTo>
                  <a:lnTo>
                    <a:pt x="0" y="15"/>
                  </a:lnTo>
                  <a:lnTo>
                    <a:pt x="2" y="17"/>
                  </a:lnTo>
                  <a:lnTo>
                    <a:pt x="3" y="11"/>
                  </a:lnTo>
                  <a:lnTo>
                    <a:pt x="5" y="8"/>
                  </a:lnTo>
                  <a:lnTo>
                    <a:pt x="6" y="0"/>
                  </a:lnTo>
                  <a:lnTo>
                    <a:pt x="3" y="2"/>
                  </a:lnTo>
                  <a:lnTo>
                    <a:pt x="0" y="10"/>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9" name="Freeform 56"/>
            <p:cNvSpPr>
              <a:spLocks/>
            </p:cNvSpPr>
            <p:nvPr/>
          </p:nvSpPr>
          <p:spPr bwMode="auto">
            <a:xfrm>
              <a:off x="1731948" y="1032034"/>
              <a:ext cx="765944" cy="537497"/>
            </a:xfrm>
            <a:custGeom>
              <a:avLst/>
              <a:gdLst>
                <a:gd name="T0" fmla="*/ 2147483647 w 89"/>
                <a:gd name="T1" fmla="*/ 2147483647 h 65"/>
                <a:gd name="T2" fmla="*/ 2147483647 w 89"/>
                <a:gd name="T3" fmla="*/ 2147483647 h 65"/>
                <a:gd name="T4" fmla="*/ 2147483647 w 89"/>
                <a:gd name="T5" fmla="*/ 2147483647 h 65"/>
                <a:gd name="T6" fmla="*/ 2147483647 w 89"/>
                <a:gd name="T7" fmla="*/ 2147483647 h 65"/>
                <a:gd name="T8" fmla="*/ 2147483647 w 89"/>
                <a:gd name="T9" fmla="*/ 2147483647 h 65"/>
                <a:gd name="T10" fmla="*/ 2147483647 w 89"/>
                <a:gd name="T11" fmla="*/ 2147483647 h 65"/>
                <a:gd name="T12" fmla="*/ 0 w 89"/>
                <a:gd name="T13" fmla="*/ 2147483647 h 65"/>
                <a:gd name="T14" fmla="*/ 2147483647 w 89"/>
                <a:gd name="T15" fmla="*/ 2147483647 h 65"/>
                <a:gd name="T16" fmla="*/ 2147483647 w 89"/>
                <a:gd name="T17" fmla="*/ 2147483647 h 65"/>
                <a:gd name="T18" fmla="*/ 2147483647 w 89"/>
                <a:gd name="T19" fmla="*/ 2147483647 h 65"/>
                <a:gd name="T20" fmla="*/ 2147483647 w 89"/>
                <a:gd name="T21" fmla="*/ 2147483647 h 65"/>
                <a:gd name="T22" fmla="*/ 2147483647 w 89"/>
                <a:gd name="T23" fmla="*/ 0 h 65"/>
                <a:gd name="T24" fmla="*/ 2147483647 w 89"/>
                <a:gd name="T25" fmla="*/ 2147483647 h 65"/>
                <a:gd name="T26" fmla="*/ 2147483647 w 89"/>
                <a:gd name="T27" fmla="*/ 2147483647 h 65"/>
                <a:gd name="T28" fmla="*/ 2147483647 w 89"/>
                <a:gd name="T29" fmla="*/ 2147483647 h 65"/>
                <a:gd name="T30" fmla="*/ 2147483647 w 89"/>
                <a:gd name="T31" fmla="*/ 2147483647 h 65"/>
                <a:gd name="T32" fmla="*/ 2147483647 w 89"/>
                <a:gd name="T33" fmla="*/ 2147483647 h 65"/>
                <a:gd name="T34" fmla="*/ 2147483647 w 89"/>
                <a:gd name="T35" fmla="*/ 2147483647 h 65"/>
                <a:gd name="T36" fmla="*/ 2147483647 w 89"/>
                <a:gd name="T37" fmla="*/ 2147483647 h 65"/>
                <a:gd name="T38" fmla="*/ 2147483647 w 89"/>
                <a:gd name="T39" fmla="*/ 2147483647 h 65"/>
                <a:gd name="T40" fmla="*/ 2147483647 w 89"/>
                <a:gd name="T41" fmla="*/ 2147483647 h 65"/>
                <a:gd name="T42" fmla="*/ 2147483647 w 89"/>
                <a:gd name="T43" fmla="*/ 2147483647 h 65"/>
                <a:gd name="T44" fmla="*/ 2147483647 w 89"/>
                <a:gd name="T45" fmla="*/ 2147483647 h 65"/>
                <a:gd name="T46" fmla="*/ 2147483647 w 89"/>
                <a:gd name="T47" fmla="*/ 2147483647 h 65"/>
                <a:gd name="T48" fmla="*/ 2147483647 w 89"/>
                <a:gd name="T49" fmla="*/ 2147483647 h 65"/>
                <a:gd name="T50" fmla="*/ 2147483647 w 89"/>
                <a:gd name="T51" fmla="*/ 2147483647 h 65"/>
                <a:gd name="T52" fmla="*/ 2147483647 w 89"/>
                <a:gd name="T53" fmla="*/ 2147483647 h 65"/>
                <a:gd name="T54" fmla="*/ 2147483647 w 89"/>
                <a:gd name="T55" fmla="*/ 2147483647 h 65"/>
                <a:gd name="T56" fmla="*/ 2147483647 w 89"/>
                <a:gd name="T57" fmla="*/ 2147483647 h 65"/>
                <a:gd name="T58" fmla="*/ 2147483647 w 89"/>
                <a:gd name="T59" fmla="*/ 2147483647 h 65"/>
                <a:gd name="T60" fmla="*/ 2147483647 w 89"/>
                <a:gd name="T61" fmla="*/ 2147483647 h 65"/>
                <a:gd name="T62" fmla="*/ 2147483647 w 89"/>
                <a:gd name="T63" fmla="*/ 2147483647 h 65"/>
                <a:gd name="T64" fmla="*/ 2147483647 w 89"/>
                <a:gd name="T65" fmla="*/ 2147483647 h 65"/>
                <a:gd name="T66" fmla="*/ 2147483647 w 89"/>
                <a:gd name="T67" fmla="*/ 2147483647 h 65"/>
                <a:gd name="T68" fmla="*/ 2147483647 w 89"/>
                <a:gd name="T69" fmla="*/ 2147483647 h 65"/>
                <a:gd name="T70" fmla="*/ 2147483647 w 89"/>
                <a:gd name="T71" fmla="*/ 2147483647 h 65"/>
                <a:gd name="T72" fmla="*/ 2147483647 w 89"/>
                <a:gd name="T73" fmla="*/ 2147483647 h 65"/>
                <a:gd name="T74" fmla="*/ 2147483647 w 89"/>
                <a:gd name="T75" fmla="*/ 2147483647 h 65"/>
                <a:gd name="T76" fmla="*/ 2147483647 w 89"/>
                <a:gd name="T77" fmla="*/ 2147483647 h 65"/>
                <a:gd name="T78" fmla="*/ 2147483647 w 89"/>
                <a:gd name="T79" fmla="*/ 2147483647 h 65"/>
                <a:gd name="T80" fmla="*/ 2147483647 w 89"/>
                <a:gd name="T81" fmla="*/ 2147483647 h 65"/>
                <a:gd name="T82" fmla="*/ 2147483647 w 89"/>
                <a:gd name="T83" fmla="*/ 2147483647 h 65"/>
                <a:gd name="T84" fmla="*/ 2147483647 w 89"/>
                <a:gd name="T85" fmla="*/ 2147483647 h 65"/>
                <a:gd name="T86" fmla="*/ 2147483647 w 89"/>
                <a:gd name="T87" fmla="*/ 2147483647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65"/>
                <a:gd name="T134" fmla="*/ 89 w 89"/>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65">
                  <a:moveTo>
                    <a:pt x="2" y="11"/>
                  </a:moveTo>
                  <a:lnTo>
                    <a:pt x="3" y="15"/>
                  </a:lnTo>
                  <a:lnTo>
                    <a:pt x="3" y="18"/>
                  </a:lnTo>
                  <a:lnTo>
                    <a:pt x="3" y="22"/>
                  </a:lnTo>
                  <a:lnTo>
                    <a:pt x="3" y="23"/>
                  </a:lnTo>
                  <a:lnTo>
                    <a:pt x="2" y="28"/>
                  </a:lnTo>
                  <a:lnTo>
                    <a:pt x="4" y="27"/>
                  </a:lnTo>
                  <a:lnTo>
                    <a:pt x="6" y="29"/>
                  </a:lnTo>
                  <a:lnTo>
                    <a:pt x="4" y="29"/>
                  </a:lnTo>
                  <a:lnTo>
                    <a:pt x="2" y="29"/>
                  </a:lnTo>
                  <a:lnTo>
                    <a:pt x="2" y="31"/>
                  </a:lnTo>
                  <a:lnTo>
                    <a:pt x="2" y="32"/>
                  </a:lnTo>
                  <a:lnTo>
                    <a:pt x="4" y="32"/>
                  </a:lnTo>
                  <a:lnTo>
                    <a:pt x="4" y="33"/>
                  </a:lnTo>
                  <a:lnTo>
                    <a:pt x="3" y="34"/>
                  </a:lnTo>
                  <a:lnTo>
                    <a:pt x="3" y="36"/>
                  </a:lnTo>
                  <a:lnTo>
                    <a:pt x="2" y="38"/>
                  </a:lnTo>
                  <a:lnTo>
                    <a:pt x="1" y="38"/>
                  </a:lnTo>
                  <a:lnTo>
                    <a:pt x="2" y="35"/>
                  </a:lnTo>
                  <a:lnTo>
                    <a:pt x="1" y="34"/>
                  </a:lnTo>
                  <a:lnTo>
                    <a:pt x="0" y="39"/>
                  </a:lnTo>
                  <a:lnTo>
                    <a:pt x="2" y="40"/>
                  </a:lnTo>
                  <a:lnTo>
                    <a:pt x="6" y="42"/>
                  </a:lnTo>
                  <a:lnTo>
                    <a:pt x="6" y="44"/>
                  </a:lnTo>
                  <a:lnTo>
                    <a:pt x="8" y="44"/>
                  </a:lnTo>
                  <a:lnTo>
                    <a:pt x="12" y="51"/>
                  </a:lnTo>
                  <a:lnTo>
                    <a:pt x="11" y="53"/>
                  </a:lnTo>
                  <a:lnTo>
                    <a:pt x="16" y="57"/>
                  </a:lnTo>
                  <a:lnTo>
                    <a:pt x="25" y="57"/>
                  </a:lnTo>
                  <a:lnTo>
                    <a:pt x="32" y="60"/>
                  </a:lnTo>
                  <a:lnTo>
                    <a:pt x="35" y="59"/>
                  </a:lnTo>
                  <a:lnTo>
                    <a:pt x="56" y="60"/>
                  </a:lnTo>
                  <a:lnTo>
                    <a:pt x="79" y="65"/>
                  </a:lnTo>
                  <a:lnTo>
                    <a:pt x="79" y="58"/>
                  </a:lnTo>
                  <a:lnTo>
                    <a:pt x="89" y="17"/>
                  </a:lnTo>
                  <a:lnTo>
                    <a:pt x="27" y="0"/>
                  </a:lnTo>
                  <a:lnTo>
                    <a:pt x="27" y="1"/>
                  </a:lnTo>
                  <a:lnTo>
                    <a:pt x="27" y="2"/>
                  </a:lnTo>
                  <a:lnTo>
                    <a:pt x="27" y="3"/>
                  </a:lnTo>
                  <a:lnTo>
                    <a:pt x="27" y="4"/>
                  </a:lnTo>
                  <a:lnTo>
                    <a:pt x="27" y="5"/>
                  </a:lnTo>
                  <a:lnTo>
                    <a:pt x="28" y="4"/>
                  </a:lnTo>
                  <a:lnTo>
                    <a:pt x="29" y="5"/>
                  </a:lnTo>
                  <a:lnTo>
                    <a:pt x="29" y="7"/>
                  </a:lnTo>
                  <a:lnTo>
                    <a:pt x="29" y="8"/>
                  </a:lnTo>
                  <a:lnTo>
                    <a:pt x="28" y="10"/>
                  </a:lnTo>
                  <a:lnTo>
                    <a:pt x="26" y="9"/>
                  </a:lnTo>
                  <a:lnTo>
                    <a:pt x="26" y="10"/>
                  </a:lnTo>
                  <a:lnTo>
                    <a:pt x="27" y="10"/>
                  </a:lnTo>
                  <a:lnTo>
                    <a:pt x="28" y="13"/>
                  </a:lnTo>
                  <a:lnTo>
                    <a:pt x="27" y="16"/>
                  </a:lnTo>
                  <a:lnTo>
                    <a:pt x="28" y="17"/>
                  </a:lnTo>
                  <a:lnTo>
                    <a:pt x="29" y="17"/>
                  </a:lnTo>
                  <a:lnTo>
                    <a:pt x="28" y="18"/>
                  </a:lnTo>
                  <a:lnTo>
                    <a:pt x="27" y="18"/>
                  </a:lnTo>
                  <a:lnTo>
                    <a:pt x="26" y="21"/>
                  </a:lnTo>
                  <a:lnTo>
                    <a:pt x="25" y="23"/>
                  </a:lnTo>
                  <a:lnTo>
                    <a:pt x="25" y="24"/>
                  </a:lnTo>
                  <a:lnTo>
                    <a:pt x="24" y="28"/>
                  </a:lnTo>
                  <a:lnTo>
                    <a:pt x="23" y="28"/>
                  </a:lnTo>
                  <a:lnTo>
                    <a:pt x="23" y="29"/>
                  </a:lnTo>
                  <a:lnTo>
                    <a:pt x="22" y="28"/>
                  </a:lnTo>
                  <a:lnTo>
                    <a:pt x="22" y="29"/>
                  </a:lnTo>
                  <a:lnTo>
                    <a:pt x="19" y="31"/>
                  </a:lnTo>
                  <a:lnTo>
                    <a:pt x="18" y="31"/>
                  </a:lnTo>
                  <a:lnTo>
                    <a:pt x="18" y="30"/>
                  </a:lnTo>
                  <a:lnTo>
                    <a:pt x="17" y="30"/>
                  </a:lnTo>
                  <a:lnTo>
                    <a:pt x="17" y="31"/>
                  </a:lnTo>
                  <a:lnTo>
                    <a:pt x="16" y="31"/>
                  </a:lnTo>
                  <a:lnTo>
                    <a:pt x="16" y="30"/>
                  </a:lnTo>
                  <a:lnTo>
                    <a:pt x="17" y="29"/>
                  </a:lnTo>
                  <a:lnTo>
                    <a:pt x="15" y="29"/>
                  </a:lnTo>
                  <a:lnTo>
                    <a:pt x="16" y="29"/>
                  </a:lnTo>
                  <a:lnTo>
                    <a:pt x="15" y="28"/>
                  </a:lnTo>
                  <a:lnTo>
                    <a:pt x="16" y="27"/>
                  </a:lnTo>
                  <a:lnTo>
                    <a:pt x="17" y="28"/>
                  </a:lnTo>
                  <a:lnTo>
                    <a:pt x="17" y="27"/>
                  </a:lnTo>
                  <a:lnTo>
                    <a:pt x="19" y="26"/>
                  </a:lnTo>
                  <a:lnTo>
                    <a:pt x="18" y="28"/>
                  </a:lnTo>
                  <a:lnTo>
                    <a:pt x="19" y="30"/>
                  </a:lnTo>
                  <a:lnTo>
                    <a:pt x="19" y="27"/>
                  </a:lnTo>
                  <a:lnTo>
                    <a:pt x="21" y="26"/>
                  </a:lnTo>
                  <a:lnTo>
                    <a:pt x="20" y="28"/>
                  </a:lnTo>
                  <a:lnTo>
                    <a:pt x="21" y="29"/>
                  </a:lnTo>
                  <a:lnTo>
                    <a:pt x="21" y="28"/>
                  </a:lnTo>
                  <a:lnTo>
                    <a:pt x="22" y="27"/>
                  </a:lnTo>
                  <a:lnTo>
                    <a:pt x="23" y="25"/>
                  </a:lnTo>
                  <a:lnTo>
                    <a:pt x="23" y="24"/>
                  </a:lnTo>
                  <a:lnTo>
                    <a:pt x="21" y="24"/>
                  </a:lnTo>
                  <a:lnTo>
                    <a:pt x="22" y="23"/>
                  </a:lnTo>
                  <a:lnTo>
                    <a:pt x="22" y="21"/>
                  </a:lnTo>
                  <a:lnTo>
                    <a:pt x="25" y="21"/>
                  </a:lnTo>
                  <a:lnTo>
                    <a:pt x="25" y="19"/>
                  </a:lnTo>
                  <a:lnTo>
                    <a:pt x="24" y="17"/>
                  </a:lnTo>
                  <a:lnTo>
                    <a:pt x="24" y="20"/>
                  </a:lnTo>
                  <a:lnTo>
                    <a:pt x="23" y="19"/>
                  </a:lnTo>
                  <a:lnTo>
                    <a:pt x="22" y="20"/>
                  </a:lnTo>
                  <a:lnTo>
                    <a:pt x="21" y="22"/>
                  </a:lnTo>
                  <a:lnTo>
                    <a:pt x="20" y="22"/>
                  </a:lnTo>
                  <a:lnTo>
                    <a:pt x="18" y="23"/>
                  </a:lnTo>
                  <a:lnTo>
                    <a:pt x="16" y="25"/>
                  </a:lnTo>
                  <a:lnTo>
                    <a:pt x="19" y="25"/>
                  </a:lnTo>
                  <a:lnTo>
                    <a:pt x="16" y="26"/>
                  </a:lnTo>
                  <a:lnTo>
                    <a:pt x="15" y="25"/>
                  </a:lnTo>
                  <a:lnTo>
                    <a:pt x="18" y="22"/>
                  </a:lnTo>
                  <a:lnTo>
                    <a:pt x="19" y="21"/>
                  </a:lnTo>
                  <a:lnTo>
                    <a:pt x="21" y="19"/>
                  </a:lnTo>
                  <a:lnTo>
                    <a:pt x="22" y="20"/>
                  </a:lnTo>
                  <a:lnTo>
                    <a:pt x="23" y="19"/>
                  </a:lnTo>
                  <a:lnTo>
                    <a:pt x="24" y="16"/>
                  </a:lnTo>
                  <a:lnTo>
                    <a:pt x="24" y="15"/>
                  </a:lnTo>
                  <a:lnTo>
                    <a:pt x="23" y="16"/>
                  </a:lnTo>
                  <a:lnTo>
                    <a:pt x="22" y="16"/>
                  </a:lnTo>
                  <a:lnTo>
                    <a:pt x="23" y="14"/>
                  </a:lnTo>
                  <a:lnTo>
                    <a:pt x="22" y="14"/>
                  </a:lnTo>
                  <a:lnTo>
                    <a:pt x="22" y="16"/>
                  </a:lnTo>
                  <a:lnTo>
                    <a:pt x="21" y="16"/>
                  </a:lnTo>
                  <a:lnTo>
                    <a:pt x="21" y="14"/>
                  </a:lnTo>
                  <a:lnTo>
                    <a:pt x="20" y="15"/>
                  </a:lnTo>
                  <a:lnTo>
                    <a:pt x="19" y="13"/>
                  </a:lnTo>
                  <a:lnTo>
                    <a:pt x="17" y="12"/>
                  </a:lnTo>
                  <a:lnTo>
                    <a:pt x="9" y="9"/>
                  </a:lnTo>
                  <a:lnTo>
                    <a:pt x="4" y="3"/>
                  </a:lnTo>
                  <a:lnTo>
                    <a:pt x="2" y="7"/>
                  </a:lnTo>
                  <a:lnTo>
                    <a:pt x="2" y="1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0" name="Freeform 57"/>
            <p:cNvSpPr>
              <a:spLocks/>
            </p:cNvSpPr>
            <p:nvPr/>
          </p:nvSpPr>
          <p:spPr bwMode="auto">
            <a:xfrm>
              <a:off x="1913770" y="1065111"/>
              <a:ext cx="34360" cy="41346"/>
            </a:xfrm>
            <a:custGeom>
              <a:avLst/>
              <a:gdLst>
                <a:gd name="T0" fmla="*/ 0 w 4"/>
                <a:gd name="T1" fmla="*/ 2147483647 h 5"/>
                <a:gd name="T2" fmla="*/ 2147483647 w 4"/>
                <a:gd name="T3" fmla="*/ 0 h 5"/>
                <a:gd name="T4" fmla="*/ 2147483647 w 4"/>
                <a:gd name="T5" fmla="*/ 2147483647 h 5"/>
                <a:gd name="T6" fmla="*/ 2147483647 w 4"/>
                <a:gd name="T7" fmla="*/ 2147483647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3" y="0"/>
                  </a:lnTo>
                  <a:lnTo>
                    <a:pt x="4" y="2"/>
                  </a:lnTo>
                  <a:lnTo>
                    <a:pt x="3" y="5"/>
                  </a:lnTo>
                  <a:lnTo>
                    <a:pt x="0" y="2"/>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1" name="Freeform 58"/>
            <p:cNvSpPr>
              <a:spLocks/>
            </p:cNvSpPr>
            <p:nvPr/>
          </p:nvSpPr>
          <p:spPr bwMode="auto">
            <a:xfrm>
              <a:off x="1938108" y="1114726"/>
              <a:ext cx="27202" cy="57884"/>
            </a:xfrm>
            <a:custGeom>
              <a:avLst/>
              <a:gdLst>
                <a:gd name="T0" fmla="*/ 0 w 3"/>
                <a:gd name="T1" fmla="*/ 2147483647 h 7"/>
                <a:gd name="T2" fmla="*/ 2147483647 w 3"/>
                <a:gd name="T3" fmla="*/ 0 h 7"/>
                <a:gd name="T4" fmla="*/ 2147483647 w 3"/>
                <a:gd name="T5" fmla="*/ 2147483647 h 7"/>
                <a:gd name="T6" fmla="*/ 2147483647 w 3"/>
                <a:gd name="T7" fmla="*/ 2147483647 h 7"/>
                <a:gd name="T8" fmla="*/ 0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2"/>
                  </a:moveTo>
                  <a:lnTo>
                    <a:pt x="1" y="0"/>
                  </a:lnTo>
                  <a:lnTo>
                    <a:pt x="3" y="1"/>
                  </a:lnTo>
                  <a:lnTo>
                    <a:pt x="2" y="7"/>
                  </a:lnTo>
                  <a:lnTo>
                    <a:pt x="0" y="2"/>
                  </a:lnTo>
                </a:path>
              </a:pathLst>
            </a:custGeom>
            <a:solidFill>
              <a:srgbClr val="CFE9EB"/>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2" name="Freeform 59"/>
            <p:cNvSpPr>
              <a:spLocks/>
            </p:cNvSpPr>
            <p:nvPr/>
          </p:nvSpPr>
          <p:spPr bwMode="auto">
            <a:xfrm>
              <a:off x="6019802" y="2437796"/>
              <a:ext cx="515401" cy="487882"/>
            </a:xfrm>
            <a:custGeom>
              <a:avLst/>
              <a:gdLst>
                <a:gd name="T0" fmla="*/ 0 w 60"/>
                <a:gd name="T1" fmla="*/ 2147483647 h 59"/>
                <a:gd name="T2" fmla="*/ 2147483647 w 60"/>
                <a:gd name="T3" fmla="*/ 2147483647 h 59"/>
                <a:gd name="T4" fmla="*/ 2147483647 w 60"/>
                <a:gd name="T5" fmla="*/ 2147483647 h 59"/>
                <a:gd name="T6" fmla="*/ 2147483647 w 60"/>
                <a:gd name="T7" fmla="*/ 2147483647 h 59"/>
                <a:gd name="T8" fmla="*/ 2147483647 w 60"/>
                <a:gd name="T9" fmla="*/ 2147483647 h 59"/>
                <a:gd name="T10" fmla="*/ 2147483647 w 60"/>
                <a:gd name="T11" fmla="*/ 2147483647 h 59"/>
                <a:gd name="T12" fmla="*/ 2147483647 w 60"/>
                <a:gd name="T13" fmla="*/ 2147483647 h 59"/>
                <a:gd name="T14" fmla="*/ 2147483647 w 60"/>
                <a:gd name="T15" fmla="*/ 2147483647 h 59"/>
                <a:gd name="T16" fmla="*/ 2147483647 w 60"/>
                <a:gd name="T17" fmla="*/ 2147483647 h 59"/>
                <a:gd name="T18" fmla="*/ 2147483647 w 60"/>
                <a:gd name="T19" fmla="*/ 2147483647 h 59"/>
                <a:gd name="T20" fmla="*/ 2147483647 w 60"/>
                <a:gd name="T21" fmla="*/ 2147483647 h 59"/>
                <a:gd name="T22" fmla="*/ 2147483647 w 60"/>
                <a:gd name="T23" fmla="*/ 2147483647 h 59"/>
                <a:gd name="T24" fmla="*/ 2147483647 w 60"/>
                <a:gd name="T25" fmla="*/ 2147483647 h 59"/>
                <a:gd name="T26" fmla="*/ 2147483647 w 60"/>
                <a:gd name="T27" fmla="*/ 2147483647 h 59"/>
                <a:gd name="T28" fmla="*/ 2147483647 w 60"/>
                <a:gd name="T29" fmla="*/ 2147483647 h 59"/>
                <a:gd name="T30" fmla="*/ 2147483647 w 60"/>
                <a:gd name="T31" fmla="*/ 2147483647 h 59"/>
                <a:gd name="T32" fmla="*/ 2147483647 w 60"/>
                <a:gd name="T33" fmla="*/ 2147483647 h 59"/>
                <a:gd name="T34" fmla="*/ 2147483647 w 60"/>
                <a:gd name="T35" fmla="*/ 2147483647 h 59"/>
                <a:gd name="T36" fmla="*/ 2147483647 w 60"/>
                <a:gd name="T37" fmla="*/ 2147483647 h 59"/>
                <a:gd name="T38" fmla="*/ 2147483647 w 60"/>
                <a:gd name="T39" fmla="*/ 2147483647 h 59"/>
                <a:gd name="T40" fmla="*/ 2147483647 w 60"/>
                <a:gd name="T41" fmla="*/ 2147483647 h 59"/>
                <a:gd name="T42" fmla="*/ 2147483647 w 60"/>
                <a:gd name="T43" fmla="*/ 2147483647 h 59"/>
                <a:gd name="T44" fmla="*/ 2147483647 w 60"/>
                <a:gd name="T45" fmla="*/ 2147483647 h 59"/>
                <a:gd name="T46" fmla="*/ 2147483647 w 60"/>
                <a:gd name="T47" fmla="*/ 2147483647 h 59"/>
                <a:gd name="T48" fmla="*/ 2147483647 w 60"/>
                <a:gd name="T49" fmla="*/ 2147483647 h 59"/>
                <a:gd name="T50" fmla="*/ 2147483647 w 60"/>
                <a:gd name="T51" fmla="*/ 2147483647 h 59"/>
                <a:gd name="T52" fmla="*/ 2147483647 w 60"/>
                <a:gd name="T53" fmla="*/ 2147483647 h 59"/>
                <a:gd name="T54" fmla="*/ 2147483647 w 60"/>
                <a:gd name="T55" fmla="*/ 2147483647 h 59"/>
                <a:gd name="T56" fmla="*/ 2147483647 w 60"/>
                <a:gd name="T57" fmla="*/ 2147483647 h 59"/>
                <a:gd name="T58" fmla="*/ 2147483647 w 60"/>
                <a:gd name="T59" fmla="*/ 0 h 59"/>
                <a:gd name="T60" fmla="*/ 2147483647 w 60"/>
                <a:gd name="T61" fmla="*/ 2147483647 h 59"/>
                <a:gd name="T62" fmla="*/ 2147483647 w 60"/>
                <a:gd name="T63" fmla="*/ 2147483647 h 59"/>
                <a:gd name="T64" fmla="*/ 2147483647 w 60"/>
                <a:gd name="T65" fmla="*/ 2147483647 h 59"/>
                <a:gd name="T66" fmla="*/ 2147483647 w 60"/>
                <a:gd name="T67" fmla="*/ 2147483647 h 59"/>
                <a:gd name="T68" fmla="*/ 2147483647 w 60"/>
                <a:gd name="T69" fmla="*/ 2147483647 h 59"/>
                <a:gd name="T70" fmla="*/ 2147483647 w 60"/>
                <a:gd name="T71" fmla="*/ 2147483647 h 59"/>
                <a:gd name="T72" fmla="*/ 2147483647 w 60"/>
                <a:gd name="T73" fmla="*/ 2147483647 h 59"/>
                <a:gd name="T74" fmla="*/ 2147483647 w 60"/>
                <a:gd name="T75" fmla="*/ 2147483647 h 59"/>
                <a:gd name="T76" fmla="*/ 0 w 60"/>
                <a:gd name="T77" fmla="*/ 2147483647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59"/>
                <a:gd name="T119" fmla="*/ 60 w 60"/>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59">
                  <a:moveTo>
                    <a:pt x="0" y="41"/>
                  </a:moveTo>
                  <a:lnTo>
                    <a:pt x="2" y="49"/>
                  </a:lnTo>
                  <a:lnTo>
                    <a:pt x="5" y="52"/>
                  </a:lnTo>
                  <a:lnTo>
                    <a:pt x="10" y="55"/>
                  </a:lnTo>
                  <a:lnTo>
                    <a:pt x="13" y="59"/>
                  </a:lnTo>
                  <a:lnTo>
                    <a:pt x="18" y="57"/>
                  </a:lnTo>
                  <a:lnTo>
                    <a:pt x="20" y="58"/>
                  </a:lnTo>
                  <a:lnTo>
                    <a:pt x="23" y="57"/>
                  </a:lnTo>
                  <a:lnTo>
                    <a:pt x="25" y="55"/>
                  </a:lnTo>
                  <a:lnTo>
                    <a:pt x="30" y="54"/>
                  </a:lnTo>
                  <a:lnTo>
                    <a:pt x="33" y="50"/>
                  </a:lnTo>
                  <a:lnTo>
                    <a:pt x="31" y="49"/>
                  </a:lnTo>
                  <a:lnTo>
                    <a:pt x="36" y="38"/>
                  </a:lnTo>
                  <a:lnTo>
                    <a:pt x="37" y="32"/>
                  </a:lnTo>
                  <a:lnTo>
                    <a:pt x="42" y="35"/>
                  </a:lnTo>
                  <a:lnTo>
                    <a:pt x="44" y="28"/>
                  </a:lnTo>
                  <a:lnTo>
                    <a:pt x="47" y="28"/>
                  </a:lnTo>
                  <a:lnTo>
                    <a:pt x="50" y="22"/>
                  </a:lnTo>
                  <a:lnTo>
                    <a:pt x="51" y="15"/>
                  </a:lnTo>
                  <a:lnTo>
                    <a:pt x="58" y="19"/>
                  </a:lnTo>
                  <a:lnTo>
                    <a:pt x="60" y="16"/>
                  </a:lnTo>
                  <a:lnTo>
                    <a:pt x="58" y="13"/>
                  </a:lnTo>
                  <a:lnTo>
                    <a:pt x="54" y="11"/>
                  </a:lnTo>
                  <a:lnTo>
                    <a:pt x="51" y="12"/>
                  </a:lnTo>
                  <a:lnTo>
                    <a:pt x="49" y="14"/>
                  </a:lnTo>
                  <a:lnTo>
                    <a:pt x="42" y="16"/>
                  </a:lnTo>
                  <a:lnTo>
                    <a:pt x="37" y="22"/>
                  </a:lnTo>
                  <a:lnTo>
                    <a:pt x="36" y="13"/>
                  </a:lnTo>
                  <a:lnTo>
                    <a:pt x="23" y="15"/>
                  </a:lnTo>
                  <a:lnTo>
                    <a:pt x="20" y="0"/>
                  </a:lnTo>
                  <a:lnTo>
                    <a:pt x="18" y="1"/>
                  </a:lnTo>
                  <a:lnTo>
                    <a:pt x="20" y="4"/>
                  </a:lnTo>
                  <a:lnTo>
                    <a:pt x="18" y="18"/>
                  </a:lnTo>
                  <a:lnTo>
                    <a:pt x="16" y="21"/>
                  </a:lnTo>
                  <a:lnTo>
                    <a:pt x="9" y="26"/>
                  </a:lnTo>
                  <a:lnTo>
                    <a:pt x="7" y="32"/>
                  </a:lnTo>
                  <a:lnTo>
                    <a:pt x="5" y="30"/>
                  </a:lnTo>
                  <a:lnTo>
                    <a:pt x="4" y="37"/>
                  </a:lnTo>
                  <a:lnTo>
                    <a:pt x="0" y="4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3" name="Freeform 60"/>
            <p:cNvSpPr>
              <a:spLocks/>
            </p:cNvSpPr>
            <p:nvPr/>
          </p:nvSpPr>
          <p:spPr bwMode="auto">
            <a:xfrm>
              <a:off x="4824356" y="1668762"/>
              <a:ext cx="611324" cy="620189"/>
            </a:xfrm>
            <a:custGeom>
              <a:avLst/>
              <a:gdLst>
                <a:gd name="T0" fmla="*/ 0 w 71"/>
                <a:gd name="T1" fmla="*/ 2147483647 h 75"/>
                <a:gd name="T2" fmla="*/ 2147483647 w 71"/>
                <a:gd name="T3" fmla="*/ 2147483647 h 75"/>
                <a:gd name="T4" fmla="*/ 2147483647 w 71"/>
                <a:gd name="T5" fmla="*/ 2147483647 h 75"/>
                <a:gd name="T6" fmla="*/ 2147483647 w 71"/>
                <a:gd name="T7" fmla="*/ 2147483647 h 75"/>
                <a:gd name="T8" fmla="*/ 2147483647 w 71"/>
                <a:gd name="T9" fmla="*/ 2147483647 h 75"/>
                <a:gd name="T10" fmla="*/ 2147483647 w 71"/>
                <a:gd name="T11" fmla="*/ 2147483647 h 75"/>
                <a:gd name="T12" fmla="*/ 2147483647 w 71"/>
                <a:gd name="T13" fmla="*/ 2147483647 h 75"/>
                <a:gd name="T14" fmla="*/ 2147483647 w 71"/>
                <a:gd name="T15" fmla="*/ 2147483647 h 75"/>
                <a:gd name="T16" fmla="*/ 2147483647 w 71"/>
                <a:gd name="T17" fmla="*/ 2147483647 h 75"/>
                <a:gd name="T18" fmla="*/ 2147483647 w 71"/>
                <a:gd name="T19" fmla="*/ 2147483647 h 75"/>
                <a:gd name="T20" fmla="*/ 2147483647 w 71"/>
                <a:gd name="T21" fmla="*/ 2147483647 h 75"/>
                <a:gd name="T22" fmla="*/ 2147483647 w 71"/>
                <a:gd name="T23" fmla="*/ 2147483647 h 75"/>
                <a:gd name="T24" fmla="*/ 2147483647 w 71"/>
                <a:gd name="T25" fmla="*/ 2147483647 h 75"/>
                <a:gd name="T26" fmla="*/ 2147483647 w 71"/>
                <a:gd name="T27" fmla="*/ 2147483647 h 75"/>
                <a:gd name="T28" fmla="*/ 2147483647 w 71"/>
                <a:gd name="T29" fmla="*/ 2147483647 h 75"/>
                <a:gd name="T30" fmla="*/ 2147483647 w 71"/>
                <a:gd name="T31" fmla="*/ 2147483647 h 75"/>
                <a:gd name="T32" fmla="*/ 2147483647 w 71"/>
                <a:gd name="T33" fmla="*/ 2147483647 h 75"/>
                <a:gd name="T34" fmla="*/ 2147483647 w 71"/>
                <a:gd name="T35" fmla="*/ 2147483647 h 75"/>
                <a:gd name="T36" fmla="*/ 2147483647 w 71"/>
                <a:gd name="T37" fmla="*/ 2147483647 h 75"/>
                <a:gd name="T38" fmla="*/ 2147483647 w 71"/>
                <a:gd name="T39" fmla="*/ 2147483647 h 75"/>
                <a:gd name="T40" fmla="*/ 2147483647 w 71"/>
                <a:gd name="T41" fmla="*/ 2147483647 h 75"/>
                <a:gd name="T42" fmla="*/ 2147483647 w 71"/>
                <a:gd name="T43" fmla="*/ 2147483647 h 75"/>
                <a:gd name="T44" fmla="*/ 2147483647 w 71"/>
                <a:gd name="T45" fmla="*/ 2147483647 h 75"/>
                <a:gd name="T46" fmla="*/ 2147483647 w 71"/>
                <a:gd name="T47" fmla="*/ 2147483647 h 75"/>
                <a:gd name="T48" fmla="*/ 2147483647 w 71"/>
                <a:gd name="T49" fmla="*/ 2147483647 h 75"/>
                <a:gd name="T50" fmla="*/ 2147483647 w 71"/>
                <a:gd name="T51" fmla="*/ 2147483647 h 75"/>
                <a:gd name="T52" fmla="*/ 2147483647 w 71"/>
                <a:gd name="T53" fmla="*/ 2147483647 h 75"/>
                <a:gd name="T54" fmla="*/ 2147483647 w 71"/>
                <a:gd name="T55" fmla="*/ 2147483647 h 75"/>
                <a:gd name="T56" fmla="*/ 2147483647 w 71"/>
                <a:gd name="T57" fmla="*/ 2147483647 h 75"/>
                <a:gd name="T58" fmla="*/ 2147483647 w 71"/>
                <a:gd name="T59" fmla="*/ 2147483647 h 75"/>
                <a:gd name="T60" fmla="*/ 2147483647 w 71"/>
                <a:gd name="T61" fmla="*/ 2147483647 h 75"/>
                <a:gd name="T62" fmla="*/ 2147483647 w 71"/>
                <a:gd name="T63" fmla="*/ 2147483647 h 75"/>
                <a:gd name="T64" fmla="*/ 2147483647 w 71"/>
                <a:gd name="T65" fmla="*/ 2147483647 h 75"/>
                <a:gd name="T66" fmla="*/ 2147483647 w 71"/>
                <a:gd name="T67" fmla="*/ 2147483647 h 75"/>
                <a:gd name="T68" fmla="*/ 2147483647 w 71"/>
                <a:gd name="T69" fmla="*/ 2147483647 h 75"/>
                <a:gd name="T70" fmla="*/ 2147483647 w 71"/>
                <a:gd name="T71" fmla="*/ 2147483647 h 75"/>
                <a:gd name="T72" fmla="*/ 2147483647 w 71"/>
                <a:gd name="T73" fmla="*/ 2147483647 h 75"/>
                <a:gd name="T74" fmla="*/ 2147483647 w 71"/>
                <a:gd name="T75" fmla="*/ 2147483647 h 75"/>
                <a:gd name="T76" fmla="*/ 2147483647 w 71"/>
                <a:gd name="T77" fmla="*/ 2147483647 h 75"/>
                <a:gd name="T78" fmla="*/ 2147483647 w 71"/>
                <a:gd name="T79" fmla="*/ 2147483647 h 75"/>
                <a:gd name="T80" fmla="*/ 2147483647 w 71"/>
                <a:gd name="T81" fmla="*/ 0 h 75"/>
                <a:gd name="T82" fmla="*/ 2147483647 w 71"/>
                <a:gd name="T83" fmla="*/ 2147483647 h 75"/>
                <a:gd name="T84" fmla="*/ 2147483647 w 71"/>
                <a:gd name="T85" fmla="*/ 2147483647 h 75"/>
                <a:gd name="T86" fmla="*/ 2147483647 w 71"/>
                <a:gd name="T87" fmla="*/ 2147483647 h 75"/>
                <a:gd name="T88" fmla="*/ 2147483647 w 71"/>
                <a:gd name="T89" fmla="*/ 2147483647 h 75"/>
                <a:gd name="T90" fmla="*/ 2147483647 w 71"/>
                <a:gd name="T91" fmla="*/ 2147483647 h 75"/>
                <a:gd name="T92" fmla="*/ 2147483647 w 71"/>
                <a:gd name="T93" fmla="*/ 2147483647 h 75"/>
                <a:gd name="T94" fmla="*/ 2147483647 w 71"/>
                <a:gd name="T95" fmla="*/ 2147483647 h 75"/>
                <a:gd name="T96" fmla="*/ 2147483647 w 71"/>
                <a:gd name="T97" fmla="*/ 2147483647 h 75"/>
                <a:gd name="T98" fmla="*/ 0 w 71"/>
                <a:gd name="T99" fmla="*/ 2147483647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75"/>
                <a:gd name="T152" fmla="*/ 71 w 71"/>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75">
                  <a:moveTo>
                    <a:pt x="0" y="23"/>
                  </a:moveTo>
                  <a:lnTo>
                    <a:pt x="2" y="28"/>
                  </a:lnTo>
                  <a:lnTo>
                    <a:pt x="2" y="37"/>
                  </a:lnTo>
                  <a:lnTo>
                    <a:pt x="10" y="43"/>
                  </a:lnTo>
                  <a:lnTo>
                    <a:pt x="14" y="47"/>
                  </a:lnTo>
                  <a:lnTo>
                    <a:pt x="19" y="50"/>
                  </a:lnTo>
                  <a:lnTo>
                    <a:pt x="20" y="52"/>
                  </a:lnTo>
                  <a:lnTo>
                    <a:pt x="22" y="58"/>
                  </a:lnTo>
                  <a:lnTo>
                    <a:pt x="23" y="67"/>
                  </a:lnTo>
                  <a:lnTo>
                    <a:pt x="29" y="75"/>
                  </a:lnTo>
                  <a:lnTo>
                    <a:pt x="65" y="72"/>
                  </a:lnTo>
                  <a:lnTo>
                    <a:pt x="63" y="61"/>
                  </a:lnTo>
                  <a:lnTo>
                    <a:pt x="64" y="49"/>
                  </a:lnTo>
                  <a:lnTo>
                    <a:pt x="66" y="43"/>
                  </a:lnTo>
                  <a:lnTo>
                    <a:pt x="66" y="39"/>
                  </a:lnTo>
                  <a:lnTo>
                    <a:pt x="70" y="28"/>
                  </a:lnTo>
                  <a:lnTo>
                    <a:pt x="71" y="25"/>
                  </a:lnTo>
                  <a:lnTo>
                    <a:pt x="70" y="24"/>
                  </a:lnTo>
                  <a:lnTo>
                    <a:pt x="68" y="27"/>
                  </a:lnTo>
                  <a:lnTo>
                    <a:pt x="66" y="32"/>
                  </a:lnTo>
                  <a:lnTo>
                    <a:pt x="63" y="33"/>
                  </a:lnTo>
                  <a:lnTo>
                    <a:pt x="62" y="36"/>
                  </a:lnTo>
                  <a:lnTo>
                    <a:pt x="59" y="38"/>
                  </a:lnTo>
                  <a:lnTo>
                    <a:pt x="60" y="35"/>
                  </a:lnTo>
                  <a:lnTo>
                    <a:pt x="61" y="31"/>
                  </a:lnTo>
                  <a:lnTo>
                    <a:pt x="63" y="30"/>
                  </a:lnTo>
                  <a:lnTo>
                    <a:pt x="64" y="28"/>
                  </a:lnTo>
                  <a:lnTo>
                    <a:pt x="60" y="18"/>
                  </a:lnTo>
                  <a:lnTo>
                    <a:pt x="57" y="17"/>
                  </a:lnTo>
                  <a:lnTo>
                    <a:pt x="56" y="15"/>
                  </a:lnTo>
                  <a:lnTo>
                    <a:pt x="49" y="14"/>
                  </a:lnTo>
                  <a:lnTo>
                    <a:pt x="35" y="10"/>
                  </a:lnTo>
                  <a:lnTo>
                    <a:pt x="29" y="6"/>
                  </a:lnTo>
                  <a:lnTo>
                    <a:pt x="25" y="4"/>
                  </a:lnTo>
                  <a:lnTo>
                    <a:pt x="23" y="6"/>
                  </a:lnTo>
                  <a:lnTo>
                    <a:pt x="23" y="5"/>
                  </a:lnTo>
                  <a:lnTo>
                    <a:pt x="24" y="4"/>
                  </a:lnTo>
                  <a:lnTo>
                    <a:pt x="24" y="3"/>
                  </a:lnTo>
                  <a:lnTo>
                    <a:pt x="24" y="2"/>
                  </a:lnTo>
                  <a:lnTo>
                    <a:pt x="24" y="1"/>
                  </a:lnTo>
                  <a:lnTo>
                    <a:pt x="23" y="0"/>
                  </a:lnTo>
                  <a:lnTo>
                    <a:pt x="15" y="3"/>
                  </a:lnTo>
                  <a:lnTo>
                    <a:pt x="12" y="5"/>
                  </a:lnTo>
                  <a:lnTo>
                    <a:pt x="11" y="5"/>
                  </a:lnTo>
                  <a:lnTo>
                    <a:pt x="9" y="4"/>
                  </a:lnTo>
                  <a:lnTo>
                    <a:pt x="9" y="5"/>
                  </a:lnTo>
                  <a:lnTo>
                    <a:pt x="8" y="4"/>
                  </a:lnTo>
                  <a:lnTo>
                    <a:pt x="7" y="5"/>
                  </a:lnTo>
                  <a:lnTo>
                    <a:pt x="7" y="14"/>
                  </a:lnTo>
                  <a:lnTo>
                    <a:pt x="0" y="23"/>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4" name="Freeform 61"/>
            <p:cNvSpPr>
              <a:spLocks/>
            </p:cNvSpPr>
            <p:nvPr/>
          </p:nvSpPr>
          <p:spPr bwMode="auto">
            <a:xfrm>
              <a:off x="2875853" y="1825876"/>
              <a:ext cx="807462" cy="644997"/>
            </a:xfrm>
            <a:custGeom>
              <a:avLst/>
              <a:gdLst>
                <a:gd name="T0" fmla="*/ 0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2147483647 w 94"/>
                <a:gd name="T15" fmla="*/ 2147483647 h 78"/>
                <a:gd name="T16" fmla="*/ 2147483647 w 94"/>
                <a:gd name="T17" fmla="*/ 2147483647 h 78"/>
                <a:gd name="T18" fmla="*/ 0 w 94"/>
                <a:gd name="T19" fmla="*/ 2147483647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0" y="67"/>
                  </a:moveTo>
                  <a:lnTo>
                    <a:pt x="3" y="50"/>
                  </a:lnTo>
                  <a:lnTo>
                    <a:pt x="10" y="8"/>
                  </a:lnTo>
                  <a:lnTo>
                    <a:pt x="11" y="0"/>
                  </a:lnTo>
                  <a:lnTo>
                    <a:pt x="48" y="5"/>
                  </a:lnTo>
                  <a:lnTo>
                    <a:pt x="94" y="10"/>
                  </a:lnTo>
                  <a:lnTo>
                    <a:pt x="91" y="44"/>
                  </a:lnTo>
                  <a:lnTo>
                    <a:pt x="88" y="78"/>
                  </a:lnTo>
                  <a:lnTo>
                    <a:pt x="25" y="70"/>
                  </a:lnTo>
                  <a:lnTo>
                    <a:pt x="0" y="67"/>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5" name="Freeform 62"/>
            <p:cNvSpPr>
              <a:spLocks/>
            </p:cNvSpPr>
            <p:nvPr/>
          </p:nvSpPr>
          <p:spPr bwMode="auto">
            <a:xfrm>
              <a:off x="7262492" y="4896502"/>
              <a:ext cx="213318" cy="82692"/>
            </a:xfrm>
            <a:custGeom>
              <a:avLst/>
              <a:gdLst>
                <a:gd name="T0" fmla="*/ 2147483647 w 25"/>
                <a:gd name="T1" fmla="*/ 0 h 10"/>
                <a:gd name="T2" fmla="*/ 2147483647 w 25"/>
                <a:gd name="T3" fmla="*/ 2147483647 h 10"/>
                <a:gd name="T4" fmla="*/ 2147483647 w 25"/>
                <a:gd name="T5" fmla="*/ 2147483647 h 10"/>
                <a:gd name="T6" fmla="*/ 2147483647 w 25"/>
                <a:gd name="T7" fmla="*/ 0 h 10"/>
                <a:gd name="T8" fmla="*/ 2147483647 w 25"/>
                <a:gd name="T9" fmla="*/ 2147483647 h 10"/>
                <a:gd name="T10" fmla="*/ 2147483647 w 25"/>
                <a:gd name="T11" fmla="*/ 2147483647 h 10"/>
                <a:gd name="T12" fmla="*/ 2147483647 w 25"/>
                <a:gd name="T13" fmla="*/ 2147483647 h 10"/>
                <a:gd name="T14" fmla="*/ 2147483647 w 25"/>
                <a:gd name="T15" fmla="*/ 2147483647 h 10"/>
                <a:gd name="T16" fmla="*/ 2147483647 w 25"/>
                <a:gd name="T17" fmla="*/ 2147483647 h 10"/>
                <a:gd name="T18" fmla="*/ 2147483647 w 25"/>
                <a:gd name="T19" fmla="*/ 2147483647 h 10"/>
                <a:gd name="T20" fmla="*/ 2147483647 w 25"/>
                <a:gd name="T21" fmla="*/ 2147483647 h 10"/>
                <a:gd name="T22" fmla="*/ 2147483647 w 25"/>
                <a:gd name="T23" fmla="*/ 2147483647 h 10"/>
                <a:gd name="T24" fmla="*/ 2147483647 w 25"/>
                <a:gd name="T25" fmla="*/ 2147483647 h 10"/>
                <a:gd name="T26" fmla="*/ 2147483647 w 25"/>
                <a:gd name="T27" fmla="*/ 2147483647 h 10"/>
                <a:gd name="T28" fmla="*/ 2147483647 w 25"/>
                <a:gd name="T29" fmla="*/ 2147483647 h 10"/>
                <a:gd name="T30" fmla="*/ 2147483647 w 25"/>
                <a:gd name="T31" fmla="*/ 2147483647 h 10"/>
                <a:gd name="T32" fmla="*/ 2147483647 w 25"/>
                <a:gd name="T33" fmla="*/ 2147483647 h 10"/>
                <a:gd name="T34" fmla="*/ 2147483647 w 25"/>
                <a:gd name="T35" fmla="*/ 2147483647 h 10"/>
                <a:gd name="T36" fmla="*/ 2147483647 w 25"/>
                <a:gd name="T37" fmla="*/ 2147483647 h 10"/>
                <a:gd name="T38" fmla="*/ 2147483647 w 25"/>
                <a:gd name="T39" fmla="*/ 2147483647 h 10"/>
                <a:gd name="T40" fmla="*/ 2147483647 w 25"/>
                <a:gd name="T41" fmla="*/ 2147483647 h 10"/>
                <a:gd name="T42" fmla="*/ 2147483647 w 25"/>
                <a:gd name="T43" fmla="*/ 2147483647 h 10"/>
                <a:gd name="T44" fmla="*/ 2147483647 w 25"/>
                <a:gd name="T45" fmla="*/ 2147483647 h 10"/>
                <a:gd name="T46" fmla="*/ 2147483647 w 25"/>
                <a:gd name="T47" fmla="*/ 2147483647 h 10"/>
                <a:gd name="T48" fmla="*/ 2147483647 w 25"/>
                <a:gd name="T49" fmla="*/ 2147483647 h 10"/>
                <a:gd name="T50" fmla="*/ 2147483647 w 25"/>
                <a:gd name="T51" fmla="*/ 2147483647 h 10"/>
                <a:gd name="T52" fmla="*/ 2147483647 w 25"/>
                <a:gd name="T53" fmla="*/ 2147483647 h 10"/>
                <a:gd name="T54" fmla="*/ 2147483647 w 25"/>
                <a:gd name="T55" fmla="*/ 2147483647 h 10"/>
                <a:gd name="T56" fmla="*/ 2147483647 w 25"/>
                <a:gd name="T57" fmla="*/ 2147483647 h 10"/>
                <a:gd name="T58" fmla="*/ 2147483647 w 25"/>
                <a:gd name="T59" fmla="*/ 2147483647 h 10"/>
                <a:gd name="T60" fmla="*/ 2147483647 w 25"/>
                <a:gd name="T61" fmla="*/ 2147483647 h 10"/>
                <a:gd name="T62" fmla="*/ 2147483647 w 25"/>
                <a:gd name="T63" fmla="*/ 2147483647 h 10"/>
                <a:gd name="T64" fmla="*/ 2147483647 w 25"/>
                <a:gd name="T65" fmla="*/ 2147483647 h 10"/>
                <a:gd name="T66" fmla="*/ 2147483647 w 25"/>
                <a:gd name="T67" fmla="*/ 2147483647 h 10"/>
                <a:gd name="T68" fmla="*/ 2147483647 w 25"/>
                <a:gd name="T69" fmla="*/ 2147483647 h 10"/>
                <a:gd name="T70" fmla="*/ 2147483647 w 25"/>
                <a:gd name="T71" fmla="*/ 2147483647 h 10"/>
                <a:gd name="T72" fmla="*/ 2147483647 w 25"/>
                <a:gd name="T73" fmla="*/ 2147483647 h 10"/>
                <a:gd name="T74" fmla="*/ 2147483647 w 25"/>
                <a:gd name="T75" fmla="*/ 2147483647 h 10"/>
                <a:gd name="T76" fmla="*/ 2147483647 w 25"/>
                <a:gd name="T77" fmla="*/ 2147483647 h 10"/>
                <a:gd name="T78" fmla="*/ 2147483647 w 25"/>
                <a:gd name="T79" fmla="*/ 2147483647 h 10"/>
                <a:gd name="T80" fmla="*/ 2147483647 w 25"/>
                <a:gd name="T81" fmla="*/ 2147483647 h 10"/>
                <a:gd name="T82" fmla="*/ 2147483647 w 25"/>
                <a:gd name="T83" fmla="*/ 2147483647 h 10"/>
                <a:gd name="T84" fmla="*/ 2147483647 w 25"/>
                <a:gd name="T85" fmla="*/ 2147483647 h 10"/>
                <a:gd name="T86" fmla="*/ 2147483647 w 25"/>
                <a:gd name="T87" fmla="*/ 2147483647 h 10"/>
                <a:gd name="T88" fmla="*/ 2147483647 w 25"/>
                <a:gd name="T89" fmla="*/ 2147483647 h 10"/>
                <a:gd name="T90" fmla="*/ 2147483647 w 25"/>
                <a:gd name="T91" fmla="*/ 2147483647 h 10"/>
                <a:gd name="T92" fmla="*/ 0 w 25"/>
                <a:gd name="T93" fmla="*/ 2147483647 h 10"/>
                <a:gd name="T94" fmla="*/ 0 w 25"/>
                <a:gd name="T95" fmla="*/ 2147483647 h 10"/>
                <a:gd name="T96" fmla="*/ 2147483647 w 25"/>
                <a:gd name="T97" fmla="*/ 2147483647 h 10"/>
                <a:gd name="T98" fmla="*/ 2147483647 w 25"/>
                <a:gd name="T99" fmla="*/ 2147483647 h 10"/>
                <a:gd name="T100" fmla="*/ 0 w 25"/>
                <a:gd name="T101" fmla="*/ 2147483647 h 10"/>
                <a:gd name="T102" fmla="*/ 0 w 25"/>
                <a:gd name="T103" fmla="*/ 2147483647 h 10"/>
                <a:gd name="T104" fmla="*/ 0 w 25"/>
                <a:gd name="T105" fmla="*/ 2147483647 h 10"/>
                <a:gd name="T106" fmla="*/ 2147483647 w 25"/>
                <a:gd name="T107" fmla="*/ 2147483647 h 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
                <a:gd name="T163" fmla="*/ 0 h 10"/>
                <a:gd name="T164" fmla="*/ 25 w 25"/>
                <a:gd name="T165" fmla="*/ 10 h 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 h="10">
                  <a:moveTo>
                    <a:pt x="1" y="0"/>
                  </a:moveTo>
                  <a:lnTo>
                    <a:pt x="2" y="0"/>
                  </a:lnTo>
                  <a:lnTo>
                    <a:pt x="3" y="0"/>
                  </a:lnTo>
                  <a:lnTo>
                    <a:pt x="4" y="1"/>
                  </a:lnTo>
                  <a:lnTo>
                    <a:pt x="6" y="1"/>
                  </a:lnTo>
                  <a:lnTo>
                    <a:pt x="8" y="1"/>
                  </a:lnTo>
                  <a:lnTo>
                    <a:pt x="9" y="1"/>
                  </a:lnTo>
                  <a:lnTo>
                    <a:pt x="10" y="1"/>
                  </a:lnTo>
                  <a:lnTo>
                    <a:pt x="11" y="1"/>
                  </a:lnTo>
                  <a:lnTo>
                    <a:pt x="12" y="0"/>
                  </a:lnTo>
                  <a:lnTo>
                    <a:pt x="15" y="1"/>
                  </a:lnTo>
                  <a:lnTo>
                    <a:pt x="16" y="1"/>
                  </a:lnTo>
                  <a:lnTo>
                    <a:pt x="17" y="1"/>
                  </a:lnTo>
                  <a:lnTo>
                    <a:pt x="18" y="1"/>
                  </a:lnTo>
                  <a:lnTo>
                    <a:pt x="19" y="2"/>
                  </a:lnTo>
                  <a:lnTo>
                    <a:pt x="18" y="1"/>
                  </a:lnTo>
                  <a:lnTo>
                    <a:pt x="17" y="1"/>
                  </a:lnTo>
                  <a:lnTo>
                    <a:pt x="18" y="1"/>
                  </a:lnTo>
                  <a:lnTo>
                    <a:pt x="19" y="1"/>
                  </a:lnTo>
                  <a:lnTo>
                    <a:pt x="20" y="1"/>
                  </a:lnTo>
                  <a:lnTo>
                    <a:pt x="21" y="1"/>
                  </a:lnTo>
                  <a:lnTo>
                    <a:pt x="22" y="1"/>
                  </a:lnTo>
                  <a:lnTo>
                    <a:pt x="22" y="2"/>
                  </a:lnTo>
                  <a:lnTo>
                    <a:pt x="23" y="2"/>
                  </a:lnTo>
                  <a:lnTo>
                    <a:pt x="24" y="2"/>
                  </a:lnTo>
                  <a:lnTo>
                    <a:pt x="25" y="2"/>
                  </a:lnTo>
                  <a:lnTo>
                    <a:pt x="25" y="3"/>
                  </a:lnTo>
                  <a:lnTo>
                    <a:pt x="25" y="4"/>
                  </a:lnTo>
                  <a:lnTo>
                    <a:pt x="25" y="5"/>
                  </a:lnTo>
                  <a:lnTo>
                    <a:pt x="25" y="4"/>
                  </a:lnTo>
                  <a:lnTo>
                    <a:pt x="25" y="5"/>
                  </a:lnTo>
                  <a:lnTo>
                    <a:pt x="24" y="5"/>
                  </a:lnTo>
                  <a:lnTo>
                    <a:pt x="23" y="6"/>
                  </a:lnTo>
                  <a:lnTo>
                    <a:pt x="22" y="6"/>
                  </a:lnTo>
                  <a:lnTo>
                    <a:pt x="22" y="7"/>
                  </a:lnTo>
                  <a:lnTo>
                    <a:pt x="22" y="8"/>
                  </a:lnTo>
                  <a:lnTo>
                    <a:pt x="21" y="8"/>
                  </a:lnTo>
                  <a:lnTo>
                    <a:pt x="20" y="9"/>
                  </a:lnTo>
                  <a:lnTo>
                    <a:pt x="19" y="9"/>
                  </a:lnTo>
                  <a:lnTo>
                    <a:pt x="18" y="9"/>
                  </a:lnTo>
                  <a:lnTo>
                    <a:pt x="17" y="9"/>
                  </a:lnTo>
                  <a:lnTo>
                    <a:pt x="16" y="9"/>
                  </a:lnTo>
                  <a:lnTo>
                    <a:pt x="15" y="9"/>
                  </a:lnTo>
                  <a:lnTo>
                    <a:pt x="14" y="9"/>
                  </a:lnTo>
                  <a:lnTo>
                    <a:pt x="13" y="9"/>
                  </a:lnTo>
                  <a:lnTo>
                    <a:pt x="12" y="9"/>
                  </a:lnTo>
                  <a:lnTo>
                    <a:pt x="11" y="8"/>
                  </a:lnTo>
                  <a:lnTo>
                    <a:pt x="10" y="9"/>
                  </a:lnTo>
                  <a:lnTo>
                    <a:pt x="9" y="9"/>
                  </a:lnTo>
                  <a:lnTo>
                    <a:pt x="8" y="9"/>
                  </a:lnTo>
                  <a:lnTo>
                    <a:pt x="8" y="8"/>
                  </a:lnTo>
                  <a:lnTo>
                    <a:pt x="7" y="9"/>
                  </a:lnTo>
                  <a:lnTo>
                    <a:pt x="7" y="8"/>
                  </a:lnTo>
                  <a:lnTo>
                    <a:pt x="6" y="9"/>
                  </a:lnTo>
                  <a:lnTo>
                    <a:pt x="7" y="9"/>
                  </a:lnTo>
                  <a:lnTo>
                    <a:pt x="6" y="9"/>
                  </a:lnTo>
                  <a:lnTo>
                    <a:pt x="5" y="9"/>
                  </a:lnTo>
                  <a:lnTo>
                    <a:pt x="5" y="10"/>
                  </a:lnTo>
                  <a:lnTo>
                    <a:pt x="4" y="10"/>
                  </a:lnTo>
                  <a:lnTo>
                    <a:pt x="3" y="9"/>
                  </a:lnTo>
                  <a:lnTo>
                    <a:pt x="2" y="9"/>
                  </a:lnTo>
                  <a:lnTo>
                    <a:pt x="1" y="9"/>
                  </a:lnTo>
                  <a:lnTo>
                    <a:pt x="1" y="10"/>
                  </a:lnTo>
                  <a:lnTo>
                    <a:pt x="1" y="9"/>
                  </a:lnTo>
                  <a:lnTo>
                    <a:pt x="0" y="9"/>
                  </a:lnTo>
                  <a:lnTo>
                    <a:pt x="1" y="8"/>
                  </a:lnTo>
                  <a:lnTo>
                    <a:pt x="0" y="8"/>
                  </a:lnTo>
                  <a:lnTo>
                    <a:pt x="0" y="7"/>
                  </a:lnTo>
                  <a:lnTo>
                    <a:pt x="1" y="7"/>
                  </a:lnTo>
                  <a:lnTo>
                    <a:pt x="0" y="7"/>
                  </a:lnTo>
                  <a:lnTo>
                    <a:pt x="1" y="7"/>
                  </a:lnTo>
                  <a:lnTo>
                    <a:pt x="1" y="6"/>
                  </a:lnTo>
                  <a:lnTo>
                    <a:pt x="1" y="5"/>
                  </a:lnTo>
                  <a:lnTo>
                    <a:pt x="1" y="4"/>
                  </a:lnTo>
                  <a:lnTo>
                    <a:pt x="0" y="4"/>
                  </a:lnTo>
                  <a:lnTo>
                    <a:pt x="0" y="3"/>
                  </a:lnTo>
                  <a:lnTo>
                    <a:pt x="0" y="2"/>
                  </a:lnTo>
                  <a:lnTo>
                    <a:pt x="1" y="2"/>
                  </a:lnTo>
                  <a:lnTo>
                    <a:pt x="1" y="1"/>
                  </a:lnTo>
                  <a:lnTo>
                    <a:pt x="1" y="0"/>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69" name="AutoShape 67"/>
            <p:cNvSpPr>
              <a:spLocks noChangeArrowheads="1"/>
            </p:cNvSpPr>
            <p:nvPr/>
          </p:nvSpPr>
          <p:spPr bwMode="auto">
            <a:xfrm>
              <a:off x="1852208" y="1258059"/>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70" name="AutoShape 68"/>
            <p:cNvSpPr>
              <a:spLocks noChangeArrowheads="1"/>
            </p:cNvSpPr>
            <p:nvPr/>
          </p:nvSpPr>
          <p:spPr bwMode="auto">
            <a:xfrm>
              <a:off x="5837979" y="3441125"/>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74" name="AutoShape 72"/>
            <p:cNvSpPr>
              <a:spLocks noChangeArrowheads="1"/>
            </p:cNvSpPr>
            <p:nvPr/>
          </p:nvSpPr>
          <p:spPr bwMode="auto">
            <a:xfrm>
              <a:off x="5150777" y="3970353"/>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76" name="Text Box 74"/>
            <p:cNvSpPr txBox="1">
              <a:spLocks noChangeArrowheads="1"/>
            </p:cNvSpPr>
            <p:nvPr/>
          </p:nvSpPr>
          <p:spPr bwMode="auto">
            <a:xfrm>
              <a:off x="5900973" y="3388753"/>
              <a:ext cx="830369" cy="284742"/>
            </a:xfrm>
            <a:prstGeom prst="rect">
              <a:avLst/>
            </a:prstGeom>
            <a:noFill/>
            <a:ln w="9525">
              <a:noFill/>
              <a:miter lim="800000"/>
              <a:headEnd/>
              <a:tailEnd/>
            </a:ln>
          </p:spPr>
          <p:txBody>
            <a:bodyPr>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Atlanta</a:t>
              </a:r>
            </a:p>
          </p:txBody>
        </p:sp>
        <p:sp>
          <p:nvSpPr>
            <p:cNvPr id="79" name="Text Box 77"/>
            <p:cNvSpPr txBox="1">
              <a:spLocks noChangeArrowheads="1"/>
            </p:cNvSpPr>
            <p:nvPr/>
          </p:nvSpPr>
          <p:spPr bwMode="auto">
            <a:xfrm>
              <a:off x="4822020" y="4120577"/>
              <a:ext cx="1374404" cy="284742"/>
            </a:xfrm>
            <a:prstGeom prst="rect">
              <a:avLst/>
            </a:prstGeom>
            <a:noFill/>
            <a:ln w="9525">
              <a:noFill/>
              <a:miter lim="800000"/>
              <a:headEnd/>
              <a:tailEnd/>
            </a:ln>
          </p:spPr>
          <p:txBody>
            <a:bodyPr>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New Orleans</a:t>
              </a:r>
            </a:p>
          </p:txBody>
        </p:sp>
        <p:sp>
          <p:nvSpPr>
            <p:cNvPr id="83" name="Text Box 81"/>
            <p:cNvSpPr txBox="1">
              <a:spLocks noChangeArrowheads="1"/>
            </p:cNvSpPr>
            <p:nvPr/>
          </p:nvSpPr>
          <p:spPr bwMode="auto">
            <a:xfrm>
              <a:off x="761586" y="3088306"/>
              <a:ext cx="1305684" cy="284742"/>
            </a:xfrm>
            <a:prstGeom prst="rect">
              <a:avLst/>
            </a:prstGeom>
            <a:noFill/>
            <a:ln w="9525">
              <a:noFill/>
              <a:miter lim="800000"/>
              <a:headEnd/>
              <a:tailEnd/>
            </a:ln>
          </p:spPr>
          <p:txBody>
            <a:bodyPr>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Los Angeles</a:t>
              </a:r>
            </a:p>
          </p:txBody>
        </p:sp>
        <p:sp>
          <p:nvSpPr>
            <p:cNvPr id="84" name="Text Box 83"/>
            <p:cNvSpPr txBox="1">
              <a:spLocks noChangeArrowheads="1"/>
            </p:cNvSpPr>
            <p:nvPr/>
          </p:nvSpPr>
          <p:spPr bwMode="auto">
            <a:xfrm>
              <a:off x="1071946" y="1054085"/>
              <a:ext cx="1374404" cy="284742"/>
            </a:xfrm>
            <a:prstGeom prst="rect">
              <a:avLst/>
            </a:prstGeom>
            <a:noFill/>
            <a:ln w="9525">
              <a:noFill/>
              <a:miter lim="800000"/>
              <a:headEnd/>
              <a:tailEnd/>
            </a:ln>
          </p:spPr>
          <p:txBody>
            <a:bodyPr>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Seattle</a:t>
              </a:r>
            </a:p>
          </p:txBody>
        </p:sp>
        <p:sp>
          <p:nvSpPr>
            <p:cNvPr id="85" name="AutoShape 84"/>
            <p:cNvSpPr>
              <a:spLocks noChangeArrowheads="1"/>
            </p:cNvSpPr>
            <p:nvPr/>
          </p:nvSpPr>
          <p:spPr bwMode="auto">
            <a:xfrm>
              <a:off x="1852208" y="3176511"/>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87" name="AutoShape 86"/>
            <p:cNvSpPr>
              <a:spLocks noChangeArrowheads="1"/>
            </p:cNvSpPr>
            <p:nvPr/>
          </p:nvSpPr>
          <p:spPr bwMode="auto">
            <a:xfrm>
              <a:off x="1508607" y="2514975"/>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93" name="Text Box 93"/>
            <p:cNvSpPr txBox="1">
              <a:spLocks noChangeArrowheads="1"/>
            </p:cNvSpPr>
            <p:nvPr/>
          </p:nvSpPr>
          <p:spPr bwMode="auto">
            <a:xfrm>
              <a:off x="7281103" y="2111733"/>
              <a:ext cx="1305684" cy="500233"/>
            </a:xfrm>
            <a:prstGeom prst="rect">
              <a:avLst/>
            </a:prstGeom>
            <a:noFill/>
            <a:ln w="9525">
              <a:noFill/>
              <a:miter lim="800000"/>
              <a:headEnd/>
              <a:tailEnd/>
            </a:ln>
          </p:spPr>
          <p:txBody>
            <a:bodyPr>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New York City</a:t>
              </a:r>
            </a:p>
          </p:txBody>
        </p:sp>
        <p:sp>
          <p:nvSpPr>
            <p:cNvPr id="95" name="Text Box 95"/>
            <p:cNvSpPr txBox="1">
              <a:spLocks noChangeArrowheads="1"/>
            </p:cNvSpPr>
            <p:nvPr/>
          </p:nvSpPr>
          <p:spPr bwMode="auto">
            <a:xfrm>
              <a:off x="7281102" y="2444927"/>
              <a:ext cx="1305684" cy="284742"/>
            </a:xfrm>
            <a:prstGeom prst="rect">
              <a:avLst/>
            </a:prstGeom>
            <a:noFill/>
            <a:ln w="9525">
              <a:noFill/>
              <a:miter lim="800000"/>
              <a:headEnd/>
              <a:tailEnd/>
            </a:ln>
          </p:spPr>
          <p:txBody>
            <a:bodyPr wrap="square">
              <a:spAutoFit/>
            </a:bodyPr>
            <a:lstStyle/>
            <a:p>
              <a:pPr defTabSz="1219170" eaLnBrk="0" fontAlgn="base" hangingPunct="0">
                <a:spcBef>
                  <a:spcPct val="0"/>
                </a:spcBef>
                <a:spcAft>
                  <a:spcPct val="0"/>
                </a:spcAft>
                <a:defRPr/>
              </a:pPr>
              <a:r>
                <a:rPr lang="en-US" sz="1867" b="1">
                  <a:solidFill>
                    <a:srgbClr val="00788A"/>
                  </a:solidFill>
                  <a:latin typeface="Myriad Web Pro" panose="020B0503030403020204" pitchFamily="34" charset="0"/>
                </a:rPr>
                <a:t>Philadelphia</a:t>
              </a:r>
            </a:p>
          </p:txBody>
        </p:sp>
        <p:sp>
          <p:nvSpPr>
            <p:cNvPr id="97" name="Line 98"/>
            <p:cNvSpPr>
              <a:spLocks noChangeShapeType="1"/>
            </p:cNvSpPr>
            <p:nvPr/>
          </p:nvSpPr>
          <p:spPr bwMode="auto">
            <a:xfrm>
              <a:off x="7143663" y="2184208"/>
              <a:ext cx="0" cy="0"/>
            </a:xfrm>
            <a:prstGeom prst="line">
              <a:avLst/>
            </a:prstGeom>
            <a:noFill/>
            <a:ln w="9525">
              <a:solidFill>
                <a:schemeClr val="tx1"/>
              </a:solidFill>
              <a:round/>
              <a:headEnd/>
              <a:tailEnd type="triangle" w="med" len="med"/>
            </a:ln>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99" name="AutoShape 100"/>
            <p:cNvSpPr>
              <a:spLocks noChangeArrowheads="1"/>
            </p:cNvSpPr>
            <p:nvPr/>
          </p:nvSpPr>
          <p:spPr bwMode="auto">
            <a:xfrm>
              <a:off x="6822969" y="2200746"/>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01" name="AutoShape 102"/>
            <p:cNvSpPr>
              <a:spLocks noChangeArrowheads="1"/>
            </p:cNvSpPr>
            <p:nvPr/>
          </p:nvSpPr>
          <p:spPr bwMode="auto">
            <a:xfrm>
              <a:off x="6685528" y="2371643"/>
              <a:ext cx="137440" cy="132307"/>
            </a:xfrm>
            <a:prstGeom prst="star5">
              <a:avLst/>
            </a:prstGeom>
            <a:solidFill>
              <a:srgbClr val="FF0000"/>
            </a:solidFill>
            <a:ln w="6350">
              <a:solidFill>
                <a:schemeClr val="tx1"/>
              </a:solidFill>
              <a:miter lim="800000"/>
              <a:headEnd/>
              <a:tailEnd/>
            </a:ln>
            <a:effectLst/>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06" name="Line 110"/>
            <p:cNvSpPr>
              <a:spLocks noChangeShapeType="1"/>
            </p:cNvSpPr>
            <p:nvPr/>
          </p:nvSpPr>
          <p:spPr bwMode="auto">
            <a:xfrm>
              <a:off x="6800062" y="2465359"/>
              <a:ext cx="559784" cy="130411"/>
            </a:xfrm>
            <a:prstGeom prst="line">
              <a:avLst/>
            </a:prstGeom>
            <a:noFill/>
            <a:ln w="9525">
              <a:solidFill>
                <a:schemeClr val="tx1"/>
              </a:solidFill>
              <a:round/>
              <a:headEnd/>
              <a:tailEnd/>
            </a:ln>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50" name="Freeform 47"/>
            <p:cNvSpPr>
              <a:spLocks/>
            </p:cNvSpPr>
            <p:nvPr/>
          </p:nvSpPr>
          <p:spPr bwMode="auto">
            <a:xfrm>
              <a:off x="7074943" y="2057414"/>
              <a:ext cx="95922" cy="107499"/>
            </a:xfrm>
            <a:custGeom>
              <a:avLst/>
              <a:gdLst>
                <a:gd name="T0" fmla="*/ 0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2147483647 h 13"/>
                <a:gd name="T14" fmla="*/ 2147483647 w 11"/>
                <a:gd name="T15" fmla="*/ 2147483647 h 13"/>
                <a:gd name="T16" fmla="*/ 2147483647 w 11"/>
                <a:gd name="T17" fmla="*/ 2147483647 h 13"/>
                <a:gd name="T18" fmla="*/ 2147483647 w 11"/>
                <a:gd name="T19" fmla="*/ 2147483647 h 13"/>
                <a:gd name="T20" fmla="*/ 2147483647 w 11"/>
                <a:gd name="T21" fmla="*/ 2147483647 h 13"/>
                <a:gd name="T22" fmla="*/ 2147483647 w 11"/>
                <a:gd name="T23" fmla="*/ 2147483647 h 13"/>
                <a:gd name="T24" fmla="*/ 2147483647 w 11"/>
                <a:gd name="T25" fmla="*/ 0 h 13"/>
                <a:gd name="T26" fmla="*/ 2147483647 w 11"/>
                <a:gd name="T27" fmla="*/ 0 h 13"/>
                <a:gd name="T28" fmla="*/ 0 w 11"/>
                <a:gd name="T29" fmla="*/ 2147483647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3"/>
                <a:gd name="T47" fmla="*/ 11 w 11"/>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3">
                  <a:moveTo>
                    <a:pt x="0" y="1"/>
                  </a:moveTo>
                  <a:lnTo>
                    <a:pt x="3" y="12"/>
                  </a:lnTo>
                  <a:lnTo>
                    <a:pt x="3" y="13"/>
                  </a:lnTo>
                  <a:lnTo>
                    <a:pt x="7" y="10"/>
                  </a:lnTo>
                  <a:lnTo>
                    <a:pt x="6" y="7"/>
                  </a:lnTo>
                  <a:lnTo>
                    <a:pt x="7" y="5"/>
                  </a:lnTo>
                  <a:lnTo>
                    <a:pt x="8" y="6"/>
                  </a:lnTo>
                  <a:lnTo>
                    <a:pt x="8" y="9"/>
                  </a:lnTo>
                  <a:lnTo>
                    <a:pt x="9" y="9"/>
                  </a:lnTo>
                  <a:lnTo>
                    <a:pt x="11" y="6"/>
                  </a:lnTo>
                  <a:lnTo>
                    <a:pt x="9" y="4"/>
                  </a:lnTo>
                  <a:lnTo>
                    <a:pt x="7" y="3"/>
                  </a:lnTo>
                  <a:lnTo>
                    <a:pt x="5" y="0"/>
                  </a:lnTo>
                  <a:lnTo>
                    <a:pt x="4" y="0"/>
                  </a:lnTo>
                  <a:lnTo>
                    <a:pt x="0" y="1"/>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0" name="Freeform 7"/>
            <p:cNvSpPr>
              <a:spLocks/>
            </p:cNvSpPr>
            <p:nvPr/>
          </p:nvSpPr>
          <p:spPr bwMode="auto">
            <a:xfrm>
              <a:off x="6895984" y="2065683"/>
              <a:ext cx="206161" cy="173653"/>
            </a:xfrm>
            <a:custGeom>
              <a:avLst/>
              <a:gdLst>
                <a:gd name="T0" fmla="*/ 0 w 24"/>
                <a:gd name="T1" fmla="*/ 2147483647 h 21"/>
                <a:gd name="T2" fmla="*/ 2147483647 w 24"/>
                <a:gd name="T3" fmla="*/ 2147483647 h 21"/>
                <a:gd name="T4" fmla="*/ 2147483647 w 24"/>
                <a:gd name="T5" fmla="*/ 2147483647 h 21"/>
                <a:gd name="T6" fmla="*/ 2147483647 w 24"/>
                <a:gd name="T7" fmla="*/ 2147483647 h 21"/>
                <a:gd name="T8" fmla="*/ 2147483647 w 24"/>
                <a:gd name="T9" fmla="*/ 2147483647 h 21"/>
                <a:gd name="T10" fmla="*/ 2147483647 w 24"/>
                <a:gd name="T11" fmla="*/ 2147483647 h 21"/>
                <a:gd name="T12" fmla="*/ 2147483647 w 24"/>
                <a:gd name="T13" fmla="*/ 2147483647 h 21"/>
                <a:gd name="T14" fmla="*/ 2147483647 w 24"/>
                <a:gd name="T15" fmla="*/ 2147483647 h 21"/>
                <a:gd name="T16" fmla="*/ 2147483647 w 24"/>
                <a:gd name="T17" fmla="*/ 2147483647 h 21"/>
                <a:gd name="T18" fmla="*/ 2147483647 w 24"/>
                <a:gd name="T19" fmla="*/ 2147483647 h 21"/>
                <a:gd name="T20" fmla="*/ 2147483647 w 24"/>
                <a:gd name="T21" fmla="*/ 2147483647 h 21"/>
                <a:gd name="T22" fmla="*/ 2147483647 w 24"/>
                <a:gd name="T23" fmla="*/ 2147483647 h 21"/>
                <a:gd name="T24" fmla="*/ 2147483647 w 24"/>
                <a:gd name="T25" fmla="*/ 2147483647 h 21"/>
                <a:gd name="T26" fmla="*/ 2147483647 w 24"/>
                <a:gd name="T27" fmla="*/ 2147483647 h 21"/>
                <a:gd name="T28" fmla="*/ 2147483647 w 24"/>
                <a:gd name="T29" fmla="*/ 2147483647 h 21"/>
                <a:gd name="T30" fmla="*/ 2147483647 w 24"/>
                <a:gd name="T31" fmla="*/ 0 h 21"/>
                <a:gd name="T32" fmla="*/ 0 w 24"/>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
                <a:gd name="T53" fmla="*/ 24 w 2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
                  <a:moveTo>
                    <a:pt x="0" y="4"/>
                  </a:moveTo>
                  <a:lnTo>
                    <a:pt x="2" y="16"/>
                  </a:lnTo>
                  <a:lnTo>
                    <a:pt x="2" y="21"/>
                  </a:lnTo>
                  <a:lnTo>
                    <a:pt x="4" y="21"/>
                  </a:lnTo>
                  <a:lnTo>
                    <a:pt x="5" y="20"/>
                  </a:lnTo>
                  <a:lnTo>
                    <a:pt x="8" y="18"/>
                  </a:lnTo>
                  <a:lnTo>
                    <a:pt x="10" y="15"/>
                  </a:lnTo>
                  <a:lnTo>
                    <a:pt x="11" y="16"/>
                  </a:lnTo>
                  <a:lnTo>
                    <a:pt x="14" y="14"/>
                  </a:lnTo>
                  <a:lnTo>
                    <a:pt x="17" y="14"/>
                  </a:lnTo>
                  <a:lnTo>
                    <a:pt x="17" y="13"/>
                  </a:lnTo>
                  <a:lnTo>
                    <a:pt x="18" y="13"/>
                  </a:lnTo>
                  <a:lnTo>
                    <a:pt x="19" y="12"/>
                  </a:lnTo>
                  <a:lnTo>
                    <a:pt x="21" y="12"/>
                  </a:lnTo>
                  <a:lnTo>
                    <a:pt x="24" y="11"/>
                  </a:lnTo>
                  <a:lnTo>
                    <a:pt x="21" y="0"/>
                  </a:lnTo>
                  <a:lnTo>
                    <a:pt x="0" y="4"/>
                  </a:lnTo>
                </a:path>
              </a:pathLst>
            </a:custGeom>
            <a:solidFill>
              <a:schemeClr val="bg1"/>
            </a:solidFill>
            <a:ln w="0">
              <a:solidFill>
                <a:srgbClr val="242729"/>
              </a:solidFill>
              <a:prstDash val="solid"/>
              <a:round/>
              <a:headEnd/>
              <a:tailEnd/>
            </a:ln>
          </p:spPr>
          <p:txBody>
            <a:bodyP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sp>
          <p:nvSpPr>
            <p:cNvPr id="119" name="Line 110"/>
            <p:cNvSpPr>
              <a:spLocks noChangeShapeType="1"/>
            </p:cNvSpPr>
            <p:nvPr/>
          </p:nvSpPr>
          <p:spPr bwMode="auto">
            <a:xfrm flipV="1">
              <a:off x="6966149" y="2266899"/>
              <a:ext cx="362198" cy="24150"/>
            </a:xfrm>
            <a:prstGeom prst="line">
              <a:avLst/>
            </a:prstGeom>
            <a:noFill/>
            <a:ln w="9525">
              <a:solidFill>
                <a:schemeClr val="tx1"/>
              </a:solidFill>
              <a:round/>
              <a:headEnd/>
              <a:tailEnd/>
            </a:ln>
          </p:spPr>
          <p:txBody>
            <a:bodyPr wrap="none" anchor="ctr"/>
            <a:lstStyle/>
            <a:p>
              <a:pPr defTabSz="1219170" eaLnBrk="0" fontAlgn="base" hangingPunct="0">
                <a:spcBef>
                  <a:spcPct val="0"/>
                </a:spcBef>
                <a:spcAft>
                  <a:spcPct val="0"/>
                </a:spcAft>
                <a:defRPr/>
              </a:pPr>
              <a:endParaRPr lang="en-US" sz="2400" b="1">
                <a:solidFill>
                  <a:srgbClr val="FFFFFF"/>
                </a:solidFill>
                <a:latin typeface="Myriad Web Pro" panose="020B0503030403020204" pitchFamily="34" charset="0"/>
              </a:endParaRPr>
            </a:p>
          </p:txBody>
        </p:sp>
      </p:grpSp>
    </p:spTree>
    <p:extLst>
      <p:ext uri="{BB962C8B-B14F-4D97-AF65-F5344CB8AC3E}">
        <p14:creationId xmlns:p14="http://schemas.microsoft.com/office/powerpoint/2010/main" val="369262843"/>
      </p:ext>
    </p:extLst>
  </p:cSld>
  <p:clrMapOvr>
    <a:masterClrMapping/>
  </p:clrMapOvr>
  <p:transition advTm="18756">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Results</a:t>
            </a:r>
            <a:br>
              <a:rPr lang="en-US" sz="4267" dirty="0">
                <a:latin typeface="Calibri" panose="020F0502020204030204" pitchFamily="34" charset="0"/>
                <a:cs typeface="Calibri" panose="020F0502020204030204" pitchFamily="34" charset="0"/>
              </a:rPr>
            </a:br>
            <a:endParaRPr lang="en-US" sz="4267"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01865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lide shows some basic demographics for the 1,608 participants included in this surveillance report.  &#10;">
            <a:extLst>
              <a:ext uri="{FF2B5EF4-FFF2-40B4-BE49-F238E27FC236}">
                <a16:creationId xmlns:a16="http://schemas.microsoft.com/office/drawing/2014/main" id="{2FB30BD5-B9DE-4780-81F6-231A60977D34}"/>
              </a:ext>
            </a:extLst>
          </p:cNvPr>
          <p:cNvSpPr>
            <a:spLocks noGrp="1"/>
          </p:cNvSpPr>
          <p:nvPr>
            <p:ph type="title"/>
          </p:nvPr>
        </p:nvSpPr>
        <p:spPr>
          <a:xfrm>
            <a:off x="609601" y="274639"/>
            <a:ext cx="6212823" cy="1143000"/>
          </a:xfrm>
        </p:spPr>
        <p:txBody>
          <a:bodyPr/>
          <a:lstStyle/>
          <a:p>
            <a:r>
              <a:rPr lang="en-US" sz="4000" dirty="0">
                <a:cs typeface="Calibri" panose="020F0502020204030204" pitchFamily="34" charset="0"/>
              </a:rPr>
              <a:t>Demographics, n=1,608</a:t>
            </a:r>
          </a:p>
        </p:txBody>
      </p:sp>
      <p:graphicFrame>
        <p:nvGraphicFramePr>
          <p:cNvPr id="18" name="Table 18" descr="A majority of the participants were Black/African American 35% or Hispanic/Latina 40%. ">
            <a:extLst>
              <a:ext uri="{FF2B5EF4-FFF2-40B4-BE49-F238E27FC236}">
                <a16:creationId xmlns:a16="http://schemas.microsoft.com/office/drawing/2014/main" id="{68EA544B-4080-4D52-B47F-B94B0CF6AB98}"/>
              </a:ext>
            </a:extLst>
          </p:cNvPr>
          <p:cNvGraphicFramePr>
            <a:graphicFrameLocks noGrp="1"/>
          </p:cNvGraphicFramePr>
          <p:nvPr>
            <p:extLst>
              <p:ext uri="{D42A27DB-BD31-4B8C-83A1-F6EECF244321}">
                <p14:modId xmlns:p14="http://schemas.microsoft.com/office/powerpoint/2010/main" val="2990893145"/>
              </p:ext>
            </p:extLst>
          </p:nvPr>
        </p:nvGraphicFramePr>
        <p:xfrm>
          <a:off x="512619" y="1809535"/>
          <a:ext cx="5633127" cy="4233331"/>
        </p:xfrm>
        <a:graphic>
          <a:graphicData uri="http://schemas.openxmlformats.org/drawingml/2006/table">
            <a:tbl>
              <a:tblPr firstRow="1" bandRow="1">
                <a:tableStyleId>{0660B408-B3CF-4A94-85FC-2B1E0A45F4A2}</a:tableStyleId>
              </a:tblPr>
              <a:tblGrid>
                <a:gridCol w="4272855">
                  <a:extLst>
                    <a:ext uri="{9D8B030D-6E8A-4147-A177-3AD203B41FA5}">
                      <a16:colId xmlns:a16="http://schemas.microsoft.com/office/drawing/2014/main" val="3131325355"/>
                    </a:ext>
                  </a:extLst>
                </a:gridCol>
                <a:gridCol w="1360272">
                  <a:extLst>
                    <a:ext uri="{9D8B030D-6E8A-4147-A177-3AD203B41FA5}">
                      <a16:colId xmlns:a16="http://schemas.microsoft.com/office/drawing/2014/main" val="1758326751"/>
                    </a:ext>
                  </a:extLst>
                </a:gridCol>
              </a:tblGrid>
              <a:tr h="494453">
                <a:tc>
                  <a:txBody>
                    <a:bodyPr/>
                    <a:lstStyle/>
                    <a:p>
                      <a:r>
                        <a:rPr lang="en-US" sz="2100" dirty="0">
                          <a:solidFill>
                            <a:schemeClr val="bg2"/>
                          </a:solidFill>
                        </a:rPr>
                        <a:t>Race/Ethnicity</a:t>
                      </a:r>
                    </a:p>
                  </a:txBody>
                  <a:tcPr marL="121920" marR="121920" marT="60960" marB="60960">
                    <a:solidFill>
                      <a:srgbClr val="00788A"/>
                    </a:solidFill>
                  </a:tcPr>
                </a:tc>
                <a:tc>
                  <a:txBody>
                    <a:bodyPr/>
                    <a:lstStyle/>
                    <a:p>
                      <a:pPr algn="ctr"/>
                      <a:endParaRPr lang="en-US" sz="2100" dirty="0">
                        <a:solidFill>
                          <a:schemeClr val="bg2"/>
                        </a:solidFill>
                      </a:endParaRPr>
                    </a:p>
                  </a:txBody>
                  <a:tcPr marL="121920" marR="121920" marT="60960" marB="60960">
                    <a:solidFill>
                      <a:srgbClr val="00788A"/>
                    </a:solidFill>
                  </a:tcPr>
                </a:tc>
                <a:extLst>
                  <a:ext uri="{0D108BD9-81ED-4DB2-BD59-A6C34878D82A}">
                    <a16:rowId xmlns:a16="http://schemas.microsoft.com/office/drawing/2014/main" val="3698947511"/>
                  </a:ext>
                </a:extLst>
              </a:tr>
              <a:tr h="494453">
                <a:tc>
                  <a:txBody>
                    <a:bodyPr/>
                    <a:lstStyle/>
                    <a:p>
                      <a:r>
                        <a:rPr lang="en-US" sz="2100" dirty="0">
                          <a:solidFill>
                            <a:schemeClr val="accent6"/>
                          </a:solidFill>
                        </a:rPr>
                        <a:t>American Indian/Alaska Native</a:t>
                      </a:r>
                    </a:p>
                  </a:txBody>
                  <a:tcPr marL="121920" marR="121920" marT="60960" marB="60960">
                    <a:solidFill>
                      <a:srgbClr val="00788A">
                        <a:alpha val="10000"/>
                      </a:srgbClr>
                    </a:solidFill>
                  </a:tcPr>
                </a:tc>
                <a:tc>
                  <a:txBody>
                    <a:bodyPr/>
                    <a:lstStyle/>
                    <a:p>
                      <a:pPr algn="r"/>
                      <a:r>
                        <a:rPr lang="en-US" sz="2100">
                          <a:solidFill>
                            <a:schemeClr val="accent6"/>
                          </a:solidFill>
                        </a:rPr>
                        <a:t>1%</a:t>
                      </a:r>
                    </a:p>
                  </a:txBody>
                  <a:tcPr marL="121920" marR="121920" marT="60960" marB="60960">
                    <a:solidFill>
                      <a:srgbClr val="00788A">
                        <a:alpha val="10000"/>
                      </a:srgbClr>
                    </a:solidFill>
                  </a:tcPr>
                </a:tc>
                <a:extLst>
                  <a:ext uri="{0D108BD9-81ED-4DB2-BD59-A6C34878D82A}">
                    <a16:rowId xmlns:a16="http://schemas.microsoft.com/office/drawing/2014/main" val="466536493"/>
                  </a:ext>
                </a:extLst>
              </a:tr>
              <a:tr h="494453">
                <a:tc>
                  <a:txBody>
                    <a:bodyPr/>
                    <a:lstStyle/>
                    <a:p>
                      <a:r>
                        <a:rPr lang="en-US" sz="2100" dirty="0">
                          <a:solidFill>
                            <a:schemeClr val="accent6"/>
                          </a:solidFill>
                        </a:rPr>
                        <a:t>Asian</a:t>
                      </a:r>
                    </a:p>
                  </a:txBody>
                  <a:tcPr marL="121920" marR="121920" marT="60960" marB="60960">
                    <a:solidFill>
                      <a:srgbClr val="00788A">
                        <a:alpha val="20000"/>
                      </a:srgbClr>
                    </a:solidFill>
                  </a:tcPr>
                </a:tc>
                <a:tc>
                  <a:txBody>
                    <a:bodyPr/>
                    <a:lstStyle/>
                    <a:p>
                      <a:pPr algn="r"/>
                      <a:r>
                        <a:rPr lang="en-US" sz="2100" dirty="0">
                          <a:solidFill>
                            <a:schemeClr val="accent6"/>
                          </a:solidFill>
                        </a:rPr>
                        <a:t>2%</a:t>
                      </a:r>
                    </a:p>
                  </a:txBody>
                  <a:tcPr marL="121920" marR="121920" marT="60960" marB="60960">
                    <a:solidFill>
                      <a:srgbClr val="00788A">
                        <a:alpha val="20000"/>
                      </a:srgbClr>
                    </a:solidFill>
                  </a:tcPr>
                </a:tc>
                <a:extLst>
                  <a:ext uri="{0D108BD9-81ED-4DB2-BD59-A6C34878D82A}">
                    <a16:rowId xmlns:a16="http://schemas.microsoft.com/office/drawing/2014/main" val="1691638647"/>
                  </a:ext>
                </a:extLst>
              </a:tr>
              <a:tr h="494453">
                <a:tc>
                  <a:txBody>
                    <a:bodyPr/>
                    <a:lstStyle/>
                    <a:p>
                      <a:r>
                        <a:rPr lang="en-US" sz="2100">
                          <a:solidFill>
                            <a:schemeClr val="accent6"/>
                          </a:solidFill>
                        </a:rPr>
                        <a:t>Black/African American</a:t>
                      </a:r>
                    </a:p>
                  </a:txBody>
                  <a:tcPr marL="121920" marR="121920" marT="60960" marB="60960">
                    <a:solidFill>
                      <a:srgbClr val="00788A">
                        <a:alpha val="10000"/>
                      </a:srgbClr>
                    </a:solidFill>
                  </a:tcPr>
                </a:tc>
                <a:tc>
                  <a:txBody>
                    <a:bodyPr/>
                    <a:lstStyle/>
                    <a:p>
                      <a:pPr algn="r"/>
                      <a:r>
                        <a:rPr lang="en-US" sz="2100">
                          <a:solidFill>
                            <a:schemeClr val="accent6"/>
                          </a:solidFill>
                        </a:rPr>
                        <a:t>35%</a:t>
                      </a:r>
                    </a:p>
                  </a:txBody>
                  <a:tcPr marL="121920" marR="121920" marT="60960" marB="60960">
                    <a:solidFill>
                      <a:srgbClr val="00788A">
                        <a:alpha val="10000"/>
                      </a:srgbClr>
                    </a:solidFill>
                  </a:tcPr>
                </a:tc>
                <a:extLst>
                  <a:ext uri="{0D108BD9-81ED-4DB2-BD59-A6C34878D82A}">
                    <a16:rowId xmlns:a16="http://schemas.microsoft.com/office/drawing/2014/main" val="27810905"/>
                  </a:ext>
                </a:extLst>
              </a:tr>
              <a:tr h="494453">
                <a:tc>
                  <a:txBody>
                    <a:bodyPr/>
                    <a:lstStyle/>
                    <a:p>
                      <a:r>
                        <a:rPr lang="en-US" sz="2100" dirty="0">
                          <a:solidFill>
                            <a:schemeClr val="accent6"/>
                          </a:solidFill>
                        </a:rPr>
                        <a:t>Hispanic/Latina</a:t>
                      </a:r>
                    </a:p>
                  </a:txBody>
                  <a:tcPr marL="121920" marR="121920" marT="60960" marB="60960">
                    <a:solidFill>
                      <a:srgbClr val="00788A">
                        <a:alpha val="20000"/>
                      </a:srgbClr>
                    </a:solidFill>
                  </a:tcPr>
                </a:tc>
                <a:tc>
                  <a:txBody>
                    <a:bodyPr/>
                    <a:lstStyle/>
                    <a:p>
                      <a:pPr algn="r"/>
                      <a:r>
                        <a:rPr lang="en-US" sz="2100">
                          <a:solidFill>
                            <a:schemeClr val="accent6"/>
                          </a:solidFill>
                        </a:rPr>
                        <a:t>40%</a:t>
                      </a:r>
                    </a:p>
                  </a:txBody>
                  <a:tcPr marL="121920" marR="121920" marT="60960" marB="60960">
                    <a:solidFill>
                      <a:srgbClr val="00788A">
                        <a:alpha val="20000"/>
                      </a:srgbClr>
                    </a:solidFill>
                  </a:tcPr>
                </a:tc>
                <a:extLst>
                  <a:ext uri="{0D108BD9-81ED-4DB2-BD59-A6C34878D82A}">
                    <a16:rowId xmlns:a16="http://schemas.microsoft.com/office/drawing/2014/main" val="4171318225"/>
                  </a:ext>
                </a:extLst>
              </a:tr>
              <a:tr h="772160">
                <a:tc>
                  <a:txBody>
                    <a:bodyPr/>
                    <a:lstStyle/>
                    <a:p>
                      <a:r>
                        <a:rPr lang="en-US" sz="2100" dirty="0">
                          <a:solidFill>
                            <a:schemeClr val="accent6"/>
                          </a:solidFill>
                        </a:rPr>
                        <a:t>Native Hawaiian/Other Pacific Islander</a:t>
                      </a:r>
                    </a:p>
                  </a:txBody>
                  <a:tcPr marL="121920" marR="121920" marT="60960" marB="60960">
                    <a:solidFill>
                      <a:srgbClr val="00788A">
                        <a:alpha val="10000"/>
                      </a:srgbClr>
                    </a:solidFill>
                  </a:tcPr>
                </a:tc>
                <a:tc>
                  <a:txBody>
                    <a:bodyPr/>
                    <a:lstStyle/>
                    <a:p>
                      <a:pPr algn="r"/>
                      <a:r>
                        <a:rPr lang="en-US" sz="2100">
                          <a:solidFill>
                            <a:schemeClr val="accent6"/>
                          </a:solidFill>
                        </a:rPr>
                        <a:t>3%</a:t>
                      </a:r>
                    </a:p>
                  </a:txBody>
                  <a:tcPr marL="121920" marR="121920" marT="60960" marB="60960">
                    <a:solidFill>
                      <a:srgbClr val="00788A">
                        <a:alpha val="10000"/>
                      </a:srgbClr>
                    </a:solidFill>
                  </a:tcPr>
                </a:tc>
                <a:extLst>
                  <a:ext uri="{0D108BD9-81ED-4DB2-BD59-A6C34878D82A}">
                    <a16:rowId xmlns:a16="http://schemas.microsoft.com/office/drawing/2014/main" val="2957666593"/>
                  </a:ext>
                </a:extLst>
              </a:tr>
              <a:tr h="494453">
                <a:tc>
                  <a:txBody>
                    <a:bodyPr/>
                    <a:lstStyle/>
                    <a:p>
                      <a:r>
                        <a:rPr lang="en-US" sz="2100" dirty="0">
                          <a:solidFill>
                            <a:schemeClr val="accent6"/>
                          </a:solidFill>
                        </a:rPr>
                        <a:t>White</a:t>
                      </a:r>
                    </a:p>
                  </a:txBody>
                  <a:tcPr marL="121920" marR="121920" marT="60960" marB="60960">
                    <a:solidFill>
                      <a:srgbClr val="00788A">
                        <a:alpha val="20000"/>
                      </a:srgbClr>
                    </a:solidFill>
                  </a:tcPr>
                </a:tc>
                <a:tc>
                  <a:txBody>
                    <a:bodyPr/>
                    <a:lstStyle/>
                    <a:p>
                      <a:pPr algn="r"/>
                      <a:r>
                        <a:rPr lang="en-US" sz="2100">
                          <a:solidFill>
                            <a:schemeClr val="accent6"/>
                          </a:solidFill>
                        </a:rPr>
                        <a:t>11%</a:t>
                      </a:r>
                    </a:p>
                  </a:txBody>
                  <a:tcPr marL="121920" marR="121920" marT="60960" marB="60960">
                    <a:solidFill>
                      <a:srgbClr val="00788A">
                        <a:alpha val="20000"/>
                      </a:srgbClr>
                    </a:solidFill>
                  </a:tcPr>
                </a:tc>
                <a:extLst>
                  <a:ext uri="{0D108BD9-81ED-4DB2-BD59-A6C34878D82A}">
                    <a16:rowId xmlns:a16="http://schemas.microsoft.com/office/drawing/2014/main" val="561389522"/>
                  </a:ext>
                </a:extLst>
              </a:tr>
              <a:tr h="494453">
                <a:tc>
                  <a:txBody>
                    <a:bodyPr/>
                    <a:lstStyle/>
                    <a:p>
                      <a:r>
                        <a:rPr lang="en-US" sz="2100">
                          <a:solidFill>
                            <a:schemeClr val="accent6"/>
                          </a:solidFill>
                        </a:rPr>
                        <a:t>Multiple Races</a:t>
                      </a:r>
                    </a:p>
                  </a:txBody>
                  <a:tcPr marL="121920" marR="121920" marT="60960" marB="60960">
                    <a:solidFill>
                      <a:srgbClr val="00788A">
                        <a:alpha val="10000"/>
                      </a:srgbClr>
                    </a:solidFill>
                  </a:tcPr>
                </a:tc>
                <a:tc>
                  <a:txBody>
                    <a:bodyPr/>
                    <a:lstStyle/>
                    <a:p>
                      <a:pPr algn="r"/>
                      <a:r>
                        <a:rPr lang="en-US" sz="2100" dirty="0">
                          <a:solidFill>
                            <a:schemeClr val="accent6"/>
                          </a:solidFill>
                        </a:rPr>
                        <a:t>8%</a:t>
                      </a:r>
                    </a:p>
                  </a:txBody>
                  <a:tcPr marL="121920" marR="121920" marT="60960" marB="60960">
                    <a:solidFill>
                      <a:srgbClr val="00788A">
                        <a:alpha val="10000"/>
                      </a:srgbClr>
                    </a:solidFill>
                  </a:tcPr>
                </a:tc>
                <a:extLst>
                  <a:ext uri="{0D108BD9-81ED-4DB2-BD59-A6C34878D82A}">
                    <a16:rowId xmlns:a16="http://schemas.microsoft.com/office/drawing/2014/main" val="38188895"/>
                  </a:ext>
                </a:extLst>
              </a:tr>
            </a:tbl>
          </a:graphicData>
        </a:graphic>
      </p:graphicFrame>
      <p:graphicFrame>
        <p:nvGraphicFramePr>
          <p:cNvPr id="6" name="Chart 5" descr="There was representation across a wide range of age groups: 18-24 12%, 25-29 19%, 30-39 29%, 40-49 19%, 50 or older 21%.&#10;">
            <a:extLst>
              <a:ext uri="{FF2B5EF4-FFF2-40B4-BE49-F238E27FC236}">
                <a16:creationId xmlns:a16="http://schemas.microsoft.com/office/drawing/2014/main" id="{C520EC6F-699F-4024-B048-AAB708E732D7}"/>
              </a:ext>
            </a:extLst>
          </p:cNvPr>
          <p:cNvGraphicFramePr/>
          <p:nvPr/>
        </p:nvGraphicFramePr>
        <p:xfrm>
          <a:off x="7038111" y="321407"/>
          <a:ext cx="4876799" cy="2851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descr="Current gender identity reported by participants: the gender identity question in the survey provided the response options in this chart: woman 32%, man 0.4%, transgender woman 87%, transgender man 0.7%, and a gender not listed here 6%. This was a select-all-that-apply response set, so the numbers here do not sum to 100%. In order to participate in NHBS-Trans, a participant needed to report a current identity of either woman or transgender woman. ">
            <a:extLst>
              <a:ext uri="{FF2B5EF4-FFF2-40B4-BE49-F238E27FC236}">
                <a16:creationId xmlns:a16="http://schemas.microsoft.com/office/drawing/2014/main" id="{C80F9DE7-5613-40E7-8807-62D02AD0DF36}"/>
              </a:ext>
            </a:extLst>
          </p:cNvPr>
          <p:cNvGraphicFramePr/>
          <p:nvPr>
            <p:extLst>
              <p:ext uri="{D42A27DB-BD31-4B8C-83A1-F6EECF244321}">
                <p14:modId xmlns:p14="http://schemas.microsoft.com/office/powerpoint/2010/main" val="780018438"/>
              </p:ext>
            </p:extLst>
          </p:nvPr>
        </p:nvGraphicFramePr>
        <p:xfrm>
          <a:off x="6943936" y="3213603"/>
          <a:ext cx="4876800" cy="33697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90385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Socioeconomic factors">
            <a:extLst>
              <a:ext uri="{FF2B5EF4-FFF2-40B4-BE49-F238E27FC236}">
                <a16:creationId xmlns:a16="http://schemas.microsoft.com/office/drawing/2014/main" id="{B6E1171E-68C5-400B-AA90-D5CA6431A638}"/>
              </a:ext>
            </a:extLst>
          </p:cNvPr>
          <p:cNvSpPr>
            <a:spLocks noGrp="1"/>
          </p:cNvSpPr>
          <p:nvPr>
            <p:ph type="title"/>
          </p:nvPr>
        </p:nvSpPr>
        <p:spPr>
          <a:xfrm>
            <a:off x="609600" y="274639"/>
            <a:ext cx="10972800" cy="1143000"/>
          </a:xfrm>
        </p:spPr>
        <p:txBody>
          <a:bodyPr/>
          <a:lstStyle/>
          <a:p>
            <a:r>
              <a:rPr lang="en-US" sz="4000" dirty="0">
                <a:cs typeface="Calibri" panose="020F0502020204030204" pitchFamily="34" charset="0"/>
              </a:rPr>
              <a:t>Socioeconomic factors</a:t>
            </a:r>
          </a:p>
        </p:txBody>
      </p:sp>
      <p:grpSp>
        <p:nvGrpSpPr>
          <p:cNvPr id="2" name="Group 1" descr="Among NHBS-Trans participants, 63% were living at or below the Federal poverty level; 42% had experienced homelessness in the past 12 months; and 34% exchanged sex for money or drugs in the past 12 months.&#10;">
            <a:extLst>
              <a:ext uri="{FF2B5EF4-FFF2-40B4-BE49-F238E27FC236}">
                <a16:creationId xmlns:a16="http://schemas.microsoft.com/office/drawing/2014/main" id="{B6CD840E-87F4-48FE-A047-58B0BC070532}"/>
              </a:ext>
            </a:extLst>
          </p:cNvPr>
          <p:cNvGrpSpPr/>
          <p:nvPr/>
        </p:nvGrpSpPr>
        <p:grpSpPr>
          <a:xfrm>
            <a:off x="438727" y="1038322"/>
            <a:ext cx="11724919" cy="5418667"/>
            <a:chOff x="329045" y="778741"/>
            <a:chExt cx="8793689" cy="4064000"/>
          </a:xfrm>
        </p:grpSpPr>
        <p:sp>
          <p:nvSpPr>
            <p:cNvPr id="13" name="TextBox 12">
              <a:extLst>
                <a:ext uri="{FF2B5EF4-FFF2-40B4-BE49-F238E27FC236}">
                  <a16:creationId xmlns:a16="http://schemas.microsoft.com/office/drawing/2014/main" id="{A9836CC1-2A12-44FE-878B-CC5B3D939251}"/>
                </a:ext>
                <a:ext uri="{C183D7F6-B498-43B3-948B-1728B52AA6E4}">
                  <adec:decorative xmlns:adec="http://schemas.microsoft.com/office/drawing/2017/decorative" val="0"/>
                </a:ext>
              </a:extLst>
            </p:cNvPr>
            <p:cNvSpPr txBox="1"/>
            <p:nvPr/>
          </p:nvSpPr>
          <p:spPr>
            <a:xfrm>
              <a:off x="2474539" y="4276809"/>
              <a:ext cx="6533274" cy="346249"/>
            </a:xfrm>
            <a:prstGeom prst="rect">
              <a:avLst/>
            </a:prstGeom>
            <a:noFill/>
          </p:spPr>
          <p:txBody>
            <a:bodyPr wrap="squar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exchanged sex for money or drugs in the past 12 months</a:t>
              </a:r>
            </a:p>
          </p:txBody>
        </p:sp>
        <p:sp>
          <p:nvSpPr>
            <p:cNvPr id="12" name="TextBox 11">
              <a:extLst>
                <a:ext uri="{FF2B5EF4-FFF2-40B4-BE49-F238E27FC236}">
                  <a16:creationId xmlns:a16="http://schemas.microsoft.com/office/drawing/2014/main" id="{57D22705-9D5A-4FFE-AFE8-316A21DD46DA}"/>
                </a:ext>
                <a:ext uri="{C183D7F6-B498-43B3-948B-1728B52AA6E4}">
                  <adec:decorative xmlns:adec="http://schemas.microsoft.com/office/drawing/2017/decorative" val="0"/>
                </a:ext>
              </a:extLst>
            </p:cNvPr>
            <p:cNvSpPr txBox="1"/>
            <p:nvPr/>
          </p:nvSpPr>
          <p:spPr>
            <a:xfrm>
              <a:off x="2875041" y="3029248"/>
              <a:ext cx="5457741" cy="346249"/>
            </a:xfrm>
            <a:prstGeom prst="rect">
              <a:avLst/>
            </a:prstGeom>
            <a:noFill/>
          </p:spPr>
          <p:txBody>
            <a:bodyPr wrap="square" rtlCol="0">
              <a:spAutoFit/>
            </a:bodyPr>
            <a:lstStyle/>
            <a:p>
              <a:pPr defTabSz="1219170" eaLnBrk="0" fontAlgn="base" hangingPunct="0">
                <a:spcBef>
                  <a:spcPct val="0"/>
                </a:spcBef>
                <a:spcAft>
                  <a:spcPct val="0"/>
                </a:spcAft>
              </a:pPr>
              <a:r>
                <a:rPr lang="en-US" sz="2400" b="1">
                  <a:solidFill>
                    <a:srgbClr val="000000"/>
                  </a:solidFill>
                  <a:latin typeface="Calibri" panose="020F0502020204030204" pitchFamily="34" charset="0"/>
                </a:rPr>
                <a:t>experienced homelessness in the past 12 months</a:t>
              </a:r>
            </a:p>
          </p:txBody>
        </p:sp>
        <p:sp>
          <p:nvSpPr>
            <p:cNvPr id="11" name="TextBox 10">
              <a:extLst>
                <a:ext uri="{FF2B5EF4-FFF2-40B4-BE49-F238E27FC236}">
                  <a16:creationId xmlns:a16="http://schemas.microsoft.com/office/drawing/2014/main" id="{64DA92D4-6776-4443-B9AE-3019C98C1A63}"/>
                </a:ext>
                <a:ext uri="{C183D7F6-B498-43B3-948B-1728B52AA6E4}">
                  <adec:decorative xmlns:adec="http://schemas.microsoft.com/office/drawing/2017/decorative" val="0"/>
                </a:ext>
              </a:extLst>
            </p:cNvPr>
            <p:cNvSpPr txBox="1"/>
            <p:nvPr/>
          </p:nvSpPr>
          <p:spPr>
            <a:xfrm>
              <a:off x="4074185" y="1744920"/>
              <a:ext cx="5048549" cy="346249"/>
            </a:xfrm>
            <a:prstGeom prst="rect">
              <a:avLst/>
            </a:prstGeom>
            <a:noFill/>
          </p:spPr>
          <p:txBody>
            <a:bodyPr wrap="squar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were living at or below the Federal poverty level*</a:t>
              </a:r>
            </a:p>
          </p:txBody>
        </p:sp>
        <p:graphicFrame>
          <p:nvGraphicFramePr>
            <p:cNvPr id="8" name="Chart 7" descr="Among NHBS-Trans participants, 63% were living at or below the Federal poverty level; 42% had experienced homelessness in the past 12 months; and 34% exchanged sex for money or drugs in the past 12 months.">
              <a:extLst>
                <a:ext uri="{FF2B5EF4-FFF2-40B4-BE49-F238E27FC236}">
                  <a16:creationId xmlns:a16="http://schemas.microsoft.com/office/drawing/2014/main" id="{8C726E9F-92C6-4B25-ACAF-4AEE0622B21E}"/>
                </a:ext>
              </a:extLst>
            </p:cNvPr>
            <p:cNvGraphicFramePr/>
            <p:nvPr/>
          </p:nvGraphicFramePr>
          <p:xfrm>
            <a:off x="329045" y="778741"/>
            <a:ext cx="6096000" cy="406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extBox 2" descr="A link to HHS poverty guidelines.">
            <a:extLst>
              <a:ext uri="{FF2B5EF4-FFF2-40B4-BE49-F238E27FC236}">
                <a16:creationId xmlns:a16="http://schemas.microsoft.com/office/drawing/2014/main" id="{993078AC-FDCA-422B-B863-422FF8926AE9}"/>
              </a:ext>
            </a:extLst>
          </p:cNvPr>
          <p:cNvSpPr txBox="1"/>
          <p:nvPr/>
        </p:nvSpPr>
        <p:spPr>
          <a:xfrm>
            <a:off x="609600" y="6311154"/>
            <a:ext cx="10205421" cy="297454"/>
          </a:xfrm>
          <a:prstGeom prst="rect">
            <a:avLst/>
          </a:prstGeom>
          <a:noFill/>
        </p:spPr>
        <p:txBody>
          <a:bodyPr wrap="square" rtlCol="0">
            <a:spAutoFit/>
          </a:bodyPr>
          <a:lstStyle/>
          <a:p>
            <a:pPr defTabSz="1219170" eaLnBrk="0" fontAlgn="base" hangingPunct="0">
              <a:spcBef>
                <a:spcPct val="0"/>
              </a:spcBef>
              <a:spcAft>
                <a:spcPct val="0"/>
              </a:spcAft>
            </a:pPr>
            <a:r>
              <a:rPr lang="en-US" sz="1333" dirty="0">
                <a:solidFill>
                  <a:srgbClr val="000000"/>
                </a:solidFill>
                <a:latin typeface="Calibri" panose="020F0502020204030204" pitchFamily="34" charset="0"/>
              </a:rPr>
              <a:t>*HHS poverty guidelines: </a:t>
            </a:r>
            <a:r>
              <a:rPr lang="en-US" sz="1333" dirty="0">
                <a:solidFill>
                  <a:srgbClr val="000000"/>
                </a:solidFill>
                <a:latin typeface="Calibri" panose="020F0502020204030204" pitchFamily="34" charset="0"/>
                <a:hlinkClick r:id="rId4"/>
              </a:rPr>
              <a:t>https://www.govinfo.gov/content/pkg/FR-2018-01-18/pdf/2018-00814.pdf</a:t>
            </a:r>
            <a:r>
              <a:rPr lang="en-US" sz="1333"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41064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CA1560E-EDBC-42CF-9EBA-9230DA53C03E}"/>
              </a:ext>
              <a:ext uri="{C183D7F6-B498-43B3-948B-1728B52AA6E4}">
                <adec:decorative xmlns:adec="http://schemas.microsoft.com/office/drawing/2017/decorative" val="1"/>
              </a:ext>
            </a:extLst>
          </p:cNvPr>
          <p:cNvSpPr>
            <a:spLocks noGrp="1"/>
          </p:cNvSpPr>
          <p:nvPr>
            <p:ph type="title"/>
          </p:nvPr>
        </p:nvSpPr>
        <p:spPr>
          <a:xfrm>
            <a:off x="609600" y="-6936"/>
            <a:ext cx="10972800" cy="1143000"/>
          </a:xfrm>
        </p:spPr>
        <p:txBody>
          <a:bodyPr anchor="b" anchorCtr="0"/>
          <a:lstStyle/>
          <a:p>
            <a:r>
              <a:rPr lang="en-US" dirty="0">
                <a:solidFill>
                  <a:schemeClr val="bg2"/>
                </a:solidFill>
              </a:rPr>
              <a:t>Participants tested positive for HIV</a:t>
            </a:r>
          </a:p>
        </p:txBody>
      </p:sp>
      <p:grpSp>
        <p:nvGrpSpPr>
          <p:cNvPr id="20" name="Group 19" descr="Among NHBS-Trans participants, 42% tested positive for HIV: 62% of Black/African American participants tested positive for HIV; 35% of Hispanic/Latina participants tested positive for HIV; 17% of white participants tested positive for HIV.">
            <a:extLst>
              <a:ext uri="{FF2B5EF4-FFF2-40B4-BE49-F238E27FC236}">
                <a16:creationId xmlns:a16="http://schemas.microsoft.com/office/drawing/2014/main" id="{DBF02F27-9145-419E-9434-F7011CCDB4FE}"/>
              </a:ext>
              <a:ext uri="{C183D7F6-B498-43B3-948B-1728B52AA6E4}">
                <adec:decorative xmlns:adec="http://schemas.microsoft.com/office/drawing/2017/decorative" val="0"/>
              </a:ext>
            </a:extLst>
          </p:cNvPr>
          <p:cNvGrpSpPr/>
          <p:nvPr/>
        </p:nvGrpSpPr>
        <p:grpSpPr>
          <a:xfrm>
            <a:off x="452193" y="-190499"/>
            <a:ext cx="11277599" cy="6313713"/>
            <a:chOff x="339144" y="-142875"/>
            <a:chExt cx="8458199" cy="4735285"/>
          </a:xfrm>
        </p:grpSpPr>
        <p:grpSp>
          <p:nvGrpSpPr>
            <p:cNvPr id="18" name="Group 17">
              <a:extLst>
                <a:ext uri="{FF2B5EF4-FFF2-40B4-BE49-F238E27FC236}">
                  <a16:creationId xmlns:a16="http://schemas.microsoft.com/office/drawing/2014/main" id="{2A3A54D4-EB6F-43D5-85FD-8F187A196312}"/>
                </a:ext>
              </a:extLst>
            </p:cNvPr>
            <p:cNvGrpSpPr/>
            <p:nvPr/>
          </p:nvGrpSpPr>
          <p:grpSpPr>
            <a:xfrm>
              <a:off x="339144" y="-142875"/>
              <a:ext cx="8458199" cy="4735285"/>
              <a:chOff x="339144" y="-142875"/>
              <a:chExt cx="8458199" cy="4735285"/>
            </a:xfrm>
          </p:grpSpPr>
          <p:sp>
            <p:nvSpPr>
              <p:cNvPr id="3" name="Isosceles Triangle 2">
                <a:extLst>
                  <a:ext uri="{FF2B5EF4-FFF2-40B4-BE49-F238E27FC236}">
                    <a16:creationId xmlns:a16="http://schemas.microsoft.com/office/drawing/2014/main" id="{118F4B81-D634-4460-930C-824D36748B4F}"/>
                  </a:ext>
                </a:extLst>
              </p:cNvPr>
              <p:cNvSpPr/>
              <p:nvPr/>
            </p:nvSpPr>
            <p:spPr>
              <a:xfrm>
                <a:off x="339144" y="-142875"/>
                <a:ext cx="8458199" cy="4735285"/>
              </a:xfrm>
              <a:prstGeom prst="triangle">
                <a:avLst/>
              </a:prstGeom>
              <a:solidFill>
                <a:srgbClr val="98B9F8">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16" name="Rectangle 15">
                <a:extLst>
                  <a:ext uri="{FF2B5EF4-FFF2-40B4-BE49-F238E27FC236}">
                    <a16:creationId xmlns:a16="http://schemas.microsoft.com/office/drawing/2014/main" id="{A29FF72A-3A1E-4152-9073-12F62B61A3D3}"/>
                  </a:ext>
                </a:extLst>
              </p:cNvPr>
              <p:cNvSpPr/>
              <p:nvPr/>
            </p:nvSpPr>
            <p:spPr>
              <a:xfrm>
                <a:off x="2833007" y="-8164"/>
                <a:ext cx="3486150" cy="1657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grpSp>
        <p:sp>
          <p:nvSpPr>
            <p:cNvPr id="19" name="TextBox 18">
              <a:extLst>
                <a:ext uri="{FF2B5EF4-FFF2-40B4-BE49-F238E27FC236}">
                  <a16:creationId xmlns:a16="http://schemas.microsoft.com/office/drawing/2014/main" id="{1B02C15B-A76B-4412-BC67-451F85421AFA}"/>
                </a:ext>
              </a:extLst>
            </p:cNvPr>
            <p:cNvSpPr txBox="1"/>
            <p:nvPr/>
          </p:nvSpPr>
          <p:spPr>
            <a:xfrm>
              <a:off x="4008529" y="1551103"/>
              <a:ext cx="1128434" cy="400158"/>
            </a:xfrm>
            <a:prstGeom prst="rect">
              <a:avLst/>
            </a:prstGeom>
            <a:noFill/>
          </p:spPr>
          <p:txBody>
            <a:bodyPr wrap="none" lIns="121920" tIns="60960" rIns="121920" bIns="60960" rtlCol="0" anchor="t">
              <a:spAutoFit/>
            </a:bodyPr>
            <a:lstStyle/>
            <a:p>
              <a:pPr algn="ctr" defTabSz="1219170" eaLnBrk="0" fontAlgn="base" hangingPunct="0">
                <a:spcBef>
                  <a:spcPct val="0"/>
                </a:spcBef>
                <a:spcAft>
                  <a:spcPct val="0"/>
                </a:spcAft>
              </a:pPr>
              <a:r>
                <a:rPr lang="en-US" sz="2667">
                  <a:solidFill>
                    <a:srgbClr val="000000"/>
                  </a:solidFill>
                  <a:latin typeface="Calibri"/>
                  <a:cs typeface="Calibri"/>
                </a:rPr>
                <a:t>including</a:t>
              </a:r>
              <a:endParaRPr lang="en-US" sz="2667">
                <a:solidFill>
                  <a:srgbClr val="0F56DC"/>
                </a:solidFill>
                <a:latin typeface="Myriad Web Pro" panose="020B0503030403020204" pitchFamily="34" charset="0"/>
              </a:endParaRPr>
            </a:p>
          </p:txBody>
        </p:sp>
      </p:grpSp>
      <p:sp>
        <p:nvSpPr>
          <p:cNvPr id="4" name="TextBox 3">
            <a:extLst>
              <a:ext uri="{FF2B5EF4-FFF2-40B4-BE49-F238E27FC236}">
                <a16:creationId xmlns:a16="http://schemas.microsoft.com/office/drawing/2014/main" id="{098BAAA1-F8BF-4C61-8A85-B0DC1DEFB9EC}"/>
              </a:ext>
              <a:ext uri="{C183D7F6-B498-43B3-948B-1728B52AA6E4}">
                <adec:decorative xmlns:adec="http://schemas.microsoft.com/office/drawing/2017/decorative" val="1"/>
              </a:ext>
            </a:extLst>
          </p:cNvPr>
          <p:cNvSpPr txBox="1"/>
          <p:nvPr/>
        </p:nvSpPr>
        <p:spPr>
          <a:xfrm>
            <a:off x="4738405" y="-34191"/>
            <a:ext cx="2807179" cy="1897892"/>
          </a:xfrm>
          <a:prstGeom prst="rect">
            <a:avLst/>
          </a:prstGeom>
          <a:noFill/>
        </p:spPr>
        <p:txBody>
          <a:bodyPr wrap="none" rtlCol="0">
            <a:spAutoFit/>
          </a:bodyPr>
          <a:lstStyle/>
          <a:p>
            <a:pPr defTabSz="1219170" eaLnBrk="0" fontAlgn="base" hangingPunct="0">
              <a:spcBef>
                <a:spcPct val="0"/>
              </a:spcBef>
              <a:spcAft>
                <a:spcPct val="0"/>
              </a:spcAft>
            </a:pPr>
            <a:r>
              <a:rPr lang="en-US" sz="11733" b="1" dirty="0">
                <a:solidFill>
                  <a:srgbClr val="00788A"/>
                </a:solidFill>
                <a:latin typeface="Calibri" panose="020F0502020204030204" pitchFamily="34" charset="0"/>
              </a:rPr>
              <a:t>42%</a:t>
            </a:r>
          </a:p>
        </p:txBody>
      </p:sp>
      <p:sp>
        <p:nvSpPr>
          <p:cNvPr id="5" name="TextBox 4">
            <a:extLst>
              <a:ext uri="{FF2B5EF4-FFF2-40B4-BE49-F238E27FC236}">
                <a16:creationId xmlns:a16="http://schemas.microsoft.com/office/drawing/2014/main" id="{6C4EA266-4F98-47C6-AA7D-809D34D5F573}"/>
              </a:ext>
              <a:ext uri="{C183D7F6-B498-43B3-948B-1728B52AA6E4}">
                <adec:decorative xmlns:adec="http://schemas.microsoft.com/office/drawing/2017/decorative" val="1"/>
              </a:ext>
            </a:extLst>
          </p:cNvPr>
          <p:cNvSpPr txBox="1"/>
          <p:nvPr/>
        </p:nvSpPr>
        <p:spPr>
          <a:xfrm>
            <a:off x="4084780" y="1604313"/>
            <a:ext cx="3978397" cy="584775"/>
          </a:xfrm>
          <a:prstGeom prst="rect">
            <a:avLst/>
          </a:prstGeom>
          <a:noFill/>
        </p:spPr>
        <p:txBody>
          <a:bodyPr wrap="none" rtlCol="0">
            <a:spAutoFit/>
          </a:bodyPr>
          <a:lstStyle/>
          <a:p>
            <a:pPr defTabSz="1219170" eaLnBrk="0" fontAlgn="base" hangingPunct="0">
              <a:spcBef>
                <a:spcPct val="0"/>
              </a:spcBef>
              <a:spcAft>
                <a:spcPct val="0"/>
              </a:spcAft>
            </a:pPr>
            <a:r>
              <a:rPr lang="en-US" sz="3200" b="1" dirty="0">
                <a:solidFill>
                  <a:srgbClr val="000000"/>
                </a:solidFill>
                <a:latin typeface="Calibri" panose="020F0502020204030204" pitchFamily="34" charset="0"/>
              </a:rPr>
              <a:t>tested positive for HIV</a:t>
            </a:r>
          </a:p>
        </p:txBody>
      </p:sp>
      <p:grpSp>
        <p:nvGrpSpPr>
          <p:cNvPr id="2" name="Group 1" descr="62% of Black/African American participants tested positive for HIV; 35% of Hispanic/Latina participants tested positive for HIV; 17% of white participants tested positive for HIV.">
            <a:extLst>
              <a:ext uri="{FF2B5EF4-FFF2-40B4-BE49-F238E27FC236}">
                <a16:creationId xmlns:a16="http://schemas.microsoft.com/office/drawing/2014/main" id="{DB6D39D8-21F7-47E5-A2C9-42AC17DACEF7}"/>
              </a:ext>
            </a:extLst>
          </p:cNvPr>
          <p:cNvGrpSpPr/>
          <p:nvPr/>
        </p:nvGrpSpPr>
        <p:grpSpPr>
          <a:xfrm>
            <a:off x="462208" y="2462202"/>
            <a:ext cx="11286840" cy="3661012"/>
            <a:chOff x="452582" y="2438395"/>
            <a:chExt cx="11286840" cy="3661012"/>
          </a:xfrm>
        </p:grpSpPr>
        <p:graphicFrame>
          <p:nvGraphicFramePr>
            <p:cNvPr id="6" name="Chart 5" descr="62% of Black/African American participants tested positive for HIV">
              <a:extLst>
                <a:ext uri="{FF2B5EF4-FFF2-40B4-BE49-F238E27FC236}">
                  <a16:creationId xmlns:a16="http://schemas.microsoft.com/office/drawing/2014/main" id="{46548934-4578-444D-AFCE-CE9635E318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8518248"/>
                </p:ext>
              </p:extLst>
            </p:nvPr>
          </p:nvGraphicFramePr>
          <p:xfrm>
            <a:off x="452582" y="2438395"/>
            <a:ext cx="3939308" cy="299258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descr="62% of Black/African American participants tested positive for HIV">
              <a:extLst>
                <a:ext uri="{FF2B5EF4-FFF2-40B4-BE49-F238E27FC236}">
                  <a16:creationId xmlns:a16="http://schemas.microsoft.com/office/drawing/2014/main" id="{A4B6DEBF-B90C-47CE-88E8-7CFB9272C3BC}"/>
                </a:ext>
                <a:ext uri="{C183D7F6-B498-43B3-948B-1728B52AA6E4}">
                  <adec:decorative xmlns:adec="http://schemas.microsoft.com/office/drawing/2017/decorative" val="0"/>
                </a:ext>
              </a:extLst>
            </p:cNvPr>
            <p:cNvSpPr txBox="1"/>
            <p:nvPr/>
          </p:nvSpPr>
          <p:spPr>
            <a:xfrm>
              <a:off x="2840182" y="4225632"/>
              <a:ext cx="720069"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62%</a:t>
              </a:r>
            </a:p>
          </p:txBody>
        </p:sp>
        <p:sp>
          <p:nvSpPr>
            <p:cNvPr id="12" name="TextBox 11">
              <a:extLst>
                <a:ext uri="{FF2B5EF4-FFF2-40B4-BE49-F238E27FC236}">
                  <a16:creationId xmlns:a16="http://schemas.microsoft.com/office/drawing/2014/main" id="{53E41543-79F5-4E2C-BF17-0F1762F95AF3}"/>
                </a:ext>
                <a:ext uri="{C183D7F6-B498-43B3-948B-1728B52AA6E4}">
                  <adec:decorative xmlns:adec="http://schemas.microsoft.com/office/drawing/2017/decorative" val="1"/>
                </a:ext>
              </a:extLst>
            </p:cNvPr>
            <p:cNvSpPr txBox="1"/>
            <p:nvPr/>
          </p:nvSpPr>
          <p:spPr>
            <a:xfrm>
              <a:off x="633744" y="5213985"/>
              <a:ext cx="3513013" cy="830997"/>
            </a:xfrm>
            <a:prstGeom prst="rect">
              <a:avLst/>
            </a:prstGeom>
            <a:noFill/>
          </p:spPr>
          <p:txBody>
            <a:bodyPr wrap="none" rtlCol="0">
              <a:spAutoFit/>
            </a:bodyPr>
            <a:lstStyle/>
            <a:p>
              <a:pPr algn="ctr" defTabSz="1219170" eaLnBrk="0" fontAlgn="base" hangingPunct="0">
                <a:spcBef>
                  <a:spcPct val="0"/>
                </a:spcBef>
                <a:spcAft>
                  <a:spcPct val="0"/>
                </a:spcAft>
              </a:pPr>
              <a:r>
                <a:rPr lang="en-US" sz="2400" b="1">
                  <a:solidFill>
                    <a:srgbClr val="000000"/>
                  </a:solidFill>
                  <a:latin typeface="Calibri" panose="020F0502020204030204" pitchFamily="34" charset="0"/>
                </a:rPr>
                <a:t>of Black/African American</a:t>
              </a:r>
            </a:p>
            <a:p>
              <a:pPr algn="ctr" defTabSz="1219170" eaLnBrk="0" fontAlgn="base" hangingPunct="0">
                <a:spcBef>
                  <a:spcPct val="0"/>
                </a:spcBef>
                <a:spcAft>
                  <a:spcPct val="0"/>
                </a:spcAft>
              </a:pPr>
              <a:r>
                <a:rPr lang="en-US" sz="2400" b="1">
                  <a:solidFill>
                    <a:srgbClr val="000000"/>
                  </a:solidFill>
                  <a:latin typeface="Calibri" panose="020F0502020204030204" pitchFamily="34" charset="0"/>
                </a:rPr>
                <a:t>participants</a:t>
              </a:r>
            </a:p>
          </p:txBody>
        </p:sp>
        <p:graphicFrame>
          <p:nvGraphicFramePr>
            <p:cNvPr id="7" name="Chart 6" descr="35% of Hispanic/Latina participants tested positive for HIV">
              <a:extLst>
                <a:ext uri="{FF2B5EF4-FFF2-40B4-BE49-F238E27FC236}">
                  <a16:creationId xmlns:a16="http://schemas.microsoft.com/office/drawing/2014/main" id="{55811F8F-8596-44A7-9338-E012362D42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8163372"/>
                </p:ext>
              </p:extLst>
            </p:nvPr>
          </p:nvGraphicFramePr>
          <p:xfrm>
            <a:off x="4126346" y="2438395"/>
            <a:ext cx="3939308" cy="299258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descr="35% of Hispanic/Latina participants tested positive for HIV">
              <a:extLst>
                <a:ext uri="{FF2B5EF4-FFF2-40B4-BE49-F238E27FC236}">
                  <a16:creationId xmlns:a16="http://schemas.microsoft.com/office/drawing/2014/main" id="{6969EC19-8166-4692-A1CE-F3AE63F9FEA9}"/>
                </a:ext>
                <a:ext uri="{C183D7F6-B498-43B3-948B-1728B52AA6E4}">
                  <adec:decorative xmlns:adec="http://schemas.microsoft.com/office/drawing/2017/decorative" val="0"/>
                </a:ext>
              </a:extLst>
            </p:cNvPr>
            <p:cNvSpPr txBox="1"/>
            <p:nvPr/>
          </p:nvSpPr>
          <p:spPr>
            <a:xfrm>
              <a:off x="6576291" y="3188277"/>
              <a:ext cx="720069"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35%</a:t>
              </a:r>
            </a:p>
          </p:txBody>
        </p:sp>
        <p:sp>
          <p:nvSpPr>
            <p:cNvPr id="13" name="TextBox 12">
              <a:extLst>
                <a:ext uri="{FF2B5EF4-FFF2-40B4-BE49-F238E27FC236}">
                  <a16:creationId xmlns:a16="http://schemas.microsoft.com/office/drawing/2014/main" id="{BCE354D5-A81C-4523-8288-7E7F44B79598}"/>
                </a:ext>
                <a:ext uri="{C183D7F6-B498-43B3-948B-1728B52AA6E4}">
                  <adec:decorative xmlns:adec="http://schemas.microsoft.com/office/drawing/2017/decorative" val="1"/>
                </a:ext>
              </a:extLst>
            </p:cNvPr>
            <p:cNvSpPr txBox="1"/>
            <p:nvPr/>
          </p:nvSpPr>
          <p:spPr>
            <a:xfrm>
              <a:off x="4842131" y="5268410"/>
              <a:ext cx="2507738" cy="830997"/>
            </a:xfrm>
            <a:prstGeom prst="rect">
              <a:avLst/>
            </a:prstGeom>
            <a:noFill/>
          </p:spPr>
          <p:txBody>
            <a:bodyPr wrap="none" rtlCol="0">
              <a:spAutoFit/>
            </a:bodyPr>
            <a:lstStyle/>
            <a:p>
              <a:pPr algn="ctr" defTabSz="1219170" eaLnBrk="0" fontAlgn="base" hangingPunct="0">
                <a:spcBef>
                  <a:spcPct val="0"/>
                </a:spcBef>
                <a:spcAft>
                  <a:spcPct val="0"/>
                </a:spcAft>
              </a:pPr>
              <a:r>
                <a:rPr lang="en-US" sz="2400" b="1">
                  <a:solidFill>
                    <a:srgbClr val="000000"/>
                  </a:solidFill>
                  <a:latin typeface="Calibri" panose="020F0502020204030204" pitchFamily="34" charset="0"/>
                </a:rPr>
                <a:t>of Hispanic/Latina</a:t>
              </a:r>
            </a:p>
            <a:p>
              <a:pPr algn="ctr" defTabSz="1219170" eaLnBrk="0" fontAlgn="base" hangingPunct="0">
                <a:spcBef>
                  <a:spcPct val="0"/>
                </a:spcBef>
                <a:spcAft>
                  <a:spcPct val="0"/>
                </a:spcAft>
              </a:pPr>
              <a:r>
                <a:rPr lang="en-US" sz="2400" b="1">
                  <a:solidFill>
                    <a:srgbClr val="000000"/>
                  </a:solidFill>
                  <a:latin typeface="Calibri" panose="020F0502020204030204" pitchFamily="34" charset="0"/>
                </a:rPr>
                <a:t>participants</a:t>
              </a:r>
            </a:p>
          </p:txBody>
        </p:sp>
        <p:graphicFrame>
          <p:nvGraphicFramePr>
            <p:cNvPr id="8" name="Chart 7" descr="17% of white participants tested positive for HIV">
              <a:extLst>
                <a:ext uri="{FF2B5EF4-FFF2-40B4-BE49-F238E27FC236}">
                  <a16:creationId xmlns:a16="http://schemas.microsoft.com/office/drawing/2014/main" id="{AA4AC7A4-BA94-4068-90EB-C5302C3B19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9943786"/>
                </p:ext>
              </p:extLst>
            </p:nvPr>
          </p:nvGraphicFramePr>
          <p:xfrm>
            <a:off x="7800114" y="2438395"/>
            <a:ext cx="3939308" cy="299258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descr="17% of white participants tested positive for HIV">
              <a:extLst>
                <a:ext uri="{FF2B5EF4-FFF2-40B4-BE49-F238E27FC236}">
                  <a16:creationId xmlns:a16="http://schemas.microsoft.com/office/drawing/2014/main" id="{7604E29B-1D53-46C7-A370-1A92094AF051}"/>
                </a:ext>
                <a:ext uri="{C183D7F6-B498-43B3-948B-1728B52AA6E4}">
                  <adec:decorative xmlns:adec="http://schemas.microsoft.com/office/drawing/2017/decorative" val="0"/>
                </a:ext>
              </a:extLst>
            </p:cNvPr>
            <p:cNvSpPr txBox="1"/>
            <p:nvPr/>
          </p:nvSpPr>
          <p:spPr>
            <a:xfrm>
              <a:off x="9915242" y="2849414"/>
              <a:ext cx="720069"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17%</a:t>
              </a:r>
            </a:p>
          </p:txBody>
        </p:sp>
        <p:sp>
          <p:nvSpPr>
            <p:cNvPr id="14" name="TextBox 13">
              <a:extLst>
                <a:ext uri="{FF2B5EF4-FFF2-40B4-BE49-F238E27FC236}">
                  <a16:creationId xmlns:a16="http://schemas.microsoft.com/office/drawing/2014/main" id="{401D723D-98D4-4683-966F-20228EFA7C3F}"/>
                </a:ext>
                <a:ext uri="{C183D7F6-B498-43B3-948B-1728B52AA6E4}">
                  <adec:decorative xmlns:adec="http://schemas.microsoft.com/office/drawing/2017/decorative" val="1"/>
                </a:ext>
              </a:extLst>
            </p:cNvPr>
            <p:cNvSpPr txBox="1"/>
            <p:nvPr/>
          </p:nvSpPr>
          <p:spPr>
            <a:xfrm>
              <a:off x="8915847" y="5213983"/>
              <a:ext cx="1707840" cy="830997"/>
            </a:xfrm>
            <a:prstGeom prst="rect">
              <a:avLst/>
            </a:prstGeom>
            <a:noFill/>
          </p:spPr>
          <p:txBody>
            <a:bodyPr wrap="none" rtlCol="0">
              <a:spAutoFit/>
            </a:bodyPr>
            <a:lstStyle/>
            <a:p>
              <a:pPr algn="ctr" defTabSz="1219170" eaLnBrk="0" fontAlgn="base" hangingPunct="0">
                <a:spcBef>
                  <a:spcPct val="0"/>
                </a:spcBef>
                <a:spcAft>
                  <a:spcPct val="0"/>
                </a:spcAft>
              </a:pPr>
              <a:r>
                <a:rPr lang="en-US" sz="2400" b="1">
                  <a:solidFill>
                    <a:srgbClr val="000000"/>
                  </a:solidFill>
                  <a:latin typeface="Calibri" panose="020F0502020204030204" pitchFamily="34" charset="0"/>
                </a:rPr>
                <a:t>of White</a:t>
              </a:r>
            </a:p>
            <a:p>
              <a:pPr algn="ctr" defTabSz="1219170" eaLnBrk="0" fontAlgn="base" hangingPunct="0">
                <a:spcBef>
                  <a:spcPct val="0"/>
                </a:spcBef>
                <a:spcAft>
                  <a:spcPct val="0"/>
                </a:spcAft>
              </a:pPr>
              <a:r>
                <a:rPr lang="en-US" sz="2400" b="1">
                  <a:solidFill>
                    <a:srgbClr val="000000"/>
                  </a:solidFill>
                  <a:latin typeface="Calibri" panose="020F0502020204030204" pitchFamily="34" charset="0"/>
                </a:rPr>
                <a:t>participants</a:t>
              </a:r>
            </a:p>
          </p:txBody>
        </p:sp>
      </p:grpSp>
      <p:sp>
        <p:nvSpPr>
          <p:cNvPr id="15" name="TextBox 14" descr="Data include all participants with a valid NHBS HIV test result.">
            <a:extLst>
              <a:ext uri="{FF2B5EF4-FFF2-40B4-BE49-F238E27FC236}">
                <a16:creationId xmlns:a16="http://schemas.microsoft.com/office/drawing/2014/main" id="{318D50CA-54A6-405C-A3CA-297E1359083F}"/>
              </a:ext>
            </a:extLst>
          </p:cNvPr>
          <p:cNvSpPr txBox="1">
            <a:spLocks/>
          </p:cNvSpPr>
          <p:nvPr/>
        </p:nvSpPr>
        <p:spPr>
          <a:xfrm>
            <a:off x="609600" y="6185849"/>
            <a:ext cx="10972800" cy="523220"/>
          </a:xfrm>
          <a:prstGeom prst="rect">
            <a:avLst/>
          </a:prstGeom>
          <a:noFill/>
        </p:spPr>
        <p:txBody>
          <a:bodyPr wrap="square" rtlCol="0">
            <a:spAutoFit/>
          </a:bodyPr>
          <a:lstStyle/>
          <a:p>
            <a:pPr defTabSz="1219170" eaLnBrk="0" fontAlgn="base" hangingPunct="0">
              <a:spcBef>
                <a:spcPct val="0"/>
              </a:spcBef>
              <a:spcAft>
                <a:spcPct val="0"/>
              </a:spcAft>
              <a:defRPr/>
            </a:pPr>
            <a:r>
              <a:rPr lang="en-US" sz="1400" dirty="0">
                <a:solidFill>
                  <a:srgbClr val="000000"/>
                </a:solidFill>
                <a:latin typeface="Calibri" panose="020F0502020204030204" pitchFamily="34" charset="0"/>
              </a:rPr>
              <a:t>Data include all participants with a valid NHBS HIV test result.							</a:t>
            </a:r>
          </a:p>
        </p:txBody>
      </p:sp>
    </p:spTree>
    <p:extLst>
      <p:ext uri="{BB962C8B-B14F-4D97-AF65-F5344CB8AC3E}">
        <p14:creationId xmlns:p14="http://schemas.microsoft.com/office/powerpoint/2010/main" val="6651200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8F19-7F8D-4127-A3EB-927F720C62A2}"/>
              </a:ext>
            </a:extLst>
          </p:cNvPr>
          <p:cNvSpPr>
            <a:spLocks noGrp="1"/>
          </p:cNvSpPr>
          <p:nvPr>
            <p:ph type="title"/>
          </p:nvPr>
        </p:nvSpPr>
        <p:spPr/>
        <p:txBody>
          <a:bodyPr/>
          <a:lstStyle/>
          <a:p>
            <a:r>
              <a:rPr lang="en-US" sz="4000" dirty="0">
                <a:cs typeface="Calibri" panose="020F0502020204030204" pitchFamily="34" charset="0"/>
              </a:rPr>
              <a:t>HIV testing</a:t>
            </a:r>
          </a:p>
        </p:txBody>
      </p:sp>
      <p:graphicFrame>
        <p:nvGraphicFramePr>
          <p:cNvPr id="6" name="Chart 5" descr="Among participants who did not report a previous HIV-positive test or who received their 1st HIV-positive test result less than 12 months before interview: 82% tested for HIV in the past 12 months; 14% tested for HIV more than one year ago; and 4% never tested for HIV.">
            <a:extLst>
              <a:ext uri="{FF2B5EF4-FFF2-40B4-BE49-F238E27FC236}">
                <a16:creationId xmlns:a16="http://schemas.microsoft.com/office/drawing/2014/main" id="{7C8150B8-F3CB-4B99-89AF-ECB7FE570C49}"/>
              </a:ext>
            </a:extLst>
          </p:cNvPr>
          <p:cNvGraphicFramePr/>
          <p:nvPr/>
        </p:nvGraphicFramePr>
        <p:xfrm>
          <a:off x="2540000" y="1150891"/>
          <a:ext cx="7112000" cy="48498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A018F29-EEC0-45A5-87EA-428A57DD49C4}"/>
              </a:ext>
            </a:extLst>
          </p:cNvPr>
          <p:cNvSpPr txBox="1"/>
          <p:nvPr/>
        </p:nvSpPr>
        <p:spPr>
          <a:xfrm>
            <a:off x="877238" y="4343563"/>
            <a:ext cx="3260251" cy="913199"/>
          </a:xfrm>
          <a:prstGeom prst="rect">
            <a:avLst/>
          </a:prstGeom>
          <a:noFill/>
        </p:spPr>
        <p:txBody>
          <a:bodyPr wrap="none" rtlCol="0">
            <a:spAutoFit/>
          </a:bodyPr>
          <a:lstStyle/>
          <a:p>
            <a:pPr defTabSz="1219170" eaLnBrk="0" fontAlgn="base" hangingPunct="0">
              <a:spcBef>
                <a:spcPct val="0"/>
              </a:spcBef>
              <a:spcAft>
                <a:spcPct val="0"/>
              </a:spcAft>
            </a:pPr>
            <a:r>
              <a:rPr lang="en-US" sz="2667" b="1">
                <a:solidFill>
                  <a:srgbClr val="000000"/>
                </a:solidFill>
                <a:latin typeface="Calibri" panose="020F0502020204030204" pitchFamily="34" charset="0"/>
              </a:rPr>
              <a:t>82% tested for HIV </a:t>
            </a:r>
          </a:p>
          <a:p>
            <a:pPr defTabSz="1219170" eaLnBrk="0" fontAlgn="base" hangingPunct="0">
              <a:spcBef>
                <a:spcPct val="0"/>
              </a:spcBef>
              <a:spcAft>
                <a:spcPct val="0"/>
              </a:spcAft>
            </a:pPr>
            <a:r>
              <a:rPr lang="en-US" sz="2667" b="1">
                <a:solidFill>
                  <a:srgbClr val="000000"/>
                </a:solidFill>
                <a:latin typeface="Calibri" panose="020F0502020204030204" pitchFamily="34" charset="0"/>
              </a:rPr>
              <a:t>in the past 12 months</a:t>
            </a:r>
          </a:p>
        </p:txBody>
      </p:sp>
      <p:sp>
        <p:nvSpPr>
          <p:cNvPr id="9" name="TextBox 8">
            <a:extLst>
              <a:ext uri="{FF2B5EF4-FFF2-40B4-BE49-F238E27FC236}">
                <a16:creationId xmlns:a16="http://schemas.microsoft.com/office/drawing/2014/main" id="{B1C0287D-FDF9-442F-A4CA-D5BBAD60253B}"/>
              </a:ext>
            </a:extLst>
          </p:cNvPr>
          <p:cNvSpPr txBox="1"/>
          <p:nvPr/>
        </p:nvSpPr>
        <p:spPr>
          <a:xfrm>
            <a:off x="6284911" y="986413"/>
            <a:ext cx="3604128" cy="502766"/>
          </a:xfrm>
          <a:prstGeom prst="rect">
            <a:avLst/>
          </a:prstGeom>
          <a:noFill/>
        </p:spPr>
        <p:txBody>
          <a:bodyPr wrap="none" rtlCol="0">
            <a:spAutoFit/>
          </a:bodyPr>
          <a:lstStyle/>
          <a:p>
            <a:pPr defTabSz="1219170" eaLnBrk="0" fontAlgn="base" hangingPunct="0">
              <a:spcBef>
                <a:spcPct val="0"/>
              </a:spcBef>
              <a:spcAft>
                <a:spcPct val="0"/>
              </a:spcAft>
            </a:pPr>
            <a:r>
              <a:rPr lang="en-US" sz="2667" b="1">
                <a:solidFill>
                  <a:srgbClr val="000000"/>
                </a:solidFill>
                <a:latin typeface="Calibri" panose="020F0502020204030204" pitchFamily="34" charset="0"/>
              </a:rPr>
              <a:t>4% never tested for HIV </a:t>
            </a:r>
          </a:p>
        </p:txBody>
      </p:sp>
      <p:sp>
        <p:nvSpPr>
          <p:cNvPr id="10" name="TextBox 9">
            <a:extLst>
              <a:ext uri="{FF2B5EF4-FFF2-40B4-BE49-F238E27FC236}">
                <a16:creationId xmlns:a16="http://schemas.microsoft.com/office/drawing/2014/main" id="{808E3607-3BA6-4766-806E-0387F5FDCC82}"/>
              </a:ext>
            </a:extLst>
          </p:cNvPr>
          <p:cNvSpPr txBox="1"/>
          <p:nvPr/>
        </p:nvSpPr>
        <p:spPr>
          <a:xfrm>
            <a:off x="7876722" y="1704993"/>
            <a:ext cx="3567195" cy="913199"/>
          </a:xfrm>
          <a:prstGeom prst="rect">
            <a:avLst/>
          </a:prstGeom>
          <a:noFill/>
        </p:spPr>
        <p:txBody>
          <a:bodyPr wrap="none" rtlCol="0">
            <a:spAutoFit/>
          </a:bodyPr>
          <a:lstStyle/>
          <a:p>
            <a:pPr defTabSz="1219170" eaLnBrk="0" fontAlgn="base" hangingPunct="0">
              <a:spcBef>
                <a:spcPct val="0"/>
              </a:spcBef>
              <a:spcAft>
                <a:spcPct val="0"/>
              </a:spcAft>
            </a:pPr>
            <a:r>
              <a:rPr lang="en-US" sz="2667" b="1">
                <a:solidFill>
                  <a:srgbClr val="000000"/>
                </a:solidFill>
                <a:latin typeface="Calibri" panose="020F0502020204030204" pitchFamily="34" charset="0"/>
              </a:rPr>
              <a:t>14% tested for HIV </a:t>
            </a:r>
          </a:p>
          <a:p>
            <a:pPr defTabSz="1219170" eaLnBrk="0" fontAlgn="base" hangingPunct="0">
              <a:spcBef>
                <a:spcPct val="0"/>
              </a:spcBef>
              <a:spcAft>
                <a:spcPct val="0"/>
              </a:spcAft>
            </a:pPr>
            <a:r>
              <a:rPr lang="en-US" sz="2667" b="1">
                <a:solidFill>
                  <a:srgbClr val="000000"/>
                </a:solidFill>
                <a:latin typeface="Calibri" panose="020F0502020204030204" pitchFamily="34" charset="0"/>
              </a:rPr>
              <a:t>more than one year ago</a:t>
            </a:r>
          </a:p>
        </p:txBody>
      </p:sp>
      <p:sp>
        <p:nvSpPr>
          <p:cNvPr id="11" name="TextBox 10">
            <a:extLst>
              <a:ext uri="{FF2B5EF4-FFF2-40B4-BE49-F238E27FC236}">
                <a16:creationId xmlns:a16="http://schemas.microsoft.com/office/drawing/2014/main" id="{F2C474CF-58F4-46FB-B2EF-0DAFEFE8B174}"/>
              </a:ext>
            </a:extLst>
          </p:cNvPr>
          <p:cNvSpPr txBox="1"/>
          <p:nvPr/>
        </p:nvSpPr>
        <p:spPr>
          <a:xfrm>
            <a:off x="609600" y="6185850"/>
            <a:ext cx="10972800" cy="954107"/>
          </a:xfrm>
          <a:prstGeom prst="rect">
            <a:avLst/>
          </a:prstGeom>
          <a:noFill/>
        </p:spPr>
        <p:txBody>
          <a:bodyPr wrap="square" rtlCol="0">
            <a:spAutoFit/>
          </a:bodyPr>
          <a:lstStyle/>
          <a:p>
            <a:pPr defTabSz="1219170" eaLnBrk="0" fontAlgn="base" hangingPunct="0">
              <a:spcBef>
                <a:spcPct val="0"/>
              </a:spcBef>
              <a:spcAft>
                <a:spcPct val="0"/>
              </a:spcAft>
            </a:pPr>
            <a:r>
              <a:rPr lang="en-US" sz="1400">
                <a:solidFill>
                  <a:srgbClr val="000000"/>
                </a:solidFill>
                <a:latin typeface="Calibri" panose="020F0502020204030204" pitchFamily="34" charset="0"/>
              </a:rPr>
              <a:t>Data include all participants who did not report a previous HIV-positive test result and participants who received their first HIV-positive test result less than 12 months before interview.															</a:t>
            </a:r>
          </a:p>
        </p:txBody>
      </p:sp>
    </p:spTree>
    <p:extLst>
      <p:ext uri="{BB962C8B-B14F-4D97-AF65-F5344CB8AC3E}">
        <p14:creationId xmlns:p14="http://schemas.microsoft.com/office/powerpoint/2010/main" val="28131368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8.2|19.1"/>
</p:tagLst>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2655</Words>
  <Application>Microsoft Office PowerPoint</Application>
  <PresentationFormat>Widescreen</PresentationFormat>
  <Paragraphs>223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Adobe Garamond Pro</vt:lpstr>
      <vt:lpstr>Arial</vt:lpstr>
      <vt:lpstr>Calibri</vt:lpstr>
      <vt:lpstr>Courier New</vt:lpstr>
      <vt:lpstr>Myriad Web Pro</vt:lpstr>
      <vt:lpstr>Wingdings</vt:lpstr>
      <vt:lpstr>NCEH_ATSDR_combined</vt:lpstr>
      <vt:lpstr>National HIV Behavioral Surveillance  among Transgender Women  (NHBS-Trans)  Surveillance Special Report  </vt:lpstr>
      <vt:lpstr>Project Description </vt:lpstr>
      <vt:lpstr>NHBS-Trans, 2019-2020</vt:lpstr>
      <vt:lpstr>NHBS-Trans project areas, 2019-2020</vt:lpstr>
      <vt:lpstr>Results </vt:lpstr>
      <vt:lpstr>Demographics, n=1,608</vt:lpstr>
      <vt:lpstr>Socioeconomic factors</vt:lpstr>
      <vt:lpstr>Participants tested positive for HIV</vt:lpstr>
      <vt:lpstr>HIV testing</vt:lpstr>
      <vt:lpstr>Sex behaviors in the past 12 months</vt:lpstr>
      <vt:lpstr>Preexposure Prophylaxis (PrEP) use and awareness among HIV-negative participants</vt:lpstr>
      <vt:lpstr>Currently taking antiretrovirals (ART)</vt:lpstr>
      <vt:lpstr>Hormone use for gender affirmation </vt:lpstr>
      <vt:lpstr>Abuse and harassment in the past 12 months</vt:lpstr>
      <vt:lpstr>Suicidal ideation and behavior in the past 12 months</vt:lpstr>
      <vt:lpstr>Key Takeaways </vt:lpstr>
      <vt:lpstr>What did we learn in NHBS-Trans?</vt:lpstr>
      <vt:lpstr>Data to action</vt:lpstr>
      <vt:lpstr>Transgender and gender non-conforming (TGNC) staff integration</vt:lpstr>
      <vt:lpstr>Data Dissemination</vt:lpstr>
      <vt:lpstr>Data dissemination examples</vt:lpstr>
      <vt:lpstr>Acknowledgements</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NHBS-Trans Surveillance Report Presentation</dc:title>
  <dc:creator>Division of HIV/AIDS Prevention</dc:creator>
  <cp:lastModifiedBy>Kanny, Dafna (CDC/DDID/NCHHSTP/DHP)</cp:lastModifiedBy>
  <cp:revision>13</cp:revision>
  <dcterms:created xsi:type="dcterms:W3CDTF">2021-06-15T15:06:16Z</dcterms:created>
  <dcterms:modified xsi:type="dcterms:W3CDTF">2021-07-06T14:31:22Z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2021-06-15T15:17:33Z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7997c873-01d7-430b-9de0-c31b50c712c5</vt:lpwstr>
  </property>
  <property fmtid="{D5CDD505-2E9C-101B-9397-08002B2CF9AE}" pid="9" name="MSIP_Label_8af03ff0-41c5-4c41-b55e-fabb8fae94be_ContentBits">
    <vt:lpwstr>0</vt:lpwstr>
  </property>
</Properties>
</file>