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4"/>
    <p:sldMasterId id="2147483869" r:id="rId5"/>
  </p:sldMasterIdLst>
  <p:notesMasterIdLst>
    <p:notesMasterId r:id="rId41"/>
  </p:notesMasterIdLst>
  <p:handoutMasterIdLst>
    <p:handoutMasterId r:id="rId42"/>
  </p:handoutMasterIdLst>
  <p:sldIdLst>
    <p:sldId id="256" r:id="rId6"/>
    <p:sldId id="656" r:id="rId7"/>
    <p:sldId id="273" r:id="rId8"/>
    <p:sldId id="328" r:id="rId9"/>
    <p:sldId id="383" r:id="rId10"/>
    <p:sldId id="263" r:id="rId11"/>
    <p:sldId id="305" r:id="rId12"/>
    <p:sldId id="331" r:id="rId13"/>
    <p:sldId id="515" r:id="rId14"/>
    <p:sldId id="625" r:id="rId15"/>
    <p:sldId id="660" r:id="rId16"/>
    <p:sldId id="637" r:id="rId17"/>
    <p:sldId id="609" r:id="rId18"/>
    <p:sldId id="658" r:id="rId19"/>
    <p:sldId id="634" r:id="rId20"/>
    <p:sldId id="647" r:id="rId21"/>
    <p:sldId id="659" r:id="rId22"/>
    <p:sldId id="617" r:id="rId23"/>
    <p:sldId id="651" r:id="rId24"/>
    <p:sldId id="639" r:id="rId25"/>
    <p:sldId id="629" r:id="rId26"/>
    <p:sldId id="631" r:id="rId27"/>
    <p:sldId id="630" r:id="rId28"/>
    <p:sldId id="640" r:id="rId29"/>
    <p:sldId id="641" r:id="rId30"/>
    <p:sldId id="628" r:id="rId31"/>
    <p:sldId id="619" r:id="rId32"/>
    <p:sldId id="623" r:id="rId33"/>
    <p:sldId id="661" r:id="rId34"/>
    <p:sldId id="655" r:id="rId35"/>
    <p:sldId id="633" r:id="rId36"/>
    <p:sldId id="632" r:id="rId37"/>
    <p:sldId id="530" r:id="rId38"/>
    <p:sldId id="608" r:id="rId39"/>
    <p:sldId id="580" r:id="rId40"/>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cus, Ruthanne (CDC/DDID/NCHHSTP/DHP)" initials="ram1" lastIdx="15" clrIdx="6">
    <p:extLst>
      <p:ext uri="{19B8F6BF-5375-455C-9EA6-DF929625EA0E}">
        <p15:presenceInfo xmlns:p15="http://schemas.microsoft.com/office/powerpoint/2012/main" userId="Marcus, Ruthanne (CDC/DDID/NCHHSTP/DHP)" providerId="None"/>
      </p:ext>
    </p:extLst>
  </p:cmAuthor>
  <p:cmAuthor id="1" name="Wejnert, Cyprian (CDC/OID/NCHHSTP)" initials="WC(" lastIdx="2" clrIdx="0"/>
  <p:cmAuthor id="2" name="Wejnert, Cyprian (CDC/DDID/NCHHSTP/DHP)" initials="WC(" lastIdx="14" clrIdx="1">
    <p:extLst>
      <p:ext uri="{19B8F6BF-5375-455C-9EA6-DF929625EA0E}">
        <p15:presenceInfo xmlns:p15="http://schemas.microsoft.com/office/powerpoint/2012/main" userId="S::DWY7@cdc.gov::c9bea262-9c0a-4974-b97c-b5671341e941" providerId="AD"/>
      </p:ext>
    </p:extLst>
  </p:cmAuthor>
  <p:cmAuthor id="3" name="Baugher, Amy (CDC/DDID/NCHHSTP/DHPSE)" initials="AB(" lastIdx="25" clrIdx="2">
    <p:extLst>
      <p:ext uri="{19B8F6BF-5375-455C-9EA6-DF929625EA0E}">
        <p15:presenceInfo xmlns:p15="http://schemas.microsoft.com/office/powerpoint/2012/main" userId="Baugher, Amy (CDC/DDID/NCHHSTP/DHPSE)" providerId="None"/>
      </p:ext>
    </p:extLst>
  </p:cmAuthor>
  <p:cmAuthor id="4" name="Cha, Susan (CDC/DDID/NCHHSTP/DHP)" initials="CS(" lastIdx="14" clrIdx="3">
    <p:extLst>
      <p:ext uri="{19B8F6BF-5375-455C-9EA6-DF929625EA0E}">
        <p15:presenceInfo xmlns:p15="http://schemas.microsoft.com/office/powerpoint/2012/main" userId="S::lxi3@cdc.gov::4ca94cda-5308-4ff7-a1c0-d723aa045bd8" providerId="AD"/>
      </p:ext>
    </p:extLst>
  </p:cmAuthor>
  <p:cmAuthor id="5" name="Kanny, Dafna (CDC/DDID/NCHHSTP/DHP)" initials="KD(" lastIdx="44" clrIdx="4">
    <p:extLst>
      <p:ext uri="{19B8F6BF-5375-455C-9EA6-DF929625EA0E}">
        <p15:presenceInfo xmlns:p15="http://schemas.microsoft.com/office/powerpoint/2012/main" userId="S::DKK3@cdc.gov::db5e91ea-7d82-48a1-ac54-3e9d0d0776e1" providerId="AD"/>
      </p:ext>
    </p:extLst>
  </p:cmAuthor>
  <p:cmAuthor id="6" name="Hickey, Terence (CDC/DDID/NCHHSTP/DHP)" initials="HT(" lastIdx="27" clrIdx="5">
    <p:extLst>
      <p:ext uri="{19B8F6BF-5375-455C-9EA6-DF929625EA0E}">
        <p15:presenceInfo xmlns:p15="http://schemas.microsoft.com/office/powerpoint/2012/main" userId="S::osa1@cdc.gov::dee53245-d64e-4c8e-af8c-cac8185a11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88A"/>
    <a:srgbClr val="005DAA"/>
    <a:srgbClr val="2E75B6"/>
    <a:srgbClr val="9A4E9E"/>
    <a:srgbClr val="83B0D8"/>
    <a:srgbClr val="8A97A0"/>
    <a:srgbClr val="007889"/>
    <a:srgbClr val="000000"/>
    <a:srgbClr val="86B2D8"/>
    <a:srgbClr val="BED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93265" autoAdjust="0"/>
  </p:normalViewPr>
  <p:slideViewPr>
    <p:cSldViewPr snapToGrid="0">
      <p:cViewPr varScale="1">
        <p:scale>
          <a:sx n="122" d="100"/>
          <a:sy n="122" d="100"/>
        </p:scale>
        <p:origin x="102" y="3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ny, Dafna (CDC/DDID/NCHHSTP/DHP)" userId="db5e91ea-7d82-48a1-ac54-3e9d0d0776e1" providerId="ADAL" clId="{A4431921-0EF4-43E8-8DEA-89F4462FCBE7}"/>
    <pc:docChg chg="modSld">
      <pc:chgData name="Kanny, Dafna (CDC/DDID/NCHHSTP/DHP)" userId="db5e91ea-7d82-48a1-ac54-3e9d0d0776e1" providerId="ADAL" clId="{A4431921-0EF4-43E8-8DEA-89F4462FCBE7}" dt="2021-09-21T18:12:00.068" v="269" actId="962"/>
      <pc:docMkLst>
        <pc:docMk/>
      </pc:docMkLst>
      <pc:sldChg chg="modSp mod">
        <pc:chgData name="Kanny, Dafna (CDC/DDID/NCHHSTP/DHP)" userId="db5e91ea-7d82-48a1-ac54-3e9d0d0776e1" providerId="ADAL" clId="{A4431921-0EF4-43E8-8DEA-89F4462FCBE7}" dt="2021-09-21T18:12:00.068" v="269" actId="962"/>
        <pc:sldMkLst>
          <pc:docMk/>
          <pc:sldMk cId="2251513504" sldId="383"/>
        </pc:sldMkLst>
        <pc:spChg chg="mod">
          <ac:chgData name="Kanny, Dafna (CDC/DDID/NCHHSTP/DHP)" userId="db5e91ea-7d82-48a1-ac54-3e9d0d0776e1" providerId="ADAL" clId="{A4431921-0EF4-43E8-8DEA-89F4462FCBE7}" dt="2021-09-21T18:10:20.012" v="21" actId="962"/>
          <ac:spMkLst>
            <pc:docMk/>
            <pc:sldMk cId="2251513504" sldId="383"/>
            <ac:spMk id="4" creationId="{00000000-0000-0000-0000-000000000000}"/>
          </ac:spMkLst>
        </pc:spChg>
        <pc:spChg chg="mod">
          <ac:chgData name="Kanny, Dafna (CDC/DDID/NCHHSTP/DHP)" userId="db5e91ea-7d82-48a1-ac54-3e9d0d0776e1" providerId="ADAL" clId="{A4431921-0EF4-43E8-8DEA-89F4462FCBE7}" dt="2021-09-21T18:10:26.594" v="39" actId="962"/>
          <ac:spMkLst>
            <pc:docMk/>
            <pc:sldMk cId="2251513504" sldId="383"/>
            <ac:spMk id="5" creationId="{00000000-0000-0000-0000-000000000000}"/>
          </ac:spMkLst>
        </pc:spChg>
        <pc:spChg chg="mod">
          <ac:chgData name="Kanny, Dafna (CDC/DDID/NCHHSTP/DHP)" userId="db5e91ea-7d82-48a1-ac54-3e9d0d0776e1" providerId="ADAL" clId="{A4431921-0EF4-43E8-8DEA-89F4462FCBE7}" dt="2021-09-21T18:10:35.754" v="61" actId="962"/>
          <ac:spMkLst>
            <pc:docMk/>
            <pc:sldMk cId="2251513504" sldId="383"/>
            <ac:spMk id="6" creationId="{00000000-0000-0000-0000-000000000000}"/>
          </ac:spMkLst>
        </pc:spChg>
        <pc:spChg chg="mod">
          <ac:chgData name="Kanny, Dafna (CDC/DDID/NCHHSTP/DHP)" userId="db5e91ea-7d82-48a1-ac54-3e9d0d0776e1" providerId="ADAL" clId="{A4431921-0EF4-43E8-8DEA-89F4462FCBE7}" dt="2021-09-21T18:10:43.646" v="77" actId="962"/>
          <ac:spMkLst>
            <pc:docMk/>
            <pc:sldMk cId="2251513504" sldId="383"/>
            <ac:spMk id="7" creationId="{00000000-0000-0000-0000-000000000000}"/>
          </ac:spMkLst>
        </pc:spChg>
        <pc:spChg chg="mod">
          <ac:chgData name="Kanny, Dafna (CDC/DDID/NCHHSTP/DHP)" userId="db5e91ea-7d82-48a1-ac54-3e9d0d0776e1" providerId="ADAL" clId="{A4431921-0EF4-43E8-8DEA-89F4462FCBE7}" dt="2021-09-21T18:10:50.360" v="95" actId="962"/>
          <ac:spMkLst>
            <pc:docMk/>
            <pc:sldMk cId="2251513504" sldId="383"/>
            <ac:spMk id="13" creationId="{00000000-0000-0000-0000-000000000000}"/>
          </ac:spMkLst>
        </pc:spChg>
        <pc:spChg chg="mod">
          <ac:chgData name="Kanny, Dafna (CDC/DDID/NCHHSTP/DHP)" userId="db5e91ea-7d82-48a1-ac54-3e9d0d0776e1" providerId="ADAL" clId="{A4431921-0EF4-43E8-8DEA-89F4462FCBE7}" dt="2021-09-21T18:10:57.910" v="111" actId="962"/>
          <ac:spMkLst>
            <pc:docMk/>
            <pc:sldMk cId="2251513504" sldId="383"/>
            <ac:spMk id="14" creationId="{00000000-0000-0000-0000-000000000000}"/>
          </ac:spMkLst>
        </pc:spChg>
        <pc:spChg chg="mod">
          <ac:chgData name="Kanny, Dafna (CDC/DDID/NCHHSTP/DHP)" userId="db5e91ea-7d82-48a1-ac54-3e9d0d0776e1" providerId="ADAL" clId="{A4431921-0EF4-43E8-8DEA-89F4462FCBE7}" dt="2021-09-21T18:11:02.898" v="127" actId="962"/>
          <ac:spMkLst>
            <pc:docMk/>
            <pc:sldMk cId="2251513504" sldId="383"/>
            <ac:spMk id="15" creationId="{00000000-0000-0000-0000-000000000000}"/>
          </ac:spMkLst>
        </pc:spChg>
        <pc:spChg chg="mod">
          <ac:chgData name="Kanny, Dafna (CDC/DDID/NCHHSTP/DHP)" userId="db5e91ea-7d82-48a1-ac54-3e9d0d0776e1" providerId="ADAL" clId="{A4431921-0EF4-43E8-8DEA-89F4462FCBE7}" dt="2021-09-21T18:11:21.609" v="153" actId="962"/>
          <ac:spMkLst>
            <pc:docMk/>
            <pc:sldMk cId="2251513504" sldId="383"/>
            <ac:spMk id="16" creationId="{00000000-0000-0000-0000-000000000000}"/>
          </ac:spMkLst>
        </pc:spChg>
        <pc:spChg chg="mod">
          <ac:chgData name="Kanny, Dafna (CDC/DDID/NCHHSTP/DHP)" userId="db5e91ea-7d82-48a1-ac54-3e9d0d0776e1" providerId="ADAL" clId="{A4431921-0EF4-43E8-8DEA-89F4462FCBE7}" dt="2021-09-21T18:11:27.664" v="169" actId="962"/>
          <ac:spMkLst>
            <pc:docMk/>
            <pc:sldMk cId="2251513504" sldId="383"/>
            <ac:spMk id="17" creationId="{00000000-0000-0000-0000-000000000000}"/>
          </ac:spMkLst>
        </pc:spChg>
        <pc:spChg chg="mod">
          <ac:chgData name="Kanny, Dafna (CDC/DDID/NCHHSTP/DHP)" userId="db5e91ea-7d82-48a1-ac54-3e9d0d0776e1" providerId="ADAL" clId="{A4431921-0EF4-43E8-8DEA-89F4462FCBE7}" dt="2021-09-21T18:11:33.295" v="185" actId="962"/>
          <ac:spMkLst>
            <pc:docMk/>
            <pc:sldMk cId="2251513504" sldId="383"/>
            <ac:spMk id="18" creationId="{00000000-0000-0000-0000-000000000000}"/>
          </ac:spMkLst>
        </pc:spChg>
        <pc:spChg chg="mod">
          <ac:chgData name="Kanny, Dafna (CDC/DDID/NCHHSTP/DHP)" userId="db5e91ea-7d82-48a1-ac54-3e9d0d0776e1" providerId="ADAL" clId="{A4431921-0EF4-43E8-8DEA-89F4462FCBE7}" dt="2021-09-21T18:11:40.180" v="203" actId="962"/>
          <ac:spMkLst>
            <pc:docMk/>
            <pc:sldMk cId="2251513504" sldId="383"/>
            <ac:spMk id="19" creationId="{00000000-0000-0000-0000-000000000000}"/>
          </ac:spMkLst>
        </pc:spChg>
        <pc:spChg chg="mod">
          <ac:chgData name="Kanny, Dafna (CDC/DDID/NCHHSTP/DHP)" userId="db5e91ea-7d82-48a1-ac54-3e9d0d0776e1" providerId="ADAL" clId="{A4431921-0EF4-43E8-8DEA-89F4462FCBE7}" dt="2021-09-21T18:11:45.260" v="219" actId="962"/>
          <ac:spMkLst>
            <pc:docMk/>
            <pc:sldMk cId="2251513504" sldId="383"/>
            <ac:spMk id="20" creationId="{00000000-0000-0000-0000-000000000000}"/>
          </ac:spMkLst>
        </pc:spChg>
        <pc:spChg chg="mod">
          <ac:chgData name="Kanny, Dafna (CDC/DDID/NCHHSTP/DHP)" userId="db5e91ea-7d82-48a1-ac54-3e9d0d0776e1" providerId="ADAL" clId="{A4431921-0EF4-43E8-8DEA-89F4462FCBE7}" dt="2021-09-21T18:11:50.127" v="235" actId="962"/>
          <ac:spMkLst>
            <pc:docMk/>
            <pc:sldMk cId="2251513504" sldId="383"/>
            <ac:spMk id="21" creationId="{00000000-0000-0000-0000-000000000000}"/>
          </ac:spMkLst>
        </pc:spChg>
        <pc:spChg chg="mod">
          <ac:chgData name="Kanny, Dafna (CDC/DDID/NCHHSTP/DHP)" userId="db5e91ea-7d82-48a1-ac54-3e9d0d0776e1" providerId="ADAL" clId="{A4431921-0EF4-43E8-8DEA-89F4462FCBE7}" dt="2021-09-21T18:11:55.805" v="253" actId="962"/>
          <ac:spMkLst>
            <pc:docMk/>
            <pc:sldMk cId="2251513504" sldId="383"/>
            <ac:spMk id="22" creationId="{00000000-0000-0000-0000-000000000000}"/>
          </ac:spMkLst>
        </pc:spChg>
        <pc:spChg chg="mod">
          <ac:chgData name="Kanny, Dafna (CDC/DDID/NCHHSTP/DHP)" userId="db5e91ea-7d82-48a1-ac54-3e9d0d0776e1" providerId="ADAL" clId="{A4431921-0EF4-43E8-8DEA-89F4462FCBE7}" dt="2021-09-21T18:12:00.068" v="269" actId="962"/>
          <ac:spMkLst>
            <pc:docMk/>
            <pc:sldMk cId="2251513504" sldId="383"/>
            <ac:spMk id="2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Gender</c:v>
                </c:pt>
              </c:strCache>
            </c:strRef>
          </c:tx>
          <c:spPr>
            <a:ln>
              <a:solidFill>
                <a:schemeClr val="bg2"/>
              </a:solidFill>
            </a:ln>
          </c:spPr>
          <c:dPt>
            <c:idx val="0"/>
            <c:bubble3D val="0"/>
            <c:spPr>
              <a:solidFill>
                <a:srgbClr val="005DAA"/>
              </a:solidFill>
              <a:ln w="19050">
                <a:solidFill>
                  <a:schemeClr val="bg2"/>
                </a:solidFill>
              </a:ln>
              <a:effectLst/>
            </c:spPr>
            <c:extLst>
              <c:ext xmlns:c16="http://schemas.microsoft.com/office/drawing/2014/chart" uri="{C3380CC4-5D6E-409C-BE32-E72D297353CC}">
                <c16:uniqueId val="{00000003-C1EA-4348-BA31-CC1082AEFFF0}"/>
              </c:ext>
            </c:extLst>
          </c:dPt>
          <c:dPt>
            <c:idx val="1"/>
            <c:bubble3D val="0"/>
            <c:spPr>
              <a:solidFill>
                <a:srgbClr val="00788A"/>
              </a:solidFill>
              <a:ln w="19050">
                <a:solidFill>
                  <a:schemeClr val="bg2"/>
                </a:solidFill>
              </a:ln>
              <a:effectLst/>
            </c:spPr>
            <c:extLst>
              <c:ext xmlns:c16="http://schemas.microsoft.com/office/drawing/2014/chart" uri="{C3380CC4-5D6E-409C-BE32-E72D297353CC}">
                <c16:uniqueId val="{00000002-C1EA-4348-BA31-CC1082AEFFF0}"/>
              </c:ext>
            </c:extLst>
          </c:dPt>
          <c:dLbls>
            <c:dLbl>
              <c:idx val="0"/>
              <c:layout>
                <c:manualLayout>
                  <c:x val="-0.1668526597870372"/>
                  <c:y val="0.113263250056411"/>
                </c:manualLayout>
              </c:layout>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1EA-4348-BA31-CC1082AEFFF0}"/>
                </c:ext>
              </c:extLst>
            </c:dLbl>
            <c:dLbl>
              <c:idx val="1"/>
              <c:layout>
                <c:manualLayout>
                  <c:x val="0.16577805012507799"/>
                  <c:y val="-9.6311280520211921E-3"/>
                </c:manualLayout>
              </c:layout>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1EA-4348-BA31-CC1082AEFFF0}"/>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Males</c:v>
                </c:pt>
                <c:pt idx="1">
                  <c:v>Females</c:v>
                </c:pt>
              </c:strCache>
            </c:strRef>
          </c:cat>
          <c:val>
            <c:numRef>
              <c:f>Sheet1!$B$2:$B$3</c:f>
              <c:numCache>
                <c:formatCode>General</c:formatCode>
                <c:ptCount val="2"/>
                <c:pt idx="0">
                  <c:v>44.6</c:v>
                </c:pt>
                <c:pt idx="1">
                  <c:v>55.4</c:v>
                </c:pt>
              </c:numCache>
            </c:numRef>
          </c:val>
          <c:extLst>
            <c:ext xmlns:c16="http://schemas.microsoft.com/office/drawing/2014/chart" uri="{C3380CC4-5D6E-409C-BE32-E72D297353CC}">
              <c16:uniqueId val="{00000000-C1EA-4348-BA31-CC1082AEFF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88888888888884E-2"/>
          <c:y val="0.24096385542168675"/>
          <c:w val="0.92083333333333328"/>
          <c:h val="0.68698099484552377"/>
        </c:manualLayout>
      </c:layout>
      <c:barChart>
        <c:barDir val="col"/>
        <c:grouping val="clustered"/>
        <c:varyColors val="0"/>
        <c:ser>
          <c:idx val="0"/>
          <c:order val="0"/>
          <c:tx>
            <c:strRef>
              <c:f>Sheet1!$B$1</c:f>
              <c:strCache>
                <c:ptCount val="1"/>
                <c:pt idx="0">
                  <c:v>Men Sexual Behaviors with Female Sex Partners</c:v>
                </c:pt>
              </c:strCache>
            </c:strRef>
          </c:tx>
          <c:spPr>
            <a:solidFill>
              <a:srgbClr val="00788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Vaginal Sex</c:v>
                </c:pt>
                <c:pt idx="1">
                  <c:v>Condomless Vaginal Sex</c:v>
                </c:pt>
                <c:pt idx="2">
                  <c:v>Anal Sex</c:v>
                </c:pt>
                <c:pt idx="3">
                  <c:v>Condomless Anal Sex</c:v>
                </c:pt>
              </c:strCache>
            </c:strRef>
          </c:cat>
          <c:val>
            <c:numRef>
              <c:f>Sheet1!$B$2:$B$5</c:f>
              <c:numCache>
                <c:formatCode>0.0%</c:formatCode>
                <c:ptCount val="4"/>
                <c:pt idx="0">
                  <c:v>0.996</c:v>
                </c:pt>
                <c:pt idx="1">
                  <c:v>0.83499999999999996</c:v>
                </c:pt>
                <c:pt idx="2">
                  <c:v>0.26900000000000002</c:v>
                </c:pt>
                <c:pt idx="3">
                  <c:v>0.19900000000000001</c:v>
                </c:pt>
              </c:numCache>
            </c:numRef>
          </c:val>
          <c:extLst>
            <c:ext xmlns:c16="http://schemas.microsoft.com/office/drawing/2014/chart" uri="{C3380CC4-5D6E-409C-BE32-E72D297353CC}">
              <c16:uniqueId val="{00000000-1061-4591-A6FA-93F956F45425}"/>
            </c:ext>
          </c:extLst>
        </c:ser>
        <c:dLbls>
          <c:showLegendKey val="0"/>
          <c:showVal val="0"/>
          <c:showCatName val="0"/>
          <c:showSerName val="0"/>
          <c:showPercent val="0"/>
          <c:showBubbleSize val="0"/>
        </c:dLbls>
        <c:gapWidth val="219"/>
        <c:overlap val="-27"/>
        <c:axId val="1784557472"/>
        <c:axId val="56665407"/>
      </c:barChart>
      <c:catAx>
        <c:axId val="1784557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56665407"/>
        <c:crosses val="autoZero"/>
        <c:auto val="1"/>
        <c:lblAlgn val="ctr"/>
        <c:lblOffset val="100"/>
        <c:noMultiLvlLbl val="0"/>
      </c:catAx>
      <c:valAx>
        <c:axId val="56665407"/>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178455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11111111111108E-2"/>
          <c:y val="0.15084075907345768"/>
          <c:w val="0.94861111111111107"/>
          <c:h val="0.71548740667717803"/>
        </c:manualLayout>
      </c:layout>
      <c:barChart>
        <c:barDir val="col"/>
        <c:grouping val="clustered"/>
        <c:varyColors val="0"/>
        <c:ser>
          <c:idx val="0"/>
          <c:order val="0"/>
          <c:tx>
            <c:strRef>
              <c:f>Sheet1!$B$1</c:f>
              <c:strCache>
                <c:ptCount val="1"/>
                <c:pt idx="0">
                  <c:v>Main Partner</c:v>
                </c:pt>
              </c:strCache>
            </c:strRef>
          </c:tx>
          <c:spPr>
            <a:solidFill>
              <a:srgbClr val="007889"/>
            </a:solidFill>
            <a:ln>
              <a:noFill/>
            </a:ln>
            <a:effectLst/>
          </c:spPr>
          <c:invertIfNegative val="0"/>
          <c:dLbls>
            <c:dLbl>
              <c:idx val="0"/>
              <c:layout>
                <c:manualLayout>
                  <c:x val="-1.3888888888889143E-3"/>
                  <c:y val="7.54203795367286E-3"/>
                </c:manualLayout>
              </c:layout>
              <c:tx>
                <c:rich>
                  <a:bodyPr/>
                  <a:lstStyle/>
                  <a:p>
                    <a:r>
                      <a:rPr lang="en-US" baseline="0">
                        <a:solidFill>
                          <a:srgbClr val="000000"/>
                        </a:solidFill>
                        <a:latin typeface="Calibri" panose="020F0502020204030204" pitchFamily="34" charset="0"/>
                      </a:rPr>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D3C-4725-B954-DA9F63E863DA}"/>
                </c:ext>
              </c:extLst>
            </c:dLbl>
            <c:dLbl>
              <c:idx val="1"/>
              <c:layout>
                <c:manualLayout>
                  <c:x val="-1.0185067526415994E-16"/>
                  <c:y val="5.028025302448543E-3"/>
                </c:manualLayout>
              </c:layout>
              <c:tx>
                <c:rich>
                  <a:bodyPr/>
                  <a:lstStyle/>
                  <a:p>
                    <a:r>
                      <a:rPr lang="en-US" baseline="0">
                        <a:solidFill>
                          <a:srgbClr val="000000"/>
                        </a:solidFill>
                        <a:latin typeface="Calibri" panose="020F0502020204030204" pitchFamily="34" charset="0"/>
                      </a:rPr>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D3C-4725-B954-DA9F63E863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Vaginal or Anal Sex</c:v>
                </c:pt>
                <c:pt idx="1">
                  <c:v>Condomless Vaginal or Anal Sex</c:v>
                </c:pt>
              </c:strCache>
            </c:strRef>
          </c:cat>
          <c:val>
            <c:numRef>
              <c:f>Sheet1!$B$2:$B$3</c:f>
              <c:numCache>
                <c:formatCode>0.0%</c:formatCode>
                <c:ptCount val="2"/>
                <c:pt idx="0">
                  <c:v>0.79500000000000004</c:v>
                </c:pt>
                <c:pt idx="1">
                  <c:v>0.67200000000000004</c:v>
                </c:pt>
              </c:numCache>
            </c:numRef>
          </c:val>
          <c:extLst>
            <c:ext xmlns:c16="http://schemas.microsoft.com/office/drawing/2014/chart" uri="{C3380CC4-5D6E-409C-BE32-E72D297353CC}">
              <c16:uniqueId val="{00000000-5D3C-4725-B954-DA9F63E863DA}"/>
            </c:ext>
          </c:extLst>
        </c:ser>
        <c:ser>
          <c:idx val="1"/>
          <c:order val="1"/>
          <c:tx>
            <c:strRef>
              <c:f>Sheet1!$C$1</c:f>
              <c:strCache>
                <c:ptCount val="1"/>
                <c:pt idx="0">
                  <c:v>Casual Partner</c:v>
                </c:pt>
              </c:strCache>
            </c:strRef>
          </c:tx>
          <c:spPr>
            <a:solidFill>
              <a:srgbClr val="86B2D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Vaginal or Anal Sex</c:v>
                </c:pt>
                <c:pt idx="1">
                  <c:v>Condomless Vaginal or Anal Sex</c:v>
                </c:pt>
              </c:strCache>
            </c:strRef>
          </c:cat>
          <c:val>
            <c:numRef>
              <c:f>Sheet1!$C$2:$C$3</c:f>
              <c:numCache>
                <c:formatCode>0.0%</c:formatCode>
                <c:ptCount val="2"/>
                <c:pt idx="0">
                  <c:v>0.625</c:v>
                </c:pt>
                <c:pt idx="1">
                  <c:v>0.42299999999999999</c:v>
                </c:pt>
              </c:numCache>
            </c:numRef>
          </c:val>
          <c:extLst>
            <c:ext xmlns:c16="http://schemas.microsoft.com/office/drawing/2014/chart" uri="{C3380CC4-5D6E-409C-BE32-E72D297353CC}">
              <c16:uniqueId val="{00000001-5D3C-4725-B954-DA9F63E863DA}"/>
            </c:ext>
          </c:extLst>
        </c:ser>
        <c:dLbls>
          <c:showLegendKey val="0"/>
          <c:showVal val="0"/>
          <c:showCatName val="0"/>
          <c:showSerName val="0"/>
          <c:showPercent val="0"/>
          <c:showBubbleSize val="0"/>
        </c:dLbls>
        <c:gapWidth val="219"/>
        <c:overlap val="-27"/>
        <c:axId val="2028594416"/>
        <c:axId val="56650015"/>
      </c:barChart>
      <c:catAx>
        <c:axId val="2028594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56650015"/>
        <c:crosses val="autoZero"/>
        <c:auto val="1"/>
        <c:lblAlgn val="ctr"/>
        <c:lblOffset val="100"/>
        <c:noMultiLvlLbl val="0"/>
      </c:catAx>
      <c:valAx>
        <c:axId val="56650015"/>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2028594416"/>
        <c:crosses val="autoZero"/>
        <c:crossBetween val="between"/>
      </c:valAx>
      <c:spPr>
        <a:noFill/>
        <a:ln>
          <a:noFill/>
        </a:ln>
        <a:effectLst/>
      </c:spPr>
    </c:plotArea>
    <c:legend>
      <c:legendPos val="b"/>
      <c:layout>
        <c:manualLayout>
          <c:xMode val="edge"/>
          <c:yMode val="edge"/>
          <c:x val="0.37805927384076993"/>
          <c:y val="0.25217189907921805"/>
          <c:w val="0.26888134295713034"/>
          <c:h val="5.14465965316523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28980752405948E-2"/>
          <c:y val="0.10508974635152615"/>
          <c:w val="0.93819324146981631"/>
          <c:h val="0.76335871042419678"/>
        </c:manualLayout>
      </c:layout>
      <c:barChart>
        <c:barDir val="col"/>
        <c:grouping val="clustered"/>
        <c:varyColors val="0"/>
        <c:ser>
          <c:idx val="0"/>
          <c:order val="0"/>
          <c:tx>
            <c:strRef>
              <c:f>Sheet1!$B$1</c:f>
              <c:strCache>
                <c:ptCount val="1"/>
                <c:pt idx="0">
                  <c:v>Women Sexual Behaviors with Male Partners</c:v>
                </c:pt>
              </c:strCache>
            </c:strRef>
          </c:tx>
          <c:spPr>
            <a:solidFill>
              <a:srgbClr val="00788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Vaginal Sex</c:v>
                </c:pt>
                <c:pt idx="1">
                  <c:v>Condomless Vaginal Sex</c:v>
                </c:pt>
                <c:pt idx="2">
                  <c:v>Anal Sex</c:v>
                </c:pt>
                <c:pt idx="3">
                  <c:v>Condomless Anal Sex</c:v>
                </c:pt>
              </c:strCache>
            </c:strRef>
          </c:cat>
          <c:val>
            <c:numRef>
              <c:f>Sheet1!$B$2:$B$5</c:f>
              <c:numCache>
                <c:formatCode>0.0%</c:formatCode>
                <c:ptCount val="4"/>
                <c:pt idx="0">
                  <c:v>0.998</c:v>
                </c:pt>
                <c:pt idx="1">
                  <c:v>0.88500000000000001</c:v>
                </c:pt>
                <c:pt idx="2">
                  <c:v>0.27800000000000002</c:v>
                </c:pt>
                <c:pt idx="3">
                  <c:v>0.23599999999999999</c:v>
                </c:pt>
              </c:numCache>
            </c:numRef>
          </c:val>
          <c:extLst>
            <c:ext xmlns:c16="http://schemas.microsoft.com/office/drawing/2014/chart" uri="{C3380CC4-5D6E-409C-BE32-E72D297353CC}">
              <c16:uniqueId val="{00000000-0E8B-453E-8351-FD7DDB6238B1}"/>
            </c:ext>
          </c:extLst>
        </c:ser>
        <c:dLbls>
          <c:showLegendKey val="0"/>
          <c:showVal val="0"/>
          <c:showCatName val="0"/>
          <c:showSerName val="0"/>
          <c:showPercent val="0"/>
          <c:showBubbleSize val="0"/>
        </c:dLbls>
        <c:gapWidth val="219"/>
        <c:overlap val="-27"/>
        <c:axId val="1229249280"/>
        <c:axId val="1707019040"/>
      </c:barChart>
      <c:catAx>
        <c:axId val="12292492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707019040"/>
        <c:crosses val="autoZero"/>
        <c:auto val="1"/>
        <c:lblAlgn val="ctr"/>
        <c:lblOffset val="100"/>
        <c:noMultiLvlLbl val="0"/>
      </c:catAx>
      <c:valAx>
        <c:axId val="1707019040"/>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122924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Main Partner</c:v>
                </c:pt>
              </c:strCache>
            </c:strRef>
          </c:tx>
          <c:spPr>
            <a:solidFill>
              <a:srgbClr val="00788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Vaginal or Anal Sex</c:v>
                </c:pt>
                <c:pt idx="1">
                  <c:v>Condomless Vaginal or Anal Sex</c:v>
                </c:pt>
              </c:strCache>
            </c:strRef>
          </c:cat>
          <c:val>
            <c:numRef>
              <c:f>Sheet1!$B$2:$B$3</c:f>
              <c:numCache>
                <c:formatCode>0.0%</c:formatCode>
                <c:ptCount val="2"/>
                <c:pt idx="0">
                  <c:v>0.84299999999999997</c:v>
                </c:pt>
                <c:pt idx="1">
                  <c:v>0.746</c:v>
                </c:pt>
              </c:numCache>
            </c:numRef>
          </c:val>
          <c:extLst>
            <c:ext xmlns:c16="http://schemas.microsoft.com/office/drawing/2014/chart" uri="{C3380CC4-5D6E-409C-BE32-E72D297353CC}">
              <c16:uniqueId val="{00000000-1871-498A-BB1C-4632B9E11D13}"/>
            </c:ext>
          </c:extLst>
        </c:ser>
        <c:ser>
          <c:idx val="1"/>
          <c:order val="1"/>
          <c:tx>
            <c:strRef>
              <c:f>Sheet1!$C$1</c:f>
              <c:strCache>
                <c:ptCount val="1"/>
                <c:pt idx="0">
                  <c:v>Casual Partner</c:v>
                </c:pt>
              </c:strCache>
            </c:strRef>
          </c:tx>
          <c:spPr>
            <a:solidFill>
              <a:srgbClr val="83B0D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Vaginal or Anal Sex</c:v>
                </c:pt>
                <c:pt idx="1">
                  <c:v>Condomless Vaginal or Anal Sex</c:v>
                </c:pt>
              </c:strCache>
            </c:strRef>
          </c:cat>
          <c:val>
            <c:numRef>
              <c:f>Sheet1!$C$2:$C$3</c:f>
              <c:numCache>
                <c:formatCode>0.0%</c:formatCode>
                <c:ptCount val="2"/>
                <c:pt idx="0">
                  <c:v>0.53100000000000003</c:v>
                </c:pt>
                <c:pt idx="1">
                  <c:v>0.39100000000000001</c:v>
                </c:pt>
              </c:numCache>
            </c:numRef>
          </c:val>
          <c:extLst>
            <c:ext xmlns:c16="http://schemas.microsoft.com/office/drawing/2014/chart" uri="{C3380CC4-5D6E-409C-BE32-E72D297353CC}">
              <c16:uniqueId val="{00000001-1871-498A-BB1C-4632B9E11D13}"/>
            </c:ext>
          </c:extLst>
        </c:ser>
        <c:dLbls>
          <c:showLegendKey val="0"/>
          <c:showVal val="0"/>
          <c:showCatName val="0"/>
          <c:showSerName val="0"/>
          <c:showPercent val="0"/>
          <c:showBubbleSize val="0"/>
        </c:dLbls>
        <c:gapWidth val="219"/>
        <c:overlap val="-27"/>
        <c:axId val="513864800"/>
        <c:axId val="1957915568"/>
      </c:barChart>
      <c:catAx>
        <c:axId val="5138648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957915568"/>
        <c:crosses val="autoZero"/>
        <c:auto val="1"/>
        <c:lblAlgn val="ctr"/>
        <c:lblOffset val="100"/>
        <c:noMultiLvlLbl val="0"/>
      </c:catAx>
      <c:valAx>
        <c:axId val="1957915568"/>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513864800"/>
        <c:crosses val="autoZero"/>
        <c:crossBetween val="between"/>
      </c:valAx>
      <c:spPr>
        <a:noFill/>
        <a:ln>
          <a:noFill/>
        </a:ln>
        <a:effectLst/>
      </c:spPr>
    </c:plotArea>
    <c:legend>
      <c:legendPos val="b"/>
      <c:layout>
        <c:manualLayout>
          <c:xMode val="edge"/>
          <c:yMode val="edge"/>
          <c:x val="0.41257580579947134"/>
          <c:y val="9.4008711049170843E-2"/>
          <c:w val="0.27838166528022201"/>
          <c:h val="6.0894399674969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0214348206474E-2"/>
          <c:y val="7.5846074096491328E-2"/>
          <c:w val="0.92312007874015745"/>
          <c:h val="0.8516620638793575"/>
        </c:manualLayout>
      </c:layout>
      <c:barChart>
        <c:barDir val="col"/>
        <c:grouping val="clustered"/>
        <c:varyColors val="0"/>
        <c:ser>
          <c:idx val="0"/>
          <c:order val="0"/>
          <c:tx>
            <c:strRef>
              <c:f>Sheet1!$B$1</c:f>
              <c:strCache>
                <c:ptCount val="1"/>
                <c:pt idx="0">
                  <c:v>Ever Tested</c:v>
                </c:pt>
              </c:strCache>
            </c:strRef>
          </c:tx>
          <c:spPr>
            <a:solidFill>
              <a:srgbClr val="00788A"/>
            </a:solidFill>
            <a:ln>
              <a:noFill/>
            </a:ln>
            <a:effectLst/>
          </c:spPr>
          <c:invertIfNegative val="0"/>
          <c:dPt>
            <c:idx val="1"/>
            <c:invertIfNegative val="0"/>
            <c:bubble3D val="0"/>
            <c:spPr>
              <a:solidFill>
                <a:srgbClr val="83B0D8"/>
              </a:solidFill>
              <a:ln>
                <a:noFill/>
              </a:ln>
              <a:effectLst/>
            </c:spPr>
            <c:extLst>
              <c:ext xmlns:c16="http://schemas.microsoft.com/office/drawing/2014/chart" uri="{C3380CC4-5D6E-409C-BE32-E72D297353CC}">
                <c16:uniqueId val="{00000004-1E3B-4E75-982D-C2A086AC4DA9}"/>
              </c:ext>
            </c:extLst>
          </c:dPt>
          <c:dLbls>
            <c:dLbl>
              <c:idx val="0"/>
              <c:tx>
                <c:rich>
                  <a:bodyPr/>
                  <a:lstStyle/>
                  <a:p>
                    <a:fld id="{F82DC5E4-0DBE-4B4B-9874-4D6D02555344}" type="VALUE">
                      <a:rPr lang="en-US" baseline="0">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E3B-4E75-982D-C2A086AC4DA9}"/>
                </c:ext>
              </c:extLst>
            </c:dLbl>
            <c:dLbl>
              <c:idx val="1"/>
              <c:tx>
                <c:rich>
                  <a:bodyPr/>
                  <a:lstStyle/>
                  <a:p>
                    <a:fld id="{57D69C51-3C2C-4268-8221-42A6A3CB8DCF}" type="VALUE">
                      <a:rPr lang="en-US" baseline="0">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E3B-4E75-982D-C2A086AC4DA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Sheet1!$B$2:$B$3</c:f>
              <c:numCache>
                <c:formatCode>0.0%</c:formatCode>
                <c:ptCount val="2"/>
                <c:pt idx="0">
                  <c:v>0.75600000000000001</c:v>
                </c:pt>
                <c:pt idx="1">
                  <c:v>0.81799999999999995</c:v>
                </c:pt>
              </c:numCache>
            </c:numRef>
          </c:val>
          <c:extLst>
            <c:ext xmlns:c16="http://schemas.microsoft.com/office/drawing/2014/chart" uri="{C3380CC4-5D6E-409C-BE32-E72D297353CC}">
              <c16:uniqueId val="{00000000-1E3B-4E75-982D-C2A086AC4DA9}"/>
            </c:ext>
          </c:extLst>
        </c:ser>
        <c:dLbls>
          <c:showLegendKey val="0"/>
          <c:showVal val="0"/>
          <c:showCatName val="0"/>
          <c:showSerName val="0"/>
          <c:showPercent val="0"/>
          <c:showBubbleSize val="0"/>
        </c:dLbls>
        <c:gapWidth val="219"/>
        <c:overlap val="-27"/>
        <c:axId val="1229083423"/>
        <c:axId val="1234229023"/>
      </c:barChart>
      <c:catAx>
        <c:axId val="122908342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234229023"/>
        <c:crosses val="autoZero"/>
        <c:auto val="1"/>
        <c:lblAlgn val="ctr"/>
        <c:lblOffset val="100"/>
        <c:noMultiLvlLbl val="0"/>
      </c:catAx>
      <c:valAx>
        <c:axId val="1234229023"/>
        <c:scaling>
          <c:orientation val="minMax"/>
          <c:max val="1"/>
          <c:min val="0"/>
        </c:scaling>
        <c:delete val="1"/>
        <c:axPos val="l"/>
        <c:numFmt formatCode="0.0%" sourceLinked="1"/>
        <c:majorTickMark val="none"/>
        <c:minorTickMark val="none"/>
        <c:tickLblPos val="nextTo"/>
        <c:crossAx val="1229083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78477690288717E-2"/>
          <c:y val="7.8254688838613418E-2"/>
          <c:w val="0.93154374453193356"/>
          <c:h val="0.8493613371466805"/>
        </c:manualLayout>
      </c:layout>
      <c:barChart>
        <c:barDir val="col"/>
        <c:grouping val="clustered"/>
        <c:varyColors val="0"/>
        <c:ser>
          <c:idx val="0"/>
          <c:order val="0"/>
          <c:tx>
            <c:strRef>
              <c:f>Sheet1!$B$1</c:f>
              <c:strCache>
                <c:ptCount val="1"/>
                <c:pt idx="0">
                  <c:v>HIV Testing in the Past 12 months</c:v>
                </c:pt>
              </c:strCache>
            </c:strRef>
          </c:tx>
          <c:spPr>
            <a:solidFill>
              <a:srgbClr val="007889"/>
            </a:solidFill>
            <a:ln>
              <a:noFill/>
            </a:ln>
            <a:effectLst/>
          </c:spPr>
          <c:invertIfNegative val="0"/>
          <c:dPt>
            <c:idx val="1"/>
            <c:invertIfNegative val="0"/>
            <c:bubble3D val="0"/>
            <c:spPr>
              <a:solidFill>
                <a:srgbClr val="83B0D8"/>
              </a:solidFill>
              <a:ln>
                <a:noFill/>
              </a:ln>
              <a:effectLst/>
            </c:spPr>
            <c:extLst>
              <c:ext xmlns:c16="http://schemas.microsoft.com/office/drawing/2014/chart" uri="{C3380CC4-5D6E-409C-BE32-E72D297353CC}">
                <c16:uniqueId val="{00000004-5D67-485D-8F86-27776AFA6C37}"/>
              </c:ext>
            </c:extLst>
          </c:dPt>
          <c:dLbls>
            <c:dLbl>
              <c:idx val="1"/>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D67-485D-8F86-27776AFA6C3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Sheet1!$B$2:$B$3</c:f>
              <c:numCache>
                <c:formatCode>0.0%</c:formatCode>
                <c:ptCount val="2"/>
                <c:pt idx="0">
                  <c:v>0.38</c:v>
                </c:pt>
                <c:pt idx="1">
                  <c:v>0.41399999999999998</c:v>
                </c:pt>
              </c:numCache>
            </c:numRef>
          </c:val>
          <c:extLst>
            <c:ext xmlns:c16="http://schemas.microsoft.com/office/drawing/2014/chart" uri="{C3380CC4-5D6E-409C-BE32-E72D297353CC}">
              <c16:uniqueId val="{00000000-5D67-485D-8F86-27776AFA6C37}"/>
            </c:ext>
          </c:extLst>
        </c:ser>
        <c:dLbls>
          <c:showLegendKey val="0"/>
          <c:showVal val="0"/>
          <c:showCatName val="0"/>
          <c:showSerName val="0"/>
          <c:showPercent val="0"/>
          <c:showBubbleSize val="0"/>
        </c:dLbls>
        <c:gapWidth val="219"/>
        <c:overlap val="-27"/>
        <c:axId val="1152959007"/>
        <c:axId val="1149895791"/>
      </c:barChart>
      <c:catAx>
        <c:axId val="115295900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149895791"/>
        <c:crosses val="autoZero"/>
        <c:auto val="1"/>
        <c:lblAlgn val="ctr"/>
        <c:lblOffset val="100"/>
        <c:noMultiLvlLbl val="0"/>
      </c:catAx>
      <c:valAx>
        <c:axId val="1149895791"/>
        <c:scaling>
          <c:orientation val="minMax"/>
          <c:max val="1"/>
          <c:min val="0"/>
        </c:scaling>
        <c:delete val="1"/>
        <c:axPos val="l"/>
        <c:majorGridlines>
          <c:spPr>
            <a:ln w="9525" cap="flat" cmpd="sng" algn="ctr">
              <a:noFill/>
              <a:round/>
            </a:ln>
            <a:effectLst/>
          </c:spPr>
        </c:majorGridlines>
        <c:numFmt formatCode="0.0%" sourceLinked="1"/>
        <c:majorTickMark val="none"/>
        <c:minorTickMark val="none"/>
        <c:tickLblPos val="nextTo"/>
        <c:crossAx val="115295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Clinical Setting </c:v>
                </c:pt>
              </c:strCache>
            </c:strRef>
          </c:tx>
          <c:spPr>
            <a:solidFill>
              <a:srgbClr val="00788A"/>
            </a:solidFill>
            <a:ln>
              <a:noFill/>
            </a:ln>
            <a:effectLst/>
          </c:spPr>
          <c:invertIfNegative val="0"/>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20A-42AF-B803-781F690FB91D}"/>
                </c:ext>
              </c:extLst>
            </c:dLbl>
            <c:dLbl>
              <c:idx val="1"/>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20A-42AF-B803-781F690FB9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Sheet1!$B$2:$B$3</c:f>
              <c:numCache>
                <c:formatCode>0.0%</c:formatCode>
                <c:ptCount val="2"/>
                <c:pt idx="0">
                  <c:v>0.73399999999999999</c:v>
                </c:pt>
                <c:pt idx="1">
                  <c:v>0.82</c:v>
                </c:pt>
              </c:numCache>
            </c:numRef>
          </c:val>
          <c:extLst>
            <c:ext xmlns:c16="http://schemas.microsoft.com/office/drawing/2014/chart" uri="{C3380CC4-5D6E-409C-BE32-E72D297353CC}">
              <c16:uniqueId val="{00000000-3CAB-4F06-905B-8B0E9B7F7093}"/>
            </c:ext>
          </c:extLst>
        </c:ser>
        <c:ser>
          <c:idx val="1"/>
          <c:order val="1"/>
          <c:tx>
            <c:strRef>
              <c:f>Sheet1!$C$1</c:f>
              <c:strCache>
                <c:ptCount val="1"/>
                <c:pt idx="0">
                  <c:v>Nonclinical Setting</c:v>
                </c:pt>
              </c:strCache>
            </c:strRef>
          </c:tx>
          <c:spPr>
            <a:solidFill>
              <a:srgbClr val="83B0D8"/>
            </a:solidFill>
            <a:ln>
              <a:noFill/>
            </a:ln>
            <a:effectLst/>
          </c:spPr>
          <c:invertIfNegative val="0"/>
          <c:dLbls>
            <c:dLbl>
              <c:idx val="0"/>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20A-42AF-B803-781F690FB91D}"/>
                </c:ext>
              </c:extLst>
            </c:dLbl>
            <c:dLbl>
              <c:idx val="1"/>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0A-42AF-B803-781F690FB9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Sheet1!$C$2:$C$3</c:f>
              <c:numCache>
                <c:formatCode>0.0%</c:formatCode>
                <c:ptCount val="2"/>
                <c:pt idx="0">
                  <c:v>0.19400000000000001</c:v>
                </c:pt>
                <c:pt idx="1">
                  <c:v>0.13200000000000001</c:v>
                </c:pt>
              </c:numCache>
            </c:numRef>
          </c:val>
          <c:extLst>
            <c:ext xmlns:c16="http://schemas.microsoft.com/office/drawing/2014/chart" uri="{C3380CC4-5D6E-409C-BE32-E72D297353CC}">
              <c16:uniqueId val="{00000001-3CAB-4F06-905B-8B0E9B7F7093}"/>
            </c:ext>
          </c:extLst>
        </c:ser>
        <c:dLbls>
          <c:showLegendKey val="0"/>
          <c:showVal val="0"/>
          <c:showCatName val="0"/>
          <c:showSerName val="0"/>
          <c:showPercent val="0"/>
          <c:showBubbleSize val="0"/>
        </c:dLbls>
        <c:gapWidth val="219"/>
        <c:overlap val="-27"/>
        <c:axId val="1153033407"/>
        <c:axId val="1234152895"/>
      </c:barChart>
      <c:catAx>
        <c:axId val="115303340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234152895"/>
        <c:crosses val="autoZero"/>
        <c:auto val="1"/>
        <c:lblAlgn val="ctr"/>
        <c:lblOffset val="100"/>
        <c:noMultiLvlLbl val="0"/>
      </c:catAx>
      <c:valAx>
        <c:axId val="1234152895"/>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1153033407"/>
        <c:crosses val="autoZero"/>
        <c:crossBetween val="between"/>
      </c:valAx>
      <c:spPr>
        <a:noFill/>
        <a:ln>
          <a:noFill/>
        </a:ln>
        <a:effectLst/>
      </c:spPr>
    </c:plotArea>
    <c:legend>
      <c:legendPos val="b"/>
      <c:layout>
        <c:manualLayout>
          <c:xMode val="edge"/>
          <c:yMode val="edge"/>
          <c:x val="0.29325103996613289"/>
          <c:y val="6.7171870787661805E-2"/>
          <c:w val="0.32309074631188672"/>
          <c:h val="7.245521452449767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3B0D8"/>
                </a:solidFill>
                <a:latin typeface="+mn-lt"/>
                <a:ea typeface="+mn-ea"/>
                <a:cs typeface="+mn-cs"/>
              </a:defRPr>
            </a:pPr>
            <a:r>
              <a:rPr lang="en-US" sz="1860" baseline="0">
                <a:solidFill>
                  <a:srgbClr val="00788A"/>
                </a:solidFill>
                <a:latin typeface="Calibri" panose="020F0502020204030204" pitchFamily="34" charset="0"/>
                <a:cs typeface="Calibri" panose="020F0502020204030204" pitchFamily="34" charset="0"/>
              </a:rPr>
              <a:t>Non-Clinical Setting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3B0D8"/>
              </a:solidFill>
              <a:latin typeface="+mn-lt"/>
              <a:ea typeface="+mn-ea"/>
              <a:cs typeface="+mn-cs"/>
            </a:defRPr>
          </a:pPr>
          <a:endParaRPr lang="en-US"/>
        </a:p>
      </c:txPr>
    </c:title>
    <c:autoTitleDeleted val="0"/>
    <c:plotArea>
      <c:layout>
        <c:manualLayout>
          <c:layoutTarget val="inner"/>
          <c:xMode val="edge"/>
          <c:yMode val="edge"/>
          <c:x val="0.11231272493629067"/>
          <c:y val="0.16586003119019765"/>
          <c:w val="0.86563320786826603"/>
          <c:h val="0.71067136383528196"/>
        </c:manualLayout>
      </c:layout>
      <c:barChart>
        <c:barDir val="col"/>
        <c:grouping val="clustered"/>
        <c:varyColors val="0"/>
        <c:ser>
          <c:idx val="0"/>
          <c:order val="0"/>
          <c:tx>
            <c:strRef>
              <c:f>Sheet1!$B$1</c:f>
              <c:strCache>
                <c:ptCount val="1"/>
                <c:pt idx="0">
                  <c:v>Non-Clinical Setting</c:v>
                </c:pt>
              </c:strCache>
            </c:strRef>
          </c:tx>
          <c:spPr>
            <a:solidFill>
              <a:srgbClr val="83B0D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18-24</c:v>
                </c:pt>
                <c:pt idx="1">
                  <c:v>25-29</c:v>
                </c:pt>
                <c:pt idx="2">
                  <c:v>30-39</c:v>
                </c:pt>
                <c:pt idx="3">
                  <c:v>40-49</c:v>
                </c:pt>
                <c:pt idx="4">
                  <c:v>50-60</c:v>
                </c:pt>
              </c:strCache>
            </c:strRef>
          </c:cat>
          <c:val>
            <c:numRef>
              <c:f>Sheet1!$B$2:$B$6</c:f>
              <c:numCache>
                <c:formatCode>0.0%</c:formatCode>
                <c:ptCount val="5"/>
                <c:pt idx="0">
                  <c:v>0.112</c:v>
                </c:pt>
                <c:pt idx="1">
                  <c:v>0.114</c:v>
                </c:pt>
                <c:pt idx="2">
                  <c:v>0.14799999999999999</c:v>
                </c:pt>
                <c:pt idx="3">
                  <c:v>0.193</c:v>
                </c:pt>
                <c:pt idx="4">
                  <c:v>0.221</c:v>
                </c:pt>
              </c:numCache>
            </c:numRef>
          </c:val>
          <c:extLst>
            <c:ext xmlns:c16="http://schemas.microsoft.com/office/drawing/2014/chart" uri="{C3380CC4-5D6E-409C-BE32-E72D297353CC}">
              <c16:uniqueId val="{00000000-0043-470D-B66D-CE732D79F4ED}"/>
            </c:ext>
          </c:extLst>
        </c:ser>
        <c:dLbls>
          <c:showLegendKey val="0"/>
          <c:showVal val="0"/>
          <c:showCatName val="0"/>
          <c:showSerName val="0"/>
          <c:showPercent val="0"/>
          <c:showBubbleSize val="0"/>
        </c:dLbls>
        <c:gapWidth val="219"/>
        <c:overlap val="-27"/>
        <c:axId val="1017493440"/>
        <c:axId val="1017505504"/>
      </c:barChart>
      <c:catAx>
        <c:axId val="10174934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017505504"/>
        <c:crosses val="autoZero"/>
        <c:auto val="1"/>
        <c:lblAlgn val="ctr"/>
        <c:lblOffset val="100"/>
        <c:noMultiLvlLbl val="0"/>
      </c:catAx>
      <c:valAx>
        <c:axId val="1017505504"/>
        <c:scaling>
          <c:orientation val="minMax"/>
          <c:max val="1"/>
        </c:scaling>
        <c:delete val="1"/>
        <c:axPos val="l"/>
        <c:majorGridlines>
          <c:spPr>
            <a:ln w="9525" cap="flat" cmpd="sng" algn="ctr">
              <a:noFill/>
              <a:round/>
            </a:ln>
            <a:effectLst/>
          </c:spPr>
        </c:majorGridlines>
        <c:numFmt formatCode="0.0%" sourceLinked="1"/>
        <c:majorTickMark val="none"/>
        <c:minorTickMark val="none"/>
        <c:tickLblPos val="nextTo"/>
        <c:crossAx val="101749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Calibri" panose="020F0502020204030204" pitchFamily="34" charset="0"/>
                <a:ea typeface="+mn-ea"/>
                <a:cs typeface="+mn-cs"/>
              </a:defRPr>
            </a:pPr>
            <a:r>
              <a:rPr lang="en-US" baseline="0">
                <a:solidFill>
                  <a:srgbClr val="00788A"/>
                </a:solidFill>
                <a:latin typeface="Calibri" panose="020F0502020204030204" pitchFamily="34" charset="0"/>
              </a:rPr>
              <a:t>Clinical Setting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0000"/>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Clinical Setting</c:v>
                </c:pt>
              </c:strCache>
            </c:strRef>
          </c:tx>
          <c:spPr>
            <a:solidFill>
              <a:srgbClr val="00788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18-24</c:v>
                </c:pt>
                <c:pt idx="1">
                  <c:v>25-29</c:v>
                </c:pt>
                <c:pt idx="2">
                  <c:v>30-39</c:v>
                </c:pt>
                <c:pt idx="3">
                  <c:v>40-49</c:v>
                </c:pt>
                <c:pt idx="4">
                  <c:v>50-60</c:v>
                </c:pt>
              </c:strCache>
            </c:strRef>
          </c:cat>
          <c:val>
            <c:numRef>
              <c:f>Sheet1!$B$2:$B$6</c:f>
              <c:numCache>
                <c:formatCode>0.0%</c:formatCode>
                <c:ptCount val="5"/>
                <c:pt idx="0">
                  <c:v>0.83</c:v>
                </c:pt>
                <c:pt idx="1">
                  <c:v>0.83899999999999997</c:v>
                </c:pt>
                <c:pt idx="2">
                  <c:v>0.78200000000000003</c:v>
                </c:pt>
                <c:pt idx="3">
                  <c:v>0.749</c:v>
                </c:pt>
                <c:pt idx="4">
                  <c:v>0.72699999999999998</c:v>
                </c:pt>
              </c:numCache>
            </c:numRef>
          </c:val>
          <c:extLst>
            <c:ext xmlns:c16="http://schemas.microsoft.com/office/drawing/2014/chart" uri="{C3380CC4-5D6E-409C-BE32-E72D297353CC}">
              <c16:uniqueId val="{00000000-C16E-4F91-ADBC-F826599B3282}"/>
            </c:ext>
          </c:extLst>
        </c:ser>
        <c:dLbls>
          <c:showLegendKey val="0"/>
          <c:showVal val="0"/>
          <c:showCatName val="0"/>
          <c:showSerName val="0"/>
          <c:showPercent val="0"/>
          <c:showBubbleSize val="0"/>
        </c:dLbls>
        <c:gapWidth val="219"/>
        <c:overlap val="-27"/>
        <c:axId val="1286956496"/>
        <c:axId val="1286951088"/>
      </c:barChart>
      <c:catAx>
        <c:axId val="12869564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286951088"/>
        <c:crosses val="autoZero"/>
        <c:auto val="1"/>
        <c:lblAlgn val="ctr"/>
        <c:lblOffset val="100"/>
        <c:noMultiLvlLbl val="0"/>
      </c:catAx>
      <c:valAx>
        <c:axId val="1286951088"/>
        <c:scaling>
          <c:orientation val="minMax"/>
          <c:max val="1"/>
          <c:min val="0"/>
        </c:scaling>
        <c:delete val="1"/>
        <c:axPos val="l"/>
        <c:numFmt formatCode="0.0%" sourceLinked="1"/>
        <c:majorTickMark val="none"/>
        <c:minorTickMark val="none"/>
        <c:tickLblPos val="nextTo"/>
        <c:crossAx val="1286956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PrEP Awareness</c:v>
                </c:pt>
              </c:strCache>
            </c:strRef>
          </c:tx>
          <c:spPr>
            <a:solidFill>
              <a:srgbClr val="00788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Sheet1!$B$2:$B$3</c:f>
              <c:numCache>
                <c:formatCode>0.0%</c:formatCode>
                <c:ptCount val="2"/>
                <c:pt idx="0">
                  <c:v>0.29199999999999998</c:v>
                </c:pt>
                <c:pt idx="1">
                  <c:v>0.34799999999999998</c:v>
                </c:pt>
              </c:numCache>
            </c:numRef>
          </c:val>
          <c:extLst>
            <c:ext xmlns:c16="http://schemas.microsoft.com/office/drawing/2014/chart" uri="{C3380CC4-5D6E-409C-BE32-E72D297353CC}">
              <c16:uniqueId val="{00000000-7D51-43AE-A1A4-61B8FF249202}"/>
            </c:ext>
          </c:extLst>
        </c:ser>
        <c:ser>
          <c:idx val="1"/>
          <c:order val="1"/>
          <c:tx>
            <c:strRef>
              <c:f>Sheet1!$C$1</c:f>
              <c:strCache>
                <c:ptCount val="1"/>
                <c:pt idx="0">
                  <c:v>PrEP Use</c:v>
                </c:pt>
              </c:strCache>
            </c:strRef>
          </c:tx>
          <c:spPr>
            <a:solidFill>
              <a:srgbClr val="83B0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Sheet1!$C$2:$C$3</c:f>
              <c:numCache>
                <c:formatCode>0.0%</c:formatCode>
                <c:ptCount val="2"/>
                <c:pt idx="0">
                  <c:v>4.0000000000000001E-3</c:v>
                </c:pt>
                <c:pt idx="1">
                  <c:v>5.0000000000000001E-3</c:v>
                </c:pt>
              </c:numCache>
            </c:numRef>
          </c:val>
          <c:extLst>
            <c:ext xmlns:c16="http://schemas.microsoft.com/office/drawing/2014/chart" uri="{C3380CC4-5D6E-409C-BE32-E72D297353CC}">
              <c16:uniqueId val="{00000001-7D51-43AE-A1A4-61B8FF249202}"/>
            </c:ext>
          </c:extLst>
        </c:ser>
        <c:dLbls>
          <c:showLegendKey val="0"/>
          <c:showVal val="0"/>
          <c:showCatName val="0"/>
          <c:showSerName val="0"/>
          <c:showPercent val="0"/>
          <c:showBubbleSize val="0"/>
        </c:dLbls>
        <c:gapWidth val="219"/>
        <c:overlap val="-27"/>
        <c:axId val="2069125791"/>
        <c:axId val="1461350623"/>
      </c:barChart>
      <c:catAx>
        <c:axId val="20691257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461350623"/>
        <c:crosses val="autoZero"/>
        <c:auto val="1"/>
        <c:lblAlgn val="ctr"/>
        <c:lblOffset val="100"/>
        <c:noMultiLvlLbl val="0"/>
      </c:catAx>
      <c:valAx>
        <c:axId val="1461350623"/>
        <c:scaling>
          <c:orientation val="minMax"/>
        </c:scaling>
        <c:delete val="1"/>
        <c:axPos val="l"/>
        <c:majorGridlines>
          <c:spPr>
            <a:ln w="9525" cap="flat" cmpd="sng" algn="ctr">
              <a:noFill/>
              <a:round/>
            </a:ln>
            <a:effectLst/>
          </c:spPr>
        </c:majorGridlines>
        <c:numFmt formatCode="0%" sourceLinked="0"/>
        <c:majorTickMark val="none"/>
        <c:minorTickMark val="none"/>
        <c:tickLblPos val="nextTo"/>
        <c:crossAx val="2069125791"/>
        <c:crosses val="autoZero"/>
        <c:crossBetween val="between"/>
      </c:valAx>
      <c:spPr>
        <a:noFill/>
        <a:ln>
          <a:noFill/>
        </a:ln>
        <a:effectLst/>
      </c:spPr>
    </c:plotArea>
    <c:legend>
      <c:legendPos val="t"/>
      <c:layout>
        <c:manualLayout>
          <c:xMode val="edge"/>
          <c:yMode val="edge"/>
          <c:x val="0.31528865861153338"/>
          <c:y val="9.7361021965577083E-2"/>
          <c:w val="0.26485689837182019"/>
          <c:h val="6.8703097259510612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7889"/>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HIV-Negative</c:v>
                </c:pt>
              </c:strCache>
            </c:strRef>
          </c:tx>
          <c:spPr>
            <a:solidFill>
              <a:srgbClr val="00788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Sheet1!$B$2:$B$3</c:f>
              <c:numCache>
                <c:formatCode>0.0%</c:formatCode>
                <c:ptCount val="2"/>
                <c:pt idx="0">
                  <c:v>0.98499999999999999</c:v>
                </c:pt>
                <c:pt idx="1">
                  <c:v>0.98199999999999998</c:v>
                </c:pt>
              </c:numCache>
            </c:numRef>
          </c:val>
          <c:extLst>
            <c:ext xmlns:c16="http://schemas.microsoft.com/office/drawing/2014/chart" uri="{C3380CC4-5D6E-409C-BE32-E72D297353CC}">
              <c16:uniqueId val="{00000000-1CA3-49FE-9D27-625B4B6617A7}"/>
            </c:ext>
          </c:extLst>
        </c:ser>
        <c:ser>
          <c:idx val="1"/>
          <c:order val="1"/>
          <c:tx>
            <c:strRef>
              <c:f>Sheet1!$C$1</c:f>
              <c:strCache>
                <c:ptCount val="1"/>
                <c:pt idx="0">
                  <c:v>HIV-Positive</c:v>
                </c:pt>
              </c:strCache>
            </c:strRef>
          </c:tx>
          <c:spPr>
            <a:solidFill>
              <a:srgbClr val="83B0D8"/>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Sheet1!$C$2:$C$3</c:f>
              <c:numCache>
                <c:formatCode>0.0%</c:formatCode>
                <c:ptCount val="2"/>
                <c:pt idx="0">
                  <c:v>1.4999999999999999E-2</c:v>
                </c:pt>
                <c:pt idx="1">
                  <c:v>1.7999999999999999E-2</c:v>
                </c:pt>
              </c:numCache>
            </c:numRef>
          </c:val>
          <c:extLst>
            <c:ext xmlns:c16="http://schemas.microsoft.com/office/drawing/2014/chart" uri="{C3380CC4-5D6E-409C-BE32-E72D297353CC}">
              <c16:uniqueId val="{00000001-1CA3-49FE-9D27-625B4B6617A7}"/>
            </c:ext>
          </c:extLst>
        </c:ser>
        <c:dLbls>
          <c:showLegendKey val="0"/>
          <c:showVal val="0"/>
          <c:showCatName val="0"/>
          <c:showSerName val="0"/>
          <c:showPercent val="0"/>
          <c:showBubbleSize val="0"/>
        </c:dLbls>
        <c:gapWidth val="219"/>
        <c:overlap val="-27"/>
        <c:axId val="1943766863"/>
        <c:axId val="13344255"/>
      </c:barChart>
      <c:catAx>
        <c:axId val="194376686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3344255"/>
        <c:crosses val="autoZero"/>
        <c:auto val="1"/>
        <c:lblAlgn val="ctr"/>
        <c:lblOffset val="100"/>
        <c:noMultiLvlLbl val="0"/>
      </c:catAx>
      <c:valAx>
        <c:axId val="13344255"/>
        <c:scaling>
          <c:orientation val="minMax"/>
        </c:scaling>
        <c:delete val="1"/>
        <c:axPos val="l"/>
        <c:numFmt formatCode="0.0%" sourceLinked="1"/>
        <c:majorTickMark val="none"/>
        <c:minorTickMark val="none"/>
        <c:tickLblPos val="nextTo"/>
        <c:crossAx val="194376686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legendEntry>
      <c:layout>
        <c:manualLayout>
          <c:xMode val="edge"/>
          <c:yMode val="edge"/>
          <c:x val="0.32974660979877513"/>
          <c:y val="5.3324446873456166E-2"/>
          <c:w val="0.24893121172353455"/>
          <c:h val="6.71892890926891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PrEP Awareness</c:v>
                </c:pt>
              </c:strCache>
            </c:strRef>
          </c:tx>
          <c:spPr>
            <a:solidFill>
              <a:srgbClr val="00788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Asian</c:v>
                </c:pt>
                <c:pt idx="2">
                  <c:v>Black/African American</c:v>
                </c:pt>
                <c:pt idx="3">
                  <c:v>Hispanic/Latino</c:v>
                </c:pt>
                <c:pt idx="4">
                  <c:v>Native Hawaiian/Other Pacific Islander</c:v>
                </c:pt>
                <c:pt idx="5">
                  <c:v>White</c:v>
                </c:pt>
                <c:pt idx="6">
                  <c:v>Multiple Races</c:v>
                </c:pt>
              </c:strCache>
            </c:strRef>
          </c:cat>
          <c:val>
            <c:numRef>
              <c:f>Sheet1!$B$2:$B$8</c:f>
              <c:numCache>
                <c:formatCode>0.0%</c:formatCode>
                <c:ptCount val="7"/>
                <c:pt idx="0">
                  <c:v>0.39700000000000002</c:v>
                </c:pt>
                <c:pt idx="1">
                  <c:v>0.47099999999999997</c:v>
                </c:pt>
                <c:pt idx="2">
                  <c:v>0.36399999999999999</c:v>
                </c:pt>
                <c:pt idx="3">
                  <c:v>0.184</c:v>
                </c:pt>
                <c:pt idx="4">
                  <c:v>0.33300000000000002</c:v>
                </c:pt>
                <c:pt idx="5">
                  <c:v>0.29499999999999998</c:v>
                </c:pt>
                <c:pt idx="6">
                  <c:v>0.40600000000000003</c:v>
                </c:pt>
              </c:numCache>
            </c:numRef>
          </c:val>
          <c:extLst>
            <c:ext xmlns:c16="http://schemas.microsoft.com/office/drawing/2014/chart" uri="{C3380CC4-5D6E-409C-BE32-E72D297353CC}">
              <c16:uniqueId val="{00000000-7D51-43AE-A1A4-61B8FF249202}"/>
            </c:ext>
          </c:extLst>
        </c:ser>
        <c:ser>
          <c:idx val="1"/>
          <c:order val="1"/>
          <c:tx>
            <c:strRef>
              <c:f>Sheet1!$C$1</c:f>
              <c:strCache>
                <c:ptCount val="1"/>
                <c:pt idx="0">
                  <c:v>PrEP Use</c:v>
                </c:pt>
              </c:strCache>
            </c:strRef>
          </c:tx>
          <c:spPr>
            <a:solidFill>
              <a:srgbClr val="83B0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Indian/Alaska Native</c:v>
                </c:pt>
                <c:pt idx="1">
                  <c:v>Asian</c:v>
                </c:pt>
                <c:pt idx="2">
                  <c:v>Black/African American</c:v>
                </c:pt>
                <c:pt idx="3">
                  <c:v>Hispanic/Latino</c:v>
                </c:pt>
                <c:pt idx="4">
                  <c:v>Native Hawaiian/Other Pacific Islander</c:v>
                </c:pt>
                <c:pt idx="5">
                  <c:v>White</c:v>
                </c:pt>
                <c:pt idx="6">
                  <c:v>Multiple Races</c:v>
                </c:pt>
              </c:strCache>
            </c:strRef>
          </c:cat>
          <c:val>
            <c:numRef>
              <c:f>Sheet1!$C$2:$C$8</c:f>
              <c:numCache>
                <c:formatCode>0.0%</c:formatCode>
                <c:ptCount val="7"/>
                <c:pt idx="0">
                  <c:v>1.7000000000000001E-2</c:v>
                </c:pt>
                <c:pt idx="1">
                  <c:v>0</c:v>
                </c:pt>
                <c:pt idx="2">
                  <c:v>5.0000000000000001E-3</c:v>
                </c:pt>
                <c:pt idx="3">
                  <c:v>2E-3</c:v>
                </c:pt>
                <c:pt idx="4">
                  <c:v>0</c:v>
                </c:pt>
                <c:pt idx="5">
                  <c:v>5.0000000000000001E-3</c:v>
                </c:pt>
                <c:pt idx="6">
                  <c:v>8.0000000000000002E-3</c:v>
                </c:pt>
              </c:numCache>
            </c:numRef>
          </c:val>
          <c:extLst>
            <c:ext xmlns:c16="http://schemas.microsoft.com/office/drawing/2014/chart" uri="{C3380CC4-5D6E-409C-BE32-E72D297353CC}">
              <c16:uniqueId val="{00000001-7D51-43AE-A1A4-61B8FF249202}"/>
            </c:ext>
          </c:extLst>
        </c:ser>
        <c:dLbls>
          <c:showLegendKey val="0"/>
          <c:showVal val="0"/>
          <c:showCatName val="0"/>
          <c:showSerName val="0"/>
          <c:showPercent val="0"/>
          <c:showBubbleSize val="0"/>
        </c:dLbls>
        <c:gapWidth val="219"/>
        <c:overlap val="-27"/>
        <c:axId val="2069125791"/>
        <c:axId val="1461350623"/>
      </c:barChart>
      <c:catAx>
        <c:axId val="20691257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461350623"/>
        <c:crosses val="autoZero"/>
        <c:auto val="1"/>
        <c:lblAlgn val="ctr"/>
        <c:lblOffset val="100"/>
        <c:noMultiLvlLbl val="0"/>
      </c:catAx>
      <c:valAx>
        <c:axId val="1461350623"/>
        <c:scaling>
          <c:orientation val="minMax"/>
        </c:scaling>
        <c:delete val="1"/>
        <c:axPos val="l"/>
        <c:majorGridlines>
          <c:spPr>
            <a:ln w="9525" cap="flat" cmpd="sng" algn="ctr">
              <a:noFill/>
              <a:round/>
            </a:ln>
            <a:effectLst/>
          </c:spPr>
        </c:majorGridlines>
        <c:numFmt formatCode="0%" sourceLinked="0"/>
        <c:majorTickMark val="none"/>
        <c:minorTickMark val="none"/>
        <c:tickLblPos val="nextTo"/>
        <c:crossAx val="20691257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007889"/>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09536307961505E-2"/>
          <c:y val="0.12623873160221169"/>
          <c:w val="0.92451268591426072"/>
          <c:h val="0.74254384575167531"/>
        </c:manualLayout>
      </c:layout>
      <c:barChart>
        <c:barDir val="col"/>
        <c:grouping val="clustered"/>
        <c:varyColors val="0"/>
        <c:ser>
          <c:idx val="0"/>
          <c:order val="0"/>
          <c:tx>
            <c:strRef>
              <c:f>Sheet1!$B$1</c:f>
              <c:strCache>
                <c:ptCount val="1"/>
                <c:pt idx="0">
                  <c:v>Ever </c:v>
                </c:pt>
              </c:strCache>
            </c:strRef>
          </c:tx>
          <c:spPr>
            <a:solidFill>
              <a:srgbClr val="00788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Sheet1!$B$2:$B$3</c:f>
              <c:numCache>
                <c:formatCode>0.0%</c:formatCode>
                <c:ptCount val="2"/>
                <c:pt idx="0">
                  <c:v>0.89100000000000001</c:v>
                </c:pt>
                <c:pt idx="1">
                  <c:v>0.93200000000000005</c:v>
                </c:pt>
              </c:numCache>
            </c:numRef>
          </c:val>
          <c:extLst>
            <c:ext xmlns:c16="http://schemas.microsoft.com/office/drawing/2014/chart" uri="{C3380CC4-5D6E-409C-BE32-E72D297353CC}">
              <c16:uniqueId val="{00000000-741B-496E-A293-8C24998F7058}"/>
            </c:ext>
          </c:extLst>
        </c:ser>
        <c:ser>
          <c:idx val="1"/>
          <c:order val="1"/>
          <c:tx>
            <c:strRef>
              <c:f>Sheet1!$C$1</c:f>
              <c:strCache>
                <c:ptCount val="1"/>
                <c:pt idx="0">
                  <c:v>Within 1 month of Diagnosis</c:v>
                </c:pt>
              </c:strCache>
            </c:strRef>
          </c:tx>
          <c:spPr>
            <a:solidFill>
              <a:srgbClr val="83B0D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Sheet1!$C$2:$C$3</c:f>
              <c:numCache>
                <c:formatCode>0.0%</c:formatCode>
                <c:ptCount val="2"/>
                <c:pt idx="0">
                  <c:v>0.58699999999999997</c:v>
                </c:pt>
                <c:pt idx="1">
                  <c:v>0.51400000000000001</c:v>
                </c:pt>
              </c:numCache>
            </c:numRef>
          </c:val>
          <c:extLst>
            <c:ext xmlns:c16="http://schemas.microsoft.com/office/drawing/2014/chart" uri="{C3380CC4-5D6E-409C-BE32-E72D297353CC}">
              <c16:uniqueId val="{00000001-741B-496E-A293-8C24998F7058}"/>
            </c:ext>
          </c:extLst>
        </c:ser>
        <c:ser>
          <c:idx val="2"/>
          <c:order val="2"/>
          <c:tx>
            <c:strRef>
              <c:f>Sheet1!$D$1</c:f>
              <c:strCache>
                <c:ptCount val="1"/>
                <c:pt idx="0">
                  <c:v>During past 6 months</c:v>
                </c:pt>
              </c:strCache>
            </c:strRef>
          </c:tx>
          <c:spPr>
            <a:solidFill>
              <a:srgbClr val="8A97A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Sheet1!$D$2:$D$3</c:f>
              <c:numCache>
                <c:formatCode>0.0%</c:formatCode>
                <c:ptCount val="2"/>
                <c:pt idx="0">
                  <c:v>0.82599999999999996</c:v>
                </c:pt>
                <c:pt idx="1">
                  <c:v>0.79700000000000004</c:v>
                </c:pt>
              </c:numCache>
            </c:numRef>
          </c:val>
          <c:extLst>
            <c:ext xmlns:c16="http://schemas.microsoft.com/office/drawing/2014/chart" uri="{C3380CC4-5D6E-409C-BE32-E72D297353CC}">
              <c16:uniqueId val="{00000002-741B-496E-A293-8C24998F7058}"/>
            </c:ext>
          </c:extLst>
        </c:ser>
        <c:dLbls>
          <c:showLegendKey val="0"/>
          <c:showVal val="0"/>
          <c:showCatName val="0"/>
          <c:showSerName val="0"/>
          <c:showPercent val="0"/>
          <c:showBubbleSize val="0"/>
        </c:dLbls>
        <c:gapWidth val="219"/>
        <c:overlap val="-27"/>
        <c:axId val="2069188991"/>
        <c:axId val="304679887"/>
      </c:barChart>
      <c:catAx>
        <c:axId val="20691889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304679887"/>
        <c:crosses val="autoZero"/>
        <c:auto val="1"/>
        <c:lblAlgn val="ctr"/>
        <c:lblOffset val="100"/>
        <c:noMultiLvlLbl val="0"/>
      </c:catAx>
      <c:valAx>
        <c:axId val="304679887"/>
        <c:scaling>
          <c:orientation val="minMax"/>
        </c:scaling>
        <c:delete val="1"/>
        <c:axPos val="l"/>
        <c:majorGridlines>
          <c:spPr>
            <a:ln w="9525" cap="flat" cmpd="sng" algn="ctr">
              <a:noFill/>
              <a:round/>
            </a:ln>
            <a:effectLst/>
          </c:spPr>
        </c:majorGridlines>
        <c:numFmt formatCode="0%" sourceLinked="0"/>
        <c:majorTickMark val="none"/>
        <c:minorTickMark val="none"/>
        <c:tickLblPos val="nextTo"/>
        <c:crossAx val="20691889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Age Group</c:v>
                </c:pt>
              </c:strCache>
            </c:strRef>
          </c:tx>
          <c:spPr>
            <a:solidFill>
              <a:srgbClr val="007889"/>
            </a:solidFill>
            <a:ln>
              <a:noFill/>
            </a:ln>
            <a:effectLst/>
          </c:spPr>
          <c:invertIfNegative val="0"/>
          <c:dPt>
            <c:idx val="0"/>
            <c:invertIfNegative val="0"/>
            <c:bubble3D val="0"/>
            <c:spPr>
              <a:solidFill>
                <a:srgbClr val="007889"/>
              </a:solidFill>
              <a:ln>
                <a:noFill/>
              </a:ln>
              <a:effectLst/>
            </c:spPr>
            <c:extLst>
              <c:ext xmlns:c16="http://schemas.microsoft.com/office/drawing/2014/chart" uri="{C3380CC4-5D6E-409C-BE32-E72D297353CC}">
                <c16:uniqueId val="{00000008-1A4D-4BA2-BE3C-8CC17DFBE3D0}"/>
              </c:ext>
            </c:extLst>
          </c:dPt>
          <c:dPt>
            <c:idx val="1"/>
            <c:invertIfNegative val="0"/>
            <c:bubble3D val="0"/>
            <c:spPr>
              <a:solidFill>
                <a:srgbClr val="007889"/>
              </a:solidFill>
              <a:ln>
                <a:noFill/>
              </a:ln>
              <a:effectLst/>
            </c:spPr>
            <c:extLst>
              <c:ext xmlns:c16="http://schemas.microsoft.com/office/drawing/2014/chart" uri="{C3380CC4-5D6E-409C-BE32-E72D297353CC}">
                <c16:uniqueId val="{00000007-1A4D-4BA2-BE3C-8CC17DFBE3D0}"/>
              </c:ext>
            </c:extLst>
          </c:dPt>
          <c:dPt>
            <c:idx val="2"/>
            <c:invertIfNegative val="0"/>
            <c:bubble3D val="0"/>
            <c:spPr>
              <a:solidFill>
                <a:srgbClr val="007889"/>
              </a:solidFill>
              <a:ln>
                <a:noFill/>
              </a:ln>
              <a:effectLst/>
            </c:spPr>
            <c:extLst>
              <c:ext xmlns:c16="http://schemas.microsoft.com/office/drawing/2014/chart" uri="{C3380CC4-5D6E-409C-BE32-E72D297353CC}">
                <c16:uniqueId val="{00000006-1A4D-4BA2-BE3C-8CC17DFBE3D0}"/>
              </c:ext>
            </c:extLst>
          </c:dPt>
          <c:dPt>
            <c:idx val="3"/>
            <c:invertIfNegative val="0"/>
            <c:bubble3D val="0"/>
            <c:spPr>
              <a:solidFill>
                <a:srgbClr val="007889"/>
              </a:solidFill>
              <a:ln>
                <a:noFill/>
              </a:ln>
              <a:effectLst/>
            </c:spPr>
            <c:extLst>
              <c:ext xmlns:c16="http://schemas.microsoft.com/office/drawing/2014/chart" uri="{C3380CC4-5D6E-409C-BE32-E72D297353CC}">
                <c16:uniqueId val="{00000005-1A4D-4BA2-BE3C-8CC17DFBE3D0}"/>
              </c:ext>
            </c:extLst>
          </c:dPt>
          <c:dPt>
            <c:idx val="4"/>
            <c:invertIfNegative val="0"/>
            <c:bubble3D val="0"/>
            <c:spPr>
              <a:solidFill>
                <a:srgbClr val="007889"/>
              </a:solidFill>
              <a:ln>
                <a:noFill/>
              </a:ln>
              <a:effectLst/>
            </c:spPr>
            <c:extLst>
              <c:ext xmlns:c16="http://schemas.microsoft.com/office/drawing/2014/chart" uri="{C3380CC4-5D6E-409C-BE32-E72D297353CC}">
                <c16:uniqueId val="{00000004-1A4D-4BA2-BE3C-8CC17DFBE3D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18-24</c:v>
                </c:pt>
                <c:pt idx="1">
                  <c:v>25-29</c:v>
                </c:pt>
                <c:pt idx="2">
                  <c:v>30-39</c:v>
                </c:pt>
                <c:pt idx="3">
                  <c:v>40-49</c:v>
                </c:pt>
                <c:pt idx="4">
                  <c:v>50-60</c:v>
                </c:pt>
              </c:strCache>
            </c:strRef>
          </c:cat>
          <c:val>
            <c:numRef>
              <c:f>Sheet1!$B$2:$B$6</c:f>
              <c:numCache>
                <c:formatCode>0.0%</c:formatCode>
                <c:ptCount val="5"/>
                <c:pt idx="0">
                  <c:v>0.193</c:v>
                </c:pt>
                <c:pt idx="1">
                  <c:v>0.14199999999999999</c:v>
                </c:pt>
                <c:pt idx="2">
                  <c:v>0.24</c:v>
                </c:pt>
                <c:pt idx="3">
                  <c:v>0.19</c:v>
                </c:pt>
                <c:pt idx="4">
                  <c:v>0.23300000000000001</c:v>
                </c:pt>
              </c:numCache>
            </c:numRef>
          </c:val>
          <c:extLst>
            <c:ext xmlns:c16="http://schemas.microsoft.com/office/drawing/2014/chart" uri="{C3380CC4-5D6E-409C-BE32-E72D297353CC}">
              <c16:uniqueId val="{00000000-1A4D-4BA2-BE3C-8CC17DFBE3D0}"/>
            </c:ext>
          </c:extLst>
        </c:ser>
        <c:dLbls>
          <c:showLegendKey val="0"/>
          <c:showVal val="0"/>
          <c:showCatName val="0"/>
          <c:showSerName val="0"/>
          <c:showPercent val="0"/>
          <c:showBubbleSize val="0"/>
        </c:dLbls>
        <c:gapWidth val="182"/>
        <c:axId val="2069065791"/>
        <c:axId val="1790991695"/>
      </c:barChart>
      <c:catAx>
        <c:axId val="206906579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790991695"/>
        <c:crosses val="autoZero"/>
        <c:auto val="1"/>
        <c:lblAlgn val="ctr"/>
        <c:lblOffset val="100"/>
        <c:noMultiLvlLbl val="0"/>
      </c:catAx>
      <c:valAx>
        <c:axId val="1790991695"/>
        <c:scaling>
          <c:orientation val="minMax"/>
        </c:scaling>
        <c:delete val="1"/>
        <c:axPos val="b"/>
        <c:majorGridlines>
          <c:spPr>
            <a:ln w="9525" cap="flat" cmpd="sng" algn="ctr">
              <a:noFill/>
              <a:round/>
            </a:ln>
            <a:effectLst/>
          </c:spPr>
        </c:majorGridlines>
        <c:numFmt formatCode="0%" sourceLinked="0"/>
        <c:majorTickMark val="none"/>
        <c:minorTickMark val="none"/>
        <c:tickLblPos val="nextTo"/>
        <c:crossAx val="206906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09536307961505E-2"/>
          <c:y val="7.5758674993212038E-2"/>
          <c:w val="0.92451268591426072"/>
          <c:h val="0.84505023079011676"/>
        </c:manualLayout>
      </c:layout>
      <c:barChart>
        <c:barDir val="col"/>
        <c:grouping val="clustered"/>
        <c:varyColors val="0"/>
        <c:ser>
          <c:idx val="0"/>
          <c:order val="0"/>
          <c:tx>
            <c:strRef>
              <c:f>Sheet1!$B$1</c:f>
              <c:strCache>
                <c:ptCount val="1"/>
                <c:pt idx="0">
                  <c:v>Race/Ethnicity</c:v>
                </c:pt>
              </c:strCache>
            </c:strRef>
          </c:tx>
          <c:spPr>
            <a:solidFill>
              <a:srgbClr val="007889"/>
            </a:solidFill>
            <a:ln>
              <a:noFill/>
            </a:ln>
            <a:effectLst/>
          </c:spPr>
          <c:invertIfNegative val="0"/>
          <c:dLbls>
            <c:dLbl>
              <c:idx val="4"/>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A58-44DF-BF91-3D99420A6F2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Black/African American</c:v>
                </c:pt>
                <c:pt idx="1">
                  <c:v>Hispanic/Latino</c:v>
                </c:pt>
                <c:pt idx="2">
                  <c:v>White</c:v>
                </c:pt>
                <c:pt idx="3">
                  <c:v>Multiple Races</c:v>
                </c:pt>
                <c:pt idx="4">
                  <c:v>Other</c:v>
                </c:pt>
              </c:strCache>
            </c:strRef>
          </c:cat>
          <c:val>
            <c:numRef>
              <c:f>Sheet1!$B$2:$B$6</c:f>
              <c:numCache>
                <c:formatCode>0.0%</c:formatCode>
                <c:ptCount val="5"/>
                <c:pt idx="0">
                  <c:v>0.68400000000000005</c:v>
                </c:pt>
                <c:pt idx="1">
                  <c:v>0.22</c:v>
                </c:pt>
                <c:pt idx="2">
                  <c:v>4.3999999999999997E-2</c:v>
                </c:pt>
                <c:pt idx="3">
                  <c:v>3.7999999999999999E-2</c:v>
                </c:pt>
                <c:pt idx="4">
                  <c:v>1.0999999999999999E-2</c:v>
                </c:pt>
              </c:numCache>
            </c:numRef>
          </c:val>
          <c:extLst>
            <c:ext xmlns:c16="http://schemas.microsoft.com/office/drawing/2014/chart" uri="{C3380CC4-5D6E-409C-BE32-E72D297353CC}">
              <c16:uniqueId val="{00000000-9A58-44DF-BF91-3D99420A6F2F}"/>
            </c:ext>
          </c:extLst>
        </c:ser>
        <c:dLbls>
          <c:showLegendKey val="0"/>
          <c:showVal val="0"/>
          <c:showCatName val="0"/>
          <c:showSerName val="0"/>
          <c:showPercent val="0"/>
          <c:showBubbleSize val="0"/>
        </c:dLbls>
        <c:gapWidth val="219"/>
        <c:overlap val="-27"/>
        <c:axId val="519537712"/>
        <c:axId val="241901792"/>
      </c:barChart>
      <c:catAx>
        <c:axId val="5195377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241901792"/>
        <c:crosses val="autoZero"/>
        <c:auto val="1"/>
        <c:lblAlgn val="ctr"/>
        <c:lblOffset val="100"/>
        <c:noMultiLvlLbl val="0"/>
      </c:catAx>
      <c:valAx>
        <c:axId val="241901792"/>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51953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Education</c:v>
                </c:pt>
              </c:strCache>
            </c:strRef>
          </c:tx>
          <c:spPr>
            <a:solidFill>
              <a:srgbClr val="007889"/>
            </a:solidFill>
            <a:ln>
              <a:noFill/>
            </a:ln>
            <a:effectLst/>
          </c:spPr>
          <c:invertIfNegative val="0"/>
          <c:dPt>
            <c:idx val="0"/>
            <c:invertIfNegative val="0"/>
            <c:bubble3D val="0"/>
            <c:spPr>
              <a:solidFill>
                <a:srgbClr val="007889"/>
              </a:solidFill>
              <a:ln>
                <a:noFill/>
              </a:ln>
              <a:effectLst/>
            </c:spPr>
            <c:extLst>
              <c:ext xmlns:c16="http://schemas.microsoft.com/office/drawing/2014/chart" uri="{C3380CC4-5D6E-409C-BE32-E72D297353CC}">
                <c16:uniqueId val="{00000008-1A4D-4BA2-BE3C-8CC17DFBE3D0}"/>
              </c:ext>
            </c:extLst>
          </c:dPt>
          <c:dPt>
            <c:idx val="1"/>
            <c:invertIfNegative val="0"/>
            <c:bubble3D val="0"/>
            <c:spPr>
              <a:solidFill>
                <a:srgbClr val="007889"/>
              </a:solidFill>
              <a:ln>
                <a:noFill/>
              </a:ln>
              <a:effectLst/>
            </c:spPr>
            <c:extLst>
              <c:ext xmlns:c16="http://schemas.microsoft.com/office/drawing/2014/chart" uri="{C3380CC4-5D6E-409C-BE32-E72D297353CC}">
                <c16:uniqueId val="{00000007-1A4D-4BA2-BE3C-8CC17DFBE3D0}"/>
              </c:ext>
            </c:extLst>
          </c:dPt>
          <c:dPt>
            <c:idx val="2"/>
            <c:invertIfNegative val="0"/>
            <c:bubble3D val="0"/>
            <c:spPr>
              <a:solidFill>
                <a:srgbClr val="007889"/>
              </a:solidFill>
              <a:ln>
                <a:noFill/>
              </a:ln>
              <a:effectLst/>
            </c:spPr>
            <c:extLst>
              <c:ext xmlns:c16="http://schemas.microsoft.com/office/drawing/2014/chart" uri="{C3380CC4-5D6E-409C-BE32-E72D297353CC}">
                <c16:uniqueId val="{00000006-1A4D-4BA2-BE3C-8CC17DFBE3D0}"/>
              </c:ext>
            </c:extLst>
          </c:dPt>
          <c:dPt>
            <c:idx val="3"/>
            <c:invertIfNegative val="0"/>
            <c:bubble3D val="0"/>
            <c:spPr>
              <a:solidFill>
                <a:srgbClr val="007889"/>
              </a:solidFill>
              <a:ln>
                <a:noFill/>
              </a:ln>
              <a:effectLst/>
            </c:spPr>
            <c:extLst>
              <c:ext xmlns:c16="http://schemas.microsoft.com/office/drawing/2014/chart" uri="{C3380CC4-5D6E-409C-BE32-E72D297353CC}">
                <c16:uniqueId val="{00000005-1A4D-4BA2-BE3C-8CC17DFBE3D0}"/>
              </c:ext>
            </c:extLst>
          </c:dPt>
          <c:dPt>
            <c:idx val="4"/>
            <c:invertIfNegative val="0"/>
            <c:bubble3D val="0"/>
            <c:spPr>
              <a:solidFill>
                <a:srgbClr val="007889"/>
              </a:solidFill>
              <a:ln>
                <a:noFill/>
              </a:ln>
              <a:effectLst/>
            </c:spPr>
            <c:extLst>
              <c:ext xmlns:c16="http://schemas.microsoft.com/office/drawing/2014/chart" uri="{C3380CC4-5D6E-409C-BE32-E72D297353CC}">
                <c16:uniqueId val="{00000004-1A4D-4BA2-BE3C-8CC17DFBE3D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high school</c:v>
                </c:pt>
                <c:pt idx="1">
                  <c:v>High school or equivalent</c:v>
                </c:pt>
                <c:pt idx="2">
                  <c:v>Some College or technical degree</c:v>
                </c:pt>
                <c:pt idx="3">
                  <c:v>College degree or more</c:v>
                </c:pt>
              </c:strCache>
            </c:strRef>
          </c:cat>
          <c:val>
            <c:numRef>
              <c:f>Sheet1!$B$2:$B$5</c:f>
              <c:numCache>
                <c:formatCode>0.0%</c:formatCode>
                <c:ptCount val="4"/>
                <c:pt idx="0">
                  <c:v>0.26</c:v>
                </c:pt>
                <c:pt idx="1">
                  <c:v>0.499</c:v>
                </c:pt>
                <c:pt idx="2">
                  <c:v>0.216</c:v>
                </c:pt>
                <c:pt idx="3">
                  <c:v>2.5000000000000001E-2</c:v>
                </c:pt>
              </c:numCache>
            </c:numRef>
          </c:val>
          <c:extLst>
            <c:ext xmlns:c16="http://schemas.microsoft.com/office/drawing/2014/chart" uri="{C3380CC4-5D6E-409C-BE32-E72D297353CC}">
              <c16:uniqueId val="{00000000-1A4D-4BA2-BE3C-8CC17DFBE3D0}"/>
            </c:ext>
          </c:extLst>
        </c:ser>
        <c:dLbls>
          <c:showLegendKey val="0"/>
          <c:showVal val="0"/>
          <c:showCatName val="0"/>
          <c:showSerName val="0"/>
          <c:showPercent val="0"/>
          <c:showBubbleSize val="0"/>
        </c:dLbls>
        <c:gapWidth val="182"/>
        <c:axId val="2069065791"/>
        <c:axId val="1790991695"/>
      </c:barChart>
      <c:catAx>
        <c:axId val="206906579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790991695"/>
        <c:crosses val="autoZero"/>
        <c:auto val="1"/>
        <c:lblAlgn val="ctr"/>
        <c:lblOffset val="100"/>
        <c:noMultiLvlLbl val="0"/>
      </c:catAx>
      <c:valAx>
        <c:axId val="1790991695"/>
        <c:scaling>
          <c:orientation val="minMax"/>
        </c:scaling>
        <c:delete val="1"/>
        <c:axPos val="b"/>
        <c:majorGridlines>
          <c:spPr>
            <a:ln w="9525" cap="flat" cmpd="sng" algn="ctr">
              <a:noFill/>
              <a:round/>
            </a:ln>
            <a:effectLst/>
          </c:spPr>
        </c:majorGridlines>
        <c:numFmt formatCode="0%" sourceLinked="0"/>
        <c:majorTickMark val="none"/>
        <c:minorTickMark val="none"/>
        <c:tickLblPos val="nextTo"/>
        <c:crossAx val="206906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1" i="0" u="none" strike="noStrike" kern="1200" spc="0" baseline="0">
                <a:solidFill>
                  <a:schemeClr val="tx1">
                    <a:lumMod val="65000"/>
                    <a:lumOff val="35000"/>
                  </a:schemeClr>
                </a:solidFill>
                <a:latin typeface="+mn-lt"/>
                <a:ea typeface="+mn-ea"/>
                <a:cs typeface="+mn-cs"/>
              </a:defRPr>
            </a:pPr>
            <a:r>
              <a:rPr lang="en-US" sz="2000" b="1" baseline="0" dirty="0">
                <a:solidFill>
                  <a:srgbClr val="00788A"/>
                </a:solidFill>
                <a:latin typeface="Calibri" panose="020F0502020204030204" pitchFamily="34" charset="0"/>
              </a:rPr>
              <a:t>Heterosexually Active Participants who Visited a Health Care Provider, past 12 months, </a:t>
            </a:r>
            <a:r>
              <a:rPr lang="en-US" sz="2000" b="1" baseline="0" dirty="0">
                <a:solidFill>
                  <a:srgbClr val="00788A"/>
                </a:solidFill>
                <a:effectLst/>
                <a:latin typeface="Calibri" panose="020F0502020204030204" pitchFamily="34" charset="0"/>
              </a:rPr>
              <a:t>NHBS, 2019</a:t>
            </a:r>
            <a:endParaRPr lang="en-US" sz="2000" b="1" baseline="0" dirty="0">
              <a:solidFill>
                <a:srgbClr val="00788A"/>
              </a:solidFill>
              <a:latin typeface="Calibri" panose="020F0502020204030204" pitchFamily="34" charset="0"/>
            </a:endParaRPr>
          </a:p>
        </c:rich>
      </c:tx>
      <c:layout>
        <c:manualLayout>
          <c:xMode val="edge"/>
          <c:yMode val="edge"/>
          <c:x val="0.12670136267142107"/>
          <c:y val="6.4342076315477316E-3"/>
        </c:manualLayout>
      </c:layout>
      <c:overlay val="0"/>
      <c:spPr>
        <a:noFill/>
        <a:ln>
          <a:noFill/>
        </a:ln>
        <a:effectLst/>
      </c:spPr>
      <c:txPr>
        <a:bodyPr rot="0" spcFirstLastPara="1" vertOverflow="ellipsis" vert="horz" wrap="square" anchor="ctr" anchorCtr="1"/>
        <a:lstStyle/>
        <a:p>
          <a:pPr algn="l">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1111111111111112E-2"/>
          <c:y val="0.19861266129943558"/>
          <c:w val="0.95833333333333337"/>
          <c:h val="0.72911091770928538"/>
        </c:manualLayout>
      </c:layout>
      <c:barChart>
        <c:barDir val="col"/>
        <c:grouping val="clustered"/>
        <c:varyColors val="0"/>
        <c:ser>
          <c:idx val="0"/>
          <c:order val="0"/>
          <c:tx>
            <c:strRef>
              <c:f>Sheet1!$B$1</c:f>
              <c:strCache>
                <c:ptCount val="1"/>
                <c:pt idx="0">
                  <c:v>Visited a Health care provider, past 12 months</c:v>
                </c:pt>
              </c:strCache>
            </c:strRef>
          </c:tx>
          <c:spPr>
            <a:solidFill>
              <a:srgbClr val="9A4E9E"/>
            </a:solidFill>
            <a:ln w="19050">
              <a:solidFill>
                <a:schemeClr val="tx2"/>
              </a:solidFill>
            </a:ln>
            <a:effectLst/>
          </c:spPr>
          <c:invertIfNegative val="0"/>
          <c:dPt>
            <c:idx val="0"/>
            <c:invertIfNegative val="0"/>
            <c:bubble3D val="0"/>
            <c:spPr>
              <a:solidFill>
                <a:srgbClr val="007889"/>
              </a:solidFill>
              <a:ln w="19050">
                <a:solidFill>
                  <a:schemeClr val="tx2"/>
                </a:solidFill>
              </a:ln>
              <a:effectLst/>
            </c:spPr>
            <c:extLst>
              <c:ext xmlns:c16="http://schemas.microsoft.com/office/drawing/2014/chart" uri="{C3380CC4-5D6E-409C-BE32-E72D297353CC}">
                <c16:uniqueId val="{00000002-8F9F-45E1-B37D-F631DF732E2B}"/>
              </c:ext>
            </c:extLst>
          </c:dPt>
          <c:dPt>
            <c:idx val="1"/>
            <c:invertIfNegative val="0"/>
            <c:bubble3D val="0"/>
            <c:spPr>
              <a:solidFill>
                <a:srgbClr val="83B0D8"/>
              </a:solidFill>
              <a:ln w="19050">
                <a:solidFill>
                  <a:schemeClr val="tx2"/>
                </a:solidFill>
              </a:ln>
              <a:effectLst/>
            </c:spPr>
            <c:extLst>
              <c:ext xmlns:c16="http://schemas.microsoft.com/office/drawing/2014/chart" uri="{C3380CC4-5D6E-409C-BE32-E72D297353CC}">
                <c16:uniqueId val="{00000003-8F9F-45E1-B37D-F631DF732E2B}"/>
              </c:ext>
            </c:extLst>
          </c:dPt>
          <c:dLbls>
            <c:dLbl>
              <c:idx val="0"/>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F9F-45E1-B37D-F631DF732E2B}"/>
                </c:ext>
              </c:extLst>
            </c:dLbl>
            <c:dLbl>
              <c:idx val="1"/>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F9F-45E1-B37D-F631DF732E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Visited</c:v>
                </c:pt>
                <c:pt idx="1">
                  <c:v>Not Visited</c:v>
                </c:pt>
              </c:strCache>
            </c:strRef>
          </c:cat>
          <c:val>
            <c:numRef>
              <c:f>Sheet1!$B$2:$B$3</c:f>
              <c:numCache>
                <c:formatCode>0.0%</c:formatCode>
                <c:ptCount val="2"/>
                <c:pt idx="0">
                  <c:v>0.80300000000000005</c:v>
                </c:pt>
                <c:pt idx="1">
                  <c:v>0.19700000000000001</c:v>
                </c:pt>
              </c:numCache>
            </c:numRef>
          </c:val>
          <c:extLst>
            <c:ext xmlns:c16="http://schemas.microsoft.com/office/drawing/2014/chart" uri="{C3380CC4-5D6E-409C-BE32-E72D297353CC}">
              <c16:uniqueId val="{00000000-8F9F-45E1-B37D-F631DF732E2B}"/>
            </c:ext>
          </c:extLst>
        </c:ser>
        <c:dLbls>
          <c:showLegendKey val="0"/>
          <c:showVal val="0"/>
          <c:showCatName val="0"/>
          <c:showSerName val="0"/>
          <c:showPercent val="0"/>
          <c:showBubbleSize val="0"/>
        </c:dLbls>
        <c:gapWidth val="100"/>
        <c:axId val="98466575"/>
        <c:axId val="1142589744"/>
      </c:barChart>
      <c:catAx>
        <c:axId val="9846657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142589744"/>
        <c:crosses val="autoZero"/>
        <c:auto val="1"/>
        <c:lblAlgn val="ctr"/>
        <c:lblOffset val="100"/>
        <c:noMultiLvlLbl val="0"/>
      </c:catAx>
      <c:valAx>
        <c:axId val="1142589744"/>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9846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1" i="0" u="none" strike="noStrike" kern="1200" spc="0" baseline="0">
                <a:solidFill>
                  <a:schemeClr val="tx1">
                    <a:lumMod val="65000"/>
                    <a:lumOff val="35000"/>
                  </a:schemeClr>
                </a:solidFill>
                <a:latin typeface="+mn-lt"/>
                <a:ea typeface="+mn-ea"/>
                <a:cs typeface="+mn-cs"/>
              </a:defRPr>
            </a:pPr>
            <a:r>
              <a:rPr lang="en-US" sz="2000" b="1" baseline="0">
                <a:solidFill>
                  <a:srgbClr val="00788A"/>
                </a:solidFill>
                <a:latin typeface="Calibri" panose="020F0502020204030204" pitchFamily="34" charset="0"/>
              </a:rPr>
              <a:t>Heterosexually Active Participants by Current Health Insurance Status, NHBS, 2019</a:t>
            </a:r>
          </a:p>
        </c:rich>
      </c:tx>
      <c:overlay val="0"/>
      <c:spPr>
        <a:noFill/>
        <a:ln>
          <a:noFill/>
        </a:ln>
        <a:effectLst/>
      </c:spPr>
      <c:txPr>
        <a:bodyPr rot="0" spcFirstLastPara="1" vertOverflow="ellipsis" vert="horz" wrap="square" anchor="ctr" anchorCtr="1"/>
        <a:lstStyle/>
        <a:p>
          <a:pPr algn="l">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0794081904131287"/>
          <c:w val="0.96683471676325827"/>
          <c:h val="0.71978275996740804"/>
        </c:manualLayout>
      </c:layout>
      <c:barChart>
        <c:barDir val="col"/>
        <c:grouping val="clustered"/>
        <c:varyColors val="0"/>
        <c:ser>
          <c:idx val="0"/>
          <c:order val="0"/>
          <c:tx>
            <c:strRef>
              <c:f>Sheet1!$B$1</c:f>
              <c:strCache>
                <c:ptCount val="1"/>
                <c:pt idx="0">
                  <c:v>Health Insurance</c:v>
                </c:pt>
              </c:strCache>
            </c:strRef>
          </c:tx>
          <c:spPr>
            <a:solidFill>
              <a:schemeClr val="accent1"/>
            </a:solidFill>
            <a:ln w="19050">
              <a:solidFill>
                <a:schemeClr val="tx2"/>
              </a:solidFill>
            </a:ln>
            <a:effectLst/>
          </c:spPr>
          <c:invertIfNegative val="0"/>
          <c:dPt>
            <c:idx val="0"/>
            <c:invertIfNegative val="0"/>
            <c:bubble3D val="0"/>
            <c:spPr>
              <a:solidFill>
                <a:srgbClr val="00788A"/>
              </a:solidFill>
              <a:ln w="19050">
                <a:solidFill>
                  <a:schemeClr val="tx2"/>
                </a:solidFill>
              </a:ln>
              <a:effectLst/>
            </c:spPr>
            <c:extLst>
              <c:ext xmlns:c16="http://schemas.microsoft.com/office/drawing/2014/chart" uri="{C3380CC4-5D6E-409C-BE32-E72D297353CC}">
                <c16:uniqueId val="{00000002-D600-4C9F-A6E4-6E37D753D1C3}"/>
              </c:ext>
            </c:extLst>
          </c:dPt>
          <c:dPt>
            <c:idx val="1"/>
            <c:invertIfNegative val="0"/>
            <c:bubble3D val="0"/>
            <c:spPr>
              <a:solidFill>
                <a:srgbClr val="83B0D8"/>
              </a:solidFill>
              <a:ln w="19050">
                <a:solidFill>
                  <a:schemeClr val="tx2"/>
                </a:solidFill>
              </a:ln>
              <a:effectLst/>
            </c:spPr>
            <c:extLst>
              <c:ext xmlns:c16="http://schemas.microsoft.com/office/drawing/2014/chart" uri="{C3380CC4-5D6E-409C-BE32-E72D297353CC}">
                <c16:uniqueId val="{00000003-D600-4C9F-A6E4-6E37D753D1C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Insured</c:v>
                </c:pt>
                <c:pt idx="1">
                  <c:v>Not Insured</c:v>
                </c:pt>
              </c:strCache>
            </c:strRef>
          </c:cat>
          <c:val>
            <c:numRef>
              <c:f>Sheet1!$B$2:$B$3</c:f>
              <c:numCache>
                <c:formatCode>0.0%</c:formatCode>
                <c:ptCount val="2"/>
                <c:pt idx="0">
                  <c:v>0.76</c:v>
                </c:pt>
                <c:pt idx="1">
                  <c:v>0.23499999999999999</c:v>
                </c:pt>
              </c:numCache>
            </c:numRef>
          </c:val>
          <c:extLst>
            <c:ext xmlns:c16="http://schemas.microsoft.com/office/drawing/2014/chart" uri="{C3380CC4-5D6E-409C-BE32-E72D297353CC}">
              <c16:uniqueId val="{00000000-D600-4C9F-A6E4-6E37D753D1C3}"/>
            </c:ext>
          </c:extLst>
        </c:ser>
        <c:dLbls>
          <c:showLegendKey val="0"/>
          <c:showVal val="0"/>
          <c:showCatName val="0"/>
          <c:showSerName val="0"/>
          <c:showPercent val="0"/>
          <c:showBubbleSize val="0"/>
        </c:dLbls>
        <c:gapWidth val="100"/>
        <c:axId val="98450975"/>
        <c:axId val="1142587248"/>
      </c:barChart>
      <c:catAx>
        <c:axId val="9845097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142587248"/>
        <c:crosses val="autoZero"/>
        <c:auto val="1"/>
        <c:lblAlgn val="ctr"/>
        <c:lblOffset val="100"/>
        <c:noMultiLvlLbl val="0"/>
      </c:catAx>
      <c:valAx>
        <c:axId val="1142587248"/>
        <c:scaling>
          <c:orientation val="minMax"/>
          <c:max val="1"/>
        </c:scaling>
        <c:delete val="1"/>
        <c:axPos val="l"/>
        <c:majorGridlines>
          <c:spPr>
            <a:ln w="9525" cap="flat" cmpd="sng" algn="ctr">
              <a:noFill/>
              <a:round/>
            </a:ln>
            <a:effectLst/>
          </c:spPr>
        </c:majorGridlines>
        <c:numFmt formatCode="0.0%" sourceLinked="1"/>
        <c:majorTickMark val="none"/>
        <c:minorTickMark val="none"/>
        <c:tickLblPos val="nextTo"/>
        <c:crossAx val="98450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1" i="0" u="none" strike="noStrike" kern="1200" spc="0" baseline="0">
                <a:solidFill>
                  <a:srgbClr val="007889"/>
                </a:solidFill>
                <a:latin typeface="Calibri" panose="020F0502020204030204" pitchFamily="34" charset="0"/>
                <a:ea typeface="+mn-ea"/>
                <a:cs typeface="+mn-cs"/>
              </a:defRPr>
            </a:pPr>
            <a:r>
              <a:rPr lang="en-US" sz="2000" b="1" dirty="0"/>
              <a:t>Heterosexually Active Participants</a:t>
            </a:r>
            <a:r>
              <a:rPr lang="en-US" sz="2000" b="1" baseline="0" dirty="0"/>
              <a:t> by </a:t>
            </a:r>
            <a:r>
              <a:rPr lang="en-US" sz="2000" b="1" dirty="0"/>
              <a:t>Homelessness Status,</a:t>
            </a:r>
            <a:r>
              <a:rPr lang="en-US" sz="2000" b="1" baseline="0" dirty="0"/>
              <a:t> past 12 month</a:t>
            </a:r>
            <a:r>
              <a:rPr lang="en-US" sz="2000" b="1" i="0" kern="1200" spc="0" baseline="0" dirty="0">
                <a:solidFill>
                  <a:srgbClr val="00788A"/>
                </a:solidFill>
                <a:effectLst/>
                <a:latin typeface="Calibri" panose="020F0502020204030204" pitchFamily="34" charset="0"/>
              </a:rPr>
              <a:t>, NHBS, 2019</a:t>
            </a:r>
            <a:endParaRPr lang="en-US" sz="2000" b="1" dirty="0">
              <a:effectLst/>
            </a:endParaRPr>
          </a:p>
        </c:rich>
      </c:tx>
      <c:overlay val="0"/>
      <c:spPr>
        <a:noFill/>
        <a:ln>
          <a:noFill/>
        </a:ln>
        <a:effectLst/>
      </c:spPr>
      <c:txPr>
        <a:bodyPr rot="0" spcFirstLastPara="1" vertOverflow="ellipsis" vert="horz" wrap="square" anchor="ctr" anchorCtr="1"/>
        <a:lstStyle/>
        <a:p>
          <a:pPr algn="l">
            <a:defRPr sz="2000" b="1" i="0" u="none" strike="noStrike" kern="1200" spc="0" baseline="0">
              <a:solidFill>
                <a:srgbClr val="007889"/>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3.6651886772975636E-2"/>
          <c:y val="0.33260679301345419"/>
          <c:w val="0.90977997102036756"/>
          <c:h val="0.60635408876091268"/>
        </c:manualLayout>
      </c:layout>
      <c:barChart>
        <c:barDir val="col"/>
        <c:grouping val="clustered"/>
        <c:varyColors val="0"/>
        <c:ser>
          <c:idx val="0"/>
          <c:order val="0"/>
          <c:tx>
            <c:strRef>
              <c:f>Sheet1!$B$1</c:f>
              <c:strCache>
                <c:ptCount val="1"/>
                <c:pt idx="0">
                  <c:v>Homelessness</c:v>
                </c:pt>
              </c:strCache>
            </c:strRef>
          </c:tx>
          <c:spPr>
            <a:solidFill>
              <a:schemeClr val="accent1"/>
            </a:solidFill>
            <a:ln>
              <a:noFill/>
            </a:ln>
            <a:effectLst/>
          </c:spPr>
          <c:invertIfNegative val="0"/>
          <c:dPt>
            <c:idx val="0"/>
            <c:invertIfNegative val="0"/>
            <c:bubble3D val="0"/>
            <c:spPr>
              <a:solidFill>
                <a:srgbClr val="007889"/>
              </a:solidFill>
              <a:ln>
                <a:noFill/>
              </a:ln>
              <a:effectLst/>
            </c:spPr>
            <c:extLst>
              <c:ext xmlns:c16="http://schemas.microsoft.com/office/drawing/2014/chart" uri="{C3380CC4-5D6E-409C-BE32-E72D297353CC}">
                <c16:uniqueId val="{00000004-ECF1-4A70-99B5-4A7D2FE0762E}"/>
              </c:ext>
            </c:extLst>
          </c:dPt>
          <c:dPt>
            <c:idx val="1"/>
            <c:invertIfNegative val="0"/>
            <c:bubble3D val="0"/>
            <c:spPr>
              <a:solidFill>
                <a:srgbClr val="83B0D8"/>
              </a:solidFill>
              <a:ln>
                <a:noFill/>
              </a:ln>
              <a:effectLst/>
            </c:spPr>
            <c:extLst>
              <c:ext xmlns:c16="http://schemas.microsoft.com/office/drawing/2014/chart" uri="{C3380CC4-5D6E-409C-BE32-E72D297353CC}">
                <c16:uniqueId val="{00000005-ECF1-4A70-99B5-4A7D2FE0762E}"/>
              </c:ext>
            </c:extLst>
          </c:dPt>
          <c:dLbls>
            <c:dLbl>
              <c:idx val="0"/>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CF1-4A70-99B5-4A7D2FE0762E}"/>
                </c:ext>
              </c:extLst>
            </c:dLbl>
            <c:dLbl>
              <c:idx val="1"/>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CF1-4A70-99B5-4A7D2FE076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Homeless</c:v>
                </c:pt>
                <c:pt idx="1">
                  <c:v>Not Homeless</c:v>
                </c:pt>
              </c:strCache>
            </c:strRef>
          </c:cat>
          <c:val>
            <c:numRef>
              <c:f>Sheet1!$B$2:$B$3</c:f>
              <c:numCache>
                <c:formatCode>General</c:formatCode>
                <c:ptCount val="2"/>
                <c:pt idx="0">
                  <c:v>26.2</c:v>
                </c:pt>
                <c:pt idx="1">
                  <c:v>73.8</c:v>
                </c:pt>
              </c:numCache>
            </c:numRef>
          </c:val>
          <c:extLst>
            <c:ext xmlns:c16="http://schemas.microsoft.com/office/drawing/2014/chart" uri="{C3380CC4-5D6E-409C-BE32-E72D297353CC}">
              <c16:uniqueId val="{00000000-ECF1-4A70-99B5-4A7D2FE0762E}"/>
            </c:ext>
          </c:extLst>
        </c:ser>
        <c:dLbls>
          <c:showLegendKey val="0"/>
          <c:showVal val="0"/>
          <c:showCatName val="0"/>
          <c:showSerName val="0"/>
          <c:showPercent val="0"/>
          <c:showBubbleSize val="0"/>
        </c:dLbls>
        <c:gapWidth val="100"/>
        <c:axId val="1668983232"/>
        <c:axId val="1857555184"/>
      </c:barChart>
      <c:catAx>
        <c:axId val="16689832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857555184"/>
        <c:crosses val="autoZero"/>
        <c:auto val="1"/>
        <c:lblAlgn val="ctr"/>
        <c:lblOffset val="100"/>
        <c:noMultiLvlLbl val="0"/>
      </c:catAx>
      <c:valAx>
        <c:axId val="18575551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66898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1" i="0" u="none" strike="noStrike" kern="1200" spc="0" baseline="0">
                <a:solidFill>
                  <a:srgbClr val="00788A"/>
                </a:solidFill>
                <a:latin typeface="Calibri" panose="020F0502020204030204" pitchFamily="34" charset="0"/>
                <a:ea typeface="+mn-ea"/>
                <a:cs typeface="Calibri" panose="020F0502020204030204" pitchFamily="34" charset="0"/>
              </a:defRPr>
            </a:pPr>
            <a:r>
              <a:rPr lang="en-US" sz="2000" b="1" baseline="0">
                <a:solidFill>
                  <a:srgbClr val="00788A"/>
                </a:solidFill>
                <a:latin typeface="Calibri" panose="020F0502020204030204" pitchFamily="34" charset="0"/>
                <a:cs typeface="Calibri" panose="020F0502020204030204" pitchFamily="34" charset="0"/>
              </a:rPr>
              <a:t>Heterosexually Active Participants by Federal Poverty Level</a:t>
            </a:r>
            <a:r>
              <a:rPr lang="en-US" sz="2000" b="1" i="0" kern="1200" spc="0" baseline="0">
                <a:solidFill>
                  <a:srgbClr val="00788A"/>
                </a:solidFill>
                <a:effectLst/>
                <a:latin typeface="Calibri" panose="020F0502020204030204" pitchFamily="34" charset="0"/>
                <a:cs typeface="Calibri" panose="020F0502020204030204" pitchFamily="34" charset="0"/>
              </a:rPr>
              <a:t>, NHBS, 2019</a:t>
            </a:r>
            <a:endParaRPr lang="en-US" sz="2000" b="1" baseline="0">
              <a:solidFill>
                <a:srgbClr val="00788A"/>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lgn="l">
            <a:defRPr sz="2000" b="1" i="0" u="none" strike="noStrike" kern="1200" spc="0" baseline="0">
              <a:solidFill>
                <a:srgbClr val="00788A"/>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1.169650157177496E-2"/>
          <c:y val="0.18858796028796698"/>
          <c:w val="0.95613811910584379"/>
          <c:h val="0.73749916371178159"/>
        </c:manualLayout>
      </c:layout>
      <c:barChart>
        <c:barDir val="col"/>
        <c:grouping val="clustered"/>
        <c:varyColors val="0"/>
        <c:ser>
          <c:idx val="0"/>
          <c:order val="0"/>
          <c:tx>
            <c:strRef>
              <c:f>Sheet1!$B$1</c:f>
              <c:strCache>
                <c:ptCount val="1"/>
                <c:pt idx="0">
                  <c:v>Household Income</c:v>
                </c:pt>
              </c:strCache>
            </c:strRef>
          </c:tx>
          <c:spPr>
            <a:solidFill>
              <a:srgbClr val="00788A"/>
            </a:solidFill>
            <a:ln w="19050">
              <a:solidFill>
                <a:schemeClr val="tx2"/>
              </a:solidFill>
            </a:ln>
            <a:effectLst/>
          </c:spPr>
          <c:invertIfNegative val="0"/>
          <c:dPt>
            <c:idx val="0"/>
            <c:invertIfNegative val="0"/>
            <c:bubble3D val="0"/>
            <c:spPr>
              <a:solidFill>
                <a:srgbClr val="00788A"/>
              </a:solidFill>
              <a:ln w="19050">
                <a:solidFill>
                  <a:schemeClr val="tx2"/>
                </a:solidFill>
              </a:ln>
              <a:effectLst/>
            </c:spPr>
            <c:extLst>
              <c:ext xmlns:c16="http://schemas.microsoft.com/office/drawing/2014/chart" uri="{C3380CC4-5D6E-409C-BE32-E72D297353CC}">
                <c16:uniqueId val="{00000001-8BC6-455E-9062-C7C75A1A6A70}"/>
              </c:ext>
            </c:extLst>
          </c:dPt>
          <c:dPt>
            <c:idx val="1"/>
            <c:invertIfNegative val="0"/>
            <c:bubble3D val="0"/>
            <c:spPr>
              <a:solidFill>
                <a:srgbClr val="83B0D8"/>
              </a:solidFill>
              <a:ln w="19050">
                <a:solidFill>
                  <a:schemeClr val="tx2"/>
                </a:solidFill>
              </a:ln>
              <a:effectLst/>
            </c:spPr>
            <c:extLst>
              <c:ext xmlns:c16="http://schemas.microsoft.com/office/drawing/2014/chart" uri="{C3380CC4-5D6E-409C-BE32-E72D297353CC}">
                <c16:uniqueId val="{00000003-8BC6-455E-9062-C7C75A1A6A70}"/>
              </c:ext>
            </c:extLst>
          </c:dPt>
          <c:dLbls>
            <c:dLbl>
              <c:idx val="0"/>
              <c:tx>
                <c:rich>
                  <a:bodyPr/>
                  <a:lstStyle/>
                  <a:p>
                    <a:r>
                      <a:rPr lang="en-US" baseline="0">
                        <a:solidFill>
                          <a:srgbClr val="000000"/>
                        </a:solidFill>
                      </a:rPr>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C6-455E-9062-C7C75A1A6A70}"/>
                </c:ext>
              </c:extLst>
            </c:dLbl>
            <c:dLbl>
              <c:idx val="1"/>
              <c:tx>
                <c:rich>
                  <a:bodyPr/>
                  <a:lstStyle/>
                  <a:p>
                    <a:r>
                      <a:rPr lang="en-US" baseline="0">
                        <a:solidFill>
                          <a:srgbClr val="000000"/>
                        </a:solidFill>
                      </a:rPr>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BC6-455E-9062-C7C75A1A6A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Below</c:v>
                </c:pt>
                <c:pt idx="1">
                  <c:v>Above</c:v>
                </c:pt>
              </c:strCache>
            </c:strRef>
          </c:cat>
          <c:val>
            <c:numRef>
              <c:f>Sheet1!$B$2:$B$3</c:f>
              <c:numCache>
                <c:formatCode>0.0%</c:formatCode>
                <c:ptCount val="2"/>
                <c:pt idx="0">
                  <c:v>0.81399999999999995</c:v>
                </c:pt>
                <c:pt idx="1">
                  <c:v>0.186</c:v>
                </c:pt>
              </c:numCache>
            </c:numRef>
          </c:val>
          <c:extLst>
            <c:ext xmlns:c16="http://schemas.microsoft.com/office/drawing/2014/chart" uri="{C3380CC4-5D6E-409C-BE32-E72D297353CC}">
              <c16:uniqueId val="{00000004-8BC6-455E-9062-C7C75A1A6A70}"/>
            </c:ext>
          </c:extLst>
        </c:ser>
        <c:dLbls>
          <c:showLegendKey val="0"/>
          <c:showVal val="0"/>
          <c:showCatName val="0"/>
          <c:showSerName val="0"/>
          <c:showPercent val="0"/>
          <c:showBubbleSize val="0"/>
        </c:dLbls>
        <c:gapWidth val="100"/>
        <c:axId val="98458175"/>
        <c:axId val="1142590160"/>
      </c:barChart>
      <c:catAx>
        <c:axId val="9845817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Calibri" panose="020F0502020204030204" pitchFamily="34" charset="0"/>
                <a:ea typeface="+mn-ea"/>
                <a:cs typeface="+mn-cs"/>
              </a:defRPr>
            </a:pPr>
            <a:endParaRPr lang="en-US"/>
          </a:p>
        </c:txPr>
        <c:crossAx val="1142590160"/>
        <c:crosses val="autoZero"/>
        <c:auto val="1"/>
        <c:lblAlgn val="ctr"/>
        <c:lblOffset val="100"/>
        <c:noMultiLvlLbl val="0"/>
      </c:catAx>
      <c:valAx>
        <c:axId val="1142590160"/>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98458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0.34096</cdr:x>
      <cdr:y>0.27361</cdr:y>
    </cdr:from>
    <cdr:to>
      <cdr:x>0.49188</cdr:x>
      <cdr:y>0.3521</cdr:y>
    </cdr:to>
    <cdr:sp macro="" textlink="">
      <cdr:nvSpPr>
        <cdr:cNvPr id="2" name="Rectangle 1">
          <a:extLst xmlns:a="http://schemas.openxmlformats.org/drawingml/2006/main">
            <a:ext uri="{FF2B5EF4-FFF2-40B4-BE49-F238E27FC236}">
              <a16:creationId xmlns:a16="http://schemas.microsoft.com/office/drawing/2014/main" id="{A9E1D666-EF10-407C-84E2-F68C93C77AA3}"/>
            </a:ext>
          </a:extLst>
        </cdr:cNvPr>
        <cdr:cNvSpPr/>
      </cdr:nvSpPr>
      <cdr:spPr>
        <a:xfrm xmlns:a="http://schemas.openxmlformats.org/drawingml/2006/main">
          <a:off x="2927278" y="1173769"/>
          <a:ext cx="1295715" cy="336717"/>
        </a:xfrm>
        <a:prstGeom xmlns:a="http://schemas.openxmlformats.org/drawingml/2006/main" prst="rect">
          <a:avLst/>
        </a:prstGeom>
        <a:solidFill xmlns:a="http://schemas.openxmlformats.org/drawingml/2006/main">
          <a:srgbClr val="00788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400" dirty="0">
              <a:solidFill>
                <a:schemeClr val="bg2"/>
              </a:solidFill>
              <a:latin typeface="Calibri" panose="020F0502020204030204" pitchFamily="34" charset="0"/>
              <a:cs typeface="Calibri" panose="020F0502020204030204" pitchFamily="34" charset="0"/>
            </a:rPr>
            <a:t>Females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9/21/2021</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9/21/2021</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provides an overview of the National HIV Behavioral Surveillance (NHBS) among heterosexually active persons at increased risk for HIV infection, 2019.</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418061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Participants in the 2019 NHBS cycle were recruited by using respondent-driven sampling (RDS). Recruitment started with a limited number of initial participants, also known as “seeds”, who were chosen by referrals from people who knew the local population of interest or through outreach to areas where the population of interest could be found. Initial participants who completed the eligibility screener and were deemed eligible were administered the survey, and those who completed the survey were asked to recruit up to 5 persons whom they knew personally. Those persons, in turn, completed the survey and were asked to recruit others by using a system of coded coupons. This recruitment process continued until the sample size was reached or the sampling period ended.</a:t>
            </a:r>
          </a:p>
          <a:p>
            <a:endParaRPr lang="en-US" dirty="0"/>
          </a:p>
          <a:p>
            <a:r>
              <a:rPr lang="en-US" dirty="0"/>
              <a:t>To reach the population of heterosexually active men and women at increased risk for HIV infection, initial participants were recruited from census tracts in which at least 25% of residents live below the U.S. Census Bureau’s poverty threshold. Poverty rates for census tracts were used from the 2013–2017 American Community Survey.</a:t>
            </a:r>
          </a:p>
          <a:p>
            <a:endParaRPr lang="en-US" dirty="0"/>
          </a:p>
          <a:p>
            <a:r>
              <a:rPr lang="en-US" dirty="0"/>
              <a:t>For more information on the methods is available at the NHBS Model Protocol for Round 5 at: https://www.cdc.gov/hiv/pdf/statistics/systems/nhbs/NHBS_Model_Protocol_Round5.pdf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74306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23 cities included in this report, 15,263 persons were recruited to participate. </a:t>
            </a:r>
            <a:r>
              <a:rPr lang="en-US" dirty="0">
                <a:solidFill>
                  <a:srgbClr val="FF0000"/>
                </a:solidFill>
              </a:rPr>
              <a:t>Of those, 2,731 did not meet eligibility criteria and were excluded from this report. An additional 248 eligible persons were excluded from this report because of lost data during electronic uploads, lack of consent to the survey, incomplete survey data, or survey responses of questionable validity. </a:t>
            </a:r>
            <a:r>
              <a:rPr lang="en-US" dirty="0"/>
              <a:t>Finally, an additional 2,702 eligible persons were excluded from this report who had any history of injection drug use, had any history of male-male sex, or were not classified as low income. The full analysis sample for this report included 9,582 participants who consented to and completed the survey. </a:t>
            </a:r>
          </a:p>
          <a:p>
            <a:endParaRPr lang="en-US" dirty="0"/>
          </a:p>
          <a:p>
            <a:r>
              <a:rPr lang="en-US" dirty="0"/>
              <a:t>For more information on the NHBS recruitment in 2019 see: https://www.cdc.gov/hiv/pdf/library/reports/surveillance/cdc-hiv-surveillance-special-report-number-26.pdf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57935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slides includes results by demographics.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67328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9,582 heterosexually active participant in NHBS in 2019, 55% were females and 45% were males.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373342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participants with a valid NHBS HIV test result, 98.5% of males and 98.2% of females were HIV-negative, while 1.5% of males and 1.8% of females were HIV-positive. Participants who were HIV-positive had a reactive rapid NHBS HIV test result supported by a second rapid test or supplemental laboratory-based testing.</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12099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19% of participants were 18-24 years old, 14% were 25-29 years old, 24% were 30-39 years old, 19% were 40-49 years old, and 23% were 50-60 years old.</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11421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68% of participants were Black/African American, 22% were Hispanic/Latino (Hispanic/Latino can be of any race), 4% were white, 4% were of multiple races, and 1% were of other races, including American Indian/Alaska Native (0.6%), Asian (0.2%), and Native Hawaiian/Other Pacific Islander (0.3%).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231947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26% of participants had less than high school education, 50% had high school education or equivalent, 22% had some college or technical degree, and 3% has college degree or more.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8202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24% of participants had currently no health insurance and 20% had not visited a health care provider in the past 12 months.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687467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26% of participants had been homeless in the past 12 months and 81% had a household income at or below the federal poverty level.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83120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for this presentation is as follow: </a:t>
            </a:r>
          </a:p>
          <a:p>
            <a:endParaRPr lang="en-US" dirty="0"/>
          </a:p>
          <a:p>
            <a:pPr marL="171450" indent="-171450">
              <a:buFont typeface="Arial" panose="020B0604020202020204" pitchFamily="34" charset="0"/>
              <a:buChar char="•"/>
            </a:pPr>
            <a:r>
              <a:rPr lang="en-US" dirty="0"/>
              <a:t>Background</a:t>
            </a:r>
            <a:r>
              <a:rPr lang="en-US" strike="sngStrike" dirty="0"/>
              <a:t>s</a:t>
            </a:r>
            <a:r>
              <a:rPr lang="en-US" dirty="0"/>
              <a:t>, Objectives, Populations, and Participants are on slide 3-7</a:t>
            </a:r>
          </a:p>
          <a:p>
            <a:pPr marL="171450" indent="-171450">
              <a:buFont typeface="Arial" panose="020B0604020202020204" pitchFamily="34" charset="0"/>
              <a:buChar char="•"/>
            </a:pPr>
            <a:r>
              <a:rPr lang="en-US" dirty="0"/>
              <a:t>Methods are on slides 8-10</a:t>
            </a:r>
          </a:p>
          <a:p>
            <a:pPr marL="171450" indent="-171450">
              <a:buFont typeface="Arial" panose="020B0604020202020204" pitchFamily="34" charset="0"/>
              <a:buChar char="•"/>
            </a:pPr>
            <a:r>
              <a:rPr lang="en-US" dirty="0"/>
              <a:t>Demographics are on slides 11-18</a:t>
            </a:r>
          </a:p>
          <a:p>
            <a:pPr marL="171450" indent="-171450">
              <a:buFont typeface="Arial" panose="020B0604020202020204" pitchFamily="34" charset="0"/>
              <a:buChar char="•"/>
            </a:pPr>
            <a:r>
              <a:rPr lang="en-US" dirty="0"/>
              <a:t>Sexual Behaviors are on slides 19-23</a:t>
            </a:r>
          </a:p>
          <a:p>
            <a:pPr marL="171450" indent="-171450">
              <a:buFont typeface="Arial" panose="020B0604020202020204" pitchFamily="34" charset="0"/>
              <a:buChar char="•"/>
            </a:pPr>
            <a:r>
              <a:rPr lang="en-US" dirty="0"/>
              <a:t>HIV Testing &amp; Prevention are on slides 24-31 </a:t>
            </a:r>
          </a:p>
          <a:p>
            <a:pPr marL="171450" indent="-171450">
              <a:buFont typeface="Arial" panose="020B0604020202020204" pitchFamily="34" charset="0"/>
              <a:buChar char="•"/>
            </a:pPr>
            <a:r>
              <a:rPr lang="en-US" dirty="0"/>
              <a:t>Resources and Acknowledgments are on slides 32-33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89433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slides includes results by sexual behaviors.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560079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all (100%) of heterosexually active men reported vaginal sex with female sex partner, 84% reported condomless vaginal sex, 27% reported anal sex, and 20% reported condomless anal sex.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4046244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heterosexually active men, 80% had vaginal or anal sex with main female sex partner and 68% had </a:t>
            </a:r>
            <a:r>
              <a:rPr lang="en-US" dirty="0" err="1"/>
              <a:t>condomless</a:t>
            </a:r>
            <a:r>
              <a:rPr lang="en-US" dirty="0"/>
              <a:t> vaginal or anal sex with main female sex partner. In 2019, among heterosexually active men, 63% had vaginal or anal sex with casual female sex partner and 42% had condomless vaginal or anal sex with casual female sex partner.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411097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all (100%) of heterosexually active women reported vaginal sex with male sex partner, 89% reported condomless vaginal sex, 28% reported anal sex, and 24% reported condomless anal sex.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125524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heterosexually active women, 84% had vaginal or anal sex with main male sex partner and 53% had vaginal or anal sex with casual male sex partner. In 2019, among heterosexually active women, 75% had condomless vaginal or anal sex with main male sex partner and 39% had condomless vaginal or anal sex with casual male sex partner.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2460123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slides includes results by HIV testing and prevention behaviors.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4187339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76% of male and 82% of female participants ever tested for HIV.</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4278061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38% of male and 41% of female participants tested for HIV in the past 12 months.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3713031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participants who were tested for HIV in the 12 past months, 73% of males and 82% of females reported that their most recent test was performed in a clinical setting. In 2019, among participants who were tested for HIV in the 12 past months, 19% of males and 13% of females reported that their most recent test was performed in a non-clinical setting. </a:t>
            </a:r>
          </a:p>
          <a:p>
            <a:endParaRPr lang="en-US" dirty="0"/>
          </a:p>
          <a:p>
            <a:r>
              <a:rPr lang="en-US" dirty="0"/>
              <a:t>Clinical settings include private doctor’s office (including HMO), emergency department, hospital (inpatient), public health clinic or community health center, family planning or obstetrics clinic, correctional facility, or drug treatment program. Nonclinical settings include HIV counseling and testing site, HIV street outreach program or mobile unit, syringe services program, or home.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146660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participants who were tested for HIV in the 12 past months, 83% of 18-24 years old, 84% of aged 25-29 years old, 78% of 30-39 years old, 75% of 40-49 years old, and 73% of 50-60 years old tested in clinical setting.</a:t>
            </a:r>
          </a:p>
          <a:p>
            <a:endParaRPr lang="en-US" dirty="0"/>
          </a:p>
          <a:p>
            <a:r>
              <a:rPr lang="en-US" dirty="0"/>
              <a:t>In 2019, among participants who were tested for HIV in the 12 past months, 11% of 18-24 years old, 11% of 25-29 years old, 15% of 30-39 years old, 19% of 40-49 years old, and 22% of 50-60 years old their most recent test was performed in a non-clinical setting. </a:t>
            </a:r>
          </a:p>
          <a:p>
            <a:endParaRPr lang="en-US" dirty="0"/>
          </a:p>
          <a:p>
            <a:r>
              <a:rPr lang="en-US" dirty="0"/>
              <a:t>Clinical settings include private doctor’s office (including HMO), emergency department, hospital (inpatient), public health clinic or community health center, family planning or obstetrics clinic, correctional facility, or drug treatment program. Nonclinical settings include HIV counseling and testing site, HIV street outreach program or mobile unit, syringe services program, or home.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87446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baseline="0" dirty="0"/>
              <a:t>In 2003, CDC, in collaboration with state and local partners and other experts, developed the National HIV Behavioral Surveillance (NHBS) as a comprehensive system for conducting bio-behavioral surveillance among persons at increased risk for HIV infection.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000"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baseline="0" dirty="0"/>
              <a:t>State and local health departments eligible to participate in NHBS are among those whose jurisdictions include a metropolitan statistical area or a specified division with high prevalence of HIV.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000"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baseline="0" dirty="0"/>
              <a:t>NHBS provides data to steer resources and programs where they are needed most.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000"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baseline="0" dirty="0"/>
              <a:t>For more information on NHBS see https://www.cdc.gov/hiv/statistics/systems/nhbs/index.html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000"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000"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61029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29% of heterosexually active HIV-negative males and 35% of heterosexually active HIV-negative females had ever heard of preexposure prophylaxis (PrEP). </a:t>
            </a:r>
          </a:p>
          <a:p>
            <a:endParaRPr lang="en-US" dirty="0"/>
          </a:p>
          <a:p>
            <a:r>
              <a:rPr lang="en-US" dirty="0"/>
              <a:t>In 2019, 0.4% of heterosexually active HIV-negative males and 0.5% of heterosexually active HIV-negative females took PrEP at any point in the past 12 months to reduce risk of getting HIV.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52880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racial/ethnic groups of heterosexually active HIV-negative men and women, 40% of American Indian/Alaska Native, 47% of Asian, 36% of Black/African American, 18% of Hispanic/Latino (Hispanic/Latino can be of any race), 33% of Native Hawaiian/Other Pacific Islander, 30% of white, and 41% of multiracial participants had ever heard of preexposure prophylaxis (PrEP). </a:t>
            </a:r>
          </a:p>
          <a:p>
            <a:endParaRPr lang="en-US" dirty="0"/>
          </a:p>
          <a:p>
            <a:r>
              <a:rPr lang="en-US" dirty="0"/>
              <a:t>In 2019, among racial/ethnic groups of heterosexually active HIV-negative, 1.7% of American Indian/Alaska Native, 0% of Asians, 0.5% of Black/African American, 0.2% of Hispanic/Latino (</a:t>
            </a:r>
            <a:r>
              <a:rPr lang="en-US" sz="1200" dirty="0">
                <a:solidFill>
                  <a:srgbClr val="000000"/>
                </a:solidFill>
                <a:latin typeface="Calibri" panose="020F0502020204030204" pitchFamily="34" charset="0"/>
                <a:cs typeface="Calibri" panose="020F0502020204030204" pitchFamily="34" charset="0"/>
              </a:rPr>
              <a:t>Hispanic/Latino can be of any race)</a:t>
            </a:r>
            <a:r>
              <a:rPr lang="en-US" dirty="0"/>
              <a:t>, 0% of Native Hawaiian/Other Pacific Islander, 0.5% of white, and 0.8% of multiracial participants took PrEP at any point in the past 12 months to reduce risk of getting HIV.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4192127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self-reported HIV-positive heterosexually active males, 89% reported ever visiting a health care provider for HIV care, 59% did so within 1 month after diagnosis, and 83% visited during the 6 months before interview. In 2019, among self-reported HIV-positive heterosexually active females, 93% reported ever visiting a health care provider for HIV care, 51% did so within 1 month after diagnosis, and 80% visited during the 6 months before interview.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2321228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provide NHBS resources:</a:t>
            </a:r>
          </a:p>
          <a:p>
            <a:pPr marL="171450" indent="-171450">
              <a:buFont typeface="Arial" panose="020B0604020202020204" pitchFamily="34" charset="0"/>
              <a:buChar char="•"/>
            </a:pPr>
            <a:r>
              <a:rPr lang="fr-FR"/>
              <a:t>Surveillance Report: https://www.cdc.gov/hiv/pdf/library/reports/surveillance/cdc-hiv-surveillance-special-report-number-26.pdf</a:t>
            </a:r>
          </a:p>
          <a:p>
            <a:pPr marL="171450" indent="-171450">
              <a:buFont typeface="Arial" panose="020B0604020202020204" pitchFamily="34" charset="0"/>
              <a:buChar char="•"/>
            </a:pPr>
            <a:r>
              <a:rPr lang="fr-FR"/>
              <a:t>NHBS Publications: https://www.cdc.gov/hiv/statistics/systems/nhbs/publications.html</a:t>
            </a:r>
          </a:p>
          <a:p>
            <a:pPr marL="171450" indent="-171450">
              <a:buFont typeface="Arial" panose="020B0604020202020204" pitchFamily="34" charset="0"/>
              <a:buChar char="•"/>
            </a:pPr>
            <a:r>
              <a:rPr lang="fr-FR"/>
              <a:t>NHBS Project Areas: https://www.cdc.gov/hiv/statistics/systems/nhbs/projectareas.html</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2715577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dirty="0"/>
              <a:t>This slide set was prepared by the following CDC staff: Terence Hickey, Dafna Kanny, Amy Baugher, Susan Cha, Johanna Chapin-Bardales, Jason (Jincong) Freeman, Elana Morris, Cyprian Wejnert, Teresa Finlayson.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NHBS study participants, project area staff, contractors.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NHBS Study Group: Atlanta, GA: Pascale Wortley, Jeffery Todd, David Melton; Baltimore, MD: Colin Flynn, Danielle German; Boston, MA: </a:t>
            </a:r>
            <a:r>
              <a:rPr lang="en-US" dirty="0" err="1"/>
              <a:t>Monina</a:t>
            </a:r>
            <a:r>
              <a:rPr lang="en-US" dirty="0"/>
              <a:t> </a:t>
            </a:r>
            <a:r>
              <a:rPr lang="en-US" dirty="0" err="1"/>
              <a:t>Klevens</a:t>
            </a:r>
            <a:r>
              <a:rPr lang="en-US" dirty="0"/>
              <a:t>, Shauna </a:t>
            </a:r>
            <a:r>
              <a:rPr lang="en-US" dirty="0" err="1"/>
              <a:t>Onofrey</a:t>
            </a:r>
            <a:r>
              <a:rPr lang="en-US" dirty="0"/>
              <a:t>, Conall </a:t>
            </a:r>
            <a:r>
              <a:rPr lang="en-US" dirty="0" err="1"/>
              <a:t>O’Cleirigh</a:t>
            </a:r>
            <a:r>
              <a:rPr lang="en-US" dirty="0"/>
              <a:t>; Chicago, IL: Antonio D. Jimenez, Irina </a:t>
            </a:r>
            <a:r>
              <a:rPr lang="en-US" dirty="0" err="1"/>
              <a:t>Tabidze</a:t>
            </a:r>
            <a:r>
              <a:rPr lang="en-US" dirty="0"/>
              <a:t>, David Kern; Dallas, TX: Margaret </a:t>
            </a:r>
            <a:r>
              <a:rPr lang="en-US" dirty="0" err="1"/>
              <a:t>Vaaler</a:t>
            </a:r>
            <a:r>
              <a:rPr lang="en-US" dirty="0"/>
              <a:t>, </a:t>
            </a:r>
            <a:r>
              <a:rPr lang="en-US" dirty="0" err="1"/>
              <a:t>Jie</a:t>
            </a:r>
            <a:r>
              <a:rPr lang="en-US" dirty="0"/>
              <a:t> Deng; Denver, CO: Alia Al-</a:t>
            </a:r>
            <a:r>
              <a:rPr lang="en-US" dirty="0" err="1"/>
              <a:t>Tayyib</a:t>
            </a:r>
            <a:r>
              <a:rPr lang="en-US" dirty="0"/>
              <a:t>, Daniel </a:t>
            </a:r>
            <a:r>
              <a:rPr lang="en-US" dirty="0" err="1"/>
              <a:t>Shodell</a:t>
            </a:r>
            <a:r>
              <a:rPr lang="en-US" dirty="0"/>
              <a:t>; Detroit, MI: Emily Higgins, Vivian Griffin, Corrine Sanger; Houston, TX: Salma </a:t>
            </a:r>
            <a:r>
              <a:rPr lang="en-US" dirty="0" err="1"/>
              <a:t>Khuwaja</a:t>
            </a:r>
            <a:r>
              <a:rPr lang="en-US" dirty="0"/>
              <a:t>, Zaida Lopez, Paige Padgett; Los Angeles, CA: </a:t>
            </a:r>
            <a:r>
              <a:rPr lang="en-US" dirty="0" err="1"/>
              <a:t>Ekow</a:t>
            </a:r>
            <a:r>
              <a:rPr lang="en-US" dirty="0"/>
              <a:t> Kwa </a:t>
            </a:r>
            <a:r>
              <a:rPr lang="en-US" dirty="0" err="1"/>
              <a:t>Sey</a:t>
            </a:r>
            <a:r>
              <a:rPr lang="en-US" dirty="0"/>
              <a:t>, </a:t>
            </a:r>
            <a:r>
              <a:rPr lang="en-US" dirty="0" err="1"/>
              <a:t>Yingbo</a:t>
            </a:r>
            <a:r>
              <a:rPr lang="en-US" dirty="0"/>
              <a:t> Ma, Hugo Santacruz; Memphis, TN: Monica Kent, Jack Marr, Meredith Brantley; Miami, FL: Emma Spencer, David Forrest, Monica </a:t>
            </a:r>
            <a:r>
              <a:rPr lang="en-US" dirty="0" err="1"/>
              <a:t>Faraldo</a:t>
            </a:r>
            <a:r>
              <a:rPr lang="en-US" dirty="0"/>
              <a:t>; Nassau-Suffolk, NY: Bridget J. Anderson, Ashley Tate, Meaghan </a:t>
            </a:r>
            <a:r>
              <a:rPr lang="en-US" dirty="0" err="1"/>
              <a:t>Abrego</a:t>
            </a:r>
            <a:r>
              <a:rPr lang="en-US" dirty="0"/>
              <a:t>; New Orleans, LA: William T. Robinson, </a:t>
            </a:r>
            <a:r>
              <a:rPr lang="en-US" dirty="0" err="1"/>
              <a:t>Narquis</a:t>
            </a:r>
            <a:r>
              <a:rPr lang="en-US" dirty="0"/>
              <a:t> Barak, Jacob Chavez; New York, NY: Sarah Braunstein, Alexis Rivera, Sidney Carrillo; Newark, NJ: Abdel R. Ibrahim, Afework </a:t>
            </a:r>
            <a:r>
              <a:rPr lang="en-US" dirty="0" err="1"/>
              <a:t>Wogayehu</a:t>
            </a:r>
            <a:r>
              <a:rPr lang="en-US" dirty="0"/>
              <a:t>, Corey </a:t>
            </a:r>
            <a:r>
              <a:rPr lang="en-US" dirty="0" err="1"/>
              <a:t>Rosmarin-DeStafano</a:t>
            </a:r>
            <a:r>
              <a:rPr lang="en-US" dirty="0"/>
              <a:t>; Philadelphia, PA: Kathleen A. Brady, Jennifer </a:t>
            </a:r>
            <a:r>
              <a:rPr lang="en-US" dirty="0" err="1"/>
              <a:t>Shinefeld</a:t>
            </a:r>
            <a:r>
              <a:rPr lang="en-US" dirty="0"/>
              <a:t>, Tanner Nassau; Portland, OR: Timothy W. </a:t>
            </a:r>
            <a:r>
              <a:rPr lang="en-US" dirty="0" err="1"/>
              <a:t>Menza</a:t>
            </a:r>
            <a:r>
              <a:rPr lang="en-US" dirty="0"/>
              <a:t>, E. Roberto Orellana, Lauren </a:t>
            </a:r>
            <a:r>
              <a:rPr lang="en-US" dirty="0" err="1"/>
              <a:t>Lipira</a:t>
            </a:r>
            <a:r>
              <a:rPr lang="en-US" dirty="0"/>
              <a:t>; San Diego, CA: Sheryl Williams, Anna Flynn, Adam </a:t>
            </a:r>
            <a:r>
              <a:rPr lang="en-US" dirty="0" err="1"/>
              <a:t>Bente</a:t>
            </a:r>
            <a:r>
              <a:rPr lang="en-US" dirty="0"/>
              <a:t>; San Francisco, CA: Willi McFarland, Desmond Miller, Danielle Veloso; San Juan, PR: Sandra Miranda De León, Yadira </a:t>
            </a:r>
            <a:r>
              <a:rPr lang="en-US" dirty="0" err="1"/>
              <a:t>Rolón</a:t>
            </a:r>
            <a:r>
              <a:rPr lang="en-US" dirty="0"/>
              <a:t>-Colón, María Pabón Martínez; Seattle, WA: Tom </a:t>
            </a:r>
            <a:r>
              <a:rPr lang="en-US" dirty="0" err="1"/>
              <a:t>Jaenicke</a:t>
            </a:r>
            <a:r>
              <a:rPr lang="en-US" dirty="0"/>
              <a:t>, Sara Glick, Jennifer </a:t>
            </a:r>
            <a:r>
              <a:rPr lang="en-US" dirty="0" err="1"/>
              <a:t>Reuer</a:t>
            </a:r>
            <a:r>
              <a:rPr lang="en-US" dirty="0"/>
              <a:t>; Virginia Beach, VA: Jennifer Kienzle, Brandie Smith, Toyah Reid; Washington, DC: </a:t>
            </a:r>
            <a:r>
              <a:rPr lang="en-US" dirty="0" err="1"/>
              <a:t>Jenevieve</a:t>
            </a:r>
            <a:r>
              <a:rPr lang="en-US" dirty="0"/>
              <a:t> Opoku, Irene </a:t>
            </a:r>
            <a:r>
              <a:rPr lang="en-US" dirty="0" err="1"/>
              <a:t>Kuo</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research was supported in part by an appointment to the Research Participation Program at the Centers for Disease Control and Prevention administered by the Oak Ridge Institute for Science and Education through an interagency agreement between the U.S. Department of Energy and CDC.​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5C136-C8CF-4A0E-BFCA-BBD985A0B3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35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NHBS general inquires contact us at NHBS@cdc.gov</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5C136-C8CF-4A0E-BFCA-BBD985A0B3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49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baseline="0" dirty="0"/>
              <a:t>The key objectives of NHBS are to monitor prevalence and trends in HIV infection, HIV associated behaviors, HIV testing, and use of prevention services. Additionally, each project area can use NHBS to monitor topics of local importance.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000"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03213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NHBS surveys three populations at high risk for HIV infection in the United States in rotating annual cycles: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Men who have sex with men or MSM</a:t>
            </a:r>
          </a:p>
          <a:p>
            <a:pPr marL="171450" indent="-171450">
              <a:buFont typeface="Arial" panose="020B0604020202020204" pitchFamily="34" charset="0"/>
              <a:buChar char="•"/>
            </a:pPr>
            <a:r>
              <a:rPr lang="en-US" b="0" dirty="0"/>
              <a:t>Persons who inject drugs or PWID</a:t>
            </a:r>
          </a:p>
          <a:p>
            <a:pPr marL="171450" indent="-171450">
              <a:buFont typeface="Arial" panose="020B0604020202020204" pitchFamily="34" charset="0"/>
              <a:buChar char="•"/>
            </a:pPr>
            <a:r>
              <a:rPr lang="en-US" b="0" dirty="0"/>
              <a:t>Heterosexually active persons at increased risk of HIV or HET </a:t>
            </a:r>
          </a:p>
          <a:p>
            <a:endParaRPr lang="en-US" b="0" dirty="0"/>
          </a:p>
          <a:p>
            <a:r>
              <a:rPr lang="en-US" b="0" dirty="0"/>
              <a:t>Three annual cycles are considered a round.</a:t>
            </a:r>
          </a:p>
          <a:p>
            <a:endParaRPr lang="en-US" b="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03981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Round 5 between 2017-2019, 23 project areas conducted NHBS</a:t>
            </a:r>
            <a:r>
              <a:rPr lang="en-US" baseline="0" dirty="0"/>
              <a:t>, which represented approximately 59% of all persons living with HIV infection in urban areas with a population of at least 500,000 at year-end 2016. </a:t>
            </a:r>
            <a:r>
              <a:rPr lang="en-US" dirty="0"/>
              <a:t>Baltimore participates in NHBS as an unfunded project area, but they follow all NHBS protocols and receive technical assistance.</a:t>
            </a:r>
          </a:p>
          <a:p>
            <a:endParaRPr lang="en-US" dirty="0"/>
          </a:p>
          <a:p>
            <a:endParaRPr lang="en-US" dirty="0"/>
          </a:p>
          <a:p>
            <a:r>
              <a:rPr lang="en-US" dirty="0"/>
              <a:t>For more information on NHBS project area see https://www.cdc.gov/hiv/statistics/systems/nhbs/projectareas.html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77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t>Data collected from participants in NHBS are anonymous. No identifiable information is attached to the data. </a:t>
            </a:r>
          </a:p>
          <a:p>
            <a:pPr marL="171450" indent="-171450">
              <a:buFont typeface="Arial" panose="020B0604020202020204" pitchFamily="34" charset="0"/>
              <a:buChar char="•"/>
            </a:pPr>
            <a:endParaRPr lang="en-US" b="0"/>
          </a:p>
          <a:p>
            <a:pPr marL="171450" indent="-171450">
              <a:buFont typeface="Arial" panose="020B0604020202020204" pitchFamily="34" charset="0"/>
              <a:buChar char="•"/>
            </a:pPr>
            <a:r>
              <a:rPr lang="en-US" b="0"/>
              <a:t>Participants complete a standardized questionnaire with a trained interviewer. </a:t>
            </a:r>
          </a:p>
          <a:p>
            <a:pPr marL="171450" indent="-171450">
              <a:buFont typeface="Arial" panose="020B0604020202020204" pitchFamily="34" charset="0"/>
              <a:buChar char="•"/>
            </a:pPr>
            <a:endParaRPr lang="en-US" b="0"/>
          </a:p>
          <a:p>
            <a:pPr marL="171450" indent="-171450">
              <a:buFont typeface="Arial" panose="020B0604020202020204" pitchFamily="34" charset="0"/>
              <a:buChar char="•"/>
            </a:pPr>
            <a:r>
              <a:rPr lang="en-US" b="0"/>
              <a:t>All participants are offered HIV testing.</a:t>
            </a:r>
          </a:p>
          <a:p>
            <a:pPr marL="171450" indent="-171450">
              <a:buFont typeface="Arial" panose="020B0604020202020204" pitchFamily="34" charset="0"/>
              <a:buChar char="•"/>
            </a:pPr>
            <a:endParaRPr lang="en-US" b="0"/>
          </a:p>
          <a:p>
            <a:pPr marL="171450" indent="-171450">
              <a:buFont typeface="Arial" panose="020B0604020202020204" pitchFamily="34" charset="0"/>
              <a:buChar char="•"/>
            </a:pPr>
            <a:r>
              <a:rPr lang="en-US" b="0"/>
              <a:t>For each cycle, general NHBS eligibility criteria include: age of 18 years or older, residence in participating city, no previous participation during the current survey cycle, ability to complete the survey in either English or Spanish, and ability to provide informed consent.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60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For the 2019 HET cycle, additional eligibility criteria included: identify as male or female, had opposite sex partner in the past 12 months, and between 18 and 60 years of age.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t>Each site aims to recruit 500 participants. They had to meet all criteria outlined in the previous slide and have low income, defined as having a household income at or below 150% of the Health &amp; Human Services poverty guidelines adjusted for geographic differences in cost of living. PWID or MSM are not included in the HET definition.</a:t>
            </a:r>
          </a:p>
          <a:p>
            <a:endParaRPr lang="en-US" b="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25839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set provides descriptive, unweighted data describing HIV infection among heterosexually active men and women at increased risk for HIV infection and the percentages reporting sexual behaviors, HIV testing, and participation in prevention programs in 2019. </a:t>
            </a:r>
          </a:p>
          <a:p>
            <a:endParaRPr lang="en-US"/>
          </a:p>
          <a:p>
            <a:r>
              <a:rPr lang="en-US"/>
              <a:t>The full report is available at: https://www.cdc.gov/hiv/pdf/library/reports/surveillance/cdc-hiv-surveillance-special-report-number-26.pdf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603880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1.wmf"/><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HAP">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1731"/>
          <a:stretch/>
        </p:blipFill>
        <p:spPr>
          <a:xfrm>
            <a:off x="0" y="-43544"/>
            <a:ext cx="9143999" cy="1105428"/>
          </a:xfrm>
          <a:prstGeom prst="rect">
            <a:avLst/>
          </a:prstGeom>
        </p:spPr>
      </p:pic>
      <p:pic>
        <p:nvPicPr>
          <p:cNvPr id="12" name="Picture 11">
            <a:extLst>
              <a:ext uri="{FF2B5EF4-FFF2-40B4-BE49-F238E27FC236}">
                <a16:creationId xmlns:a16="http://schemas.microsoft.com/office/drawing/2014/main" id="{41F157C3-9306-4A4F-88FC-A3EA467DA3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7036" y="4179535"/>
            <a:ext cx="1010195" cy="537337"/>
          </a:xfrm>
          <a:prstGeom prst="rect">
            <a:avLst/>
          </a:prstGeom>
        </p:spPr>
      </p:pic>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966014" y="1980650"/>
            <a:ext cx="7564664" cy="993775"/>
          </a:xfrm>
          <a:prstGeom prst="rect">
            <a:avLst/>
          </a:prstGeom>
        </p:spPr>
        <p:txBody>
          <a:bodyPr/>
          <a:lstStyle>
            <a:lvl1pPr algn="l">
              <a:defRPr sz="2900" b="1">
                <a:solidFill>
                  <a:srgbClr val="00788A"/>
                </a:solidFill>
              </a:defRPr>
            </a:lvl1pPr>
          </a:lstStyle>
          <a:p>
            <a:r>
              <a:rPr lang="en-US">
                <a:latin typeface="Adobe Garamond Pro" panose="02020502060506020403" pitchFamily="18" charset="77"/>
              </a:rPr>
              <a:t>Headline for Presentation Goes Here (Line 1) </a:t>
            </a:r>
            <a:br>
              <a:rPr lang="en-US">
                <a:latin typeface="Adobe Garamond Pro" panose="02020502060506020403" pitchFamily="18" charset="77"/>
              </a:rPr>
            </a:br>
            <a:r>
              <a:rPr lang="en-US">
                <a:latin typeface="Adobe Garamond Pro" panose="02020502060506020403" pitchFamily="18" charset="77"/>
              </a:rPr>
              <a:t>Subhead for Presentation (Line 2)</a:t>
            </a:r>
            <a:br>
              <a:rPr lang="en-US">
                <a:latin typeface="Adobe Garamond Pro" panose="02020502060506020403" pitchFamily="18" charset="77"/>
              </a:rPr>
            </a:br>
            <a:r>
              <a:rPr lang="en-US" b="0">
                <a:latin typeface="Adobe Garamond Pro" panose="02020502060506020403" pitchFamily="18" charset="77"/>
              </a:rPr>
              <a:t>Author Name Goes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con Library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7A6E17-F145-864D-B2F5-3FD00B4FBC42}"/>
              </a:ext>
            </a:extLst>
          </p:cNvPr>
          <p:cNvSpPr txBox="1"/>
          <p:nvPr userDrawn="1"/>
        </p:nvSpPr>
        <p:spPr>
          <a:xfrm>
            <a:off x="4145302" y="585571"/>
            <a:ext cx="4434874" cy="230832"/>
          </a:xfrm>
          <a:prstGeom prst="rect">
            <a:avLst/>
          </a:prstGeom>
          <a:solidFill>
            <a:srgbClr val="FF0000"/>
          </a:solidFill>
        </p:spPr>
        <p:txBody>
          <a:bodyPr wrap="square" rtlCol="0">
            <a:spAutoFit/>
          </a:bodyPr>
          <a:lstStyle/>
          <a:p>
            <a:pPr algn="ctr"/>
            <a:r>
              <a:rPr lang="en-US" sz="900" b="1">
                <a:solidFill>
                  <a:schemeClr val="bg2"/>
                </a:solidFill>
                <a:latin typeface="Calibri" panose="020F0502020204030204" pitchFamily="34" charset="0"/>
              </a:rPr>
              <a:t>NOTE: If you need a large icon not featured here – please submit a web request</a:t>
            </a:r>
            <a:r>
              <a:rPr lang="en-US" sz="900">
                <a:solidFill>
                  <a:schemeClr val="bg2"/>
                </a:solidFill>
                <a:latin typeface="Calibri" panose="020F0502020204030204" pitchFamily="34" charset="0"/>
              </a:rPr>
              <a:t>.  </a:t>
            </a:r>
            <a:endParaRPr lang="en-US" sz="900" b="1" i="1">
              <a:solidFill>
                <a:schemeClr val="bg2"/>
              </a:solidFill>
              <a:latin typeface="Calibri" panose="020F0502020204030204" pitchFamily="34" charset="0"/>
            </a:endParaRPr>
          </a:p>
        </p:txBody>
      </p:sp>
      <p:pic>
        <p:nvPicPr>
          <p:cNvPr id="116" name="Picture 115">
            <a:extLst>
              <a:ext uri="{FF2B5EF4-FFF2-40B4-BE49-F238E27FC236}">
                <a16:creationId xmlns:a16="http://schemas.microsoft.com/office/drawing/2014/main" id="{23B97EC8-165F-FA4A-819A-05BFB4F5D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11" y="759836"/>
            <a:ext cx="1828800" cy="1828800"/>
          </a:xfrm>
          <a:prstGeom prst="rect">
            <a:avLst/>
          </a:prstGeom>
        </p:spPr>
      </p:pic>
      <p:pic>
        <p:nvPicPr>
          <p:cNvPr id="117" name="Picture 116">
            <a:extLst>
              <a:ext uri="{FF2B5EF4-FFF2-40B4-BE49-F238E27FC236}">
                <a16:creationId xmlns:a16="http://schemas.microsoft.com/office/drawing/2014/main" id="{AAB8D10E-9F18-764B-925D-B0680ABA12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25590" y="759836"/>
            <a:ext cx="1828800" cy="1828800"/>
          </a:xfrm>
          <a:prstGeom prst="rect">
            <a:avLst/>
          </a:prstGeom>
        </p:spPr>
      </p:pic>
      <p:pic>
        <p:nvPicPr>
          <p:cNvPr id="118" name="Picture 117">
            <a:extLst>
              <a:ext uri="{FF2B5EF4-FFF2-40B4-BE49-F238E27FC236}">
                <a16:creationId xmlns:a16="http://schemas.microsoft.com/office/drawing/2014/main" id="{DC4A33C6-78ED-E14A-A81D-930DAC2C58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95" y="759836"/>
            <a:ext cx="1828800" cy="1828800"/>
          </a:xfrm>
          <a:prstGeom prst="rect">
            <a:avLst/>
          </a:prstGeom>
        </p:spPr>
      </p:pic>
      <p:pic>
        <p:nvPicPr>
          <p:cNvPr id="119" name="Picture 118">
            <a:extLst>
              <a:ext uri="{FF2B5EF4-FFF2-40B4-BE49-F238E27FC236}">
                <a16:creationId xmlns:a16="http://schemas.microsoft.com/office/drawing/2014/main" id="{9073DD27-7F4B-BD41-8072-E56EE23D6D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40437" y="759836"/>
            <a:ext cx="1828800" cy="1828800"/>
          </a:xfrm>
          <a:prstGeom prst="rect">
            <a:avLst/>
          </a:prstGeom>
        </p:spPr>
      </p:pic>
      <p:pic>
        <p:nvPicPr>
          <p:cNvPr id="120" name="Picture 119">
            <a:extLst>
              <a:ext uri="{FF2B5EF4-FFF2-40B4-BE49-F238E27FC236}">
                <a16:creationId xmlns:a16="http://schemas.microsoft.com/office/drawing/2014/main" id="{6BDA92A2-01C9-9247-B5D8-9FF13C6225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55284" y="759836"/>
            <a:ext cx="1828800" cy="1828800"/>
          </a:xfrm>
          <a:prstGeom prst="rect">
            <a:avLst/>
          </a:prstGeom>
        </p:spPr>
      </p:pic>
      <p:pic>
        <p:nvPicPr>
          <p:cNvPr id="121" name="Picture 120">
            <a:extLst>
              <a:ext uri="{FF2B5EF4-FFF2-40B4-BE49-F238E27FC236}">
                <a16:creationId xmlns:a16="http://schemas.microsoft.com/office/drawing/2014/main" id="{D0FCCA7F-6EF9-6C4F-8398-94ECAE5A3E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97564" y="759836"/>
            <a:ext cx="1828800" cy="1828800"/>
          </a:xfrm>
          <a:prstGeom prst="rect">
            <a:avLst/>
          </a:prstGeom>
        </p:spPr>
      </p:pic>
      <p:pic>
        <p:nvPicPr>
          <p:cNvPr id="122" name="Picture 121">
            <a:extLst>
              <a:ext uri="{FF2B5EF4-FFF2-40B4-BE49-F238E27FC236}">
                <a16:creationId xmlns:a16="http://schemas.microsoft.com/office/drawing/2014/main" id="{607D0800-008C-DA46-AAD1-7172C6D4CEE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5590" y="2044640"/>
            <a:ext cx="1828800" cy="1828800"/>
          </a:xfrm>
          <a:prstGeom prst="rect">
            <a:avLst/>
          </a:prstGeom>
        </p:spPr>
      </p:pic>
      <p:pic>
        <p:nvPicPr>
          <p:cNvPr id="123" name="Picture 122">
            <a:extLst>
              <a:ext uri="{FF2B5EF4-FFF2-40B4-BE49-F238E27FC236}">
                <a16:creationId xmlns:a16="http://schemas.microsoft.com/office/drawing/2014/main" id="{79521098-AAB1-2343-86B3-8B6E95EECBD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95" y="2044640"/>
            <a:ext cx="1828800" cy="1828800"/>
          </a:xfrm>
          <a:prstGeom prst="rect">
            <a:avLst/>
          </a:prstGeom>
        </p:spPr>
      </p:pic>
      <p:pic>
        <p:nvPicPr>
          <p:cNvPr id="124" name="Picture 123">
            <a:extLst>
              <a:ext uri="{FF2B5EF4-FFF2-40B4-BE49-F238E27FC236}">
                <a16:creationId xmlns:a16="http://schemas.microsoft.com/office/drawing/2014/main" id="{409808B7-7372-8E47-9DD9-2C3FADD006A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24011" y="2044640"/>
            <a:ext cx="1828800" cy="1828800"/>
          </a:xfrm>
          <a:prstGeom prst="rect">
            <a:avLst/>
          </a:prstGeom>
        </p:spPr>
      </p:pic>
      <p:pic>
        <p:nvPicPr>
          <p:cNvPr id="125" name="Picture 124">
            <a:extLst>
              <a:ext uri="{FF2B5EF4-FFF2-40B4-BE49-F238E27FC236}">
                <a16:creationId xmlns:a16="http://schemas.microsoft.com/office/drawing/2014/main" id="{B6D1BAA7-6447-F64F-9631-E8A99A0696A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40437" y="2044640"/>
            <a:ext cx="1828800" cy="1828800"/>
          </a:xfrm>
          <a:prstGeom prst="rect">
            <a:avLst/>
          </a:prstGeom>
        </p:spPr>
      </p:pic>
      <p:pic>
        <p:nvPicPr>
          <p:cNvPr id="126" name="Picture 125">
            <a:extLst>
              <a:ext uri="{FF2B5EF4-FFF2-40B4-BE49-F238E27FC236}">
                <a16:creationId xmlns:a16="http://schemas.microsoft.com/office/drawing/2014/main" id="{190A4603-D69A-524E-A6DF-1381D3E6980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55284" y="2044640"/>
            <a:ext cx="1828800" cy="1828800"/>
          </a:xfrm>
          <a:prstGeom prst="rect">
            <a:avLst/>
          </a:prstGeom>
        </p:spPr>
      </p:pic>
      <p:pic>
        <p:nvPicPr>
          <p:cNvPr id="127" name="Picture 126">
            <a:extLst>
              <a:ext uri="{FF2B5EF4-FFF2-40B4-BE49-F238E27FC236}">
                <a16:creationId xmlns:a16="http://schemas.microsoft.com/office/drawing/2014/main" id="{571855B3-B33D-654B-902B-9DD3B6F2A8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97564" y="2044640"/>
            <a:ext cx="1828800" cy="1828800"/>
          </a:xfrm>
          <a:prstGeom prst="rect">
            <a:avLst/>
          </a:prstGeom>
        </p:spPr>
      </p:pic>
      <p:pic>
        <p:nvPicPr>
          <p:cNvPr id="128" name="Picture 127">
            <a:extLst>
              <a:ext uri="{FF2B5EF4-FFF2-40B4-BE49-F238E27FC236}">
                <a16:creationId xmlns:a16="http://schemas.microsoft.com/office/drawing/2014/main" id="{6285532C-3F9F-F04A-ABA1-3D89407E9C3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25590" y="3395081"/>
            <a:ext cx="1828800" cy="1828800"/>
          </a:xfrm>
          <a:prstGeom prst="rect">
            <a:avLst/>
          </a:prstGeom>
        </p:spPr>
      </p:pic>
      <p:pic>
        <p:nvPicPr>
          <p:cNvPr id="129" name="Picture 128">
            <a:extLst>
              <a:ext uri="{FF2B5EF4-FFF2-40B4-BE49-F238E27FC236}">
                <a16:creationId xmlns:a16="http://schemas.microsoft.com/office/drawing/2014/main" id="{3D0735B1-0E59-1E40-B3D3-F4A5AF1FF06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11" y="3395081"/>
            <a:ext cx="1828800" cy="1828800"/>
          </a:xfrm>
          <a:prstGeom prst="rect">
            <a:avLst/>
          </a:prstGeom>
        </p:spPr>
      </p:pic>
      <p:pic>
        <p:nvPicPr>
          <p:cNvPr id="130" name="Picture 129">
            <a:extLst>
              <a:ext uri="{FF2B5EF4-FFF2-40B4-BE49-F238E27FC236}">
                <a16:creationId xmlns:a16="http://schemas.microsoft.com/office/drawing/2014/main" id="{730C992C-AE4B-AB4B-88C4-7101EFE87B0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8395" y="3395081"/>
            <a:ext cx="1828800" cy="1828800"/>
          </a:xfrm>
          <a:prstGeom prst="rect">
            <a:avLst/>
          </a:prstGeom>
        </p:spPr>
      </p:pic>
      <p:pic>
        <p:nvPicPr>
          <p:cNvPr id="131" name="Picture 130">
            <a:extLst>
              <a:ext uri="{FF2B5EF4-FFF2-40B4-BE49-F238E27FC236}">
                <a16:creationId xmlns:a16="http://schemas.microsoft.com/office/drawing/2014/main" id="{6101D5C1-B68B-1F40-B692-4A069943329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97564" y="3395081"/>
            <a:ext cx="1828800" cy="1828800"/>
          </a:xfrm>
          <a:prstGeom prst="rect">
            <a:avLst/>
          </a:prstGeom>
        </p:spPr>
      </p:pic>
      <p:pic>
        <p:nvPicPr>
          <p:cNvPr id="132" name="Picture 131">
            <a:extLst>
              <a:ext uri="{FF2B5EF4-FFF2-40B4-BE49-F238E27FC236}">
                <a16:creationId xmlns:a16="http://schemas.microsoft.com/office/drawing/2014/main" id="{99A99E1A-D80C-854F-9978-2CD06FBAA90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755284" y="3395081"/>
            <a:ext cx="1828800" cy="1828800"/>
          </a:xfrm>
          <a:prstGeom prst="rect">
            <a:avLst/>
          </a:prstGeom>
        </p:spPr>
      </p:pic>
      <p:pic>
        <p:nvPicPr>
          <p:cNvPr id="133" name="Picture 132">
            <a:extLst>
              <a:ext uri="{FF2B5EF4-FFF2-40B4-BE49-F238E27FC236}">
                <a16:creationId xmlns:a16="http://schemas.microsoft.com/office/drawing/2014/main" id="{C44A4EC8-40EF-7048-83C4-33C1D74F246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340437" y="3395081"/>
            <a:ext cx="1828800" cy="1828800"/>
          </a:xfrm>
          <a:prstGeom prst="rect">
            <a:avLst/>
          </a:prstGeom>
        </p:spPr>
      </p:pic>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a:t>Large Icon Library</a:t>
            </a:r>
          </a:p>
        </p:txBody>
      </p:sp>
    </p:spTree>
    <p:extLst>
      <p:ext uri="{BB962C8B-B14F-4D97-AF65-F5344CB8AC3E}">
        <p14:creationId xmlns:p14="http://schemas.microsoft.com/office/powerpoint/2010/main" val="24962804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ws | Legal Cop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2" name="Rectangle 1">
            <a:extLst>
              <a:ext uri="{FF2B5EF4-FFF2-40B4-BE49-F238E27FC236}">
                <a16:creationId xmlns:a16="http://schemas.microsoft.com/office/drawing/2014/main" id="{73983744-54E5-904F-B433-6EDDF128DD81}"/>
              </a:ext>
            </a:extLst>
          </p:cNvPr>
          <p:cNvSpPr/>
          <p:nvPr userDrawn="1"/>
        </p:nvSpPr>
        <p:spPr>
          <a:xfrm>
            <a:off x="0" y="0"/>
            <a:ext cx="9144000" cy="5151249"/>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7">
            <a:extLst>
              <a:ext uri="{FF2B5EF4-FFF2-40B4-BE49-F238E27FC236}">
                <a16:creationId xmlns:a16="http://schemas.microsoft.com/office/drawing/2014/main" id="{9AE9C998-9FF7-A442-8D02-90961D53E36A}"/>
              </a:ext>
            </a:extLst>
          </p:cNvPr>
          <p:cNvSpPr txBox="1">
            <a:spLocks noChangeArrowheads="1"/>
          </p:cNvSpPr>
          <p:nvPr userDrawn="1"/>
        </p:nvSpPr>
        <p:spPr bwMode="auto">
          <a:xfrm>
            <a:off x="557784" y="1745337"/>
            <a:ext cx="353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pPr>
            <a:r>
              <a:rPr lang="en-US" altLang="en-US" sz="3200" b="1">
                <a:solidFill>
                  <a:schemeClr val="bg2"/>
                </a:solidFill>
                <a:latin typeface="Adobe Garamond Pro" panose="02020502060506020403" pitchFamily="18" charset="77"/>
              </a:rPr>
              <a:t>Disclaimer</a:t>
            </a:r>
          </a:p>
        </p:txBody>
      </p:sp>
      <p:sp>
        <p:nvSpPr>
          <p:cNvPr id="3" name="TextBox 2">
            <a:extLst>
              <a:ext uri="{FF2B5EF4-FFF2-40B4-BE49-F238E27FC236}">
                <a16:creationId xmlns:a16="http://schemas.microsoft.com/office/drawing/2014/main" id="{F64EE19D-04A0-1544-B242-2743FD2523EA}"/>
              </a:ext>
            </a:extLst>
          </p:cNvPr>
          <p:cNvSpPr txBox="1"/>
          <p:nvPr userDrawn="1"/>
        </p:nvSpPr>
        <p:spPr>
          <a:xfrm>
            <a:off x="557784" y="2452866"/>
            <a:ext cx="8165592" cy="830997"/>
          </a:xfrm>
          <a:prstGeom prst="rect">
            <a:avLst/>
          </a:prstGeom>
          <a:noFill/>
        </p:spPr>
        <p:txBody>
          <a:bodyPr wrap="square" rtlCol="0">
            <a:spAutoFit/>
          </a:bodyPr>
          <a:lstStyle/>
          <a:p>
            <a:pPr marL="0" indent="0" eaLnBrk="1" hangingPunct="1">
              <a:buFont typeface="Wingdings" pitchFamily="2" charset="2"/>
              <a:buNone/>
            </a:pPr>
            <a:r>
              <a:rPr lang="en-US" altLang="en-US" sz="1600" b="0">
                <a:solidFill>
                  <a:schemeClr val="bg2"/>
                </a:solidFill>
                <a:latin typeface="Calibri" panose="020F0502020204030204" pitchFamily="34" charset="0"/>
                <a:cs typeface="Calibri" panose="020F0502020204030204" pitchFamily="34" charset="0"/>
              </a:rPr>
              <a:t>The findings and conclusions in this presentation are those of the authors and do not necessarily represent the official position of the Centers for Disease Control and Prevention.</a:t>
            </a:r>
          </a:p>
          <a:p>
            <a:endParaRPr lang="en-US" sz="160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043618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 Questions?">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47713-3ACE-6C43-BA10-C1B8D6E84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769" y="3547536"/>
            <a:ext cx="7433297" cy="1072519"/>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9584548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8175349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2"/>
            <a:ext cx="9151129" cy="738089"/>
          </a:xfrm>
          <a:prstGeom prst="rect">
            <a:avLst/>
          </a:prstGeom>
        </p:spPr>
      </p:pic>
      <p:sp>
        <p:nvSpPr>
          <p:cNvPr id="7" name="Title 1"/>
          <p:cNvSpPr>
            <a:spLocks noGrp="1"/>
          </p:cNvSpPr>
          <p:nvPr>
            <p:ph type="title"/>
          </p:nvPr>
        </p:nvSpPr>
        <p:spPr>
          <a:xfrm>
            <a:off x="457201" y="1039554"/>
            <a:ext cx="8408977" cy="885728"/>
          </a:xfrm>
          <a:prstGeom prst="rect">
            <a:avLst/>
          </a:prstGeom>
        </p:spPr>
        <p:txBody>
          <a:bodyPr/>
          <a:lstStyle>
            <a:lvl1pPr algn="l">
              <a:lnSpc>
                <a:spcPts val="2250"/>
              </a:lnSpc>
              <a:defRPr sz="2100"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788A"/>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1" y="90152"/>
            <a:ext cx="6903076" cy="369332"/>
          </a:xfrm>
          <a:prstGeom prst="rect">
            <a:avLst/>
          </a:prstGeom>
          <a:noFill/>
        </p:spPr>
        <p:txBody>
          <a:bodyPr wrap="square" rtlCol="0">
            <a:spAutoFit/>
          </a:bodyPr>
          <a:lstStyle/>
          <a:p>
            <a:pPr eaLnBrk="0" fontAlgn="base" hangingPunct="0">
              <a:spcBef>
                <a:spcPct val="0"/>
              </a:spcBef>
              <a:spcAft>
                <a:spcPct val="0"/>
              </a:spcAft>
            </a:pPr>
            <a:r>
              <a:rPr lang="en-US" sz="1800" b="1">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9485054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9A4E9E"/>
              </a:buClr>
              <a:defRPr sz="1500">
                <a:solidFill>
                  <a:schemeClr val="accent4">
                    <a:lumMod val="75000"/>
                  </a:schemeClr>
                </a:solidFill>
              </a:defRPr>
            </a:lvl2pPr>
            <a:lvl3pPr>
              <a:buClr>
                <a:srgbClr val="C0000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727788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166"/>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5029202"/>
            <a:ext cx="9143196" cy="122049"/>
          </a:xfrm>
          <a:prstGeom prst="rect">
            <a:avLst/>
          </a:prstGeom>
        </p:spPr>
      </p:pic>
    </p:spTree>
    <p:extLst>
      <p:ext uri="{BB962C8B-B14F-4D97-AF65-F5344CB8AC3E}">
        <p14:creationId xmlns:p14="http://schemas.microsoft.com/office/powerpoint/2010/main" val="31914167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22823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8140"/>
          <a:stretch/>
        </p:blipFill>
        <p:spPr>
          <a:xfrm>
            <a:off x="-7130" y="4425564"/>
            <a:ext cx="9158259" cy="717937"/>
          </a:xfrm>
          <a:prstGeom prst="rect">
            <a:avLst/>
          </a:prstGeom>
        </p:spPr>
      </p:pic>
      <p:sp>
        <p:nvSpPr>
          <p:cNvPr id="3" name="TextBox 2"/>
          <p:cNvSpPr txBox="1"/>
          <p:nvPr userDrawn="1"/>
        </p:nvSpPr>
        <p:spPr>
          <a:xfrm>
            <a:off x="419541" y="2746826"/>
            <a:ext cx="7794016" cy="1384995"/>
          </a:xfrm>
          <a:prstGeom prst="rect">
            <a:avLst/>
          </a:prstGeom>
          <a:noFill/>
        </p:spPr>
        <p:txBody>
          <a:bodyPr wrap="square" rtlCol="0">
            <a:spAutoFit/>
          </a:bodyPr>
          <a:lstStyle/>
          <a:p>
            <a:pPr eaLnBrk="0" fontAlgn="base" hangingPunct="0">
              <a:spcBef>
                <a:spcPct val="0"/>
              </a:spcBef>
              <a:spcAft>
                <a:spcPct val="0"/>
              </a:spcAft>
            </a:pPr>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40327568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Left | Image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7201" y="1157086"/>
            <a:ext cx="4318000"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10" name="Content Placeholder 2">
            <a:extLst>
              <a:ext uri="{FF2B5EF4-FFF2-40B4-BE49-F238E27FC236}">
                <a16:creationId xmlns:a16="http://schemas.microsoft.com/office/drawing/2014/main" id="{EB46C16E-D7BF-3849-B519-BEC1E882631F}"/>
              </a:ext>
            </a:extLst>
          </p:cNvPr>
          <p:cNvSpPr>
            <a:spLocks noGrp="1"/>
          </p:cNvSpPr>
          <p:nvPr>
            <p:ph idx="11"/>
          </p:nvPr>
        </p:nvSpPr>
        <p:spPr>
          <a:xfrm>
            <a:off x="4867296" y="1157086"/>
            <a:ext cx="3893272" cy="3352901"/>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0"/>
            <a:r>
              <a:rPr lang="en-US"/>
              <a:t>Click to edit Master text styles</a:t>
            </a:r>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457200" y="1157086"/>
            <a:ext cx="8303367" cy="3643514"/>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15991347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Left | Copy Righ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7201" y="1157086"/>
            <a:ext cx="4034970"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7" name="Text Placeholder 7">
            <a:extLst>
              <a:ext uri="{FF2B5EF4-FFF2-40B4-BE49-F238E27FC236}">
                <a16:creationId xmlns:a16="http://schemas.microsoft.com/office/drawing/2014/main" id="{8D7D8199-9F9E-854A-A4E4-337C72E49999}"/>
              </a:ext>
            </a:extLst>
          </p:cNvPr>
          <p:cNvSpPr>
            <a:spLocks noGrp="1"/>
          </p:cNvSpPr>
          <p:nvPr>
            <p:ph type="body" sz="quarter" idx="11" hasCustomPrompt="1"/>
          </p:nvPr>
        </p:nvSpPr>
        <p:spPr>
          <a:xfrm>
            <a:off x="4717143" y="1157086"/>
            <a:ext cx="4043425" cy="3341688"/>
          </a:xfrm>
          <a:prstGeom prst="rect">
            <a:avLst/>
          </a:prstGeom>
        </p:spPr>
        <p:txBody>
          <a:bodyPr/>
          <a:lstStyle>
            <a:lvl1pPr marL="342900" indent="-342900">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p:txBody>
      </p:sp>
      <p:sp>
        <p:nvSpPr>
          <p:cNvPr id="3" name="Title 2">
            <a:extLst>
              <a:ext uri="{FF2B5EF4-FFF2-40B4-BE49-F238E27FC236}">
                <a16:creationId xmlns:a16="http://schemas.microsoft.com/office/drawing/2014/main" id="{EEDD84B2-AB16-8649-9500-B8949CB5381A}"/>
              </a:ext>
            </a:extLst>
          </p:cNvPr>
          <p:cNvSpPr>
            <a:spLocks noGrp="1"/>
          </p:cNvSpPr>
          <p:nvPr>
            <p:ph type="title" hasCustomPrompt="1"/>
          </p:nvPr>
        </p:nvSpPr>
        <p:spPr>
          <a:xfrm>
            <a:off x="457200" y="427036"/>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42755741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Right | Image Lef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484913" y="1109484"/>
            <a:ext cx="4449825" cy="3335188"/>
          </a:xfrm>
          <a:prstGeom prst="rect">
            <a:avLst/>
          </a:prstGeom>
        </p:spPr>
        <p:txBody>
          <a:bodyPr/>
          <a:lstStyle>
            <a:lvl1pPr marL="342900" indent="-342900">
              <a:buClr>
                <a:srgbClr val="00788A"/>
              </a:buClr>
              <a:buFont typeface="Wingdings" panose="05000000000000000000" pitchFamily="2" charset="2"/>
              <a:buChar char="§"/>
              <a:defRPr sz="20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5" name="Content Placeholder 2">
            <a:extLst>
              <a:ext uri="{FF2B5EF4-FFF2-40B4-BE49-F238E27FC236}">
                <a16:creationId xmlns:a16="http://schemas.microsoft.com/office/drawing/2014/main" id="{50627546-5432-4941-B6D8-CA3BA58352FE}"/>
              </a:ext>
            </a:extLst>
          </p:cNvPr>
          <p:cNvSpPr>
            <a:spLocks noGrp="1"/>
          </p:cNvSpPr>
          <p:nvPr>
            <p:ph idx="11"/>
          </p:nvPr>
        </p:nvSpPr>
        <p:spPr>
          <a:xfrm>
            <a:off x="457199" y="1091770"/>
            <a:ext cx="3893272" cy="3352901"/>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0"/>
            <a:r>
              <a:rPr lang="en-US"/>
              <a:t>Click to edit Master text styles</a:t>
            </a:r>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199" y="427036"/>
            <a:ext cx="8477539"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37552665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Pictures | Three Textbox">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6FF14B5A-2336-3647-A9A7-EF68CABAEE0B}"/>
              </a:ext>
            </a:extLst>
          </p:cNvPr>
          <p:cNvSpPr>
            <a:spLocks noGrp="1"/>
          </p:cNvSpPr>
          <p:nvPr>
            <p:ph type="body" sz="quarter" idx="10" hasCustomPrompt="1"/>
          </p:nvPr>
        </p:nvSpPr>
        <p:spPr>
          <a:xfrm>
            <a:off x="457200" y="3170929"/>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1" name="Content Placeholder 2">
            <a:extLst>
              <a:ext uri="{FF2B5EF4-FFF2-40B4-BE49-F238E27FC236}">
                <a16:creationId xmlns:a16="http://schemas.microsoft.com/office/drawing/2014/main" id="{38B2ED1B-ADCC-684D-99D2-AF07AAA77682}"/>
              </a:ext>
            </a:extLst>
          </p:cNvPr>
          <p:cNvSpPr>
            <a:spLocks noGrp="1"/>
          </p:cNvSpPr>
          <p:nvPr>
            <p:ph idx="15"/>
          </p:nvPr>
        </p:nvSpPr>
        <p:spPr>
          <a:xfrm>
            <a:off x="457198"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EC32D7D9-84EC-214B-8006-9FB1BCBC3082}"/>
              </a:ext>
            </a:extLst>
          </p:cNvPr>
          <p:cNvSpPr>
            <a:spLocks noGrp="1"/>
          </p:cNvSpPr>
          <p:nvPr>
            <p:ph idx="16"/>
          </p:nvPr>
        </p:nvSpPr>
        <p:spPr>
          <a:xfrm>
            <a:off x="3324367"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867EAB34-46B4-0F48-AFCC-DBD71239BCAD}"/>
              </a:ext>
            </a:extLst>
          </p:cNvPr>
          <p:cNvSpPr>
            <a:spLocks noGrp="1"/>
          </p:cNvSpPr>
          <p:nvPr>
            <p:ph idx="17"/>
          </p:nvPr>
        </p:nvSpPr>
        <p:spPr>
          <a:xfrm>
            <a:off x="6191537" y="1098160"/>
            <a:ext cx="2743201" cy="1962326"/>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marL="1371600" indent="0">
              <a:buClr>
                <a:schemeClr val="bg1"/>
              </a:buClr>
              <a:buSzPct val="70000"/>
              <a:buFont typeface="Courier New" pitchFamily="49" charset="0"/>
              <a:buNone/>
              <a:defRPr sz="1800" baseline="0">
                <a:solidFill>
                  <a:schemeClr val="bg2"/>
                </a:solidFill>
              </a:defRPr>
            </a:lvl4pPr>
            <a:lvl5pPr marL="1828800" indent="0">
              <a:buClr>
                <a:schemeClr val="bg1"/>
              </a:buClr>
              <a:buSzPct val="70000"/>
              <a:buFont typeface="Arial" pitchFamily="34" charset="0"/>
              <a:buNone/>
              <a:defRPr sz="1800">
                <a:solidFill>
                  <a:schemeClr val="bg2"/>
                </a:solidFill>
              </a:defRPr>
            </a:lvl5pPr>
          </a:lstStyle>
          <a:p>
            <a:pPr lvl="0"/>
            <a:r>
              <a:rPr lang="en-US"/>
              <a:t>Click to edit Master text styles</a:t>
            </a:r>
          </a:p>
        </p:txBody>
      </p:sp>
      <p:sp>
        <p:nvSpPr>
          <p:cNvPr id="16" name="Text Placeholder 7">
            <a:extLst>
              <a:ext uri="{FF2B5EF4-FFF2-40B4-BE49-F238E27FC236}">
                <a16:creationId xmlns:a16="http://schemas.microsoft.com/office/drawing/2014/main" id="{C9280D13-B626-B940-8818-E674FAFFB438}"/>
              </a:ext>
            </a:extLst>
          </p:cNvPr>
          <p:cNvSpPr>
            <a:spLocks noGrp="1"/>
          </p:cNvSpPr>
          <p:nvPr>
            <p:ph type="body" sz="quarter" idx="18" hasCustomPrompt="1"/>
          </p:nvPr>
        </p:nvSpPr>
        <p:spPr>
          <a:xfrm>
            <a:off x="3324368" y="3179715"/>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17" name="Text Placeholder 7">
            <a:extLst>
              <a:ext uri="{FF2B5EF4-FFF2-40B4-BE49-F238E27FC236}">
                <a16:creationId xmlns:a16="http://schemas.microsoft.com/office/drawing/2014/main" id="{BEBB5150-F29E-134E-B67B-C5ADE9310A36}"/>
              </a:ext>
            </a:extLst>
          </p:cNvPr>
          <p:cNvSpPr>
            <a:spLocks noGrp="1"/>
          </p:cNvSpPr>
          <p:nvPr>
            <p:ph type="body" sz="quarter" idx="19" hasCustomPrompt="1"/>
          </p:nvPr>
        </p:nvSpPr>
        <p:spPr>
          <a:xfrm>
            <a:off x="6191536" y="3179714"/>
            <a:ext cx="2743200" cy="1730255"/>
          </a:xfrm>
          <a:prstGeom prst="rect">
            <a:avLst/>
          </a:prstGeom>
        </p:spPr>
        <p:txBody>
          <a:bodyPr/>
          <a:lstStyle>
            <a:lvl1pPr marL="342900" indent="-342900">
              <a:buClr>
                <a:srgbClr val="00788A"/>
              </a:buClr>
              <a:buFont typeface="Wingdings" panose="05000000000000000000" pitchFamily="2" charset="2"/>
              <a:buChar char="§"/>
              <a:defRPr sz="1600" b="1">
                <a:solidFill>
                  <a:srgbClr val="00788A"/>
                </a:solidFill>
              </a:defRPr>
            </a:lvl1pPr>
            <a:lvl2pPr>
              <a:buClr>
                <a:srgbClr val="9A4E9E"/>
              </a:buClr>
              <a:defRPr sz="1400">
                <a:solidFill>
                  <a:schemeClr val="accent4">
                    <a:lumMod val="75000"/>
                  </a:schemeClr>
                </a:solidFill>
              </a:defRPr>
            </a:lvl2pPr>
            <a:lvl3pPr>
              <a:buClr>
                <a:srgbClr val="C00000"/>
              </a:buClr>
              <a:defRPr sz="12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199" y="427036"/>
            <a:ext cx="8477539"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21616361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Separator | Subtitle Pag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9EFAE-6F00-E840-9E4B-4D87069513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0" b="42707"/>
          <a:stretch/>
        </p:blipFill>
        <p:spPr>
          <a:xfrm rot="10800000">
            <a:off x="-1" y="-40469"/>
            <a:ext cx="9144001" cy="5100177"/>
          </a:xfrm>
          <a:prstGeom prst="rect">
            <a:avLst/>
          </a:prstGeom>
        </p:spPr>
      </p:pic>
      <p:sp>
        <p:nvSpPr>
          <p:cNvPr id="2" name="Rectangle 1">
            <a:extLst>
              <a:ext uri="{FF2B5EF4-FFF2-40B4-BE49-F238E27FC236}">
                <a16:creationId xmlns:a16="http://schemas.microsoft.com/office/drawing/2014/main" id="{3CFC93E4-9F92-AF41-87F9-0B1104B02EBC}"/>
              </a:ext>
            </a:extLst>
          </p:cNvPr>
          <p:cNvSpPr/>
          <p:nvPr userDrawn="1"/>
        </p:nvSpPr>
        <p:spPr>
          <a:xfrm>
            <a:off x="2350008" y="3493007"/>
            <a:ext cx="6793992" cy="1566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ED1A8DBD-928E-E744-BCBC-F6C001BABDA4}"/>
              </a:ext>
            </a:extLst>
          </p:cNvPr>
          <p:cNvSpPr>
            <a:spLocks noGrp="1"/>
          </p:cNvSpPr>
          <p:nvPr>
            <p:ph type="title" hasCustomPrompt="1"/>
          </p:nvPr>
        </p:nvSpPr>
        <p:spPr>
          <a:xfrm>
            <a:off x="2350008" y="3779469"/>
            <a:ext cx="6793992" cy="993775"/>
          </a:xfrm>
          <a:prstGeom prst="rect">
            <a:avLst/>
          </a:prstGeom>
        </p:spPr>
        <p:txBody>
          <a:bodyPr/>
          <a:lstStyle>
            <a:lvl1pPr algn="l">
              <a:defRPr sz="2600" b="1">
                <a:solidFill>
                  <a:srgbClr val="00788A"/>
                </a:solidFill>
              </a:defRPr>
            </a:lvl1pPr>
          </a:lstStyle>
          <a:p>
            <a:r>
              <a:rPr lang="en-US">
                <a:latin typeface="Adobe Garamond Pro" panose="02020502060506020403" pitchFamily="18" charset="77"/>
              </a:rPr>
              <a:t>Subtitle Headline Page</a:t>
            </a:r>
            <a:br>
              <a:rPr lang="en-US">
                <a:latin typeface="Adobe Garamond Pro" panose="02020502060506020403" pitchFamily="18" charset="77"/>
              </a:rPr>
            </a:br>
            <a:r>
              <a:rPr lang="en-US" b="0">
                <a:latin typeface="Adobe Garamond Pro" panose="02020502060506020403" pitchFamily="18" charset="77"/>
              </a:rPr>
              <a:t>Support Copy Here</a:t>
            </a:r>
            <a:br>
              <a:rPr lang="en-US">
                <a:latin typeface="Adobe Garamond Pro" panose="02020502060506020403" pitchFamily="18" charset="77"/>
              </a:rPr>
            </a:br>
            <a:endParaRPr lang="en-US"/>
          </a:p>
        </p:txBody>
      </p:sp>
    </p:spTree>
    <p:extLst>
      <p:ext uri="{BB962C8B-B14F-4D97-AF65-F5344CB8AC3E}">
        <p14:creationId xmlns:p14="http://schemas.microsoft.com/office/powerpoint/2010/main" val="7179153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amp; Quo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0764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Icon Library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7" name="Picture 6">
            <a:extLst>
              <a:ext uri="{FF2B5EF4-FFF2-40B4-BE49-F238E27FC236}">
                <a16:creationId xmlns:a16="http://schemas.microsoft.com/office/drawing/2014/main" id="{1C9FA662-A6CD-AD44-B344-3BAC19EFC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1536918"/>
            <a:ext cx="511338" cy="511338"/>
          </a:xfrm>
          <a:prstGeom prst="rect">
            <a:avLst/>
          </a:prstGeom>
        </p:spPr>
      </p:pic>
      <p:pic>
        <p:nvPicPr>
          <p:cNvPr id="8" name="Picture 7">
            <a:extLst>
              <a:ext uri="{FF2B5EF4-FFF2-40B4-BE49-F238E27FC236}">
                <a16:creationId xmlns:a16="http://schemas.microsoft.com/office/drawing/2014/main" id="{CF2E4FE1-14D9-8144-B9CF-E906960E4D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0440" y="1536918"/>
            <a:ext cx="511338" cy="511338"/>
          </a:xfrm>
          <a:prstGeom prst="rect">
            <a:avLst/>
          </a:prstGeom>
        </p:spPr>
      </p:pic>
      <p:pic>
        <p:nvPicPr>
          <p:cNvPr id="9" name="Picture 8">
            <a:extLst>
              <a:ext uri="{FF2B5EF4-FFF2-40B4-BE49-F238E27FC236}">
                <a16:creationId xmlns:a16="http://schemas.microsoft.com/office/drawing/2014/main" id="{B89FFF33-C6E6-0F47-9380-D0D1960213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67060" y="1536918"/>
            <a:ext cx="511338" cy="511338"/>
          </a:xfrm>
          <a:prstGeom prst="rect">
            <a:avLst/>
          </a:prstGeom>
        </p:spPr>
      </p:pic>
      <p:pic>
        <p:nvPicPr>
          <p:cNvPr id="10" name="Picture 9">
            <a:extLst>
              <a:ext uri="{FF2B5EF4-FFF2-40B4-BE49-F238E27FC236}">
                <a16:creationId xmlns:a16="http://schemas.microsoft.com/office/drawing/2014/main" id="{1B9116AE-E2BD-9748-AF68-786236819FB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3680" y="1536918"/>
            <a:ext cx="511338" cy="511338"/>
          </a:xfrm>
          <a:prstGeom prst="rect">
            <a:avLst/>
          </a:prstGeom>
        </p:spPr>
      </p:pic>
      <p:pic>
        <p:nvPicPr>
          <p:cNvPr id="11" name="Picture 10">
            <a:extLst>
              <a:ext uri="{FF2B5EF4-FFF2-40B4-BE49-F238E27FC236}">
                <a16:creationId xmlns:a16="http://schemas.microsoft.com/office/drawing/2014/main" id="{B41C5890-DB08-8F46-9D9E-9985C54B5B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40300" y="1536918"/>
            <a:ext cx="511338" cy="511338"/>
          </a:xfrm>
          <a:prstGeom prst="rect">
            <a:avLst/>
          </a:prstGeom>
        </p:spPr>
      </p:pic>
      <p:pic>
        <p:nvPicPr>
          <p:cNvPr id="12" name="Picture 11">
            <a:extLst>
              <a:ext uri="{FF2B5EF4-FFF2-40B4-BE49-F238E27FC236}">
                <a16:creationId xmlns:a16="http://schemas.microsoft.com/office/drawing/2014/main" id="{EACBBE00-FA12-4349-BF1D-93C4E0A0BF5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76920" y="1536918"/>
            <a:ext cx="511338" cy="511338"/>
          </a:xfrm>
          <a:prstGeom prst="rect">
            <a:avLst/>
          </a:prstGeom>
        </p:spPr>
      </p:pic>
      <p:pic>
        <p:nvPicPr>
          <p:cNvPr id="15" name="Picture 14">
            <a:extLst>
              <a:ext uri="{FF2B5EF4-FFF2-40B4-BE49-F238E27FC236}">
                <a16:creationId xmlns:a16="http://schemas.microsoft.com/office/drawing/2014/main" id="{E1FA15B0-A0FD-A44B-91C9-112A9D1EE36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13540" y="1536918"/>
            <a:ext cx="511338" cy="511338"/>
          </a:xfrm>
          <a:prstGeom prst="rect">
            <a:avLst/>
          </a:prstGeom>
        </p:spPr>
      </p:pic>
      <p:pic>
        <p:nvPicPr>
          <p:cNvPr id="16" name="Picture 15">
            <a:extLst>
              <a:ext uri="{FF2B5EF4-FFF2-40B4-BE49-F238E27FC236}">
                <a16:creationId xmlns:a16="http://schemas.microsoft.com/office/drawing/2014/main" id="{4C59CB0B-D8F8-0D43-B431-10095570B2F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50160" y="1536918"/>
            <a:ext cx="511338" cy="511338"/>
          </a:xfrm>
          <a:prstGeom prst="rect">
            <a:avLst/>
          </a:prstGeom>
        </p:spPr>
      </p:pic>
      <p:pic>
        <p:nvPicPr>
          <p:cNvPr id="17" name="Picture 16">
            <a:extLst>
              <a:ext uri="{FF2B5EF4-FFF2-40B4-BE49-F238E27FC236}">
                <a16:creationId xmlns:a16="http://schemas.microsoft.com/office/drawing/2014/main" id="{AE705594-433D-4B4E-AEE0-8A5A28148DB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86777" y="1536918"/>
            <a:ext cx="511338" cy="511338"/>
          </a:xfrm>
          <a:prstGeom prst="rect">
            <a:avLst/>
          </a:prstGeom>
        </p:spPr>
      </p:pic>
      <p:pic>
        <p:nvPicPr>
          <p:cNvPr id="18" name="Picture 17">
            <a:extLst>
              <a:ext uri="{FF2B5EF4-FFF2-40B4-BE49-F238E27FC236}">
                <a16:creationId xmlns:a16="http://schemas.microsoft.com/office/drawing/2014/main" id="{CB30382A-1A9B-954E-9489-806F92D2BD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86777" y="2490731"/>
            <a:ext cx="511338" cy="511338"/>
          </a:xfrm>
          <a:prstGeom prst="rect">
            <a:avLst/>
          </a:prstGeom>
        </p:spPr>
      </p:pic>
      <p:pic>
        <p:nvPicPr>
          <p:cNvPr id="19" name="Picture 18">
            <a:extLst>
              <a:ext uri="{FF2B5EF4-FFF2-40B4-BE49-F238E27FC236}">
                <a16:creationId xmlns:a16="http://schemas.microsoft.com/office/drawing/2014/main" id="{95F4881F-03E0-9046-BD6F-8DACE2989B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03680" y="2490731"/>
            <a:ext cx="511338" cy="511338"/>
          </a:xfrm>
          <a:prstGeom prst="rect">
            <a:avLst/>
          </a:prstGeom>
        </p:spPr>
      </p:pic>
      <p:pic>
        <p:nvPicPr>
          <p:cNvPr id="20" name="Picture 19">
            <a:extLst>
              <a:ext uri="{FF2B5EF4-FFF2-40B4-BE49-F238E27FC236}">
                <a16:creationId xmlns:a16="http://schemas.microsoft.com/office/drawing/2014/main" id="{49628BC7-FB80-7240-B4E2-39AA0BC3C25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40300" y="2490731"/>
            <a:ext cx="511338" cy="511338"/>
          </a:xfrm>
          <a:prstGeom prst="rect">
            <a:avLst/>
          </a:prstGeom>
        </p:spPr>
      </p:pic>
      <p:pic>
        <p:nvPicPr>
          <p:cNvPr id="21" name="Picture 20">
            <a:extLst>
              <a:ext uri="{FF2B5EF4-FFF2-40B4-BE49-F238E27FC236}">
                <a16:creationId xmlns:a16="http://schemas.microsoft.com/office/drawing/2014/main" id="{21DC6F35-88CF-C740-B11E-604E0523651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13540" y="2490731"/>
            <a:ext cx="511338" cy="511338"/>
          </a:xfrm>
          <a:prstGeom prst="rect">
            <a:avLst/>
          </a:prstGeom>
        </p:spPr>
      </p:pic>
      <p:pic>
        <p:nvPicPr>
          <p:cNvPr id="22" name="Picture 21">
            <a:extLst>
              <a:ext uri="{FF2B5EF4-FFF2-40B4-BE49-F238E27FC236}">
                <a16:creationId xmlns:a16="http://schemas.microsoft.com/office/drawing/2014/main" id="{B11E9B02-5F45-7045-8FFA-55F79A9CED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93820" y="1536918"/>
            <a:ext cx="511338" cy="511338"/>
          </a:xfrm>
          <a:prstGeom prst="rect">
            <a:avLst/>
          </a:prstGeom>
        </p:spPr>
      </p:pic>
      <p:pic>
        <p:nvPicPr>
          <p:cNvPr id="23" name="Picture 22">
            <a:extLst>
              <a:ext uri="{FF2B5EF4-FFF2-40B4-BE49-F238E27FC236}">
                <a16:creationId xmlns:a16="http://schemas.microsoft.com/office/drawing/2014/main" id="{5CBFEA1C-F983-AF4C-AD56-BCA76FC49B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93820" y="2490731"/>
            <a:ext cx="511338" cy="511338"/>
          </a:xfrm>
          <a:prstGeom prst="rect">
            <a:avLst/>
          </a:prstGeom>
        </p:spPr>
      </p:pic>
      <p:pic>
        <p:nvPicPr>
          <p:cNvPr id="24" name="Picture 23">
            <a:extLst>
              <a:ext uri="{FF2B5EF4-FFF2-40B4-BE49-F238E27FC236}">
                <a16:creationId xmlns:a16="http://schemas.microsoft.com/office/drawing/2014/main" id="{B1D8477B-4912-F142-96C6-C1531F11E33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40" y="2490731"/>
            <a:ext cx="511338" cy="511338"/>
          </a:xfrm>
          <a:prstGeom prst="rect">
            <a:avLst/>
          </a:prstGeom>
        </p:spPr>
      </p:pic>
      <p:pic>
        <p:nvPicPr>
          <p:cNvPr id="25" name="Picture 24">
            <a:extLst>
              <a:ext uri="{FF2B5EF4-FFF2-40B4-BE49-F238E27FC236}">
                <a16:creationId xmlns:a16="http://schemas.microsoft.com/office/drawing/2014/main" id="{0C4DB8F5-9246-3545-A8A4-9B27725DD1F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967060" y="2490731"/>
            <a:ext cx="511338" cy="511338"/>
          </a:xfrm>
          <a:prstGeom prst="rect">
            <a:avLst/>
          </a:prstGeom>
        </p:spPr>
      </p:pic>
      <p:pic>
        <p:nvPicPr>
          <p:cNvPr id="26" name="Picture 25">
            <a:extLst>
              <a:ext uri="{FF2B5EF4-FFF2-40B4-BE49-F238E27FC236}">
                <a16:creationId xmlns:a16="http://schemas.microsoft.com/office/drawing/2014/main" id="{53438876-E9AE-3947-A08C-AF2848445AE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2490731"/>
            <a:ext cx="511338" cy="511338"/>
          </a:xfrm>
          <a:prstGeom prst="rect">
            <a:avLst/>
          </a:prstGeom>
        </p:spPr>
      </p:pic>
      <p:pic>
        <p:nvPicPr>
          <p:cNvPr id="27" name="Picture 26">
            <a:extLst>
              <a:ext uri="{FF2B5EF4-FFF2-40B4-BE49-F238E27FC236}">
                <a16:creationId xmlns:a16="http://schemas.microsoft.com/office/drawing/2014/main" id="{5EA2369A-0A69-5245-AD03-4F28791F0AF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476920" y="2490731"/>
            <a:ext cx="511338" cy="511338"/>
          </a:xfrm>
          <a:prstGeom prst="rect">
            <a:avLst/>
          </a:prstGeom>
        </p:spPr>
      </p:pic>
      <p:pic>
        <p:nvPicPr>
          <p:cNvPr id="28" name="Picture 27">
            <a:extLst>
              <a:ext uri="{FF2B5EF4-FFF2-40B4-BE49-F238E27FC236}">
                <a16:creationId xmlns:a16="http://schemas.microsoft.com/office/drawing/2014/main" id="{EF245563-4596-384F-9BD9-427485B2A31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150160" y="2490731"/>
            <a:ext cx="511338" cy="511338"/>
          </a:xfrm>
          <a:prstGeom prst="rect">
            <a:avLst/>
          </a:prstGeom>
        </p:spPr>
      </p:pic>
      <p:sp>
        <p:nvSpPr>
          <p:cNvPr id="49" name="TextBox 48">
            <a:extLst>
              <a:ext uri="{FF2B5EF4-FFF2-40B4-BE49-F238E27FC236}">
                <a16:creationId xmlns:a16="http://schemas.microsoft.com/office/drawing/2014/main" id="{93BB8159-6762-4A4E-8718-AFE176F67FD6}"/>
              </a:ext>
            </a:extLst>
          </p:cNvPr>
          <p:cNvSpPr txBox="1"/>
          <p:nvPr userDrawn="1"/>
        </p:nvSpPr>
        <p:spPr>
          <a:xfrm>
            <a:off x="2307771" y="4035456"/>
            <a:ext cx="4903362" cy="246221"/>
          </a:xfrm>
          <a:prstGeom prst="rect">
            <a:avLst/>
          </a:prstGeom>
          <a:solidFill>
            <a:srgbClr val="FF0000"/>
          </a:solidFill>
        </p:spPr>
        <p:txBody>
          <a:bodyPr wrap="square" rtlCol="0">
            <a:spAutoFit/>
          </a:bodyPr>
          <a:lstStyle/>
          <a:p>
            <a:pPr algn="ctr"/>
            <a:r>
              <a:rPr lang="en-US" sz="1000" b="1">
                <a:solidFill>
                  <a:schemeClr val="bg2"/>
                </a:solidFill>
                <a:latin typeface="Calibri" panose="020F0502020204030204" pitchFamily="34" charset="0"/>
              </a:rPr>
              <a:t>NOTE: If you need a small icon not featured here – please submit a web request</a:t>
            </a:r>
            <a:r>
              <a:rPr lang="en-US" sz="1000">
                <a:solidFill>
                  <a:schemeClr val="bg2"/>
                </a:solidFill>
                <a:latin typeface="Calibri" panose="020F0502020204030204" pitchFamily="34" charset="0"/>
              </a:rPr>
              <a:t>.  </a:t>
            </a:r>
            <a:endParaRPr lang="en-US" sz="1000" b="1" i="1">
              <a:solidFill>
                <a:schemeClr val="bg2"/>
              </a:solidFill>
              <a:latin typeface="Calibri" panose="020F0502020204030204" pitchFamily="34" charset="0"/>
            </a:endParaRPr>
          </a:p>
        </p:txBody>
      </p:sp>
      <p:sp>
        <p:nvSpPr>
          <p:cNvPr id="6" name="Title 2">
            <a:extLst>
              <a:ext uri="{FF2B5EF4-FFF2-40B4-BE49-F238E27FC236}">
                <a16:creationId xmlns:a16="http://schemas.microsoft.com/office/drawing/2014/main" id="{F34FB52A-9FBE-664B-AC69-E506FE1FA381}"/>
              </a:ext>
            </a:extLst>
          </p:cNvPr>
          <p:cNvSpPr>
            <a:spLocks noGrp="1"/>
          </p:cNvSpPr>
          <p:nvPr>
            <p:ph type="title" hasCustomPrompt="1"/>
          </p:nvPr>
        </p:nvSpPr>
        <p:spPr>
          <a:xfrm>
            <a:off x="457200" y="433436"/>
            <a:ext cx="8303368" cy="547903"/>
          </a:xfrm>
          <a:prstGeom prst="rect">
            <a:avLst/>
          </a:prstGeom>
        </p:spPr>
        <p:txBody>
          <a:bodyPr/>
          <a:lstStyle>
            <a:lvl1pPr algn="l">
              <a:defRPr sz="3000" b="1">
                <a:solidFill>
                  <a:srgbClr val="00788A"/>
                </a:solidFill>
              </a:defRPr>
            </a:lvl1pPr>
          </a:lstStyle>
          <a:p>
            <a:r>
              <a:rPr lang="en-US"/>
              <a:t>Small Icon Library </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69823B-4215-5C46-BEDA-80DB8C26AAB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87503"/>
          <a:stretch/>
        </p:blipFill>
        <p:spPr>
          <a:xfrm>
            <a:off x="0" y="5009126"/>
            <a:ext cx="9144000" cy="134374"/>
          </a:xfrm>
          <a:prstGeom prst="rect">
            <a:avLst/>
          </a:prstGeom>
        </p:spPr>
      </p:pic>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61" r:id="rId4"/>
    <p:sldLayoutId id="2147483860" r:id="rId5"/>
    <p:sldLayoutId id="2147483864" r:id="rId6"/>
    <p:sldLayoutId id="2147483863" r:id="rId7"/>
    <p:sldLayoutId id="2147483859" r:id="rId8"/>
    <p:sldLayoutId id="2147483852" r:id="rId9"/>
    <p:sldLayoutId id="2147483858" r:id="rId10"/>
    <p:sldLayoutId id="2147483862" r:id="rId11"/>
    <p:sldLayoutId id="2147483823" r:id="rId12"/>
    <p:sldLayoutId id="2147483865" r:id="rId13"/>
    <p:sldLayoutId id="2147483866" r:id="rId1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6759121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hyperlink" Target="https://www.cdc.gov/hiv/pdf/statistics/systems/nhbs/NHBS_Model_Protocol_Round5.pdf" TargetMode="External"/><Relationship Id="rId7" Type="http://schemas.openxmlformats.org/officeDocument/2006/relationships/image" Target="../media/image51.svg"/><Relationship Id="rId12" Type="http://schemas.openxmlformats.org/officeDocument/2006/relationships/image" Target="../media/image56.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sv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hiv/pdf/library/reports/surveillance/cdc-hiv-surveillance-special-report-number-26.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hiv/statistics/systems/nhbs/index.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hiv/pdf/library/reports/surveillance/cdc-hiv-surveillance-special-report-number-26.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hyperlink" Target="https://www.cdc.gov/hiv/statistics/systems/nhbs/projectareas.html" TargetMode="External"/><Relationship Id="rId4" Type="http://schemas.openxmlformats.org/officeDocument/2006/relationships/hyperlink" Target="https://www.cdc.gov/hiv/statistics/systems/nhbs/publications.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mailto:NHBS@cdc.gov"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hiv/statistics/systems/nhbs/projectareas.html"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hiv/pdf/library/reports/surveillance/cdc-hiv-surveillance-special-report-number-26.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ADD0-25E4-9A4A-911F-5ED2DAED2F87}"/>
              </a:ext>
            </a:extLst>
          </p:cNvPr>
          <p:cNvSpPr>
            <a:spLocks noGrp="1"/>
          </p:cNvSpPr>
          <p:nvPr>
            <p:ph type="title"/>
          </p:nvPr>
        </p:nvSpPr>
        <p:spPr>
          <a:xfrm>
            <a:off x="966014" y="1091052"/>
            <a:ext cx="7564664" cy="1389202"/>
          </a:xfrm>
        </p:spPr>
        <p:txBody>
          <a:bodyPr/>
          <a:lstStyle/>
          <a:p>
            <a:r>
              <a:rPr lang="en-US" dirty="0">
                <a:latin typeface="Calibri" panose="020F0502020204030204" pitchFamily="34" charset="0"/>
                <a:cs typeface="Calibri" panose="020F0502020204030204" pitchFamily="34" charset="0"/>
              </a:rPr>
              <a:t>National HIV Behavioral Surveillance (NHBS): </a:t>
            </a:r>
            <a:r>
              <a:rPr lang="en-US" b="0" dirty="0">
                <a:latin typeface="Calibri" panose="020F0502020204030204" pitchFamily="34" charset="0"/>
                <a:cs typeface="Calibri" panose="020F0502020204030204" pitchFamily="34" charset="0"/>
              </a:rPr>
              <a:t>Heterosexually active persons at increased risk for HIV infection, 2019</a:t>
            </a:r>
            <a:br>
              <a:rPr lang="en-US" sz="1400" dirty="0">
                <a:latin typeface="Calibri" panose="020F0502020204030204" pitchFamily="34" charset="0"/>
                <a:cs typeface="Calibri" panose="020F0502020204030204" pitchFamily="34" charset="0"/>
              </a:rPr>
            </a:br>
            <a:br>
              <a:rPr lang="en-US" sz="1400" dirty="0">
                <a:latin typeface="Calibri" panose="020F0502020204030204" pitchFamily="34" charset="0"/>
                <a:cs typeface="Calibri" panose="020F0502020204030204" pitchFamily="34" charset="0"/>
              </a:rPr>
            </a:br>
            <a:br>
              <a:rPr lang="en-US" sz="2400" b="0" dirty="0">
                <a:latin typeface="Calibri" panose="020F0502020204030204" pitchFamily="34" charset="0"/>
                <a:cs typeface="Calibri" panose="020F0502020204030204" pitchFamily="34" charset="0"/>
              </a:rPr>
            </a:br>
            <a:br>
              <a:rPr lang="en-US" sz="10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Behavioral Surveillance Team</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Behavioral and Clinical Surveillance Branch</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Division of HIV/AIDS Prevention</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National Center for HIV/AIDS, Viral Hepatitis, STD, and TB Prevention</a:t>
            </a:r>
            <a:br>
              <a:rPr lang="en-US" sz="1600" b="0" dirty="0">
                <a:latin typeface="Calibri" panose="020F0502020204030204" pitchFamily="34" charset="0"/>
                <a:cs typeface="Calibri" panose="020F0502020204030204" pitchFamily="34" charset="0"/>
              </a:rPr>
            </a:br>
            <a:br>
              <a:rPr lang="en-US" sz="1400" b="0"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7180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A225F5F9-DE0B-4E33-9F58-14EBEFF81A16}"/>
              </a:ext>
            </a:extLst>
          </p:cNvPr>
          <p:cNvSpPr txBox="1"/>
          <p:nvPr/>
        </p:nvSpPr>
        <p:spPr>
          <a:xfrm>
            <a:off x="206443" y="4693730"/>
            <a:ext cx="8498789" cy="400110"/>
          </a:xfrm>
          <a:prstGeom prst="rect">
            <a:avLst/>
          </a:prstGeom>
          <a:noFill/>
        </p:spPr>
        <p:txBody>
          <a:bodyPr wrap="square" rtlCol="0">
            <a:spAutoFit/>
          </a:bodyPr>
          <a:lstStyle/>
          <a:p>
            <a:r>
              <a:rPr lang="en-US" sz="1000">
                <a:solidFill>
                  <a:srgbClr val="000000"/>
                </a:solidFill>
                <a:latin typeface="Calibri" panose="020F0502020204030204" pitchFamily="34" charset="0"/>
                <a:hlinkClick r:id="rId3"/>
              </a:rPr>
              <a:t>https://www.cdc.gov/hiv/pdf/statistics/systems/nhbs/NHBS_Model_Protocol_Round5.pdf</a:t>
            </a:r>
            <a:r>
              <a:rPr lang="en-US" sz="1000">
                <a:solidFill>
                  <a:srgbClr val="000000"/>
                </a:solidFill>
                <a:latin typeface="Calibri" panose="020F0502020204030204" pitchFamily="34" charset="0"/>
              </a:rPr>
              <a:t> </a:t>
            </a:r>
          </a:p>
          <a:p>
            <a:endParaRPr lang="en-US" sz="1000">
              <a:solidFill>
                <a:srgbClr val="000000"/>
              </a:solidFill>
              <a:latin typeface="Calibri" panose="020F0502020204030204" pitchFamily="34" charset="0"/>
            </a:endParaRPr>
          </a:p>
        </p:txBody>
      </p:sp>
      <p:grpSp>
        <p:nvGrpSpPr>
          <p:cNvPr id="3" name="Group 2" descr="Participants in the 2019 NHBS cycle were recruited by using respondent-driven sampling (RDS). Recruitment started with a limited number of initial participants, also known as “seeds”, who were chosen by referrals from people who knew the local population of interest or through outreach to areas where the population of interest could be found. Initial participants who completed the eligibility screener and were deemed eligible were administered the survey, and those who completed the survey were asked to recruit up to 5 persons whom they knew personally. Those persons, in turn, completed the survey and were asked to recruit others by using a system of coded coupons. This recruitment process continued until the sample size was reached or the sampling period ended.&#10;&#10;To reach the population of heterosexually active men and women at increased risk for HIV infection, initial participants were recruited from census tracts in which at least 25% of residents live below the U.S. Census Bureau’s poverty threshold. Poverty rates for census tracts were used from the 2013–2017 American Community Survey.&#10;&#10;For more information on the methods is available at the NHBS Model Protocol for Round 5 at: https://www.cdc.gov/hiv/pdf/statistics/systems/nhbs/NHBS_Model_Protocol_Round5.pdf &#10;">
            <a:extLst>
              <a:ext uri="{FF2B5EF4-FFF2-40B4-BE49-F238E27FC236}">
                <a16:creationId xmlns:a16="http://schemas.microsoft.com/office/drawing/2014/main" id="{A949EDAF-B1C4-4797-A132-1566B43D3E14}"/>
              </a:ext>
            </a:extLst>
          </p:cNvPr>
          <p:cNvGrpSpPr/>
          <p:nvPr/>
        </p:nvGrpSpPr>
        <p:grpSpPr>
          <a:xfrm>
            <a:off x="3912199" y="1800657"/>
            <a:ext cx="5125642" cy="2376378"/>
            <a:chOff x="3912199" y="1800657"/>
            <a:chExt cx="5125642" cy="2376378"/>
          </a:xfrm>
        </p:grpSpPr>
        <p:pic>
          <p:nvPicPr>
            <p:cNvPr id="8" name="Graphic 7" descr="Man">
              <a:extLst>
                <a:ext uri="{FF2B5EF4-FFF2-40B4-BE49-F238E27FC236}">
                  <a16:creationId xmlns:a16="http://schemas.microsoft.com/office/drawing/2014/main" id="{CE15858B-0EB7-4137-B3D7-1A0A31CAF2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6264" y="1800657"/>
              <a:ext cx="496471" cy="496471"/>
            </a:xfrm>
            <a:prstGeom prst="rect">
              <a:avLst/>
            </a:prstGeom>
          </p:spPr>
        </p:pic>
        <p:pic>
          <p:nvPicPr>
            <p:cNvPr id="10" name="Graphic 9" descr="Woman">
              <a:extLst>
                <a:ext uri="{FF2B5EF4-FFF2-40B4-BE49-F238E27FC236}">
                  <a16:creationId xmlns:a16="http://schemas.microsoft.com/office/drawing/2014/main" id="{3EF72ED1-AEAD-476E-92BA-B24639AF05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26244" y="1823525"/>
              <a:ext cx="496471" cy="496471"/>
            </a:xfrm>
            <a:prstGeom prst="rect">
              <a:avLst/>
            </a:prstGeom>
          </p:spPr>
        </p:pic>
        <p:pic>
          <p:nvPicPr>
            <p:cNvPr id="14" name="Graphic 13" descr="Man">
              <a:extLst>
                <a:ext uri="{FF2B5EF4-FFF2-40B4-BE49-F238E27FC236}">
                  <a16:creationId xmlns:a16="http://schemas.microsoft.com/office/drawing/2014/main" id="{91AD8A01-5253-428C-BFFD-88E08E016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9364" y="1840847"/>
              <a:ext cx="496471" cy="496471"/>
            </a:xfrm>
            <a:prstGeom prst="rect">
              <a:avLst/>
            </a:prstGeom>
          </p:spPr>
        </p:pic>
        <p:cxnSp>
          <p:nvCxnSpPr>
            <p:cNvPr id="18" name="Straight Connector 17">
              <a:extLst>
                <a:ext uri="{FF2B5EF4-FFF2-40B4-BE49-F238E27FC236}">
                  <a16:creationId xmlns:a16="http://schemas.microsoft.com/office/drawing/2014/main" id="{B1ECD6A5-744E-4D1F-AAB3-70F6316E6BDA}"/>
                </a:ext>
              </a:extLst>
            </p:cNvPr>
            <p:cNvCxnSpPr>
              <a:cxnSpLocks/>
              <a:stCxn id="8" idx="2"/>
            </p:cNvCxnSpPr>
            <p:nvPr/>
          </p:nvCxnSpPr>
          <p:spPr>
            <a:xfrm flipH="1">
              <a:off x="4479632" y="2297128"/>
              <a:ext cx="504868"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2CCC3EC4-3AF6-4215-AB2E-47C68B05FA7D}"/>
                </a:ext>
              </a:extLst>
            </p:cNvPr>
            <p:cNvCxnSpPr>
              <a:cxnSpLocks/>
              <a:stCxn id="8" idx="2"/>
            </p:cNvCxnSpPr>
            <p:nvPr/>
          </p:nvCxnSpPr>
          <p:spPr>
            <a:xfrm flipH="1">
              <a:off x="4744813" y="2297128"/>
              <a:ext cx="239687"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FEEB0014-D03C-4603-850E-C3D6A006F97F}"/>
                </a:ext>
              </a:extLst>
            </p:cNvPr>
            <p:cNvCxnSpPr>
              <a:cxnSpLocks/>
              <a:stCxn id="8" idx="2"/>
            </p:cNvCxnSpPr>
            <p:nvPr/>
          </p:nvCxnSpPr>
          <p:spPr>
            <a:xfrm flipH="1">
              <a:off x="4984499" y="2297128"/>
              <a:ext cx="1"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B7B8733-B002-4B3F-874D-944205339B68}"/>
                </a:ext>
              </a:extLst>
            </p:cNvPr>
            <p:cNvCxnSpPr>
              <a:cxnSpLocks/>
              <a:stCxn id="8" idx="2"/>
            </p:cNvCxnSpPr>
            <p:nvPr/>
          </p:nvCxnSpPr>
          <p:spPr>
            <a:xfrm>
              <a:off x="4984500" y="2297128"/>
              <a:ext cx="224889"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B9C4C15A-947F-4CEE-8568-02B587397169}"/>
                </a:ext>
              </a:extLst>
            </p:cNvPr>
            <p:cNvCxnSpPr>
              <a:cxnSpLocks/>
              <a:stCxn id="8" idx="2"/>
            </p:cNvCxnSpPr>
            <p:nvPr/>
          </p:nvCxnSpPr>
          <p:spPr>
            <a:xfrm>
              <a:off x="4984500" y="2297128"/>
              <a:ext cx="467038" cy="638175"/>
            </a:xfrm>
            <a:prstGeom prst="line">
              <a:avLst/>
            </a:prstGeom>
          </p:spPr>
          <p:style>
            <a:lnRef idx="1">
              <a:schemeClr val="accent6"/>
            </a:lnRef>
            <a:fillRef idx="0">
              <a:schemeClr val="accent6"/>
            </a:fillRef>
            <a:effectRef idx="0">
              <a:schemeClr val="accent6"/>
            </a:effectRef>
            <a:fontRef idx="minor">
              <a:schemeClr val="tx1"/>
            </a:fontRef>
          </p:style>
        </p:cxnSp>
        <p:pic>
          <p:nvPicPr>
            <p:cNvPr id="50" name="Graphic 49" descr="Man">
              <a:extLst>
                <a:ext uri="{FF2B5EF4-FFF2-40B4-BE49-F238E27FC236}">
                  <a16:creationId xmlns:a16="http://schemas.microsoft.com/office/drawing/2014/main" id="{D9E940EE-9D91-46A2-B042-CFCC62CABB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32970" y="3000923"/>
              <a:ext cx="496471" cy="496471"/>
            </a:xfrm>
            <a:prstGeom prst="rect">
              <a:avLst/>
            </a:prstGeom>
          </p:spPr>
        </p:pic>
        <p:pic>
          <p:nvPicPr>
            <p:cNvPr id="51" name="Graphic 50" descr="Man">
              <a:extLst>
                <a:ext uri="{FF2B5EF4-FFF2-40B4-BE49-F238E27FC236}">
                  <a16:creationId xmlns:a16="http://schemas.microsoft.com/office/drawing/2014/main" id="{2D74ED6A-2FE5-44A5-B1E8-C46DF4CBBE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2533" y="3000924"/>
              <a:ext cx="496471" cy="496471"/>
            </a:xfrm>
            <a:prstGeom prst="rect">
              <a:avLst/>
            </a:prstGeom>
          </p:spPr>
        </p:pic>
        <p:pic>
          <p:nvPicPr>
            <p:cNvPr id="52" name="Graphic 51" descr="Woman">
              <a:extLst>
                <a:ext uri="{FF2B5EF4-FFF2-40B4-BE49-F238E27FC236}">
                  <a16:creationId xmlns:a16="http://schemas.microsoft.com/office/drawing/2014/main" id="{BF883B8F-8F4A-4BFE-BA7E-8A89E597F2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34493" y="3005482"/>
              <a:ext cx="496471" cy="496471"/>
            </a:xfrm>
            <a:prstGeom prst="rect">
              <a:avLst/>
            </a:prstGeom>
          </p:spPr>
        </p:pic>
        <p:pic>
          <p:nvPicPr>
            <p:cNvPr id="53" name="Graphic 52" descr="Woman">
              <a:extLst>
                <a:ext uri="{FF2B5EF4-FFF2-40B4-BE49-F238E27FC236}">
                  <a16:creationId xmlns:a16="http://schemas.microsoft.com/office/drawing/2014/main" id="{A73B8803-2B9E-44A7-A86F-C0EF38C57B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18394" y="2998703"/>
              <a:ext cx="496471" cy="496471"/>
            </a:xfrm>
            <a:prstGeom prst="rect">
              <a:avLst/>
            </a:prstGeom>
          </p:spPr>
        </p:pic>
        <p:pic>
          <p:nvPicPr>
            <p:cNvPr id="54" name="Graphic 53" descr="Man">
              <a:extLst>
                <a:ext uri="{FF2B5EF4-FFF2-40B4-BE49-F238E27FC236}">
                  <a16:creationId xmlns:a16="http://schemas.microsoft.com/office/drawing/2014/main" id="{C5B1B0B3-D67B-41ED-B7B0-D1D1C75E50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2295" y="3005060"/>
              <a:ext cx="496471" cy="496471"/>
            </a:xfrm>
            <a:prstGeom prst="rect">
              <a:avLst/>
            </a:prstGeom>
          </p:spPr>
        </p:pic>
        <p:pic>
          <p:nvPicPr>
            <p:cNvPr id="57" name="Graphic 56" descr="Man">
              <a:extLst>
                <a:ext uri="{FF2B5EF4-FFF2-40B4-BE49-F238E27FC236}">
                  <a16:creationId xmlns:a16="http://schemas.microsoft.com/office/drawing/2014/main" id="{F9527712-D541-4C66-A821-F8CB4CFF56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72239" y="2993373"/>
              <a:ext cx="496471" cy="496471"/>
            </a:xfrm>
            <a:prstGeom prst="rect">
              <a:avLst/>
            </a:prstGeom>
          </p:spPr>
        </p:pic>
        <p:pic>
          <p:nvPicPr>
            <p:cNvPr id="58" name="Graphic 57" descr="Woman">
              <a:extLst>
                <a:ext uri="{FF2B5EF4-FFF2-40B4-BE49-F238E27FC236}">
                  <a16:creationId xmlns:a16="http://schemas.microsoft.com/office/drawing/2014/main" id="{5C72218F-05FF-46A4-AB07-4E56E1C361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07215" y="2991778"/>
              <a:ext cx="496471" cy="496471"/>
            </a:xfrm>
            <a:prstGeom prst="rect">
              <a:avLst/>
            </a:prstGeom>
          </p:spPr>
        </p:pic>
        <p:pic>
          <p:nvPicPr>
            <p:cNvPr id="59" name="Graphic 58" descr="Man">
              <a:extLst>
                <a:ext uri="{FF2B5EF4-FFF2-40B4-BE49-F238E27FC236}">
                  <a16:creationId xmlns:a16="http://schemas.microsoft.com/office/drawing/2014/main" id="{678589DD-10D4-4CAC-ABBA-96D4739D93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32335" y="2992924"/>
              <a:ext cx="496471" cy="496471"/>
            </a:xfrm>
            <a:prstGeom prst="rect">
              <a:avLst/>
            </a:prstGeom>
          </p:spPr>
        </p:pic>
        <p:pic>
          <p:nvPicPr>
            <p:cNvPr id="60" name="Graphic 59" descr="Man">
              <a:extLst>
                <a:ext uri="{FF2B5EF4-FFF2-40B4-BE49-F238E27FC236}">
                  <a16:creationId xmlns:a16="http://schemas.microsoft.com/office/drawing/2014/main" id="{4E495B1C-6736-4AF0-AC6C-FFE63DF7B5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3816" y="2996076"/>
              <a:ext cx="496471" cy="496471"/>
            </a:xfrm>
            <a:prstGeom prst="rect">
              <a:avLst/>
            </a:prstGeom>
          </p:spPr>
        </p:pic>
        <p:pic>
          <p:nvPicPr>
            <p:cNvPr id="62" name="Graphic 61" descr="Woman">
              <a:extLst>
                <a:ext uri="{FF2B5EF4-FFF2-40B4-BE49-F238E27FC236}">
                  <a16:creationId xmlns:a16="http://schemas.microsoft.com/office/drawing/2014/main" id="{49CDC9CC-F72E-4C3D-B90E-FA2F46C2D7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13568" y="3001961"/>
              <a:ext cx="496471" cy="496471"/>
            </a:xfrm>
            <a:prstGeom prst="rect">
              <a:avLst/>
            </a:prstGeom>
          </p:spPr>
        </p:pic>
        <p:pic>
          <p:nvPicPr>
            <p:cNvPr id="63" name="Graphic 62" descr="Man">
              <a:extLst>
                <a:ext uri="{FF2B5EF4-FFF2-40B4-BE49-F238E27FC236}">
                  <a16:creationId xmlns:a16="http://schemas.microsoft.com/office/drawing/2014/main" id="{EF6A0996-5BFA-4735-8574-B90A8736EB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31977" y="3005059"/>
              <a:ext cx="505864" cy="496471"/>
            </a:xfrm>
            <a:prstGeom prst="rect">
              <a:avLst/>
            </a:prstGeom>
          </p:spPr>
        </p:pic>
        <p:pic>
          <p:nvPicPr>
            <p:cNvPr id="69" name="Graphic 68" descr="Woman">
              <a:extLst>
                <a:ext uri="{FF2B5EF4-FFF2-40B4-BE49-F238E27FC236}">
                  <a16:creationId xmlns:a16="http://schemas.microsoft.com/office/drawing/2014/main" id="{1BFC393D-8DB0-4DFC-B207-866BD1F29C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71741" y="2991682"/>
              <a:ext cx="496471" cy="496471"/>
            </a:xfrm>
            <a:prstGeom prst="rect">
              <a:avLst/>
            </a:prstGeom>
          </p:spPr>
        </p:pic>
        <p:pic>
          <p:nvPicPr>
            <p:cNvPr id="72" name="Graphic 71" descr="Woman">
              <a:extLst>
                <a:ext uri="{FF2B5EF4-FFF2-40B4-BE49-F238E27FC236}">
                  <a16:creationId xmlns:a16="http://schemas.microsoft.com/office/drawing/2014/main" id="{57B28576-8E29-4867-A970-D26580B84F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94250" y="3011338"/>
              <a:ext cx="496471" cy="496471"/>
            </a:xfrm>
            <a:prstGeom prst="rect">
              <a:avLst/>
            </a:prstGeom>
          </p:spPr>
        </p:pic>
        <p:cxnSp>
          <p:nvCxnSpPr>
            <p:cNvPr id="49" name="Straight Connector 48">
              <a:extLst>
                <a:ext uri="{FF2B5EF4-FFF2-40B4-BE49-F238E27FC236}">
                  <a16:creationId xmlns:a16="http://schemas.microsoft.com/office/drawing/2014/main" id="{66A886A0-8031-4FBD-8C1E-36C3F2AF95E8}"/>
                </a:ext>
              </a:extLst>
            </p:cNvPr>
            <p:cNvCxnSpPr>
              <a:cxnSpLocks/>
            </p:cNvCxnSpPr>
            <p:nvPr/>
          </p:nvCxnSpPr>
          <p:spPr>
            <a:xfrm flipH="1">
              <a:off x="4075975" y="3540786"/>
              <a:ext cx="292152" cy="417379"/>
            </a:xfrm>
            <a:prstGeom prst="line">
              <a:avLst/>
            </a:prstGeom>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90E55E35-A9B2-4B3C-BD28-C4FC42C87CBF}"/>
                </a:ext>
              </a:extLst>
            </p:cNvPr>
            <p:cNvCxnSpPr>
              <a:cxnSpLocks/>
            </p:cNvCxnSpPr>
            <p:nvPr/>
          </p:nvCxnSpPr>
          <p:spPr>
            <a:xfrm flipH="1">
              <a:off x="4189843" y="3540786"/>
              <a:ext cx="178286" cy="417379"/>
            </a:xfrm>
            <a:prstGeom prst="line">
              <a:avLst/>
            </a:prstGeom>
          </p:spPr>
          <p:style>
            <a:lnRef idx="1">
              <a:schemeClr val="accent6"/>
            </a:lnRef>
            <a:fillRef idx="0">
              <a:schemeClr val="accent6"/>
            </a:fillRef>
            <a:effectRef idx="0">
              <a:schemeClr val="accent6"/>
            </a:effectRef>
            <a:fontRef idx="minor">
              <a:schemeClr val="tx1"/>
            </a:fontRef>
          </p:style>
        </p:cxnSp>
        <p:cxnSp>
          <p:nvCxnSpPr>
            <p:cNvPr id="64" name="Straight Connector 63">
              <a:extLst>
                <a:ext uri="{FF2B5EF4-FFF2-40B4-BE49-F238E27FC236}">
                  <a16:creationId xmlns:a16="http://schemas.microsoft.com/office/drawing/2014/main" id="{9319CEF5-D1C8-404F-B784-949A2971F860}"/>
                </a:ext>
              </a:extLst>
            </p:cNvPr>
            <p:cNvCxnSpPr>
              <a:cxnSpLocks/>
            </p:cNvCxnSpPr>
            <p:nvPr/>
          </p:nvCxnSpPr>
          <p:spPr>
            <a:xfrm flipH="1">
              <a:off x="4353410" y="3540786"/>
              <a:ext cx="14718" cy="417379"/>
            </a:xfrm>
            <a:prstGeom prst="line">
              <a:avLst/>
            </a:prstGeom>
          </p:spPr>
          <p:style>
            <a:lnRef idx="1">
              <a:schemeClr val="accent6"/>
            </a:lnRef>
            <a:fillRef idx="0">
              <a:schemeClr val="accent6"/>
            </a:fillRef>
            <a:effectRef idx="0">
              <a:schemeClr val="accent6"/>
            </a:effectRef>
            <a:fontRef idx="minor">
              <a:schemeClr val="tx1"/>
            </a:fontRef>
          </p:style>
        </p:cxnSp>
        <p:cxnSp>
          <p:nvCxnSpPr>
            <p:cNvPr id="65" name="Straight Connector 64">
              <a:extLst>
                <a:ext uri="{FF2B5EF4-FFF2-40B4-BE49-F238E27FC236}">
                  <a16:creationId xmlns:a16="http://schemas.microsoft.com/office/drawing/2014/main" id="{72600D29-9F1E-4103-99DD-FD079C090432}"/>
                </a:ext>
              </a:extLst>
            </p:cNvPr>
            <p:cNvCxnSpPr>
              <a:cxnSpLocks/>
            </p:cNvCxnSpPr>
            <p:nvPr/>
          </p:nvCxnSpPr>
          <p:spPr>
            <a:xfrm>
              <a:off x="4368127" y="3540786"/>
              <a:ext cx="111505" cy="417379"/>
            </a:xfrm>
            <a:prstGeom prst="line">
              <a:avLst/>
            </a:prstGeom>
          </p:spPr>
          <p:style>
            <a:lnRef idx="1">
              <a:schemeClr val="accent6"/>
            </a:lnRef>
            <a:fillRef idx="0">
              <a:schemeClr val="accent6"/>
            </a:fillRef>
            <a:effectRef idx="0">
              <a:schemeClr val="accent6"/>
            </a:effectRef>
            <a:fontRef idx="minor">
              <a:schemeClr val="tx1"/>
            </a:fontRef>
          </p:style>
        </p:cxnSp>
        <p:cxnSp>
          <p:nvCxnSpPr>
            <p:cNvPr id="66" name="Straight Connector 65">
              <a:extLst>
                <a:ext uri="{FF2B5EF4-FFF2-40B4-BE49-F238E27FC236}">
                  <a16:creationId xmlns:a16="http://schemas.microsoft.com/office/drawing/2014/main" id="{BAE96FE1-8DE6-44AE-8015-0D63640794AC}"/>
                </a:ext>
              </a:extLst>
            </p:cNvPr>
            <p:cNvCxnSpPr>
              <a:cxnSpLocks/>
            </p:cNvCxnSpPr>
            <p:nvPr/>
          </p:nvCxnSpPr>
          <p:spPr>
            <a:xfrm>
              <a:off x="4368127" y="3540786"/>
              <a:ext cx="233519" cy="417379"/>
            </a:xfrm>
            <a:prstGeom prst="line">
              <a:avLst/>
            </a:prstGeom>
          </p:spPr>
          <p:style>
            <a:lnRef idx="1">
              <a:schemeClr val="accent6"/>
            </a:lnRef>
            <a:fillRef idx="0">
              <a:schemeClr val="accent6"/>
            </a:fillRef>
            <a:effectRef idx="0">
              <a:schemeClr val="accent6"/>
            </a:effectRef>
            <a:fontRef idx="minor">
              <a:schemeClr val="tx1"/>
            </a:fontRef>
          </p:style>
        </p:cxnSp>
        <p:pic>
          <p:nvPicPr>
            <p:cNvPr id="67" name="Graphic 66" descr="Man">
              <a:extLst>
                <a:ext uri="{FF2B5EF4-FFF2-40B4-BE49-F238E27FC236}">
                  <a16:creationId xmlns:a16="http://schemas.microsoft.com/office/drawing/2014/main" id="{5B7C9C10-5D88-4A11-BE8F-63D5965E540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2334" y="3964976"/>
              <a:ext cx="202885" cy="202885"/>
            </a:xfrm>
            <a:prstGeom prst="rect">
              <a:avLst/>
            </a:prstGeom>
          </p:spPr>
        </p:pic>
        <p:pic>
          <p:nvPicPr>
            <p:cNvPr id="68" name="Graphic 67" descr="Man">
              <a:extLst>
                <a:ext uri="{FF2B5EF4-FFF2-40B4-BE49-F238E27FC236}">
                  <a16:creationId xmlns:a16="http://schemas.microsoft.com/office/drawing/2014/main" id="{4B592271-8C28-4469-8344-49498E9478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12199" y="3969814"/>
              <a:ext cx="202885" cy="202885"/>
            </a:xfrm>
            <a:prstGeom prst="rect">
              <a:avLst/>
            </a:prstGeom>
          </p:spPr>
        </p:pic>
        <p:pic>
          <p:nvPicPr>
            <p:cNvPr id="70" name="Graphic 69" descr="Woman">
              <a:extLst>
                <a:ext uri="{FF2B5EF4-FFF2-40B4-BE49-F238E27FC236}">
                  <a16:creationId xmlns:a16="http://schemas.microsoft.com/office/drawing/2014/main" id="{6B0C739D-0D70-4399-A09D-3B890C302E7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83690" y="3964977"/>
              <a:ext cx="202885" cy="202885"/>
            </a:xfrm>
            <a:prstGeom prst="rect">
              <a:avLst/>
            </a:prstGeom>
          </p:spPr>
        </p:pic>
        <p:pic>
          <p:nvPicPr>
            <p:cNvPr id="71" name="Graphic 70" descr="Man">
              <a:extLst>
                <a:ext uri="{FF2B5EF4-FFF2-40B4-BE49-F238E27FC236}">
                  <a16:creationId xmlns:a16="http://schemas.microsoft.com/office/drawing/2014/main" id="{7BB8BE70-70D8-419D-B7E6-E49502D594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1693" y="3964976"/>
              <a:ext cx="202885" cy="202885"/>
            </a:xfrm>
            <a:prstGeom prst="rect">
              <a:avLst/>
            </a:prstGeom>
          </p:spPr>
        </p:pic>
        <p:pic>
          <p:nvPicPr>
            <p:cNvPr id="73" name="Graphic 72" descr="Woman">
              <a:extLst>
                <a:ext uri="{FF2B5EF4-FFF2-40B4-BE49-F238E27FC236}">
                  <a16:creationId xmlns:a16="http://schemas.microsoft.com/office/drawing/2014/main" id="{967CA451-44FF-451D-B0A8-CB6B21164C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25246" y="3967919"/>
              <a:ext cx="202885" cy="202885"/>
            </a:xfrm>
            <a:prstGeom prst="rect">
              <a:avLst/>
            </a:prstGeom>
          </p:spPr>
        </p:pic>
        <p:cxnSp>
          <p:nvCxnSpPr>
            <p:cNvPr id="81" name="Straight Connector 80">
              <a:extLst>
                <a:ext uri="{FF2B5EF4-FFF2-40B4-BE49-F238E27FC236}">
                  <a16:creationId xmlns:a16="http://schemas.microsoft.com/office/drawing/2014/main" id="{67158B1B-6A2C-4225-87D1-2B91A9018E11}"/>
                </a:ext>
              </a:extLst>
            </p:cNvPr>
            <p:cNvCxnSpPr>
              <a:cxnSpLocks/>
            </p:cNvCxnSpPr>
            <p:nvPr/>
          </p:nvCxnSpPr>
          <p:spPr>
            <a:xfrm flipH="1">
              <a:off x="5057097" y="3524585"/>
              <a:ext cx="191300" cy="424102"/>
            </a:xfrm>
            <a:prstGeom prst="line">
              <a:avLst/>
            </a:prstGeom>
          </p:spPr>
          <p:style>
            <a:lnRef idx="1">
              <a:schemeClr val="accent6"/>
            </a:lnRef>
            <a:fillRef idx="0">
              <a:schemeClr val="accent6"/>
            </a:fillRef>
            <a:effectRef idx="0">
              <a:schemeClr val="accent6"/>
            </a:effectRef>
            <a:fontRef idx="minor">
              <a:schemeClr val="tx1"/>
            </a:fontRef>
          </p:style>
        </p:cxnSp>
        <p:cxnSp>
          <p:nvCxnSpPr>
            <p:cNvPr id="82" name="Straight Connector 81">
              <a:extLst>
                <a:ext uri="{FF2B5EF4-FFF2-40B4-BE49-F238E27FC236}">
                  <a16:creationId xmlns:a16="http://schemas.microsoft.com/office/drawing/2014/main" id="{BB6843C2-85F3-4B5F-A95C-08E520A39CE6}"/>
                </a:ext>
              </a:extLst>
            </p:cNvPr>
            <p:cNvCxnSpPr>
              <a:cxnSpLocks/>
            </p:cNvCxnSpPr>
            <p:nvPr/>
          </p:nvCxnSpPr>
          <p:spPr>
            <a:xfrm flipH="1">
              <a:off x="5170965" y="3531308"/>
              <a:ext cx="77434" cy="417379"/>
            </a:xfrm>
            <a:prstGeom prst="line">
              <a:avLst/>
            </a:prstGeom>
          </p:spPr>
          <p:style>
            <a:lnRef idx="1">
              <a:schemeClr val="accent6"/>
            </a:lnRef>
            <a:fillRef idx="0">
              <a:schemeClr val="accent6"/>
            </a:fillRef>
            <a:effectRef idx="0">
              <a:schemeClr val="accent6"/>
            </a:effectRef>
            <a:fontRef idx="minor">
              <a:schemeClr val="tx1"/>
            </a:fontRef>
          </p:style>
        </p:cxnSp>
        <p:cxnSp>
          <p:nvCxnSpPr>
            <p:cNvPr id="83" name="Straight Connector 82">
              <a:extLst>
                <a:ext uri="{FF2B5EF4-FFF2-40B4-BE49-F238E27FC236}">
                  <a16:creationId xmlns:a16="http://schemas.microsoft.com/office/drawing/2014/main" id="{23307F5A-6F8C-4BB0-B6E5-E0E6B739F8E6}"/>
                </a:ext>
              </a:extLst>
            </p:cNvPr>
            <p:cNvCxnSpPr>
              <a:cxnSpLocks/>
            </p:cNvCxnSpPr>
            <p:nvPr/>
          </p:nvCxnSpPr>
          <p:spPr>
            <a:xfrm>
              <a:off x="5261844" y="3538031"/>
              <a:ext cx="72688" cy="410656"/>
            </a:xfrm>
            <a:prstGeom prst="line">
              <a:avLst/>
            </a:prstGeom>
          </p:spPr>
          <p:style>
            <a:lnRef idx="1">
              <a:schemeClr val="accent6"/>
            </a:lnRef>
            <a:fillRef idx="0">
              <a:schemeClr val="accent6"/>
            </a:fillRef>
            <a:effectRef idx="0">
              <a:schemeClr val="accent6"/>
            </a:effectRef>
            <a:fontRef idx="minor">
              <a:schemeClr val="tx1"/>
            </a:fontRef>
          </p:style>
        </p:cxnSp>
        <p:cxnSp>
          <p:nvCxnSpPr>
            <p:cNvPr id="84" name="Straight Connector 83">
              <a:extLst>
                <a:ext uri="{FF2B5EF4-FFF2-40B4-BE49-F238E27FC236}">
                  <a16:creationId xmlns:a16="http://schemas.microsoft.com/office/drawing/2014/main" id="{47F9D0BC-67CF-48B2-B68F-DB1649C66B9B}"/>
                </a:ext>
              </a:extLst>
            </p:cNvPr>
            <p:cNvCxnSpPr>
              <a:cxnSpLocks/>
              <a:endCxn id="87" idx="0"/>
            </p:cNvCxnSpPr>
            <p:nvPr/>
          </p:nvCxnSpPr>
          <p:spPr>
            <a:xfrm>
              <a:off x="5248395" y="3524585"/>
              <a:ext cx="255757" cy="446295"/>
            </a:xfrm>
            <a:prstGeom prst="line">
              <a:avLst/>
            </a:prstGeom>
          </p:spPr>
          <p:style>
            <a:lnRef idx="1">
              <a:schemeClr val="accent6"/>
            </a:lnRef>
            <a:fillRef idx="0">
              <a:schemeClr val="accent6"/>
            </a:fillRef>
            <a:effectRef idx="0">
              <a:schemeClr val="accent6"/>
            </a:effectRef>
            <a:fontRef idx="minor">
              <a:schemeClr val="tx1"/>
            </a:fontRef>
          </p:style>
        </p:cxnSp>
        <p:pic>
          <p:nvPicPr>
            <p:cNvPr id="85" name="Graphic 84" descr="Man">
              <a:extLst>
                <a:ext uri="{FF2B5EF4-FFF2-40B4-BE49-F238E27FC236}">
                  <a16:creationId xmlns:a16="http://schemas.microsoft.com/office/drawing/2014/main" id="{5DF0B417-5F2E-4402-9DCE-BEF14E75328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32431" y="3974150"/>
              <a:ext cx="202885" cy="202885"/>
            </a:xfrm>
            <a:prstGeom prst="rect">
              <a:avLst/>
            </a:prstGeom>
          </p:spPr>
        </p:pic>
        <p:pic>
          <p:nvPicPr>
            <p:cNvPr id="86" name="Graphic 85" descr="Woman">
              <a:extLst>
                <a:ext uri="{FF2B5EF4-FFF2-40B4-BE49-F238E27FC236}">
                  <a16:creationId xmlns:a16="http://schemas.microsoft.com/office/drawing/2014/main" id="{4F60338E-6327-495B-8E14-BAE472236E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21205" y="3974150"/>
              <a:ext cx="202885" cy="202885"/>
            </a:xfrm>
            <a:prstGeom prst="rect">
              <a:avLst/>
            </a:prstGeom>
          </p:spPr>
        </p:pic>
        <p:pic>
          <p:nvPicPr>
            <p:cNvPr id="87" name="Graphic 86" descr="Woman">
              <a:extLst>
                <a:ext uri="{FF2B5EF4-FFF2-40B4-BE49-F238E27FC236}">
                  <a16:creationId xmlns:a16="http://schemas.microsoft.com/office/drawing/2014/main" id="{B8D45617-D99A-494C-BD34-B3AC4506B30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2709" y="3970880"/>
              <a:ext cx="202885" cy="202885"/>
            </a:xfrm>
            <a:prstGeom prst="rect">
              <a:avLst/>
            </a:prstGeom>
          </p:spPr>
        </p:pic>
        <p:pic>
          <p:nvPicPr>
            <p:cNvPr id="90" name="Graphic 89" descr="Woman">
              <a:extLst>
                <a:ext uri="{FF2B5EF4-FFF2-40B4-BE49-F238E27FC236}">
                  <a16:creationId xmlns:a16="http://schemas.microsoft.com/office/drawing/2014/main" id="{83D13740-0B0A-4169-8A9A-D6CC8204993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70068" y="3964957"/>
              <a:ext cx="202885" cy="202885"/>
            </a:xfrm>
            <a:prstGeom prst="rect">
              <a:avLst/>
            </a:prstGeom>
          </p:spPr>
        </p:pic>
        <p:cxnSp>
          <p:nvCxnSpPr>
            <p:cNvPr id="91" name="Straight Connector 90">
              <a:extLst>
                <a:ext uri="{FF2B5EF4-FFF2-40B4-BE49-F238E27FC236}">
                  <a16:creationId xmlns:a16="http://schemas.microsoft.com/office/drawing/2014/main" id="{F0C850BA-5464-41BE-9E46-907668BDAE19}"/>
                </a:ext>
              </a:extLst>
            </p:cNvPr>
            <p:cNvCxnSpPr>
              <a:cxnSpLocks/>
            </p:cNvCxnSpPr>
            <p:nvPr/>
          </p:nvCxnSpPr>
          <p:spPr>
            <a:xfrm flipH="1">
              <a:off x="6241167" y="3560374"/>
              <a:ext cx="292152" cy="417379"/>
            </a:xfrm>
            <a:prstGeom prst="line">
              <a:avLst/>
            </a:prstGeom>
          </p:spPr>
          <p:style>
            <a:lnRef idx="1">
              <a:schemeClr val="accent6"/>
            </a:lnRef>
            <a:fillRef idx="0">
              <a:schemeClr val="accent6"/>
            </a:fillRef>
            <a:effectRef idx="0">
              <a:schemeClr val="accent6"/>
            </a:effectRef>
            <a:fontRef idx="minor">
              <a:schemeClr val="tx1"/>
            </a:fontRef>
          </p:style>
        </p:cxnSp>
        <p:cxnSp>
          <p:nvCxnSpPr>
            <p:cNvPr id="93" name="Straight Connector 92">
              <a:extLst>
                <a:ext uri="{FF2B5EF4-FFF2-40B4-BE49-F238E27FC236}">
                  <a16:creationId xmlns:a16="http://schemas.microsoft.com/office/drawing/2014/main" id="{646BD9CB-34F3-4F66-BDC3-CF4ECD6CC510}"/>
                </a:ext>
              </a:extLst>
            </p:cNvPr>
            <p:cNvCxnSpPr>
              <a:cxnSpLocks/>
            </p:cNvCxnSpPr>
            <p:nvPr/>
          </p:nvCxnSpPr>
          <p:spPr>
            <a:xfrm flipH="1">
              <a:off x="6518602" y="3560374"/>
              <a:ext cx="14718" cy="417379"/>
            </a:xfrm>
            <a:prstGeom prst="line">
              <a:avLst/>
            </a:prstGeom>
          </p:spPr>
          <p:style>
            <a:lnRef idx="1">
              <a:schemeClr val="accent6"/>
            </a:lnRef>
            <a:fillRef idx="0">
              <a:schemeClr val="accent6"/>
            </a:fillRef>
            <a:effectRef idx="0">
              <a:schemeClr val="accent6"/>
            </a:effectRef>
            <a:fontRef idx="minor">
              <a:schemeClr val="tx1"/>
            </a:fontRef>
          </p:style>
        </p:cxnSp>
        <p:cxnSp>
          <p:nvCxnSpPr>
            <p:cNvPr id="94" name="Straight Connector 93">
              <a:extLst>
                <a:ext uri="{FF2B5EF4-FFF2-40B4-BE49-F238E27FC236}">
                  <a16:creationId xmlns:a16="http://schemas.microsoft.com/office/drawing/2014/main" id="{8767BE19-AC50-4DBF-8E4F-3A8EB36BBD97}"/>
                </a:ext>
              </a:extLst>
            </p:cNvPr>
            <p:cNvCxnSpPr>
              <a:cxnSpLocks/>
            </p:cNvCxnSpPr>
            <p:nvPr/>
          </p:nvCxnSpPr>
          <p:spPr>
            <a:xfrm>
              <a:off x="6533319" y="3560374"/>
              <a:ext cx="233519" cy="417379"/>
            </a:xfrm>
            <a:prstGeom prst="line">
              <a:avLst/>
            </a:prstGeom>
          </p:spPr>
          <p:style>
            <a:lnRef idx="1">
              <a:schemeClr val="accent6"/>
            </a:lnRef>
            <a:fillRef idx="0">
              <a:schemeClr val="accent6"/>
            </a:fillRef>
            <a:effectRef idx="0">
              <a:schemeClr val="accent6"/>
            </a:effectRef>
            <a:fontRef idx="minor">
              <a:schemeClr val="tx1"/>
            </a:fontRef>
          </p:style>
        </p:cxnSp>
        <p:pic>
          <p:nvPicPr>
            <p:cNvPr id="96" name="Graphic 95" descr="Woman">
              <a:extLst>
                <a:ext uri="{FF2B5EF4-FFF2-40B4-BE49-F238E27FC236}">
                  <a16:creationId xmlns:a16="http://schemas.microsoft.com/office/drawing/2014/main" id="{D61127BE-B982-44A5-9A79-8340C8C1775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33561" y="3964957"/>
              <a:ext cx="202885" cy="202885"/>
            </a:xfrm>
            <a:prstGeom prst="rect">
              <a:avLst/>
            </a:prstGeom>
          </p:spPr>
        </p:pic>
        <p:pic>
          <p:nvPicPr>
            <p:cNvPr id="97" name="Graphic 96" descr="Man">
              <a:extLst>
                <a:ext uri="{FF2B5EF4-FFF2-40B4-BE49-F238E27FC236}">
                  <a16:creationId xmlns:a16="http://schemas.microsoft.com/office/drawing/2014/main" id="{7486660B-6EAF-4B79-8539-EA0262CBAB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1302" y="3969688"/>
              <a:ext cx="202885" cy="202885"/>
            </a:xfrm>
            <a:prstGeom prst="rect">
              <a:avLst/>
            </a:prstGeom>
          </p:spPr>
        </p:pic>
        <p:pic>
          <p:nvPicPr>
            <p:cNvPr id="98" name="Graphic 97" descr="Man">
              <a:extLst>
                <a:ext uri="{FF2B5EF4-FFF2-40B4-BE49-F238E27FC236}">
                  <a16:creationId xmlns:a16="http://schemas.microsoft.com/office/drawing/2014/main" id="{C8A712A8-EE07-4B80-B95F-FCB5AC84C1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4965" y="3968908"/>
              <a:ext cx="202885" cy="202885"/>
            </a:xfrm>
            <a:prstGeom prst="rect">
              <a:avLst/>
            </a:prstGeom>
          </p:spPr>
        </p:pic>
        <p:pic>
          <p:nvPicPr>
            <p:cNvPr id="103" name="Graphic 102" descr="Woman">
              <a:extLst>
                <a:ext uri="{FF2B5EF4-FFF2-40B4-BE49-F238E27FC236}">
                  <a16:creationId xmlns:a16="http://schemas.microsoft.com/office/drawing/2014/main" id="{CCDC3EA0-37B3-43B0-9A96-6E81C914B3C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38304" y="3962956"/>
              <a:ext cx="202885" cy="202885"/>
            </a:xfrm>
            <a:prstGeom prst="rect">
              <a:avLst/>
            </a:prstGeom>
          </p:spPr>
        </p:pic>
        <p:pic>
          <p:nvPicPr>
            <p:cNvPr id="104" name="Graphic 103" descr="Man">
              <a:extLst>
                <a:ext uri="{FF2B5EF4-FFF2-40B4-BE49-F238E27FC236}">
                  <a16:creationId xmlns:a16="http://schemas.microsoft.com/office/drawing/2014/main" id="{F76989E4-E861-48A5-B4A3-8C171424348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7028" y="3963597"/>
              <a:ext cx="202885" cy="202885"/>
            </a:xfrm>
            <a:prstGeom prst="rect">
              <a:avLst/>
            </a:prstGeom>
          </p:spPr>
        </p:pic>
        <p:pic>
          <p:nvPicPr>
            <p:cNvPr id="105" name="Graphic 104" descr="Man">
              <a:extLst>
                <a:ext uri="{FF2B5EF4-FFF2-40B4-BE49-F238E27FC236}">
                  <a16:creationId xmlns:a16="http://schemas.microsoft.com/office/drawing/2014/main" id="{0035605F-DCDF-46B1-B896-657C7AC34B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37749" y="3964957"/>
              <a:ext cx="202885" cy="202885"/>
            </a:xfrm>
            <a:prstGeom prst="rect">
              <a:avLst/>
            </a:prstGeom>
          </p:spPr>
        </p:pic>
        <p:cxnSp>
          <p:nvCxnSpPr>
            <p:cNvPr id="112" name="Straight Connector 111">
              <a:extLst>
                <a:ext uri="{FF2B5EF4-FFF2-40B4-BE49-F238E27FC236}">
                  <a16:creationId xmlns:a16="http://schemas.microsoft.com/office/drawing/2014/main" id="{097ED793-130B-40DC-9FCC-51DEBEDF16BE}"/>
                </a:ext>
              </a:extLst>
            </p:cNvPr>
            <p:cNvCxnSpPr>
              <a:cxnSpLocks/>
            </p:cNvCxnSpPr>
            <p:nvPr/>
          </p:nvCxnSpPr>
          <p:spPr>
            <a:xfrm flipH="1">
              <a:off x="8582772" y="3576461"/>
              <a:ext cx="166892" cy="327879"/>
            </a:xfrm>
            <a:prstGeom prst="line">
              <a:avLst/>
            </a:prstGeom>
          </p:spPr>
          <p:style>
            <a:lnRef idx="1">
              <a:schemeClr val="accent6"/>
            </a:lnRef>
            <a:fillRef idx="0">
              <a:schemeClr val="accent6"/>
            </a:fillRef>
            <a:effectRef idx="0">
              <a:schemeClr val="accent6"/>
            </a:effectRef>
            <a:fontRef idx="minor">
              <a:schemeClr val="tx1"/>
            </a:fontRef>
          </p:style>
        </p:cxnSp>
        <p:cxnSp>
          <p:nvCxnSpPr>
            <p:cNvPr id="113" name="Straight Connector 112">
              <a:extLst>
                <a:ext uri="{FF2B5EF4-FFF2-40B4-BE49-F238E27FC236}">
                  <a16:creationId xmlns:a16="http://schemas.microsoft.com/office/drawing/2014/main" id="{DEACDB13-B0C7-4722-BD70-6762105C040B}"/>
                </a:ext>
              </a:extLst>
            </p:cNvPr>
            <p:cNvCxnSpPr>
              <a:cxnSpLocks/>
            </p:cNvCxnSpPr>
            <p:nvPr/>
          </p:nvCxnSpPr>
          <p:spPr>
            <a:xfrm>
              <a:off x="8752803" y="3591218"/>
              <a:ext cx="126532" cy="296865"/>
            </a:xfrm>
            <a:prstGeom prst="line">
              <a:avLst/>
            </a:prstGeom>
          </p:spPr>
          <p:style>
            <a:lnRef idx="1">
              <a:schemeClr val="accent6"/>
            </a:lnRef>
            <a:fillRef idx="0">
              <a:schemeClr val="accent6"/>
            </a:fillRef>
            <a:effectRef idx="0">
              <a:schemeClr val="accent6"/>
            </a:effectRef>
            <a:fontRef idx="minor">
              <a:schemeClr val="tx1"/>
            </a:fontRef>
          </p:style>
        </p:cxnSp>
        <p:pic>
          <p:nvPicPr>
            <p:cNvPr id="114" name="Graphic 113" descr="Man">
              <a:extLst>
                <a:ext uri="{FF2B5EF4-FFF2-40B4-BE49-F238E27FC236}">
                  <a16:creationId xmlns:a16="http://schemas.microsoft.com/office/drawing/2014/main" id="{171E461A-5BF6-4736-9BCC-EB3B1DD8DC6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41218" y="3958038"/>
              <a:ext cx="202885" cy="202885"/>
            </a:xfrm>
            <a:prstGeom prst="rect">
              <a:avLst/>
            </a:prstGeom>
          </p:spPr>
        </p:pic>
        <p:cxnSp>
          <p:nvCxnSpPr>
            <p:cNvPr id="115" name="Straight Connector 114">
              <a:extLst>
                <a:ext uri="{FF2B5EF4-FFF2-40B4-BE49-F238E27FC236}">
                  <a16:creationId xmlns:a16="http://schemas.microsoft.com/office/drawing/2014/main" id="{5D2C13E7-F45B-41C2-8E60-B7268007B015}"/>
                </a:ext>
              </a:extLst>
            </p:cNvPr>
            <p:cNvCxnSpPr>
              <a:cxnSpLocks/>
            </p:cNvCxnSpPr>
            <p:nvPr/>
          </p:nvCxnSpPr>
          <p:spPr>
            <a:xfrm>
              <a:off x="8739266" y="3608551"/>
              <a:ext cx="0" cy="279532"/>
            </a:xfrm>
            <a:prstGeom prst="line">
              <a:avLst/>
            </a:prstGeom>
          </p:spPr>
          <p:style>
            <a:lnRef idx="1">
              <a:schemeClr val="accent6"/>
            </a:lnRef>
            <a:fillRef idx="0">
              <a:schemeClr val="accent6"/>
            </a:fillRef>
            <a:effectRef idx="0">
              <a:schemeClr val="accent6"/>
            </a:effectRef>
            <a:fontRef idx="minor">
              <a:schemeClr val="tx1"/>
            </a:fontRef>
          </p:style>
        </p:cxnSp>
        <p:pic>
          <p:nvPicPr>
            <p:cNvPr id="116" name="Graphic 115" descr="Woman">
              <a:extLst>
                <a:ext uri="{FF2B5EF4-FFF2-40B4-BE49-F238E27FC236}">
                  <a16:creationId xmlns:a16="http://schemas.microsoft.com/office/drawing/2014/main" id="{69D893B8-A2F2-4482-9D3D-BF1DD25DE8C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37778" y="3958038"/>
              <a:ext cx="202885" cy="202885"/>
            </a:xfrm>
            <a:prstGeom prst="rect">
              <a:avLst/>
            </a:prstGeom>
          </p:spPr>
        </p:pic>
        <p:pic>
          <p:nvPicPr>
            <p:cNvPr id="117" name="Graphic 116" descr="Woman">
              <a:extLst>
                <a:ext uri="{FF2B5EF4-FFF2-40B4-BE49-F238E27FC236}">
                  <a16:creationId xmlns:a16="http://schemas.microsoft.com/office/drawing/2014/main" id="{A931F11A-0CAE-4F19-8F9A-B987C99EB5D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11969" y="3966395"/>
              <a:ext cx="202885" cy="202885"/>
            </a:xfrm>
            <a:prstGeom prst="rect">
              <a:avLst/>
            </a:prstGeom>
          </p:spPr>
        </p:pic>
        <p:cxnSp>
          <p:nvCxnSpPr>
            <p:cNvPr id="125" name="Straight Connector 124">
              <a:extLst>
                <a:ext uri="{FF2B5EF4-FFF2-40B4-BE49-F238E27FC236}">
                  <a16:creationId xmlns:a16="http://schemas.microsoft.com/office/drawing/2014/main" id="{EE482B99-4E29-4C9E-83A2-38DF58234641}"/>
                </a:ext>
              </a:extLst>
            </p:cNvPr>
            <p:cNvCxnSpPr>
              <a:cxnSpLocks/>
            </p:cNvCxnSpPr>
            <p:nvPr/>
          </p:nvCxnSpPr>
          <p:spPr>
            <a:xfrm flipH="1">
              <a:off x="7174033" y="3576461"/>
              <a:ext cx="166892" cy="327879"/>
            </a:xfrm>
            <a:prstGeom prst="line">
              <a:avLst/>
            </a:prstGeom>
          </p:spPr>
          <p:style>
            <a:lnRef idx="1">
              <a:schemeClr val="accent6"/>
            </a:lnRef>
            <a:fillRef idx="0">
              <a:schemeClr val="accent6"/>
            </a:fillRef>
            <a:effectRef idx="0">
              <a:schemeClr val="accent6"/>
            </a:effectRef>
            <a:fontRef idx="minor">
              <a:schemeClr val="tx1"/>
            </a:fontRef>
          </p:style>
        </p:cxnSp>
        <p:cxnSp>
          <p:nvCxnSpPr>
            <p:cNvPr id="126" name="Straight Connector 125">
              <a:extLst>
                <a:ext uri="{FF2B5EF4-FFF2-40B4-BE49-F238E27FC236}">
                  <a16:creationId xmlns:a16="http://schemas.microsoft.com/office/drawing/2014/main" id="{A922D583-7F9A-443E-8FB7-5992D3DD6758}"/>
                </a:ext>
              </a:extLst>
            </p:cNvPr>
            <p:cNvCxnSpPr>
              <a:cxnSpLocks/>
            </p:cNvCxnSpPr>
            <p:nvPr/>
          </p:nvCxnSpPr>
          <p:spPr>
            <a:xfrm>
              <a:off x="7344064" y="3591218"/>
              <a:ext cx="126532" cy="296865"/>
            </a:xfrm>
            <a:prstGeom prst="line">
              <a:avLst/>
            </a:prstGeom>
          </p:spPr>
          <p:style>
            <a:lnRef idx="1">
              <a:schemeClr val="accent6"/>
            </a:lnRef>
            <a:fillRef idx="0">
              <a:schemeClr val="accent6"/>
            </a:fillRef>
            <a:effectRef idx="0">
              <a:schemeClr val="accent6"/>
            </a:effectRef>
            <a:fontRef idx="minor">
              <a:schemeClr val="tx1"/>
            </a:fontRef>
          </p:style>
        </p:cxnSp>
        <p:cxnSp>
          <p:nvCxnSpPr>
            <p:cNvPr id="127" name="Straight Connector 126">
              <a:extLst>
                <a:ext uri="{FF2B5EF4-FFF2-40B4-BE49-F238E27FC236}">
                  <a16:creationId xmlns:a16="http://schemas.microsoft.com/office/drawing/2014/main" id="{442666C4-E451-49B1-B647-0E9C26EACBBA}"/>
                </a:ext>
              </a:extLst>
            </p:cNvPr>
            <p:cNvCxnSpPr>
              <a:cxnSpLocks/>
            </p:cNvCxnSpPr>
            <p:nvPr/>
          </p:nvCxnSpPr>
          <p:spPr>
            <a:xfrm>
              <a:off x="7330527" y="3608551"/>
              <a:ext cx="0" cy="279532"/>
            </a:xfrm>
            <a:prstGeom prst="line">
              <a:avLst/>
            </a:prstGeom>
          </p:spPr>
          <p:style>
            <a:lnRef idx="1">
              <a:schemeClr val="accent6"/>
            </a:lnRef>
            <a:fillRef idx="0">
              <a:schemeClr val="accent6"/>
            </a:fillRef>
            <a:effectRef idx="0">
              <a:schemeClr val="accent6"/>
            </a:effectRef>
            <a:fontRef idx="minor">
              <a:schemeClr val="tx1"/>
            </a:fontRef>
          </p:style>
        </p:cxnSp>
        <p:cxnSp>
          <p:nvCxnSpPr>
            <p:cNvPr id="145" name="Straight Connector 144">
              <a:extLst>
                <a:ext uri="{FF2B5EF4-FFF2-40B4-BE49-F238E27FC236}">
                  <a16:creationId xmlns:a16="http://schemas.microsoft.com/office/drawing/2014/main" id="{E5D4E6EB-2C4E-4CEE-8554-F2D3D3AE913A}"/>
                </a:ext>
              </a:extLst>
            </p:cNvPr>
            <p:cNvCxnSpPr>
              <a:cxnSpLocks/>
              <a:endCxn id="62" idx="0"/>
            </p:cNvCxnSpPr>
            <p:nvPr/>
          </p:nvCxnSpPr>
          <p:spPr>
            <a:xfrm flipH="1">
              <a:off x="7961804" y="2335286"/>
              <a:ext cx="291650" cy="6666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47" name="Straight Connector 146">
              <a:extLst>
                <a:ext uri="{FF2B5EF4-FFF2-40B4-BE49-F238E27FC236}">
                  <a16:creationId xmlns:a16="http://schemas.microsoft.com/office/drawing/2014/main" id="{3A08B8F3-E77E-4F75-9A57-A4F627444FD7}"/>
                </a:ext>
              </a:extLst>
            </p:cNvPr>
            <p:cNvCxnSpPr>
              <a:cxnSpLocks/>
            </p:cNvCxnSpPr>
            <p:nvPr/>
          </p:nvCxnSpPr>
          <p:spPr>
            <a:xfrm flipH="1">
              <a:off x="8253453" y="2335286"/>
              <a:ext cx="1"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48" name="Straight Connector 147">
              <a:extLst>
                <a:ext uri="{FF2B5EF4-FFF2-40B4-BE49-F238E27FC236}">
                  <a16:creationId xmlns:a16="http://schemas.microsoft.com/office/drawing/2014/main" id="{F999F36F-C49B-4DB6-B4A8-98E43C84EF42}"/>
                </a:ext>
              </a:extLst>
            </p:cNvPr>
            <p:cNvCxnSpPr>
              <a:cxnSpLocks/>
            </p:cNvCxnSpPr>
            <p:nvPr/>
          </p:nvCxnSpPr>
          <p:spPr>
            <a:xfrm>
              <a:off x="8253454" y="2335286"/>
              <a:ext cx="224889"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49" name="Straight Connector 148">
              <a:extLst>
                <a:ext uri="{FF2B5EF4-FFF2-40B4-BE49-F238E27FC236}">
                  <a16:creationId xmlns:a16="http://schemas.microsoft.com/office/drawing/2014/main" id="{E20FC1AE-13AD-4A6E-AED4-14F91D2588EC}"/>
                </a:ext>
              </a:extLst>
            </p:cNvPr>
            <p:cNvCxnSpPr>
              <a:cxnSpLocks/>
            </p:cNvCxnSpPr>
            <p:nvPr/>
          </p:nvCxnSpPr>
          <p:spPr>
            <a:xfrm>
              <a:off x="8253454" y="2335286"/>
              <a:ext cx="467038"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50" name="Straight Connector 149">
              <a:extLst>
                <a:ext uri="{FF2B5EF4-FFF2-40B4-BE49-F238E27FC236}">
                  <a16:creationId xmlns:a16="http://schemas.microsoft.com/office/drawing/2014/main" id="{0B394747-A9FA-4CD8-97E0-BF8F0BB2C1F0}"/>
                </a:ext>
              </a:extLst>
            </p:cNvPr>
            <p:cNvCxnSpPr>
              <a:cxnSpLocks/>
            </p:cNvCxnSpPr>
            <p:nvPr/>
          </p:nvCxnSpPr>
          <p:spPr>
            <a:xfrm flipH="1">
              <a:off x="6276097" y="2327352"/>
              <a:ext cx="504868"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51" name="Straight Connector 150">
              <a:extLst>
                <a:ext uri="{FF2B5EF4-FFF2-40B4-BE49-F238E27FC236}">
                  <a16:creationId xmlns:a16="http://schemas.microsoft.com/office/drawing/2014/main" id="{C81DF67E-5CE2-45CB-B00D-EEAA6E1C8C1C}"/>
                </a:ext>
              </a:extLst>
            </p:cNvPr>
            <p:cNvCxnSpPr>
              <a:cxnSpLocks/>
            </p:cNvCxnSpPr>
            <p:nvPr/>
          </p:nvCxnSpPr>
          <p:spPr>
            <a:xfrm flipH="1">
              <a:off x="6541278" y="2327352"/>
              <a:ext cx="239687"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52" name="Straight Connector 151">
              <a:extLst>
                <a:ext uri="{FF2B5EF4-FFF2-40B4-BE49-F238E27FC236}">
                  <a16:creationId xmlns:a16="http://schemas.microsoft.com/office/drawing/2014/main" id="{1E6F33D5-04C4-48B1-977E-E5F8C4155149}"/>
                </a:ext>
              </a:extLst>
            </p:cNvPr>
            <p:cNvCxnSpPr>
              <a:cxnSpLocks/>
            </p:cNvCxnSpPr>
            <p:nvPr/>
          </p:nvCxnSpPr>
          <p:spPr>
            <a:xfrm flipH="1">
              <a:off x="6780964" y="2327352"/>
              <a:ext cx="1"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53" name="Straight Connector 152">
              <a:extLst>
                <a:ext uri="{FF2B5EF4-FFF2-40B4-BE49-F238E27FC236}">
                  <a16:creationId xmlns:a16="http://schemas.microsoft.com/office/drawing/2014/main" id="{A6E2048C-55F3-47BE-A2D8-1166F075FEE0}"/>
                </a:ext>
              </a:extLst>
            </p:cNvPr>
            <p:cNvCxnSpPr>
              <a:cxnSpLocks/>
            </p:cNvCxnSpPr>
            <p:nvPr/>
          </p:nvCxnSpPr>
          <p:spPr>
            <a:xfrm>
              <a:off x="6780965" y="2327352"/>
              <a:ext cx="224889" cy="638175"/>
            </a:xfrm>
            <a:prstGeom prst="line">
              <a:avLst/>
            </a:prstGeom>
          </p:spPr>
          <p:style>
            <a:lnRef idx="1">
              <a:schemeClr val="accent6"/>
            </a:lnRef>
            <a:fillRef idx="0">
              <a:schemeClr val="accent6"/>
            </a:fillRef>
            <a:effectRef idx="0">
              <a:schemeClr val="accent6"/>
            </a:effectRef>
            <a:fontRef idx="minor">
              <a:schemeClr val="tx1"/>
            </a:fontRef>
          </p:style>
        </p:cxnSp>
        <p:cxnSp>
          <p:nvCxnSpPr>
            <p:cNvPr id="154" name="Straight Connector 153">
              <a:extLst>
                <a:ext uri="{FF2B5EF4-FFF2-40B4-BE49-F238E27FC236}">
                  <a16:creationId xmlns:a16="http://schemas.microsoft.com/office/drawing/2014/main" id="{D6460994-FEAE-4D7C-9AB8-8CD429DFB456}"/>
                </a:ext>
              </a:extLst>
            </p:cNvPr>
            <p:cNvCxnSpPr>
              <a:cxnSpLocks/>
            </p:cNvCxnSpPr>
            <p:nvPr/>
          </p:nvCxnSpPr>
          <p:spPr>
            <a:xfrm>
              <a:off x="6780965" y="2327352"/>
              <a:ext cx="467038" cy="638175"/>
            </a:xfrm>
            <a:prstGeom prst="line">
              <a:avLst/>
            </a:prstGeom>
          </p:spPr>
          <p:style>
            <a:lnRef idx="1">
              <a:schemeClr val="accent6"/>
            </a:lnRef>
            <a:fillRef idx="0">
              <a:schemeClr val="accent6"/>
            </a:fillRef>
            <a:effectRef idx="0">
              <a:schemeClr val="accent6"/>
            </a:effectRef>
            <a:fontRef idx="minor">
              <a:schemeClr val="tx1"/>
            </a:fontRef>
          </p:style>
        </p:cxnSp>
        <p:pic>
          <p:nvPicPr>
            <p:cNvPr id="155" name="Graphic 154" descr="Woman">
              <a:extLst>
                <a:ext uri="{FF2B5EF4-FFF2-40B4-BE49-F238E27FC236}">
                  <a16:creationId xmlns:a16="http://schemas.microsoft.com/office/drawing/2014/main" id="{35A5C627-FF4A-4413-82BE-7F04188ED6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65581" y="2999769"/>
              <a:ext cx="496471" cy="496471"/>
            </a:xfrm>
            <a:prstGeom prst="rect">
              <a:avLst/>
            </a:prstGeom>
          </p:spPr>
        </p:pic>
      </p:grpSp>
      <p:sp>
        <p:nvSpPr>
          <p:cNvPr id="76" name="TextBox 75">
            <a:extLst>
              <a:ext uri="{FF2B5EF4-FFF2-40B4-BE49-F238E27FC236}">
                <a16:creationId xmlns:a16="http://schemas.microsoft.com/office/drawing/2014/main" id="{67E171E6-1582-428F-968E-3E35A7DD0129}"/>
              </a:ext>
            </a:extLst>
          </p:cNvPr>
          <p:cNvSpPr txBox="1"/>
          <p:nvPr/>
        </p:nvSpPr>
        <p:spPr>
          <a:xfrm>
            <a:off x="180034" y="3666739"/>
            <a:ext cx="2966519" cy="738664"/>
          </a:xfrm>
          <a:prstGeom prst="rect">
            <a:avLst/>
          </a:prstGeom>
          <a:noFill/>
        </p:spPr>
        <p:txBody>
          <a:bodyPr wrap="square" rtlCol="0">
            <a:spAutoFit/>
          </a:bodyPr>
          <a:lstStyle/>
          <a:p>
            <a:r>
              <a:rPr lang="en-US" sz="1400">
                <a:solidFill>
                  <a:schemeClr val="accent6"/>
                </a:solidFill>
                <a:latin typeface="Calibri" panose="020F0502020204030204" pitchFamily="34" charset="0"/>
              </a:rPr>
              <a:t>Recruitment process continues until:</a:t>
            </a:r>
          </a:p>
          <a:p>
            <a:pPr marL="285750" indent="-285750">
              <a:buFont typeface="Wingdings" panose="05000000000000000000" pitchFamily="2" charset="2"/>
              <a:buChar char="Ø"/>
            </a:pPr>
            <a:r>
              <a:rPr lang="en-US" sz="1400" b="1">
                <a:solidFill>
                  <a:schemeClr val="accent6"/>
                </a:solidFill>
                <a:latin typeface="Calibri" panose="020F0502020204030204" pitchFamily="34" charset="0"/>
              </a:rPr>
              <a:t>Sample size is met </a:t>
            </a:r>
            <a:r>
              <a:rPr lang="en-US" sz="1400">
                <a:solidFill>
                  <a:schemeClr val="accent6"/>
                </a:solidFill>
                <a:latin typeface="Calibri" panose="020F0502020204030204" pitchFamily="34" charset="0"/>
              </a:rPr>
              <a:t>or </a:t>
            </a:r>
          </a:p>
          <a:p>
            <a:pPr marL="285750" indent="-285750">
              <a:buFont typeface="Wingdings" panose="05000000000000000000" pitchFamily="2" charset="2"/>
              <a:buChar char="Ø"/>
            </a:pPr>
            <a:r>
              <a:rPr lang="en-US" sz="1400" b="1">
                <a:solidFill>
                  <a:schemeClr val="accent6"/>
                </a:solidFill>
                <a:latin typeface="Calibri" panose="020F0502020204030204" pitchFamily="34" charset="0"/>
              </a:rPr>
              <a:t>Sampling period ends</a:t>
            </a:r>
          </a:p>
        </p:txBody>
      </p:sp>
      <p:sp>
        <p:nvSpPr>
          <p:cNvPr id="75" name="TextBox 74">
            <a:extLst>
              <a:ext uri="{FF2B5EF4-FFF2-40B4-BE49-F238E27FC236}">
                <a16:creationId xmlns:a16="http://schemas.microsoft.com/office/drawing/2014/main" id="{61615F01-FFDF-482D-8DD9-9B585CE23E49}"/>
              </a:ext>
            </a:extLst>
          </p:cNvPr>
          <p:cNvSpPr txBox="1"/>
          <p:nvPr/>
        </p:nvSpPr>
        <p:spPr>
          <a:xfrm>
            <a:off x="180034" y="2672940"/>
            <a:ext cx="3809458" cy="738664"/>
          </a:xfrm>
          <a:prstGeom prst="rect">
            <a:avLst/>
          </a:prstGeom>
          <a:noFill/>
        </p:spPr>
        <p:txBody>
          <a:bodyPr wrap="square" rtlCol="0">
            <a:spAutoFit/>
          </a:bodyPr>
          <a:lstStyle/>
          <a:p>
            <a:r>
              <a:rPr lang="en-US" sz="1400" b="1">
                <a:solidFill>
                  <a:schemeClr val="bg1">
                    <a:lumMod val="75000"/>
                  </a:schemeClr>
                </a:solidFill>
                <a:latin typeface="Calibri" panose="020F0502020204030204" pitchFamily="34" charset="0"/>
              </a:rPr>
              <a:t>Eligible recruits:</a:t>
            </a:r>
          </a:p>
          <a:p>
            <a:pPr marL="285750" indent="-285750">
              <a:buFont typeface="Wingdings" panose="05000000000000000000" pitchFamily="2" charset="2"/>
              <a:buChar char="Ø"/>
            </a:pPr>
            <a:r>
              <a:rPr lang="en-US" sz="1400">
                <a:solidFill>
                  <a:schemeClr val="bg1">
                    <a:lumMod val="75000"/>
                  </a:schemeClr>
                </a:solidFill>
                <a:latin typeface="Calibri" panose="020F0502020204030204" pitchFamily="34" charset="0"/>
              </a:rPr>
              <a:t>Complete survey</a:t>
            </a:r>
          </a:p>
          <a:p>
            <a:pPr marL="285750" indent="-285750">
              <a:buFont typeface="Wingdings" panose="05000000000000000000" pitchFamily="2" charset="2"/>
              <a:buChar char="Ø"/>
            </a:pPr>
            <a:r>
              <a:rPr lang="en-US" sz="1400">
                <a:solidFill>
                  <a:schemeClr val="bg1">
                    <a:lumMod val="75000"/>
                  </a:schemeClr>
                </a:solidFill>
                <a:latin typeface="Calibri" panose="020F0502020204030204" pitchFamily="34" charset="0"/>
              </a:rPr>
              <a:t>May recruit up to 5 people they know</a:t>
            </a:r>
          </a:p>
        </p:txBody>
      </p:sp>
      <p:sp>
        <p:nvSpPr>
          <p:cNvPr id="15" name="TextBox 14">
            <a:extLst>
              <a:ext uri="{FF2B5EF4-FFF2-40B4-BE49-F238E27FC236}">
                <a16:creationId xmlns:a16="http://schemas.microsoft.com/office/drawing/2014/main" id="{35181699-6EA1-4227-A881-76450B6CC0A9}"/>
              </a:ext>
            </a:extLst>
          </p:cNvPr>
          <p:cNvSpPr txBox="1"/>
          <p:nvPr/>
        </p:nvSpPr>
        <p:spPr>
          <a:xfrm>
            <a:off x="180034" y="1460858"/>
            <a:ext cx="3809458" cy="954107"/>
          </a:xfrm>
          <a:prstGeom prst="rect">
            <a:avLst/>
          </a:prstGeom>
          <a:noFill/>
        </p:spPr>
        <p:txBody>
          <a:bodyPr wrap="square" rtlCol="0">
            <a:spAutoFit/>
          </a:bodyPr>
          <a:lstStyle/>
          <a:p>
            <a:r>
              <a:rPr lang="en-US" sz="1400">
                <a:solidFill>
                  <a:schemeClr val="accent2"/>
                </a:solidFill>
                <a:latin typeface="Calibri" panose="020F0502020204030204" pitchFamily="34" charset="0"/>
              </a:rPr>
              <a:t>Initial recruits </a:t>
            </a:r>
            <a:r>
              <a:rPr lang="en-US" sz="1400" b="1">
                <a:solidFill>
                  <a:schemeClr val="accent2"/>
                </a:solidFill>
                <a:latin typeface="Calibri" panose="020F0502020204030204" pitchFamily="34" charset="0"/>
              </a:rPr>
              <a:t>(“seeds”)</a:t>
            </a:r>
            <a:r>
              <a:rPr lang="en-US" sz="1400">
                <a:solidFill>
                  <a:schemeClr val="accent2"/>
                </a:solidFill>
                <a:latin typeface="Calibri" panose="020F0502020204030204" pitchFamily="34" charset="0"/>
              </a:rPr>
              <a:t>: </a:t>
            </a:r>
          </a:p>
          <a:p>
            <a:pPr marL="285750" indent="-285750">
              <a:buFont typeface="Wingdings" panose="05000000000000000000" pitchFamily="2" charset="2"/>
              <a:buChar char="Ø"/>
            </a:pPr>
            <a:r>
              <a:rPr lang="en-US" sz="1400">
                <a:solidFill>
                  <a:schemeClr val="accent2"/>
                </a:solidFill>
                <a:latin typeface="Calibri" panose="020F0502020204030204" pitchFamily="34" charset="0"/>
              </a:rPr>
              <a:t>Know the population of interest</a:t>
            </a:r>
          </a:p>
          <a:p>
            <a:pPr marL="285750" indent="-285750">
              <a:buFont typeface="Wingdings" panose="05000000000000000000" pitchFamily="2" charset="2"/>
              <a:buChar char="Ø"/>
            </a:pPr>
            <a:r>
              <a:rPr lang="en-US" sz="1400">
                <a:solidFill>
                  <a:schemeClr val="accent2"/>
                </a:solidFill>
                <a:latin typeface="Calibri" panose="020F0502020204030204" pitchFamily="34" charset="0"/>
              </a:rPr>
              <a:t>Live in census tracts with high poverty rates</a:t>
            </a:r>
          </a:p>
          <a:p>
            <a:pPr marL="285750" indent="-285750">
              <a:buFont typeface="Wingdings" panose="05000000000000000000" pitchFamily="2" charset="2"/>
              <a:buChar char="Ø"/>
            </a:pPr>
            <a:r>
              <a:rPr lang="en-US" sz="1400">
                <a:solidFill>
                  <a:schemeClr val="accent2"/>
                </a:solidFill>
                <a:latin typeface="Calibri" panose="020F0502020204030204" pitchFamily="34" charset="0"/>
              </a:rPr>
              <a:t>May recruit up to 5 people they know</a:t>
            </a:r>
          </a:p>
        </p:txBody>
      </p:sp>
      <p:sp>
        <p:nvSpPr>
          <p:cNvPr id="2" name="Title 1">
            <a:extLst>
              <a:ext uri="{FF2B5EF4-FFF2-40B4-BE49-F238E27FC236}">
                <a16:creationId xmlns:a16="http://schemas.microsoft.com/office/drawing/2014/main" id="{49C32E9D-6518-4C72-B2E5-B8D2A8B762D7}"/>
              </a:ext>
            </a:extLst>
          </p:cNvPr>
          <p:cNvSpPr>
            <a:spLocks noGrp="1"/>
          </p:cNvSpPr>
          <p:nvPr>
            <p:ph type="title"/>
          </p:nvPr>
        </p:nvSpPr>
        <p:spPr>
          <a:xfrm>
            <a:off x="457200" y="179085"/>
            <a:ext cx="8229600" cy="857250"/>
          </a:xfrm>
        </p:spPr>
        <p:txBody>
          <a:bodyPr anchor="t"/>
          <a:lstStyle/>
          <a:p>
            <a:r>
              <a:rPr lang="en-US" dirty="0"/>
              <a:t>Methods: Respondent-Driven Sampling</a:t>
            </a:r>
          </a:p>
        </p:txBody>
      </p:sp>
      <p:pic>
        <p:nvPicPr>
          <p:cNvPr id="77" name="Picture 76">
            <a:extLst>
              <a:ext uri="{FF2B5EF4-FFF2-40B4-BE49-F238E27FC236}">
                <a16:creationId xmlns:a16="http://schemas.microsoft.com/office/drawing/2014/main" id="{A946BA13-93DE-432B-9413-91E8C3F4DC5F}"/>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39270" y="24196"/>
            <a:ext cx="1004730" cy="991679"/>
          </a:xfrm>
          <a:prstGeom prst="rect">
            <a:avLst/>
          </a:prstGeom>
        </p:spPr>
      </p:pic>
    </p:spTree>
    <p:extLst>
      <p:ext uri="{BB962C8B-B14F-4D97-AF65-F5344CB8AC3E}">
        <p14:creationId xmlns:p14="http://schemas.microsoft.com/office/powerpoint/2010/main" val="15119886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F16FAE6-5F30-476A-AB43-D66C7D22A162}"/>
              </a:ext>
            </a:extLst>
          </p:cNvPr>
          <p:cNvSpPr txBox="1"/>
          <p:nvPr/>
        </p:nvSpPr>
        <p:spPr>
          <a:xfrm>
            <a:off x="206443" y="4693730"/>
            <a:ext cx="8498789" cy="246221"/>
          </a:xfrm>
          <a:prstGeom prst="rect">
            <a:avLst/>
          </a:prstGeom>
          <a:noFill/>
        </p:spPr>
        <p:txBody>
          <a:bodyPr wrap="square" rtlCol="0">
            <a:spAutoFit/>
          </a:bodyPr>
          <a:lstStyle/>
          <a:p>
            <a:r>
              <a:rPr lang="en-US" sz="1000">
                <a:solidFill>
                  <a:srgbClr val="000000"/>
                </a:solidFill>
                <a:latin typeface="Calibri" panose="020F0502020204030204" pitchFamily="34" charset="0"/>
                <a:hlinkClick r:id="rId3"/>
              </a:rPr>
              <a:t>https://www.cdc.gov/hiv/pdf/library/reports/surveillance/cdc-hiv-surveillance-special-report-number-26.pdf</a:t>
            </a:r>
            <a:r>
              <a:rPr lang="en-US" sz="1000">
                <a:solidFill>
                  <a:srgbClr val="000000"/>
                </a:solidFill>
                <a:latin typeface="Calibri" panose="020F0502020204030204" pitchFamily="34" charset="0"/>
              </a:rPr>
              <a:t> </a:t>
            </a:r>
          </a:p>
        </p:txBody>
      </p:sp>
      <p:grpSp>
        <p:nvGrpSpPr>
          <p:cNvPr id="29" name="Group 28" descr="In the 23 cities included in this report, 15,263 persons were recruited to participate. Of those, 2,731 did not meet eligibility criteria and were excluded from this report. An additional 248 eligible persons were excluded from this report because of lost data during electronic uploads, lack of consent to the survey, incomplete survey data, or survey responses of questionable validity. Finally, an additional 2,702 eligible persons were excluded from this report who had any history of injection drug use, had any history of male-male sex, or were not classified as low income. The full analysis sample for this report included 9,582 participants who consented to and completed the survey. &#10;&#10;For more information on the NHBS recruitment in 2019 see: https://www.cdc.gov/hiv/pdf/library/reports/surveillance/cdc-hiv-surveillance-special-report-number-26.pdf &#10;">
            <a:extLst>
              <a:ext uri="{FF2B5EF4-FFF2-40B4-BE49-F238E27FC236}">
                <a16:creationId xmlns:a16="http://schemas.microsoft.com/office/drawing/2014/main" id="{EC8F7E39-A1BD-4C0D-91FB-08B7442F7AE5}"/>
              </a:ext>
            </a:extLst>
          </p:cNvPr>
          <p:cNvGrpSpPr/>
          <p:nvPr/>
        </p:nvGrpSpPr>
        <p:grpSpPr>
          <a:xfrm>
            <a:off x="2079354" y="737465"/>
            <a:ext cx="5456341" cy="3813700"/>
            <a:chOff x="2079354" y="737465"/>
            <a:chExt cx="5456341" cy="3813700"/>
          </a:xfrm>
        </p:grpSpPr>
        <p:sp>
          <p:nvSpPr>
            <p:cNvPr id="12" name="TextBox 11">
              <a:extLst>
                <a:ext uri="{FF2B5EF4-FFF2-40B4-BE49-F238E27FC236}">
                  <a16:creationId xmlns:a16="http://schemas.microsoft.com/office/drawing/2014/main" id="{FAAB73D8-B2F8-4D34-B7C8-5ABC05A91CCE}"/>
                </a:ext>
              </a:extLst>
            </p:cNvPr>
            <p:cNvSpPr txBox="1"/>
            <p:nvPr/>
          </p:nvSpPr>
          <p:spPr>
            <a:xfrm>
              <a:off x="2100104" y="2961194"/>
              <a:ext cx="2475403" cy="461665"/>
            </a:xfrm>
            <a:prstGeom prst="rect">
              <a:avLst/>
            </a:prstGeom>
            <a:solidFill>
              <a:srgbClr val="007889"/>
            </a:solidFill>
          </p:spPr>
          <p:txBody>
            <a:bodyPr wrap="square" rtlCol="0">
              <a:spAutoFit/>
            </a:bodyPr>
            <a:lstStyle/>
            <a:p>
              <a:pPr algn="ctr"/>
              <a:r>
                <a:rPr lang="en-US" sz="1200">
                  <a:solidFill>
                    <a:schemeClr val="bg2"/>
                  </a:solidFill>
                  <a:latin typeface="Calibri" panose="020F0502020204030204" pitchFamily="34" charset="0"/>
                </a:rPr>
                <a:t>Completed interviews with valid data (n = 12,284 )</a:t>
              </a:r>
            </a:p>
          </p:txBody>
        </p:sp>
        <p:sp>
          <p:nvSpPr>
            <p:cNvPr id="14" name="TextBox 13">
              <a:extLst>
                <a:ext uri="{FF2B5EF4-FFF2-40B4-BE49-F238E27FC236}">
                  <a16:creationId xmlns:a16="http://schemas.microsoft.com/office/drawing/2014/main" id="{4F2C7E64-FEAC-45B0-BA28-E094C8477864}"/>
                </a:ext>
              </a:extLst>
            </p:cNvPr>
            <p:cNvSpPr txBox="1"/>
            <p:nvPr/>
          </p:nvSpPr>
          <p:spPr>
            <a:xfrm>
              <a:off x="2143499" y="737465"/>
              <a:ext cx="2419713" cy="461665"/>
            </a:xfrm>
            <a:prstGeom prst="rect">
              <a:avLst/>
            </a:prstGeom>
            <a:solidFill>
              <a:srgbClr val="007889"/>
            </a:solidFill>
          </p:spPr>
          <p:txBody>
            <a:bodyPr wrap="square" rtlCol="0">
              <a:spAutoFit/>
            </a:bodyPr>
            <a:lstStyle/>
            <a:p>
              <a:pPr algn="ctr"/>
              <a:r>
                <a:rPr lang="en-US" sz="1200">
                  <a:solidFill>
                    <a:schemeClr val="bg2"/>
                  </a:solidFill>
                  <a:latin typeface="Calibri" panose="020F0502020204030204" pitchFamily="34" charset="0"/>
                </a:rPr>
                <a:t>Recruited </a:t>
              </a:r>
            </a:p>
            <a:p>
              <a:pPr algn="ctr"/>
              <a:r>
                <a:rPr lang="en-US" sz="1200">
                  <a:solidFill>
                    <a:schemeClr val="bg2"/>
                  </a:solidFill>
                  <a:latin typeface="Calibri" panose="020F0502020204030204" pitchFamily="34" charset="0"/>
                </a:rPr>
                <a:t>(n = 15,263)</a:t>
              </a:r>
            </a:p>
          </p:txBody>
        </p:sp>
        <p:sp>
          <p:nvSpPr>
            <p:cNvPr id="17" name="TextBox 16">
              <a:extLst>
                <a:ext uri="{FF2B5EF4-FFF2-40B4-BE49-F238E27FC236}">
                  <a16:creationId xmlns:a16="http://schemas.microsoft.com/office/drawing/2014/main" id="{98CF97F1-6D8B-4C4A-B1D2-6DA3EAF662B3}"/>
                </a:ext>
              </a:extLst>
            </p:cNvPr>
            <p:cNvSpPr txBox="1"/>
            <p:nvPr/>
          </p:nvSpPr>
          <p:spPr>
            <a:xfrm>
              <a:off x="2143501" y="1749609"/>
              <a:ext cx="2414008" cy="461665"/>
            </a:xfrm>
            <a:prstGeom prst="rect">
              <a:avLst/>
            </a:prstGeom>
            <a:solidFill>
              <a:srgbClr val="007889"/>
            </a:solidFill>
          </p:spPr>
          <p:txBody>
            <a:bodyPr wrap="square" lIns="91440" tIns="45720" rIns="91440" bIns="45720" rtlCol="0" anchor="t">
              <a:spAutoFit/>
            </a:bodyPr>
            <a:lstStyle/>
            <a:p>
              <a:pPr algn="ctr"/>
              <a:r>
                <a:rPr lang="en-US" sz="1200">
                  <a:solidFill>
                    <a:schemeClr val="bg2"/>
                  </a:solidFill>
                  <a:latin typeface="Calibri"/>
                  <a:cs typeface="Calibri"/>
                </a:rPr>
                <a:t>Eligible to participate </a:t>
              </a:r>
            </a:p>
            <a:p>
              <a:pPr algn="ctr"/>
              <a:r>
                <a:rPr lang="en-US" sz="1200">
                  <a:solidFill>
                    <a:schemeClr val="bg2"/>
                  </a:solidFill>
                  <a:latin typeface="Calibri"/>
                  <a:cs typeface="Calibri"/>
                </a:rPr>
                <a:t>(n = 12, 532 )</a:t>
              </a:r>
              <a:endParaRPr lang="en-US" sz="1200">
                <a:solidFill>
                  <a:schemeClr val="bg2"/>
                </a:solidFill>
                <a:latin typeface="Calibri" panose="020F0502020204030204" pitchFamily="34" charset="0"/>
              </a:endParaRPr>
            </a:p>
          </p:txBody>
        </p:sp>
        <p:sp>
          <p:nvSpPr>
            <p:cNvPr id="18" name="TextBox 17">
              <a:extLst>
                <a:ext uri="{FF2B5EF4-FFF2-40B4-BE49-F238E27FC236}">
                  <a16:creationId xmlns:a16="http://schemas.microsoft.com/office/drawing/2014/main" id="{1CDA356C-1D85-4440-BC70-72CC0BF21C1A}"/>
                </a:ext>
              </a:extLst>
            </p:cNvPr>
            <p:cNvSpPr txBox="1"/>
            <p:nvPr/>
          </p:nvSpPr>
          <p:spPr>
            <a:xfrm>
              <a:off x="2079354" y="3904834"/>
              <a:ext cx="2486711" cy="646331"/>
            </a:xfrm>
            <a:prstGeom prst="rect">
              <a:avLst/>
            </a:prstGeom>
            <a:solidFill>
              <a:srgbClr val="007889"/>
            </a:solidFill>
          </p:spPr>
          <p:txBody>
            <a:bodyPr wrap="square" rtlCol="0">
              <a:spAutoFit/>
            </a:bodyPr>
            <a:lstStyle/>
            <a:p>
              <a:pPr algn="ctr"/>
              <a:r>
                <a:rPr lang="en-US" sz="1200">
                  <a:solidFill>
                    <a:schemeClr val="bg2"/>
                  </a:solidFill>
                  <a:latin typeface="Calibri" panose="020F0502020204030204" pitchFamily="34" charset="0"/>
                </a:rPr>
                <a:t>Heterosexually active participants at increased risk for HIV infection </a:t>
              </a:r>
            </a:p>
            <a:p>
              <a:pPr algn="ctr"/>
              <a:r>
                <a:rPr lang="en-US" sz="1200">
                  <a:solidFill>
                    <a:schemeClr val="bg2"/>
                  </a:solidFill>
                  <a:latin typeface="Calibri" panose="020F0502020204030204" pitchFamily="34" charset="0"/>
                </a:rPr>
                <a:t>(n = 9,582 )</a:t>
              </a:r>
            </a:p>
          </p:txBody>
        </p:sp>
        <p:cxnSp>
          <p:nvCxnSpPr>
            <p:cNvPr id="2" name="Straight Arrow Connector 1">
              <a:extLst>
                <a:ext uri="{FF2B5EF4-FFF2-40B4-BE49-F238E27FC236}">
                  <a16:creationId xmlns:a16="http://schemas.microsoft.com/office/drawing/2014/main" id="{27929D61-6386-44B5-9A88-B55CC3F831CF}"/>
                </a:ext>
              </a:extLst>
            </p:cNvPr>
            <p:cNvCxnSpPr>
              <a:cxnSpLocks/>
              <a:endCxn id="25" idx="1"/>
            </p:cNvCxnSpPr>
            <p:nvPr/>
          </p:nvCxnSpPr>
          <p:spPr>
            <a:xfrm>
              <a:off x="3246597" y="1476821"/>
              <a:ext cx="1550394" cy="2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604244-F7DC-402D-A748-52F8DF6E6753}"/>
                </a:ext>
              </a:extLst>
            </p:cNvPr>
            <p:cNvCxnSpPr>
              <a:cxnSpLocks/>
            </p:cNvCxnSpPr>
            <p:nvPr/>
          </p:nvCxnSpPr>
          <p:spPr>
            <a:xfrm flipV="1">
              <a:off x="3246597" y="2610434"/>
              <a:ext cx="1536145" cy="3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27D2041-7358-44E0-B0EE-59DC710C6AA1}"/>
                </a:ext>
              </a:extLst>
            </p:cNvPr>
            <p:cNvCxnSpPr>
              <a:cxnSpLocks/>
            </p:cNvCxnSpPr>
            <p:nvPr/>
          </p:nvCxnSpPr>
          <p:spPr>
            <a:xfrm>
              <a:off x="3238500" y="1202319"/>
              <a:ext cx="0" cy="52020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625A429-4737-4258-B01C-59F0ADDC39F7}"/>
                </a:ext>
              </a:extLst>
            </p:cNvPr>
            <p:cNvCxnSpPr>
              <a:cxnSpLocks/>
            </p:cNvCxnSpPr>
            <p:nvPr/>
          </p:nvCxnSpPr>
          <p:spPr>
            <a:xfrm>
              <a:off x="3238500" y="2211274"/>
              <a:ext cx="5238" cy="75481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253F82-7B2A-4C15-93B1-5CF2CA5A7996}"/>
                </a:ext>
              </a:extLst>
            </p:cNvPr>
            <p:cNvCxnSpPr>
              <a:cxnSpLocks/>
            </p:cNvCxnSpPr>
            <p:nvPr/>
          </p:nvCxnSpPr>
          <p:spPr>
            <a:xfrm>
              <a:off x="3238500" y="3422859"/>
              <a:ext cx="0" cy="481975"/>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28203BB-88F8-4EF4-AF7D-3F74BF3BF071}"/>
                </a:ext>
              </a:extLst>
            </p:cNvPr>
            <p:cNvSpPr txBox="1"/>
            <p:nvPr/>
          </p:nvSpPr>
          <p:spPr>
            <a:xfrm>
              <a:off x="4782743" y="2277342"/>
              <a:ext cx="2743200" cy="646331"/>
            </a:xfrm>
            <a:prstGeom prst="rect">
              <a:avLst/>
            </a:prstGeom>
            <a:solidFill>
              <a:srgbClr val="005DAA"/>
            </a:solidFill>
            <a:ln>
              <a:solidFill>
                <a:srgbClr val="005DA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a:solidFill>
                  <a:srgbClr val="FFFFFF"/>
                </a:solidFill>
                <a:latin typeface="Myriad Web Pro"/>
                <a:cs typeface="Calibri"/>
              </a:endParaRPr>
            </a:p>
            <a:p>
              <a:pPr algn="ctr"/>
              <a:r>
                <a:rPr lang="en-US" sz="1200">
                  <a:solidFill>
                    <a:srgbClr val="FFFFFF"/>
                  </a:solidFill>
                  <a:latin typeface="Myriad Web Pro"/>
                  <a:cs typeface="Calibri"/>
                </a:rPr>
                <a:t>Excluded due to lost data</a:t>
              </a:r>
            </a:p>
            <a:p>
              <a:pPr algn="ctr"/>
              <a:r>
                <a:rPr lang="en-US" sz="1200">
                  <a:solidFill>
                    <a:srgbClr val="FFFFFF"/>
                  </a:solidFill>
                  <a:latin typeface="Myriad Web Pro"/>
                  <a:cs typeface="Calibri"/>
                </a:rPr>
                <a:t>(n = 248)</a:t>
              </a:r>
              <a:endParaRPr lang="en-US" sz="1200">
                <a:solidFill>
                  <a:srgbClr val="000000"/>
                </a:solidFill>
                <a:latin typeface="Calibri"/>
                <a:cs typeface="Calibri"/>
              </a:endParaRPr>
            </a:p>
          </p:txBody>
        </p:sp>
        <p:sp>
          <p:nvSpPr>
            <p:cNvPr id="25" name="TextBox 24">
              <a:extLst>
                <a:ext uri="{FF2B5EF4-FFF2-40B4-BE49-F238E27FC236}">
                  <a16:creationId xmlns:a16="http://schemas.microsoft.com/office/drawing/2014/main" id="{29C652F1-F86F-441D-950C-2CEAEBF6369A}"/>
                </a:ext>
              </a:extLst>
            </p:cNvPr>
            <p:cNvSpPr txBox="1"/>
            <p:nvPr/>
          </p:nvSpPr>
          <p:spPr>
            <a:xfrm>
              <a:off x="4796991" y="1156374"/>
              <a:ext cx="2738704" cy="646331"/>
            </a:xfrm>
            <a:prstGeom prst="rect">
              <a:avLst/>
            </a:prstGeom>
            <a:solidFill>
              <a:srgbClr val="005DAA"/>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a:solidFill>
                  <a:srgbClr val="FFFFFF"/>
                </a:solidFill>
                <a:latin typeface="Calibri"/>
                <a:cs typeface="Calibri"/>
              </a:endParaRPr>
            </a:p>
            <a:p>
              <a:pPr algn="ctr"/>
              <a:r>
                <a:rPr lang="en-US" sz="1200" dirty="0">
                  <a:solidFill>
                    <a:srgbClr val="FFFFFF"/>
                  </a:solidFill>
                  <a:latin typeface="Calibri"/>
                  <a:cs typeface="Calibri"/>
                </a:rPr>
                <a:t>Did not meet eligibility criteria </a:t>
              </a:r>
            </a:p>
            <a:p>
              <a:pPr algn="ctr"/>
              <a:r>
                <a:rPr lang="en-US" sz="1200" dirty="0">
                  <a:solidFill>
                    <a:schemeClr val="bg2"/>
                  </a:solidFill>
                  <a:latin typeface="Calibri"/>
                  <a:cs typeface="Calibri"/>
                </a:rPr>
                <a:t>(n = 2,731</a:t>
              </a:r>
              <a:r>
                <a:rPr lang="en-US" sz="1200" dirty="0">
                  <a:solidFill>
                    <a:srgbClr val="FFFFFF"/>
                  </a:solidFill>
                  <a:latin typeface="Calibri"/>
                  <a:cs typeface="Calibri"/>
                </a:rPr>
                <a:t>)</a:t>
              </a:r>
              <a:endParaRPr lang="en-US" sz="1200" dirty="0"/>
            </a:p>
          </p:txBody>
        </p:sp>
        <p:sp>
          <p:nvSpPr>
            <p:cNvPr id="26" name="TextBox 25">
              <a:extLst>
                <a:ext uri="{FF2B5EF4-FFF2-40B4-BE49-F238E27FC236}">
                  <a16:creationId xmlns:a16="http://schemas.microsoft.com/office/drawing/2014/main" id="{43EBEE29-30E2-4EC0-A17C-6445DD0E1A84}"/>
                </a:ext>
              </a:extLst>
            </p:cNvPr>
            <p:cNvSpPr txBox="1"/>
            <p:nvPr/>
          </p:nvSpPr>
          <p:spPr>
            <a:xfrm>
              <a:off x="4782742" y="3362025"/>
              <a:ext cx="2749137" cy="646331"/>
            </a:xfrm>
            <a:prstGeom prst="rect">
              <a:avLst/>
            </a:prstGeom>
            <a:solidFill>
              <a:srgbClr val="005DAA"/>
            </a:solidFill>
            <a:ln>
              <a:solidFill>
                <a:srgbClr val="005DA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FFFFFF"/>
                  </a:solidFill>
                  <a:latin typeface="Calibri"/>
                  <a:cs typeface="Calibri"/>
                </a:rPr>
                <a:t>Excluded due to history of injection drug use, male-male sex, or not classified as low income (n = 2,702) </a:t>
              </a:r>
              <a:endParaRPr lang="en-US" sz="1200">
                <a:latin typeface="Calibri"/>
              </a:endParaRPr>
            </a:p>
          </p:txBody>
        </p:sp>
        <p:cxnSp>
          <p:nvCxnSpPr>
            <p:cNvPr id="27" name="Straight Arrow Connector 26">
              <a:extLst>
                <a:ext uri="{FF2B5EF4-FFF2-40B4-BE49-F238E27FC236}">
                  <a16:creationId xmlns:a16="http://schemas.microsoft.com/office/drawing/2014/main" id="{93FF4E51-8A63-456E-AB5B-ABF38E37AC37}"/>
                </a:ext>
              </a:extLst>
            </p:cNvPr>
            <p:cNvCxnSpPr>
              <a:cxnSpLocks/>
            </p:cNvCxnSpPr>
            <p:nvPr/>
          </p:nvCxnSpPr>
          <p:spPr>
            <a:xfrm flipV="1">
              <a:off x="3238500" y="3685928"/>
              <a:ext cx="1544242" cy="2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56B7C9CF-6BCE-436D-BC2A-4E05E32AC348}"/>
              </a:ext>
            </a:extLst>
          </p:cNvPr>
          <p:cNvSpPr>
            <a:spLocks noGrp="1"/>
          </p:cNvSpPr>
          <p:nvPr>
            <p:ph type="title"/>
          </p:nvPr>
        </p:nvSpPr>
        <p:spPr>
          <a:xfrm>
            <a:off x="355600" y="31764"/>
            <a:ext cx="8303368" cy="547903"/>
          </a:xfrm>
        </p:spPr>
        <p:txBody>
          <a:bodyPr anchor="ctr"/>
          <a:lstStyle/>
          <a:p>
            <a:r>
              <a:rPr lang="en-US" dirty="0">
                <a:latin typeface="Calibri"/>
                <a:cs typeface="Calibri"/>
              </a:rPr>
              <a:t>NHBS Recruitment and Analysis Sample, 2019</a:t>
            </a:r>
            <a:endParaRPr lang="en-US" dirty="0"/>
          </a:p>
        </p:txBody>
      </p:sp>
      <p:pic>
        <p:nvPicPr>
          <p:cNvPr id="7" name="Picture 6">
            <a:extLst>
              <a:ext uri="{FF2B5EF4-FFF2-40B4-BE49-F238E27FC236}">
                <a16:creationId xmlns:a16="http://schemas.microsoft.com/office/drawing/2014/main" id="{C26DC3E0-6C36-4445-BD1E-E88C68FFBCF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380" y="181799"/>
            <a:ext cx="1147474" cy="1074058"/>
          </a:xfrm>
          <a:prstGeom prst="rect">
            <a:avLst/>
          </a:prstGeom>
        </p:spPr>
      </p:pic>
    </p:spTree>
    <p:extLst>
      <p:ext uri="{BB962C8B-B14F-4D97-AF65-F5344CB8AC3E}">
        <p14:creationId xmlns:p14="http://schemas.microsoft.com/office/powerpoint/2010/main" val="39336678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8758C-7975-431D-B185-48E122BAE338}"/>
              </a:ext>
            </a:extLst>
          </p:cNvPr>
          <p:cNvSpPr>
            <a:spLocks noGrp="1"/>
          </p:cNvSpPr>
          <p:nvPr>
            <p:ph type="title"/>
          </p:nvPr>
        </p:nvSpPr>
        <p:spPr>
          <a:xfrm>
            <a:off x="166804" y="3798558"/>
            <a:ext cx="8294913" cy="871538"/>
          </a:xfrm>
        </p:spPr>
        <p:txBody>
          <a:bodyPr/>
          <a:lstStyle/>
          <a:p>
            <a:r>
              <a:rPr lang="en-US" dirty="0"/>
              <a:t>Demographics </a:t>
            </a:r>
          </a:p>
        </p:txBody>
      </p:sp>
    </p:spTree>
    <p:extLst>
      <p:ext uri="{BB962C8B-B14F-4D97-AF65-F5344CB8AC3E}">
        <p14:creationId xmlns:p14="http://schemas.microsoft.com/office/powerpoint/2010/main" val="41554183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descr="Of the 9,582 heterosexually active participant in NHBS in 2019, 55% were females and 45% were males. &#10;">
            <a:extLst>
              <a:ext uri="{FF2B5EF4-FFF2-40B4-BE49-F238E27FC236}">
                <a16:creationId xmlns:a16="http://schemas.microsoft.com/office/drawing/2014/main" id="{8A5F75FD-916E-469B-8A36-B964684D2D22}"/>
              </a:ext>
            </a:extLst>
          </p:cNvPr>
          <p:cNvGraphicFramePr>
            <a:graphicFrameLocks noGrp="1"/>
          </p:cNvGraphicFramePr>
          <p:nvPr>
            <p:ph idx="17"/>
            <p:extLst>
              <p:ext uri="{D42A27DB-BD31-4B8C-83A1-F6EECF244321}">
                <p14:modId xmlns:p14="http://schemas.microsoft.com/office/powerpoint/2010/main" val="2349842872"/>
              </p:ext>
            </p:extLst>
          </p:nvPr>
        </p:nvGraphicFramePr>
        <p:xfrm>
          <a:off x="349007" y="746876"/>
          <a:ext cx="8585443" cy="428994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A725097-85F1-45C1-A978-2150384FC216}"/>
              </a:ext>
            </a:extLst>
          </p:cNvPr>
          <p:cNvSpPr/>
          <p:nvPr/>
        </p:nvSpPr>
        <p:spPr>
          <a:xfrm>
            <a:off x="4813660" y="1896997"/>
            <a:ext cx="1005320" cy="292063"/>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chemeClr val="bg2"/>
                </a:solidFill>
                <a:latin typeface="Calibri" panose="020F0502020204030204" pitchFamily="34" charset="0"/>
                <a:cs typeface="Calibri" panose="020F0502020204030204" pitchFamily="34" charset="0"/>
              </a:rPr>
              <a:t>Males</a:t>
            </a:r>
          </a:p>
        </p:txBody>
      </p:sp>
      <p:sp>
        <p:nvSpPr>
          <p:cNvPr id="4" name="Title 3">
            <a:extLst>
              <a:ext uri="{FF2B5EF4-FFF2-40B4-BE49-F238E27FC236}">
                <a16:creationId xmlns:a16="http://schemas.microsoft.com/office/drawing/2014/main" id="{4CA1BB04-D61B-456A-8AC9-85E306BA3127}"/>
              </a:ext>
            </a:extLst>
          </p:cNvPr>
          <p:cNvSpPr>
            <a:spLocks noGrp="1"/>
          </p:cNvSpPr>
          <p:nvPr>
            <p:ph type="title"/>
          </p:nvPr>
        </p:nvSpPr>
        <p:spPr>
          <a:xfrm>
            <a:off x="457199" y="-3546"/>
            <a:ext cx="8477539" cy="854446"/>
          </a:xfrm>
        </p:spPr>
        <p:txBody>
          <a:bodyPr anchor="ctr"/>
          <a:lstStyle/>
          <a:p>
            <a:r>
              <a:rPr lang="en-US" sz="2800" dirty="0">
                <a:latin typeface="Calibri" panose="020F0502020204030204" pitchFamily="34" charset="0"/>
                <a:cs typeface="Calibri" panose="020F0502020204030204" pitchFamily="34" charset="0"/>
              </a:rPr>
              <a:t>Heterosexually Active Participants by Gender, NHBS, 2019</a:t>
            </a:r>
          </a:p>
        </p:txBody>
      </p:sp>
    </p:spTree>
    <p:extLst>
      <p:ext uri="{BB962C8B-B14F-4D97-AF65-F5344CB8AC3E}">
        <p14:creationId xmlns:p14="http://schemas.microsoft.com/office/powerpoint/2010/main" val="32975634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Participants who were HIV-positive had a reactive rapid NHBS HIV test result supported by a second rapid test or supplemental laboratory-based testing.&#10;">
            <a:extLst>
              <a:ext uri="{FF2B5EF4-FFF2-40B4-BE49-F238E27FC236}">
                <a16:creationId xmlns:a16="http://schemas.microsoft.com/office/drawing/2014/main" id="{2C54D478-63A2-4912-BD28-729DFC9E0521}"/>
              </a:ext>
            </a:extLst>
          </p:cNvPr>
          <p:cNvSpPr txBox="1"/>
          <p:nvPr/>
        </p:nvSpPr>
        <p:spPr>
          <a:xfrm>
            <a:off x="572373" y="4613881"/>
            <a:ext cx="760981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*Participants with a valid NHBS HIV test result. Participants who were HIV-positive had a reactive rapid NHBS HIV test result supported by a second rapid test or supplemental laboratory-based testing.</a:t>
            </a:r>
          </a:p>
        </p:txBody>
      </p:sp>
      <p:sp>
        <p:nvSpPr>
          <p:cNvPr id="4" name="Rectangle: Rounded Corners 3">
            <a:extLst>
              <a:ext uri="{FF2B5EF4-FFF2-40B4-BE49-F238E27FC236}">
                <a16:creationId xmlns:a16="http://schemas.microsoft.com/office/drawing/2014/main" id="{ACA8A4C0-DB9C-4C7E-ABCA-40B8F2BE7538}"/>
              </a:ext>
              <a:ext uri="{C183D7F6-B498-43B3-948B-1728B52AA6E4}">
                <adec:decorative xmlns:adec="http://schemas.microsoft.com/office/drawing/2017/decorative" val="1"/>
              </a:ext>
            </a:extLst>
          </p:cNvPr>
          <p:cNvSpPr/>
          <p:nvPr/>
        </p:nvSpPr>
        <p:spPr>
          <a:xfrm>
            <a:off x="279204" y="4572000"/>
            <a:ext cx="8599549" cy="39088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sz="1000">
              <a:solidFill>
                <a:srgbClr val="000000"/>
              </a:solidFill>
              <a:latin typeface="Calibri" panose="020F0502020204030204" pitchFamily="34" charset="0"/>
              <a:cs typeface="Calibri" panose="020F0502020204030204" pitchFamily="34" charset="0"/>
            </a:endParaRPr>
          </a:p>
        </p:txBody>
      </p:sp>
      <p:graphicFrame>
        <p:nvGraphicFramePr>
          <p:cNvPr id="8" name="Chart 7" descr="In 2019 among participants with a valid NHBS HIV test result, 98.5% of males and 98.2% of females were HIV-negative, while 1.5% of males and 1.8% of females were HIV-positive. Participants who were HIV-positive had a reactive rapid NHBS HIV test result supported by a second rapid test or supplemental laboratory-based testing.&#10;">
            <a:extLst>
              <a:ext uri="{FF2B5EF4-FFF2-40B4-BE49-F238E27FC236}">
                <a16:creationId xmlns:a16="http://schemas.microsoft.com/office/drawing/2014/main" id="{68E12A25-A390-4243-B123-F777E858EDF3}"/>
              </a:ext>
            </a:extLst>
          </p:cNvPr>
          <p:cNvGraphicFramePr/>
          <p:nvPr>
            <p:extLst>
              <p:ext uri="{D42A27DB-BD31-4B8C-83A1-F6EECF244321}">
                <p14:modId xmlns:p14="http://schemas.microsoft.com/office/powerpoint/2010/main" val="824705908"/>
              </p:ext>
            </p:extLst>
          </p:nvPr>
        </p:nvGraphicFramePr>
        <p:xfrm>
          <a:off x="544450" y="1193606"/>
          <a:ext cx="8599549" cy="3378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E0EF505-FB61-4355-9BCC-0EE70CFED643}"/>
              </a:ext>
            </a:extLst>
          </p:cNvPr>
          <p:cNvSpPr>
            <a:spLocks noGrp="1"/>
          </p:cNvSpPr>
          <p:nvPr>
            <p:ph type="title"/>
          </p:nvPr>
        </p:nvSpPr>
        <p:spPr>
          <a:xfrm>
            <a:off x="292308" y="0"/>
            <a:ext cx="8303368" cy="899886"/>
          </a:xfrm>
        </p:spPr>
        <p:txBody>
          <a:bodyPr anchor="ctr"/>
          <a:lstStyle/>
          <a:p>
            <a:r>
              <a:rPr lang="en-US" sz="2800" dirty="0">
                <a:latin typeface="Calibri" panose="020F0502020204030204" pitchFamily="34" charset="0"/>
                <a:cs typeface="Calibri" panose="020F0502020204030204" pitchFamily="34" charset="0"/>
              </a:rPr>
              <a:t>HIV Status* of Heterosexually Active Participants by Gender, NHBS, 2019</a:t>
            </a:r>
          </a:p>
        </p:txBody>
      </p:sp>
    </p:spTree>
    <p:extLst>
      <p:ext uri="{BB962C8B-B14F-4D97-AF65-F5344CB8AC3E}">
        <p14:creationId xmlns:p14="http://schemas.microsoft.com/office/powerpoint/2010/main" val="41961454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B6302F-FD87-40D6-80E0-C5DF156CA99E}"/>
              </a:ext>
            </a:extLst>
          </p:cNvPr>
          <p:cNvSpPr txBox="1"/>
          <p:nvPr/>
        </p:nvSpPr>
        <p:spPr>
          <a:xfrm>
            <a:off x="1111172" y="4803494"/>
            <a:ext cx="45720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Numbers might not sum to 100% due to rounding</a:t>
            </a:r>
          </a:p>
        </p:txBody>
      </p:sp>
      <p:graphicFrame>
        <p:nvGraphicFramePr>
          <p:cNvPr id="6" name="Chart 5" descr="In 2019, 19% of participants were 18-24 years old, 14% were 25-29 years old, 24% were 30-39 years old, 19% were 40-49 years old, and 23% were 50-60 years old.&#10;">
            <a:extLst>
              <a:ext uri="{FF2B5EF4-FFF2-40B4-BE49-F238E27FC236}">
                <a16:creationId xmlns:a16="http://schemas.microsoft.com/office/drawing/2014/main" id="{0D1EC2BD-49D9-4727-931A-C46D1AA83DB7}"/>
              </a:ext>
            </a:extLst>
          </p:cNvPr>
          <p:cNvGraphicFramePr/>
          <p:nvPr>
            <p:extLst>
              <p:ext uri="{D42A27DB-BD31-4B8C-83A1-F6EECF244321}">
                <p14:modId xmlns:p14="http://schemas.microsoft.com/office/powerpoint/2010/main" val="2831881655"/>
              </p:ext>
            </p:extLst>
          </p:nvPr>
        </p:nvGraphicFramePr>
        <p:xfrm>
          <a:off x="642174" y="865539"/>
          <a:ext cx="8501826" cy="418614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740F2CF6-AE1A-43EA-B92A-A0DF784B6E90}"/>
              </a:ext>
            </a:extLst>
          </p:cNvPr>
          <p:cNvSpPr>
            <a:spLocks noGrp="1"/>
          </p:cNvSpPr>
          <p:nvPr>
            <p:ph type="title"/>
          </p:nvPr>
        </p:nvSpPr>
        <p:spPr>
          <a:xfrm>
            <a:off x="642174" y="-10409"/>
            <a:ext cx="8044626" cy="875948"/>
          </a:xfrm>
        </p:spPr>
        <p:txBody>
          <a:bodyPr anchor="ctr"/>
          <a:lstStyle/>
          <a:p>
            <a:r>
              <a:rPr lang="en-US" dirty="0"/>
              <a:t>Heterosexually Active Participants by Age Group, NHBS, 2019</a:t>
            </a:r>
          </a:p>
        </p:txBody>
      </p:sp>
    </p:spTree>
    <p:extLst>
      <p:ext uri="{BB962C8B-B14F-4D97-AF65-F5344CB8AC3E}">
        <p14:creationId xmlns:p14="http://schemas.microsoft.com/office/powerpoint/2010/main" val="37440925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CB2326B-6E40-4AE4-9650-9C2FB4581E74}"/>
              </a:ext>
            </a:extLst>
          </p:cNvPr>
          <p:cNvSpPr/>
          <p:nvPr/>
        </p:nvSpPr>
        <p:spPr>
          <a:xfrm>
            <a:off x="279204" y="4572000"/>
            <a:ext cx="8599549" cy="3908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000" dirty="0">
                <a:solidFill>
                  <a:srgbClr val="000000"/>
                </a:solidFill>
                <a:latin typeface="Calibri" panose="020F0502020204030204" pitchFamily="34" charset="0"/>
                <a:cs typeface="Calibri" panose="020F0502020204030204" pitchFamily="34" charset="0"/>
              </a:rPr>
              <a:t>Hispanic/Latino can be of any race; Other includes Asian, American Indian/Alaska Native, and Native Hawaiian/Other Pacific Islander </a:t>
            </a:r>
          </a:p>
        </p:txBody>
      </p:sp>
      <p:sp>
        <p:nvSpPr>
          <p:cNvPr id="5" name="TextBox 4">
            <a:extLst>
              <a:ext uri="{FF2B5EF4-FFF2-40B4-BE49-F238E27FC236}">
                <a16:creationId xmlns:a16="http://schemas.microsoft.com/office/drawing/2014/main" id="{A089FEF2-20EC-41E9-A9E5-97C4906168F0}"/>
              </a:ext>
            </a:extLst>
          </p:cNvPr>
          <p:cNvSpPr txBox="1"/>
          <p:nvPr/>
        </p:nvSpPr>
        <p:spPr>
          <a:xfrm>
            <a:off x="300947" y="4803494"/>
            <a:ext cx="45720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Numbers might not sum to 100% due to rounding</a:t>
            </a:r>
          </a:p>
        </p:txBody>
      </p:sp>
      <p:graphicFrame>
        <p:nvGraphicFramePr>
          <p:cNvPr id="6" name="Chart 5" descr="In 2019, 68% of participants were Black/African American, 22% were Hispanic/Latino (Hispanic/Latino can be of any race), 4% were white, 4% were of multiple races, and 1% were of other races, including American Indian/Alaska Native (0.6%), Asian (0.2%), and Native Hawaiian/Other Pacific Islander (0.3%). &#10;">
            <a:extLst>
              <a:ext uri="{FF2B5EF4-FFF2-40B4-BE49-F238E27FC236}">
                <a16:creationId xmlns:a16="http://schemas.microsoft.com/office/drawing/2014/main" id="{E5738E8D-21FE-4FF1-8ABE-EDFC90D87180}"/>
              </a:ext>
            </a:extLst>
          </p:cNvPr>
          <p:cNvGraphicFramePr/>
          <p:nvPr>
            <p:extLst>
              <p:ext uri="{D42A27DB-BD31-4B8C-83A1-F6EECF244321}">
                <p14:modId xmlns:p14="http://schemas.microsoft.com/office/powerpoint/2010/main" val="3555980199"/>
              </p:ext>
            </p:extLst>
          </p:nvPr>
        </p:nvGraphicFramePr>
        <p:xfrm>
          <a:off x="87252" y="836266"/>
          <a:ext cx="8599548" cy="34709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069DF71-D3B6-4494-ADA8-AE9FC059D747}"/>
              </a:ext>
            </a:extLst>
          </p:cNvPr>
          <p:cNvSpPr>
            <a:spLocks noGrp="1"/>
          </p:cNvSpPr>
          <p:nvPr>
            <p:ph type="title"/>
          </p:nvPr>
        </p:nvSpPr>
        <p:spPr>
          <a:xfrm>
            <a:off x="457200" y="3557"/>
            <a:ext cx="8229600" cy="857250"/>
          </a:xfrm>
        </p:spPr>
        <p:txBody>
          <a:bodyPr anchor="ctr"/>
          <a:lstStyle/>
          <a:p>
            <a:r>
              <a:rPr lang="en-US" dirty="0"/>
              <a:t>Heterosexually Active Participants by Race/Ethnicity, NHBS, 2019</a:t>
            </a:r>
          </a:p>
        </p:txBody>
      </p:sp>
    </p:spTree>
    <p:extLst>
      <p:ext uri="{BB962C8B-B14F-4D97-AF65-F5344CB8AC3E}">
        <p14:creationId xmlns:p14="http://schemas.microsoft.com/office/powerpoint/2010/main" val="208791563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58BBB3-1AEF-48B3-9D38-7A14AE50EDD7}"/>
              </a:ext>
            </a:extLst>
          </p:cNvPr>
          <p:cNvSpPr txBox="1"/>
          <p:nvPr/>
        </p:nvSpPr>
        <p:spPr>
          <a:xfrm>
            <a:off x="694482" y="4803494"/>
            <a:ext cx="4572000"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Numbers might not sum to 100% due to rounding</a:t>
            </a:r>
          </a:p>
        </p:txBody>
      </p:sp>
      <p:graphicFrame>
        <p:nvGraphicFramePr>
          <p:cNvPr id="6" name="Chart 5" descr="In 2019, 26% of participants had less than high school education, 50% had high school education or equivalent, 22% had some college or technical degree, and 3% has college degree or more.&#10;">
            <a:extLst>
              <a:ext uri="{FF2B5EF4-FFF2-40B4-BE49-F238E27FC236}">
                <a16:creationId xmlns:a16="http://schemas.microsoft.com/office/drawing/2014/main" id="{0D1EC2BD-49D9-4727-931A-C46D1AA83DB7}"/>
              </a:ext>
            </a:extLst>
          </p:cNvPr>
          <p:cNvGraphicFramePr/>
          <p:nvPr>
            <p:extLst>
              <p:ext uri="{D42A27DB-BD31-4B8C-83A1-F6EECF244321}">
                <p14:modId xmlns:p14="http://schemas.microsoft.com/office/powerpoint/2010/main" val="2418161809"/>
              </p:ext>
            </p:extLst>
          </p:nvPr>
        </p:nvGraphicFramePr>
        <p:xfrm>
          <a:off x="642174" y="865539"/>
          <a:ext cx="8501826" cy="418614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740F2CF6-AE1A-43EA-B92A-A0DF784B6E90}"/>
              </a:ext>
            </a:extLst>
          </p:cNvPr>
          <p:cNvSpPr>
            <a:spLocks noGrp="1"/>
          </p:cNvSpPr>
          <p:nvPr>
            <p:ph type="title"/>
          </p:nvPr>
        </p:nvSpPr>
        <p:spPr>
          <a:xfrm>
            <a:off x="642174" y="-10409"/>
            <a:ext cx="8044626" cy="875948"/>
          </a:xfrm>
        </p:spPr>
        <p:txBody>
          <a:bodyPr anchor="ctr"/>
          <a:lstStyle/>
          <a:p>
            <a:r>
              <a:rPr lang="en-US" dirty="0"/>
              <a:t>Heterosexually Active Participants by Education Level, NHBS, 2019</a:t>
            </a:r>
          </a:p>
        </p:txBody>
      </p:sp>
    </p:spTree>
    <p:extLst>
      <p:ext uri="{BB962C8B-B14F-4D97-AF65-F5344CB8AC3E}">
        <p14:creationId xmlns:p14="http://schemas.microsoft.com/office/powerpoint/2010/main" val="30398537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descr="In 2019, 20% of participants had not visited a health care provider in the past 12 months. &#10;">
            <a:extLst>
              <a:ext uri="{FF2B5EF4-FFF2-40B4-BE49-F238E27FC236}">
                <a16:creationId xmlns:a16="http://schemas.microsoft.com/office/drawing/2014/main" id="{4C8D5F41-09B5-4327-94D8-9FD86F5A05B9}"/>
              </a:ext>
            </a:extLst>
          </p:cNvPr>
          <p:cNvGraphicFramePr>
            <a:graphicFrameLocks noGrp="1"/>
          </p:cNvGraphicFramePr>
          <p:nvPr>
            <p:ph idx="17"/>
            <p:extLst>
              <p:ext uri="{D42A27DB-BD31-4B8C-83A1-F6EECF244321}">
                <p14:modId xmlns:p14="http://schemas.microsoft.com/office/powerpoint/2010/main" val="2817384873"/>
              </p:ext>
            </p:extLst>
          </p:nvPr>
        </p:nvGraphicFramePr>
        <p:xfrm>
          <a:off x="4572000" y="-29980"/>
          <a:ext cx="4572000" cy="5044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descr="In 2019, 24% of participants had currently no health insurance">
            <a:extLst>
              <a:ext uri="{FF2B5EF4-FFF2-40B4-BE49-F238E27FC236}">
                <a16:creationId xmlns:a16="http://schemas.microsoft.com/office/drawing/2014/main" id="{40AADC99-44D7-4317-8215-6937FE1F90C3}"/>
              </a:ext>
            </a:extLst>
          </p:cNvPr>
          <p:cNvGraphicFramePr>
            <a:graphicFrameLocks noGrp="1"/>
          </p:cNvGraphicFramePr>
          <p:nvPr>
            <p:ph idx="16"/>
            <p:extLst>
              <p:ext uri="{D42A27DB-BD31-4B8C-83A1-F6EECF244321}">
                <p14:modId xmlns:p14="http://schemas.microsoft.com/office/powerpoint/2010/main" val="1453250618"/>
              </p:ext>
            </p:extLst>
          </p:nvPr>
        </p:nvGraphicFramePr>
        <p:xfrm>
          <a:off x="0" y="0"/>
          <a:ext cx="4212236" cy="504419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2CC31639-12A2-4720-8AB8-99912AB66502}"/>
              </a:ext>
            </a:extLst>
          </p:cNvPr>
          <p:cNvSpPr>
            <a:spLocks noGrp="1"/>
          </p:cNvSpPr>
          <p:nvPr>
            <p:ph type="title"/>
          </p:nvPr>
        </p:nvSpPr>
        <p:spPr>
          <a:xfrm>
            <a:off x="457199" y="-547903"/>
            <a:ext cx="8477539" cy="547903"/>
          </a:xfrm>
        </p:spPr>
        <p:txBody>
          <a:bodyPr anchor="b"/>
          <a:lstStyle/>
          <a:p>
            <a:r>
              <a:rPr lang="en-US" sz="2000" dirty="0">
                <a:latin typeface="Calibri" panose="020F0502020204030204" pitchFamily="34" charset="0"/>
                <a:cs typeface="Calibri" panose="020F0502020204030204" pitchFamily="34" charset="0"/>
              </a:rPr>
              <a:t>Health Insurance and Healthcare Provider Visits among Heterosexually Active Participants, 2019</a:t>
            </a:r>
          </a:p>
        </p:txBody>
      </p:sp>
    </p:spTree>
    <p:extLst>
      <p:ext uri="{BB962C8B-B14F-4D97-AF65-F5344CB8AC3E}">
        <p14:creationId xmlns:p14="http://schemas.microsoft.com/office/powerpoint/2010/main" val="18647362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descr="In 2019, 26% of participants had been homeless in the past 12 months">
            <a:extLst>
              <a:ext uri="{FF2B5EF4-FFF2-40B4-BE49-F238E27FC236}">
                <a16:creationId xmlns:a16="http://schemas.microsoft.com/office/drawing/2014/main" id="{3B010626-8E3D-4762-9ED9-151AFB26B59F}"/>
              </a:ext>
            </a:extLst>
          </p:cNvPr>
          <p:cNvGraphicFramePr/>
          <p:nvPr>
            <p:extLst>
              <p:ext uri="{D42A27DB-BD31-4B8C-83A1-F6EECF244321}">
                <p14:modId xmlns:p14="http://schemas.microsoft.com/office/powerpoint/2010/main" val="3725385247"/>
              </p:ext>
            </p:extLst>
          </p:nvPr>
        </p:nvGraphicFramePr>
        <p:xfrm>
          <a:off x="67457" y="111681"/>
          <a:ext cx="4504543" cy="4932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descr="In 2019, 81% of participants had a household income at or below the federal poverty level.&#10;">
            <a:extLst>
              <a:ext uri="{FF2B5EF4-FFF2-40B4-BE49-F238E27FC236}">
                <a16:creationId xmlns:a16="http://schemas.microsoft.com/office/drawing/2014/main" id="{A392DAE4-9DED-4BF4-8187-6BBCA0B18A89}"/>
              </a:ext>
            </a:extLst>
          </p:cNvPr>
          <p:cNvGraphicFramePr>
            <a:graphicFrameLocks/>
          </p:cNvGraphicFramePr>
          <p:nvPr>
            <p:extLst>
              <p:ext uri="{D42A27DB-BD31-4B8C-83A1-F6EECF244321}">
                <p14:modId xmlns:p14="http://schemas.microsoft.com/office/powerpoint/2010/main" val="123533166"/>
              </p:ext>
            </p:extLst>
          </p:nvPr>
        </p:nvGraphicFramePr>
        <p:xfrm>
          <a:off x="4733365" y="111681"/>
          <a:ext cx="4343179" cy="493251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E5444FDE-D132-4825-A8D4-C8A236FB8E48}"/>
              </a:ext>
            </a:extLst>
          </p:cNvPr>
          <p:cNvSpPr>
            <a:spLocks noGrp="1"/>
          </p:cNvSpPr>
          <p:nvPr>
            <p:ph type="title" idx="4294967295"/>
          </p:nvPr>
        </p:nvSpPr>
        <p:spPr>
          <a:xfrm>
            <a:off x="628650" y="-993775"/>
            <a:ext cx="7886700" cy="993775"/>
          </a:xfrm>
          <a:prstGeom prst="rect">
            <a:avLst/>
          </a:prstGeom>
        </p:spPr>
        <p:txBody>
          <a:bodyPr anchor="b"/>
          <a:lstStyle/>
          <a:p>
            <a:pPr algn="l"/>
            <a:r>
              <a:rPr lang="en-US" sz="2000" b="1" dirty="0">
                <a:solidFill>
                  <a:srgbClr val="00788A"/>
                </a:solidFill>
                <a:latin typeface="Calibri" panose="020F0502020204030204" pitchFamily="34" charset="0"/>
                <a:cs typeface="Calibri" panose="020F0502020204030204" pitchFamily="34" charset="0"/>
              </a:rPr>
              <a:t>Homelessness and Poverty among Heterosexually active participants, 2019</a:t>
            </a:r>
          </a:p>
        </p:txBody>
      </p:sp>
    </p:spTree>
    <p:extLst>
      <p:ext uri="{BB962C8B-B14F-4D97-AF65-F5344CB8AC3E}">
        <p14:creationId xmlns:p14="http://schemas.microsoft.com/office/powerpoint/2010/main" val="24348436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8B21BB4-BF16-47C4-9AE2-237C925CC9C4}"/>
              </a:ext>
            </a:extLst>
          </p:cNvPr>
          <p:cNvSpPr>
            <a:spLocks noGrp="1"/>
          </p:cNvSpPr>
          <p:nvPr>
            <p:ph type="body" sz="quarter" idx="10"/>
          </p:nvPr>
        </p:nvSpPr>
        <p:spPr>
          <a:xfrm>
            <a:off x="663114" y="795736"/>
            <a:ext cx="8087186" cy="4068364"/>
          </a:xfrm>
        </p:spPr>
        <p:txBody>
          <a:bodyPr/>
          <a:lstStyle/>
          <a:p>
            <a:r>
              <a:rPr lang="en-US" sz="2000" dirty="0">
                <a:solidFill>
                  <a:srgbClr val="007889"/>
                </a:solidFill>
                <a:cs typeface="Calibri" panose="020F0502020204030204" pitchFamily="34" charset="0"/>
              </a:rPr>
              <a:t>Background, Objectives, Populations, Participants</a:t>
            </a:r>
          </a:p>
          <a:p>
            <a:pPr lvl="1">
              <a:buFont typeface="Wingdings" panose="05000000000000000000" pitchFamily="2" charset="2"/>
              <a:buChar char="v"/>
            </a:pPr>
            <a:r>
              <a:rPr lang="en-US" sz="1600" dirty="0">
                <a:solidFill>
                  <a:srgbClr val="007889"/>
                </a:solidFill>
                <a:cs typeface="Calibri" panose="020F0502020204030204" pitchFamily="34" charset="0"/>
              </a:rPr>
              <a:t>Slides 3-7</a:t>
            </a:r>
          </a:p>
          <a:p>
            <a:r>
              <a:rPr lang="en-US" sz="2000" dirty="0">
                <a:solidFill>
                  <a:srgbClr val="007889"/>
                </a:solidFill>
                <a:cs typeface="Calibri" panose="020F0502020204030204" pitchFamily="34" charset="0"/>
              </a:rPr>
              <a:t>Methods</a:t>
            </a:r>
          </a:p>
          <a:p>
            <a:pPr lvl="1">
              <a:buFont typeface="Wingdings" panose="05000000000000000000" pitchFamily="2" charset="2"/>
              <a:buChar char="v"/>
            </a:pPr>
            <a:r>
              <a:rPr lang="en-US" sz="1600" dirty="0">
                <a:solidFill>
                  <a:srgbClr val="007889"/>
                </a:solidFill>
                <a:cs typeface="Calibri" panose="020F0502020204030204" pitchFamily="34" charset="0"/>
              </a:rPr>
              <a:t>Slides 8-10</a:t>
            </a:r>
          </a:p>
          <a:p>
            <a:r>
              <a:rPr lang="en-US" sz="2000" dirty="0">
                <a:solidFill>
                  <a:srgbClr val="007889"/>
                </a:solidFill>
                <a:cs typeface="Calibri" panose="020F0502020204030204" pitchFamily="34" charset="0"/>
              </a:rPr>
              <a:t>Demographics</a:t>
            </a:r>
          </a:p>
          <a:p>
            <a:pPr lvl="1">
              <a:buFont typeface="Wingdings" panose="05000000000000000000" pitchFamily="2" charset="2"/>
              <a:buChar char="v"/>
            </a:pPr>
            <a:r>
              <a:rPr lang="en-US" sz="1600" dirty="0">
                <a:solidFill>
                  <a:srgbClr val="007889"/>
                </a:solidFill>
                <a:cs typeface="Calibri" panose="020F0502020204030204" pitchFamily="34" charset="0"/>
              </a:rPr>
              <a:t>Slides 11-18</a:t>
            </a:r>
          </a:p>
          <a:p>
            <a:r>
              <a:rPr lang="en-US" sz="2000" dirty="0">
                <a:solidFill>
                  <a:srgbClr val="007889"/>
                </a:solidFill>
                <a:cs typeface="Calibri" panose="020F0502020204030204" pitchFamily="34" charset="0"/>
              </a:rPr>
              <a:t>Sexual Behaviors</a:t>
            </a:r>
          </a:p>
          <a:p>
            <a:pPr lvl="1">
              <a:buFont typeface="Wingdings" panose="05000000000000000000" pitchFamily="2" charset="2"/>
              <a:buChar char="v"/>
            </a:pPr>
            <a:r>
              <a:rPr lang="en-US" sz="1600" dirty="0">
                <a:solidFill>
                  <a:srgbClr val="007889"/>
                </a:solidFill>
                <a:cs typeface="Calibri" panose="020F0502020204030204" pitchFamily="34" charset="0"/>
              </a:rPr>
              <a:t>Slides 19-23</a:t>
            </a:r>
          </a:p>
          <a:p>
            <a:r>
              <a:rPr lang="en-US" sz="2000" dirty="0">
                <a:solidFill>
                  <a:srgbClr val="007889"/>
                </a:solidFill>
                <a:cs typeface="Calibri" panose="020F0502020204030204" pitchFamily="34" charset="0"/>
              </a:rPr>
              <a:t>HIV Testing &amp; Prevention</a:t>
            </a:r>
          </a:p>
          <a:p>
            <a:pPr lvl="1">
              <a:buFont typeface="Wingdings" panose="05000000000000000000" pitchFamily="2" charset="2"/>
              <a:buChar char="v"/>
            </a:pPr>
            <a:r>
              <a:rPr lang="en-US" sz="1600" dirty="0">
                <a:solidFill>
                  <a:srgbClr val="00788A"/>
                </a:solidFill>
              </a:rPr>
              <a:t>Slides 24-31 </a:t>
            </a:r>
          </a:p>
          <a:p>
            <a:r>
              <a:rPr lang="en-US" sz="2000" dirty="0">
                <a:solidFill>
                  <a:srgbClr val="007889"/>
                </a:solidFill>
                <a:cs typeface="Calibri" panose="020F0502020204030204" pitchFamily="34" charset="0"/>
              </a:rPr>
              <a:t>Resources and Acknowledgments</a:t>
            </a:r>
          </a:p>
          <a:p>
            <a:pPr lvl="1">
              <a:buFont typeface="Wingdings" panose="05000000000000000000" pitchFamily="2" charset="2"/>
              <a:buChar char="v"/>
            </a:pPr>
            <a:r>
              <a:rPr lang="en-US" sz="1600" dirty="0">
                <a:solidFill>
                  <a:srgbClr val="00788A"/>
                </a:solidFill>
              </a:rPr>
              <a:t>Slides 32-33 </a:t>
            </a:r>
          </a:p>
          <a:p>
            <a:pPr marL="457200" lvl="1" indent="0">
              <a:buNone/>
            </a:pPr>
            <a:endParaRPr lang="en-US" sz="1600" dirty="0">
              <a:solidFill>
                <a:srgbClr val="00788A"/>
              </a:solidFill>
            </a:endParaRPr>
          </a:p>
        </p:txBody>
      </p:sp>
      <p:sp>
        <p:nvSpPr>
          <p:cNvPr id="5" name="Title 4">
            <a:extLst>
              <a:ext uri="{FF2B5EF4-FFF2-40B4-BE49-F238E27FC236}">
                <a16:creationId xmlns:a16="http://schemas.microsoft.com/office/drawing/2014/main" id="{62D1D31B-13F9-4EA9-9B92-94D8E3BC7FE2}"/>
              </a:ext>
            </a:extLst>
          </p:cNvPr>
          <p:cNvSpPr>
            <a:spLocks noGrp="1"/>
          </p:cNvSpPr>
          <p:nvPr>
            <p:ph type="title"/>
          </p:nvPr>
        </p:nvSpPr>
        <p:spPr>
          <a:xfrm>
            <a:off x="732916" y="121919"/>
            <a:ext cx="4802345" cy="673817"/>
          </a:xfrm>
        </p:spPr>
        <p:txBody>
          <a:bodyPr/>
          <a:lstStyle/>
          <a:p>
            <a:r>
              <a:rPr lang="en-US" dirty="0">
                <a:latin typeface="Calibri" panose="020F0502020204030204" pitchFamily="34" charset="0"/>
                <a:cs typeface="Calibri" panose="020F0502020204030204" pitchFamily="34" charset="0"/>
              </a:rPr>
              <a:t>Outline</a:t>
            </a:r>
          </a:p>
        </p:txBody>
      </p:sp>
      <p:pic>
        <p:nvPicPr>
          <p:cNvPr id="13" name="Picture 12">
            <a:extLst>
              <a:ext uri="{FF2B5EF4-FFF2-40B4-BE49-F238E27FC236}">
                <a16:creationId xmlns:a16="http://schemas.microsoft.com/office/drawing/2014/main" id="{3E90ABB4-870C-4A4B-8BA4-CDA0D05F510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156" y="97575"/>
            <a:ext cx="1147474" cy="1074058"/>
          </a:xfrm>
          <a:prstGeom prst="rect">
            <a:avLst/>
          </a:prstGeom>
        </p:spPr>
      </p:pic>
    </p:spTree>
    <p:extLst>
      <p:ext uri="{BB962C8B-B14F-4D97-AF65-F5344CB8AC3E}">
        <p14:creationId xmlns:p14="http://schemas.microsoft.com/office/powerpoint/2010/main" val="30186711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536500-1E23-47FC-9C43-2F68831F5486}"/>
              </a:ext>
            </a:extLst>
          </p:cNvPr>
          <p:cNvSpPr>
            <a:spLocks noGrp="1"/>
          </p:cNvSpPr>
          <p:nvPr>
            <p:ph type="title"/>
          </p:nvPr>
        </p:nvSpPr>
        <p:spPr>
          <a:xfrm>
            <a:off x="222838" y="3837209"/>
            <a:ext cx="8294913" cy="871538"/>
          </a:xfrm>
        </p:spPr>
        <p:txBody>
          <a:bodyPr/>
          <a:lstStyle/>
          <a:p>
            <a:r>
              <a:rPr lang="en-US" dirty="0"/>
              <a:t>Sexual Behaviors </a:t>
            </a:r>
          </a:p>
        </p:txBody>
      </p:sp>
    </p:spTree>
    <p:extLst>
      <p:ext uri="{BB962C8B-B14F-4D97-AF65-F5344CB8AC3E}">
        <p14:creationId xmlns:p14="http://schemas.microsoft.com/office/powerpoint/2010/main" val="242024022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descr="In 2019, all (100%) of heterosexually active men reported vaginal sex with female sex partner, 84% reported condomless vaginal sex, 27% reported anal sex, and 20% reported condomless anal sex.  &#10;">
            <a:extLst>
              <a:ext uri="{FF2B5EF4-FFF2-40B4-BE49-F238E27FC236}">
                <a16:creationId xmlns:a16="http://schemas.microsoft.com/office/drawing/2014/main" id="{021797DE-6366-42FF-BED6-160FAF206C96}"/>
              </a:ext>
            </a:extLst>
          </p:cNvPr>
          <p:cNvGraphicFramePr/>
          <p:nvPr>
            <p:extLst>
              <p:ext uri="{D42A27DB-BD31-4B8C-83A1-F6EECF244321}">
                <p14:modId xmlns:p14="http://schemas.microsoft.com/office/powerpoint/2010/main" val="2009799969"/>
              </p:ext>
            </p:extLst>
          </p:nvPr>
        </p:nvGraphicFramePr>
        <p:xfrm>
          <a:off x="0" y="0"/>
          <a:ext cx="9144000" cy="50596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90C6A36-D5C1-40A2-9139-E0E0BCACBAE8}"/>
              </a:ext>
            </a:extLst>
          </p:cNvPr>
          <p:cNvSpPr>
            <a:spLocks noGrp="1"/>
          </p:cNvSpPr>
          <p:nvPr>
            <p:ph type="title"/>
          </p:nvPr>
        </p:nvSpPr>
        <p:spPr>
          <a:xfrm>
            <a:off x="457200" y="2777"/>
            <a:ext cx="8229600" cy="857250"/>
          </a:xfrm>
        </p:spPr>
        <p:txBody>
          <a:bodyPr anchor="ctr"/>
          <a:lstStyle/>
          <a:p>
            <a:r>
              <a:rPr lang="en-US" dirty="0"/>
              <a:t>Sexual Behaviors with Female Sex Partners among Heterosexually Active Men, NHBS, 2019</a:t>
            </a:r>
          </a:p>
        </p:txBody>
      </p:sp>
    </p:spTree>
    <p:extLst>
      <p:ext uri="{BB962C8B-B14F-4D97-AF65-F5344CB8AC3E}">
        <p14:creationId xmlns:p14="http://schemas.microsoft.com/office/powerpoint/2010/main" val="34882337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In 2019, among heterosexually active men, 80% had vaginal or anal sex with main female sex partner and 68% had condomless vaginal or anal sex with main female sex partner. In 2019, among heterosexually active men, 63% had vaginal or anal sex with casual female sex partner and 42% had condomless vaginal or anal sex with casual female sex partner. &#10;">
            <a:extLst>
              <a:ext uri="{FF2B5EF4-FFF2-40B4-BE49-F238E27FC236}">
                <a16:creationId xmlns:a16="http://schemas.microsoft.com/office/drawing/2014/main" id="{9C321108-23EA-480A-9406-E1C69E85EF06}"/>
              </a:ext>
            </a:extLst>
          </p:cNvPr>
          <p:cNvGraphicFramePr/>
          <p:nvPr>
            <p:extLst>
              <p:ext uri="{D42A27DB-BD31-4B8C-83A1-F6EECF244321}">
                <p14:modId xmlns:p14="http://schemas.microsoft.com/office/powerpoint/2010/main" val="3719669016"/>
              </p:ext>
            </p:extLst>
          </p:nvPr>
        </p:nvGraphicFramePr>
        <p:xfrm>
          <a:off x="0" y="-1"/>
          <a:ext cx="9144000" cy="50516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2400550-2B0C-41E5-8E2E-057C9FE21764}"/>
              </a:ext>
            </a:extLst>
          </p:cNvPr>
          <p:cNvSpPr>
            <a:spLocks noGrp="1"/>
          </p:cNvSpPr>
          <p:nvPr>
            <p:ph type="title"/>
          </p:nvPr>
        </p:nvSpPr>
        <p:spPr>
          <a:xfrm>
            <a:off x="457200" y="10040"/>
            <a:ext cx="8229600" cy="1196460"/>
          </a:xfrm>
        </p:spPr>
        <p:txBody>
          <a:bodyPr anchor="ctr"/>
          <a:lstStyle/>
          <a:p>
            <a:r>
              <a:rPr lang="en-US" dirty="0"/>
              <a:t>Sexual Behaviors with Female Sex Partners among Heterosexually Active Men by Partner Type, NHBS, 2019</a:t>
            </a:r>
          </a:p>
        </p:txBody>
      </p:sp>
    </p:spTree>
    <p:extLst>
      <p:ext uri="{BB962C8B-B14F-4D97-AF65-F5344CB8AC3E}">
        <p14:creationId xmlns:p14="http://schemas.microsoft.com/office/powerpoint/2010/main" val="29203356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In 2019, all (100%) of heterosexually active women reported vaginal sex with male sex partner, 89% reported condomless vaginal sex, 28% reported anal sex, and 24% reported condomless anal sex. &#10;">
            <a:extLst>
              <a:ext uri="{FF2B5EF4-FFF2-40B4-BE49-F238E27FC236}">
                <a16:creationId xmlns:a16="http://schemas.microsoft.com/office/drawing/2014/main" id="{C7CDC58B-B8CB-4B24-8135-1BF84EF8688E}"/>
              </a:ext>
            </a:extLst>
          </p:cNvPr>
          <p:cNvGraphicFramePr/>
          <p:nvPr>
            <p:extLst>
              <p:ext uri="{D42A27DB-BD31-4B8C-83A1-F6EECF244321}">
                <p14:modId xmlns:p14="http://schemas.microsoft.com/office/powerpoint/2010/main" val="2450138887"/>
              </p:ext>
            </p:extLst>
          </p:nvPr>
        </p:nvGraphicFramePr>
        <p:xfrm>
          <a:off x="413656" y="740229"/>
          <a:ext cx="8730343" cy="42964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F01FD17-83C0-4504-AEBC-7F771E6E112B}"/>
              </a:ext>
            </a:extLst>
          </p:cNvPr>
          <p:cNvSpPr>
            <a:spLocks noGrp="1"/>
          </p:cNvSpPr>
          <p:nvPr>
            <p:ph type="title"/>
          </p:nvPr>
        </p:nvSpPr>
        <p:spPr>
          <a:xfrm>
            <a:off x="457200" y="10040"/>
            <a:ext cx="8229600" cy="857250"/>
          </a:xfrm>
        </p:spPr>
        <p:txBody>
          <a:bodyPr anchor="ctr"/>
          <a:lstStyle/>
          <a:p>
            <a:r>
              <a:rPr lang="en-US" dirty="0"/>
              <a:t>Sexual Behaviors with Male Partners among Heterosexually Active Women, NHBS, 2019</a:t>
            </a:r>
          </a:p>
        </p:txBody>
      </p:sp>
    </p:spTree>
    <p:extLst>
      <p:ext uri="{BB962C8B-B14F-4D97-AF65-F5344CB8AC3E}">
        <p14:creationId xmlns:p14="http://schemas.microsoft.com/office/powerpoint/2010/main" val="39394191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In 2019, among heterosexually active women, 84% had vaginal or anal sex with main male sex partner and 53% had vaginal or anal sex with casual male sex partner. In 2019, among heterosexually active women, 75% had condomless vaginal or anal sex with main male sex partner and 39% had condomless vaginal or anal sex with casual male sex partner. &#10;">
            <a:extLst>
              <a:ext uri="{FF2B5EF4-FFF2-40B4-BE49-F238E27FC236}">
                <a16:creationId xmlns:a16="http://schemas.microsoft.com/office/drawing/2014/main" id="{D36050CB-F902-40EB-879F-899BB0125EE5}"/>
              </a:ext>
            </a:extLst>
          </p:cNvPr>
          <p:cNvGraphicFramePr/>
          <p:nvPr>
            <p:extLst>
              <p:ext uri="{D42A27DB-BD31-4B8C-83A1-F6EECF244321}">
                <p14:modId xmlns:p14="http://schemas.microsoft.com/office/powerpoint/2010/main" val="4248222936"/>
              </p:ext>
            </p:extLst>
          </p:nvPr>
        </p:nvGraphicFramePr>
        <p:xfrm>
          <a:off x="312056" y="783771"/>
          <a:ext cx="8831943" cy="4267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00C2B96-5A91-45E6-817C-FE79CDD72D67}"/>
              </a:ext>
            </a:extLst>
          </p:cNvPr>
          <p:cNvSpPr>
            <a:spLocks noGrp="1"/>
          </p:cNvSpPr>
          <p:nvPr>
            <p:ph type="title"/>
          </p:nvPr>
        </p:nvSpPr>
        <p:spPr>
          <a:xfrm>
            <a:off x="457200" y="10038"/>
            <a:ext cx="8229600" cy="1171062"/>
          </a:xfrm>
        </p:spPr>
        <p:txBody>
          <a:bodyPr anchor="ctr"/>
          <a:lstStyle/>
          <a:p>
            <a:r>
              <a:rPr lang="en-US" dirty="0"/>
              <a:t>Sexual Behaviors with Male Partners among Heterosexually Active Women by Partner Type, NHBS, 2019 </a:t>
            </a:r>
          </a:p>
        </p:txBody>
      </p:sp>
    </p:spTree>
    <p:extLst>
      <p:ext uri="{BB962C8B-B14F-4D97-AF65-F5344CB8AC3E}">
        <p14:creationId xmlns:p14="http://schemas.microsoft.com/office/powerpoint/2010/main" val="246990139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EF23B-8EF9-4FC6-BF53-E35B71BB6B4C}"/>
              </a:ext>
            </a:extLst>
          </p:cNvPr>
          <p:cNvSpPr>
            <a:spLocks noGrp="1"/>
          </p:cNvSpPr>
          <p:nvPr>
            <p:ph type="title"/>
          </p:nvPr>
        </p:nvSpPr>
        <p:spPr>
          <a:xfrm>
            <a:off x="256451" y="3817663"/>
            <a:ext cx="8294913" cy="871538"/>
          </a:xfrm>
        </p:spPr>
        <p:txBody>
          <a:bodyPr/>
          <a:lstStyle/>
          <a:p>
            <a:r>
              <a:rPr lang="en-US" dirty="0"/>
              <a:t>HIV Testing and Prevention Behaviors</a:t>
            </a:r>
          </a:p>
        </p:txBody>
      </p:sp>
    </p:spTree>
    <p:extLst>
      <p:ext uri="{BB962C8B-B14F-4D97-AF65-F5344CB8AC3E}">
        <p14:creationId xmlns:p14="http://schemas.microsoft.com/office/powerpoint/2010/main" val="1050139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In 2019, 76% of male and 82% of female participants ever tested for HIV.&#10;">
            <a:extLst>
              <a:ext uri="{FF2B5EF4-FFF2-40B4-BE49-F238E27FC236}">
                <a16:creationId xmlns:a16="http://schemas.microsoft.com/office/drawing/2014/main" id="{775F9E68-12DE-49C8-B99F-7B8A54723B5C}"/>
              </a:ext>
            </a:extLst>
          </p:cNvPr>
          <p:cNvGraphicFramePr/>
          <p:nvPr>
            <p:extLst>
              <p:ext uri="{D42A27DB-BD31-4B8C-83A1-F6EECF244321}">
                <p14:modId xmlns:p14="http://schemas.microsoft.com/office/powerpoint/2010/main" val="2648231271"/>
              </p:ext>
            </p:extLst>
          </p:nvPr>
        </p:nvGraphicFramePr>
        <p:xfrm>
          <a:off x="341086" y="754743"/>
          <a:ext cx="8802914" cy="4274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21A4013-B6F3-49AB-92E5-A5637B505906}"/>
              </a:ext>
            </a:extLst>
          </p:cNvPr>
          <p:cNvSpPr>
            <a:spLocks noGrp="1"/>
          </p:cNvSpPr>
          <p:nvPr>
            <p:ph type="title"/>
          </p:nvPr>
        </p:nvSpPr>
        <p:spPr>
          <a:xfrm>
            <a:off x="457200" y="10040"/>
            <a:ext cx="8229600" cy="857250"/>
          </a:xfrm>
        </p:spPr>
        <p:txBody>
          <a:bodyPr anchor="ctr"/>
          <a:lstStyle/>
          <a:p>
            <a:r>
              <a:rPr lang="en-US" dirty="0"/>
              <a:t>Heterosexually Active Participants Ever Testing for HIV by Gender, NHBS, 2019</a:t>
            </a:r>
          </a:p>
        </p:txBody>
      </p:sp>
    </p:spTree>
    <p:extLst>
      <p:ext uri="{BB962C8B-B14F-4D97-AF65-F5344CB8AC3E}">
        <p14:creationId xmlns:p14="http://schemas.microsoft.com/office/powerpoint/2010/main" val="20198058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n 2019, 38% of male and 41% of female participants tested for HIV in the past 12 months.&#10;">
            <a:extLst>
              <a:ext uri="{FF2B5EF4-FFF2-40B4-BE49-F238E27FC236}">
                <a16:creationId xmlns:a16="http://schemas.microsoft.com/office/drawing/2014/main" id="{62B97DD3-2581-4BF8-A304-7F0085AF4FDD}"/>
              </a:ext>
            </a:extLst>
          </p:cNvPr>
          <p:cNvGraphicFramePr/>
          <p:nvPr>
            <p:extLst>
              <p:ext uri="{D42A27DB-BD31-4B8C-83A1-F6EECF244321}">
                <p14:modId xmlns:p14="http://schemas.microsoft.com/office/powerpoint/2010/main" val="2638639642"/>
              </p:ext>
            </p:extLst>
          </p:nvPr>
        </p:nvGraphicFramePr>
        <p:xfrm>
          <a:off x="390888" y="914400"/>
          <a:ext cx="8753111" cy="412229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5E1F203-5428-40F5-AE39-7150DFAECF4F}"/>
              </a:ext>
            </a:extLst>
          </p:cNvPr>
          <p:cNvSpPr>
            <a:spLocks noGrp="1"/>
          </p:cNvSpPr>
          <p:nvPr>
            <p:ph type="title"/>
          </p:nvPr>
        </p:nvSpPr>
        <p:spPr>
          <a:xfrm>
            <a:off x="457200" y="-3425"/>
            <a:ext cx="8229600" cy="857250"/>
          </a:xfrm>
        </p:spPr>
        <p:txBody>
          <a:bodyPr anchor="ctr"/>
          <a:lstStyle/>
          <a:p>
            <a:r>
              <a:rPr lang="en-US" dirty="0"/>
              <a:t>Heterosexually Active Participants Testing for HIV in the past 12 months by Gender, NHBS, 2019</a:t>
            </a:r>
          </a:p>
        </p:txBody>
      </p:sp>
    </p:spTree>
    <p:extLst>
      <p:ext uri="{BB962C8B-B14F-4D97-AF65-F5344CB8AC3E}">
        <p14:creationId xmlns:p14="http://schemas.microsoft.com/office/powerpoint/2010/main" val="1194447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Clinical settings include private doctor’s office (including HMO), emergency department, hospital (inpatient), public health clinic or community health center, family planning or obstetrics clinic, correctional facility, or drug treatment program. Nonclinical settings include HIV counseling and testing site, HIV street outreach program or mobile unit, syringe services program, or home.&#10;">
            <a:extLst>
              <a:ext uri="{FF2B5EF4-FFF2-40B4-BE49-F238E27FC236}">
                <a16:creationId xmlns:a16="http://schemas.microsoft.com/office/drawing/2014/main" id="{9C801732-FCDE-43B4-9249-A3E9CF5E713E}"/>
              </a:ext>
            </a:extLst>
          </p:cNvPr>
          <p:cNvSpPr txBox="1"/>
          <p:nvPr/>
        </p:nvSpPr>
        <p:spPr>
          <a:xfrm>
            <a:off x="607273" y="4506694"/>
            <a:ext cx="8159799"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Clinical settings include private doctor’s office (including HMO), emergency department, hospital (inpatient), public health clinic or community health center, family planning or obstetrics clinic, correctional facility, or drug treatment program. Nonclinical settings include HIV counseling and testing site, HIV street outreach program or mobile unit, syringe services program, or home.</a:t>
            </a:r>
          </a:p>
        </p:txBody>
      </p:sp>
      <p:graphicFrame>
        <p:nvGraphicFramePr>
          <p:cNvPr id="8" name="Chart 7" descr="In 2019, among participants who were tested for HIV in the 12 past months, 73% of males and 82% of females reported that their most recent test was performed in a clinical setting. In 2019, among participants who were tested for HIV in the 12 past months, 19% of males and 13% of females reported that their most recent test was performed in a non-clinical setting. &#10;&#10;Clinical settings include private doctor’s office (including HMO), emergency department, hospital (inpatient), public health clinic or community health center, family planning or obstetrics clinic, correctional facility, or drug treatment program. Nonclinical settings include HIV counseling and testing site, HIV street outreach program or mobile unit, syringe services program, or home.&#10;">
            <a:extLst>
              <a:ext uri="{FF2B5EF4-FFF2-40B4-BE49-F238E27FC236}">
                <a16:creationId xmlns:a16="http://schemas.microsoft.com/office/drawing/2014/main" id="{1E854375-D790-4DA7-B130-EAF385CBAE7C}"/>
              </a:ext>
            </a:extLst>
          </p:cNvPr>
          <p:cNvGraphicFramePr/>
          <p:nvPr>
            <p:extLst>
              <p:ext uri="{D42A27DB-BD31-4B8C-83A1-F6EECF244321}">
                <p14:modId xmlns:p14="http://schemas.microsoft.com/office/powerpoint/2010/main" val="969257638"/>
              </p:ext>
            </p:extLst>
          </p:nvPr>
        </p:nvGraphicFramePr>
        <p:xfrm>
          <a:off x="376928" y="1409700"/>
          <a:ext cx="8767071" cy="31055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descr="In 2019, among participants who were tested for HIV in the 12 past months, 73% of males and 82% of females reported that their most recent test was performed in a clinical setting. In 2019, among participants who were tested for HIV in the 12 past months, 19% of males and 13% of females reported that their most recent test was performed in a non-clinical setting. &#10;&#10;">
            <a:extLst>
              <a:ext uri="{FF2B5EF4-FFF2-40B4-BE49-F238E27FC236}">
                <a16:creationId xmlns:a16="http://schemas.microsoft.com/office/drawing/2014/main" id="{E59371D7-BBB3-4EAE-A2D6-3DB918F242B7}"/>
              </a:ext>
            </a:extLst>
          </p:cNvPr>
          <p:cNvSpPr>
            <a:spLocks noGrp="1"/>
          </p:cNvSpPr>
          <p:nvPr>
            <p:ph type="body" sz="quarter" idx="10"/>
          </p:nvPr>
        </p:nvSpPr>
        <p:spPr>
          <a:xfrm>
            <a:off x="600293" y="1157086"/>
            <a:ext cx="8160274" cy="3358207"/>
          </a:xfrm>
        </p:spPr>
        <p:txBody>
          <a:bodyPr/>
          <a:lstStyle/>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marL="0" lvl="0" indent="0">
              <a:buNone/>
            </a:pPr>
            <a:endParaRPr lang="en-US" sz="900" dirty="0"/>
          </a:p>
        </p:txBody>
      </p:sp>
      <p:sp>
        <p:nvSpPr>
          <p:cNvPr id="4" name="Title 3">
            <a:extLst>
              <a:ext uri="{FF2B5EF4-FFF2-40B4-BE49-F238E27FC236}">
                <a16:creationId xmlns:a16="http://schemas.microsoft.com/office/drawing/2014/main" id="{A9AD7D6A-0F3D-446F-AD27-46C9A71445A0}"/>
              </a:ext>
            </a:extLst>
          </p:cNvPr>
          <p:cNvSpPr>
            <a:spLocks noGrp="1"/>
          </p:cNvSpPr>
          <p:nvPr>
            <p:ph type="title"/>
          </p:nvPr>
        </p:nvSpPr>
        <p:spPr>
          <a:xfrm>
            <a:off x="420316" y="26564"/>
            <a:ext cx="8404088" cy="1130522"/>
          </a:xfrm>
        </p:spPr>
        <p:txBody>
          <a:bodyPr anchor="ctr"/>
          <a:lstStyle/>
          <a:p>
            <a:r>
              <a:rPr lang="en-US" sz="2800" dirty="0">
                <a:latin typeface="Calibri" panose="020F0502020204030204" pitchFamily="34" charset="0"/>
                <a:cs typeface="Calibri" panose="020F0502020204030204" pitchFamily="34" charset="0"/>
              </a:rPr>
              <a:t>Setting of Most Recent HIV Test among Heterosexually Active Men and Women who were tested for HIV in the past 12 months, NHBS, 2019</a:t>
            </a:r>
          </a:p>
        </p:txBody>
      </p:sp>
    </p:spTree>
    <p:extLst>
      <p:ext uri="{BB962C8B-B14F-4D97-AF65-F5344CB8AC3E}">
        <p14:creationId xmlns:p14="http://schemas.microsoft.com/office/powerpoint/2010/main" val="142002207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Clinical settings include private doctor’s office (including HMO), emergency department, hospital (inpatient), public health clinic or community health center, family planning or obstetrics clinic, correctional facility, or drug treatment program. Nonclinical settings include HIV counseling and testing site, HIV street outreach program or mobile unit, syringe services program, or home.&#10;">
            <a:extLst>
              <a:ext uri="{FF2B5EF4-FFF2-40B4-BE49-F238E27FC236}">
                <a16:creationId xmlns:a16="http://schemas.microsoft.com/office/drawing/2014/main" id="{5454ACA2-C525-41AB-B453-7218A3E4C067}"/>
              </a:ext>
            </a:extLst>
          </p:cNvPr>
          <p:cNvSpPr txBox="1"/>
          <p:nvPr/>
        </p:nvSpPr>
        <p:spPr>
          <a:xfrm>
            <a:off x="607273" y="4506694"/>
            <a:ext cx="8159799" cy="338554"/>
          </a:xfrm>
          <a:prstGeom prst="rect">
            <a:avLst/>
          </a:prstGeom>
          <a:noFill/>
        </p:spPr>
        <p:txBody>
          <a:bodyPr wrap="square" rtlCol="0">
            <a:spAutoFit/>
          </a:bodyPr>
          <a:lstStyle/>
          <a:p>
            <a:r>
              <a:rPr lang="en-US" sz="800" dirty="0">
                <a:solidFill>
                  <a:srgbClr val="000000"/>
                </a:solidFill>
                <a:latin typeface="Calibri" panose="020F0502020204030204" pitchFamily="34" charset="0"/>
              </a:rPr>
              <a:t>Clinical settings include private doctor’s office (including HMO), emergency department, hospital (inpatient), public health clinic or community health center, family planning or obstetrics clinic, correctional facility, or drug treatment program. Nonclinical settings include HIV counseling and testing site, HIV street outreach program or mobile unit, syringe services program, or home.</a:t>
            </a:r>
          </a:p>
        </p:txBody>
      </p:sp>
      <p:sp>
        <p:nvSpPr>
          <p:cNvPr id="2" name="Text Placeholder 1" descr="In 2019, among participants who were tested for HIV in the 12 past months, 83% of 18-24 years old, 84% of aged 25-29 years old, 78% of 30-39 years old, 75% of 40-49 years old, and 73% of 50-60 years old tested in clinical setting.&#10;&#10;In 2019, among participants who were tested for HIV in the 12 past months, 11% of 18-24 years old, 11% of 25-29 years old, 15% of 30-39 years old, 19% of 40-49 years old, and 22% of 50-60 years old their most recent test was performed in a non-clinical setting. &#10;">
            <a:extLst>
              <a:ext uri="{FF2B5EF4-FFF2-40B4-BE49-F238E27FC236}">
                <a16:creationId xmlns:a16="http://schemas.microsoft.com/office/drawing/2014/main" id="{F5D224D7-0413-4859-8ADB-7B597E398B7D}"/>
              </a:ext>
            </a:extLst>
          </p:cNvPr>
          <p:cNvSpPr>
            <a:spLocks noGrp="1"/>
          </p:cNvSpPr>
          <p:nvPr>
            <p:ph type="body" sz="quarter" idx="10"/>
          </p:nvPr>
        </p:nvSpPr>
        <p:spPr/>
        <p:txBody>
          <a:bodyPr/>
          <a:lstStyle/>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lvl="0"/>
            <a:endParaRPr lang="en-US" sz="900" dirty="0"/>
          </a:p>
          <a:p>
            <a:pPr marL="0" lvl="0" indent="0">
              <a:buNone/>
            </a:pPr>
            <a:endParaRPr lang="en-US" sz="900" dirty="0"/>
          </a:p>
        </p:txBody>
      </p:sp>
      <p:graphicFrame>
        <p:nvGraphicFramePr>
          <p:cNvPr id="12" name="Chart 11" descr="In 2019, among participants who were tested for HIV in the 12 past months, 11% of 18-24 years old, 11% of 25-29 years old, 15% of 30-39 years old, 19% of 40-49 years old, and 22% of 50-60 years old their most recent test was performed in a non-clinical setting. &#10;&#10;&#10;">
            <a:extLst>
              <a:ext uri="{FF2B5EF4-FFF2-40B4-BE49-F238E27FC236}">
                <a16:creationId xmlns:a16="http://schemas.microsoft.com/office/drawing/2014/main" id="{1F64F5F0-957C-4DB0-B030-00C0AC7013B9}"/>
              </a:ext>
            </a:extLst>
          </p:cNvPr>
          <p:cNvGraphicFramePr/>
          <p:nvPr>
            <p:extLst>
              <p:ext uri="{D42A27DB-BD31-4B8C-83A1-F6EECF244321}">
                <p14:modId xmlns:p14="http://schemas.microsoft.com/office/powerpoint/2010/main" val="1197347377"/>
              </p:ext>
            </p:extLst>
          </p:nvPr>
        </p:nvGraphicFramePr>
        <p:xfrm>
          <a:off x="4606863" y="1358900"/>
          <a:ext cx="4313911" cy="3103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descr="In 2019, among participants who were tested for HIV in the 12 past months, 83% of 18-24 years old, 84% of aged 25-29 years old, 78% of 30-39 years old, 75% of 40-49 years old, and 73% of 50-60 years old tested in clinical setting.&#10;">
            <a:extLst>
              <a:ext uri="{FF2B5EF4-FFF2-40B4-BE49-F238E27FC236}">
                <a16:creationId xmlns:a16="http://schemas.microsoft.com/office/drawing/2014/main" id="{0AAB4C17-9078-49F9-B741-0A6DDC30CA10}"/>
              </a:ext>
            </a:extLst>
          </p:cNvPr>
          <p:cNvGraphicFramePr/>
          <p:nvPr>
            <p:extLst>
              <p:ext uri="{D42A27DB-BD31-4B8C-83A1-F6EECF244321}">
                <p14:modId xmlns:p14="http://schemas.microsoft.com/office/powerpoint/2010/main" val="2813331110"/>
              </p:ext>
            </p:extLst>
          </p:nvPr>
        </p:nvGraphicFramePr>
        <p:xfrm>
          <a:off x="223226" y="1358899"/>
          <a:ext cx="4729774" cy="310314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C7EC294E-72A2-44F7-895C-4F8711257151}"/>
              </a:ext>
            </a:extLst>
          </p:cNvPr>
          <p:cNvSpPr>
            <a:spLocks noGrp="1"/>
          </p:cNvSpPr>
          <p:nvPr>
            <p:ph type="title"/>
          </p:nvPr>
        </p:nvSpPr>
        <p:spPr>
          <a:xfrm>
            <a:off x="420316" y="0"/>
            <a:ext cx="8303368" cy="1030513"/>
          </a:xfrm>
        </p:spPr>
        <p:txBody>
          <a:bodyPr anchor="ctr"/>
          <a:lstStyle/>
          <a:p>
            <a:r>
              <a:rPr lang="en-US" sz="2400" dirty="0">
                <a:latin typeface="Calibri" panose="020F0502020204030204" pitchFamily="34" charset="0"/>
                <a:cs typeface="Calibri" panose="020F0502020204030204" pitchFamily="34" charset="0"/>
              </a:rPr>
              <a:t>Setting of Most Recent HIV Test among Heterosexually Active Men and Women who were tested for HIV in the past 12 months by Age Groups, NHBS, 2019</a:t>
            </a:r>
          </a:p>
        </p:txBody>
      </p:sp>
    </p:spTree>
    <p:extLst>
      <p:ext uri="{BB962C8B-B14F-4D97-AF65-F5344CB8AC3E}">
        <p14:creationId xmlns:p14="http://schemas.microsoft.com/office/powerpoint/2010/main" val="15424888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A702D-7DF4-4CDE-8587-C5B35614C62B}"/>
              </a:ext>
            </a:extLst>
          </p:cNvPr>
          <p:cNvSpPr txBox="1"/>
          <p:nvPr/>
        </p:nvSpPr>
        <p:spPr>
          <a:xfrm>
            <a:off x="529984" y="4693730"/>
            <a:ext cx="8175248" cy="248384"/>
          </a:xfrm>
          <a:prstGeom prst="rect">
            <a:avLst/>
          </a:prstGeom>
          <a:noFill/>
        </p:spPr>
        <p:txBody>
          <a:bodyPr wrap="square" rtlCol="0">
            <a:spAutoFit/>
          </a:bodyPr>
          <a:lstStyle/>
          <a:p>
            <a:r>
              <a:rPr lang="en-US" sz="1000">
                <a:solidFill>
                  <a:srgbClr val="000000"/>
                </a:solidFill>
                <a:latin typeface="Calibri" panose="020F0502020204030204" pitchFamily="34" charset="0"/>
                <a:hlinkClick r:id="rId3"/>
              </a:rPr>
              <a:t>https://www.cdc.gov/hiv/statistics/systems/nhbs/index.html</a:t>
            </a:r>
            <a:r>
              <a:rPr lang="en-US" sz="1000">
                <a:solidFill>
                  <a:srgbClr val="000000"/>
                </a:solidFill>
                <a:latin typeface="Calibri" panose="020F0502020204030204" pitchFamily="34" charset="0"/>
              </a:rPr>
              <a:t> </a:t>
            </a:r>
          </a:p>
        </p:txBody>
      </p:sp>
      <p:sp>
        <p:nvSpPr>
          <p:cNvPr id="2" name="Text Placeholder 1">
            <a:extLst>
              <a:ext uri="{FF2B5EF4-FFF2-40B4-BE49-F238E27FC236}">
                <a16:creationId xmlns:a16="http://schemas.microsoft.com/office/drawing/2014/main" id="{D7F0C001-F69E-B44F-BFE8-462A8B0E1A73}"/>
              </a:ext>
            </a:extLst>
          </p:cNvPr>
          <p:cNvSpPr>
            <a:spLocks noGrp="1"/>
          </p:cNvSpPr>
          <p:nvPr>
            <p:ph type="body" sz="quarter" idx="10"/>
          </p:nvPr>
        </p:nvSpPr>
        <p:spPr>
          <a:xfrm>
            <a:off x="457200" y="1257300"/>
            <a:ext cx="8175248" cy="3308306"/>
          </a:xfrm>
        </p:spPr>
        <p:txBody>
          <a:bodyPr/>
          <a:lstStyle/>
          <a:p>
            <a:r>
              <a:rPr lang="en-US" sz="2400" b="0" dirty="0"/>
              <a:t>Started in 2003 </a:t>
            </a:r>
          </a:p>
          <a:p>
            <a:r>
              <a:rPr lang="en-US" sz="2400" b="0" dirty="0"/>
              <a:t>CDC’s comprehensive system for conducting bio-behavioral surveillance among persons at increased risk for HIV infection </a:t>
            </a:r>
          </a:p>
          <a:p>
            <a:r>
              <a:rPr lang="en-US" sz="2400" b="0" dirty="0"/>
              <a:t>State/local health departments with a metropolitan statistical area/division with high prevalence of HIV are eligible to participate in NHBS</a:t>
            </a:r>
          </a:p>
          <a:p>
            <a:r>
              <a:rPr lang="en-US" sz="2400" b="0" dirty="0"/>
              <a:t>NHBS provides data to steer resources and programs</a:t>
            </a:r>
          </a:p>
        </p:txBody>
      </p:sp>
      <p:sp>
        <p:nvSpPr>
          <p:cNvPr id="3" name="Title 5">
            <a:extLst>
              <a:ext uri="{FF2B5EF4-FFF2-40B4-BE49-F238E27FC236}">
                <a16:creationId xmlns:a16="http://schemas.microsoft.com/office/drawing/2014/main" id="{26CEF527-C557-6849-8B79-84CC46F39165}"/>
              </a:ext>
            </a:extLst>
          </p:cNvPr>
          <p:cNvSpPr>
            <a:spLocks noGrp="1"/>
          </p:cNvSpPr>
          <p:nvPr>
            <p:ph type="title"/>
          </p:nvPr>
        </p:nvSpPr>
        <p:spPr>
          <a:xfrm>
            <a:off x="457200" y="427036"/>
            <a:ext cx="8303368" cy="896939"/>
          </a:xfrm>
        </p:spPr>
        <p:txBody>
          <a:bodyPr anchor="t"/>
          <a:lstStyle/>
          <a:p>
            <a:r>
              <a:rPr lang="en-US" dirty="0">
                <a:latin typeface="Calibri" panose="020F0502020204030204" pitchFamily="34" charset="0"/>
                <a:cs typeface="Calibri" panose="020F0502020204030204" pitchFamily="34" charset="0"/>
              </a:rPr>
              <a:t>NHBS: Background</a:t>
            </a:r>
          </a:p>
        </p:txBody>
      </p:sp>
      <p:pic>
        <p:nvPicPr>
          <p:cNvPr id="5" name="Picture 4">
            <a:extLst>
              <a:ext uri="{FF2B5EF4-FFF2-40B4-BE49-F238E27FC236}">
                <a16:creationId xmlns:a16="http://schemas.microsoft.com/office/drawing/2014/main" id="{4C8A76A6-50D6-4159-B5DC-F8BF215278F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8156" y="97575"/>
            <a:ext cx="1147474" cy="1074058"/>
          </a:xfrm>
          <a:prstGeom prst="rect">
            <a:avLst/>
          </a:prstGeom>
        </p:spPr>
      </p:pic>
    </p:spTree>
    <p:extLst>
      <p:ext uri="{BB962C8B-B14F-4D97-AF65-F5344CB8AC3E}">
        <p14:creationId xmlns:p14="http://schemas.microsoft.com/office/powerpoint/2010/main" val="17956528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descr="In 2019, 29% of heterosexually active HIV-negative males and 35% of heterosexually active HIV-negative females had ever heard of preexposure prophylaxis (PrEP). &#10;&#10;In 2019, 0.4% of heterosexually active HIV-negative males and 0.5% of heterosexually active HIV-negative females took PrEP at any point in the past 12 months to reduce risk of getting HIV. &#10;&#10;&#10;">
            <a:extLst>
              <a:ext uri="{FF2B5EF4-FFF2-40B4-BE49-F238E27FC236}">
                <a16:creationId xmlns:a16="http://schemas.microsoft.com/office/drawing/2014/main" id="{9CC7B291-B3B7-477C-AF4A-BA479FC3D12D}"/>
              </a:ext>
            </a:extLst>
          </p:cNvPr>
          <p:cNvGraphicFramePr/>
          <p:nvPr>
            <p:extLst>
              <p:ext uri="{D42A27DB-BD31-4B8C-83A1-F6EECF244321}">
                <p14:modId xmlns:p14="http://schemas.microsoft.com/office/powerpoint/2010/main" val="1504255136"/>
              </p:ext>
            </p:extLst>
          </p:nvPr>
        </p:nvGraphicFramePr>
        <p:xfrm>
          <a:off x="642174" y="1277368"/>
          <a:ext cx="8501825" cy="37828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DAD69F7-85BD-46BE-A0DA-CD02F28FF19D}"/>
              </a:ext>
            </a:extLst>
          </p:cNvPr>
          <p:cNvSpPr>
            <a:spLocks noGrp="1"/>
          </p:cNvSpPr>
          <p:nvPr>
            <p:ph type="title"/>
          </p:nvPr>
        </p:nvSpPr>
        <p:spPr>
          <a:xfrm>
            <a:off x="457200" y="0"/>
            <a:ext cx="8229600" cy="1277368"/>
          </a:xfrm>
        </p:spPr>
        <p:txBody>
          <a:bodyPr anchor="ctr"/>
          <a:lstStyle/>
          <a:p>
            <a:r>
              <a:rPr lang="en-US" dirty="0" err="1"/>
              <a:t>PrEP</a:t>
            </a:r>
            <a:r>
              <a:rPr lang="en-US" dirty="0"/>
              <a:t> Awareness and Use by Gender among Heterosexually Active HIV-Negative Men and Women, NHBS, 2019</a:t>
            </a:r>
          </a:p>
        </p:txBody>
      </p:sp>
    </p:spTree>
    <p:extLst>
      <p:ext uri="{BB962C8B-B14F-4D97-AF65-F5344CB8AC3E}">
        <p14:creationId xmlns:p14="http://schemas.microsoft.com/office/powerpoint/2010/main" val="302951579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AF13F24-40CF-4634-A862-1A97E746939D}"/>
              </a:ext>
            </a:extLst>
          </p:cNvPr>
          <p:cNvSpPr/>
          <p:nvPr/>
        </p:nvSpPr>
        <p:spPr>
          <a:xfrm>
            <a:off x="546099" y="4532392"/>
            <a:ext cx="7251896" cy="342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a:solidFill>
                  <a:srgbClr val="000000"/>
                </a:solidFill>
                <a:latin typeface="Calibri" panose="020F0502020204030204" pitchFamily="34" charset="0"/>
                <a:cs typeface="Calibri" panose="020F0502020204030204" pitchFamily="34" charset="0"/>
              </a:rPr>
              <a:t>Hispanic/Latino can be of any race</a:t>
            </a:r>
          </a:p>
        </p:txBody>
      </p:sp>
      <p:graphicFrame>
        <p:nvGraphicFramePr>
          <p:cNvPr id="11" name="Chart 10" descr="In 2019, among racial/ethnic groups of heterosexually active HIV-negative men and women, 40% of American Indian/Alaska Native, 47% of Asian, 36% of Black/African American, 18% of Hispanic/Latino (Hispanic/Latino can be of any race), 33% of Native Hawaiian/Other Pacific Islander, 30% of white, and 41% of multiracial participants had ever heard of preexposure prophylaxis (PrEP). &#10;&#10;In 2019, among racial/ethnic groups of heterosexually active HIV-negative, 1.7% of American Indian/Alaska Native, 0% of Asians, 0.5% of Black/African American, 0.2% of Hispanic/Latino (Hispanic/Latino can be of any race), 0% of Native Hawaiian/Other Pacific Islander, 0.5% of white, and 0.8% of multiracial participants took PrEP at any point in the past 12 months to reduce risk of getting HIV. &#10;">
            <a:extLst>
              <a:ext uri="{FF2B5EF4-FFF2-40B4-BE49-F238E27FC236}">
                <a16:creationId xmlns:a16="http://schemas.microsoft.com/office/drawing/2014/main" id="{9CC7B291-B3B7-477C-AF4A-BA479FC3D12D}"/>
              </a:ext>
            </a:extLst>
          </p:cNvPr>
          <p:cNvGraphicFramePr/>
          <p:nvPr>
            <p:extLst>
              <p:ext uri="{D42A27DB-BD31-4B8C-83A1-F6EECF244321}">
                <p14:modId xmlns:p14="http://schemas.microsoft.com/office/powerpoint/2010/main" val="2923912834"/>
              </p:ext>
            </p:extLst>
          </p:nvPr>
        </p:nvGraphicFramePr>
        <p:xfrm>
          <a:off x="457200" y="1117600"/>
          <a:ext cx="7848599" cy="33837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DAD69F7-85BD-46BE-A0DA-CD02F28FF19D}"/>
              </a:ext>
            </a:extLst>
          </p:cNvPr>
          <p:cNvSpPr>
            <a:spLocks noGrp="1"/>
          </p:cNvSpPr>
          <p:nvPr>
            <p:ph type="title"/>
          </p:nvPr>
        </p:nvSpPr>
        <p:spPr>
          <a:xfrm>
            <a:off x="457200" y="3558"/>
            <a:ext cx="8229600" cy="1273810"/>
          </a:xfrm>
        </p:spPr>
        <p:txBody>
          <a:bodyPr anchor="t"/>
          <a:lstStyle/>
          <a:p>
            <a:r>
              <a:rPr lang="en-US" dirty="0" err="1"/>
              <a:t>PrEP</a:t>
            </a:r>
            <a:r>
              <a:rPr lang="en-US" dirty="0"/>
              <a:t> Awareness and Use by Race/Ethnicity among Heterosexually Active HIV-Negative Men and Women, NHBS, 2019</a:t>
            </a:r>
            <a:br>
              <a:rPr lang="en-US" dirty="0"/>
            </a:br>
            <a:endParaRPr lang="en-US" dirty="0"/>
          </a:p>
        </p:txBody>
      </p:sp>
    </p:spTree>
    <p:extLst>
      <p:ext uri="{BB962C8B-B14F-4D97-AF65-F5344CB8AC3E}">
        <p14:creationId xmlns:p14="http://schemas.microsoft.com/office/powerpoint/2010/main" val="341244135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descr="In 2019, among self-reported HIV-positive heterosexually active males, 89% reported ever visiting a health care provider for HIV care, 59% did so within 1 month after diagnosis, and 83% visited during the 6 months before interview. In 2019, among self-reported HIV-positive heterosexually active females, 93% reported ever visiting a health care provider for HIV care, 51% did so within 1 month after diagnosis, and 80% visited during the 6 months before interview. &#10;">
            <a:extLst>
              <a:ext uri="{FF2B5EF4-FFF2-40B4-BE49-F238E27FC236}">
                <a16:creationId xmlns:a16="http://schemas.microsoft.com/office/drawing/2014/main" id="{F744966A-A96A-444A-929F-9212D91DDFB6}"/>
              </a:ext>
            </a:extLst>
          </p:cNvPr>
          <p:cNvGraphicFramePr/>
          <p:nvPr>
            <p:extLst>
              <p:ext uri="{D42A27DB-BD31-4B8C-83A1-F6EECF244321}">
                <p14:modId xmlns:p14="http://schemas.microsoft.com/office/powerpoint/2010/main" val="2149776441"/>
              </p:ext>
            </p:extLst>
          </p:nvPr>
        </p:nvGraphicFramePr>
        <p:xfrm>
          <a:off x="760837" y="1298308"/>
          <a:ext cx="8383162" cy="37434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9A63B07-101E-4686-9142-2F13F1E190BE}"/>
              </a:ext>
            </a:extLst>
          </p:cNvPr>
          <p:cNvSpPr>
            <a:spLocks noGrp="1"/>
          </p:cNvSpPr>
          <p:nvPr>
            <p:ph type="title"/>
          </p:nvPr>
        </p:nvSpPr>
        <p:spPr>
          <a:xfrm>
            <a:off x="457200" y="3559"/>
            <a:ext cx="8229600" cy="857250"/>
          </a:xfrm>
        </p:spPr>
        <p:txBody>
          <a:bodyPr anchor="t"/>
          <a:lstStyle/>
          <a:p>
            <a:r>
              <a:rPr lang="en-US" dirty="0"/>
              <a:t>Receipt of HIV care and Treatment among Self- Reported HIV-positive Heterosexually Active Men and Women, NHBS, 2019</a:t>
            </a:r>
          </a:p>
        </p:txBody>
      </p:sp>
    </p:spTree>
    <p:extLst>
      <p:ext uri="{BB962C8B-B14F-4D97-AF65-F5344CB8AC3E}">
        <p14:creationId xmlns:p14="http://schemas.microsoft.com/office/powerpoint/2010/main" val="43628567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3F380-8341-4014-9C68-1173BA924E5B}"/>
              </a:ext>
            </a:extLst>
          </p:cNvPr>
          <p:cNvSpPr>
            <a:spLocks noGrp="1"/>
          </p:cNvSpPr>
          <p:nvPr>
            <p:ph type="body" sz="quarter" idx="10"/>
          </p:nvPr>
        </p:nvSpPr>
        <p:spPr>
          <a:xfrm>
            <a:off x="457200" y="1157086"/>
            <a:ext cx="8303367" cy="3833128"/>
          </a:xfrm>
        </p:spPr>
        <p:txBody>
          <a:bodyPr/>
          <a:lstStyle/>
          <a:p>
            <a:pPr marL="0" lvl="0" indent="0">
              <a:buNone/>
            </a:pPr>
            <a:r>
              <a:rPr lang="en-US" dirty="0"/>
              <a:t>Surveillance Report</a:t>
            </a:r>
            <a:endParaRPr lang="en-US" dirty="0">
              <a:hlinkClick r:id="rId3">
                <a:extLst>
                  <a:ext uri="{A12FA001-AC4F-418D-AE19-62706E023703}">
                    <ahyp:hlinkClr xmlns:ahyp="http://schemas.microsoft.com/office/drawing/2018/hyperlinkcolor" val="tx"/>
                  </a:ext>
                </a:extLst>
              </a:hlinkClick>
            </a:endParaRPr>
          </a:p>
          <a:p>
            <a:r>
              <a:rPr lang="en-US" sz="2000" dirty="0">
                <a:solidFill>
                  <a:srgbClr val="0F56DC"/>
                </a:solidFill>
                <a:hlinkClick r:id="rId3">
                  <a:extLst>
                    <a:ext uri="{A12FA001-AC4F-418D-AE19-62706E023703}">
                      <ahyp:hlinkClr xmlns:ahyp="http://schemas.microsoft.com/office/drawing/2018/hyperlinkcolor" val="tx"/>
                    </a:ext>
                  </a:extLst>
                </a:hlinkClick>
              </a:rPr>
              <a:t>https://www.cdc.gov/hiv/pdf/library/reports/surveillance/cdc-hiv-surveillance-special-report-number-26.pdf</a:t>
            </a:r>
            <a:endParaRPr lang="en-US" sz="2000" dirty="0"/>
          </a:p>
          <a:p>
            <a:pPr marL="0" indent="0">
              <a:buNone/>
            </a:pPr>
            <a:endParaRPr lang="en-US" dirty="0"/>
          </a:p>
          <a:p>
            <a:pPr marL="0" indent="0">
              <a:buNone/>
            </a:pPr>
            <a:r>
              <a:rPr lang="en-US" dirty="0"/>
              <a:t>NHBS Publications:</a:t>
            </a:r>
          </a:p>
          <a:p>
            <a:r>
              <a:rPr lang="en-US" sz="2000" dirty="0">
                <a:hlinkClick r:id="rId4"/>
              </a:rPr>
              <a:t>https://www.cdc.gov/hiv/statistics/systems/nhbs/publications.html</a:t>
            </a:r>
            <a:endParaRPr lang="en-US" sz="2000" dirty="0"/>
          </a:p>
          <a:p>
            <a:pPr marL="0" indent="0">
              <a:buNone/>
            </a:pPr>
            <a:endParaRPr lang="en-US" dirty="0"/>
          </a:p>
          <a:p>
            <a:pPr marL="0" indent="0">
              <a:buNone/>
            </a:pPr>
            <a:r>
              <a:rPr lang="en-US" dirty="0"/>
              <a:t>NHBS Project Areas:</a:t>
            </a:r>
          </a:p>
          <a:p>
            <a:r>
              <a:rPr lang="en-US" sz="2000" dirty="0">
                <a:hlinkClick r:id="rId5"/>
              </a:rPr>
              <a:t>https://www.cdc.gov/hiv/statistics/systems/nhbs/projectareas.html</a:t>
            </a:r>
            <a:endParaRPr lang="en-US" sz="2000" dirty="0"/>
          </a:p>
          <a:p>
            <a:endParaRPr lang="en-US" dirty="0"/>
          </a:p>
          <a:p>
            <a:pPr marL="0" indent="0">
              <a:buNone/>
            </a:pPr>
            <a:endParaRPr lang="en-US" dirty="0"/>
          </a:p>
        </p:txBody>
      </p:sp>
      <p:sp>
        <p:nvSpPr>
          <p:cNvPr id="3" name="Title 2">
            <a:extLst>
              <a:ext uri="{FF2B5EF4-FFF2-40B4-BE49-F238E27FC236}">
                <a16:creationId xmlns:a16="http://schemas.microsoft.com/office/drawing/2014/main" id="{1668B701-9B49-4247-B8A7-1464EF7016C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NHBS Resources					</a:t>
            </a:r>
          </a:p>
        </p:txBody>
      </p:sp>
      <p:pic>
        <p:nvPicPr>
          <p:cNvPr id="5" name="Picture 4">
            <a:extLst>
              <a:ext uri="{FF2B5EF4-FFF2-40B4-BE49-F238E27FC236}">
                <a16:creationId xmlns:a16="http://schemas.microsoft.com/office/drawing/2014/main" id="{27A51F5A-3695-430C-BE52-DDC56263089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8156" y="97575"/>
            <a:ext cx="1147474" cy="1074058"/>
          </a:xfrm>
          <a:prstGeom prst="rect">
            <a:avLst/>
          </a:prstGeom>
        </p:spPr>
      </p:pic>
    </p:spTree>
    <p:extLst>
      <p:ext uri="{BB962C8B-B14F-4D97-AF65-F5344CB8AC3E}">
        <p14:creationId xmlns:p14="http://schemas.microsoft.com/office/powerpoint/2010/main" val="353240113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2629" y="914400"/>
            <a:ext cx="7435067" cy="3870542"/>
          </a:xfrm>
        </p:spPr>
        <p:txBody>
          <a:bodyPr/>
          <a:lstStyle/>
          <a:p>
            <a:pPr marL="256540" indent="-256540"/>
            <a:r>
              <a:rPr lang="en-US" dirty="0">
                <a:latin typeface="Calibri"/>
                <a:cs typeface="Calibri"/>
              </a:rPr>
              <a:t>This slide set was prepared by the following CDC staff: Terence Hickey, Dafna Kanny, Amy Baugher, Susan Cha, Johanna Chapin-Bardales, Jason (Jincong) Freeman, Elana Morris, Cyprian Wejnert, Teresa Finlayson. </a:t>
            </a:r>
          </a:p>
          <a:p>
            <a:pPr marL="256540" indent="-256540"/>
            <a:r>
              <a:rPr lang="en-US" dirty="0">
                <a:latin typeface="Calibri"/>
                <a:cs typeface="Calibri"/>
              </a:rPr>
              <a:t>NHBS study participants, project area staff, contractors.</a:t>
            </a:r>
          </a:p>
          <a:p>
            <a:pPr marL="256540" indent="-256540"/>
            <a:r>
              <a:rPr lang="en-US" dirty="0">
                <a:latin typeface="Calibri"/>
                <a:cs typeface="Calibri"/>
              </a:rPr>
              <a:t>NHBS Study Group: </a:t>
            </a:r>
            <a:r>
              <a:rPr lang="en-US" sz="1000" b="1" dirty="0">
                <a:latin typeface="Calibri"/>
                <a:cs typeface="Calibri"/>
              </a:rPr>
              <a:t>Atlanta, GA</a:t>
            </a:r>
            <a:r>
              <a:rPr lang="en-US" sz="1000" dirty="0">
                <a:latin typeface="Calibri"/>
                <a:cs typeface="Calibri"/>
              </a:rPr>
              <a:t>: Pascale Wortley, Jeffery Todd, David Melton; </a:t>
            </a:r>
            <a:r>
              <a:rPr lang="en-US" sz="1000" b="1" dirty="0">
                <a:latin typeface="Calibri"/>
                <a:cs typeface="Calibri"/>
              </a:rPr>
              <a:t>Baltimore, MD</a:t>
            </a:r>
            <a:r>
              <a:rPr lang="en-US" sz="1000" dirty="0">
                <a:latin typeface="Calibri"/>
                <a:cs typeface="Calibri"/>
              </a:rPr>
              <a:t>: Colin Flynn, Danielle German; </a:t>
            </a:r>
            <a:r>
              <a:rPr lang="en-US" sz="1000" b="1" dirty="0">
                <a:latin typeface="Calibri"/>
                <a:cs typeface="Calibri"/>
              </a:rPr>
              <a:t>Boston, MA</a:t>
            </a:r>
            <a:r>
              <a:rPr lang="en-US" sz="1000" dirty="0">
                <a:latin typeface="Calibri"/>
                <a:cs typeface="Calibri"/>
              </a:rPr>
              <a:t>: </a:t>
            </a:r>
            <a:r>
              <a:rPr lang="en-US" sz="1000" dirty="0" err="1">
                <a:latin typeface="Calibri"/>
                <a:cs typeface="Calibri"/>
              </a:rPr>
              <a:t>Monina</a:t>
            </a:r>
            <a:r>
              <a:rPr lang="en-US" sz="1000" dirty="0">
                <a:latin typeface="Calibri"/>
                <a:cs typeface="Calibri"/>
              </a:rPr>
              <a:t> </a:t>
            </a:r>
            <a:r>
              <a:rPr lang="en-US" sz="1000" dirty="0" err="1">
                <a:latin typeface="Calibri"/>
                <a:cs typeface="Calibri"/>
              </a:rPr>
              <a:t>Klevens</a:t>
            </a:r>
            <a:r>
              <a:rPr lang="en-US" sz="1000" dirty="0">
                <a:latin typeface="Calibri"/>
                <a:cs typeface="Calibri"/>
              </a:rPr>
              <a:t>, Shauna </a:t>
            </a:r>
            <a:r>
              <a:rPr lang="en-US" sz="1000" dirty="0" err="1">
                <a:latin typeface="Calibri"/>
                <a:cs typeface="Calibri"/>
              </a:rPr>
              <a:t>Onofrey</a:t>
            </a:r>
            <a:r>
              <a:rPr lang="en-US" sz="1000" dirty="0">
                <a:latin typeface="Calibri"/>
                <a:cs typeface="Calibri"/>
              </a:rPr>
              <a:t>, Conall </a:t>
            </a:r>
            <a:r>
              <a:rPr lang="en-US" sz="1000" dirty="0" err="1">
                <a:latin typeface="Calibri"/>
                <a:cs typeface="Calibri"/>
              </a:rPr>
              <a:t>O’Cleirigh</a:t>
            </a:r>
            <a:r>
              <a:rPr lang="en-US" sz="1000" dirty="0">
                <a:latin typeface="Calibri"/>
                <a:cs typeface="Calibri"/>
              </a:rPr>
              <a:t>; </a:t>
            </a:r>
            <a:r>
              <a:rPr lang="en-US" sz="1000" b="1" dirty="0">
                <a:latin typeface="Calibri"/>
                <a:cs typeface="Calibri"/>
              </a:rPr>
              <a:t>Chicago, IL</a:t>
            </a:r>
            <a:r>
              <a:rPr lang="en-US" sz="1000" dirty="0">
                <a:latin typeface="Calibri"/>
                <a:cs typeface="Calibri"/>
              </a:rPr>
              <a:t>: Antonio D. Jimenez, Irina </a:t>
            </a:r>
            <a:r>
              <a:rPr lang="en-US" sz="1000" dirty="0" err="1">
                <a:latin typeface="Calibri"/>
                <a:cs typeface="Calibri"/>
              </a:rPr>
              <a:t>Tabidze</a:t>
            </a:r>
            <a:r>
              <a:rPr lang="en-US" sz="1000" dirty="0">
                <a:latin typeface="Calibri"/>
                <a:cs typeface="Calibri"/>
              </a:rPr>
              <a:t>, David Kern; </a:t>
            </a:r>
            <a:r>
              <a:rPr lang="en-US" sz="1000" b="1" dirty="0">
                <a:latin typeface="Calibri"/>
                <a:cs typeface="Calibri"/>
              </a:rPr>
              <a:t>Dallas, TX</a:t>
            </a:r>
            <a:r>
              <a:rPr lang="en-US" sz="1000" dirty="0">
                <a:latin typeface="Calibri"/>
                <a:cs typeface="Calibri"/>
              </a:rPr>
              <a:t>: Margaret </a:t>
            </a:r>
            <a:r>
              <a:rPr lang="en-US" sz="1000" dirty="0" err="1">
                <a:latin typeface="Calibri"/>
                <a:cs typeface="Calibri"/>
              </a:rPr>
              <a:t>Vaaler</a:t>
            </a:r>
            <a:r>
              <a:rPr lang="en-US" sz="1000" dirty="0">
                <a:latin typeface="Calibri"/>
                <a:cs typeface="Calibri"/>
              </a:rPr>
              <a:t>, </a:t>
            </a:r>
            <a:r>
              <a:rPr lang="en-US" sz="1000" dirty="0" err="1">
                <a:latin typeface="Calibri"/>
                <a:cs typeface="Calibri"/>
              </a:rPr>
              <a:t>Jie</a:t>
            </a:r>
            <a:r>
              <a:rPr lang="en-US" sz="1000" dirty="0">
                <a:latin typeface="Calibri"/>
                <a:cs typeface="Calibri"/>
              </a:rPr>
              <a:t> Deng; </a:t>
            </a:r>
            <a:r>
              <a:rPr lang="en-US" sz="1000" b="1" dirty="0">
                <a:latin typeface="Calibri"/>
                <a:cs typeface="Calibri"/>
              </a:rPr>
              <a:t>Denver, CO</a:t>
            </a:r>
            <a:r>
              <a:rPr lang="en-US" sz="1000" dirty="0">
                <a:latin typeface="Calibri"/>
                <a:cs typeface="Calibri"/>
              </a:rPr>
              <a:t>: Alia Al-</a:t>
            </a:r>
            <a:r>
              <a:rPr lang="en-US" sz="1000" dirty="0" err="1">
                <a:latin typeface="Calibri"/>
                <a:cs typeface="Calibri"/>
              </a:rPr>
              <a:t>Tayyib</a:t>
            </a:r>
            <a:r>
              <a:rPr lang="en-US" sz="1000" dirty="0">
                <a:latin typeface="Calibri"/>
                <a:cs typeface="Calibri"/>
              </a:rPr>
              <a:t>, Daniel </a:t>
            </a:r>
            <a:r>
              <a:rPr lang="en-US" sz="1000" dirty="0" err="1">
                <a:latin typeface="Calibri"/>
                <a:cs typeface="Calibri"/>
              </a:rPr>
              <a:t>Shodell</a:t>
            </a:r>
            <a:r>
              <a:rPr lang="en-US" sz="1000" dirty="0">
                <a:latin typeface="Calibri"/>
                <a:cs typeface="Calibri"/>
              </a:rPr>
              <a:t>; </a:t>
            </a:r>
            <a:r>
              <a:rPr lang="en-US" sz="1000" b="1" dirty="0">
                <a:latin typeface="Calibri"/>
                <a:cs typeface="Calibri"/>
              </a:rPr>
              <a:t>Detroit, MI</a:t>
            </a:r>
            <a:r>
              <a:rPr lang="en-US" sz="1000" dirty="0">
                <a:latin typeface="Calibri"/>
                <a:cs typeface="Calibri"/>
              </a:rPr>
              <a:t>: Emily Higgins, Vivian Griffin, Corrine Sanger; </a:t>
            </a:r>
            <a:r>
              <a:rPr lang="en-US" sz="1000" b="1" dirty="0">
                <a:latin typeface="Calibri"/>
                <a:cs typeface="Calibri"/>
              </a:rPr>
              <a:t>Houston, TX</a:t>
            </a:r>
            <a:r>
              <a:rPr lang="en-US" sz="1000" dirty="0">
                <a:latin typeface="Calibri"/>
                <a:cs typeface="Calibri"/>
              </a:rPr>
              <a:t>: Salma </a:t>
            </a:r>
            <a:r>
              <a:rPr lang="en-US" sz="1000" dirty="0" err="1">
                <a:latin typeface="Calibri"/>
                <a:cs typeface="Calibri"/>
              </a:rPr>
              <a:t>Khuwaja</a:t>
            </a:r>
            <a:r>
              <a:rPr lang="en-US" sz="1000" dirty="0">
                <a:latin typeface="Calibri"/>
                <a:cs typeface="Calibri"/>
              </a:rPr>
              <a:t>, Zaida Lopez, Paige Padgett; </a:t>
            </a:r>
            <a:r>
              <a:rPr lang="en-US" sz="1000" b="1" dirty="0">
                <a:latin typeface="Calibri"/>
                <a:cs typeface="Calibri"/>
              </a:rPr>
              <a:t>Los Angeles, CA</a:t>
            </a:r>
            <a:r>
              <a:rPr lang="en-US" sz="1000" dirty="0">
                <a:latin typeface="Calibri"/>
                <a:cs typeface="Calibri"/>
              </a:rPr>
              <a:t>: </a:t>
            </a:r>
            <a:r>
              <a:rPr lang="en-US" sz="1000" dirty="0" err="1">
                <a:latin typeface="Calibri"/>
                <a:cs typeface="Calibri"/>
              </a:rPr>
              <a:t>Ekow</a:t>
            </a:r>
            <a:r>
              <a:rPr lang="en-US" sz="1000" dirty="0">
                <a:latin typeface="Calibri"/>
                <a:cs typeface="Calibri"/>
              </a:rPr>
              <a:t> Kwa </a:t>
            </a:r>
            <a:r>
              <a:rPr lang="en-US" sz="1000" dirty="0" err="1">
                <a:latin typeface="Calibri"/>
                <a:cs typeface="Calibri"/>
              </a:rPr>
              <a:t>Sey</a:t>
            </a:r>
            <a:r>
              <a:rPr lang="en-US" sz="1000" dirty="0">
                <a:latin typeface="Calibri"/>
                <a:cs typeface="Calibri"/>
              </a:rPr>
              <a:t>, </a:t>
            </a:r>
            <a:r>
              <a:rPr lang="en-US" sz="1000" dirty="0" err="1">
                <a:latin typeface="Calibri"/>
                <a:cs typeface="Calibri"/>
              </a:rPr>
              <a:t>Yingbo</a:t>
            </a:r>
            <a:r>
              <a:rPr lang="en-US" sz="1000" dirty="0">
                <a:latin typeface="Calibri"/>
                <a:cs typeface="Calibri"/>
              </a:rPr>
              <a:t> Ma, Hugo Santacruz; </a:t>
            </a:r>
            <a:r>
              <a:rPr lang="en-US" sz="1000" b="1" dirty="0">
                <a:latin typeface="Calibri"/>
                <a:cs typeface="Calibri"/>
              </a:rPr>
              <a:t>Memphis, TN</a:t>
            </a:r>
            <a:r>
              <a:rPr lang="en-US" sz="1000" dirty="0">
                <a:latin typeface="Calibri"/>
                <a:cs typeface="Calibri"/>
              </a:rPr>
              <a:t>: Monica Kent, Jack Marr, Meredith Brantley; </a:t>
            </a:r>
            <a:r>
              <a:rPr lang="en-US" sz="1000" b="1" dirty="0">
                <a:latin typeface="Calibri"/>
                <a:cs typeface="Calibri"/>
              </a:rPr>
              <a:t>Miami, FL</a:t>
            </a:r>
            <a:r>
              <a:rPr lang="en-US" sz="1000" dirty="0">
                <a:latin typeface="Calibri"/>
                <a:cs typeface="Calibri"/>
              </a:rPr>
              <a:t>: Emma Spencer, David Forrest, Monica </a:t>
            </a:r>
            <a:r>
              <a:rPr lang="en-US" sz="1000" dirty="0" err="1">
                <a:latin typeface="Calibri"/>
                <a:cs typeface="Calibri"/>
              </a:rPr>
              <a:t>Faraldo</a:t>
            </a:r>
            <a:r>
              <a:rPr lang="en-US" sz="1000" b="1" dirty="0">
                <a:latin typeface="Calibri"/>
                <a:cs typeface="Calibri"/>
              </a:rPr>
              <a:t>; Nassau-Suffolk, NY</a:t>
            </a:r>
            <a:r>
              <a:rPr lang="en-US" sz="1000" dirty="0">
                <a:latin typeface="Calibri"/>
                <a:cs typeface="Calibri"/>
              </a:rPr>
              <a:t>: Bridget J. Anderson, Ashley Tate, Meaghan Abrego; </a:t>
            </a:r>
            <a:r>
              <a:rPr lang="en-US" sz="1000" b="1" dirty="0">
                <a:latin typeface="Calibri"/>
                <a:cs typeface="Calibri"/>
              </a:rPr>
              <a:t>New Orleans, LA</a:t>
            </a:r>
            <a:r>
              <a:rPr lang="en-US" sz="1000" dirty="0">
                <a:latin typeface="Calibri"/>
                <a:cs typeface="Calibri"/>
              </a:rPr>
              <a:t>: William T. Robinson, </a:t>
            </a:r>
            <a:r>
              <a:rPr lang="en-US" sz="1000" dirty="0" err="1">
                <a:latin typeface="Calibri"/>
                <a:cs typeface="Calibri"/>
              </a:rPr>
              <a:t>Narquis</a:t>
            </a:r>
            <a:r>
              <a:rPr lang="en-US" sz="1000" dirty="0">
                <a:latin typeface="Calibri"/>
                <a:cs typeface="Calibri"/>
              </a:rPr>
              <a:t> Barak, Jacob Chavez; </a:t>
            </a:r>
            <a:r>
              <a:rPr lang="en-US" sz="1000" b="1" dirty="0">
                <a:latin typeface="Calibri"/>
                <a:cs typeface="Calibri"/>
              </a:rPr>
              <a:t>New York, NY</a:t>
            </a:r>
            <a:r>
              <a:rPr lang="en-US" sz="1000" dirty="0">
                <a:latin typeface="Calibri"/>
                <a:cs typeface="Calibri"/>
              </a:rPr>
              <a:t>: Sarah Braunstein, Alexis Rivera, Sidney Carrillo; </a:t>
            </a:r>
            <a:r>
              <a:rPr lang="en-US" sz="1000" b="1" dirty="0">
                <a:latin typeface="Calibri"/>
                <a:cs typeface="Calibri"/>
              </a:rPr>
              <a:t>Newark, NJ</a:t>
            </a:r>
            <a:r>
              <a:rPr lang="en-US" sz="1000" dirty="0">
                <a:latin typeface="Calibri"/>
                <a:cs typeface="Calibri"/>
              </a:rPr>
              <a:t>: Abdel R. Ibrahim, Afework Wogayehu, Corey </a:t>
            </a:r>
            <a:r>
              <a:rPr lang="en-US" sz="1000" dirty="0" err="1">
                <a:latin typeface="Calibri"/>
                <a:cs typeface="Calibri"/>
              </a:rPr>
              <a:t>Rosmarin-DeStafano</a:t>
            </a:r>
            <a:r>
              <a:rPr lang="en-US" sz="1000" dirty="0">
                <a:latin typeface="Calibri"/>
                <a:cs typeface="Calibri"/>
              </a:rPr>
              <a:t>; </a:t>
            </a:r>
            <a:r>
              <a:rPr lang="en-US" sz="1000" b="1" dirty="0">
                <a:latin typeface="Calibri"/>
                <a:cs typeface="Calibri"/>
              </a:rPr>
              <a:t>Philadelphia, PA</a:t>
            </a:r>
            <a:r>
              <a:rPr lang="en-US" sz="1000" dirty="0">
                <a:latin typeface="Calibri"/>
                <a:cs typeface="Calibri"/>
              </a:rPr>
              <a:t>: Kathleen A. Brady, Jennifer </a:t>
            </a:r>
            <a:r>
              <a:rPr lang="en-US" sz="1000" dirty="0" err="1">
                <a:latin typeface="Calibri"/>
                <a:cs typeface="Calibri"/>
              </a:rPr>
              <a:t>Shinefeld</a:t>
            </a:r>
            <a:r>
              <a:rPr lang="en-US" sz="1000" dirty="0">
                <a:latin typeface="Calibri"/>
                <a:cs typeface="Calibri"/>
              </a:rPr>
              <a:t>, Tanner Nassau; </a:t>
            </a:r>
            <a:r>
              <a:rPr lang="en-US" sz="1000" b="1" dirty="0">
                <a:latin typeface="Calibri"/>
                <a:cs typeface="Calibri"/>
              </a:rPr>
              <a:t>Portland, OR</a:t>
            </a:r>
            <a:r>
              <a:rPr lang="en-US" sz="1000" dirty="0">
                <a:latin typeface="Calibri"/>
                <a:cs typeface="Calibri"/>
              </a:rPr>
              <a:t>: Timothy W. </a:t>
            </a:r>
            <a:r>
              <a:rPr lang="en-US" sz="1000" dirty="0" err="1">
                <a:latin typeface="Calibri"/>
                <a:cs typeface="Calibri"/>
              </a:rPr>
              <a:t>Menza</a:t>
            </a:r>
            <a:r>
              <a:rPr lang="en-US" sz="1000" dirty="0">
                <a:latin typeface="Calibri"/>
                <a:cs typeface="Calibri"/>
              </a:rPr>
              <a:t>, E. Roberto Orellana, Lauren </a:t>
            </a:r>
            <a:r>
              <a:rPr lang="en-US" sz="1000" dirty="0" err="1">
                <a:latin typeface="Calibri"/>
                <a:cs typeface="Calibri"/>
              </a:rPr>
              <a:t>Lipira</a:t>
            </a:r>
            <a:r>
              <a:rPr lang="en-US" sz="1000" dirty="0">
                <a:latin typeface="Calibri"/>
                <a:cs typeface="Calibri"/>
              </a:rPr>
              <a:t>; </a:t>
            </a:r>
            <a:r>
              <a:rPr lang="en-US" sz="1000" b="1" dirty="0">
                <a:latin typeface="Calibri"/>
                <a:cs typeface="Calibri"/>
              </a:rPr>
              <a:t>San Diego, CA</a:t>
            </a:r>
            <a:r>
              <a:rPr lang="en-US" sz="1000" dirty="0">
                <a:latin typeface="Calibri"/>
                <a:cs typeface="Calibri"/>
              </a:rPr>
              <a:t>: Sheryl Williams, Anna Flynn, Adam </a:t>
            </a:r>
            <a:r>
              <a:rPr lang="en-US" sz="1000" dirty="0" err="1">
                <a:latin typeface="Calibri"/>
                <a:cs typeface="Calibri"/>
              </a:rPr>
              <a:t>Bente</a:t>
            </a:r>
            <a:r>
              <a:rPr lang="en-US" sz="1000" dirty="0">
                <a:latin typeface="Calibri"/>
                <a:cs typeface="Calibri"/>
              </a:rPr>
              <a:t>; </a:t>
            </a:r>
            <a:r>
              <a:rPr lang="en-US" sz="1000" b="1" dirty="0">
                <a:latin typeface="Calibri"/>
                <a:cs typeface="Calibri"/>
              </a:rPr>
              <a:t>San Francisco, CA</a:t>
            </a:r>
            <a:r>
              <a:rPr lang="en-US" sz="1000" dirty="0">
                <a:latin typeface="Calibri"/>
                <a:cs typeface="Calibri"/>
              </a:rPr>
              <a:t>: Willi McFarland, Desmond Miller, Danielle Veloso; </a:t>
            </a:r>
            <a:r>
              <a:rPr lang="en-US" sz="1000" b="1" dirty="0">
                <a:latin typeface="Calibri"/>
                <a:cs typeface="Calibri"/>
              </a:rPr>
              <a:t>San Juan, PR</a:t>
            </a:r>
            <a:r>
              <a:rPr lang="en-US" sz="1000" dirty="0">
                <a:latin typeface="Calibri"/>
                <a:cs typeface="Calibri"/>
              </a:rPr>
              <a:t>: Sandra Miranda De León, Yadira </a:t>
            </a:r>
            <a:r>
              <a:rPr lang="en-US" sz="1000" dirty="0" err="1">
                <a:latin typeface="Calibri"/>
                <a:cs typeface="Calibri"/>
              </a:rPr>
              <a:t>Rolón</a:t>
            </a:r>
            <a:r>
              <a:rPr lang="en-US" sz="1000" dirty="0">
                <a:latin typeface="Calibri"/>
                <a:cs typeface="Calibri"/>
              </a:rPr>
              <a:t>-Colón, María Pabón Martínez; </a:t>
            </a:r>
            <a:r>
              <a:rPr lang="en-US" sz="1000" b="1" dirty="0">
                <a:latin typeface="Calibri"/>
                <a:cs typeface="Calibri"/>
              </a:rPr>
              <a:t>Seattle, WA</a:t>
            </a:r>
            <a:r>
              <a:rPr lang="en-US" sz="1000" dirty="0">
                <a:latin typeface="Calibri"/>
                <a:cs typeface="Calibri"/>
              </a:rPr>
              <a:t>: Tom </a:t>
            </a:r>
            <a:r>
              <a:rPr lang="en-US" sz="1000" dirty="0" err="1">
                <a:latin typeface="Calibri"/>
                <a:cs typeface="Calibri"/>
              </a:rPr>
              <a:t>Jaenicke</a:t>
            </a:r>
            <a:r>
              <a:rPr lang="en-US" sz="1000" dirty="0">
                <a:latin typeface="Calibri"/>
                <a:cs typeface="Calibri"/>
              </a:rPr>
              <a:t>, Sara Glick, Jennifer </a:t>
            </a:r>
            <a:r>
              <a:rPr lang="en-US" sz="1000" dirty="0" err="1">
                <a:latin typeface="Calibri"/>
                <a:cs typeface="Calibri"/>
              </a:rPr>
              <a:t>Reuer</a:t>
            </a:r>
            <a:r>
              <a:rPr lang="en-US" sz="1000" dirty="0">
                <a:latin typeface="Calibri"/>
                <a:cs typeface="Calibri"/>
              </a:rPr>
              <a:t>; </a:t>
            </a:r>
            <a:r>
              <a:rPr lang="en-US" sz="1000" b="1" dirty="0">
                <a:latin typeface="Calibri"/>
                <a:cs typeface="Calibri"/>
              </a:rPr>
              <a:t>Virginia Beach, VA</a:t>
            </a:r>
            <a:r>
              <a:rPr lang="en-US" sz="1000" dirty="0">
                <a:latin typeface="Calibri"/>
                <a:cs typeface="Calibri"/>
              </a:rPr>
              <a:t>: Jennifer Kienzle, Brandie Smith, Toyah Reid; </a:t>
            </a:r>
            <a:r>
              <a:rPr lang="en-US" sz="1000" b="1" dirty="0">
                <a:latin typeface="Calibri"/>
                <a:cs typeface="Calibri"/>
              </a:rPr>
              <a:t>Washington, DC</a:t>
            </a:r>
            <a:r>
              <a:rPr lang="en-US" sz="1000" dirty="0">
                <a:latin typeface="Calibri"/>
                <a:cs typeface="Calibri"/>
              </a:rPr>
              <a:t>: </a:t>
            </a:r>
            <a:r>
              <a:rPr lang="en-US" sz="1000" dirty="0" err="1">
                <a:latin typeface="Calibri"/>
                <a:cs typeface="Calibri"/>
              </a:rPr>
              <a:t>Jenevieve</a:t>
            </a:r>
            <a:r>
              <a:rPr lang="en-US" sz="1000" dirty="0">
                <a:latin typeface="Calibri"/>
                <a:cs typeface="Calibri"/>
              </a:rPr>
              <a:t> Opoku, Irene Kuo.</a:t>
            </a:r>
          </a:p>
          <a:p>
            <a:pPr marL="256540" indent="-256540"/>
            <a:r>
              <a:rPr lang="en-US" dirty="0">
                <a:latin typeface="Calibri"/>
                <a:cs typeface="Calibri"/>
              </a:rPr>
              <a:t>This research was supported in part by an appointment to the Research Participation Program at the Centers for Disease Control and Prevention administered by the Oak Ridge Institute for Science and Education through an interagency agreement between the U.S. Department of Energy and CDC.​</a:t>
            </a:r>
          </a:p>
        </p:txBody>
      </p:sp>
      <p:sp>
        <p:nvSpPr>
          <p:cNvPr id="2" name="Title 1"/>
          <p:cNvSpPr>
            <a:spLocks noGrp="1"/>
          </p:cNvSpPr>
          <p:nvPr>
            <p:ph type="title"/>
          </p:nvPr>
        </p:nvSpPr>
        <p:spPr>
          <a:xfrm>
            <a:off x="1026082" y="48006"/>
            <a:ext cx="6662879" cy="594931"/>
          </a:xfrm>
        </p:spPr>
        <p:txBody>
          <a:bodyPr/>
          <a:lstStyle/>
          <a:p>
            <a:r>
              <a:rPr lang="en-US" sz="2800" dirty="0"/>
              <a:t>Acknowledgements</a:t>
            </a:r>
          </a:p>
        </p:txBody>
      </p:sp>
    </p:spTree>
    <p:extLst>
      <p:ext uri="{BB962C8B-B14F-4D97-AF65-F5344CB8AC3E}">
        <p14:creationId xmlns:p14="http://schemas.microsoft.com/office/powerpoint/2010/main" val="377217691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42623" y="1513874"/>
            <a:ext cx="5356371" cy="783277"/>
          </a:xfrm>
          <a:prstGeom prst="rect">
            <a:avLst/>
          </a:prstGeom>
        </p:spPr>
        <p:txBody>
          <a:bodyPr/>
          <a:lstStyle/>
          <a:p>
            <a:pPr algn="l" eaLnBrk="1" fontAlgn="auto" hangingPunct="1">
              <a:spcBef>
                <a:spcPts val="0"/>
              </a:spcBef>
              <a:spcAft>
                <a:spcPts val="0"/>
              </a:spcAft>
            </a:pPr>
            <a:r>
              <a:rPr lang="en-US" sz="1800" dirty="0">
                <a:solidFill>
                  <a:srgbClr val="0F56DC"/>
                </a:solidFill>
                <a:latin typeface="Calibri" panose="020F0502020204030204" pitchFamily="34" charset="0"/>
                <a:ea typeface="+mn-ea"/>
                <a:cs typeface="+mn-cs"/>
              </a:rPr>
              <a:t>NHBS General Inquiries: </a:t>
            </a:r>
            <a:r>
              <a:rPr lang="en-US" sz="1800" u="sng" dirty="0">
                <a:solidFill>
                  <a:srgbClr val="0F56DC"/>
                </a:solidFill>
                <a:latin typeface="Calibri" panose="020F0502020204030204" pitchFamily="34" charset="0"/>
                <a:ea typeface="+mn-ea"/>
                <a:cs typeface="+mn-cs"/>
                <a:hlinkClick r:id="rId3"/>
              </a:rPr>
              <a:t>NHBS@cdc.gov</a:t>
            </a:r>
            <a:r>
              <a:rPr lang="en-US" sz="1800" u="sng" dirty="0">
                <a:solidFill>
                  <a:srgbClr val="0F56DC"/>
                </a:solidFill>
                <a:latin typeface="Calibri" panose="020F0502020204030204" pitchFamily="34" charset="0"/>
                <a:ea typeface="+mn-ea"/>
                <a:cs typeface="+mn-cs"/>
              </a:rPr>
              <a:t> </a:t>
            </a:r>
            <a:endParaRPr lang="en-US" sz="1800" dirty="0">
              <a:solidFill>
                <a:schemeClr val="bg2"/>
              </a:solidFill>
            </a:endParaRPr>
          </a:p>
        </p:txBody>
      </p:sp>
    </p:spTree>
    <p:extLst>
      <p:ext uri="{BB962C8B-B14F-4D97-AF65-F5344CB8AC3E}">
        <p14:creationId xmlns:p14="http://schemas.microsoft.com/office/powerpoint/2010/main" val="19281582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0C001-F69E-B44F-BFE8-462A8B0E1A73}"/>
              </a:ext>
            </a:extLst>
          </p:cNvPr>
          <p:cNvSpPr>
            <a:spLocks noGrp="1"/>
          </p:cNvSpPr>
          <p:nvPr>
            <p:ph type="body" sz="quarter" idx="10"/>
          </p:nvPr>
        </p:nvSpPr>
        <p:spPr>
          <a:xfrm>
            <a:off x="457200" y="1323975"/>
            <a:ext cx="8175248" cy="3241631"/>
          </a:xfrm>
        </p:spPr>
        <p:txBody>
          <a:bodyPr lIns="91440" tIns="45720" rIns="91440" bIns="45720" anchor="t"/>
          <a:lstStyle/>
          <a:p>
            <a:r>
              <a:rPr lang="en-US" sz="2400" b="0" dirty="0"/>
              <a:t>Monitor prevalence and trends in:</a:t>
            </a:r>
          </a:p>
          <a:p>
            <a:pPr lvl="1"/>
            <a:r>
              <a:rPr lang="en-US" sz="2000" b="0" dirty="0"/>
              <a:t>HIV infection</a:t>
            </a:r>
          </a:p>
          <a:p>
            <a:pPr lvl="1"/>
            <a:r>
              <a:rPr lang="en-US" sz="2000" b="0" dirty="0">
                <a:latin typeface="Calibri"/>
                <a:cs typeface="Calibri"/>
              </a:rPr>
              <a:t>HIV </a:t>
            </a:r>
            <a:r>
              <a:rPr lang="en-US" sz="2000" dirty="0">
                <a:latin typeface="Calibri"/>
                <a:cs typeface="Calibri"/>
              </a:rPr>
              <a:t>associated behaviors</a:t>
            </a:r>
            <a:endParaRPr lang="en-US" sz="2000" b="0" dirty="0">
              <a:cs typeface="Calibri"/>
            </a:endParaRPr>
          </a:p>
          <a:p>
            <a:pPr lvl="1"/>
            <a:r>
              <a:rPr lang="en-US" sz="2000" b="0" dirty="0"/>
              <a:t>HIV testing  </a:t>
            </a:r>
          </a:p>
          <a:p>
            <a:pPr lvl="1"/>
            <a:r>
              <a:rPr lang="en-US" sz="2000" b="0" dirty="0"/>
              <a:t>Use of prevention services</a:t>
            </a:r>
          </a:p>
          <a:p>
            <a:r>
              <a:rPr lang="en-US" sz="2400" b="0" dirty="0"/>
              <a:t>Monitor topics of local importance in each project area </a:t>
            </a:r>
          </a:p>
          <a:p>
            <a:endParaRPr lang="en-US" sz="2400" b="0" dirty="0"/>
          </a:p>
        </p:txBody>
      </p:sp>
      <p:sp>
        <p:nvSpPr>
          <p:cNvPr id="3" name="Title 5">
            <a:extLst>
              <a:ext uri="{FF2B5EF4-FFF2-40B4-BE49-F238E27FC236}">
                <a16:creationId xmlns:a16="http://schemas.microsoft.com/office/drawing/2014/main" id="{26CEF527-C557-6849-8B79-84CC46F39165}"/>
              </a:ext>
            </a:extLst>
          </p:cNvPr>
          <p:cNvSpPr>
            <a:spLocks noGrp="1"/>
          </p:cNvSpPr>
          <p:nvPr>
            <p:ph type="title"/>
          </p:nvPr>
        </p:nvSpPr>
        <p:spPr>
          <a:xfrm>
            <a:off x="457200" y="427036"/>
            <a:ext cx="8303368" cy="896939"/>
          </a:xfrm>
        </p:spPr>
        <p:txBody>
          <a:bodyPr/>
          <a:lstStyle/>
          <a:p>
            <a:r>
              <a:rPr lang="en-US" dirty="0">
                <a:latin typeface="Calibri" panose="020F0502020204030204" pitchFamily="34" charset="0"/>
                <a:cs typeface="Calibri" panose="020F0502020204030204" pitchFamily="34" charset="0"/>
              </a:rPr>
              <a:t>NHBS: Objectives</a:t>
            </a:r>
          </a:p>
        </p:txBody>
      </p:sp>
      <p:pic>
        <p:nvPicPr>
          <p:cNvPr id="4" name="Picture 3">
            <a:extLst>
              <a:ext uri="{FF2B5EF4-FFF2-40B4-BE49-F238E27FC236}">
                <a16:creationId xmlns:a16="http://schemas.microsoft.com/office/drawing/2014/main" id="{C99A94A6-2B0E-4EFA-A18F-ABFD3CF21DE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156" y="97575"/>
            <a:ext cx="1147474" cy="1074058"/>
          </a:xfrm>
          <a:prstGeom prst="rect">
            <a:avLst/>
          </a:prstGeom>
        </p:spPr>
      </p:pic>
    </p:spTree>
    <p:extLst>
      <p:ext uri="{BB962C8B-B14F-4D97-AF65-F5344CB8AC3E}">
        <p14:creationId xmlns:p14="http://schemas.microsoft.com/office/powerpoint/2010/main" val="29876287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9B59A4-D579-439A-AE24-B33A41B45CD8}"/>
              </a:ext>
            </a:extLst>
          </p:cNvPr>
          <p:cNvSpPr txBox="1"/>
          <p:nvPr/>
        </p:nvSpPr>
        <p:spPr>
          <a:xfrm>
            <a:off x="457200" y="4121127"/>
            <a:ext cx="7930055" cy="4616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788A"/>
              </a:buClr>
              <a:buSzTx/>
              <a:buFont typeface="Wingdings" panose="05000000000000000000" pitchFamily="2" charset="2"/>
              <a:buChar char="§"/>
              <a:tabLst/>
              <a:defRPr/>
            </a:pPr>
            <a:r>
              <a:rPr kumimoji="0" lang="en-US" sz="2400" b="0" i="0" u="none" strike="noStrike" kern="1200" cap="none" spc="0" normalizeH="0" baseline="0" noProof="0">
                <a:ln>
                  <a:noFill/>
                </a:ln>
                <a:solidFill>
                  <a:srgbClr val="00788A"/>
                </a:solidFill>
                <a:effectLst/>
                <a:uLnTx/>
                <a:uFillTx/>
                <a:latin typeface="Calibri" panose="020F0502020204030204" pitchFamily="34" charset="0"/>
                <a:ea typeface="+mn-ea"/>
                <a:cs typeface="+mn-cs"/>
              </a:rPr>
              <a:t>Three annual cycles are considered a round</a:t>
            </a:r>
            <a:endParaRPr kumimoji="0" lang="en-US" sz="2400" b="0" i="0" u="none" strike="noStrike" kern="1200" cap="none" spc="0" normalizeH="0" baseline="0" noProof="0" dirty="0">
              <a:ln>
                <a:noFill/>
              </a:ln>
              <a:solidFill>
                <a:srgbClr val="00788A"/>
              </a:solidFill>
              <a:effectLst/>
              <a:uLnTx/>
              <a:uFillTx/>
              <a:latin typeface="Calibri" panose="020F0502020204030204" pitchFamily="34" charset="0"/>
              <a:ea typeface="+mn-ea"/>
              <a:cs typeface="+mn-cs"/>
            </a:endParaRPr>
          </a:p>
        </p:txBody>
      </p:sp>
      <p:sp>
        <p:nvSpPr>
          <p:cNvPr id="3" name="Text Placeholder 2"/>
          <p:cNvSpPr>
            <a:spLocks noGrp="1"/>
          </p:cNvSpPr>
          <p:nvPr>
            <p:ph type="body" sz="quarter" idx="10"/>
          </p:nvPr>
        </p:nvSpPr>
        <p:spPr>
          <a:xfrm>
            <a:off x="457200" y="1158875"/>
            <a:ext cx="8229600" cy="1592896"/>
          </a:xfrm>
        </p:spPr>
        <p:txBody>
          <a:bodyPr/>
          <a:lstStyle/>
          <a:p>
            <a:r>
              <a:rPr lang="en-US" b="0" dirty="0"/>
              <a:t>NHBS surveys three populations in rotating annual cycles:</a:t>
            </a:r>
          </a:p>
          <a:p>
            <a:pPr lvl="1"/>
            <a:r>
              <a:rPr lang="en-US" dirty="0"/>
              <a:t>Men who have sex with men (MSM)</a:t>
            </a:r>
          </a:p>
          <a:p>
            <a:pPr lvl="1"/>
            <a:r>
              <a:rPr lang="en-US" b="0" dirty="0"/>
              <a:t>Persons who inject drugs (PWID)</a:t>
            </a:r>
          </a:p>
          <a:p>
            <a:pPr lvl="1"/>
            <a:r>
              <a:rPr lang="en-US" dirty="0"/>
              <a:t>Heterosexually active persons at increased risk of HIV infection (HET)</a:t>
            </a:r>
          </a:p>
          <a:p>
            <a:pPr lvl="1"/>
            <a:endParaRPr lang="en-US" dirty="0"/>
          </a:p>
          <a:p>
            <a:pPr lvl="1"/>
            <a:endParaRPr lang="en-US" dirty="0"/>
          </a:p>
          <a:p>
            <a:pPr lvl="1"/>
            <a:endParaRPr lang="en-US" dirty="0"/>
          </a:p>
          <a:p>
            <a:pPr marL="457200" lvl="1" indent="0">
              <a:buNone/>
            </a:pPr>
            <a:endParaRPr lang="en-US" dirty="0"/>
          </a:p>
        </p:txBody>
      </p:sp>
      <p:grpSp>
        <p:nvGrpSpPr>
          <p:cNvPr id="8" name="Group 7" descr="NHBS surveys three populations at high risk for HIV infection in the United States in rotating annual cycles. The first cycle began in 2003. &#10;&#10;">
            <a:extLst>
              <a:ext uri="{FF2B5EF4-FFF2-40B4-BE49-F238E27FC236}">
                <a16:creationId xmlns:a16="http://schemas.microsoft.com/office/drawing/2014/main" id="{3A72BEE1-D03E-4E30-8287-5B821134537E}"/>
              </a:ext>
            </a:extLst>
          </p:cNvPr>
          <p:cNvGrpSpPr/>
          <p:nvPr/>
        </p:nvGrpSpPr>
        <p:grpSpPr>
          <a:xfrm>
            <a:off x="1240500" y="2837963"/>
            <a:ext cx="6711231" cy="1199147"/>
            <a:chOff x="505392" y="2837963"/>
            <a:chExt cx="6711231" cy="1199147"/>
          </a:xfrm>
        </p:grpSpPr>
        <p:sp>
          <p:nvSpPr>
            <p:cNvPr id="4" name="Rounded Rectangle 3" descr="MSM 2003-04"/>
            <p:cNvSpPr/>
            <p:nvPr/>
          </p:nvSpPr>
          <p:spPr>
            <a:xfrm>
              <a:off x="505392" y="2847417"/>
              <a:ext cx="742950" cy="514350"/>
            </a:xfrm>
            <a:prstGeom prst="round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MSM </a:t>
              </a:r>
              <a:r>
                <a:rPr lang="en-US" sz="900" dirty="0">
                  <a:solidFill>
                    <a:schemeClr val="bg2"/>
                  </a:solidFill>
                  <a:latin typeface="Calibri" panose="020F0502020204030204" pitchFamily="34" charset="0"/>
                  <a:cs typeface="Calibri" panose="020F0502020204030204" pitchFamily="34" charset="0"/>
                </a:rPr>
                <a:t>2003-04</a:t>
              </a:r>
            </a:p>
          </p:txBody>
        </p:sp>
        <p:sp>
          <p:nvSpPr>
            <p:cNvPr id="5" name="Rounded Rectangle 4" descr="PWID 2005"/>
            <p:cNvSpPr/>
            <p:nvPr/>
          </p:nvSpPr>
          <p:spPr>
            <a:xfrm>
              <a:off x="1254655" y="2852325"/>
              <a:ext cx="742951" cy="514350"/>
            </a:xfrm>
            <a:prstGeom prst="roundRect">
              <a:avLst/>
            </a:prstGeom>
            <a:solidFill>
              <a:srgbClr val="2E75B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PWID</a:t>
              </a:r>
            </a:p>
            <a:p>
              <a:pPr algn="ctr"/>
              <a:r>
                <a:rPr lang="en-US" sz="900" dirty="0">
                  <a:solidFill>
                    <a:schemeClr val="bg2"/>
                  </a:solidFill>
                  <a:latin typeface="Calibri" panose="020F0502020204030204" pitchFamily="34" charset="0"/>
                  <a:cs typeface="Calibri" panose="020F0502020204030204" pitchFamily="34" charset="0"/>
                </a:rPr>
                <a:t> 2005</a:t>
              </a:r>
            </a:p>
          </p:txBody>
        </p:sp>
        <p:sp>
          <p:nvSpPr>
            <p:cNvPr id="6" name="Rounded Rectangle 5" descr="HET 2006-07"/>
            <p:cNvSpPr/>
            <p:nvPr/>
          </p:nvSpPr>
          <p:spPr>
            <a:xfrm>
              <a:off x="1997605" y="2850150"/>
              <a:ext cx="742950" cy="514350"/>
            </a:xfrm>
            <a:prstGeom prst="roundRect">
              <a:avLst/>
            </a:prstGeom>
            <a:solidFill>
              <a:srgbClr val="9A4E9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HET</a:t>
              </a:r>
            </a:p>
            <a:p>
              <a:pPr algn="ctr"/>
              <a:r>
                <a:rPr lang="en-US" sz="900" dirty="0">
                  <a:solidFill>
                    <a:schemeClr val="bg2"/>
                  </a:solidFill>
                  <a:latin typeface="Calibri" panose="020F0502020204030204" pitchFamily="34" charset="0"/>
                  <a:cs typeface="Calibri" panose="020F0502020204030204" pitchFamily="34" charset="0"/>
                </a:rPr>
                <a:t> 2006-07</a:t>
              </a:r>
            </a:p>
          </p:txBody>
        </p:sp>
        <p:sp>
          <p:nvSpPr>
            <p:cNvPr id="7" name="Rounded Rectangle 6" descr="MSM 2008"/>
            <p:cNvSpPr/>
            <p:nvPr/>
          </p:nvSpPr>
          <p:spPr>
            <a:xfrm>
              <a:off x="2762064" y="2847417"/>
              <a:ext cx="742950" cy="514350"/>
            </a:xfrm>
            <a:prstGeom prst="round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MSM </a:t>
              </a:r>
              <a:r>
                <a:rPr lang="en-US" sz="900" dirty="0">
                  <a:solidFill>
                    <a:schemeClr val="bg2"/>
                  </a:solidFill>
                  <a:latin typeface="Calibri" panose="020F0502020204030204" pitchFamily="34" charset="0"/>
                  <a:cs typeface="Calibri" panose="020F0502020204030204" pitchFamily="34" charset="0"/>
                </a:rPr>
                <a:t>2008</a:t>
              </a:r>
            </a:p>
          </p:txBody>
        </p:sp>
        <p:sp>
          <p:nvSpPr>
            <p:cNvPr id="13" name="Rounded Rectangle 12" descr="PWID 2009"/>
            <p:cNvSpPr/>
            <p:nvPr/>
          </p:nvSpPr>
          <p:spPr>
            <a:xfrm>
              <a:off x="3505013" y="2847417"/>
              <a:ext cx="742951" cy="514350"/>
            </a:xfrm>
            <a:prstGeom prst="roundRect">
              <a:avLst/>
            </a:prstGeom>
            <a:solidFill>
              <a:srgbClr val="2E75B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PWID</a:t>
              </a:r>
            </a:p>
            <a:p>
              <a:pPr algn="ctr"/>
              <a:r>
                <a:rPr lang="en-US" sz="900" dirty="0">
                  <a:solidFill>
                    <a:schemeClr val="bg2"/>
                  </a:solidFill>
                  <a:latin typeface="Calibri" panose="020F0502020204030204" pitchFamily="34" charset="0"/>
                  <a:cs typeface="Calibri" panose="020F0502020204030204" pitchFamily="34" charset="0"/>
                </a:rPr>
                <a:t> 2009</a:t>
              </a:r>
            </a:p>
          </p:txBody>
        </p:sp>
        <p:sp>
          <p:nvSpPr>
            <p:cNvPr id="14" name="Rounded Rectangle 13" descr="HET 2010"/>
            <p:cNvSpPr/>
            <p:nvPr/>
          </p:nvSpPr>
          <p:spPr>
            <a:xfrm>
              <a:off x="4247964" y="2847417"/>
              <a:ext cx="742950" cy="514350"/>
            </a:xfrm>
            <a:prstGeom prst="roundRect">
              <a:avLst/>
            </a:prstGeom>
            <a:solidFill>
              <a:srgbClr val="9A4E9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HET</a:t>
              </a:r>
            </a:p>
            <a:p>
              <a:pPr algn="ctr"/>
              <a:r>
                <a:rPr lang="en-US" sz="900" dirty="0">
                  <a:solidFill>
                    <a:schemeClr val="bg2"/>
                  </a:solidFill>
                  <a:latin typeface="Calibri" panose="020F0502020204030204" pitchFamily="34" charset="0"/>
                  <a:cs typeface="Calibri" panose="020F0502020204030204" pitchFamily="34" charset="0"/>
                </a:rPr>
                <a:t> 2010</a:t>
              </a:r>
            </a:p>
          </p:txBody>
        </p:sp>
        <p:sp>
          <p:nvSpPr>
            <p:cNvPr id="15" name="Rounded Rectangle 14" descr="MSM 2011"/>
            <p:cNvSpPr/>
            <p:nvPr/>
          </p:nvSpPr>
          <p:spPr>
            <a:xfrm>
              <a:off x="4997403" y="2837963"/>
              <a:ext cx="742950" cy="514350"/>
            </a:xfrm>
            <a:prstGeom prst="round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MSM </a:t>
              </a:r>
              <a:r>
                <a:rPr lang="en-US" sz="900" dirty="0">
                  <a:solidFill>
                    <a:schemeClr val="bg2"/>
                  </a:solidFill>
                  <a:latin typeface="Calibri" panose="020F0502020204030204" pitchFamily="34" charset="0"/>
                  <a:cs typeface="Calibri" panose="020F0502020204030204" pitchFamily="34" charset="0"/>
                </a:rPr>
                <a:t>2011</a:t>
              </a:r>
            </a:p>
          </p:txBody>
        </p:sp>
        <p:sp>
          <p:nvSpPr>
            <p:cNvPr id="16" name="Rounded Rectangle 15" descr="PWID 2012"/>
            <p:cNvSpPr/>
            <p:nvPr/>
          </p:nvSpPr>
          <p:spPr>
            <a:xfrm>
              <a:off x="5730723" y="2840138"/>
              <a:ext cx="742951" cy="514350"/>
            </a:xfrm>
            <a:prstGeom prst="roundRect">
              <a:avLst/>
            </a:prstGeom>
            <a:solidFill>
              <a:srgbClr val="2E75B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PWID</a:t>
              </a:r>
            </a:p>
            <a:p>
              <a:pPr algn="ctr"/>
              <a:r>
                <a:rPr lang="en-US" sz="900" dirty="0">
                  <a:solidFill>
                    <a:schemeClr val="bg2"/>
                  </a:solidFill>
                  <a:latin typeface="Calibri" panose="020F0502020204030204" pitchFamily="34" charset="0"/>
                  <a:cs typeface="Calibri" panose="020F0502020204030204" pitchFamily="34" charset="0"/>
                </a:rPr>
                <a:t>2012</a:t>
              </a:r>
            </a:p>
          </p:txBody>
        </p:sp>
        <p:sp>
          <p:nvSpPr>
            <p:cNvPr id="17" name="Rounded Rectangle 16" descr="HET 2013"/>
            <p:cNvSpPr/>
            <p:nvPr/>
          </p:nvSpPr>
          <p:spPr>
            <a:xfrm>
              <a:off x="6473673" y="2837963"/>
              <a:ext cx="742950" cy="514350"/>
            </a:xfrm>
            <a:prstGeom prst="roundRect">
              <a:avLst/>
            </a:prstGeom>
            <a:solidFill>
              <a:srgbClr val="9A4E9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HET</a:t>
              </a:r>
            </a:p>
            <a:p>
              <a:pPr algn="ctr"/>
              <a:r>
                <a:rPr lang="en-US" sz="900" dirty="0">
                  <a:solidFill>
                    <a:schemeClr val="bg2"/>
                  </a:solidFill>
                  <a:latin typeface="Calibri" panose="020F0502020204030204" pitchFamily="34" charset="0"/>
                  <a:cs typeface="Calibri" panose="020F0502020204030204" pitchFamily="34" charset="0"/>
                </a:rPr>
                <a:t> 2013</a:t>
              </a:r>
            </a:p>
          </p:txBody>
        </p:sp>
        <p:sp>
          <p:nvSpPr>
            <p:cNvPr id="18" name="Rounded Rectangle 17" descr="MSM 2014"/>
            <p:cNvSpPr/>
            <p:nvPr/>
          </p:nvSpPr>
          <p:spPr>
            <a:xfrm>
              <a:off x="521335" y="3520585"/>
              <a:ext cx="742950" cy="514350"/>
            </a:xfrm>
            <a:prstGeom prst="round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MSM </a:t>
              </a:r>
              <a:r>
                <a:rPr lang="en-US" sz="900" dirty="0">
                  <a:solidFill>
                    <a:schemeClr val="bg2"/>
                  </a:solidFill>
                  <a:latin typeface="Calibri" panose="020F0502020204030204" pitchFamily="34" charset="0"/>
                  <a:cs typeface="Calibri" panose="020F0502020204030204" pitchFamily="34" charset="0"/>
                </a:rPr>
                <a:t>2014</a:t>
              </a:r>
            </a:p>
          </p:txBody>
        </p:sp>
        <p:sp>
          <p:nvSpPr>
            <p:cNvPr id="19" name="Rounded Rectangle 18" descr="PWID 2015"/>
            <p:cNvSpPr/>
            <p:nvPr/>
          </p:nvSpPr>
          <p:spPr>
            <a:xfrm>
              <a:off x="1254655" y="3522760"/>
              <a:ext cx="742951" cy="514350"/>
            </a:xfrm>
            <a:prstGeom prst="roundRect">
              <a:avLst/>
            </a:prstGeom>
            <a:solidFill>
              <a:srgbClr val="2E75B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Calibri" panose="020F0502020204030204" pitchFamily="34" charset="0"/>
                  <a:cs typeface="Calibri" panose="020F0502020204030204" pitchFamily="34" charset="0"/>
                </a:rPr>
                <a:t>PWID</a:t>
              </a:r>
            </a:p>
            <a:p>
              <a:pPr algn="ctr"/>
              <a:r>
                <a:rPr lang="en-US" sz="900" dirty="0">
                  <a:solidFill>
                    <a:schemeClr val="bg2"/>
                  </a:solidFill>
                  <a:latin typeface="Calibri" panose="020F0502020204030204" pitchFamily="34" charset="0"/>
                  <a:cs typeface="Calibri" panose="020F0502020204030204" pitchFamily="34" charset="0"/>
                </a:rPr>
                <a:t> 2015</a:t>
              </a:r>
            </a:p>
          </p:txBody>
        </p:sp>
        <p:sp>
          <p:nvSpPr>
            <p:cNvPr id="20" name="Rounded Rectangle 19" descr="HET 2016"/>
            <p:cNvSpPr/>
            <p:nvPr/>
          </p:nvSpPr>
          <p:spPr>
            <a:xfrm>
              <a:off x="1997605" y="3520585"/>
              <a:ext cx="742950" cy="514350"/>
            </a:xfrm>
            <a:prstGeom prst="roundRect">
              <a:avLst/>
            </a:prstGeom>
            <a:solidFill>
              <a:srgbClr val="9A4E9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2"/>
                  </a:solidFill>
                  <a:latin typeface="Calibri" panose="020F0502020204030204" pitchFamily="34" charset="0"/>
                  <a:cs typeface="Calibri" panose="020F0502020204030204" pitchFamily="34" charset="0"/>
                </a:rPr>
                <a:t>HET</a:t>
              </a:r>
            </a:p>
            <a:p>
              <a:pPr algn="ctr"/>
              <a:r>
                <a:rPr lang="en-US" sz="900">
                  <a:solidFill>
                    <a:schemeClr val="bg2"/>
                  </a:solidFill>
                  <a:latin typeface="Calibri" panose="020F0502020204030204" pitchFamily="34" charset="0"/>
                  <a:cs typeface="Calibri" panose="020F0502020204030204" pitchFamily="34" charset="0"/>
                </a:rPr>
                <a:t> 2016</a:t>
              </a:r>
            </a:p>
          </p:txBody>
        </p:sp>
        <p:sp>
          <p:nvSpPr>
            <p:cNvPr id="21" name="Rounded Rectangle 20" descr="MSM 2017"/>
            <p:cNvSpPr/>
            <p:nvPr/>
          </p:nvSpPr>
          <p:spPr>
            <a:xfrm>
              <a:off x="2756623" y="3520585"/>
              <a:ext cx="742950" cy="514350"/>
            </a:xfrm>
            <a:prstGeom prst="round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2"/>
                  </a:solidFill>
                  <a:latin typeface="Calibri" panose="020F0502020204030204" pitchFamily="34" charset="0"/>
                  <a:cs typeface="Calibri" panose="020F0502020204030204" pitchFamily="34" charset="0"/>
                </a:rPr>
                <a:t>MSM </a:t>
              </a:r>
              <a:r>
                <a:rPr lang="en-US" sz="900">
                  <a:solidFill>
                    <a:schemeClr val="bg2"/>
                  </a:solidFill>
                  <a:latin typeface="Calibri" panose="020F0502020204030204" pitchFamily="34" charset="0"/>
                  <a:cs typeface="Calibri" panose="020F0502020204030204" pitchFamily="34" charset="0"/>
                </a:rPr>
                <a:t>2017</a:t>
              </a:r>
            </a:p>
          </p:txBody>
        </p:sp>
        <p:sp>
          <p:nvSpPr>
            <p:cNvPr id="22" name="Rounded Rectangle 21" descr="PWID 2018"/>
            <p:cNvSpPr/>
            <p:nvPr/>
          </p:nvSpPr>
          <p:spPr>
            <a:xfrm>
              <a:off x="3489943" y="3522760"/>
              <a:ext cx="742951" cy="514350"/>
            </a:xfrm>
            <a:prstGeom prst="roundRect">
              <a:avLst/>
            </a:prstGeom>
            <a:solidFill>
              <a:srgbClr val="2E75B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2"/>
                  </a:solidFill>
                  <a:latin typeface="Calibri" panose="020F0502020204030204" pitchFamily="34" charset="0"/>
                  <a:cs typeface="Calibri" panose="020F0502020204030204" pitchFamily="34" charset="0"/>
                </a:rPr>
                <a:t>PWID</a:t>
              </a:r>
            </a:p>
            <a:p>
              <a:pPr algn="ctr"/>
              <a:r>
                <a:rPr lang="en-US" sz="900">
                  <a:solidFill>
                    <a:schemeClr val="bg2"/>
                  </a:solidFill>
                  <a:latin typeface="Calibri" panose="020F0502020204030204" pitchFamily="34" charset="0"/>
                  <a:cs typeface="Calibri" panose="020F0502020204030204" pitchFamily="34" charset="0"/>
                </a:rPr>
                <a:t> 2018</a:t>
              </a:r>
            </a:p>
          </p:txBody>
        </p:sp>
        <p:sp>
          <p:nvSpPr>
            <p:cNvPr id="23" name="Rounded Rectangle 22" descr="HET 2019"/>
            <p:cNvSpPr/>
            <p:nvPr/>
          </p:nvSpPr>
          <p:spPr>
            <a:xfrm>
              <a:off x="4232893" y="3520585"/>
              <a:ext cx="742950" cy="514350"/>
            </a:xfrm>
            <a:prstGeom prst="roundRect">
              <a:avLst/>
            </a:prstGeom>
            <a:solidFill>
              <a:srgbClr val="9A4E9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2"/>
                  </a:solidFill>
                  <a:latin typeface="Calibri" panose="020F0502020204030204" pitchFamily="34" charset="0"/>
                  <a:cs typeface="Calibri" panose="020F0502020204030204" pitchFamily="34" charset="0"/>
                </a:rPr>
                <a:t>HET</a:t>
              </a:r>
            </a:p>
            <a:p>
              <a:pPr algn="ctr"/>
              <a:r>
                <a:rPr lang="en-US" sz="900">
                  <a:solidFill>
                    <a:schemeClr val="bg2"/>
                  </a:solidFill>
                  <a:latin typeface="Calibri" panose="020F0502020204030204" pitchFamily="34" charset="0"/>
                  <a:cs typeface="Calibri" panose="020F0502020204030204" pitchFamily="34" charset="0"/>
                </a:rPr>
                <a:t> 2019</a:t>
              </a:r>
            </a:p>
          </p:txBody>
        </p:sp>
      </p:grpSp>
      <p:sp>
        <p:nvSpPr>
          <p:cNvPr id="2" name="Title 1"/>
          <p:cNvSpPr>
            <a:spLocks noGrp="1"/>
          </p:cNvSpPr>
          <p:nvPr>
            <p:ph type="title"/>
          </p:nvPr>
        </p:nvSpPr>
        <p:spPr/>
        <p:txBody>
          <a:bodyPr anchor="t"/>
          <a:lstStyle/>
          <a:p>
            <a:r>
              <a:rPr lang="en-US" sz="3000" dirty="0"/>
              <a:t>NHBS: Populations</a:t>
            </a:r>
          </a:p>
        </p:txBody>
      </p:sp>
      <p:pic>
        <p:nvPicPr>
          <p:cNvPr id="9" name="Picture 8">
            <a:extLst>
              <a:ext uri="{FF2B5EF4-FFF2-40B4-BE49-F238E27FC236}">
                <a16:creationId xmlns:a16="http://schemas.microsoft.com/office/drawing/2014/main" id="{8BA4CB8D-A4A6-406D-9F3A-A350B6BC3B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156" y="97575"/>
            <a:ext cx="1147474" cy="1074058"/>
          </a:xfrm>
          <a:prstGeom prst="rect">
            <a:avLst/>
          </a:prstGeom>
        </p:spPr>
      </p:pic>
    </p:spTree>
    <p:extLst>
      <p:ext uri="{BB962C8B-B14F-4D97-AF65-F5344CB8AC3E}">
        <p14:creationId xmlns:p14="http://schemas.microsoft.com/office/powerpoint/2010/main" val="22515135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76">
            <a:extLst>
              <a:ext uri="{FF2B5EF4-FFF2-40B4-BE49-F238E27FC236}">
                <a16:creationId xmlns:a16="http://schemas.microsoft.com/office/drawing/2014/main" id="{2CD5E644-97DA-4EFD-A3F2-B0707D414D00}"/>
              </a:ext>
            </a:extLst>
          </p:cNvPr>
          <p:cNvSpPr txBox="1">
            <a:spLocks noChangeArrowheads="1"/>
          </p:cNvSpPr>
          <p:nvPr/>
        </p:nvSpPr>
        <p:spPr bwMode="auto">
          <a:xfrm>
            <a:off x="475321" y="4656518"/>
            <a:ext cx="8314173" cy="40011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*Baltimore was not funded under the Funding Opportunity Announcement that covered 2016 HET and Round 5 but is participating in Round 5.</a:t>
            </a:r>
          </a:p>
          <a:p>
            <a:pPr lvl="0">
              <a:defRPr/>
            </a:pPr>
            <a:r>
              <a:rPr lang="en-US" sz="1000">
                <a:solidFill>
                  <a:prstClr val="black"/>
                </a:solidFill>
                <a:latin typeface="Calibri"/>
                <a:hlinkClick r:id="rId3"/>
              </a:rPr>
              <a:t>https://www.cdc.gov/hiv/statistics/systems/nhbs/projectareas.html</a:t>
            </a:r>
            <a:r>
              <a:rPr lang="en-US" sz="1000">
                <a:solidFill>
                  <a:prstClr val="black"/>
                </a:solidFill>
                <a:latin typeface="Calibri"/>
              </a:rPr>
              <a:t>   </a:t>
            </a: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 descr="Map of the United States &#10;&#10;In Round 5 between 2017-2019, 23 project areas conducted NHBS, which represented approximately 59% of all persons living with HIV infection in urban areas with a population of at least 500,000 at year-end 2016. Baltimore participates in NHBS as an unfunded project area, but they follow all NHBS protocols and receive technical assistance.&#10;&#10;&#10;For more information on NHBS project area see https://www.cdc.gov/hiv/statistics/systems/nhbs/projectareas.html &#10;">
            <a:extLst>
              <a:ext uri="{FF2B5EF4-FFF2-40B4-BE49-F238E27FC236}">
                <a16:creationId xmlns:a16="http://schemas.microsoft.com/office/drawing/2014/main" id="{63BDD65F-3262-41CF-A995-675EC497A826}"/>
              </a:ext>
            </a:extLst>
          </p:cNvPr>
          <p:cNvGrpSpPr/>
          <p:nvPr/>
        </p:nvGrpSpPr>
        <p:grpSpPr>
          <a:xfrm>
            <a:off x="617513" y="1205386"/>
            <a:ext cx="8009652" cy="3473772"/>
            <a:chOff x="617513" y="1205386"/>
            <a:chExt cx="8009652" cy="3473772"/>
          </a:xfrm>
        </p:grpSpPr>
        <p:sp>
          <p:nvSpPr>
            <p:cNvPr id="7" name="Freeform 2"/>
            <p:cNvSpPr>
              <a:spLocks/>
            </p:cNvSpPr>
            <p:nvPr/>
          </p:nvSpPr>
          <p:spPr bwMode="auto">
            <a:xfrm>
              <a:off x="4879791" y="3199410"/>
              <a:ext cx="373370" cy="604030"/>
            </a:xfrm>
            <a:custGeom>
              <a:avLst/>
              <a:gdLst>
                <a:gd name="T0" fmla="*/ 0 w 51"/>
                <a:gd name="T1" fmla="*/ 2147483647 h 83"/>
                <a:gd name="T2" fmla="*/ 2147483647 w 51"/>
                <a:gd name="T3" fmla="*/ 2147483647 h 83"/>
                <a:gd name="T4" fmla="*/ 0 w 51"/>
                <a:gd name="T5" fmla="*/ 2147483647 h 83"/>
                <a:gd name="T6" fmla="*/ 2147483647 w 51"/>
                <a:gd name="T7" fmla="*/ 2147483647 h 83"/>
                <a:gd name="T8" fmla="*/ 2147483647 w 51"/>
                <a:gd name="T9" fmla="*/ 2147483647 h 83"/>
                <a:gd name="T10" fmla="*/ 2147483647 w 51"/>
                <a:gd name="T11" fmla="*/ 2147483647 h 83"/>
                <a:gd name="T12" fmla="*/ 2147483647 w 51"/>
                <a:gd name="T13" fmla="*/ 2147483647 h 83"/>
                <a:gd name="T14" fmla="*/ 2147483647 w 51"/>
                <a:gd name="T15" fmla="*/ 2147483647 h 83"/>
                <a:gd name="T16" fmla="*/ 2147483647 w 51"/>
                <a:gd name="T17" fmla="*/ 2147483647 h 83"/>
                <a:gd name="T18" fmla="*/ 2147483647 w 51"/>
                <a:gd name="T19" fmla="*/ 2147483647 h 83"/>
                <a:gd name="T20" fmla="*/ 2147483647 w 51"/>
                <a:gd name="T21" fmla="*/ 2147483647 h 83"/>
                <a:gd name="T22" fmla="*/ 2147483647 w 51"/>
                <a:gd name="T23" fmla="*/ 2147483647 h 83"/>
                <a:gd name="T24" fmla="*/ 2147483647 w 51"/>
                <a:gd name="T25" fmla="*/ 2147483647 h 83"/>
                <a:gd name="T26" fmla="*/ 2147483647 w 51"/>
                <a:gd name="T27" fmla="*/ 2147483647 h 83"/>
                <a:gd name="T28" fmla="*/ 2147483647 w 51"/>
                <a:gd name="T29" fmla="*/ 2147483647 h 83"/>
                <a:gd name="T30" fmla="*/ 2147483647 w 51"/>
                <a:gd name="T31" fmla="*/ 2147483647 h 83"/>
                <a:gd name="T32" fmla="*/ 2147483647 w 51"/>
                <a:gd name="T33" fmla="*/ 2147483647 h 83"/>
                <a:gd name="T34" fmla="*/ 2147483647 w 51"/>
                <a:gd name="T35" fmla="*/ 2147483647 h 83"/>
                <a:gd name="T36" fmla="*/ 2147483647 w 51"/>
                <a:gd name="T37" fmla="*/ 2147483647 h 83"/>
                <a:gd name="T38" fmla="*/ 2147483647 w 51"/>
                <a:gd name="T39" fmla="*/ 2147483647 h 83"/>
                <a:gd name="T40" fmla="*/ 2147483647 w 51"/>
                <a:gd name="T41" fmla="*/ 2147483647 h 83"/>
                <a:gd name="T42" fmla="*/ 2147483647 w 51"/>
                <a:gd name="T43" fmla="*/ 2147483647 h 83"/>
                <a:gd name="T44" fmla="*/ 2147483647 w 51"/>
                <a:gd name="T45" fmla="*/ 0 h 83"/>
                <a:gd name="T46" fmla="*/ 0 w 51"/>
                <a:gd name="T47" fmla="*/ 2147483647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83"/>
                <a:gd name="T74" fmla="*/ 51 w 51"/>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83">
                  <a:moveTo>
                    <a:pt x="0" y="3"/>
                  </a:moveTo>
                  <a:lnTo>
                    <a:pt x="1" y="4"/>
                  </a:lnTo>
                  <a:lnTo>
                    <a:pt x="0" y="56"/>
                  </a:lnTo>
                  <a:lnTo>
                    <a:pt x="3" y="81"/>
                  </a:lnTo>
                  <a:lnTo>
                    <a:pt x="6" y="81"/>
                  </a:lnTo>
                  <a:lnTo>
                    <a:pt x="8" y="74"/>
                  </a:lnTo>
                  <a:lnTo>
                    <a:pt x="9" y="76"/>
                  </a:lnTo>
                  <a:lnTo>
                    <a:pt x="9" y="80"/>
                  </a:lnTo>
                  <a:lnTo>
                    <a:pt x="12" y="81"/>
                  </a:lnTo>
                  <a:lnTo>
                    <a:pt x="8" y="83"/>
                  </a:lnTo>
                  <a:lnTo>
                    <a:pt x="16" y="81"/>
                  </a:lnTo>
                  <a:lnTo>
                    <a:pt x="17" y="79"/>
                  </a:lnTo>
                  <a:lnTo>
                    <a:pt x="16" y="77"/>
                  </a:lnTo>
                  <a:lnTo>
                    <a:pt x="17" y="75"/>
                  </a:lnTo>
                  <a:lnTo>
                    <a:pt x="13" y="72"/>
                  </a:lnTo>
                  <a:lnTo>
                    <a:pt x="13" y="69"/>
                  </a:lnTo>
                  <a:lnTo>
                    <a:pt x="51" y="66"/>
                  </a:lnTo>
                  <a:lnTo>
                    <a:pt x="47" y="53"/>
                  </a:lnTo>
                  <a:lnTo>
                    <a:pt x="48" y="48"/>
                  </a:lnTo>
                  <a:lnTo>
                    <a:pt x="49" y="45"/>
                  </a:lnTo>
                  <a:lnTo>
                    <a:pt x="48" y="41"/>
                  </a:lnTo>
                  <a:lnTo>
                    <a:pt x="45" y="35"/>
                  </a:lnTo>
                  <a:lnTo>
                    <a:pt x="35" y="0"/>
                  </a:lnTo>
                  <a:lnTo>
                    <a:pt x="0" y="3"/>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8" name="Freeform 3"/>
            <p:cNvSpPr>
              <a:spLocks/>
            </p:cNvSpPr>
            <p:nvPr/>
          </p:nvSpPr>
          <p:spPr bwMode="auto">
            <a:xfrm>
              <a:off x="2159171" y="2828260"/>
              <a:ext cx="671337" cy="771411"/>
            </a:xfrm>
            <a:custGeom>
              <a:avLst/>
              <a:gdLst>
                <a:gd name="T0" fmla="*/ 0 w 92"/>
                <a:gd name="T1" fmla="*/ 2147483647 h 106"/>
                <a:gd name="T2" fmla="*/ 2147483647 w 92"/>
                <a:gd name="T3" fmla="*/ 2147483647 h 106"/>
                <a:gd name="T4" fmla="*/ 2147483647 w 92"/>
                <a:gd name="T5" fmla="*/ 2147483647 h 106"/>
                <a:gd name="T6" fmla="*/ 2147483647 w 92"/>
                <a:gd name="T7" fmla="*/ 2147483647 h 106"/>
                <a:gd name="T8" fmla="*/ 2147483647 w 92"/>
                <a:gd name="T9" fmla="*/ 2147483647 h 106"/>
                <a:gd name="T10" fmla="*/ 2147483647 w 92"/>
                <a:gd name="T11" fmla="*/ 2147483647 h 106"/>
                <a:gd name="T12" fmla="*/ 2147483647 w 92"/>
                <a:gd name="T13" fmla="*/ 2147483647 h 106"/>
                <a:gd name="T14" fmla="*/ 2147483647 w 92"/>
                <a:gd name="T15" fmla="*/ 2147483647 h 106"/>
                <a:gd name="T16" fmla="*/ 2147483647 w 92"/>
                <a:gd name="T17" fmla="*/ 2147483647 h 106"/>
                <a:gd name="T18" fmla="*/ 2147483647 w 92"/>
                <a:gd name="T19" fmla="*/ 2147483647 h 106"/>
                <a:gd name="T20" fmla="*/ 2147483647 w 92"/>
                <a:gd name="T21" fmla="*/ 2147483647 h 106"/>
                <a:gd name="T22" fmla="*/ 2147483647 w 92"/>
                <a:gd name="T23" fmla="*/ 0 h 106"/>
                <a:gd name="T24" fmla="*/ 2147483647 w 92"/>
                <a:gd name="T25" fmla="*/ 2147483647 h 106"/>
                <a:gd name="T26" fmla="*/ 2147483647 w 92"/>
                <a:gd name="T27" fmla="*/ 2147483647 h 106"/>
                <a:gd name="T28" fmla="*/ 2147483647 w 92"/>
                <a:gd name="T29" fmla="*/ 2147483647 h 106"/>
                <a:gd name="T30" fmla="*/ 2147483647 w 92"/>
                <a:gd name="T31" fmla="*/ 2147483647 h 106"/>
                <a:gd name="T32" fmla="*/ 2147483647 w 92"/>
                <a:gd name="T33" fmla="*/ 2147483647 h 106"/>
                <a:gd name="T34" fmla="*/ 0 w 92"/>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106"/>
                <a:gd name="T56" fmla="*/ 92 w 92"/>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106">
                  <a:moveTo>
                    <a:pt x="0" y="72"/>
                  </a:moveTo>
                  <a:lnTo>
                    <a:pt x="6" y="67"/>
                  </a:lnTo>
                  <a:lnTo>
                    <a:pt x="4" y="63"/>
                  </a:lnTo>
                  <a:lnTo>
                    <a:pt x="5" y="57"/>
                  </a:lnTo>
                  <a:lnTo>
                    <a:pt x="11" y="47"/>
                  </a:lnTo>
                  <a:lnTo>
                    <a:pt x="15" y="44"/>
                  </a:lnTo>
                  <a:lnTo>
                    <a:pt x="13" y="41"/>
                  </a:lnTo>
                  <a:lnTo>
                    <a:pt x="11" y="31"/>
                  </a:lnTo>
                  <a:lnTo>
                    <a:pt x="13" y="13"/>
                  </a:lnTo>
                  <a:lnTo>
                    <a:pt x="16" y="12"/>
                  </a:lnTo>
                  <a:lnTo>
                    <a:pt x="21" y="15"/>
                  </a:lnTo>
                  <a:lnTo>
                    <a:pt x="26" y="0"/>
                  </a:lnTo>
                  <a:lnTo>
                    <a:pt x="92" y="11"/>
                  </a:lnTo>
                  <a:lnTo>
                    <a:pt x="78" y="106"/>
                  </a:lnTo>
                  <a:lnTo>
                    <a:pt x="58" y="102"/>
                  </a:lnTo>
                  <a:lnTo>
                    <a:pt x="45" y="99"/>
                  </a:lnTo>
                  <a:lnTo>
                    <a:pt x="19" y="84"/>
                  </a:lnTo>
                  <a:lnTo>
                    <a:pt x="0" y="7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9" name="Freeform 4"/>
            <p:cNvSpPr>
              <a:spLocks/>
            </p:cNvSpPr>
            <p:nvPr/>
          </p:nvSpPr>
          <p:spPr bwMode="auto">
            <a:xfrm>
              <a:off x="4231561" y="3046582"/>
              <a:ext cx="496206" cy="443924"/>
            </a:xfrm>
            <a:custGeom>
              <a:avLst/>
              <a:gdLst>
                <a:gd name="T0" fmla="*/ 0 w 68"/>
                <a:gd name="T1" fmla="*/ 2147483647 h 61"/>
                <a:gd name="T2" fmla="*/ 2147483647 w 68"/>
                <a:gd name="T3" fmla="*/ 2147483647 h 61"/>
                <a:gd name="T4" fmla="*/ 2147483647 w 68"/>
                <a:gd name="T5" fmla="*/ 2147483647 h 61"/>
                <a:gd name="T6" fmla="*/ 2147483647 w 68"/>
                <a:gd name="T7" fmla="*/ 2147483647 h 61"/>
                <a:gd name="T8" fmla="*/ 2147483647 w 68"/>
                <a:gd name="T9" fmla="*/ 2147483647 h 61"/>
                <a:gd name="T10" fmla="*/ 2147483647 w 68"/>
                <a:gd name="T11" fmla="*/ 2147483647 h 61"/>
                <a:gd name="T12" fmla="*/ 2147483647 w 68"/>
                <a:gd name="T13" fmla="*/ 2147483647 h 61"/>
                <a:gd name="T14" fmla="*/ 2147483647 w 68"/>
                <a:gd name="T15" fmla="*/ 2147483647 h 61"/>
                <a:gd name="T16" fmla="*/ 2147483647 w 68"/>
                <a:gd name="T17" fmla="*/ 2147483647 h 61"/>
                <a:gd name="T18" fmla="*/ 2147483647 w 68"/>
                <a:gd name="T19" fmla="*/ 2147483647 h 61"/>
                <a:gd name="T20" fmla="*/ 2147483647 w 68"/>
                <a:gd name="T21" fmla="*/ 2147483647 h 61"/>
                <a:gd name="T22" fmla="*/ 2147483647 w 68"/>
                <a:gd name="T23" fmla="*/ 2147483647 h 61"/>
                <a:gd name="T24" fmla="*/ 2147483647 w 68"/>
                <a:gd name="T25" fmla="*/ 2147483647 h 61"/>
                <a:gd name="T26" fmla="*/ 2147483647 w 68"/>
                <a:gd name="T27" fmla="*/ 2147483647 h 61"/>
                <a:gd name="T28" fmla="*/ 2147483647 w 68"/>
                <a:gd name="T29" fmla="*/ 2147483647 h 61"/>
                <a:gd name="T30" fmla="*/ 2147483647 w 68"/>
                <a:gd name="T31" fmla="*/ 2147483647 h 61"/>
                <a:gd name="T32" fmla="*/ 2147483647 w 68"/>
                <a:gd name="T33" fmla="*/ 2147483647 h 61"/>
                <a:gd name="T34" fmla="*/ 2147483647 w 68"/>
                <a:gd name="T35" fmla="*/ 2147483647 h 61"/>
                <a:gd name="T36" fmla="*/ 2147483647 w 68"/>
                <a:gd name="T37" fmla="*/ 2147483647 h 61"/>
                <a:gd name="T38" fmla="*/ 2147483647 w 68"/>
                <a:gd name="T39" fmla="*/ 0 h 61"/>
                <a:gd name="T40" fmla="*/ 0 w 68"/>
                <a:gd name="T41" fmla="*/ 2147483647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1"/>
                <a:gd name="T65" fmla="*/ 68 w 68"/>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1">
                  <a:moveTo>
                    <a:pt x="0" y="2"/>
                  </a:moveTo>
                  <a:lnTo>
                    <a:pt x="3" y="21"/>
                  </a:lnTo>
                  <a:lnTo>
                    <a:pt x="2" y="50"/>
                  </a:lnTo>
                  <a:lnTo>
                    <a:pt x="4" y="52"/>
                  </a:lnTo>
                  <a:lnTo>
                    <a:pt x="9" y="52"/>
                  </a:lnTo>
                  <a:lnTo>
                    <a:pt x="9" y="61"/>
                  </a:lnTo>
                  <a:lnTo>
                    <a:pt x="49" y="60"/>
                  </a:lnTo>
                  <a:lnTo>
                    <a:pt x="48" y="51"/>
                  </a:lnTo>
                  <a:lnTo>
                    <a:pt x="52" y="41"/>
                  </a:lnTo>
                  <a:lnTo>
                    <a:pt x="56" y="34"/>
                  </a:lnTo>
                  <a:lnTo>
                    <a:pt x="56" y="32"/>
                  </a:lnTo>
                  <a:lnTo>
                    <a:pt x="60" y="26"/>
                  </a:lnTo>
                  <a:lnTo>
                    <a:pt x="62" y="19"/>
                  </a:lnTo>
                  <a:lnTo>
                    <a:pt x="61" y="18"/>
                  </a:lnTo>
                  <a:lnTo>
                    <a:pt x="64" y="16"/>
                  </a:lnTo>
                  <a:lnTo>
                    <a:pt x="68" y="9"/>
                  </a:lnTo>
                  <a:lnTo>
                    <a:pt x="67" y="8"/>
                  </a:lnTo>
                  <a:lnTo>
                    <a:pt x="58" y="9"/>
                  </a:lnTo>
                  <a:lnTo>
                    <a:pt x="60" y="5"/>
                  </a:lnTo>
                  <a:lnTo>
                    <a:pt x="59" y="0"/>
                  </a:lnTo>
                  <a:lnTo>
                    <a:pt x="0" y="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 name="Freeform 5"/>
            <p:cNvSpPr>
              <a:spLocks/>
            </p:cNvSpPr>
            <p:nvPr/>
          </p:nvSpPr>
          <p:spPr bwMode="auto">
            <a:xfrm>
              <a:off x="1493914" y="1991353"/>
              <a:ext cx="773498" cy="1324496"/>
            </a:xfrm>
            <a:custGeom>
              <a:avLst/>
              <a:gdLst>
                <a:gd name="T0" fmla="*/ 2147483647 w 106"/>
                <a:gd name="T1" fmla="*/ 2147483647 h 182"/>
                <a:gd name="T2" fmla="*/ 2147483647 w 106"/>
                <a:gd name="T3" fmla="*/ 2147483647 h 182"/>
                <a:gd name="T4" fmla="*/ 2147483647 w 106"/>
                <a:gd name="T5" fmla="*/ 2147483647 h 182"/>
                <a:gd name="T6" fmla="*/ 2147483647 w 106"/>
                <a:gd name="T7" fmla="*/ 2147483647 h 182"/>
                <a:gd name="T8" fmla="*/ 2147483647 w 106"/>
                <a:gd name="T9" fmla="*/ 2147483647 h 182"/>
                <a:gd name="T10" fmla="*/ 2147483647 w 106"/>
                <a:gd name="T11" fmla="*/ 2147483647 h 182"/>
                <a:gd name="T12" fmla="*/ 2147483647 w 106"/>
                <a:gd name="T13" fmla="*/ 2147483647 h 182"/>
                <a:gd name="T14" fmla="*/ 2147483647 w 106"/>
                <a:gd name="T15" fmla="*/ 2147483647 h 182"/>
                <a:gd name="T16" fmla="*/ 2147483647 w 106"/>
                <a:gd name="T17" fmla="*/ 2147483647 h 182"/>
                <a:gd name="T18" fmla="*/ 2147483647 w 106"/>
                <a:gd name="T19" fmla="*/ 2147483647 h 182"/>
                <a:gd name="T20" fmla="*/ 2147483647 w 106"/>
                <a:gd name="T21" fmla="*/ 2147483647 h 182"/>
                <a:gd name="T22" fmla="*/ 2147483647 w 106"/>
                <a:gd name="T23" fmla="*/ 2147483647 h 182"/>
                <a:gd name="T24" fmla="*/ 2147483647 w 106"/>
                <a:gd name="T25" fmla="*/ 2147483647 h 182"/>
                <a:gd name="T26" fmla="*/ 2147483647 w 106"/>
                <a:gd name="T27" fmla="*/ 2147483647 h 182"/>
                <a:gd name="T28" fmla="*/ 2147483647 w 106"/>
                <a:gd name="T29" fmla="*/ 2147483647 h 182"/>
                <a:gd name="T30" fmla="*/ 2147483647 w 106"/>
                <a:gd name="T31" fmla="*/ 2147483647 h 182"/>
                <a:gd name="T32" fmla="*/ 2147483647 w 106"/>
                <a:gd name="T33" fmla="*/ 2147483647 h 182"/>
                <a:gd name="T34" fmla="*/ 2147483647 w 106"/>
                <a:gd name="T35" fmla="*/ 2147483647 h 182"/>
                <a:gd name="T36" fmla="*/ 2147483647 w 106"/>
                <a:gd name="T37" fmla="*/ 2147483647 h 182"/>
                <a:gd name="T38" fmla="*/ 2147483647 w 106"/>
                <a:gd name="T39" fmla="*/ 2147483647 h 182"/>
                <a:gd name="T40" fmla="*/ 2147483647 w 106"/>
                <a:gd name="T41" fmla="*/ 2147483647 h 182"/>
                <a:gd name="T42" fmla="*/ 2147483647 w 106"/>
                <a:gd name="T43" fmla="*/ 2147483647 h 182"/>
                <a:gd name="T44" fmla="*/ 2147483647 w 106"/>
                <a:gd name="T45" fmla="*/ 2147483647 h 182"/>
                <a:gd name="T46" fmla="*/ 2147483647 w 106"/>
                <a:gd name="T47" fmla="*/ 2147483647 h 182"/>
                <a:gd name="T48" fmla="*/ 2147483647 w 106"/>
                <a:gd name="T49" fmla="*/ 2147483647 h 182"/>
                <a:gd name="T50" fmla="*/ 2147483647 w 106"/>
                <a:gd name="T51" fmla="*/ 2147483647 h 182"/>
                <a:gd name="T52" fmla="*/ 2147483647 w 106"/>
                <a:gd name="T53" fmla="*/ 2147483647 h 182"/>
                <a:gd name="T54" fmla="*/ 2147483647 w 106"/>
                <a:gd name="T55" fmla="*/ 2147483647 h 182"/>
                <a:gd name="T56" fmla="*/ 2147483647 w 106"/>
                <a:gd name="T57" fmla="*/ 2147483647 h 182"/>
                <a:gd name="T58" fmla="*/ 2147483647 w 106"/>
                <a:gd name="T59" fmla="*/ 2147483647 h 182"/>
                <a:gd name="T60" fmla="*/ 2147483647 w 106"/>
                <a:gd name="T61" fmla="*/ 2147483647 h 182"/>
                <a:gd name="T62" fmla="*/ 2147483647 w 106"/>
                <a:gd name="T63" fmla="*/ 2147483647 h 182"/>
                <a:gd name="T64" fmla="*/ 2147483647 w 106"/>
                <a:gd name="T65" fmla="*/ 2147483647 h 182"/>
                <a:gd name="T66" fmla="*/ 2147483647 w 106"/>
                <a:gd name="T67" fmla="*/ 2147483647 h 182"/>
                <a:gd name="T68" fmla="*/ 2147483647 w 106"/>
                <a:gd name="T69" fmla="*/ 2147483647 h 182"/>
                <a:gd name="T70" fmla="*/ 2147483647 w 106"/>
                <a:gd name="T71" fmla="*/ 2147483647 h 182"/>
                <a:gd name="T72" fmla="*/ 2147483647 w 106"/>
                <a:gd name="T73" fmla="*/ 2147483647 h 182"/>
                <a:gd name="T74" fmla="*/ 2147483647 w 106"/>
                <a:gd name="T75" fmla="*/ 2147483647 h 182"/>
                <a:gd name="T76" fmla="*/ 2147483647 w 106"/>
                <a:gd name="T77" fmla="*/ 2147483647 h 182"/>
                <a:gd name="T78" fmla="*/ 2147483647 w 106"/>
                <a:gd name="T79" fmla="*/ 2147483647 h 182"/>
                <a:gd name="T80" fmla="*/ 2147483647 w 106"/>
                <a:gd name="T81" fmla="*/ 2147483647 h 182"/>
                <a:gd name="T82" fmla="*/ 2147483647 w 106"/>
                <a:gd name="T83" fmla="*/ 2147483647 h 182"/>
                <a:gd name="T84" fmla="*/ 2147483647 w 106"/>
                <a:gd name="T85" fmla="*/ 2147483647 h 182"/>
                <a:gd name="T86" fmla="*/ 2147483647 w 106"/>
                <a:gd name="T87" fmla="*/ 2147483647 h 182"/>
                <a:gd name="T88" fmla="*/ 2147483647 w 106"/>
                <a:gd name="T89" fmla="*/ 2147483647 h 182"/>
                <a:gd name="T90" fmla="*/ 2147483647 w 106"/>
                <a:gd name="T91" fmla="*/ 2147483647 h 182"/>
                <a:gd name="T92" fmla="*/ 2147483647 w 106"/>
                <a:gd name="T93" fmla="*/ 2147483647 h 182"/>
                <a:gd name="T94" fmla="*/ 2147483647 w 106"/>
                <a:gd name="T95" fmla="*/ 2147483647 h 182"/>
                <a:gd name="T96" fmla="*/ 2147483647 w 106"/>
                <a:gd name="T97" fmla="*/ 0 h 182"/>
                <a:gd name="T98" fmla="*/ 2147483647 w 106"/>
                <a:gd name="T99" fmla="*/ 2147483647 h 182"/>
                <a:gd name="T100" fmla="*/ 2147483647 w 106"/>
                <a:gd name="T101" fmla="*/ 2147483647 h 182"/>
                <a:gd name="T102" fmla="*/ 0 w 106"/>
                <a:gd name="T103" fmla="*/ 2147483647 h 182"/>
                <a:gd name="T104" fmla="*/ 2147483647 w 106"/>
                <a:gd name="T105" fmla="*/ 2147483647 h 1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
                <a:gd name="T160" fmla="*/ 0 h 182"/>
                <a:gd name="T161" fmla="*/ 106 w 106"/>
                <a:gd name="T162" fmla="*/ 182 h 1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 h="182">
                  <a:moveTo>
                    <a:pt x="3" y="33"/>
                  </a:moveTo>
                  <a:lnTo>
                    <a:pt x="4" y="37"/>
                  </a:lnTo>
                  <a:lnTo>
                    <a:pt x="1" y="51"/>
                  </a:lnTo>
                  <a:lnTo>
                    <a:pt x="3" y="55"/>
                  </a:lnTo>
                  <a:lnTo>
                    <a:pt x="11" y="74"/>
                  </a:lnTo>
                  <a:lnTo>
                    <a:pt x="12" y="74"/>
                  </a:lnTo>
                  <a:lnTo>
                    <a:pt x="13" y="70"/>
                  </a:lnTo>
                  <a:lnTo>
                    <a:pt x="14" y="69"/>
                  </a:lnTo>
                  <a:lnTo>
                    <a:pt x="15" y="70"/>
                  </a:lnTo>
                  <a:lnTo>
                    <a:pt x="13" y="72"/>
                  </a:lnTo>
                  <a:lnTo>
                    <a:pt x="14" y="74"/>
                  </a:lnTo>
                  <a:lnTo>
                    <a:pt x="16" y="82"/>
                  </a:lnTo>
                  <a:lnTo>
                    <a:pt x="15" y="81"/>
                  </a:lnTo>
                  <a:lnTo>
                    <a:pt x="12" y="78"/>
                  </a:lnTo>
                  <a:lnTo>
                    <a:pt x="13" y="75"/>
                  </a:lnTo>
                  <a:lnTo>
                    <a:pt x="11" y="75"/>
                  </a:lnTo>
                  <a:lnTo>
                    <a:pt x="9" y="79"/>
                  </a:lnTo>
                  <a:lnTo>
                    <a:pt x="10" y="86"/>
                  </a:lnTo>
                  <a:lnTo>
                    <a:pt x="12" y="89"/>
                  </a:lnTo>
                  <a:lnTo>
                    <a:pt x="16" y="92"/>
                  </a:lnTo>
                  <a:lnTo>
                    <a:pt x="14" y="96"/>
                  </a:lnTo>
                  <a:lnTo>
                    <a:pt x="12" y="97"/>
                  </a:lnTo>
                  <a:lnTo>
                    <a:pt x="12" y="101"/>
                  </a:lnTo>
                  <a:lnTo>
                    <a:pt x="17" y="112"/>
                  </a:lnTo>
                  <a:lnTo>
                    <a:pt x="21" y="119"/>
                  </a:lnTo>
                  <a:lnTo>
                    <a:pt x="21" y="123"/>
                  </a:lnTo>
                  <a:lnTo>
                    <a:pt x="23" y="125"/>
                  </a:lnTo>
                  <a:lnTo>
                    <a:pt x="22" y="128"/>
                  </a:lnTo>
                  <a:lnTo>
                    <a:pt x="20" y="134"/>
                  </a:lnTo>
                  <a:lnTo>
                    <a:pt x="22" y="137"/>
                  </a:lnTo>
                  <a:lnTo>
                    <a:pt x="35" y="141"/>
                  </a:lnTo>
                  <a:lnTo>
                    <a:pt x="40" y="148"/>
                  </a:lnTo>
                  <a:lnTo>
                    <a:pt x="47" y="151"/>
                  </a:lnTo>
                  <a:lnTo>
                    <a:pt x="47" y="155"/>
                  </a:lnTo>
                  <a:lnTo>
                    <a:pt x="51" y="156"/>
                  </a:lnTo>
                  <a:lnTo>
                    <a:pt x="56" y="164"/>
                  </a:lnTo>
                  <a:lnTo>
                    <a:pt x="59" y="170"/>
                  </a:lnTo>
                  <a:lnTo>
                    <a:pt x="59" y="180"/>
                  </a:lnTo>
                  <a:lnTo>
                    <a:pt x="97" y="182"/>
                  </a:lnTo>
                  <a:lnTo>
                    <a:pt x="95" y="178"/>
                  </a:lnTo>
                  <a:lnTo>
                    <a:pt x="96" y="172"/>
                  </a:lnTo>
                  <a:lnTo>
                    <a:pt x="102" y="162"/>
                  </a:lnTo>
                  <a:lnTo>
                    <a:pt x="106" y="159"/>
                  </a:lnTo>
                  <a:lnTo>
                    <a:pt x="104" y="156"/>
                  </a:lnTo>
                  <a:lnTo>
                    <a:pt x="102" y="146"/>
                  </a:lnTo>
                  <a:lnTo>
                    <a:pt x="52" y="70"/>
                  </a:lnTo>
                  <a:lnTo>
                    <a:pt x="48" y="63"/>
                  </a:lnTo>
                  <a:lnTo>
                    <a:pt x="61" y="14"/>
                  </a:lnTo>
                  <a:lnTo>
                    <a:pt x="10" y="0"/>
                  </a:lnTo>
                  <a:lnTo>
                    <a:pt x="9" y="3"/>
                  </a:lnTo>
                  <a:lnTo>
                    <a:pt x="9" y="9"/>
                  </a:lnTo>
                  <a:lnTo>
                    <a:pt x="0" y="24"/>
                  </a:lnTo>
                  <a:lnTo>
                    <a:pt x="3" y="33"/>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 name="Freeform 6"/>
            <p:cNvSpPr>
              <a:spLocks/>
            </p:cNvSpPr>
            <p:nvPr/>
          </p:nvSpPr>
          <p:spPr bwMode="auto">
            <a:xfrm>
              <a:off x="2830509" y="2413443"/>
              <a:ext cx="706606" cy="567642"/>
            </a:xfrm>
            <a:custGeom>
              <a:avLst/>
              <a:gdLst>
                <a:gd name="T0" fmla="*/ 0 w 97"/>
                <a:gd name="T1" fmla="*/ 2147483647 h 78"/>
                <a:gd name="T2" fmla="*/ 2147483647 w 97"/>
                <a:gd name="T3" fmla="*/ 0 h 78"/>
                <a:gd name="T4" fmla="*/ 2147483647 w 97"/>
                <a:gd name="T5" fmla="*/ 2147483647 h 78"/>
                <a:gd name="T6" fmla="*/ 2147483647 w 97"/>
                <a:gd name="T7" fmla="*/ 2147483647 h 78"/>
                <a:gd name="T8" fmla="*/ 2147483647 w 97"/>
                <a:gd name="T9" fmla="*/ 2147483647 h 78"/>
                <a:gd name="T10" fmla="*/ 2147483647 w 97"/>
                <a:gd name="T11" fmla="*/ 2147483647 h 78"/>
                <a:gd name="T12" fmla="*/ 2147483647 w 97"/>
                <a:gd name="T13" fmla="*/ 2147483647 h 78"/>
                <a:gd name="T14" fmla="*/ 2147483647 w 97"/>
                <a:gd name="T15" fmla="*/ 2147483647 h 78"/>
                <a:gd name="T16" fmla="*/ 0 w 97"/>
                <a:gd name="T17" fmla="*/ 214748364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78"/>
                <a:gd name="T29" fmla="*/ 97 w 97"/>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78">
                  <a:moveTo>
                    <a:pt x="0" y="68"/>
                  </a:moveTo>
                  <a:lnTo>
                    <a:pt x="9" y="0"/>
                  </a:lnTo>
                  <a:lnTo>
                    <a:pt x="72" y="8"/>
                  </a:lnTo>
                  <a:lnTo>
                    <a:pt x="97" y="10"/>
                  </a:lnTo>
                  <a:lnTo>
                    <a:pt x="96" y="27"/>
                  </a:lnTo>
                  <a:lnTo>
                    <a:pt x="93" y="78"/>
                  </a:lnTo>
                  <a:lnTo>
                    <a:pt x="80" y="77"/>
                  </a:lnTo>
                  <a:lnTo>
                    <a:pt x="40" y="73"/>
                  </a:lnTo>
                  <a:lnTo>
                    <a:pt x="0" y="68"/>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2" name="Freeform 7"/>
            <p:cNvSpPr>
              <a:spLocks/>
            </p:cNvSpPr>
            <p:nvPr/>
          </p:nvSpPr>
          <p:spPr bwMode="auto">
            <a:xfrm>
              <a:off x="6128819" y="2115068"/>
              <a:ext cx="175131" cy="152826"/>
            </a:xfrm>
            <a:custGeom>
              <a:avLst/>
              <a:gdLst>
                <a:gd name="T0" fmla="*/ 0 w 24"/>
                <a:gd name="T1" fmla="*/ 2147483647 h 21"/>
                <a:gd name="T2" fmla="*/ 2147483647 w 24"/>
                <a:gd name="T3" fmla="*/ 2147483647 h 21"/>
                <a:gd name="T4" fmla="*/ 2147483647 w 24"/>
                <a:gd name="T5" fmla="*/ 2147483647 h 21"/>
                <a:gd name="T6" fmla="*/ 2147483647 w 24"/>
                <a:gd name="T7" fmla="*/ 2147483647 h 21"/>
                <a:gd name="T8" fmla="*/ 2147483647 w 24"/>
                <a:gd name="T9" fmla="*/ 2147483647 h 21"/>
                <a:gd name="T10" fmla="*/ 2147483647 w 24"/>
                <a:gd name="T11" fmla="*/ 2147483647 h 21"/>
                <a:gd name="T12" fmla="*/ 2147483647 w 24"/>
                <a:gd name="T13" fmla="*/ 2147483647 h 21"/>
                <a:gd name="T14" fmla="*/ 2147483647 w 24"/>
                <a:gd name="T15" fmla="*/ 2147483647 h 21"/>
                <a:gd name="T16" fmla="*/ 2147483647 w 24"/>
                <a:gd name="T17" fmla="*/ 2147483647 h 21"/>
                <a:gd name="T18" fmla="*/ 2147483647 w 24"/>
                <a:gd name="T19" fmla="*/ 2147483647 h 21"/>
                <a:gd name="T20" fmla="*/ 2147483647 w 24"/>
                <a:gd name="T21" fmla="*/ 2147483647 h 21"/>
                <a:gd name="T22" fmla="*/ 2147483647 w 24"/>
                <a:gd name="T23" fmla="*/ 2147483647 h 21"/>
                <a:gd name="T24" fmla="*/ 2147483647 w 24"/>
                <a:gd name="T25" fmla="*/ 2147483647 h 21"/>
                <a:gd name="T26" fmla="*/ 2147483647 w 24"/>
                <a:gd name="T27" fmla="*/ 2147483647 h 21"/>
                <a:gd name="T28" fmla="*/ 2147483647 w 24"/>
                <a:gd name="T29" fmla="*/ 2147483647 h 21"/>
                <a:gd name="T30" fmla="*/ 2147483647 w 24"/>
                <a:gd name="T31" fmla="*/ 0 h 21"/>
                <a:gd name="T32" fmla="*/ 0 w 24"/>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1"/>
                <a:gd name="T53" fmla="*/ 24 w 2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1">
                  <a:moveTo>
                    <a:pt x="0" y="4"/>
                  </a:moveTo>
                  <a:lnTo>
                    <a:pt x="2" y="16"/>
                  </a:lnTo>
                  <a:lnTo>
                    <a:pt x="2" y="21"/>
                  </a:lnTo>
                  <a:lnTo>
                    <a:pt x="4" y="21"/>
                  </a:lnTo>
                  <a:lnTo>
                    <a:pt x="5" y="20"/>
                  </a:lnTo>
                  <a:lnTo>
                    <a:pt x="8" y="18"/>
                  </a:lnTo>
                  <a:lnTo>
                    <a:pt x="10" y="15"/>
                  </a:lnTo>
                  <a:lnTo>
                    <a:pt x="11" y="16"/>
                  </a:lnTo>
                  <a:lnTo>
                    <a:pt x="14" y="14"/>
                  </a:lnTo>
                  <a:lnTo>
                    <a:pt x="17" y="14"/>
                  </a:lnTo>
                  <a:lnTo>
                    <a:pt x="17" y="13"/>
                  </a:lnTo>
                  <a:lnTo>
                    <a:pt x="18" y="13"/>
                  </a:lnTo>
                  <a:lnTo>
                    <a:pt x="19" y="12"/>
                  </a:lnTo>
                  <a:lnTo>
                    <a:pt x="21" y="12"/>
                  </a:lnTo>
                  <a:lnTo>
                    <a:pt x="24" y="11"/>
                  </a:lnTo>
                  <a:lnTo>
                    <a:pt x="21" y="0"/>
                  </a:lnTo>
                  <a:lnTo>
                    <a:pt x="0" y="4"/>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3" name="Freeform 8"/>
            <p:cNvSpPr>
              <a:spLocks/>
            </p:cNvSpPr>
            <p:nvPr/>
          </p:nvSpPr>
          <p:spPr bwMode="auto">
            <a:xfrm>
              <a:off x="5988956" y="2457109"/>
              <a:ext cx="102159" cy="167381"/>
            </a:xfrm>
            <a:custGeom>
              <a:avLst/>
              <a:gdLst>
                <a:gd name="T0" fmla="*/ 0 w 14"/>
                <a:gd name="T1" fmla="*/ 2147483647 h 23"/>
                <a:gd name="T2" fmla="*/ 2147483647 w 14"/>
                <a:gd name="T3" fmla="*/ 0 h 23"/>
                <a:gd name="T4" fmla="*/ 2147483647 w 14"/>
                <a:gd name="T5" fmla="*/ 0 h 23"/>
                <a:gd name="T6" fmla="*/ 2147483647 w 14"/>
                <a:gd name="T7" fmla="*/ 2147483647 h 23"/>
                <a:gd name="T8" fmla="*/ 2147483647 w 14"/>
                <a:gd name="T9" fmla="*/ 2147483647 h 23"/>
                <a:gd name="T10" fmla="*/ 2147483647 w 14"/>
                <a:gd name="T11" fmla="*/ 2147483647 h 23"/>
                <a:gd name="T12" fmla="*/ 2147483647 w 14"/>
                <a:gd name="T13" fmla="*/ 2147483647 h 23"/>
                <a:gd name="T14" fmla="*/ 2147483647 w 14"/>
                <a:gd name="T15" fmla="*/ 2147483647 h 23"/>
                <a:gd name="T16" fmla="*/ 2147483647 w 14"/>
                <a:gd name="T17" fmla="*/ 2147483647 h 23"/>
                <a:gd name="T18" fmla="*/ 2147483647 w 14"/>
                <a:gd name="T19" fmla="*/ 2147483647 h 23"/>
                <a:gd name="T20" fmla="*/ 2147483647 w 14"/>
                <a:gd name="T21" fmla="*/ 2147483647 h 23"/>
                <a:gd name="T22" fmla="*/ 2147483647 w 14"/>
                <a:gd name="T23" fmla="*/ 2147483647 h 23"/>
                <a:gd name="T24" fmla="*/ 2147483647 w 14"/>
                <a:gd name="T25" fmla="*/ 2147483647 h 23"/>
                <a:gd name="T26" fmla="*/ 2147483647 w 14"/>
                <a:gd name="T27" fmla="*/ 2147483647 h 23"/>
                <a:gd name="T28" fmla="*/ 2147483647 w 14"/>
                <a:gd name="T29" fmla="*/ 2147483647 h 23"/>
                <a:gd name="T30" fmla="*/ 2147483647 w 14"/>
                <a:gd name="T31" fmla="*/ 2147483647 h 23"/>
                <a:gd name="T32" fmla="*/ 2147483647 w 14"/>
                <a:gd name="T33" fmla="*/ 2147483647 h 23"/>
                <a:gd name="T34" fmla="*/ 2147483647 w 14"/>
                <a:gd name="T35" fmla="*/ 2147483647 h 23"/>
                <a:gd name="T36" fmla="*/ 2147483647 w 14"/>
                <a:gd name="T37" fmla="*/ 2147483647 h 23"/>
                <a:gd name="T38" fmla="*/ 0 w 14"/>
                <a:gd name="T39" fmla="*/ 2147483647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23"/>
                <a:gd name="T62" fmla="*/ 14 w 14"/>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23">
                  <a:moveTo>
                    <a:pt x="0" y="2"/>
                  </a:moveTo>
                  <a:lnTo>
                    <a:pt x="1" y="0"/>
                  </a:lnTo>
                  <a:lnTo>
                    <a:pt x="4" y="0"/>
                  </a:lnTo>
                  <a:lnTo>
                    <a:pt x="3" y="2"/>
                  </a:lnTo>
                  <a:lnTo>
                    <a:pt x="2" y="3"/>
                  </a:lnTo>
                  <a:lnTo>
                    <a:pt x="3" y="6"/>
                  </a:lnTo>
                  <a:lnTo>
                    <a:pt x="4" y="7"/>
                  </a:lnTo>
                  <a:lnTo>
                    <a:pt x="6" y="9"/>
                  </a:lnTo>
                  <a:lnTo>
                    <a:pt x="7" y="12"/>
                  </a:lnTo>
                  <a:lnTo>
                    <a:pt x="8" y="14"/>
                  </a:lnTo>
                  <a:lnTo>
                    <a:pt x="10" y="15"/>
                  </a:lnTo>
                  <a:lnTo>
                    <a:pt x="12" y="16"/>
                  </a:lnTo>
                  <a:lnTo>
                    <a:pt x="13" y="18"/>
                  </a:lnTo>
                  <a:lnTo>
                    <a:pt x="11" y="20"/>
                  </a:lnTo>
                  <a:lnTo>
                    <a:pt x="13" y="19"/>
                  </a:lnTo>
                  <a:lnTo>
                    <a:pt x="14" y="21"/>
                  </a:lnTo>
                  <a:lnTo>
                    <a:pt x="10" y="22"/>
                  </a:lnTo>
                  <a:lnTo>
                    <a:pt x="5" y="23"/>
                  </a:lnTo>
                  <a:lnTo>
                    <a:pt x="5" y="21"/>
                  </a:lnTo>
                  <a:lnTo>
                    <a:pt x="0" y="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4" name="Freeform 9"/>
            <p:cNvSpPr>
              <a:spLocks/>
            </p:cNvSpPr>
            <p:nvPr/>
          </p:nvSpPr>
          <p:spPr bwMode="auto">
            <a:xfrm>
              <a:off x="5880717" y="2588103"/>
              <a:ext cx="14593" cy="21832"/>
            </a:xfrm>
            <a:custGeom>
              <a:avLst/>
              <a:gdLst>
                <a:gd name="T0" fmla="*/ 0 w 2"/>
                <a:gd name="T1" fmla="*/ 2147483647 h 3"/>
                <a:gd name="T2" fmla="*/ 2147483647 w 2"/>
                <a:gd name="T3" fmla="*/ 0 h 3"/>
                <a:gd name="T4" fmla="*/ 2147483647 w 2"/>
                <a:gd name="T5" fmla="*/ 2147483647 h 3"/>
                <a:gd name="T6" fmla="*/ 2147483647 w 2"/>
                <a:gd name="T7" fmla="*/ 2147483647 h 3"/>
                <a:gd name="T8" fmla="*/ 0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1"/>
                  </a:moveTo>
                  <a:lnTo>
                    <a:pt x="2" y="0"/>
                  </a:lnTo>
                  <a:lnTo>
                    <a:pt x="2" y="1"/>
                  </a:lnTo>
                  <a:lnTo>
                    <a:pt x="2" y="3"/>
                  </a:lnTo>
                  <a:lnTo>
                    <a:pt x="0" y="1"/>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5" name="Freeform 10"/>
            <p:cNvSpPr>
              <a:spLocks/>
            </p:cNvSpPr>
            <p:nvPr/>
          </p:nvSpPr>
          <p:spPr bwMode="auto">
            <a:xfrm>
              <a:off x="4975870" y="3657890"/>
              <a:ext cx="890252" cy="676804"/>
            </a:xfrm>
            <a:custGeom>
              <a:avLst/>
              <a:gdLst>
                <a:gd name="T0" fmla="*/ 0 w 122"/>
                <a:gd name="T1" fmla="*/ 2147483647 h 93"/>
                <a:gd name="T2" fmla="*/ 2147483647 w 122"/>
                <a:gd name="T3" fmla="*/ 2147483647 h 93"/>
                <a:gd name="T4" fmla="*/ 2147483647 w 122"/>
                <a:gd name="T5" fmla="*/ 2147483647 h 93"/>
                <a:gd name="T6" fmla="*/ 2147483647 w 122"/>
                <a:gd name="T7" fmla="*/ 2147483647 h 93"/>
                <a:gd name="T8" fmla="*/ 2147483647 w 122"/>
                <a:gd name="T9" fmla="*/ 2147483647 h 93"/>
                <a:gd name="T10" fmla="*/ 2147483647 w 122"/>
                <a:gd name="T11" fmla="*/ 2147483647 h 93"/>
                <a:gd name="T12" fmla="*/ 2147483647 w 122"/>
                <a:gd name="T13" fmla="*/ 2147483647 h 93"/>
                <a:gd name="T14" fmla="*/ 2147483647 w 122"/>
                <a:gd name="T15" fmla="*/ 2147483647 h 93"/>
                <a:gd name="T16" fmla="*/ 2147483647 w 122"/>
                <a:gd name="T17" fmla="*/ 2147483647 h 93"/>
                <a:gd name="T18" fmla="*/ 2147483647 w 122"/>
                <a:gd name="T19" fmla="*/ 2147483647 h 93"/>
                <a:gd name="T20" fmla="*/ 2147483647 w 122"/>
                <a:gd name="T21" fmla="*/ 2147483647 h 93"/>
                <a:gd name="T22" fmla="*/ 2147483647 w 122"/>
                <a:gd name="T23" fmla="*/ 2147483647 h 93"/>
                <a:gd name="T24" fmla="*/ 2147483647 w 122"/>
                <a:gd name="T25" fmla="*/ 2147483647 h 93"/>
                <a:gd name="T26" fmla="*/ 2147483647 w 122"/>
                <a:gd name="T27" fmla="*/ 2147483647 h 93"/>
                <a:gd name="T28" fmla="*/ 2147483647 w 122"/>
                <a:gd name="T29" fmla="*/ 2147483647 h 93"/>
                <a:gd name="T30" fmla="*/ 2147483647 w 122"/>
                <a:gd name="T31" fmla="*/ 2147483647 h 93"/>
                <a:gd name="T32" fmla="*/ 2147483647 w 122"/>
                <a:gd name="T33" fmla="*/ 2147483647 h 93"/>
                <a:gd name="T34" fmla="*/ 2147483647 w 122"/>
                <a:gd name="T35" fmla="*/ 2147483647 h 93"/>
                <a:gd name="T36" fmla="*/ 2147483647 w 122"/>
                <a:gd name="T37" fmla="*/ 2147483647 h 93"/>
                <a:gd name="T38" fmla="*/ 2147483647 w 122"/>
                <a:gd name="T39" fmla="*/ 2147483647 h 93"/>
                <a:gd name="T40" fmla="*/ 2147483647 w 122"/>
                <a:gd name="T41" fmla="*/ 2147483647 h 93"/>
                <a:gd name="T42" fmla="*/ 2147483647 w 122"/>
                <a:gd name="T43" fmla="*/ 2147483647 h 93"/>
                <a:gd name="T44" fmla="*/ 2147483647 w 122"/>
                <a:gd name="T45" fmla="*/ 2147483647 h 93"/>
                <a:gd name="T46" fmla="*/ 2147483647 w 122"/>
                <a:gd name="T47" fmla="*/ 2147483647 h 93"/>
                <a:gd name="T48" fmla="*/ 2147483647 w 122"/>
                <a:gd name="T49" fmla="*/ 2147483647 h 93"/>
                <a:gd name="T50" fmla="*/ 2147483647 w 122"/>
                <a:gd name="T51" fmla="*/ 2147483647 h 93"/>
                <a:gd name="T52" fmla="*/ 2147483647 w 122"/>
                <a:gd name="T53" fmla="*/ 2147483647 h 93"/>
                <a:gd name="T54" fmla="*/ 2147483647 w 122"/>
                <a:gd name="T55" fmla="*/ 2147483647 h 93"/>
                <a:gd name="T56" fmla="*/ 2147483647 w 122"/>
                <a:gd name="T57" fmla="*/ 2147483647 h 93"/>
                <a:gd name="T58" fmla="*/ 2147483647 w 122"/>
                <a:gd name="T59" fmla="*/ 2147483647 h 93"/>
                <a:gd name="T60" fmla="*/ 2147483647 w 122"/>
                <a:gd name="T61" fmla="*/ 2147483647 h 93"/>
                <a:gd name="T62" fmla="*/ 2147483647 w 122"/>
                <a:gd name="T63" fmla="*/ 2147483647 h 93"/>
                <a:gd name="T64" fmla="*/ 2147483647 w 122"/>
                <a:gd name="T65" fmla="*/ 2147483647 h 93"/>
                <a:gd name="T66" fmla="*/ 2147483647 w 122"/>
                <a:gd name="T67" fmla="*/ 2147483647 h 93"/>
                <a:gd name="T68" fmla="*/ 2147483647 w 122"/>
                <a:gd name="T69" fmla="*/ 2147483647 h 93"/>
                <a:gd name="T70" fmla="*/ 2147483647 w 122"/>
                <a:gd name="T71" fmla="*/ 2147483647 h 93"/>
                <a:gd name="T72" fmla="*/ 2147483647 w 122"/>
                <a:gd name="T73" fmla="*/ 2147483647 h 93"/>
                <a:gd name="T74" fmla="*/ 2147483647 w 122"/>
                <a:gd name="T75" fmla="*/ 2147483647 h 93"/>
                <a:gd name="T76" fmla="*/ 2147483647 w 122"/>
                <a:gd name="T77" fmla="*/ 2147483647 h 93"/>
                <a:gd name="T78" fmla="*/ 2147483647 w 122"/>
                <a:gd name="T79" fmla="*/ 2147483647 h 93"/>
                <a:gd name="T80" fmla="*/ 2147483647 w 122"/>
                <a:gd name="T81" fmla="*/ 2147483647 h 93"/>
                <a:gd name="T82" fmla="*/ 2147483647 w 122"/>
                <a:gd name="T83" fmla="*/ 2147483647 h 93"/>
                <a:gd name="T84" fmla="*/ 2147483647 w 122"/>
                <a:gd name="T85" fmla="*/ 2147483647 h 93"/>
                <a:gd name="T86" fmla="*/ 2147483647 w 122"/>
                <a:gd name="T87" fmla="*/ 2147483647 h 93"/>
                <a:gd name="T88" fmla="*/ 2147483647 w 122"/>
                <a:gd name="T89" fmla="*/ 2147483647 h 93"/>
                <a:gd name="T90" fmla="*/ 2147483647 w 122"/>
                <a:gd name="T91" fmla="*/ 2147483647 h 93"/>
                <a:gd name="T92" fmla="*/ 2147483647 w 122"/>
                <a:gd name="T93" fmla="*/ 2147483647 h 93"/>
                <a:gd name="T94" fmla="*/ 2147483647 w 122"/>
                <a:gd name="T95" fmla="*/ 2147483647 h 93"/>
                <a:gd name="T96" fmla="*/ 2147483647 w 122"/>
                <a:gd name="T97" fmla="*/ 2147483647 h 93"/>
                <a:gd name="T98" fmla="*/ 2147483647 w 122"/>
                <a:gd name="T99" fmla="*/ 2147483647 h 93"/>
                <a:gd name="T100" fmla="*/ 2147483647 w 122"/>
                <a:gd name="T101" fmla="*/ 2147483647 h 93"/>
                <a:gd name="T102" fmla="*/ 2147483647 w 122"/>
                <a:gd name="T103" fmla="*/ 2147483647 h 93"/>
                <a:gd name="T104" fmla="*/ 2147483647 w 122"/>
                <a:gd name="T105" fmla="*/ 2147483647 h 93"/>
                <a:gd name="T106" fmla="*/ 2147483647 w 122"/>
                <a:gd name="T107" fmla="*/ 2147483647 h 93"/>
                <a:gd name="T108" fmla="*/ 0 w 122"/>
                <a:gd name="T109" fmla="*/ 2147483647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2"/>
                <a:gd name="T166" fmla="*/ 0 h 93"/>
                <a:gd name="T167" fmla="*/ 122 w 122"/>
                <a:gd name="T168" fmla="*/ 93 h 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2" h="93">
                  <a:moveTo>
                    <a:pt x="0" y="6"/>
                  </a:moveTo>
                  <a:lnTo>
                    <a:pt x="0" y="9"/>
                  </a:lnTo>
                  <a:lnTo>
                    <a:pt x="4" y="12"/>
                  </a:lnTo>
                  <a:lnTo>
                    <a:pt x="3" y="14"/>
                  </a:lnTo>
                  <a:lnTo>
                    <a:pt x="4" y="16"/>
                  </a:lnTo>
                  <a:lnTo>
                    <a:pt x="3" y="18"/>
                  </a:lnTo>
                  <a:lnTo>
                    <a:pt x="5" y="17"/>
                  </a:lnTo>
                  <a:lnTo>
                    <a:pt x="7" y="15"/>
                  </a:lnTo>
                  <a:lnTo>
                    <a:pt x="7" y="13"/>
                  </a:lnTo>
                  <a:lnTo>
                    <a:pt x="8" y="15"/>
                  </a:lnTo>
                  <a:lnTo>
                    <a:pt x="9" y="13"/>
                  </a:lnTo>
                  <a:lnTo>
                    <a:pt x="10" y="14"/>
                  </a:lnTo>
                  <a:lnTo>
                    <a:pt x="7" y="17"/>
                  </a:lnTo>
                  <a:lnTo>
                    <a:pt x="15" y="15"/>
                  </a:lnTo>
                  <a:lnTo>
                    <a:pt x="17" y="13"/>
                  </a:lnTo>
                  <a:lnTo>
                    <a:pt x="18" y="14"/>
                  </a:lnTo>
                  <a:lnTo>
                    <a:pt x="21" y="13"/>
                  </a:lnTo>
                  <a:lnTo>
                    <a:pt x="22" y="14"/>
                  </a:lnTo>
                  <a:lnTo>
                    <a:pt x="17" y="15"/>
                  </a:lnTo>
                  <a:lnTo>
                    <a:pt x="19" y="15"/>
                  </a:lnTo>
                  <a:lnTo>
                    <a:pt x="25" y="17"/>
                  </a:lnTo>
                  <a:lnTo>
                    <a:pt x="28" y="19"/>
                  </a:lnTo>
                  <a:lnTo>
                    <a:pt x="27" y="16"/>
                  </a:lnTo>
                  <a:lnTo>
                    <a:pt x="29" y="18"/>
                  </a:lnTo>
                  <a:lnTo>
                    <a:pt x="32" y="18"/>
                  </a:lnTo>
                  <a:lnTo>
                    <a:pt x="29" y="19"/>
                  </a:lnTo>
                  <a:lnTo>
                    <a:pt x="34" y="21"/>
                  </a:lnTo>
                  <a:lnTo>
                    <a:pt x="35" y="23"/>
                  </a:lnTo>
                  <a:lnTo>
                    <a:pt x="35" y="25"/>
                  </a:lnTo>
                  <a:lnTo>
                    <a:pt x="33" y="22"/>
                  </a:lnTo>
                  <a:lnTo>
                    <a:pt x="34" y="26"/>
                  </a:lnTo>
                  <a:lnTo>
                    <a:pt x="38" y="24"/>
                  </a:lnTo>
                  <a:lnTo>
                    <a:pt x="40" y="24"/>
                  </a:lnTo>
                  <a:lnTo>
                    <a:pt x="41" y="23"/>
                  </a:lnTo>
                  <a:lnTo>
                    <a:pt x="42" y="24"/>
                  </a:lnTo>
                  <a:lnTo>
                    <a:pt x="46" y="21"/>
                  </a:lnTo>
                  <a:lnTo>
                    <a:pt x="49" y="20"/>
                  </a:lnTo>
                  <a:lnTo>
                    <a:pt x="48" y="19"/>
                  </a:lnTo>
                  <a:lnTo>
                    <a:pt x="50" y="17"/>
                  </a:lnTo>
                  <a:lnTo>
                    <a:pt x="54" y="17"/>
                  </a:lnTo>
                  <a:lnTo>
                    <a:pt x="59" y="19"/>
                  </a:lnTo>
                  <a:lnTo>
                    <a:pt x="61" y="22"/>
                  </a:lnTo>
                  <a:lnTo>
                    <a:pt x="64" y="23"/>
                  </a:lnTo>
                  <a:lnTo>
                    <a:pt x="64" y="25"/>
                  </a:lnTo>
                  <a:lnTo>
                    <a:pt x="67" y="26"/>
                  </a:lnTo>
                  <a:lnTo>
                    <a:pt x="68" y="28"/>
                  </a:lnTo>
                  <a:lnTo>
                    <a:pt x="69" y="30"/>
                  </a:lnTo>
                  <a:lnTo>
                    <a:pt x="73" y="30"/>
                  </a:lnTo>
                  <a:lnTo>
                    <a:pt x="75" y="32"/>
                  </a:lnTo>
                  <a:lnTo>
                    <a:pt x="77" y="37"/>
                  </a:lnTo>
                  <a:lnTo>
                    <a:pt x="76" y="46"/>
                  </a:lnTo>
                  <a:lnTo>
                    <a:pt x="76" y="52"/>
                  </a:lnTo>
                  <a:lnTo>
                    <a:pt x="78" y="54"/>
                  </a:lnTo>
                  <a:lnTo>
                    <a:pt x="79" y="51"/>
                  </a:lnTo>
                  <a:lnTo>
                    <a:pt x="77" y="50"/>
                  </a:lnTo>
                  <a:lnTo>
                    <a:pt x="78" y="48"/>
                  </a:lnTo>
                  <a:lnTo>
                    <a:pt x="78" y="49"/>
                  </a:lnTo>
                  <a:lnTo>
                    <a:pt x="80" y="49"/>
                  </a:lnTo>
                  <a:lnTo>
                    <a:pt x="81" y="51"/>
                  </a:lnTo>
                  <a:lnTo>
                    <a:pt x="82" y="49"/>
                  </a:lnTo>
                  <a:lnTo>
                    <a:pt x="83" y="51"/>
                  </a:lnTo>
                  <a:lnTo>
                    <a:pt x="79" y="57"/>
                  </a:lnTo>
                  <a:lnTo>
                    <a:pt x="79" y="58"/>
                  </a:lnTo>
                  <a:lnTo>
                    <a:pt x="81" y="59"/>
                  </a:lnTo>
                  <a:lnTo>
                    <a:pt x="83" y="64"/>
                  </a:lnTo>
                  <a:lnTo>
                    <a:pt x="85" y="66"/>
                  </a:lnTo>
                  <a:lnTo>
                    <a:pt x="87" y="68"/>
                  </a:lnTo>
                  <a:lnTo>
                    <a:pt x="88" y="68"/>
                  </a:lnTo>
                  <a:lnTo>
                    <a:pt x="86" y="65"/>
                  </a:lnTo>
                  <a:lnTo>
                    <a:pt x="88" y="65"/>
                  </a:lnTo>
                  <a:lnTo>
                    <a:pt x="90" y="65"/>
                  </a:lnTo>
                  <a:lnTo>
                    <a:pt x="89" y="66"/>
                  </a:lnTo>
                  <a:lnTo>
                    <a:pt x="90" y="68"/>
                  </a:lnTo>
                  <a:lnTo>
                    <a:pt x="91" y="72"/>
                  </a:lnTo>
                  <a:lnTo>
                    <a:pt x="93" y="73"/>
                  </a:lnTo>
                  <a:lnTo>
                    <a:pt x="94" y="75"/>
                  </a:lnTo>
                  <a:lnTo>
                    <a:pt x="97" y="81"/>
                  </a:lnTo>
                  <a:lnTo>
                    <a:pt x="100" y="81"/>
                  </a:lnTo>
                  <a:lnTo>
                    <a:pt x="103" y="83"/>
                  </a:lnTo>
                  <a:lnTo>
                    <a:pt x="107" y="89"/>
                  </a:lnTo>
                  <a:lnTo>
                    <a:pt x="111" y="89"/>
                  </a:lnTo>
                  <a:lnTo>
                    <a:pt x="111" y="91"/>
                  </a:lnTo>
                  <a:lnTo>
                    <a:pt x="110" y="91"/>
                  </a:lnTo>
                  <a:lnTo>
                    <a:pt x="107" y="90"/>
                  </a:lnTo>
                  <a:lnTo>
                    <a:pt x="108" y="93"/>
                  </a:lnTo>
                  <a:lnTo>
                    <a:pt x="112" y="92"/>
                  </a:lnTo>
                  <a:lnTo>
                    <a:pt x="114" y="92"/>
                  </a:lnTo>
                  <a:lnTo>
                    <a:pt x="116" y="90"/>
                  </a:lnTo>
                  <a:lnTo>
                    <a:pt x="118" y="90"/>
                  </a:lnTo>
                  <a:lnTo>
                    <a:pt x="120" y="87"/>
                  </a:lnTo>
                  <a:lnTo>
                    <a:pt x="119" y="84"/>
                  </a:lnTo>
                  <a:lnTo>
                    <a:pt x="121" y="79"/>
                  </a:lnTo>
                  <a:lnTo>
                    <a:pt x="122" y="80"/>
                  </a:lnTo>
                  <a:lnTo>
                    <a:pt x="121" y="65"/>
                  </a:lnTo>
                  <a:lnTo>
                    <a:pt x="119" y="61"/>
                  </a:lnTo>
                  <a:lnTo>
                    <a:pt x="106" y="39"/>
                  </a:lnTo>
                  <a:lnTo>
                    <a:pt x="103" y="32"/>
                  </a:lnTo>
                  <a:lnTo>
                    <a:pt x="104" y="32"/>
                  </a:lnTo>
                  <a:lnTo>
                    <a:pt x="96" y="19"/>
                  </a:lnTo>
                  <a:lnTo>
                    <a:pt x="90" y="4"/>
                  </a:lnTo>
                  <a:lnTo>
                    <a:pt x="90" y="2"/>
                  </a:lnTo>
                  <a:lnTo>
                    <a:pt x="88" y="1"/>
                  </a:lnTo>
                  <a:lnTo>
                    <a:pt x="82" y="0"/>
                  </a:lnTo>
                  <a:lnTo>
                    <a:pt x="81" y="2"/>
                  </a:lnTo>
                  <a:lnTo>
                    <a:pt x="82" y="8"/>
                  </a:lnTo>
                  <a:lnTo>
                    <a:pt x="79" y="8"/>
                  </a:lnTo>
                  <a:lnTo>
                    <a:pt x="79" y="5"/>
                  </a:lnTo>
                  <a:lnTo>
                    <a:pt x="40" y="8"/>
                  </a:lnTo>
                  <a:lnTo>
                    <a:pt x="38" y="3"/>
                  </a:lnTo>
                  <a:lnTo>
                    <a:pt x="0" y="6"/>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6" name="Freeform 11"/>
            <p:cNvSpPr>
              <a:spLocks/>
            </p:cNvSpPr>
            <p:nvPr/>
          </p:nvSpPr>
          <p:spPr bwMode="auto">
            <a:xfrm>
              <a:off x="5705583" y="4385634"/>
              <a:ext cx="49864" cy="29110"/>
            </a:xfrm>
            <a:custGeom>
              <a:avLst/>
              <a:gdLst>
                <a:gd name="T0" fmla="*/ 0 w 7"/>
                <a:gd name="T1" fmla="*/ 2147483647 h 4"/>
                <a:gd name="T2" fmla="*/ 2147483647 w 7"/>
                <a:gd name="T3" fmla="*/ 2147483647 h 4"/>
                <a:gd name="T4" fmla="*/ 2147483647 w 7"/>
                <a:gd name="T5" fmla="*/ 2147483647 h 4"/>
                <a:gd name="T6" fmla="*/ 2147483647 w 7"/>
                <a:gd name="T7" fmla="*/ 0 h 4"/>
                <a:gd name="T8" fmla="*/ 2147483647 w 7"/>
                <a:gd name="T9" fmla="*/ 2147483647 h 4"/>
                <a:gd name="T10" fmla="*/ 2147483647 w 7"/>
                <a:gd name="T11" fmla="*/ 2147483647 h 4"/>
                <a:gd name="T12" fmla="*/ 2147483647 w 7"/>
                <a:gd name="T13" fmla="*/ 2147483647 h 4"/>
                <a:gd name="T14" fmla="*/ 2147483647 w 7"/>
                <a:gd name="T15" fmla="*/ 2147483647 h 4"/>
                <a:gd name="T16" fmla="*/ 0 w 7"/>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4"/>
                  </a:moveTo>
                  <a:lnTo>
                    <a:pt x="1" y="1"/>
                  </a:lnTo>
                  <a:lnTo>
                    <a:pt x="3" y="1"/>
                  </a:lnTo>
                  <a:lnTo>
                    <a:pt x="3" y="0"/>
                  </a:lnTo>
                  <a:lnTo>
                    <a:pt x="7" y="1"/>
                  </a:lnTo>
                  <a:lnTo>
                    <a:pt x="3" y="2"/>
                  </a:lnTo>
                  <a:lnTo>
                    <a:pt x="2" y="2"/>
                  </a:lnTo>
                  <a:lnTo>
                    <a:pt x="2" y="3"/>
                  </a:lnTo>
                  <a:lnTo>
                    <a:pt x="0" y="4"/>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7" name="Freeform 12"/>
            <p:cNvSpPr>
              <a:spLocks/>
            </p:cNvSpPr>
            <p:nvPr/>
          </p:nvSpPr>
          <p:spPr bwMode="auto">
            <a:xfrm>
              <a:off x="5770043" y="4363802"/>
              <a:ext cx="37702" cy="21832"/>
            </a:xfrm>
            <a:custGeom>
              <a:avLst/>
              <a:gdLst>
                <a:gd name="T0" fmla="*/ 0 w 5"/>
                <a:gd name="T1" fmla="*/ 2147483647 h 3"/>
                <a:gd name="T2" fmla="*/ 2147483647 w 5"/>
                <a:gd name="T3" fmla="*/ 2147483647 h 3"/>
                <a:gd name="T4" fmla="*/ 2147483647 w 5"/>
                <a:gd name="T5" fmla="*/ 0 h 3"/>
                <a:gd name="T6" fmla="*/ 2147483647 w 5"/>
                <a:gd name="T7" fmla="*/ 2147483647 h 3"/>
                <a:gd name="T8" fmla="*/ 0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lnTo>
                    <a:pt x="1" y="3"/>
                  </a:lnTo>
                  <a:lnTo>
                    <a:pt x="5" y="0"/>
                  </a:lnTo>
                  <a:lnTo>
                    <a:pt x="1" y="2"/>
                  </a:lnTo>
                  <a:lnTo>
                    <a:pt x="0" y="3"/>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8" name="Freeform 13"/>
            <p:cNvSpPr>
              <a:spLocks/>
            </p:cNvSpPr>
            <p:nvPr/>
          </p:nvSpPr>
          <p:spPr bwMode="auto">
            <a:xfrm>
              <a:off x="5836933" y="4291027"/>
              <a:ext cx="20675" cy="50942"/>
            </a:xfrm>
            <a:custGeom>
              <a:avLst/>
              <a:gdLst>
                <a:gd name="T0" fmla="*/ 0 w 3"/>
                <a:gd name="T1" fmla="*/ 2147483647 h 7"/>
                <a:gd name="T2" fmla="*/ 2147483647 w 3"/>
                <a:gd name="T3" fmla="*/ 2147483647 h 7"/>
                <a:gd name="T4" fmla="*/ 2147483647 w 3"/>
                <a:gd name="T5" fmla="*/ 0 h 7"/>
                <a:gd name="T6" fmla="*/ 2147483647 w 3"/>
                <a:gd name="T7" fmla="*/ 2147483647 h 7"/>
                <a:gd name="T8" fmla="*/ 0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7"/>
                  </a:moveTo>
                  <a:lnTo>
                    <a:pt x="1" y="5"/>
                  </a:lnTo>
                  <a:lnTo>
                    <a:pt x="3" y="0"/>
                  </a:lnTo>
                  <a:lnTo>
                    <a:pt x="2" y="2"/>
                  </a:lnTo>
                  <a:lnTo>
                    <a:pt x="0" y="7"/>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9" name="Freeform 14"/>
            <p:cNvSpPr>
              <a:spLocks/>
            </p:cNvSpPr>
            <p:nvPr/>
          </p:nvSpPr>
          <p:spPr bwMode="auto">
            <a:xfrm>
              <a:off x="5136407" y="3170299"/>
              <a:ext cx="531475" cy="545810"/>
            </a:xfrm>
            <a:custGeom>
              <a:avLst/>
              <a:gdLst>
                <a:gd name="T0" fmla="*/ 0 w 73"/>
                <a:gd name="T1" fmla="*/ 2147483647 h 75"/>
                <a:gd name="T2" fmla="*/ 2147483647 w 73"/>
                <a:gd name="T3" fmla="*/ 2147483647 h 75"/>
                <a:gd name="T4" fmla="*/ 2147483647 w 73"/>
                <a:gd name="T5" fmla="*/ 2147483647 h 75"/>
                <a:gd name="T6" fmla="*/ 2147483647 w 73"/>
                <a:gd name="T7" fmla="*/ 2147483647 h 75"/>
                <a:gd name="T8" fmla="*/ 2147483647 w 73"/>
                <a:gd name="T9" fmla="*/ 2147483647 h 75"/>
                <a:gd name="T10" fmla="*/ 2147483647 w 73"/>
                <a:gd name="T11" fmla="*/ 2147483647 h 75"/>
                <a:gd name="T12" fmla="*/ 2147483647 w 73"/>
                <a:gd name="T13" fmla="*/ 2147483647 h 75"/>
                <a:gd name="T14" fmla="*/ 2147483647 w 73"/>
                <a:gd name="T15" fmla="*/ 2147483647 h 75"/>
                <a:gd name="T16" fmla="*/ 2147483647 w 73"/>
                <a:gd name="T17" fmla="*/ 2147483647 h 75"/>
                <a:gd name="T18" fmla="*/ 2147483647 w 73"/>
                <a:gd name="T19" fmla="*/ 2147483647 h 75"/>
                <a:gd name="T20" fmla="*/ 2147483647 w 73"/>
                <a:gd name="T21" fmla="*/ 2147483647 h 75"/>
                <a:gd name="T22" fmla="*/ 2147483647 w 73"/>
                <a:gd name="T23" fmla="*/ 2147483647 h 75"/>
                <a:gd name="T24" fmla="*/ 2147483647 w 73"/>
                <a:gd name="T25" fmla="*/ 2147483647 h 75"/>
                <a:gd name="T26" fmla="*/ 2147483647 w 73"/>
                <a:gd name="T27" fmla="*/ 2147483647 h 75"/>
                <a:gd name="T28" fmla="*/ 2147483647 w 73"/>
                <a:gd name="T29" fmla="*/ 2147483647 h 75"/>
                <a:gd name="T30" fmla="*/ 2147483647 w 73"/>
                <a:gd name="T31" fmla="*/ 2147483647 h 75"/>
                <a:gd name="T32" fmla="*/ 2147483647 w 73"/>
                <a:gd name="T33" fmla="*/ 2147483647 h 75"/>
                <a:gd name="T34" fmla="*/ 2147483647 w 73"/>
                <a:gd name="T35" fmla="*/ 2147483647 h 75"/>
                <a:gd name="T36" fmla="*/ 2147483647 w 73"/>
                <a:gd name="T37" fmla="*/ 2147483647 h 75"/>
                <a:gd name="T38" fmla="*/ 2147483647 w 73"/>
                <a:gd name="T39" fmla="*/ 2147483647 h 75"/>
                <a:gd name="T40" fmla="*/ 2147483647 w 73"/>
                <a:gd name="T41" fmla="*/ 2147483647 h 75"/>
                <a:gd name="T42" fmla="*/ 2147483647 w 73"/>
                <a:gd name="T43" fmla="*/ 2147483647 h 75"/>
                <a:gd name="T44" fmla="*/ 2147483647 w 73"/>
                <a:gd name="T45" fmla="*/ 2147483647 h 75"/>
                <a:gd name="T46" fmla="*/ 2147483647 w 73"/>
                <a:gd name="T47" fmla="*/ 2147483647 h 75"/>
                <a:gd name="T48" fmla="*/ 2147483647 w 73"/>
                <a:gd name="T49" fmla="*/ 2147483647 h 75"/>
                <a:gd name="T50" fmla="*/ 2147483647 w 73"/>
                <a:gd name="T51" fmla="*/ 2147483647 h 75"/>
                <a:gd name="T52" fmla="*/ 2147483647 w 73"/>
                <a:gd name="T53" fmla="*/ 2147483647 h 75"/>
                <a:gd name="T54" fmla="*/ 2147483647 w 73"/>
                <a:gd name="T55" fmla="*/ 2147483647 h 75"/>
                <a:gd name="T56" fmla="*/ 2147483647 w 73"/>
                <a:gd name="T57" fmla="*/ 2147483647 h 75"/>
                <a:gd name="T58" fmla="*/ 2147483647 w 73"/>
                <a:gd name="T59" fmla="*/ 2147483647 h 75"/>
                <a:gd name="T60" fmla="*/ 2147483647 w 73"/>
                <a:gd name="T61" fmla="*/ 2147483647 h 75"/>
                <a:gd name="T62" fmla="*/ 2147483647 w 73"/>
                <a:gd name="T63" fmla="*/ 2147483647 h 75"/>
                <a:gd name="T64" fmla="*/ 2147483647 w 73"/>
                <a:gd name="T65" fmla="*/ 2147483647 h 75"/>
                <a:gd name="T66" fmla="*/ 2147483647 w 73"/>
                <a:gd name="T67" fmla="*/ 2147483647 h 75"/>
                <a:gd name="T68" fmla="*/ 2147483647 w 73"/>
                <a:gd name="T69" fmla="*/ 2147483647 h 75"/>
                <a:gd name="T70" fmla="*/ 2147483647 w 73"/>
                <a:gd name="T71" fmla="*/ 2147483647 h 75"/>
                <a:gd name="T72" fmla="*/ 2147483647 w 73"/>
                <a:gd name="T73" fmla="*/ 2147483647 h 75"/>
                <a:gd name="T74" fmla="*/ 2147483647 w 73"/>
                <a:gd name="T75" fmla="*/ 2147483647 h 75"/>
                <a:gd name="T76" fmla="*/ 2147483647 w 73"/>
                <a:gd name="T77" fmla="*/ 2147483647 h 75"/>
                <a:gd name="T78" fmla="*/ 2147483647 w 73"/>
                <a:gd name="T79" fmla="*/ 2147483647 h 75"/>
                <a:gd name="T80" fmla="*/ 2147483647 w 73"/>
                <a:gd name="T81" fmla="*/ 0 h 75"/>
                <a:gd name="T82" fmla="*/ 2147483647 w 73"/>
                <a:gd name="T83" fmla="*/ 2147483647 h 75"/>
                <a:gd name="T84" fmla="*/ 0 w 73"/>
                <a:gd name="T85" fmla="*/ 2147483647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75"/>
                <a:gd name="T131" fmla="*/ 73 w 73"/>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75">
                  <a:moveTo>
                    <a:pt x="0" y="4"/>
                  </a:moveTo>
                  <a:lnTo>
                    <a:pt x="10" y="39"/>
                  </a:lnTo>
                  <a:lnTo>
                    <a:pt x="13" y="45"/>
                  </a:lnTo>
                  <a:lnTo>
                    <a:pt x="14" y="49"/>
                  </a:lnTo>
                  <a:lnTo>
                    <a:pt x="13" y="52"/>
                  </a:lnTo>
                  <a:lnTo>
                    <a:pt x="12" y="57"/>
                  </a:lnTo>
                  <a:lnTo>
                    <a:pt x="16" y="70"/>
                  </a:lnTo>
                  <a:lnTo>
                    <a:pt x="18" y="75"/>
                  </a:lnTo>
                  <a:lnTo>
                    <a:pt x="57" y="72"/>
                  </a:lnTo>
                  <a:lnTo>
                    <a:pt x="57" y="75"/>
                  </a:lnTo>
                  <a:lnTo>
                    <a:pt x="60" y="75"/>
                  </a:lnTo>
                  <a:lnTo>
                    <a:pt x="59" y="69"/>
                  </a:lnTo>
                  <a:lnTo>
                    <a:pt x="60" y="67"/>
                  </a:lnTo>
                  <a:lnTo>
                    <a:pt x="66" y="68"/>
                  </a:lnTo>
                  <a:lnTo>
                    <a:pt x="67" y="64"/>
                  </a:lnTo>
                  <a:lnTo>
                    <a:pt x="66" y="64"/>
                  </a:lnTo>
                  <a:lnTo>
                    <a:pt x="67" y="63"/>
                  </a:lnTo>
                  <a:lnTo>
                    <a:pt x="65" y="62"/>
                  </a:lnTo>
                  <a:lnTo>
                    <a:pt x="66" y="60"/>
                  </a:lnTo>
                  <a:lnTo>
                    <a:pt x="66" y="58"/>
                  </a:lnTo>
                  <a:lnTo>
                    <a:pt x="69" y="56"/>
                  </a:lnTo>
                  <a:lnTo>
                    <a:pt x="68" y="54"/>
                  </a:lnTo>
                  <a:lnTo>
                    <a:pt x="69" y="53"/>
                  </a:lnTo>
                  <a:lnTo>
                    <a:pt x="70" y="51"/>
                  </a:lnTo>
                  <a:lnTo>
                    <a:pt x="69" y="51"/>
                  </a:lnTo>
                  <a:lnTo>
                    <a:pt x="70" y="49"/>
                  </a:lnTo>
                  <a:lnTo>
                    <a:pt x="69" y="48"/>
                  </a:lnTo>
                  <a:lnTo>
                    <a:pt x="71" y="48"/>
                  </a:lnTo>
                  <a:lnTo>
                    <a:pt x="73" y="46"/>
                  </a:lnTo>
                  <a:lnTo>
                    <a:pt x="72" y="45"/>
                  </a:lnTo>
                  <a:lnTo>
                    <a:pt x="70" y="44"/>
                  </a:lnTo>
                  <a:lnTo>
                    <a:pt x="68" y="42"/>
                  </a:lnTo>
                  <a:lnTo>
                    <a:pt x="65" y="37"/>
                  </a:lnTo>
                  <a:lnTo>
                    <a:pt x="63" y="37"/>
                  </a:lnTo>
                  <a:lnTo>
                    <a:pt x="60" y="30"/>
                  </a:lnTo>
                  <a:lnTo>
                    <a:pt x="55" y="27"/>
                  </a:lnTo>
                  <a:lnTo>
                    <a:pt x="52" y="22"/>
                  </a:lnTo>
                  <a:lnTo>
                    <a:pt x="44" y="16"/>
                  </a:lnTo>
                  <a:lnTo>
                    <a:pt x="40" y="11"/>
                  </a:lnTo>
                  <a:lnTo>
                    <a:pt x="31" y="5"/>
                  </a:lnTo>
                  <a:lnTo>
                    <a:pt x="34" y="0"/>
                  </a:lnTo>
                  <a:lnTo>
                    <a:pt x="18" y="2"/>
                  </a:lnTo>
                  <a:lnTo>
                    <a:pt x="0" y="4"/>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0" name="Freeform 15"/>
            <p:cNvSpPr>
              <a:spLocks/>
            </p:cNvSpPr>
            <p:nvPr/>
          </p:nvSpPr>
          <p:spPr bwMode="auto">
            <a:xfrm>
              <a:off x="2202955" y="1329103"/>
              <a:ext cx="583772" cy="938792"/>
            </a:xfrm>
            <a:custGeom>
              <a:avLst/>
              <a:gdLst>
                <a:gd name="T0" fmla="*/ 0 w 80"/>
                <a:gd name="T1" fmla="*/ 2147483647 h 129"/>
                <a:gd name="T2" fmla="*/ 2147483647 w 80"/>
                <a:gd name="T3" fmla="*/ 2147483647 h 129"/>
                <a:gd name="T4" fmla="*/ 2147483647 w 80"/>
                <a:gd name="T5" fmla="*/ 2147483647 h 129"/>
                <a:gd name="T6" fmla="*/ 2147483647 w 80"/>
                <a:gd name="T7" fmla="*/ 2147483647 h 129"/>
                <a:gd name="T8" fmla="*/ 2147483647 w 80"/>
                <a:gd name="T9" fmla="*/ 2147483647 h 129"/>
                <a:gd name="T10" fmla="*/ 2147483647 w 80"/>
                <a:gd name="T11" fmla="*/ 2147483647 h 129"/>
                <a:gd name="T12" fmla="*/ 2147483647 w 80"/>
                <a:gd name="T13" fmla="*/ 2147483647 h 129"/>
                <a:gd name="T14" fmla="*/ 2147483647 w 80"/>
                <a:gd name="T15" fmla="*/ 2147483647 h 129"/>
                <a:gd name="T16" fmla="*/ 2147483647 w 80"/>
                <a:gd name="T17" fmla="*/ 2147483647 h 129"/>
                <a:gd name="T18" fmla="*/ 2147483647 w 80"/>
                <a:gd name="T19" fmla="*/ 2147483647 h 129"/>
                <a:gd name="T20" fmla="*/ 2147483647 w 80"/>
                <a:gd name="T21" fmla="*/ 2147483647 h 129"/>
                <a:gd name="T22" fmla="*/ 2147483647 w 80"/>
                <a:gd name="T23" fmla="*/ 0 h 129"/>
                <a:gd name="T24" fmla="*/ 2147483647 w 80"/>
                <a:gd name="T25" fmla="*/ 2147483647 h 129"/>
                <a:gd name="T26" fmla="*/ 2147483647 w 80"/>
                <a:gd name="T27" fmla="*/ 2147483647 h 129"/>
                <a:gd name="T28" fmla="*/ 2147483647 w 80"/>
                <a:gd name="T29" fmla="*/ 2147483647 h 129"/>
                <a:gd name="T30" fmla="*/ 2147483647 w 80"/>
                <a:gd name="T31" fmla="*/ 2147483647 h 129"/>
                <a:gd name="T32" fmla="*/ 2147483647 w 80"/>
                <a:gd name="T33" fmla="*/ 2147483647 h 129"/>
                <a:gd name="T34" fmla="*/ 2147483647 w 80"/>
                <a:gd name="T35" fmla="*/ 2147483647 h 129"/>
                <a:gd name="T36" fmla="*/ 2147483647 w 80"/>
                <a:gd name="T37" fmla="*/ 2147483647 h 129"/>
                <a:gd name="T38" fmla="*/ 2147483647 w 80"/>
                <a:gd name="T39" fmla="*/ 2147483647 h 129"/>
                <a:gd name="T40" fmla="*/ 2147483647 w 80"/>
                <a:gd name="T41" fmla="*/ 2147483647 h 129"/>
                <a:gd name="T42" fmla="*/ 2147483647 w 80"/>
                <a:gd name="T43" fmla="*/ 2147483647 h 129"/>
                <a:gd name="T44" fmla="*/ 2147483647 w 80"/>
                <a:gd name="T45" fmla="*/ 2147483647 h 129"/>
                <a:gd name="T46" fmla="*/ 2147483647 w 80"/>
                <a:gd name="T47" fmla="*/ 2147483647 h 129"/>
                <a:gd name="T48" fmla="*/ 2147483647 w 80"/>
                <a:gd name="T49" fmla="*/ 2147483647 h 129"/>
                <a:gd name="T50" fmla="*/ 2147483647 w 80"/>
                <a:gd name="T51" fmla="*/ 2147483647 h 129"/>
                <a:gd name="T52" fmla="*/ 2147483647 w 80"/>
                <a:gd name="T53" fmla="*/ 2147483647 h 129"/>
                <a:gd name="T54" fmla="*/ 2147483647 w 80"/>
                <a:gd name="T55" fmla="*/ 2147483647 h 129"/>
                <a:gd name="T56" fmla="*/ 2147483647 w 80"/>
                <a:gd name="T57" fmla="*/ 2147483647 h 129"/>
                <a:gd name="T58" fmla="*/ 2147483647 w 80"/>
                <a:gd name="T59" fmla="*/ 2147483647 h 129"/>
                <a:gd name="T60" fmla="*/ 2147483647 w 80"/>
                <a:gd name="T61" fmla="*/ 2147483647 h 129"/>
                <a:gd name="T62" fmla="*/ 2147483647 w 80"/>
                <a:gd name="T63" fmla="*/ 2147483647 h 129"/>
                <a:gd name="T64" fmla="*/ 2147483647 w 80"/>
                <a:gd name="T65" fmla="*/ 2147483647 h 129"/>
                <a:gd name="T66" fmla="*/ 2147483647 w 80"/>
                <a:gd name="T67" fmla="*/ 2147483647 h 129"/>
                <a:gd name="T68" fmla="*/ 2147483647 w 80"/>
                <a:gd name="T69" fmla="*/ 2147483647 h 129"/>
                <a:gd name="T70" fmla="*/ 2147483647 w 80"/>
                <a:gd name="T71" fmla="*/ 2147483647 h 129"/>
                <a:gd name="T72" fmla="*/ 2147483647 w 80"/>
                <a:gd name="T73" fmla="*/ 2147483647 h 129"/>
                <a:gd name="T74" fmla="*/ 2147483647 w 80"/>
                <a:gd name="T75" fmla="*/ 2147483647 h 129"/>
                <a:gd name="T76" fmla="*/ 2147483647 w 80"/>
                <a:gd name="T77" fmla="*/ 2147483647 h 129"/>
                <a:gd name="T78" fmla="*/ 2147483647 w 80"/>
                <a:gd name="T79" fmla="*/ 2147483647 h 129"/>
                <a:gd name="T80" fmla="*/ 2147483647 w 80"/>
                <a:gd name="T81" fmla="*/ 2147483647 h 129"/>
                <a:gd name="T82" fmla="*/ 0 w 80"/>
                <a:gd name="T83" fmla="*/ 2147483647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129"/>
                <a:gd name="T128" fmla="*/ 80 w 80"/>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129">
                  <a:moveTo>
                    <a:pt x="0" y="114"/>
                  </a:moveTo>
                  <a:lnTo>
                    <a:pt x="6" y="87"/>
                  </a:lnTo>
                  <a:lnTo>
                    <a:pt x="9" y="79"/>
                  </a:lnTo>
                  <a:lnTo>
                    <a:pt x="7" y="76"/>
                  </a:lnTo>
                  <a:lnTo>
                    <a:pt x="7" y="72"/>
                  </a:lnTo>
                  <a:lnTo>
                    <a:pt x="12" y="68"/>
                  </a:lnTo>
                  <a:lnTo>
                    <a:pt x="16" y="61"/>
                  </a:lnTo>
                  <a:lnTo>
                    <a:pt x="20" y="56"/>
                  </a:lnTo>
                  <a:lnTo>
                    <a:pt x="17" y="51"/>
                  </a:lnTo>
                  <a:lnTo>
                    <a:pt x="16" y="48"/>
                  </a:lnTo>
                  <a:lnTo>
                    <a:pt x="16" y="41"/>
                  </a:lnTo>
                  <a:lnTo>
                    <a:pt x="26" y="0"/>
                  </a:lnTo>
                  <a:lnTo>
                    <a:pt x="37" y="2"/>
                  </a:lnTo>
                  <a:lnTo>
                    <a:pt x="33" y="18"/>
                  </a:lnTo>
                  <a:lnTo>
                    <a:pt x="36" y="24"/>
                  </a:lnTo>
                  <a:lnTo>
                    <a:pt x="36" y="28"/>
                  </a:lnTo>
                  <a:lnTo>
                    <a:pt x="35" y="28"/>
                  </a:lnTo>
                  <a:lnTo>
                    <a:pt x="39" y="32"/>
                  </a:lnTo>
                  <a:lnTo>
                    <a:pt x="43" y="43"/>
                  </a:lnTo>
                  <a:lnTo>
                    <a:pt x="45" y="42"/>
                  </a:lnTo>
                  <a:lnTo>
                    <a:pt x="45" y="44"/>
                  </a:lnTo>
                  <a:lnTo>
                    <a:pt x="47" y="44"/>
                  </a:lnTo>
                  <a:lnTo>
                    <a:pt x="48" y="45"/>
                  </a:lnTo>
                  <a:lnTo>
                    <a:pt x="45" y="52"/>
                  </a:lnTo>
                  <a:lnTo>
                    <a:pt x="45" y="57"/>
                  </a:lnTo>
                  <a:lnTo>
                    <a:pt x="42" y="62"/>
                  </a:lnTo>
                  <a:lnTo>
                    <a:pt x="44" y="64"/>
                  </a:lnTo>
                  <a:lnTo>
                    <a:pt x="49" y="61"/>
                  </a:lnTo>
                  <a:lnTo>
                    <a:pt x="54" y="77"/>
                  </a:lnTo>
                  <a:lnTo>
                    <a:pt x="56" y="78"/>
                  </a:lnTo>
                  <a:lnTo>
                    <a:pt x="57" y="83"/>
                  </a:lnTo>
                  <a:lnTo>
                    <a:pt x="58" y="85"/>
                  </a:lnTo>
                  <a:lnTo>
                    <a:pt x="60" y="83"/>
                  </a:lnTo>
                  <a:lnTo>
                    <a:pt x="64" y="85"/>
                  </a:lnTo>
                  <a:lnTo>
                    <a:pt x="66" y="83"/>
                  </a:lnTo>
                  <a:lnTo>
                    <a:pt x="73" y="85"/>
                  </a:lnTo>
                  <a:lnTo>
                    <a:pt x="75" y="85"/>
                  </a:lnTo>
                  <a:lnTo>
                    <a:pt x="77" y="82"/>
                  </a:lnTo>
                  <a:lnTo>
                    <a:pt x="80" y="87"/>
                  </a:lnTo>
                  <a:lnTo>
                    <a:pt x="73" y="129"/>
                  </a:lnTo>
                  <a:lnTo>
                    <a:pt x="36" y="122"/>
                  </a:lnTo>
                  <a:lnTo>
                    <a:pt x="0" y="114"/>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1" name="Freeform 16"/>
            <p:cNvSpPr>
              <a:spLocks/>
            </p:cNvSpPr>
            <p:nvPr/>
          </p:nvSpPr>
          <p:spPr bwMode="auto">
            <a:xfrm>
              <a:off x="4514934" y="2289728"/>
              <a:ext cx="387965" cy="691359"/>
            </a:xfrm>
            <a:custGeom>
              <a:avLst/>
              <a:gdLst>
                <a:gd name="T0" fmla="*/ 0 w 53"/>
                <a:gd name="T1" fmla="*/ 2147483647 h 95"/>
                <a:gd name="T2" fmla="*/ 2147483647 w 53"/>
                <a:gd name="T3" fmla="*/ 2147483647 h 95"/>
                <a:gd name="T4" fmla="*/ 2147483647 w 53"/>
                <a:gd name="T5" fmla="*/ 2147483647 h 95"/>
                <a:gd name="T6" fmla="*/ 2147483647 w 53"/>
                <a:gd name="T7" fmla="*/ 2147483647 h 95"/>
                <a:gd name="T8" fmla="*/ 2147483647 w 53"/>
                <a:gd name="T9" fmla="*/ 2147483647 h 95"/>
                <a:gd name="T10" fmla="*/ 2147483647 w 53"/>
                <a:gd name="T11" fmla="*/ 2147483647 h 95"/>
                <a:gd name="T12" fmla="*/ 2147483647 w 53"/>
                <a:gd name="T13" fmla="*/ 2147483647 h 95"/>
                <a:gd name="T14" fmla="*/ 2147483647 w 53"/>
                <a:gd name="T15" fmla="*/ 2147483647 h 95"/>
                <a:gd name="T16" fmla="*/ 2147483647 w 53"/>
                <a:gd name="T17" fmla="*/ 2147483647 h 95"/>
                <a:gd name="T18" fmla="*/ 2147483647 w 53"/>
                <a:gd name="T19" fmla="*/ 0 h 95"/>
                <a:gd name="T20" fmla="*/ 2147483647 w 53"/>
                <a:gd name="T21" fmla="*/ 2147483647 h 95"/>
                <a:gd name="T22" fmla="*/ 2147483647 w 53"/>
                <a:gd name="T23" fmla="*/ 2147483647 h 95"/>
                <a:gd name="T24" fmla="*/ 2147483647 w 53"/>
                <a:gd name="T25" fmla="*/ 2147483647 h 95"/>
                <a:gd name="T26" fmla="*/ 2147483647 w 53"/>
                <a:gd name="T27" fmla="*/ 2147483647 h 95"/>
                <a:gd name="T28" fmla="*/ 2147483647 w 53"/>
                <a:gd name="T29" fmla="*/ 2147483647 h 95"/>
                <a:gd name="T30" fmla="*/ 2147483647 w 53"/>
                <a:gd name="T31" fmla="*/ 2147483647 h 95"/>
                <a:gd name="T32" fmla="*/ 2147483647 w 53"/>
                <a:gd name="T33" fmla="*/ 2147483647 h 95"/>
                <a:gd name="T34" fmla="*/ 2147483647 w 53"/>
                <a:gd name="T35" fmla="*/ 2147483647 h 95"/>
                <a:gd name="T36" fmla="*/ 2147483647 w 53"/>
                <a:gd name="T37" fmla="*/ 2147483647 h 95"/>
                <a:gd name="T38" fmla="*/ 2147483647 w 53"/>
                <a:gd name="T39" fmla="*/ 2147483647 h 95"/>
                <a:gd name="T40" fmla="*/ 2147483647 w 53"/>
                <a:gd name="T41" fmla="*/ 2147483647 h 95"/>
                <a:gd name="T42" fmla="*/ 2147483647 w 53"/>
                <a:gd name="T43" fmla="*/ 2147483647 h 95"/>
                <a:gd name="T44" fmla="*/ 2147483647 w 53"/>
                <a:gd name="T45" fmla="*/ 2147483647 h 95"/>
                <a:gd name="T46" fmla="*/ 2147483647 w 53"/>
                <a:gd name="T47" fmla="*/ 2147483647 h 95"/>
                <a:gd name="T48" fmla="*/ 2147483647 w 53"/>
                <a:gd name="T49" fmla="*/ 2147483647 h 95"/>
                <a:gd name="T50" fmla="*/ 2147483647 w 53"/>
                <a:gd name="T51" fmla="*/ 2147483647 h 95"/>
                <a:gd name="T52" fmla="*/ 2147483647 w 53"/>
                <a:gd name="T53" fmla="*/ 2147483647 h 95"/>
                <a:gd name="T54" fmla="*/ 2147483647 w 53"/>
                <a:gd name="T55" fmla="*/ 2147483647 h 95"/>
                <a:gd name="T56" fmla="*/ 2147483647 w 53"/>
                <a:gd name="T57" fmla="*/ 2147483647 h 95"/>
                <a:gd name="T58" fmla="*/ 2147483647 w 53"/>
                <a:gd name="T59" fmla="*/ 2147483647 h 95"/>
                <a:gd name="T60" fmla="*/ 2147483647 w 53"/>
                <a:gd name="T61" fmla="*/ 2147483647 h 95"/>
                <a:gd name="T62" fmla="*/ 2147483647 w 53"/>
                <a:gd name="T63" fmla="*/ 2147483647 h 95"/>
                <a:gd name="T64" fmla="*/ 2147483647 w 53"/>
                <a:gd name="T65" fmla="*/ 2147483647 h 95"/>
                <a:gd name="T66" fmla="*/ 2147483647 w 53"/>
                <a:gd name="T67" fmla="*/ 2147483647 h 95"/>
                <a:gd name="T68" fmla="*/ 2147483647 w 53"/>
                <a:gd name="T69" fmla="*/ 2147483647 h 95"/>
                <a:gd name="T70" fmla="*/ 2147483647 w 53"/>
                <a:gd name="T71" fmla="*/ 2147483647 h 95"/>
                <a:gd name="T72" fmla="*/ 2147483647 w 53"/>
                <a:gd name="T73" fmla="*/ 2147483647 h 95"/>
                <a:gd name="T74" fmla="*/ 2147483647 w 53"/>
                <a:gd name="T75" fmla="*/ 2147483647 h 95"/>
                <a:gd name="T76" fmla="*/ 0 w 53"/>
                <a:gd name="T77" fmla="*/ 2147483647 h 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95"/>
                <a:gd name="T119" fmla="*/ 53 w 53"/>
                <a:gd name="T120" fmla="*/ 95 h 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95">
                  <a:moveTo>
                    <a:pt x="0" y="42"/>
                  </a:moveTo>
                  <a:lnTo>
                    <a:pt x="2" y="39"/>
                  </a:lnTo>
                  <a:lnTo>
                    <a:pt x="5" y="33"/>
                  </a:lnTo>
                  <a:lnTo>
                    <a:pt x="7" y="27"/>
                  </a:lnTo>
                  <a:lnTo>
                    <a:pt x="5" y="22"/>
                  </a:lnTo>
                  <a:lnTo>
                    <a:pt x="14" y="16"/>
                  </a:lnTo>
                  <a:lnTo>
                    <a:pt x="16" y="12"/>
                  </a:lnTo>
                  <a:lnTo>
                    <a:pt x="16" y="10"/>
                  </a:lnTo>
                  <a:lnTo>
                    <a:pt x="9" y="3"/>
                  </a:lnTo>
                  <a:lnTo>
                    <a:pt x="45" y="0"/>
                  </a:lnTo>
                  <a:lnTo>
                    <a:pt x="46" y="6"/>
                  </a:lnTo>
                  <a:lnTo>
                    <a:pt x="49" y="13"/>
                  </a:lnTo>
                  <a:lnTo>
                    <a:pt x="52" y="49"/>
                  </a:lnTo>
                  <a:lnTo>
                    <a:pt x="51" y="56"/>
                  </a:lnTo>
                  <a:lnTo>
                    <a:pt x="53" y="61"/>
                  </a:lnTo>
                  <a:lnTo>
                    <a:pt x="51" y="69"/>
                  </a:lnTo>
                  <a:lnTo>
                    <a:pt x="49" y="73"/>
                  </a:lnTo>
                  <a:lnTo>
                    <a:pt x="47" y="78"/>
                  </a:lnTo>
                  <a:lnTo>
                    <a:pt x="48" y="80"/>
                  </a:lnTo>
                  <a:lnTo>
                    <a:pt x="47" y="84"/>
                  </a:lnTo>
                  <a:lnTo>
                    <a:pt x="48" y="85"/>
                  </a:lnTo>
                  <a:lnTo>
                    <a:pt x="44" y="87"/>
                  </a:lnTo>
                  <a:lnTo>
                    <a:pt x="43" y="93"/>
                  </a:lnTo>
                  <a:lnTo>
                    <a:pt x="37" y="91"/>
                  </a:lnTo>
                  <a:lnTo>
                    <a:pt x="34" y="94"/>
                  </a:lnTo>
                  <a:lnTo>
                    <a:pt x="34" y="95"/>
                  </a:lnTo>
                  <a:lnTo>
                    <a:pt x="32" y="95"/>
                  </a:lnTo>
                  <a:lnTo>
                    <a:pt x="30" y="91"/>
                  </a:lnTo>
                  <a:lnTo>
                    <a:pt x="29" y="85"/>
                  </a:lnTo>
                  <a:lnTo>
                    <a:pt x="26" y="82"/>
                  </a:lnTo>
                  <a:lnTo>
                    <a:pt x="23" y="80"/>
                  </a:lnTo>
                  <a:lnTo>
                    <a:pt x="18" y="77"/>
                  </a:lnTo>
                  <a:lnTo>
                    <a:pt x="17" y="72"/>
                  </a:lnTo>
                  <a:lnTo>
                    <a:pt x="19" y="65"/>
                  </a:lnTo>
                  <a:lnTo>
                    <a:pt x="17" y="63"/>
                  </a:lnTo>
                  <a:lnTo>
                    <a:pt x="12" y="63"/>
                  </a:lnTo>
                  <a:lnTo>
                    <a:pt x="11" y="58"/>
                  </a:lnTo>
                  <a:lnTo>
                    <a:pt x="3" y="50"/>
                  </a:lnTo>
                  <a:lnTo>
                    <a:pt x="0" y="4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2" name="Freeform 17"/>
            <p:cNvSpPr>
              <a:spLocks/>
            </p:cNvSpPr>
            <p:nvPr/>
          </p:nvSpPr>
          <p:spPr bwMode="auto">
            <a:xfrm>
              <a:off x="4859116" y="2355225"/>
              <a:ext cx="306480" cy="516700"/>
            </a:xfrm>
            <a:custGeom>
              <a:avLst/>
              <a:gdLst>
                <a:gd name="T0" fmla="*/ 0 w 42"/>
                <a:gd name="T1" fmla="*/ 2147483647 h 71"/>
                <a:gd name="T2" fmla="*/ 2147483647 w 42"/>
                <a:gd name="T3" fmla="*/ 2147483647 h 71"/>
                <a:gd name="T4" fmla="*/ 2147483647 w 42"/>
                <a:gd name="T5" fmla="*/ 2147483647 h 71"/>
                <a:gd name="T6" fmla="*/ 2147483647 w 42"/>
                <a:gd name="T7" fmla="*/ 2147483647 h 71"/>
                <a:gd name="T8" fmla="*/ 2147483647 w 42"/>
                <a:gd name="T9" fmla="*/ 2147483647 h 71"/>
                <a:gd name="T10" fmla="*/ 2147483647 w 42"/>
                <a:gd name="T11" fmla="*/ 2147483647 h 71"/>
                <a:gd name="T12" fmla="*/ 2147483647 w 42"/>
                <a:gd name="T13" fmla="*/ 2147483647 h 71"/>
                <a:gd name="T14" fmla="*/ 2147483647 w 42"/>
                <a:gd name="T15" fmla="*/ 2147483647 h 71"/>
                <a:gd name="T16" fmla="*/ 2147483647 w 42"/>
                <a:gd name="T17" fmla="*/ 2147483647 h 71"/>
                <a:gd name="T18" fmla="*/ 2147483647 w 42"/>
                <a:gd name="T19" fmla="*/ 2147483647 h 71"/>
                <a:gd name="T20" fmla="*/ 2147483647 w 42"/>
                <a:gd name="T21" fmla="*/ 2147483647 h 71"/>
                <a:gd name="T22" fmla="*/ 2147483647 w 42"/>
                <a:gd name="T23" fmla="*/ 2147483647 h 71"/>
                <a:gd name="T24" fmla="*/ 2147483647 w 42"/>
                <a:gd name="T25" fmla="*/ 2147483647 h 71"/>
                <a:gd name="T26" fmla="*/ 2147483647 w 42"/>
                <a:gd name="T27" fmla="*/ 2147483647 h 71"/>
                <a:gd name="T28" fmla="*/ 2147483647 w 42"/>
                <a:gd name="T29" fmla="*/ 2147483647 h 71"/>
                <a:gd name="T30" fmla="*/ 2147483647 w 42"/>
                <a:gd name="T31" fmla="*/ 2147483647 h 71"/>
                <a:gd name="T32" fmla="*/ 2147483647 w 42"/>
                <a:gd name="T33" fmla="*/ 2147483647 h 71"/>
                <a:gd name="T34" fmla="*/ 2147483647 w 42"/>
                <a:gd name="T35" fmla="*/ 2147483647 h 71"/>
                <a:gd name="T36" fmla="*/ 2147483647 w 42"/>
                <a:gd name="T37" fmla="*/ 0 h 71"/>
                <a:gd name="T38" fmla="*/ 2147483647 w 42"/>
                <a:gd name="T39" fmla="*/ 2147483647 h 71"/>
                <a:gd name="T40" fmla="*/ 2147483647 w 42"/>
                <a:gd name="T41" fmla="*/ 2147483647 h 71"/>
                <a:gd name="T42" fmla="*/ 2147483647 w 42"/>
                <a:gd name="T43" fmla="*/ 2147483647 h 71"/>
                <a:gd name="T44" fmla="*/ 2147483647 w 42"/>
                <a:gd name="T45" fmla="*/ 2147483647 h 71"/>
                <a:gd name="T46" fmla="*/ 2147483647 w 42"/>
                <a:gd name="T47" fmla="*/ 2147483647 h 71"/>
                <a:gd name="T48" fmla="*/ 2147483647 w 42"/>
                <a:gd name="T49" fmla="*/ 2147483647 h 71"/>
                <a:gd name="T50" fmla="*/ 2147483647 w 42"/>
                <a:gd name="T51" fmla="*/ 2147483647 h 71"/>
                <a:gd name="T52" fmla="*/ 2147483647 w 42"/>
                <a:gd name="T53" fmla="*/ 2147483647 h 71"/>
                <a:gd name="T54" fmla="*/ 0 w 42"/>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
                <a:gd name="T85" fmla="*/ 0 h 71"/>
                <a:gd name="T86" fmla="*/ 42 w 42"/>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 h="71">
                  <a:moveTo>
                    <a:pt x="0" y="69"/>
                  </a:moveTo>
                  <a:lnTo>
                    <a:pt x="1" y="71"/>
                  </a:lnTo>
                  <a:lnTo>
                    <a:pt x="2" y="69"/>
                  </a:lnTo>
                  <a:lnTo>
                    <a:pt x="9" y="68"/>
                  </a:lnTo>
                  <a:lnTo>
                    <a:pt x="10" y="69"/>
                  </a:lnTo>
                  <a:lnTo>
                    <a:pt x="17" y="67"/>
                  </a:lnTo>
                  <a:lnTo>
                    <a:pt x="19" y="69"/>
                  </a:lnTo>
                  <a:lnTo>
                    <a:pt x="21" y="64"/>
                  </a:lnTo>
                  <a:lnTo>
                    <a:pt x="23" y="62"/>
                  </a:lnTo>
                  <a:lnTo>
                    <a:pt x="28" y="65"/>
                  </a:lnTo>
                  <a:lnTo>
                    <a:pt x="29" y="62"/>
                  </a:lnTo>
                  <a:lnTo>
                    <a:pt x="34" y="56"/>
                  </a:lnTo>
                  <a:lnTo>
                    <a:pt x="35" y="52"/>
                  </a:lnTo>
                  <a:lnTo>
                    <a:pt x="37" y="53"/>
                  </a:lnTo>
                  <a:lnTo>
                    <a:pt x="42" y="49"/>
                  </a:lnTo>
                  <a:lnTo>
                    <a:pt x="40" y="46"/>
                  </a:lnTo>
                  <a:lnTo>
                    <a:pt x="41" y="45"/>
                  </a:lnTo>
                  <a:lnTo>
                    <a:pt x="36" y="1"/>
                  </a:lnTo>
                  <a:lnTo>
                    <a:pt x="36" y="0"/>
                  </a:lnTo>
                  <a:lnTo>
                    <a:pt x="11" y="3"/>
                  </a:lnTo>
                  <a:lnTo>
                    <a:pt x="6" y="5"/>
                  </a:lnTo>
                  <a:lnTo>
                    <a:pt x="2" y="4"/>
                  </a:lnTo>
                  <a:lnTo>
                    <a:pt x="5" y="40"/>
                  </a:lnTo>
                  <a:lnTo>
                    <a:pt x="4" y="47"/>
                  </a:lnTo>
                  <a:lnTo>
                    <a:pt x="6" y="52"/>
                  </a:lnTo>
                  <a:lnTo>
                    <a:pt x="4" y="60"/>
                  </a:lnTo>
                  <a:lnTo>
                    <a:pt x="2" y="64"/>
                  </a:lnTo>
                  <a:lnTo>
                    <a:pt x="0" y="69"/>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 name="Freeform 18"/>
            <p:cNvSpPr>
              <a:spLocks/>
            </p:cNvSpPr>
            <p:nvPr/>
          </p:nvSpPr>
          <p:spPr bwMode="auto">
            <a:xfrm>
              <a:off x="4047918" y="2187842"/>
              <a:ext cx="583772" cy="385704"/>
            </a:xfrm>
            <a:custGeom>
              <a:avLst/>
              <a:gdLst>
                <a:gd name="T0" fmla="*/ 0 w 80"/>
                <a:gd name="T1" fmla="*/ 2147483647 h 53"/>
                <a:gd name="T2" fmla="*/ 0 w 80"/>
                <a:gd name="T3" fmla="*/ 2147483647 h 53"/>
                <a:gd name="T4" fmla="*/ 2147483647 w 80"/>
                <a:gd name="T5" fmla="*/ 2147483647 h 53"/>
                <a:gd name="T6" fmla="*/ 2147483647 w 80"/>
                <a:gd name="T7" fmla="*/ 2147483647 h 53"/>
                <a:gd name="T8" fmla="*/ 2147483647 w 80"/>
                <a:gd name="T9" fmla="*/ 2147483647 h 53"/>
                <a:gd name="T10" fmla="*/ 2147483647 w 80"/>
                <a:gd name="T11" fmla="*/ 2147483647 h 53"/>
                <a:gd name="T12" fmla="*/ 2147483647 w 80"/>
                <a:gd name="T13" fmla="*/ 2147483647 h 53"/>
                <a:gd name="T14" fmla="*/ 2147483647 w 80"/>
                <a:gd name="T15" fmla="*/ 2147483647 h 53"/>
                <a:gd name="T16" fmla="*/ 2147483647 w 80"/>
                <a:gd name="T17" fmla="*/ 2147483647 h 53"/>
                <a:gd name="T18" fmla="*/ 2147483647 w 80"/>
                <a:gd name="T19" fmla="*/ 2147483647 h 53"/>
                <a:gd name="T20" fmla="*/ 2147483647 w 80"/>
                <a:gd name="T21" fmla="*/ 2147483647 h 53"/>
                <a:gd name="T22" fmla="*/ 2147483647 w 80"/>
                <a:gd name="T23" fmla="*/ 2147483647 h 53"/>
                <a:gd name="T24" fmla="*/ 2147483647 w 80"/>
                <a:gd name="T25" fmla="*/ 2147483647 h 53"/>
                <a:gd name="T26" fmla="*/ 2147483647 w 80"/>
                <a:gd name="T27" fmla="*/ 2147483647 h 53"/>
                <a:gd name="T28" fmla="*/ 2147483647 w 80"/>
                <a:gd name="T29" fmla="*/ 2147483647 h 53"/>
                <a:gd name="T30" fmla="*/ 2147483647 w 80"/>
                <a:gd name="T31" fmla="*/ 2147483647 h 53"/>
                <a:gd name="T32" fmla="*/ 2147483647 w 80"/>
                <a:gd name="T33" fmla="*/ 2147483647 h 53"/>
                <a:gd name="T34" fmla="*/ 2147483647 w 80"/>
                <a:gd name="T35" fmla="*/ 2147483647 h 53"/>
                <a:gd name="T36" fmla="*/ 2147483647 w 80"/>
                <a:gd name="T37" fmla="*/ 2147483647 h 53"/>
                <a:gd name="T38" fmla="*/ 2147483647 w 80"/>
                <a:gd name="T39" fmla="*/ 2147483647 h 53"/>
                <a:gd name="T40" fmla="*/ 2147483647 w 80"/>
                <a:gd name="T41" fmla="*/ 2147483647 h 53"/>
                <a:gd name="T42" fmla="*/ 2147483647 w 80"/>
                <a:gd name="T43" fmla="*/ 0 h 53"/>
                <a:gd name="T44" fmla="*/ 2147483647 w 80"/>
                <a:gd name="T45" fmla="*/ 2147483647 h 53"/>
                <a:gd name="T46" fmla="*/ 0 w 80"/>
                <a:gd name="T47" fmla="*/ 2147483647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53"/>
                <a:gd name="T74" fmla="*/ 80 w 80"/>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53">
                  <a:moveTo>
                    <a:pt x="0" y="1"/>
                  </a:moveTo>
                  <a:lnTo>
                    <a:pt x="0" y="5"/>
                  </a:lnTo>
                  <a:lnTo>
                    <a:pt x="2" y="8"/>
                  </a:lnTo>
                  <a:lnTo>
                    <a:pt x="1" y="11"/>
                  </a:lnTo>
                  <a:lnTo>
                    <a:pt x="2" y="19"/>
                  </a:lnTo>
                  <a:lnTo>
                    <a:pt x="6" y="29"/>
                  </a:lnTo>
                  <a:lnTo>
                    <a:pt x="6" y="32"/>
                  </a:lnTo>
                  <a:lnTo>
                    <a:pt x="8" y="37"/>
                  </a:lnTo>
                  <a:lnTo>
                    <a:pt x="9" y="45"/>
                  </a:lnTo>
                  <a:lnTo>
                    <a:pt x="9" y="48"/>
                  </a:lnTo>
                  <a:lnTo>
                    <a:pt x="10" y="50"/>
                  </a:lnTo>
                  <a:lnTo>
                    <a:pt x="62" y="49"/>
                  </a:lnTo>
                  <a:lnTo>
                    <a:pt x="66" y="53"/>
                  </a:lnTo>
                  <a:lnTo>
                    <a:pt x="69" y="47"/>
                  </a:lnTo>
                  <a:lnTo>
                    <a:pt x="71" y="41"/>
                  </a:lnTo>
                  <a:lnTo>
                    <a:pt x="69" y="36"/>
                  </a:lnTo>
                  <a:lnTo>
                    <a:pt x="78" y="30"/>
                  </a:lnTo>
                  <a:lnTo>
                    <a:pt x="80" y="26"/>
                  </a:lnTo>
                  <a:lnTo>
                    <a:pt x="80" y="24"/>
                  </a:lnTo>
                  <a:lnTo>
                    <a:pt x="73" y="17"/>
                  </a:lnTo>
                  <a:lnTo>
                    <a:pt x="67" y="9"/>
                  </a:lnTo>
                  <a:lnTo>
                    <a:pt x="66" y="0"/>
                  </a:lnTo>
                  <a:lnTo>
                    <a:pt x="2" y="1"/>
                  </a:lnTo>
                  <a:lnTo>
                    <a:pt x="0" y="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4" name="Freeform 19"/>
            <p:cNvSpPr>
              <a:spLocks/>
            </p:cNvSpPr>
            <p:nvPr/>
          </p:nvSpPr>
          <p:spPr bwMode="auto">
            <a:xfrm>
              <a:off x="3507927" y="2609936"/>
              <a:ext cx="723634" cy="385704"/>
            </a:xfrm>
            <a:custGeom>
              <a:avLst/>
              <a:gdLst>
                <a:gd name="T0" fmla="*/ 0 w 99"/>
                <a:gd name="T1" fmla="*/ 2147483647 h 53"/>
                <a:gd name="T2" fmla="*/ 2147483647 w 99"/>
                <a:gd name="T3" fmla="*/ 0 h 53"/>
                <a:gd name="T4" fmla="*/ 2147483647 w 99"/>
                <a:gd name="T5" fmla="*/ 2147483647 h 53"/>
                <a:gd name="T6" fmla="*/ 2147483647 w 99"/>
                <a:gd name="T7" fmla="*/ 2147483647 h 53"/>
                <a:gd name="T8" fmla="*/ 2147483647 w 99"/>
                <a:gd name="T9" fmla="*/ 2147483647 h 53"/>
                <a:gd name="T10" fmla="*/ 2147483647 w 99"/>
                <a:gd name="T11" fmla="*/ 2147483647 h 53"/>
                <a:gd name="T12" fmla="*/ 2147483647 w 99"/>
                <a:gd name="T13" fmla="*/ 2147483647 h 53"/>
                <a:gd name="T14" fmla="*/ 2147483647 w 99"/>
                <a:gd name="T15" fmla="*/ 2147483647 h 53"/>
                <a:gd name="T16" fmla="*/ 2147483647 w 99"/>
                <a:gd name="T17" fmla="*/ 2147483647 h 53"/>
                <a:gd name="T18" fmla="*/ 2147483647 w 99"/>
                <a:gd name="T19" fmla="*/ 2147483647 h 53"/>
                <a:gd name="T20" fmla="*/ 2147483647 w 99"/>
                <a:gd name="T21" fmla="*/ 2147483647 h 53"/>
                <a:gd name="T22" fmla="*/ 2147483647 w 99"/>
                <a:gd name="T23" fmla="*/ 2147483647 h 53"/>
                <a:gd name="T24" fmla="*/ 2147483647 w 99"/>
                <a:gd name="T25" fmla="*/ 2147483647 h 53"/>
                <a:gd name="T26" fmla="*/ 2147483647 w 99"/>
                <a:gd name="T27" fmla="*/ 2147483647 h 53"/>
                <a:gd name="T28" fmla="*/ 0 w 99"/>
                <a:gd name="T29" fmla="*/ 214748364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53"/>
                <a:gd name="T47" fmla="*/ 99 w 99"/>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53">
                  <a:moveTo>
                    <a:pt x="0" y="51"/>
                  </a:moveTo>
                  <a:lnTo>
                    <a:pt x="3" y="0"/>
                  </a:lnTo>
                  <a:lnTo>
                    <a:pt x="40" y="2"/>
                  </a:lnTo>
                  <a:lnTo>
                    <a:pt x="89" y="2"/>
                  </a:lnTo>
                  <a:lnTo>
                    <a:pt x="92" y="5"/>
                  </a:lnTo>
                  <a:lnTo>
                    <a:pt x="94" y="4"/>
                  </a:lnTo>
                  <a:lnTo>
                    <a:pt x="95" y="6"/>
                  </a:lnTo>
                  <a:lnTo>
                    <a:pt x="95" y="7"/>
                  </a:lnTo>
                  <a:lnTo>
                    <a:pt x="94" y="7"/>
                  </a:lnTo>
                  <a:lnTo>
                    <a:pt x="92" y="10"/>
                  </a:lnTo>
                  <a:lnTo>
                    <a:pt x="96" y="16"/>
                  </a:lnTo>
                  <a:lnTo>
                    <a:pt x="99" y="17"/>
                  </a:lnTo>
                  <a:lnTo>
                    <a:pt x="99" y="53"/>
                  </a:lnTo>
                  <a:lnTo>
                    <a:pt x="57" y="53"/>
                  </a:lnTo>
                  <a:lnTo>
                    <a:pt x="0" y="5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5" name="Freeform 20"/>
            <p:cNvSpPr>
              <a:spLocks/>
            </p:cNvSpPr>
            <p:nvPr/>
          </p:nvSpPr>
          <p:spPr bwMode="auto">
            <a:xfrm>
              <a:off x="4742362" y="2682710"/>
              <a:ext cx="715121" cy="356595"/>
            </a:xfrm>
            <a:custGeom>
              <a:avLst/>
              <a:gdLst>
                <a:gd name="T0" fmla="*/ 0 w 98"/>
                <a:gd name="T1" fmla="*/ 2147483647 h 49"/>
                <a:gd name="T2" fmla="*/ 2147483647 w 98"/>
                <a:gd name="T3" fmla="*/ 2147483647 h 49"/>
                <a:gd name="T4" fmla="*/ 2147483647 w 98"/>
                <a:gd name="T5" fmla="*/ 2147483647 h 49"/>
                <a:gd name="T6" fmla="*/ 2147483647 w 98"/>
                <a:gd name="T7" fmla="*/ 2147483647 h 49"/>
                <a:gd name="T8" fmla="*/ 2147483647 w 98"/>
                <a:gd name="T9" fmla="*/ 2147483647 h 49"/>
                <a:gd name="T10" fmla="*/ 2147483647 w 98"/>
                <a:gd name="T11" fmla="*/ 2147483647 h 49"/>
                <a:gd name="T12" fmla="*/ 2147483647 w 98"/>
                <a:gd name="T13" fmla="*/ 2147483647 h 49"/>
                <a:gd name="T14" fmla="*/ 2147483647 w 98"/>
                <a:gd name="T15" fmla="*/ 2147483647 h 49"/>
                <a:gd name="T16" fmla="*/ 2147483647 w 98"/>
                <a:gd name="T17" fmla="*/ 2147483647 h 49"/>
                <a:gd name="T18" fmla="*/ 2147483647 w 98"/>
                <a:gd name="T19" fmla="*/ 2147483647 h 49"/>
                <a:gd name="T20" fmla="*/ 2147483647 w 98"/>
                <a:gd name="T21" fmla="*/ 2147483647 h 49"/>
                <a:gd name="T22" fmla="*/ 2147483647 w 98"/>
                <a:gd name="T23" fmla="*/ 2147483647 h 49"/>
                <a:gd name="T24" fmla="*/ 2147483647 w 98"/>
                <a:gd name="T25" fmla="*/ 2147483647 h 49"/>
                <a:gd name="T26" fmla="*/ 2147483647 w 98"/>
                <a:gd name="T27" fmla="*/ 2147483647 h 49"/>
                <a:gd name="T28" fmla="*/ 2147483647 w 98"/>
                <a:gd name="T29" fmla="*/ 2147483647 h 49"/>
                <a:gd name="T30" fmla="*/ 2147483647 w 98"/>
                <a:gd name="T31" fmla="*/ 2147483647 h 49"/>
                <a:gd name="T32" fmla="*/ 2147483647 w 98"/>
                <a:gd name="T33" fmla="*/ 2147483647 h 49"/>
                <a:gd name="T34" fmla="*/ 2147483647 w 98"/>
                <a:gd name="T35" fmla="*/ 2147483647 h 49"/>
                <a:gd name="T36" fmla="*/ 2147483647 w 98"/>
                <a:gd name="T37" fmla="*/ 2147483647 h 49"/>
                <a:gd name="T38" fmla="*/ 2147483647 w 98"/>
                <a:gd name="T39" fmla="*/ 2147483647 h 49"/>
                <a:gd name="T40" fmla="*/ 2147483647 w 98"/>
                <a:gd name="T41" fmla="*/ 2147483647 h 49"/>
                <a:gd name="T42" fmla="*/ 2147483647 w 98"/>
                <a:gd name="T43" fmla="*/ 2147483647 h 49"/>
                <a:gd name="T44" fmla="*/ 2147483647 w 98"/>
                <a:gd name="T45" fmla="*/ 2147483647 h 49"/>
                <a:gd name="T46" fmla="*/ 2147483647 w 98"/>
                <a:gd name="T47" fmla="*/ 2147483647 h 49"/>
                <a:gd name="T48" fmla="*/ 2147483647 w 98"/>
                <a:gd name="T49" fmla="*/ 2147483647 h 49"/>
                <a:gd name="T50" fmla="*/ 2147483647 w 98"/>
                <a:gd name="T51" fmla="*/ 2147483647 h 49"/>
                <a:gd name="T52" fmla="*/ 2147483647 w 98"/>
                <a:gd name="T53" fmla="*/ 0 h 49"/>
                <a:gd name="T54" fmla="*/ 2147483647 w 98"/>
                <a:gd name="T55" fmla="*/ 0 h 49"/>
                <a:gd name="T56" fmla="*/ 2147483647 w 98"/>
                <a:gd name="T57" fmla="*/ 2147483647 h 49"/>
                <a:gd name="T58" fmla="*/ 2147483647 w 98"/>
                <a:gd name="T59" fmla="*/ 2147483647 h 49"/>
                <a:gd name="T60" fmla="*/ 2147483647 w 98"/>
                <a:gd name="T61" fmla="*/ 2147483647 h 49"/>
                <a:gd name="T62" fmla="*/ 2147483647 w 98"/>
                <a:gd name="T63" fmla="*/ 2147483647 h 49"/>
                <a:gd name="T64" fmla="*/ 2147483647 w 98"/>
                <a:gd name="T65" fmla="*/ 2147483647 h 49"/>
                <a:gd name="T66" fmla="*/ 2147483647 w 98"/>
                <a:gd name="T67" fmla="*/ 2147483647 h 49"/>
                <a:gd name="T68" fmla="*/ 2147483647 w 98"/>
                <a:gd name="T69" fmla="*/ 2147483647 h 49"/>
                <a:gd name="T70" fmla="*/ 2147483647 w 98"/>
                <a:gd name="T71" fmla="*/ 2147483647 h 49"/>
                <a:gd name="T72" fmla="*/ 2147483647 w 98"/>
                <a:gd name="T73" fmla="*/ 2147483647 h 49"/>
                <a:gd name="T74" fmla="*/ 2147483647 w 98"/>
                <a:gd name="T75" fmla="*/ 2147483647 h 49"/>
                <a:gd name="T76" fmla="*/ 2147483647 w 98"/>
                <a:gd name="T77" fmla="*/ 2147483647 h 49"/>
                <a:gd name="T78" fmla="*/ 2147483647 w 98"/>
                <a:gd name="T79" fmla="*/ 2147483647 h 49"/>
                <a:gd name="T80" fmla="*/ 2147483647 w 98"/>
                <a:gd name="T81" fmla="*/ 2147483647 h 49"/>
                <a:gd name="T82" fmla="*/ 2147483647 w 98"/>
                <a:gd name="T83" fmla="*/ 2147483647 h 49"/>
                <a:gd name="T84" fmla="*/ 2147483647 w 98"/>
                <a:gd name="T85" fmla="*/ 2147483647 h 49"/>
                <a:gd name="T86" fmla="*/ 2147483647 w 98"/>
                <a:gd name="T87" fmla="*/ 2147483647 h 49"/>
                <a:gd name="T88" fmla="*/ 2147483647 w 98"/>
                <a:gd name="T89" fmla="*/ 2147483647 h 49"/>
                <a:gd name="T90" fmla="*/ 2147483647 w 98"/>
                <a:gd name="T91" fmla="*/ 2147483647 h 49"/>
                <a:gd name="T92" fmla="*/ 0 w 98"/>
                <a:gd name="T93" fmla="*/ 2147483647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9"/>
                <a:gd name="T143" fmla="*/ 98 w 98"/>
                <a:gd name="T144" fmla="*/ 49 h 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9">
                  <a:moveTo>
                    <a:pt x="0" y="49"/>
                  </a:moveTo>
                  <a:lnTo>
                    <a:pt x="1" y="47"/>
                  </a:lnTo>
                  <a:lnTo>
                    <a:pt x="3" y="47"/>
                  </a:lnTo>
                  <a:lnTo>
                    <a:pt x="4" y="41"/>
                  </a:lnTo>
                  <a:lnTo>
                    <a:pt x="3" y="41"/>
                  </a:lnTo>
                  <a:lnTo>
                    <a:pt x="3" y="40"/>
                  </a:lnTo>
                  <a:lnTo>
                    <a:pt x="6" y="37"/>
                  </a:lnTo>
                  <a:lnTo>
                    <a:pt x="12" y="39"/>
                  </a:lnTo>
                  <a:lnTo>
                    <a:pt x="13" y="33"/>
                  </a:lnTo>
                  <a:lnTo>
                    <a:pt x="17" y="31"/>
                  </a:lnTo>
                  <a:lnTo>
                    <a:pt x="16" y="30"/>
                  </a:lnTo>
                  <a:lnTo>
                    <a:pt x="17" y="26"/>
                  </a:lnTo>
                  <a:lnTo>
                    <a:pt x="18" y="24"/>
                  </a:lnTo>
                  <a:lnTo>
                    <a:pt x="25" y="23"/>
                  </a:lnTo>
                  <a:lnTo>
                    <a:pt x="26" y="24"/>
                  </a:lnTo>
                  <a:lnTo>
                    <a:pt x="33" y="22"/>
                  </a:lnTo>
                  <a:lnTo>
                    <a:pt x="35" y="24"/>
                  </a:lnTo>
                  <a:lnTo>
                    <a:pt x="37" y="19"/>
                  </a:lnTo>
                  <a:lnTo>
                    <a:pt x="39" y="17"/>
                  </a:lnTo>
                  <a:lnTo>
                    <a:pt x="44" y="20"/>
                  </a:lnTo>
                  <a:lnTo>
                    <a:pt x="45" y="17"/>
                  </a:lnTo>
                  <a:lnTo>
                    <a:pt x="50" y="11"/>
                  </a:lnTo>
                  <a:lnTo>
                    <a:pt x="51" y="7"/>
                  </a:lnTo>
                  <a:lnTo>
                    <a:pt x="53" y="8"/>
                  </a:lnTo>
                  <a:lnTo>
                    <a:pt x="58" y="4"/>
                  </a:lnTo>
                  <a:lnTo>
                    <a:pt x="56" y="1"/>
                  </a:lnTo>
                  <a:lnTo>
                    <a:pt x="57" y="0"/>
                  </a:lnTo>
                  <a:lnTo>
                    <a:pt x="61" y="0"/>
                  </a:lnTo>
                  <a:lnTo>
                    <a:pt x="64" y="1"/>
                  </a:lnTo>
                  <a:lnTo>
                    <a:pt x="65" y="4"/>
                  </a:lnTo>
                  <a:lnTo>
                    <a:pt x="70" y="4"/>
                  </a:lnTo>
                  <a:lnTo>
                    <a:pt x="72" y="6"/>
                  </a:lnTo>
                  <a:lnTo>
                    <a:pt x="78" y="6"/>
                  </a:lnTo>
                  <a:lnTo>
                    <a:pt x="81" y="4"/>
                  </a:lnTo>
                  <a:lnTo>
                    <a:pt x="88" y="8"/>
                  </a:lnTo>
                  <a:lnTo>
                    <a:pt x="90" y="16"/>
                  </a:lnTo>
                  <a:lnTo>
                    <a:pt x="93" y="19"/>
                  </a:lnTo>
                  <a:lnTo>
                    <a:pt x="98" y="22"/>
                  </a:lnTo>
                  <a:lnTo>
                    <a:pt x="94" y="26"/>
                  </a:lnTo>
                  <a:lnTo>
                    <a:pt x="91" y="29"/>
                  </a:lnTo>
                  <a:lnTo>
                    <a:pt x="87" y="33"/>
                  </a:lnTo>
                  <a:lnTo>
                    <a:pt x="87" y="34"/>
                  </a:lnTo>
                  <a:lnTo>
                    <a:pt x="77" y="41"/>
                  </a:lnTo>
                  <a:lnTo>
                    <a:pt x="24" y="46"/>
                  </a:lnTo>
                  <a:lnTo>
                    <a:pt x="18" y="45"/>
                  </a:lnTo>
                  <a:lnTo>
                    <a:pt x="18" y="48"/>
                  </a:lnTo>
                  <a:lnTo>
                    <a:pt x="0" y="49"/>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6" name="Freeform 21"/>
            <p:cNvSpPr>
              <a:spLocks/>
            </p:cNvSpPr>
            <p:nvPr/>
          </p:nvSpPr>
          <p:spPr bwMode="auto">
            <a:xfrm>
              <a:off x="4296019" y="3483229"/>
              <a:ext cx="548501" cy="487590"/>
            </a:xfrm>
            <a:custGeom>
              <a:avLst/>
              <a:gdLst>
                <a:gd name="T0" fmla="*/ 2147483647 w 75"/>
                <a:gd name="T1" fmla="*/ 2147483647 h 67"/>
                <a:gd name="T2" fmla="*/ 2147483647 w 75"/>
                <a:gd name="T3" fmla="*/ 2147483647 h 67"/>
                <a:gd name="T4" fmla="*/ 2147483647 w 75"/>
                <a:gd name="T5" fmla="*/ 2147483647 h 67"/>
                <a:gd name="T6" fmla="*/ 2147483647 w 75"/>
                <a:gd name="T7" fmla="*/ 2147483647 h 67"/>
                <a:gd name="T8" fmla="*/ 2147483647 w 75"/>
                <a:gd name="T9" fmla="*/ 2147483647 h 67"/>
                <a:gd name="T10" fmla="*/ 2147483647 w 75"/>
                <a:gd name="T11" fmla="*/ 2147483647 h 67"/>
                <a:gd name="T12" fmla="*/ 2147483647 w 75"/>
                <a:gd name="T13" fmla="*/ 2147483647 h 67"/>
                <a:gd name="T14" fmla="*/ 2147483647 w 75"/>
                <a:gd name="T15" fmla="*/ 2147483647 h 67"/>
                <a:gd name="T16" fmla="*/ 2147483647 w 75"/>
                <a:gd name="T17" fmla="*/ 2147483647 h 67"/>
                <a:gd name="T18" fmla="*/ 2147483647 w 75"/>
                <a:gd name="T19" fmla="*/ 2147483647 h 67"/>
                <a:gd name="T20" fmla="*/ 2147483647 w 75"/>
                <a:gd name="T21" fmla="*/ 2147483647 h 67"/>
                <a:gd name="T22" fmla="*/ 2147483647 w 75"/>
                <a:gd name="T23" fmla="*/ 2147483647 h 67"/>
                <a:gd name="T24" fmla="*/ 2147483647 w 75"/>
                <a:gd name="T25" fmla="*/ 2147483647 h 67"/>
                <a:gd name="T26" fmla="*/ 2147483647 w 75"/>
                <a:gd name="T27" fmla="*/ 2147483647 h 67"/>
                <a:gd name="T28" fmla="*/ 2147483647 w 75"/>
                <a:gd name="T29" fmla="*/ 2147483647 h 67"/>
                <a:gd name="T30" fmla="*/ 2147483647 w 75"/>
                <a:gd name="T31" fmla="*/ 2147483647 h 67"/>
                <a:gd name="T32" fmla="*/ 2147483647 w 75"/>
                <a:gd name="T33" fmla="*/ 2147483647 h 67"/>
                <a:gd name="T34" fmla="*/ 2147483647 w 75"/>
                <a:gd name="T35" fmla="*/ 2147483647 h 67"/>
                <a:gd name="T36" fmla="*/ 2147483647 w 75"/>
                <a:gd name="T37" fmla="*/ 2147483647 h 67"/>
                <a:gd name="T38" fmla="*/ 2147483647 w 75"/>
                <a:gd name="T39" fmla="*/ 2147483647 h 67"/>
                <a:gd name="T40" fmla="*/ 2147483647 w 75"/>
                <a:gd name="T41" fmla="*/ 2147483647 h 67"/>
                <a:gd name="T42" fmla="*/ 2147483647 w 75"/>
                <a:gd name="T43" fmla="*/ 2147483647 h 67"/>
                <a:gd name="T44" fmla="*/ 2147483647 w 75"/>
                <a:gd name="T45" fmla="*/ 2147483647 h 67"/>
                <a:gd name="T46" fmla="*/ 2147483647 w 75"/>
                <a:gd name="T47" fmla="*/ 2147483647 h 67"/>
                <a:gd name="T48" fmla="*/ 2147483647 w 75"/>
                <a:gd name="T49" fmla="*/ 2147483647 h 67"/>
                <a:gd name="T50" fmla="*/ 2147483647 w 75"/>
                <a:gd name="T51" fmla="*/ 2147483647 h 67"/>
                <a:gd name="T52" fmla="*/ 2147483647 w 75"/>
                <a:gd name="T53" fmla="*/ 2147483647 h 67"/>
                <a:gd name="T54" fmla="*/ 2147483647 w 75"/>
                <a:gd name="T55" fmla="*/ 2147483647 h 67"/>
                <a:gd name="T56" fmla="*/ 2147483647 w 75"/>
                <a:gd name="T57" fmla="*/ 2147483647 h 67"/>
                <a:gd name="T58" fmla="*/ 2147483647 w 75"/>
                <a:gd name="T59" fmla="*/ 2147483647 h 67"/>
                <a:gd name="T60" fmla="*/ 2147483647 w 75"/>
                <a:gd name="T61" fmla="*/ 2147483647 h 67"/>
                <a:gd name="T62" fmla="*/ 2147483647 w 75"/>
                <a:gd name="T63" fmla="*/ 2147483647 h 67"/>
                <a:gd name="T64" fmla="*/ 2147483647 w 75"/>
                <a:gd name="T65" fmla="*/ 2147483647 h 67"/>
                <a:gd name="T66" fmla="*/ 2147483647 w 75"/>
                <a:gd name="T67" fmla="*/ 2147483647 h 67"/>
                <a:gd name="T68" fmla="*/ 2147483647 w 75"/>
                <a:gd name="T69" fmla="*/ 2147483647 h 67"/>
                <a:gd name="T70" fmla="*/ 2147483647 w 75"/>
                <a:gd name="T71" fmla="*/ 2147483647 h 67"/>
                <a:gd name="T72" fmla="*/ 2147483647 w 75"/>
                <a:gd name="T73" fmla="*/ 2147483647 h 67"/>
                <a:gd name="T74" fmla="*/ 2147483647 w 75"/>
                <a:gd name="T75" fmla="*/ 2147483647 h 67"/>
                <a:gd name="T76" fmla="*/ 2147483647 w 75"/>
                <a:gd name="T77" fmla="*/ 2147483647 h 67"/>
                <a:gd name="T78" fmla="*/ 2147483647 w 75"/>
                <a:gd name="T79" fmla="*/ 2147483647 h 67"/>
                <a:gd name="T80" fmla="*/ 2147483647 w 75"/>
                <a:gd name="T81" fmla="*/ 2147483647 h 67"/>
                <a:gd name="T82" fmla="*/ 2147483647 w 75"/>
                <a:gd name="T83" fmla="*/ 2147483647 h 67"/>
                <a:gd name="T84" fmla="*/ 2147483647 w 75"/>
                <a:gd name="T85" fmla="*/ 2147483647 h 67"/>
                <a:gd name="T86" fmla="*/ 2147483647 w 75"/>
                <a:gd name="T87" fmla="*/ 2147483647 h 67"/>
                <a:gd name="T88" fmla="*/ 2147483647 w 75"/>
                <a:gd name="T89" fmla="*/ 2147483647 h 67"/>
                <a:gd name="T90" fmla="*/ 2147483647 w 75"/>
                <a:gd name="T91" fmla="*/ 0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67"/>
                <a:gd name="T140" fmla="*/ 75 w 75"/>
                <a:gd name="T141" fmla="*/ 67 h 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67">
                  <a:moveTo>
                    <a:pt x="0" y="1"/>
                  </a:moveTo>
                  <a:lnTo>
                    <a:pt x="1" y="19"/>
                  </a:lnTo>
                  <a:lnTo>
                    <a:pt x="3" y="21"/>
                  </a:lnTo>
                  <a:lnTo>
                    <a:pt x="3" y="25"/>
                  </a:lnTo>
                  <a:lnTo>
                    <a:pt x="7" y="32"/>
                  </a:lnTo>
                  <a:lnTo>
                    <a:pt x="7" y="37"/>
                  </a:lnTo>
                  <a:lnTo>
                    <a:pt x="5" y="42"/>
                  </a:lnTo>
                  <a:lnTo>
                    <a:pt x="5" y="45"/>
                  </a:lnTo>
                  <a:lnTo>
                    <a:pt x="6" y="48"/>
                  </a:lnTo>
                  <a:lnTo>
                    <a:pt x="6" y="51"/>
                  </a:lnTo>
                  <a:lnTo>
                    <a:pt x="4" y="53"/>
                  </a:lnTo>
                  <a:lnTo>
                    <a:pt x="2" y="55"/>
                  </a:lnTo>
                  <a:lnTo>
                    <a:pt x="4" y="56"/>
                  </a:lnTo>
                  <a:lnTo>
                    <a:pt x="14" y="55"/>
                  </a:lnTo>
                  <a:lnTo>
                    <a:pt x="22" y="59"/>
                  </a:lnTo>
                  <a:lnTo>
                    <a:pt x="30" y="58"/>
                  </a:lnTo>
                  <a:lnTo>
                    <a:pt x="29" y="56"/>
                  </a:lnTo>
                  <a:lnTo>
                    <a:pt x="31" y="54"/>
                  </a:lnTo>
                  <a:lnTo>
                    <a:pt x="37" y="55"/>
                  </a:lnTo>
                  <a:lnTo>
                    <a:pt x="38" y="59"/>
                  </a:lnTo>
                  <a:lnTo>
                    <a:pt x="39" y="58"/>
                  </a:lnTo>
                  <a:lnTo>
                    <a:pt x="41" y="59"/>
                  </a:lnTo>
                  <a:lnTo>
                    <a:pt x="44" y="62"/>
                  </a:lnTo>
                  <a:lnTo>
                    <a:pt x="44" y="64"/>
                  </a:lnTo>
                  <a:lnTo>
                    <a:pt x="47" y="64"/>
                  </a:lnTo>
                  <a:lnTo>
                    <a:pt x="49" y="66"/>
                  </a:lnTo>
                  <a:lnTo>
                    <a:pt x="50" y="65"/>
                  </a:lnTo>
                  <a:lnTo>
                    <a:pt x="52" y="63"/>
                  </a:lnTo>
                  <a:lnTo>
                    <a:pt x="52" y="62"/>
                  </a:lnTo>
                  <a:lnTo>
                    <a:pt x="54" y="64"/>
                  </a:lnTo>
                  <a:lnTo>
                    <a:pt x="55" y="62"/>
                  </a:lnTo>
                  <a:lnTo>
                    <a:pt x="57" y="65"/>
                  </a:lnTo>
                  <a:lnTo>
                    <a:pt x="59" y="64"/>
                  </a:lnTo>
                  <a:lnTo>
                    <a:pt x="60" y="63"/>
                  </a:lnTo>
                  <a:lnTo>
                    <a:pt x="59" y="62"/>
                  </a:lnTo>
                  <a:lnTo>
                    <a:pt x="60" y="59"/>
                  </a:lnTo>
                  <a:lnTo>
                    <a:pt x="63" y="59"/>
                  </a:lnTo>
                  <a:lnTo>
                    <a:pt x="63" y="61"/>
                  </a:lnTo>
                  <a:lnTo>
                    <a:pt x="65" y="61"/>
                  </a:lnTo>
                  <a:lnTo>
                    <a:pt x="67" y="62"/>
                  </a:lnTo>
                  <a:lnTo>
                    <a:pt x="68" y="62"/>
                  </a:lnTo>
                  <a:lnTo>
                    <a:pt x="69" y="63"/>
                  </a:lnTo>
                  <a:lnTo>
                    <a:pt x="70" y="64"/>
                  </a:lnTo>
                  <a:lnTo>
                    <a:pt x="70" y="67"/>
                  </a:lnTo>
                  <a:lnTo>
                    <a:pt x="72" y="64"/>
                  </a:lnTo>
                  <a:lnTo>
                    <a:pt x="73" y="66"/>
                  </a:lnTo>
                  <a:lnTo>
                    <a:pt x="73" y="64"/>
                  </a:lnTo>
                  <a:lnTo>
                    <a:pt x="75" y="64"/>
                  </a:lnTo>
                  <a:lnTo>
                    <a:pt x="75" y="62"/>
                  </a:lnTo>
                  <a:lnTo>
                    <a:pt x="73" y="62"/>
                  </a:lnTo>
                  <a:lnTo>
                    <a:pt x="72" y="61"/>
                  </a:lnTo>
                  <a:lnTo>
                    <a:pt x="70" y="61"/>
                  </a:lnTo>
                  <a:lnTo>
                    <a:pt x="69" y="60"/>
                  </a:lnTo>
                  <a:lnTo>
                    <a:pt x="67" y="60"/>
                  </a:lnTo>
                  <a:lnTo>
                    <a:pt x="66" y="56"/>
                  </a:lnTo>
                  <a:lnTo>
                    <a:pt x="67" y="55"/>
                  </a:lnTo>
                  <a:lnTo>
                    <a:pt x="68" y="54"/>
                  </a:lnTo>
                  <a:lnTo>
                    <a:pt x="69" y="53"/>
                  </a:lnTo>
                  <a:lnTo>
                    <a:pt x="70" y="53"/>
                  </a:lnTo>
                  <a:lnTo>
                    <a:pt x="72" y="51"/>
                  </a:lnTo>
                  <a:lnTo>
                    <a:pt x="71" y="50"/>
                  </a:lnTo>
                  <a:lnTo>
                    <a:pt x="71" y="47"/>
                  </a:lnTo>
                  <a:lnTo>
                    <a:pt x="69" y="48"/>
                  </a:lnTo>
                  <a:lnTo>
                    <a:pt x="67" y="49"/>
                  </a:lnTo>
                  <a:lnTo>
                    <a:pt x="65" y="52"/>
                  </a:lnTo>
                  <a:lnTo>
                    <a:pt x="62" y="50"/>
                  </a:lnTo>
                  <a:lnTo>
                    <a:pt x="63" y="49"/>
                  </a:lnTo>
                  <a:lnTo>
                    <a:pt x="64" y="48"/>
                  </a:lnTo>
                  <a:lnTo>
                    <a:pt x="64" y="49"/>
                  </a:lnTo>
                  <a:lnTo>
                    <a:pt x="65" y="47"/>
                  </a:lnTo>
                  <a:lnTo>
                    <a:pt x="63" y="48"/>
                  </a:lnTo>
                  <a:lnTo>
                    <a:pt x="63" y="47"/>
                  </a:lnTo>
                  <a:lnTo>
                    <a:pt x="63" y="48"/>
                  </a:lnTo>
                  <a:lnTo>
                    <a:pt x="61" y="47"/>
                  </a:lnTo>
                  <a:lnTo>
                    <a:pt x="60" y="49"/>
                  </a:lnTo>
                  <a:lnTo>
                    <a:pt x="58" y="49"/>
                  </a:lnTo>
                  <a:lnTo>
                    <a:pt x="53" y="48"/>
                  </a:lnTo>
                  <a:lnTo>
                    <a:pt x="53" y="47"/>
                  </a:lnTo>
                  <a:lnTo>
                    <a:pt x="56" y="44"/>
                  </a:lnTo>
                  <a:lnTo>
                    <a:pt x="58" y="44"/>
                  </a:lnTo>
                  <a:lnTo>
                    <a:pt x="60" y="45"/>
                  </a:lnTo>
                  <a:lnTo>
                    <a:pt x="66" y="46"/>
                  </a:lnTo>
                  <a:lnTo>
                    <a:pt x="62" y="38"/>
                  </a:lnTo>
                  <a:lnTo>
                    <a:pt x="62" y="33"/>
                  </a:lnTo>
                  <a:lnTo>
                    <a:pt x="35" y="34"/>
                  </a:lnTo>
                  <a:lnTo>
                    <a:pt x="36" y="31"/>
                  </a:lnTo>
                  <a:lnTo>
                    <a:pt x="38" y="21"/>
                  </a:lnTo>
                  <a:lnTo>
                    <a:pt x="43" y="15"/>
                  </a:lnTo>
                  <a:lnTo>
                    <a:pt x="42" y="13"/>
                  </a:lnTo>
                  <a:lnTo>
                    <a:pt x="42" y="7"/>
                  </a:lnTo>
                  <a:lnTo>
                    <a:pt x="40" y="0"/>
                  </a:lnTo>
                  <a:lnTo>
                    <a:pt x="0" y="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7" name="Freeform 22"/>
            <p:cNvSpPr>
              <a:spLocks/>
            </p:cNvSpPr>
            <p:nvPr/>
          </p:nvSpPr>
          <p:spPr bwMode="auto">
            <a:xfrm>
              <a:off x="6245574" y="1394599"/>
              <a:ext cx="356344" cy="567642"/>
            </a:xfrm>
            <a:custGeom>
              <a:avLst/>
              <a:gdLst>
                <a:gd name="T0" fmla="*/ 0 w 49"/>
                <a:gd name="T1" fmla="*/ 2147483647 h 78"/>
                <a:gd name="T2" fmla="*/ 2147483647 w 49"/>
                <a:gd name="T3" fmla="*/ 2147483647 h 78"/>
                <a:gd name="T4" fmla="*/ 2147483647 w 49"/>
                <a:gd name="T5" fmla="*/ 2147483647 h 78"/>
                <a:gd name="T6" fmla="*/ 2147483647 w 49"/>
                <a:gd name="T7" fmla="*/ 2147483647 h 78"/>
                <a:gd name="T8" fmla="*/ 2147483647 w 49"/>
                <a:gd name="T9" fmla="*/ 2147483647 h 78"/>
                <a:gd name="T10" fmla="*/ 2147483647 w 49"/>
                <a:gd name="T11" fmla="*/ 2147483647 h 78"/>
                <a:gd name="T12" fmla="*/ 2147483647 w 49"/>
                <a:gd name="T13" fmla="*/ 2147483647 h 78"/>
                <a:gd name="T14" fmla="*/ 2147483647 w 49"/>
                <a:gd name="T15" fmla="*/ 2147483647 h 78"/>
                <a:gd name="T16" fmla="*/ 2147483647 w 49"/>
                <a:gd name="T17" fmla="*/ 2147483647 h 78"/>
                <a:gd name="T18" fmla="*/ 2147483647 w 49"/>
                <a:gd name="T19" fmla="*/ 2147483647 h 78"/>
                <a:gd name="T20" fmla="*/ 2147483647 w 49"/>
                <a:gd name="T21" fmla="*/ 2147483647 h 78"/>
                <a:gd name="T22" fmla="*/ 2147483647 w 49"/>
                <a:gd name="T23" fmla="*/ 2147483647 h 78"/>
                <a:gd name="T24" fmla="*/ 2147483647 w 49"/>
                <a:gd name="T25" fmla="*/ 0 h 78"/>
                <a:gd name="T26" fmla="*/ 2147483647 w 49"/>
                <a:gd name="T27" fmla="*/ 2147483647 h 78"/>
                <a:gd name="T28" fmla="*/ 2147483647 w 49"/>
                <a:gd name="T29" fmla="*/ 2147483647 h 78"/>
                <a:gd name="T30" fmla="*/ 2147483647 w 49"/>
                <a:gd name="T31" fmla="*/ 2147483647 h 78"/>
                <a:gd name="T32" fmla="*/ 2147483647 w 49"/>
                <a:gd name="T33" fmla="*/ 2147483647 h 78"/>
                <a:gd name="T34" fmla="*/ 2147483647 w 49"/>
                <a:gd name="T35" fmla="*/ 2147483647 h 78"/>
                <a:gd name="T36" fmla="*/ 2147483647 w 49"/>
                <a:gd name="T37" fmla="*/ 2147483647 h 78"/>
                <a:gd name="T38" fmla="*/ 2147483647 w 49"/>
                <a:gd name="T39" fmla="*/ 2147483647 h 78"/>
                <a:gd name="T40" fmla="*/ 2147483647 w 49"/>
                <a:gd name="T41" fmla="*/ 2147483647 h 78"/>
                <a:gd name="T42" fmla="*/ 2147483647 w 49"/>
                <a:gd name="T43" fmla="*/ 2147483647 h 78"/>
                <a:gd name="T44" fmla="*/ 2147483647 w 49"/>
                <a:gd name="T45" fmla="*/ 2147483647 h 78"/>
                <a:gd name="T46" fmla="*/ 2147483647 w 49"/>
                <a:gd name="T47" fmla="*/ 2147483647 h 78"/>
                <a:gd name="T48" fmla="*/ 2147483647 w 49"/>
                <a:gd name="T49" fmla="*/ 2147483647 h 78"/>
                <a:gd name="T50" fmla="*/ 2147483647 w 49"/>
                <a:gd name="T51" fmla="*/ 2147483647 h 78"/>
                <a:gd name="T52" fmla="*/ 2147483647 w 49"/>
                <a:gd name="T53" fmla="*/ 2147483647 h 78"/>
                <a:gd name="T54" fmla="*/ 2147483647 w 49"/>
                <a:gd name="T55" fmla="*/ 2147483647 h 78"/>
                <a:gd name="T56" fmla="*/ 2147483647 w 49"/>
                <a:gd name="T57" fmla="*/ 2147483647 h 78"/>
                <a:gd name="T58" fmla="*/ 2147483647 w 49"/>
                <a:gd name="T59" fmla="*/ 2147483647 h 78"/>
                <a:gd name="T60" fmla="*/ 2147483647 w 49"/>
                <a:gd name="T61" fmla="*/ 2147483647 h 78"/>
                <a:gd name="T62" fmla="*/ 2147483647 w 49"/>
                <a:gd name="T63" fmla="*/ 2147483647 h 78"/>
                <a:gd name="T64" fmla="*/ 2147483647 w 49"/>
                <a:gd name="T65" fmla="*/ 2147483647 h 78"/>
                <a:gd name="T66" fmla="*/ 2147483647 w 49"/>
                <a:gd name="T67" fmla="*/ 2147483647 h 78"/>
                <a:gd name="T68" fmla="*/ 2147483647 w 49"/>
                <a:gd name="T69" fmla="*/ 2147483647 h 78"/>
                <a:gd name="T70" fmla="*/ 2147483647 w 49"/>
                <a:gd name="T71" fmla="*/ 2147483647 h 78"/>
                <a:gd name="T72" fmla="*/ 2147483647 w 49"/>
                <a:gd name="T73" fmla="*/ 2147483647 h 78"/>
                <a:gd name="T74" fmla="*/ 2147483647 w 49"/>
                <a:gd name="T75" fmla="*/ 2147483647 h 78"/>
                <a:gd name="T76" fmla="*/ 2147483647 w 49"/>
                <a:gd name="T77" fmla="*/ 2147483647 h 78"/>
                <a:gd name="T78" fmla="*/ 2147483647 w 49"/>
                <a:gd name="T79" fmla="*/ 2147483647 h 78"/>
                <a:gd name="T80" fmla="*/ 2147483647 w 49"/>
                <a:gd name="T81" fmla="*/ 2147483647 h 78"/>
                <a:gd name="T82" fmla="*/ 2147483647 w 49"/>
                <a:gd name="T83" fmla="*/ 2147483647 h 78"/>
                <a:gd name="T84" fmla="*/ 2147483647 w 49"/>
                <a:gd name="T85" fmla="*/ 2147483647 h 78"/>
                <a:gd name="T86" fmla="*/ 2147483647 w 49"/>
                <a:gd name="T87" fmla="*/ 2147483647 h 78"/>
                <a:gd name="T88" fmla="*/ 2147483647 w 49"/>
                <a:gd name="T89" fmla="*/ 2147483647 h 78"/>
                <a:gd name="T90" fmla="*/ 2147483647 w 49"/>
                <a:gd name="T91" fmla="*/ 2147483647 h 78"/>
                <a:gd name="T92" fmla="*/ 2147483647 w 49"/>
                <a:gd name="T93" fmla="*/ 2147483647 h 78"/>
                <a:gd name="T94" fmla="*/ 2147483647 w 49"/>
                <a:gd name="T95" fmla="*/ 2147483647 h 78"/>
                <a:gd name="T96" fmla="*/ 2147483647 w 49"/>
                <a:gd name="T97" fmla="*/ 2147483647 h 78"/>
                <a:gd name="T98" fmla="*/ 2147483647 w 49"/>
                <a:gd name="T99" fmla="*/ 2147483647 h 78"/>
                <a:gd name="T100" fmla="*/ 2147483647 w 49"/>
                <a:gd name="T101" fmla="*/ 2147483647 h 78"/>
                <a:gd name="T102" fmla="*/ 2147483647 w 49"/>
                <a:gd name="T103" fmla="*/ 2147483647 h 78"/>
                <a:gd name="T104" fmla="*/ 2147483647 w 49"/>
                <a:gd name="T105" fmla="*/ 2147483647 h 78"/>
                <a:gd name="T106" fmla="*/ 2147483647 w 49"/>
                <a:gd name="T107" fmla="*/ 2147483647 h 78"/>
                <a:gd name="T108" fmla="*/ 2147483647 w 49"/>
                <a:gd name="T109" fmla="*/ 2147483647 h 78"/>
                <a:gd name="T110" fmla="*/ 2147483647 w 49"/>
                <a:gd name="T111" fmla="*/ 2147483647 h 78"/>
                <a:gd name="T112" fmla="*/ 2147483647 w 49"/>
                <a:gd name="T113" fmla="*/ 2147483647 h 78"/>
                <a:gd name="T114" fmla="*/ 2147483647 w 49"/>
                <a:gd name="T115" fmla="*/ 2147483647 h 78"/>
                <a:gd name="T116" fmla="*/ 2147483647 w 49"/>
                <a:gd name="T117" fmla="*/ 2147483647 h 78"/>
                <a:gd name="T118" fmla="*/ 0 w 49"/>
                <a:gd name="T119" fmla="*/ 2147483647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
                <a:gd name="T181" fmla="*/ 0 h 78"/>
                <a:gd name="T182" fmla="*/ 49 w 49"/>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 h="78">
                  <a:moveTo>
                    <a:pt x="0" y="42"/>
                  </a:moveTo>
                  <a:lnTo>
                    <a:pt x="3" y="43"/>
                  </a:lnTo>
                  <a:lnTo>
                    <a:pt x="3" y="38"/>
                  </a:lnTo>
                  <a:lnTo>
                    <a:pt x="6" y="30"/>
                  </a:lnTo>
                  <a:lnTo>
                    <a:pt x="5" y="26"/>
                  </a:lnTo>
                  <a:lnTo>
                    <a:pt x="6" y="19"/>
                  </a:lnTo>
                  <a:lnTo>
                    <a:pt x="6" y="16"/>
                  </a:lnTo>
                  <a:lnTo>
                    <a:pt x="12" y="2"/>
                  </a:lnTo>
                  <a:lnTo>
                    <a:pt x="13" y="2"/>
                  </a:lnTo>
                  <a:lnTo>
                    <a:pt x="14" y="4"/>
                  </a:lnTo>
                  <a:lnTo>
                    <a:pt x="21" y="2"/>
                  </a:lnTo>
                  <a:lnTo>
                    <a:pt x="21" y="1"/>
                  </a:lnTo>
                  <a:lnTo>
                    <a:pt x="23" y="0"/>
                  </a:lnTo>
                  <a:lnTo>
                    <a:pt x="27" y="2"/>
                  </a:lnTo>
                  <a:lnTo>
                    <a:pt x="29" y="4"/>
                  </a:lnTo>
                  <a:lnTo>
                    <a:pt x="36" y="26"/>
                  </a:lnTo>
                  <a:lnTo>
                    <a:pt x="40" y="26"/>
                  </a:lnTo>
                  <a:lnTo>
                    <a:pt x="41" y="27"/>
                  </a:lnTo>
                  <a:lnTo>
                    <a:pt x="40" y="28"/>
                  </a:lnTo>
                  <a:lnTo>
                    <a:pt x="43" y="33"/>
                  </a:lnTo>
                  <a:lnTo>
                    <a:pt x="44" y="32"/>
                  </a:lnTo>
                  <a:lnTo>
                    <a:pt x="48" y="35"/>
                  </a:lnTo>
                  <a:lnTo>
                    <a:pt x="46" y="36"/>
                  </a:lnTo>
                  <a:lnTo>
                    <a:pt x="46" y="37"/>
                  </a:lnTo>
                  <a:lnTo>
                    <a:pt x="49" y="37"/>
                  </a:lnTo>
                  <a:lnTo>
                    <a:pt x="47" y="41"/>
                  </a:lnTo>
                  <a:lnTo>
                    <a:pt x="45" y="40"/>
                  </a:lnTo>
                  <a:lnTo>
                    <a:pt x="43" y="42"/>
                  </a:lnTo>
                  <a:lnTo>
                    <a:pt x="43" y="44"/>
                  </a:lnTo>
                  <a:lnTo>
                    <a:pt x="42" y="45"/>
                  </a:lnTo>
                  <a:lnTo>
                    <a:pt x="40" y="44"/>
                  </a:lnTo>
                  <a:lnTo>
                    <a:pt x="40" y="47"/>
                  </a:lnTo>
                  <a:lnTo>
                    <a:pt x="39" y="46"/>
                  </a:lnTo>
                  <a:lnTo>
                    <a:pt x="39" y="49"/>
                  </a:lnTo>
                  <a:lnTo>
                    <a:pt x="36" y="46"/>
                  </a:lnTo>
                  <a:lnTo>
                    <a:pt x="35" y="48"/>
                  </a:lnTo>
                  <a:lnTo>
                    <a:pt x="33" y="49"/>
                  </a:lnTo>
                  <a:lnTo>
                    <a:pt x="32" y="52"/>
                  </a:lnTo>
                  <a:lnTo>
                    <a:pt x="30" y="51"/>
                  </a:lnTo>
                  <a:lnTo>
                    <a:pt x="31" y="49"/>
                  </a:lnTo>
                  <a:lnTo>
                    <a:pt x="29" y="47"/>
                  </a:lnTo>
                  <a:lnTo>
                    <a:pt x="28" y="50"/>
                  </a:lnTo>
                  <a:lnTo>
                    <a:pt x="28" y="57"/>
                  </a:lnTo>
                  <a:lnTo>
                    <a:pt x="27" y="58"/>
                  </a:lnTo>
                  <a:lnTo>
                    <a:pt x="26" y="58"/>
                  </a:lnTo>
                  <a:lnTo>
                    <a:pt x="25" y="58"/>
                  </a:lnTo>
                  <a:lnTo>
                    <a:pt x="23" y="62"/>
                  </a:lnTo>
                  <a:lnTo>
                    <a:pt x="21" y="62"/>
                  </a:lnTo>
                  <a:lnTo>
                    <a:pt x="21" y="65"/>
                  </a:lnTo>
                  <a:lnTo>
                    <a:pt x="20" y="62"/>
                  </a:lnTo>
                  <a:lnTo>
                    <a:pt x="17" y="65"/>
                  </a:lnTo>
                  <a:lnTo>
                    <a:pt x="16" y="67"/>
                  </a:lnTo>
                  <a:lnTo>
                    <a:pt x="17" y="68"/>
                  </a:lnTo>
                  <a:lnTo>
                    <a:pt x="16" y="69"/>
                  </a:lnTo>
                  <a:lnTo>
                    <a:pt x="16" y="71"/>
                  </a:lnTo>
                  <a:lnTo>
                    <a:pt x="15" y="73"/>
                  </a:lnTo>
                  <a:lnTo>
                    <a:pt x="14" y="78"/>
                  </a:lnTo>
                  <a:lnTo>
                    <a:pt x="13" y="78"/>
                  </a:lnTo>
                  <a:lnTo>
                    <a:pt x="9" y="71"/>
                  </a:lnTo>
                  <a:lnTo>
                    <a:pt x="0" y="4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8" name="Freeform 23"/>
            <p:cNvSpPr>
              <a:spLocks/>
            </p:cNvSpPr>
            <p:nvPr/>
          </p:nvSpPr>
          <p:spPr bwMode="auto">
            <a:xfrm>
              <a:off x="5647208" y="2471663"/>
              <a:ext cx="443910" cy="218325"/>
            </a:xfrm>
            <a:custGeom>
              <a:avLst/>
              <a:gdLst>
                <a:gd name="T0" fmla="*/ 2147483647 w 61"/>
                <a:gd name="T1" fmla="*/ 2147483647 h 30"/>
                <a:gd name="T2" fmla="*/ 2147483647 w 61"/>
                <a:gd name="T3" fmla="*/ 2147483647 h 30"/>
                <a:gd name="T4" fmla="*/ 2147483647 w 61"/>
                <a:gd name="T5" fmla="*/ 2147483647 h 30"/>
                <a:gd name="T6" fmla="*/ 2147483647 w 61"/>
                <a:gd name="T7" fmla="*/ 2147483647 h 30"/>
                <a:gd name="T8" fmla="*/ 2147483647 w 61"/>
                <a:gd name="T9" fmla="*/ 2147483647 h 30"/>
                <a:gd name="T10" fmla="*/ 2147483647 w 61"/>
                <a:gd name="T11" fmla="*/ 2147483647 h 30"/>
                <a:gd name="T12" fmla="*/ 2147483647 w 61"/>
                <a:gd name="T13" fmla="*/ 2147483647 h 30"/>
                <a:gd name="T14" fmla="*/ 2147483647 w 61"/>
                <a:gd name="T15" fmla="*/ 2147483647 h 30"/>
                <a:gd name="T16" fmla="*/ 2147483647 w 61"/>
                <a:gd name="T17" fmla="*/ 2147483647 h 30"/>
                <a:gd name="T18" fmla="*/ 2147483647 w 61"/>
                <a:gd name="T19" fmla="*/ 2147483647 h 30"/>
                <a:gd name="T20" fmla="*/ 2147483647 w 61"/>
                <a:gd name="T21" fmla="*/ 2147483647 h 30"/>
                <a:gd name="T22" fmla="*/ 2147483647 w 61"/>
                <a:gd name="T23" fmla="*/ 2147483647 h 30"/>
                <a:gd name="T24" fmla="*/ 2147483647 w 61"/>
                <a:gd name="T25" fmla="*/ 2147483647 h 30"/>
                <a:gd name="T26" fmla="*/ 2147483647 w 61"/>
                <a:gd name="T27" fmla="*/ 2147483647 h 30"/>
                <a:gd name="T28" fmla="*/ 2147483647 w 61"/>
                <a:gd name="T29" fmla="*/ 2147483647 h 30"/>
                <a:gd name="T30" fmla="*/ 2147483647 w 61"/>
                <a:gd name="T31" fmla="*/ 2147483647 h 30"/>
                <a:gd name="T32" fmla="*/ 2147483647 w 61"/>
                <a:gd name="T33" fmla="*/ 2147483647 h 30"/>
                <a:gd name="T34" fmla="*/ 2147483647 w 61"/>
                <a:gd name="T35" fmla="*/ 2147483647 h 30"/>
                <a:gd name="T36" fmla="*/ 2147483647 w 61"/>
                <a:gd name="T37" fmla="*/ 2147483647 h 30"/>
                <a:gd name="T38" fmla="*/ 2147483647 w 61"/>
                <a:gd name="T39" fmla="*/ 2147483647 h 30"/>
                <a:gd name="T40" fmla="*/ 2147483647 w 61"/>
                <a:gd name="T41" fmla="*/ 2147483647 h 30"/>
                <a:gd name="T42" fmla="*/ 2147483647 w 61"/>
                <a:gd name="T43" fmla="*/ 2147483647 h 30"/>
                <a:gd name="T44" fmla="*/ 2147483647 w 61"/>
                <a:gd name="T45" fmla="*/ 2147483647 h 30"/>
                <a:gd name="T46" fmla="*/ 2147483647 w 61"/>
                <a:gd name="T47" fmla="*/ 2147483647 h 30"/>
                <a:gd name="T48" fmla="*/ 2147483647 w 61"/>
                <a:gd name="T49" fmla="*/ 2147483647 h 30"/>
                <a:gd name="T50" fmla="*/ 2147483647 w 61"/>
                <a:gd name="T51" fmla="*/ 2147483647 h 30"/>
                <a:gd name="T52" fmla="*/ 2147483647 w 61"/>
                <a:gd name="T53" fmla="*/ 2147483647 h 30"/>
                <a:gd name="T54" fmla="*/ 2147483647 w 61"/>
                <a:gd name="T55" fmla="*/ 2147483647 h 30"/>
                <a:gd name="T56" fmla="*/ 2147483647 w 61"/>
                <a:gd name="T57" fmla="*/ 2147483647 h 30"/>
                <a:gd name="T58" fmla="*/ 2147483647 w 61"/>
                <a:gd name="T59" fmla="*/ 2147483647 h 30"/>
                <a:gd name="T60" fmla="*/ 2147483647 w 61"/>
                <a:gd name="T61" fmla="*/ 2147483647 h 30"/>
                <a:gd name="T62" fmla="*/ 2147483647 w 61"/>
                <a:gd name="T63" fmla="*/ 2147483647 h 30"/>
                <a:gd name="T64" fmla="*/ 2147483647 w 61"/>
                <a:gd name="T65" fmla="*/ 2147483647 h 30"/>
                <a:gd name="T66" fmla="*/ 2147483647 w 61"/>
                <a:gd name="T67" fmla="*/ 2147483647 h 30"/>
                <a:gd name="T68" fmla="*/ 2147483647 w 61"/>
                <a:gd name="T69" fmla="*/ 2147483647 h 30"/>
                <a:gd name="T70" fmla="*/ 2147483647 w 61"/>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30"/>
                <a:gd name="T110" fmla="*/ 61 w 61"/>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30">
                  <a:moveTo>
                    <a:pt x="0" y="9"/>
                  </a:moveTo>
                  <a:lnTo>
                    <a:pt x="1" y="18"/>
                  </a:lnTo>
                  <a:lnTo>
                    <a:pt x="6" y="12"/>
                  </a:lnTo>
                  <a:lnTo>
                    <a:pt x="13" y="10"/>
                  </a:lnTo>
                  <a:lnTo>
                    <a:pt x="15" y="8"/>
                  </a:lnTo>
                  <a:lnTo>
                    <a:pt x="18" y="7"/>
                  </a:lnTo>
                  <a:lnTo>
                    <a:pt x="22" y="9"/>
                  </a:lnTo>
                  <a:lnTo>
                    <a:pt x="24" y="12"/>
                  </a:lnTo>
                  <a:lnTo>
                    <a:pt x="27" y="12"/>
                  </a:lnTo>
                  <a:lnTo>
                    <a:pt x="29" y="15"/>
                  </a:lnTo>
                  <a:lnTo>
                    <a:pt x="32" y="17"/>
                  </a:lnTo>
                  <a:lnTo>
                    <a:pt x="34" y="16"/>
                  </a:lnTo>
                  <a:lnTo>
                    <a:pt x="34" y="17"/>
                  </a:lnTo>
                  <a:lnTo>
                    <a:pt x="34" y="19"/>
                  </a:lnTo>
                  <a:lnTo>
                    <a:pt x="33" y="21"/>
                  </a:lnTo>
                  <a:lnTo>
                    <a:pt x="31" y="24"/>
                  </a:lnTo>
                  <a:lnTo>
                    <a:pt x="32" y="27"/>
                  </a:lnTo>
                  <a:lnTo>
                    <a:pt x="35" y="26"/>
                  </a:lnTo>
                  <a:lnTo>
                    <a:pt x="35" y="25"/>
                  </a:lnTo>
                  <a:lnTo>
                    <a:pt x="37" y="27"/>
                  </a:lnTo>
                  <a:lnTo>
                    <a:pt x="38" y="26"/>
                  </a:lnTo>
                  <a:lnTo>
                    <a:pt x="39" y="28"/>
                  </a:lnTo>
                  <a:lnTo>
                    <a:pt x="40" y="27"/>
                  </a:lnTo>
                  <a:lnTo>
                    <a:pt x="42" y="28"/>
                  </a:lnTo>
                  <a:lnTo>
                    <a:pt x="43" y="27"/>
                  </a:lnTo>
                  <a:lnTo>
                    <a:pt x="46" y="29"/>
                  </a:lnTo>
                  <a:lnTo>
                    <a:pt x="44" y="26"/>
                  </a:lnTo>
                  <a:lnTo>
                    <a:pt x="40" y="23"/>
                  </a:lnTo>
                  <a:lnTo>
                    <a:pt x="44" y="25"/>
                  </a:lnTo>
                  <a:lnTo>
                    <a:pt x="41" y="22"/>
                  </a:lnTo>
                  <a:lnTo>
                    <a:pt x="41" y="19"/>
                  </a:lnTo>
                  <a:lnTo>
                    <a:pt x="41" y="12"/>
                  </a:lnTo>
                  <a:lnTo>
                    <a:pt x="38" y="11"/>
                  </a:lnTo>
                  <a:lnTo>
                    <a:pt x="43" y="6"/>
                  </a:lnTo>
                  <a:lnTo>
                    <a:pt x="44" y="4"/>
                  </a:lnTo>
                  <a:lnTo>
                    <a:pt x="46" y="4"/>
                  </a:lnTo>
                  <a:lnTo>
                    <a:pt x="46" y="6"/>
                  </a:lnTo>
                  <a:lnTo>
                    <a:pt x="44" y="7"/>
                  </a:lnTo>
                  <a:lnTo>
                    <a:pt x="43" y="10"/>
                  </a:lnTo>
                  <a:lnTo>
                    <a:pt x="43" y="12"/>
                  </a:lnTo>
                  <a:lnTo>
                    <a:pt x="45" y="11"/>
                  </a:lnTo>
                  <a:lnTo>
                    <a:pt x="44" y="14"/>
                  </a:lnTo>
                  <a:lnTo>
                    <a:pt x="45" y="15"/>
                  </a:lnTo>
                  <a:lnTo>
                    <a:pt x="45" y="17"/>
                  </a:lnTo>
                  <a:lnTo>
                    <a:pt x="44" y="16"/>
                  </a:lnTo>
                  <a:lnTo>
                    <a:pt x="43" y="18"/>
                  </a:lnTo>
                  <a:lnTo>
                    <a:pt x="46" y="18"/>
                  </a:lnTo>
                  <a:lnTo>
                    <a:pt x="46" y="19"/>
                  </a:lnTo>
                  <a:lnTo>
                    <a:pt x="47" y="20"/>
                  </a:lnTo>
                  <a:lnTo>
                    <a:pt x="44" y="20"/>
                  </a:lnTo>
                  <a:lnTo>
                    <a:pt x="45" y="24"/>
                  </a:lnTo>
                  <a:lnTo>
                    <a:pt x="49" y="26"/>
                  </a:lnTo>
                  <a:lnTo>
                    <a:pt x="50" y="24"/>
                  </a:lnTo>
                  <a:lnTo>
                    <a:pt x="50" y="27"/>
                  </a:lnTo>
                  <a:lnTo>
                    <a:pt x="52" y="26"/>
                  </a:lnTo>
                  <a:lnTo>
                    <a:pt x="51" y="28"/>
                  </a:lnTo>
                  <a:lnTo>
                    <a:pt x="53" y="28"/>
                  </a:lnTo>
                  <a:lnTo>
                    <a:pt x="52" y="30"/>
                  </a:lnTo>
                  <a:lnTo>
                    <a:pt x="55" y="29"/>
                  </a:lnTo>
                  <a:lnTo>
                    <a:pt x="58" y="27"/>
                  </a:lnTo>
                  <a:lnTo>
                    <a:pt x="59" y="23"/>
                  </a:lnTo>
                  <a:lnTo>
                    <a:pt x="60" y="26"/>
                  </a:lnTo>
                  <a:lnTo>
                    <a:pt x="59" y="27"/>
                  </a:lnTo>
                  <a:lnTo>
                    <a:pt x="58" y="29"/>
                  </a:lnTo>
                  <a:lnTo>
                    <a:pt x="59" y="30"/>
                  </a:lnTo>
                  <a:lnTo>
                    <a:pt x="60" y="27"/>
                  </a:lnTo>
                  <a:lnTo>
                    <a:pt x="61" y="19"/>
                  </a:lnTo>
                  <a:lnTo>
                    <a:pt x="57" y="20"/>
                  </a:lnTo>
                  <a:lnTo>
                    <a:pt x="52" y="21"/>
                  </a:lnTo>
                  <a:lnTo>
                    <a:pt x="52" y="19"/>
                  </a:lnTo>
                  <a:lnTo>
                    <a:pt x="47" y="0"/>
                  </a:lnTo>
                  <a:lnTo>
                    <a:pt x="0" y="9"/>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9" name="Freeform 24"/>
            <p:cNvSpPr>
              <a:spLocks/>
            </p:cNvSpPr>
            <p:nvPr/>
          </p:nvSpPr>
          <p:spPr bwMode="auto">
            <a:xfrm>
              <a:off x="6128819" y="1991353"/>
              <a:ext cx="327156" cy="167381"/>
            </a:xfrm>
            <a:custGeom>
              <a:avLst/>
              <a:gdLst>
                <a:gd name="T0" fmla="*/ 0 w 45"/>
                <a:gd name="T1" fmla="*/ 2147483647 h 23"/>
                <a:gd name="T2" fmla="*/ 0 w 45"/>
                <a:gd name="T3" fmla="*/ 2147483647 h 23"/>
                <a:gd name="T4" fmla="*/ 2147483647 w 45"/>
                <a:gd name="T5" fmla="*/ 2147483647 h 23"/>
                <a:gd name="T6" fmla="*/ 2147483647 w 45"/>
                <a:gd name="T7" fmla="*/ 2147483647 h 23"/>
                <a:gd name="T8" fmla="*/ 2147483647 w 45"/>
                <a:gd name="T9" fmla="*/ 2147483647 h 23"/>
                <a:gd name="T10" fmla="*/ 2147483647 w 45"/>
                <a:gd name="T11" fmla="*/ 2147483647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2147483647 w 45"/>
                <a:gd name="T65" fmla="*/ 2147483647 h 23"/>
                <a:gd name="T66" fmla="*/ 2147483647 w 45"/>
                <a:gd name="T67" fmla="*/ 2147483647 h 23"/>
                <a:gd name="T68" fmla="*/ 2147483647 w 45"/>
                <a:gd name="T69" fmla="*/ 2147483647 h 23"/>
                <a:gd name="T70" fmla="*/ 2147483647 w 45"/>
                <a:gd name="T71" fmla="*/ 2147483647 h 23"/>
                <a:gd name="T72" fmla="*/ 2147483647 w 45"/>
                <a:gd name="T73" fmla="*/ 2147483647 h 23"/>
                <a:gd name="T74" fmla="*/ 2147483647 w 45"/>
                <a:gd name="T75" fmla="*/ 2147483647 h 23"/>
                <a:gd name="T76" fmla="*/ 2147483647 w 45"/>
                <a:gd name="T77" fmla="*/ 2147483647 h 23"/>
                <a:gd name="T78" fmla="*/ 2147483647 w 45"/>
                <a:gd name="T79" fmla="*/ 2147483647 h 23"/>
                <a:gd name="T80" fmla="*/ 2147483647 w 45"/>
                <a:gd name="T81" fmla="*/ 2147483647 h 23"/>
                <a:gd name="T82" fmla="*/ 2147483647 w 45"/>
                <a:gd name="T83" fmla="*/ 2147483647 h 23"/>
                <a:gd name="T84" fmla="*/ 2147483647 w 45"/>
                <a:gd name="T85" fmla="*/ 2147483647 h 23"/>
                <a:gd name="T86" fmla="*/ 2147483647 w 45"/>
                <a:gd name="T87" fmla="*/ 2147483647 h 23"/>
                <a:gd name="T88" fmla="*/ 2147483647 w 45"/>
                <a:gd name="T89" fmla="*/ 0 h 23"/>
                <a:gd name="T90" fmla="*/ 2147483647 w 45"/>
                <a:gd name="T91" fmla="*/ 2147483647 h 23"/>
                <a:gd name="T92" fmla="*/ 2147483647 w 45"/>
                <a:gd name="T93" fmla="*/ 2147483647 h 23"/>
                <a:gd name="T94" fmla="*/ 0 w 45"/>
                <a:gd name="T95" fmla="*/ 2147483647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
                <a:gd name="T145" fmla="*/ 0 h 23"/>
                <a:gd name="T146" fmla="*/ 45 w 45"/>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 h="23">
                  <a:moveTo>
                    <a:pt x="0" y="9"/>
                  </a:moveTo>
                  <a:lnTo>
                    <a:pt x="0" y="21"/>
                  </a:lnTo>
                  <a:lnTo>
                    <a:pt x="21" y="17"/>
                  </a:lnTo>
                  <a:lnTo>
                    <a:pt x="25" y="16"/>
                  </a:lnTo>
                  <a:lnTo>
                    <a:pt x="26" y="16"/>
                  </a:lnTo>
                  <a:lnTo>
                    <a:pt x="28" y="19"/>
                  </a:lnTo>
                  <a:lnTo>
                    <a:pt x="30" y="20"/>
                  </a:lnTo>
                  <a:lnTo>
                    <a:pt x="32" y="22"/>
                  </a:lnTo>
                  <a:lnTo>
                    <a:pt x="33" y="23"/>
                  </a:lnTo>
                  <a:lnTo>
                    <a:pt x="34" y="21"/>
                  </a:lnTo>
                  <a:lnTo>
                    <a:pt x="35" y="20"/>
                  </a:lnTo>
                  <a:lnTo>
                    <a:pt x="35" y="18"/>
                  </a:lnTo>
                  <a:lnTo>
                    <a:pt x="36" y="18"/>
                  </a:lnTo>
                  <a:lnTo>
                    <a:pt x="37" y="21"/>
                  </a:lnTo>
                  <a:lnTo>
                    <a:pt x="39" y="20"/>
                  </a:lnTo>
                  <a:lnTo>
                    <a:pt x="40" y="19"/>
                  </a:lnTo>
                  <a:lnTo>
                    <a:pt x="42" y="17"/>
                  </a:lnTo>
                  <a:lnTo>
                    <a:pt x="44" y="17"/>
                  </a:lnTo>
                  <a:lnTo>
                    <a:pt x="45" y="18"/>
                  </a:lnTo>
                  <a:lnTo>
                    <a:pt x="45" y="15"/>
                  </a:lnTo>
                  <a:lnTo>
                    <a:pt x="43" y="11"/>
                  </a:lnTo>
                  <a:lnTo>
                    <a:pt x="41" y="10"/>
                  </a:lnTo>
                  <a:lnTo>
                    <a:pt x="40" y="11"/>
                  </a:lnTo>
                  <a:lnTo>
                    <a:pt x="41" y="11"/>
                  </a:lnTo>
                  <a:lnTo>
                    <a:pt x="42" y="12"/>
                  </a:lnTo>
                  <a:lnTo>
                    <a:pt x="43" y="13"/>
                  </a:lnTo>
                  <a:lnTo>
                    <a:pt x="44" y="14"/>
                  </a:lnTo>
                  <a:lnTo>
                    <a:pt x="43" y="15"/>
                  </a:lnTo>
                  <a:lnTo>
                    <a:pt x="39" y="17"/>
                  </a:lnTo>
                  <a:lnTo>
                    <a:pt x="37" y="16"/>
                  </a:lnTo>
                  <a:lnTo>
                    <a:pt x="37" y="14"/>
                  </a:lnTo>
                  <a:lnTo>
                    <a:pt x="35" y="14"/>
                  </a:lnTo>
                  <a:lnTo>
                    <a:pt x="35" y="13"/>
                  </a:lnTo>
                  <a:lnTo>
                    <a:pt x="33" y="10"/>
                  </a:lnTo>
                  <a:lnTo>
                    <a:pt x="31" y="9"/>
                  </a:lnTo>
                  <a:lnTo>
                    <a:pt x="31" y="10"/>
                  </a:lnTo>
                  <a:lnTo>
                    <a:pt x="29" y="10"/>
                  </a:lnTo>
                  <a:lnTo>
                    <a:pt x="29" y="9"/>
                  </a:lnTo>
                  <a:lnTo>
                    <a:pt x="29" y="7"/>
                  </a:lnTo>
                  <a:lnTo>
                    <a:pt x="31" y="6"/>
                  </a:lnTo>
                  <a:lnTo>
                    <a:pt x="30" y="5"/>
                  </a:lnTo>
                  <a:lnTo>
                    <a:pt x="32" y="4"/>
                  </a:lnTo>
                  <a:lnTo>
                    <a:pt x="30" y="2"/>
                  </a:lnTo>
                  <a:lnTo>
                    <a:pt x="29" y="0"/>
                  </a:lnTo>
                  <a:lnTo>
                    <a:pt x="25" y="3"/>
                  </a:lnTo>
                  <a:lnTo>
                    <a:pt x="10" y="7"/>
                  </a:lnTo>
                  <a:lnTo>
                    <a:pt x="0" y="9"/>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0" name="Freeform 25"/>
            <p:cNvSpPr>
              <a:spLocks/>
            </p:cNvSpPr>
            <p:nvPr/>
          </p:nvSpPr>
          <p:spPr bwMode="auto">
            <a:xfrm>
              <a:off x="6428882" y="2151456"/>
              <a:ext cx="29189" cy="21832"/>
            </a:xfrm>
            <a:custGeom>
              <a:avLst/>
              <a:gdLst>
                <a:gd name="T0" fmla="*/ 0 w 4"/>
                <a:gd name="T1" fmla="*/ 2147483647 h 3"/>
                <a:gd name="T2" fmla="*/ 2147483647 w 4"/>
                <a:gd name="T3" fmla="*/ 0 h 3"/>
                <a:gd name="T4" fmla="*/ 2147483647 w 4"/>
                <a:gd name="T5" fmla="*/ 2147483647 h 3"/>
                <a:gd name="T6" fmla="*/ 0 w 4"/>
                <a:gd name="T7" fmla="*/ 2147483647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2" y="0"/>
                  </a:lnTo>
                  <a:lnTo>
                    <a:pt x="4" y="1"/>
                  </a:lnTo>
                  <a:lnTo>
                    <a:pt x="0" y="3"/>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1" name="Freeform 26"/>
            <p:cNvSpPr>
              <a:spLocks/>
            </p:cNvSpPr>
            <p:nvPr/>
          </p:nvSpPr>
          <p:spPr bwMode="auto">
            <a:xfrm>
              <a:off x="6428882" y="2144178"/>
              <a:ext cx="20675" cy="21832"/>
            </a:xfrm>
            <a:custGeom>
              <a:avLst/>
              <a:gdLst>
                <a:gd name="T0" fmla="*/ 0 w 3"/>
                <a:gd name="T1" fmla="*/ 2147483647 h 3"/>
                <a:gd name="T2" fmla="*/ 2147483647 w 3"/>
                <a:gd name="T3" fmla="*/ 0 h 3"/>
                <a:gd name="T4" fmla="*/ 2147483647 w 3"/>
                <a:gd name="T5" fmla="*/ 2147483647 h 3"/>
                <a:gd name="T6" fmla="*/ 0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2" y="0"/>
                  </a:lnTo>
                  <a:lnTo>
                    <a:pt x="3" y="2"/>
                  </a:lnTo>
                  <a:lnTo>
                    <a:pt x="0" y="3"/>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2" name="Freeform 27"/>
            <p:cNvSpPr>
              <a:spLocks/>
            </p:cNvSpPr>
            <p:nvPr/>
          </p:nvSpPr>
          <p:spPr bwMode="auto">
            <a:xfrm>
              <a:off x="4581826" y="1685698"/>
              <a:ext cx="554583" cy="283820"/>
            </a:xfrm>
            <a:custGeom>
              <a:avLst/>
              <a:gdLst>
                <a:gd name="T0" fmla="*/ 2147483647 w 76"/>
                <a:gd name="T1" fmla="*/ 2147483647 h 39"/>
                <a:gd name="T2" fmla="*/ 2147483647 w 76"/>
                <a:gd name="T3" fmla="*/ 2147483647 h 39"/>
                <a:gd name="T4" fmla="*/ 2147483647 w 76"/>
                <a:gd name="T5" fmla="*/ 2147483647 h 39"/>
                <a:gd name="T6" fmla="*/ 2147483647 w 76"/>
                <a:gd name="T7" fmla="*/ 2147483647 h 39"/>
                <a:gd name="T8" fmla="*/ 2147483647 w 76"/>
                <a:gd name="T9" fmla="*/ 2147483647 h 39"/>
                <a:gd name="T10" fmla="*/ 2147483647 w 76"/>
                <a:gd name="T11" fmla="*/ 2147483647 h 39"/>
                <a:gd name="T12" fmla="*/ 2147483647 w 76"/>
                <a:gd name="T13" fmla="*/ 2147483647 h 39"/>
                <a:gd name="T14" fmla="*/ 2147483647 w 76"/>
                <a:gd name="T15" fmla="*/ 2147483647 h 39"/>
                <a:gd name="T16" fmla="*/ 2147483647 w 76"/>
                <a:gd name="T17" fmla="*/ 2147483647 h 39"/>
                <a:gd name="T18" fmla="*/ 2147483647 w 76"/>
                <a:gd name="T19" fmla="*/ 2147483647 h 39"/>
                <a:gd name="T20" fmla="*/ 2147483647 w 76"/>
                <a:gd name="T21" fmla="*/ 2147483647 h 39"/>
                <a:gd name="T22" fmla="*/ 2147483647 w 76"/>
                <a:gd name="T23" fmla="*/ 2147483647 h 39"/>
                <a:gd name="T24" fmla="*/ 2147483647 w 76"/>
                <a:gd name="T25" fmla="*/ 2147483647 h 39"/>
                <a:gd name="T26" fmla="*/ 2147483647 w 76"/>
                <a:gd name="T27" fmla="*/ 2147483647 h 39"/>
                <a:gd name="T28" fmla="*/ 2147483647 w 76"/>
                <a:gd name="T29" fmla="*/ 2147483647 h 39"/>
                <a:gd name="T30" fmla="*/ 2147483647 w 76"/>
                <a:gd name="T31" fmla="*/ 2147483647 h 39"/>
                <a:gd name="T32" fmla="*/ 2147483647 w 76"/>
                <a:gd name="T33" fmla="*/ 2147483647 h 39"/>
                <a:gd name="T34" fmla="*/ 2147483647 w 76"/>
                <a:gd name="T35" fmla="*/ 2147483647 h 39"/>
                <a:gd name="T36" fmla="*/ 2147483647 w 76"/>
                <a:gd name="T37" fmla="*/ 2147483647 h 39"/>
                <a:gd name="T38" fmla="*/ 2147483647 w 76"/>
                <a:gd name="T39" fmla="*/ 2147483647 h 39"/>
                <a:gd name="T40" fmla="*/ 2147483647 w 76"/>
                <a:gd name="T41" fmla="*/ 2147483647 h 39"/>
                <a:gd name="T42" fmla="*/ 2147483647 w 76"/>
                <a:gd name="T43" fmla="*/ 2147483647 h 39"/>
                <a:gd name="T44" fmla="*/ 2147483647 w 76"/>
                <a:gd name="T45" fmla="*/ 2147483647 h 39"/>
                <a:gd name="T46" fmla="*/ 2147483647 w 76"/>
                <a:gd name="T47" fmla="*/ 2147483647 h 39"/>
                <a:gd name="T48" fmla="*/ 2147483647 w 76"/>
                <a:gd name="T49" fmla="*/ 2147483647 h 39"/>
                <a:gd name="T50" fmla="*/ 2147483647 w 76"/>
                <a:gd name="T51" fmla="*/ 2147483647 h 39"/>
                <a:gd name="T52" fmla="*/ 2147483647 w 76"/>
                <a:gd name="T53" fmla="*/ 2147483647 h 39"/>
                <a:gd name="T54" fmla="*/ 2147483647 w 76"/>
                <a:gd name="T55" fmla="*/ 2147483647 h 39"/>
                <a:gd name="T56" fmla="*/ 2147483647 w 76"/>
                <a:gd name="T57" fmla="*/ 2147483647 h 39"/>
                <a:gd name="T58" fmla="*/ 2147483647 w 76"/>
                <a:gd name="T59" fmla="*/ 2147483647 h 39"/>
                <a:gd name="T60" fmla="*/ 2147483647 w 76"/>
                <a:gd name="T61" fmla="*/ 2147483647 h 39"/>
                <a:gd name="T62" fmla="*/ 2147483647 w 76"/>
                <a:gd name="T63" fmla="*/ 0 h 39"/>
                <a:gd name="T64" fmla="*/ 2147483647 w 76"/>
                <a:gd name="T65" fmla="*/ 2147483647 h 39"/>
                <a:gd name="T66" fmla="*/ 2147483647 w 76"/>
                <a:gd name="T67" fmla="*/ 2147483647 h 39"/>
                <a:gd name="T68" fmla="*/ 2147483647 w 76"/>
                <a:gd name="T69" fmla="*/ 2147483647 h 39"/>
                <a:gd name="T70" fmla="*/ 2147483647 w 76"/>
                <a:gd name="T71" fmla="*/ 2147483647 h 39"/>
                <a:gd name="T72" fmla="*/ 2147483647 w 76"/>
                <a:gd name="T73" fmla="*/ 2147483647 h 39"/>
                <a:gd name="T74" fmla="*/ 0 w 76"/>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39"/>
                <a:gd name="T116" fmla="*/ 76 w 76"/>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39">
                  <a:moveTo>
                    <a:pt x="0" y="17"/>
                  </a:moveTo>
                  <a:lnTo>
                    <a:pt x="6" y="21"/>
                  </a:lnTo>
                  <a:lnTo>
                    <a:pt x="20" y="25"/>
                  </a:lnTo>
                  <a:lnTo>
                    <a:pt x="27" y="26"/>
                  </a:lnTo>
                  <a:lnTo>
                    <a:pt x="28" y="28"/>
                  </a:lnTo>
                  <a:lnTo>
                    <a:pt x="31" y="29"/>
                  </a:lnTo>
                  <a:lnTo>
                    <a:pt x="35" y="39"/>
                  </a:lnTo>
                  <a:lnTo>
                    <a:pt x="38" y="31"/>
                  </a:lnTo>
                  <a:lnTo>
                    <a:pt x="39" y="30"/>
                  </a:lnTo>
                  <a:lnTo>
                    <a:pt x="40" y="28"/>
                  </a:lnTo>
                  <a:lnTo>
                    <a:pt x="40" y="27"/>
                  </a:lnTo>
                  <a:lnTo>
                    <a:pt x="41" y="25"/>
                  </a:lnTo>
                  <a:lnTo>
                    <a:pt x="41" y="26"/>
                  </a:lnTo>
                  <a:lnTo>
                    <a:pt x="41" y="29"/>
                  </a:lnTo>
                  <a:lnTo>
                    <a:pt x="42" y="28"/>
                  </a:lnTo>
                  <a:lnTo>
                    <a:pt x="43" y="25"/>
                  </a:lnTo>
                  <a:lnTo>
                    <a:pt x="45" y="26"/>
                  </a:lnTo>
                  <a:lnTo>
                    <a:pt x="46" y="25"/>
                  </a:lnTo>
                  <a:lnTo>
                    <a:pt x="44" y="29"/>
                  </a:lnTo>
                  <a:lnTo>
                    <a:pt x="45" y="30"/>
                  </a:lnTo>
                  <a:lnTo>
                    <a:pt x="47" y="27"/>
                  </a:lnTo>
                  <a:lnTo>
                    <a:pt x="48" y="26"/>
                  </a:lnTo>
                  <a:lnTo>
                    <a:pt x="49" y="23"/>
                  </a:lnTo>
                  <a:lnTo>
                    <a:pt x="54" y="23"/>
                  </a:lnTo>
                  <a:lnTo>
                    <a:pt x="56" y="22"/>
                  </a:lnTo>
                  <a:lnTo>
                    <a:pt x="59" y="20"/>
                  </a:lnTo>
                  <a:lnTo>
                    <a:pt x="64" y="21"/>
                  </a:lnTo>
                  <a:lnTo>
                    <a:pt x="67" y="23"/>
                  </a:lnTo>
                  <a:lnTo>
                    <a:pt x="67" y="20"/>
                  </a:lnTo>
                  <a:lnTo>
                    <a:pt x="69" y="20"/>
                  </a:lnTo>
                  <a:lnTo>
                    <a:pt x="73" y="21"/>
                  </a:lnTo>
                  <a:lnTo>
                    <a:pt x="76" y="20"/>
                  </a:lnTo>
                  <a:lnTo>
                    <a:pt x="72" y="17"/>
                  </a:lnTo>
                  <a:lnTo>
                    <a:pt x="71" y="13"/>
                  </a:lnTo>
                  <a:lnTo>
                    <a:pt x="68" y="14"/>
                  </a:lnTo>
                  <a:lnTo>
                    <a:pt x="67" y="13"/>
                  </a:lnTo>
                  <a:lnTo>
                    <a:pt x="65" y="14"/>
                  </a:lnTo>
                  <a:lnTo>
                    <a:pt x="64" y="13"/>
                  </a:lnTo>
                  <a:lnTo>
                    <a:pt x="63" y="13"/>
                  </a:lnTo>
                  <a:lnTo>
                    <a:pt x="62" y="11"/>
                  </a:lnTo>
                  <a:lnTo>
                    <a:pt x="63" y="8"/>
                  </a:lnTo>
                  <a:lnTo>
                    <a:pt x="60" y="9"/>
                  </a:lnTo>
                  <a:lnTo>
                    <a:pt x="56" y="11"/>
                  </a:lnTo>
                  <a:lnTo>
                    <a:pt x="49" y="12"/>
                  </a:lnTo>
                  <a:lnTo>
                    <a:pt x="44" y="16"/>
                  </a:lnTo>
                  <a:lnTo>
                    <a:pt x="43" y="15"/>
                  </a:lnTo>
                  <a:lnTo>
                    <a:pt x="41" y="16"/>
                  </a:lnTo>
                  <a:lnTo>
                    <a:pt x="39" y="14"/>
                  </a:lnTo>
                  <a:lnTo>
                    <a:pt x="38" y="15"/>
                  </a:lnTo>
                  <a:lnTo>
                    <a:pt x="35" y="16"/>
                  </a:lnTo>
                  <a:lnTo>
                    <a:pt x="32" y="10"/>
                  </a:lnTo>
                  <a:lnTo>
                    <a:pt x="27" y="9"/>
                  </a:lnTo>
                  <a:lnTo>
                    <a:pt x="25" y="10"/>
                  </a:lnTo>
                  <a:lnTo>
                    <a:pt x="24" y="11"/>
                  </a:lnTo>
                  <a:lnTo>
                    <a:pt x="25" y="8"/>
                  </a:lnTo>
                  <a:lnTo>
                    <a:pt x="23" y="10"/>
                  </a:lnTo>
                  <a:lnTo>
                    <a:pt x="22" y="12"/>
                  </a:lnTo>
                  <a:lnTo>
                    <a:pt x="22" y="9"/>
                  </a:lnTo>
                  <a:lnTo>
                    <a:pt x="24" y="5"/>
                  </a:lnTo>
                  <a:lnTo>
                    <a:pt x="27" y="1"/>
                  </a:lnTo>
                  <a:lnTo>
                    <a:pt x="30" y="0"/>
                  </a:lnTo>
                  <a:lnTo>
                    <a:pt x="25" y="0"/>
                  </a:lnTo>
                  <a:lnTo>
                    <a:pt x="22" y="2"/>
                  </a:lnTo>
                  <a:lnTo>
                    <a:pt x="21" y="3"/>
                  </a:lnTo>
                  <a:lnTo>
                    <a:pt x="18" y="6"/>
                  </a:lnTo>
                  <a:lnTo>
                    <a:pt x="16" y="8"/>
                  </a:lnTo>
                  <a:lnTo>
                    <a:pt x="14" y="9"/>
                  </a:lnTo>
                  <a:lnTo>
                    <a:pt x="13" y="11"/>
                  </a:lnTo>
                  <a:lnTo>
                    <a:pt x="11" y="11"/>
                  </a:lnTo>
                  <a:lnTo>
                    <a:pt x="7" y="12"/>
                  </a:lnTo>
                  <a:lnTo>
                    <a:pt x="6" y="13"/>
                  </a:lnTo>
                  <a:lnTo>
                    <a:pt x="4" y="15"/>
                  </a:lnTo>
                  <a:lnTo>
                    <a:pt x="0" y="17"/>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3" name="Freeform 28"/>
            <p:cNvSpPr>
              <a:spLocks/>
            </p:cNvSpPr>
            <p:nvPr/>
          </p:nvSpPr>
          <p:spPr bwMode="auto">
            <a:xfrm>
              <a:off x="4938168" y="1860359"/>
              <a:ext cx="379451" cy="516700"/>
            </a:xfrm>
            <a:custGeom>
              <a:avLst/>
              <a:gdLst>
                <a:gd name="T0" fmla="*/ 0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0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0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2147483647 w 52"/>
                <a:gd name="T107" fmla="*/ 2147483647 h 71"/>
                <a:gd name="T108" fmla="*/ 2147483647 w 52"/>
                <a:gd name="T109" fmla="*/ 2147483647 h 71"/>
                <a:gd name="T110" fmla="*/ 2147483647 w 52"/>
                <a:gd name="T111" fmla="*/ 2147483647 h 71"/>
                <a:gd name="T112" fmla="*/ 2147483647 w 52"/>
                <a:gd name="T113" fmla="*/ 2147483647 h 71"/>
                <a:gd name="T114" fmla="*/ 2147483647 w 52"/>
                <a:gd name="T115" fmla="*/ 2147483647 h 71"/>
                <a:gd name="T116" fmla="*/ 2147483647 w 52"/>
                <a:gd name="T117" fmla="*/ 2147483647 h 71"/>
                <a:gd name="T118" fmla="*/ 2147483647 w 52"/>
                <a:gd name="T119" fmla="*/ 2147483647 h 71"/>
                <a:gd name="T120" fmla="*/ 2147483647 w 52"/>
                <a:gd name="T121" fmla="*/ 2147483647 h 71"/>
                <a:gd name="T122" fmla="*/ 0 w 52"/>
                <a:gd name="T123" fmla="*/ 2147483647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71"/>
                <a:gd name="T188" fmla="*/ 52 w 52"/>
                <a:gd name="T189" fmla="*/ 71 h 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71">
                  <a:moveTo>
                    <a:pt x="0" y="71"/>
                  </a:moveTo>
                  <a:lnTo>
                    <a:pt x="5" y="62"/>
                  </a:lnTo>
                  <a:lnTo>
                    <a:pt x="6" y="59"/>
                  </a:lnTo>
                  <a:lnTo>
                    <a:pt x="6" y="53"/>
                  </a:lnTo>
                  <a:lnTo>
                    <a:pt x="5" y="47"/>
                  </a:lnTo>
                  <a:lnTo>
                    <a:pt x="2" y="42"/>
                  </a:lnTo>
                  <a:lnTo>
                    <a:pt x="1" y="38"/>
                  </a:lnTo>
                  <a:lnTo>
                    <a:pt x="1" y="36"/>
                  </a:lnTo>
                  <a:lnTo>
                    <a:pt x="0" y="32"/>
                  </a:lnTo>
                  <a:lnTo>
                    <a:pt x="2" y="30"/>
                  </a:lnTo>
                  <a:lnTo>
                    <a:pt x="3" y="23"/>
                  </a:lnTo>
                  <a:lnTo>
                    <a:pt x="3" y="21"/>
                  </a:lnTo>
                  <a:lnTo>
                    <a:pt x="5" y="19"/>
                  </a:lnTo>
                  <a:lnTo>
                    <a:pt x="4" y="17"/>
                  </a:lnTo>
                  <a:lnTo>
                    <a:pt x="7" y="15"/>
                  </a:lnTo>
                  <a:lnTo>
                    <a:pt x="10" y="11"/>
                  </a:lnTo>
                  <a:lnTo>
                    <a:pt x="10" y="18"/>
                  </a:lnTo>
                  <a:lnTo>
                    <a:pt x="12" y="17"/>
                  </a:lnTo>
                  <a:lnTo>
                    <a:pt x="12" y="11"/>
                  </a:lnTo>
                  <a:lnTo>
                    <a:pt x="15" y="8"/>
                  </a:lnTo>
                  <a:lnTo>
                    <a:pt x="17" y="7"/>
                  </a:lnTo>
                  <a:lnTo>
                    <a:pt x="15" y="6"/>
                  </a:lnTo>
                  <a:lnTo>
                    <a:pt x="14" y="4"/>
                  </a:lnTo>
                  <a:lnTo>
                    <a:pt x="16" y="1"/>
                  </a:lnTo>
                  <a:lnTo>
                    <a:pt x="18" y="0"/>
                  </a:lnTo>
                  <a:lnTo>
                    <a:pt x="24" y="2"/>
                  </a:lnTo>
                  <a:lnTo>
                    <a:pt x="26" y="4"/>
                  </a:lnTo>
                  <a:lnTo>
                    <a:pt x="33" y="6"/>
                  </a:lnTo>
                  <a:lnTo>
                    <a:pt x="35" y="8"/>
                  </a:lnTo>
                  <a:lnTo>
                    <a:pt x="37" y="11"/>
                  </a:lnTo>
                  <a:lnTo>
                    <a:pt x="35" y="10"/>
                  </a:lnTo>
                  <a:lnTo>
                    <a:pt x="35" y="12"/>
                  </a:lnTo>
                  <a:lnTo>
                    <a:pt x="37" y="15"/>
                  </a:lnTo>
                  <a:lnTo>
                    <a:pt x="38" y="20"/>
                  </a:lnTo>
                  <a:lnTo>
                    <a:pt x="38" y="23"/>
                  </a:lnTo>
                  <a:lnTo>
                    <a:pt x="35" y="26"/>
                  </a:lnTo>
                  <a:lnTo>
                    <a:pt x="35" y="28"/>
                  </a:lnTo>
                  <a:lnTo>
                    <a:pt x="32" y="29"/>
                  </a:lnTo>
                  <a:lnTo>
                    <a:pt x="32" y="31"/>
                  </a:lnTo>
                  <a:lnTo>
                    <a:pt x="32" y="34"/>
                  </a:lnTo>
                  <a:lnTo>
                    <a:pt x="35" y="36"/>
                  </a:lnTo>
                  <a:lnTo>
                    <a:pt x="38" y="33"/>
                  </a:lnTo>
                  <a:lnTo>
                    <a:pt x="39" y="29"/>
                  </a:lnTo>
                  <a:lnTo>
                    <a:pt x="43" y="27"/>
                  </a:lnTo>
                  <a:lnTo>
                    <a:pt x="46" y="28"/>
                  </a:lnTo>
                  <a:lnTo>
                    <a:pt x="48" y="32"/>
                  </a:lnTo>
                  <a:lnTo>
                    <a:pt x="50" y="41"/>
                  </a:lnTo>
                  <a:lnTo>
                    <a:pt x="52" y="44"/>
                  </a:lnTo>
                  <a:lnTo>
                    <a:pt x="51" y="46"/>
                  </a:lnTo>
                  <a:lnTo>
                    <a:pt x="51" y="49"/>
                  </a:lnTo>
                  <a:lnTo>
                    <a:pt x="50" y="51"/>
                  </a:lnTo>
                  <a:lnTo>
                    <a:pt x="49" y="49"/>
                  </a:lnTo>
                  <a:lnTo>
                    <a:pt x="48" y="50"/>
                  </a:lnTo>
                  <a:lnTo>
                    <a:pt x="48" y="54"/>
                  </a:lnTo>
                  <a:lnTo>
                    <a:pt x="47" y="55"/>
                  </a:lnTo>
                  <a:lnTo>
                    <a:pt x="45" y="56"/>
                  </a:lnTo>
                  <a:lnTo>
                    <a:pt x="45" y="61"/>
                  </a:lnTo>
                  <a:lnTo>
                    <a:pt x="43" y="63"/>
                  </a:lnTo>
                  <a:lnTo>
                    <a:pt x="42" y="66"/>
                  </a:lnTo>
                  <a:lnTo>
                    <a:pt x="25" y="69"/>
                  </a:lnTo>
                  <a:lnTo>
                    <a:pt x="25" y="68"/>
                  </a:lnTo>
                  <a:lnTo>
                    <a:pt x="0" y="7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4" name="Freeform 29"/>
            <p:cNvSpPr>
              <a:spLocks/>
            </p:cNvSpPr>
            <p:nvPr/>
          </p:nvSpPr>
          <p:spPr bwMode="auto">
            <a:xfrm>
              <a:off x="4004134" y="1474652"/>
              <a:ext cx="642149" cy="720469"/>
            </a:xfrm>
            <a:custGeom>
              <a:avLst/>
              <a:gdLst>
                <a:gd name="T0" fmla="*/ 0 w 88"/>
                <a:gd name="T1" fmla="*/ 2147483647 h 99"/>
                <a:gd name="T2" fmla="*/ 2147483647 w 88"/>
                <a:gd name="T3" fmla="*/ 2147483647 h 99"/>
                <a:gd name="T4" fmla="*/ 2147483647 w 88"/>
                <a:gd name="T5" fmla="*/ 2147483647 h 99"/>
                <a:gd name="T6" fmla="*/ 2147483647 w 88"/>
                <a:gd name="T7" fmla="*/ 2147483647 h 99"/>
                <a:gd name="T8" fmla="*/ 2147483647 w 88"/>
                <a:gd name="T9" fmla="*/ 2147483647 h 99"/>
                <a:gd name="T10" fmla="*/ 2147483647 w 88"/>
                <a:gd name="T11" fmla="*/ 2147483647 h 99"/>
                <a:gd name="T12" fmla="*/ 2147483647 w 88"/>
                <a:gd name="T13" fmla="*/ 2147483647 h 99"/>
                <a:gd name="T14" fmla="*/ 2147483647 w 88"/>
                <a:gd name="T15" fmla="*/ 2147483647 h 99"/>
                <a:gd name="T16" fmla="*/ 2147483647 w 88"/>
                <a:gd name="T17" fmla="*/ 2147483647 h 99"/>
                <a:gd name="T18" fmla="*/ 2147483647 w 88"/>
                <a:gd name="T19" fmla="*/ 2147483647 h 99"/>
                <a:gd name="T20" fmla="*/ 2147483647 w 88"/>
                <a:gd name="T21" fmla="*/ 2147483647 h 99"/>
                <a:gd name="T22" fmla="*/ 2147483647 w 88"/>
                <a:gd name="T23" fmla="*/ 2147483647 h 99"/>
                <a:gd name="T24" fmla="*/ 2147483647 w 88"/>
                <a:gd name="T25" fmla="*/ 2147483647 h 99"/>
                <a:gd name="T26" fmla="*/ 2147483647 w 88"/>
                <a:gd name="T27" fmla="*/ 2147483647 h 99"/>
                <a:gd name="T28" fmla="*/ 2147483647 w 88"/>
                <a:gd name="T29" fmla="*/ 2147483647 h 99"/>
                <a:gd name="T30" fmla="*/ 2147483647 w 88"/>
                <a:gd name="T31" fmla="*/ 2147483647 h 99"/>
                <a:gd name="T32" fmla="*/ 2147483647 w 88"/>
                <a:gd name="T33" fmla="*/ 2147483647 h 99"/>
                <a:gd name="T34" fmla="*/ 2147483647 w 88"/>
                <a:gd name="T35" fmla="*/ 2147483647 h 99"/>
                <a:gd name="T36" fmla="*/ 2147483647 w 88"/>
                <a:gd name="T37" fmla="*/ 2147483647 h 99"/>
                <a:gd name="T38" fmla="*/ 2147483647 w 88"/>
                <a:gd name="T39" fmla="*/ 2147483647 h 99"/>
                <a:gd name="T40" fmla="*/ 2147483647 w 88"/>
                <a:gd name="T41" fmla="*/ 2147483647 h 99"/>
                <a:gd name="T42" fmla="*/ 2147483647 w 88"/>
                <a:gd name="T43" fmla="*/ 2147483647 h 99"/>
                <a:gd name="T44" fmla="*/ 2147483647 w 88"/>
                <a:gd name="T45" fmla="*/ 2147483647 h 99"/>
                <a:gd name="T46" fmla="*/ 2147483647 w 88"/>
                <a:gd name="T47" fmla="*/ 2147483647 h 99"/>
                <a:gd name="T48" fmla="*/ 2147483647 w 88"/>
                <a:gd name="T49" fmla="*/ 2147483647 h 99"/>
                <a:gd name="T50" fmla="*/ 2147483647 w 88"/>
                <a:gd name="T51" fmla="*/ 2147483647 h 99"/>
                <a:gd name="T52" fmla="*/ 2147483647 w 88"/>
                <a:gd name="T53" fmla="*/ 2147483647 h 99"/>
                <a:gd name="T54" fmla="*/ 2147483647 w 88"/>
                <a:gd name="T55" fmla="*/ 2147483647 h 99"/>
                <a:gd name="T56" fmla="*/ 2147483647 w 88"/>
                <a:gd name="T57" fmla="*/ 2147483647 h 99"/>
                <a:gd name="T58" fmla="*/ 2147483647 w 88"/>
                <a:gd name="T59" fmla="*/ 2147483647 h 99"/>
                <a:gd name="T60" fmla="*/ 2147483647 w 88"/>
                <a:gd name="T61" fmla="*/ 2147483647 h 99"/>
                <a:gd name="T62" fmla="*/ 2147483647 w 88"/>
                <a:gd name="T63" fmla="*/ 2147483647 h 99"/>
                <a:gd name="T64" fmla="*/ 2147483647 w 88"/>
                <a:gd name="T65" fmla="*/ 2147483647 h 99"/>
                <a:gd name="T66" fmla="*/ 2147483647 w 88"/>
                <a:gd name="T67" fmla="*/ 2147483647 h 99"/>
                <a:gd name="T68" fmla="*/ 2147483647 w 88"/>
                <a:gd name="T69" fmla="*/ 2147483647 h 99"/>
                <a:gd name="T70" fmla="*/ 2147483647 w 88"/>
                <a:gd name="T71" fmla="*/ 2147483647 h 99"/>
                <a:gd name="T72" fmla="*/ 2147483647 w 88"/>
                <a:gd name="T73" fmla="*/ 2147483647 h 99"/>
                <a:gd name="T74" fmla="*/ 2147483647 w 88"/>
                <a:gd name="T75" fmla="*/ 2147483647 h 99"/>
                <a:gd name="T76" fmla="*/ 2147483647 w 88"/>
                <a:gd name="T77" fmla="*/ 2147483647 h 99"/>
                <a:gd name="T78" fmla="*/ 2147483647 w 88"/>
                <a:gd name="T79" fmla="*/ 2147483647 h 99"/>
                <a:gd name="T80" fmla="*/ 2147483647 w 88"/>
                <a:gd name="T81" fmla="*/ 2147483647 h 99"/>
                <a:gd name="T82" fmla="*/ 2147483647 w 88"/>
                <a:gd name="T83" fmla="*/ 2147483647 h 99"/>
                <a:gd name="T84" fmla="*/ 2147483647 w 88"/>
                <a:gd name="T85" fmla="*/ 2147483647 h 99"/>
                <a:gd name="T86" fmla="*/ 2147483647 w 88"/>
                <a:gd name="T87" fmla="*/ 2147483647 h 99"/>
                <a:gd name="T88" fmla="*/ 2147483647 w 88"/>
                <a:gd name="T89" fmla="*/ 2147483647 h 99"/>
                <a:gd name="T90" fmla="*/ 2147483647 w 88"/>
                <a:gd name="T91" fmla="*/ 0 h 99"/>
                <a:gd name="T92" fmla="*/ 2147483647 w 88"/>
                <a:gd name="T93" fmla="*/ 2147483647 h 99"/>
                <a:gd name="T94" fmla="*/ 0 w 88"/>
                <a:gd name="T95" fmla="*/ 2147483647 h 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99"/>
                <a:gd name="T146" fmla="*/ 88 w 88"/>
                <a:gd name="T147" fmla="*/ 99 h 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99">
                  <a:moveTo>
                    <a:pt x="0" y="6"/>
                  </a:moveTo>
                  <a:lnTo>
                    <a:pt x="1" y="20"/>
                  </a:lnTo>
                  <a:lnTo>
                    <a:pt x="4" y="32"/>
                  </a:lnTo>
                  <a:lnTo>
                    <a:pt x="4" y="46"/>
                  </a:lnTo>
                  <a:lnTo>
                    <a:pt x="7" y="58"/>
                  </a:lnTo>
                  <a:lnTo>
                    <a:pt x="4" y="64"/>
                  </a:lnTo>
                  <a:lnTo>
                    <a:pt x="8" y="68"/>
                  </a:lnTo>
                  <a:lnTo>
                    <a:pt x="8" y="99"/>
                  </a:lnTo>
                  <a:lnTo>
                    <a:pt x="72" y="98"/>
                  </a:lnTo>
                  <a:lnTo>
                    <a:pt x="70" y="92"/>
                  </a:lnTo>
                  <a:lnTo>
                    <a:pt x="69" y="90"/>
                  </a:lnTo>
                  <a:lnTo>
                    <a:pt x="64" y="87"/>
                  </a:lnTo>
                  <a:lnTo>
                    <a:pt x="60" y="83"/>
                  </a:lnTo>
                  <a:lnTo>
                    <a:pt x="52" y="77"/>
                  </a:lnTo>
                  <a:lnTo>
                    <a:pt x="52" y="68"/>
                  </a:lnTo>
                  <a:lnTo>
                    <a:pt x="50" y="63"/>
                  </a:lnTo>
                  <a:lnTo>
                    <a:pt x="57" y="54"/>
                  </a:lnTo>
                  <a:lnTo>
                    <a:pt x="57" y="45"/>
                  </a:lnTo>
                  <a:lnTo>
                    <a:pt x="58" y="44"/>
                  </a:lnTo>
                  <a:lnTo>
                    <a:pt x="67" y="37"/>
                  </a:lnTo>
                  <a:lnTo>
                    <a:pt x="71" y="31"/>
                  </a:lnTo>
                  <a:lnTo>
                    <a:pt x="77" y="27"/>
                  </a:lnTo>
                  <a:lnTo>
                    <a:pt x="88" y="21"/>
                  </a:lnTo>
                  <a:lnTo>
                    <a:pt x="84" y="21"/>
                  </a:lnTo>
                  <a:lnTo>
                    <a:pt x="80" y="19"/>
                  </a:lnTo>
                  <a:lnTo>
                    <a:pt x="74" y="20"/>
                  </a:lnTo>
                  <a:lnTo>
                    <a:pt x="72" y="18"/>
                  </a:lnTo>
                  <a:lnTo>
                    <a:pt x="70" y="19"/>
                  </a:lnTo>
                  <a:lnTo>
                    <a:pt x="66" y="21"/>
                  </a:lnTo>
                  <a:lnTo>
                    <a:pt x="63" y="20"/>
                  </a:lnTo>
                  <a:lnTo>
                    <a:pt x="62" y="19"/>
                  </a:lnTo>
                  <a:lnTo>
                    <a:pt x="59" y="19"/>
                  </a:lnTo>
                  <a:lnTo>
                    <a:pt x="58" y="17"/>
                  </a:lnTo>
                  <a:lnTo>
                    <a:pt x="56" y="17"/>
                  </a:lnTo>
                  <a:lnTo>
                    <a:pt x="56" y="19"/>
                  </a:lnTo>
                  <a:lnTo>
                    <a:pt x="55" y="19"/>
                  </a:lnTo>
                  <a:lnTo>
                    <a:pt x="53" y="15"/>
                  </a:lnTo>
                  <a:lnTo>
                    <a:pt x="51" y="15"/>
                  </a:lnTo>
                  <a:lnTo>
                    <a:pt x="52" y="14"/>
                  </a:lnTo>
                  <a:lnTo>
                    <a:pt x="47" y="13"/>
                  </a:lnTo>
                  <a:lnTo>
                    <a:pt x="45" y="12"/>
                  </a:lnTo>
                  <a:lnTo>
                    <a:pt x="39" y="15"/>
                  </a:lnTo>
                  <a:lnTo>
                    <a:pt x="38" y="13"/>
                  </a:lnTo>
                  <a:lnTo>
                    <a:pt x="29" y="11"/>
                  </a:lnTo>
                  <a:lnTo>
                    <a:pt x="27" y="1"/>
                  </a:lnTo>
                  <a:lnTo>
                    <a:pt x="23" y="0"/>
                  </a:lnTo>
                  <a:lnTo>
                    <a:pt x="23" y="6"/>
                  </a:lnTo>
                  <a:lnTo>
                    <a:pt x="0" y="6"/>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5" name="Freeform 30"/>
            <p:cNvSpPr>
              <a:spLocks/>
            </p:cNvSpPr>
            <p:nvPr/>
          </p:nvSpPr>
          <p:spPr bwMode="auto">
            <a:xfrm>
              <a:off x="4552636" y="3221241"/>
              <a:ext cx="350264" cy="596752"/>
            </a:xfrm>
            <a:custGeom>
              <a:avLst/>
              <a:gdLst>
                <a:gd name="T0" fmla="*/ 0 w 48"/>
                <a:gd name="T1" fmla="*/ 2147483647 h 82"/>
                <a:gd name="T2" fmla="*/ 2147483647 w 48"/>
                <a:gd name="T3" fmla="*/ 2147483647 h 82"/>
                <a:gd name="T4" fmla="*/ 2147483647 w 48"/>
                <a:gd name="T5" fmla="*/ 2147483647 h 82"/>
                <a:gd name="T6" fmla="*/ 2147483647 w 48"/>
                <a:gd name="T7" fmla="*/ 2147483647 h 82"/>
                <a:gd name="T8" fmla="*/ 2147483647 w 48"/>
                <a:gd name="T9" fmla="*/ 2147483647 h 82"/>
                <a:gd name="T10" fmla="*/ 2147483647 w 48"/>
                <a:gd name="T11" fmla="*/ 2147483647 h 82"/>
                <a:gd name="T12" fmla="*/ 2147483647 w 48"/>
                <a:gd name="T13" fmla="*/ 2147483647 h 82"/>
                <a:gd name="T14" fmla="*/ 2147483647 w 48"/>
                <a:gd name="T15" fmla="*/ 2147483647 h 82"/>
                <a:gd name="T16" fmla="*/ 2147483647 w 48"/>
                <a:gd name="T17" fmla="*/ 2147483647 h 82"/>
                <a:gd name="T18" fmla="*/ 2147483647 w 48"/>
                <a:gd name="T19" fmla="*/ 2147483647 h 82"/>
                <a:gd name="T20" fmla="*/ 2147483647 w 48"/>
                <a:gd name="T21" fmla="*/ 2147483647 h 82"/>
                <a:gd name="T22" fmla="*/ 2147483647 w 48"/>
                <a:gd name="T23" fmla="*/ 2147483647 h 82"/>
                <a:gd name="T24" fmla="*/ 2147483647 w 48"/>
                <a:gd name="T25" fmla="*/ 0 h 82"/>
                <a:gd name="T26" fmla="*/ 2147483647 w 48"/>
                <a:gd name="T27" fmla="*/ 2147483647 h 82"/>
                <a:gd name="T28" fmla="*/ 2147483647 w 48"/>
                <a:gd name="T29" fmla="*/ 2147483647 h 82"/>
                <a:gd name="T30" fmla="*/ 2147483647 w 48"/>
                <a:gd name="T31" fmla="*/ 2147483647 h 82"/>
                <a:gd name="T32" fmla="*/ 2147483647 w 48"/>
                <a:gd name="T33" fmla="*/ 2147483647 h 82"/>
                <a:gd name="T34" fmla="*/ 2147483647 w 48"/>
                <a:gd name="T35" fmla="*/ 2147483647 h 82"/>
                <a:gd name="T36" fmla="*/ 2147483647 w 48"/>
                <a:gd name="T37" fmla="*/ 2147483647 h 82"/>
                <a:gd name="T38" fmla="*/ 2147483647 w 48"/>
                <a:gd name="T39" fmla="*/ 2147483647 h 82"/>
                <a:gd name="T40" fmla="*/ 2147483647 w 48"/>
                <a:gd name="T41" fmla="*/ 2147483647 h 82"/>
                <a:gd name="T42" fmla="*/ 2147483647 w 48"/>
                <a:gd name="T43" fmla="*/ 2147483647 h 82"/>
                <a:gd name="T44" fmla="*/ 2147483647 w 48"/>
                <a:gd name="T45" fmla="*/ 2147483647 h 82"/>
                <a:gd name="T46" fmla="*/ 2147483647 w 48"/>
                <a:gd name="T47" fmla="*/ 2147483647 h 82"/>
                <a:gd name="T48" fmla="*/ 2147483647 w 48"/>
                <a:gd name="T49" fmla="*/ 2147483647 h 82"/>
                <a:gd name="T50" fmla="*/ 2147483647 w 48"/>
                <a:gd name="T51" fmla="*/ 2147483647 h 82"/>
                <a:gd name="T52" fmla="*/ 2147483647 w 48"/>
                <a:gd name="T53" fmla="*/ 2147483647 h 82"/>
                <a:gd name="T54" fmla="*/ 2147483647 w 48"/>
                <a:gd name="T55" fmla="*/ 2147483647 h 82"/>
                <a:gd name="T56" fmla="*/ 0 w 48"/>
                <a:gd name="T57" fmla="*/ 214748364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82"/>
                <a:gd name="T89" fmla="*/ 48 w 48"/>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82">
                  <a:moveTo>
                    <a:pt x="0" y="70"/>
                  </a:moveTo>
                  <a:lnTo>
                    <a:pt x="1" y="67"/>
                  </a:lnTo>
                  <a:lnTo>
                    <a:pt x="3" y="57"/>
                  </a:lnTo>
                  <a:lnTo>
                    <a:pt x="8" y="51"/>
                  </a:lnTo>
                  <a:lnTo>
                    <a:pt x="7" y="49"/>
                  </a:lnTo>
                  <a:lnTo>
                    <a:pt x="7" y="43"/>
                  </a:lnTo>
                  <a:lnTo>
                    <a:pt x="5" y="36"/>
                  </a:lnTo>
                  <a:lnTo>
                    <a:pt x="4" y="27"/>
                  </a:lnTo>
                  <a:lnTo>
                    <a:pt x="8" y="17"/>
                  </a:lnTo>
                  <a:lnTo>
                    <a:pt x="12" y="10"/>
                  </a:lnTo>
                  <a:lnTo>
                    <a:pt x="12" y="8"/>
                  </a:lnTo>
                  <a:lnTo>
                    <a:pt x="16" y="2"/>
                  </a:lnTo>
                  <a:lnTo>
                    <a:pt x="45" y="0"/>
                  </a:lnTo>
                  <a:lnTo>
                    <a:pt x="46" y="1"/>
                  </a:lnTo>
                  <a:lnTo>
                    <a:pt x="45" y="53"/>
                  </a:lnTo>
                  <a:lnTo>
                    <a:pt x="48" y="78"/>
                  </a:lnTo>
                  <a:lnTo>
                    <a:pt x="46" y="79"/>
                  </a:lnTo>
                  <a:lnTo>
                    <a:pt x="45" y="78"/>
                  </a:lnTo>
                  <a:lnTo>
                    <a:pt x="43" y="79"/>
                  </a:lnTo>
                  <a:lnTo>
                    <a:pt x="41" y="77"/>
                  </a:lnTo>
                  <a:lnTo>
                    <a:pt x="40" y="78"/>
                  </a:lnTo>
                  <a:lnTo>
                    <a:pt x="38" y="78"/>
                  </a:lnTo>
                  <a:lnTo>
                    <a:pt x="35" y="80"/>
                  </a:lnTo>
                  <a:lnTo>
                    <a:pt x="34" y="79"/>
                  </a:lnTo>
                  <a:lnTo>
                    <a:pt x="33" y="82"/>
                  </a:lnTo>
                  <a:lnTo>
                    <a:pt x="31" y="82"/>
                  </a:lnTo>
                  <a:lnTo>
                    <a:pt x="27" y="74"/>
                  </a:lnTo>
                  <a:lnTo>
                    <a:pt x="27" y="69"/>
                  </a:lnTo>
                  <a:lnTo>
                    <a:pt x="0" y="70"/>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6" name="Freeform 31"/>
            <p:cNvSpPr>
              <a:spLocks/>
            </p:cNvSpPr>
            <p:nvPr/>
          </p:nvSpPr>
          <p:spPr bwMode="auto">
            <a:xfrm>
              <a:off x="4120887" y="2544437"/>
              <a:ext cx="650664" cy="567642"/>
            </a:xfrm>
            <a:custGeom>
              <a:avLst/>
              <a:gdLst>
                <a:gd name="T0" fmla="*/ 0 w 89"/>
                <a:gd name="T1" fmla="*/ 2147483647 h 78"/>
                <a:gd name="T2" fmla="*/ 2147483647 w 89"/>
                <a:gd name="T3" fmla="*/ 2147483647 h 78"/>
                <a:gd name="T4" fmla="*/ 2147483647 w 89"/>
                <a:gd name="T5" fmla="*/ 2147483647 h 78"/>
                <a:gd name="T6" fmla="*/ 2147483647 w 89"/>
                <a:gd name="T7" fmla="*/ 2147483647 h 78"/>
                <a:gd name="T8" fmla="*/ 2147483647 w 89"/>
                <a:gd name="T9" fmla="*/ 2147483647 h 78"/>
                <a:gd name="T10" fmla="*/ 2147483647 w 89"/>
                <a:gd name="T11" fmla="*/ 2147483647 h 78"/>
                <a:gd name="T12" fmla="*/ 2147483647 w 89"/>
                <a:gd name="T13" fmla="*/ 2147483647 h 78"/>
                <a:gd name="T14" fmla="*/ 2147483647 w 89"/>
                <a:gd name="T15" fmla="*/ 2147483647 h 78"/>
                <a:gd name="T16" fmla="*/ 2147483647 w 89"/>
                <a:gd name="T17" fmla="*/ 2147483647 h 78"/>
                <a:gd name="T18" fmla="*/ 2147483647 w 89"/>
                <a:gd name="T19" fmla="*/ 2147483647 h 78"/>
                <a:gd name="T20" fmla="*/ 2147483647 w 89"/>
                <a:gd name="T21" fmla="*/ 2147483647 h 78"/>
                <a:gd name="T22" fmla="*/ 2147483647 w 89"/>
                <a:gd name="T23" fmla="*/ 2147483647 h 78"/>
                <a:gd name="T24" fmla="*/ 2147483647 w 89"/>
                <a:gd name="T25" fmla="*/ 2147483647 h 78"/>
                <a:gd name="T26" fmla="*/ 2147483647 w 89"/>
                <a:gd name="T27" fmla="*/ 2147483647 h 78"/>
                <a:gd name="T28" fmla="*/ 2147483647 w 89"/>
                <a:gd name="T29" fmla="*/ 2147483647 h 78"/>
                <a:gd name="T30" fmla="*/ 2147483647 w 89"/>
                <a:gd name="T31" fmla="*/ 2147483647 h 78"/>
                <a:gd name="T32" fmla="*/ 2147483647 w 89"/>
                <a:gd name="T33" fmla="*/ 2147483647 h 78"/>
                <a:gd name="T34" fmla="*/ 2147483647 w 89"/>
                <a:gd name="T35" fmla="*/ 2147483647 h 78"/>
                <a:gd name="T36" fmla="*/ 2147483647 w 89"/>
                <a:gd name="T37" fmla="*/ 2147483647 h 78"/>
                <a:gd name="T38" fmla="*/ 2147483647 w 89"/>
                <a:gd name="T39" fmla="*/ 2147483647 h 78"/>
                <a:gd name="T40" fmla="*/ 2147483647 w 89"/>
                <a:gd name="T41" fmla="*/ 2147483647 h 78"/>
                <a:gd name="T42" fmla="*/ 2147483647 w 89"/>
                <a:gd name="T43" fmla="*/ 2147483647 h 78"/>
                <a:gd name="T44" fmla="*/ 2147483647 w 89"/>
                <a:gd name="T45" fmla="*/ 2147483647 h 78"/>
                <a:gd name="T46" fmla="*/ 2147483647 w 89"/>
                <a:gd name="T47" fmla="*/ 2147483647 h 78"/>
                <a:gd name="T48" fmla="*/ 2147483647 w 89"/>
                <a:gd name="T49" fmla="*/ 2147483647 h 78"/>
                <a:gd name="T50" fmla="*/ 2147483647 w 89"/>
                <a:gd name="T51" fmla="*/ 2147483647 h 78"/>
                <a:gd name="T52" fmla="*/ 2147483647 w 89"/>
                <a:gd name="T53" fmla="*/ 2147483647 h 78"/>
                <a:gd name="T54" fmla="*/ 2147483647 w 89"/>
                <a:gd name="T55" fmla="*/ 2147483647 h 78"/>
                <a:gd name="T56" fmla="*/ 2147483647 w 89"/>
                <a:gd name="T57" fmla="*/ 2147483647 h 78"/>
                <a:gd name="T58" fmla="*/ 2147483647 w 89"/>
                <a:gd name="T59" fmla="*/ 2147483647 h 78"/>
                <a:gd name="T60" fmla="*/ 2147483647 w 89"/>
                <a:gd name="T61" fmla="*/ 2147483647 h 78"/>
                <a:gd name="T62" fmla="*/ 2147483647 w 89"/>
                <a:gd name="T63" fmla="*/ 2147483647 h 78"/>
                <a:gd name="T64" fmla="*/ 2147483647 w 89"/>
                <a:gd name="T65" fmla="*/ 2147483647 h 78"/>
                <a:gd name="T66" fmla="*/ 2147483647 w 89"/>
                <a:gd name="T67" fmla="*/ 2147483647 h 78"/>
                <a:gd name="T68" fmla="*/ 2147483647 w 89"/>
                <a:gd name="T69" fmla="*/ 2147483647 h 78"/>
                <a:gd name="T70" fmla="*/ 2147483647 w 89"/>
                <a:gd name="T71" fmla="*/ 2147483647 h 78"/>
                <a:gd name="T72" fmla="*/ 2147483647 w 89"/>
                <a:gd name="T73" fmla="*/ 2147483647 h 78"/>
                <a:gd name="T74" fmla="*/ 2147483647 w 89"/>
                <a:gd name="T75" fmla="*/ 0 h 78"/>
                <a:gd name="T76" fmla="*/ 0 w 89"/>
                <a:gd name="T77" fmla="*/ 2147483647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
                <a:gd name="T118" fmla="*/ 0 h 78"/>
                <a:gd name="T119" fmla="*/ 89 w 89"/>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 h="78">
                  <a:moveTo>
                    <a:pt x="0" y="1"/>
                  </a:moveTo>
                  <a:lnTo>
                    <a:pt x="5" y="11"/>
                  </a:lnTo>
                  <a:lnTo>
                    <a:pt x="8" y="14"/>
                  </a:lnTo>
                  <a:lnTo>
                    <a:pt x="10" y="13"/>
                  </a:lnTo>
                  <a:lnTo>
                    <a:pt x="11" y="15"/>
                  </a:lnTo>
                  <a:lnTo>
                    <a:pt x="11" y="16"/>
                  </a:lnTo>
                  <a:lnTo>
                    <a:pt x="10" y="16"/>
                  </a:lnTo>
                  <a:lnTo>
                    <a:pt x="8" y="19"/>
                  </a:lnTo>
                  <a:lnTo>
                    <a:pt x="12" y="25"/>
                  </a:lnTo>
                  <a:lnTo>
                    <a:pt x="15" y="26"/>
                  </a:lnTo>
                  <a:lnTo>
                    <a:pt x="15" y="62"/>
                  </a:lnTo>
                  <a:lnTo>
                    <a:pt x="15" y="71"/>
                  </a:lnTo>
                  <a:lnTo>
                    <a:pt x="74" y="69"/>
                  </a:lnTo>
                  <a:lnTo>
                    <a:pt x="75" y="74"/>
                  </a:lnTo>
                  <a:lnTo>
                    <a:pt x="73" y="78"/>
                  </a:lnTo>
                  <a:lnTo>
                    <a:pt x="82" y="77"/>
                  </a:lnTo>
                  <a:lnTo>
                    <a:pt x="83" y="74"/>
                  </a:lnTo>
                  <a:lnTo>
                    <a:pt x="83" y="71"/>
                  </a:lnTo>
                  <a:lnTo>
                    <a:pt x="85" y="68"/>
                  </a:lnTo>
                  <a:lnTo>
                    <a:pt x="86" y="66"/>
                  </a:lnTo>
                  <a:lnTo>
                    <a:pt x="88" y="66"/>
                  </a:lnTo>
                  <a:lnTo>
                    <a:pt x="89" y="60"/>
                  </a:lnTo>
                  <a:lnTo>
                    <a:pt x="88" y="60"/>
                  </a:lnTo>
                  <a:lnTo>
                    <a:pt x="86" y="60"/>
                  </a:lnTo>
                  <a:lnTo>
                    <a:pt x="84" y="56"/>
                  </a:lnTo>
                  <a:lnTo>
                    <a:pt x="83" y="50"/>
                  </a:lnTo>
                  <a:lnTo>
                    <a:pt x="80" y="47"/>
                  </a:lnTo>
                  <a:lnTo>
                    <a:pt x="77" y="45"/>
                  </a:lnTo>
                  <a:lnTo>
                    <a:pt x="72" y="42"/>
                  </a:lnTo>
                  <a:lnTo>
                    <a:pt x="71" y="37"/>
                  </a:lnTo>
                  <a:lnTo>
                    <a:pt x="73" y="30"/>
                  </a:lnTo>
                  <a:lnTo>
                    <a:pt x="71" y="28"/>
                  </a:lnTo>
                  <a:lnTo>
                    <a:pt x="66" y="28"/>
                  </a:lnTo>
                  <a:lnTo>
                    <a:pt x="65" y="23"/>
                  </a:lnTo>
                  <a:lnTo>
                    <a:pt x="57" y="15"/>
                  </a:lnTo>
                  <a:lnTo>
                    <a:pt x="54" y="7"/>
                  </a:lnTo>
                  <a:lnTo>
                    <a:pt x="56" y="4"/>
                  </a:lnTo>
                  <a:lnTo>
                    <a:pt x="52" y="0"/>
                  </a:lnTo>
                  <a:lnTo>
                    <a:pt x="0" y="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7" name="Freeform 32"/>
            <p:cNvSpPr>
              <a:spLocks/>
            </p:cNvSpPr>
            <p:nvPr/>
          </p:nvSpPr>
          <p:spPr bwMode="auto">
            <a:xfrm>
              <a:off x="2442543" y="1343658"/>
              <a:ext cx="1000926" cy="633139"/>
            </a:xfrm>
            <a:custGeom>
              <a:avLst/>
              <a:gdLst>
                <a:gd name="T0" fmla="*/ 0 w 137"/>
                <a:gd name="T1" fmla="*/ 2147483647 h 87"/>
                <a:gd name="T2" fmla="*/ 2147483647 w 137"/>
                <a:gd name="T3" fmla="*/ 2147483647 h 87"/>
                <a:gd name="T4" fmla="*/ 2147483647 w 137"/>
                <a:gd name="T5" fmla="*/ 2147483647 h 87"/>
                <a:gd name="T6" fmla="*/ 2147483647 w 137"/>
                <a:gd name="T7" fmla="*/ 2147483647 h 87"/>
                <a:gd name="T8" fmla="*/ 2147483647 w 137"/>
                <a:gd name="T9" fmla="*/ 2147483647 h 87"/>
                <a:gd name="T10" fmla="*/ 2147483647 w 137"/>
                <a:gd name="T11" fmla="*/ 2147483647 h 87"/>
                <a:gd name="T12" fmla="*/ 2147483647 w 137"/>
                <a:gd name="T13" fmla="*/ 2147483647 h 87"/>
                <a:gd name="T14" fmla="*/ 2147483647 w 137"/>
                <a:gd name="T15" fmla="*/ 2147483647 h 87"/>
                <a:gd name="T16" fmla="*/ 2147483647 w 137"/>
                <a:gd name="T17" fmla="*/ 2147483647 h 87"/>
                <a:gd name="T18" fmla="*/ 2147483647 w 137"/>
                <a:gd name="T19" fmla="*/ 2147483647 h 87"/>
                <a:gd name="T20" fmla="*/ 2147483647 w 137"/>
                <a:gd name="T21" fmla="*/ 2147483647 h 87"/>
                <a:gd name="T22" fmla="*/ 2147483647 w 137"/>
                <a:gd name="T23" fmla="*/ 2147483647 h 87"/>
                <a:gd name="T24" fmla="*/ 2147483647 w 137"/>
                <a:gd name="T25" fmla="*/ 2147483647 h 87"/>
                <a:gd name="T26" fmla="*/ 2147483647 w 137"/>
                <a:gd name="T27" fmla="*/ 2147483647 h 87"/>
                <a:gd name="T28" fmla="*/ 2147483647 w 137"/>
                <a:gd name="T29" fmla="*/ 2147483647 h 87"/>
                <a:gd name="T30" fmla="*/ 2147483647 w 137"/>
                <a:gd name="T31" fmla="*/ 2147483647 h 87"/>
                <a:gd name="T32" fmla="*/ 2147483647 w 137"/>
                <a:gd name="T33" fmla="*/ 2147483647 h 87"/>
                <a:gd name="T34" fmla="*/ 2147483647 w 137"/>
                <a:gd name="T35" fmla="*/ 2147483647 h 87"/>
                <a:gd name="T36" fmla="*/ 2147483647 w 137"/>
                <a:gd name="T37" fmla="*/ 2147483647 h 87"/>
                <a:gd name="T38" fmla="*/ 2147483647 w 137"/>
                <a:gd name="T39" fmla="*/ 2147483647 h 87"/>
                <a:gd name="T40" fmla="*/ 2147483647 w 137"/>
                <a:gd name="T41" fmla="*/ 2147483647 h 87"/>
                <a:gd name="T42" fmla="*/ 2147483647 w 137"/>
                <a:gd name="T43" fmla="*/ 2147483647 h 87"/>
                <a:gd name="T44" fmla="*/ 2147483647 w 137"/>
                <a:gd name="T45" fmla="*/ 2147483647 h 87"/>
                <a:gd name="T46" fmla="*/ 2147483647 w 137"/>
                <a:gd name="T47" fmla="*/ 2147483647 h 87"/>
                <a:gd name="T48" fmla="*/ 2147483647 w 137"/>
                <a:gd name="T49" fmla="*/ 2147483647 h 87"/>
                <a:gd name="T50" fmla="*/ 2147483647 w 137"/>
                <a:gd name="T51" fmla="*/ 2147483647 h 87"/>
                <a:gd name="T52" fmla="*/ 2147483647 w 137"/>
                <a:gd name="T53" fmla="*/ 2147483647 h 87"/>
                <a:gd name="T54" fmla="*/ 2147483647 w 137"/>
                <a:gd name="T55" fmla="*/ 2147483647 h 87"/>
                <a:gd name="T56" fmla="*/ 2147483647 w 137"/>
                <a:gd name="T57" fmla="*/ 2147483647 h 87"/>
                <a:gd name="T58" fmla="*/ 2147483647 w 137"/>
                <a:gd name="T59" fmla="*/ 2147483647 h 87"/>
                <a:gd name="T60" fmla="*/ 2147483647 w 137"/>
                <a:gd name="T61" fmla="*/ 2147483647 h 87"/>
                <a:gd name="T62" fmla="*/ 2147483647 w 137"/>
                <a:gd name="T63" fmla="*/ 2147483647 h 87"/>
                <a:gd name="T64" fmla="*/ 2147483647 w 137"/>
                <a:gd name="T65" fmla="*/ 2147483647 h 87"/>
                <a:gd name="T66" fmla="*/ 2147483647 w 137"/>
                <a:gd name="T67" fmla="*/ 0 h 87"/>
                <a:gd name="T68" fmla="*/ 0 w 137"/>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7"/>
                <a:gd name="T106" fmla="*/ 0 h 87"/>
                <a:gd name="T107" fmla="*/ 137 w 137"/>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7" h="87">
                  <a:moveTo>
                    <a:pt x="0" y="16"/>
                  </a:moveTo>
                  <a:lnTo>
                    <a:pt x="3" y="22"/>
                  </a:lnTo>
                  <a:lnTo>
                    <a:pt x="3" y="26"/>
                  </a:lnTo>
                  <a:lnTo>
                    <a:pt x="2" y="26"/>
                  </a:lnTo>
                  <a:lnTo>
                    <a:pt x="6" y="30"/>
                  </a:lnTo>
                  <a:lnTo>
                    <a:pt x="10" y="41"/>
                  </a:lnTo>
                  <a:lnTo>
                    <a:pt x="12" y="40"/>
                  </a:lnTo>
                  <a:lnTo>
                    <a:pt x="12" y="42"/>
                  </a:lnTo>
                  <a:lnTo>
                    <a:pt x="14" y="42"/>
                  </a:lnTo>
                  <a:lnTo>
                    <a:pt x="15" y="43"/>
                  </a:lnTo>
                  <a:lnTo>
                    <a:pt x="12" y="50"/>
                  </a:lnTo>
                  <a:lnTo>
                    <a:pt x="12" y="55"/>
                  </a:lnTo>
                  <a:lnTo>
                    <a:pt x="9" y="60"/>
                  </a:lnTo>
                  <a:lnTo>
                    <a:pt x="11" y="62"/>
                  </a:lnTo>
                  <a:lnTo>
                    <a:pt x="16" y="59"/>
                  </a:lnTo>
                  <a:lnTo>
                    <a:pt x="21" y="75"/>
                  </a:lnTo>
                  <a:lnTo>
                    <a:pt x="23" y="76"/>
                  </a:lnTo>
                  <a:lnTo>
                    <a:pt x="24" y="81"/>
                  </a:lnTo>
                  <a:lnTo>
                    <a:pt x="25" y="83"/>
                  </a:lnTo>
                  <a:lnTo>
                    <a:pt x="27" y="81"/>
                  </a:lnTo>
                  <a:lnTo>
                    <a:pt x="31" y="83"/>
                  </a:lnTo>
                  <a:lnTo>
                    <a:pt x="33" y="81"/>
                  </a:lnTo>
                  <a:lnTo>
                    <a:pt x="40" y="83"/>
                  </a:lnTo>
                  <a:lnTo>
                    <a:pt x="42" y="83"/>
                  </a:lnTo>
                  <a:lnTo>
                    <a:pt x="44" y="80"/>
                  </a:lnTo>
                  <a:lnTo>
                    <a:pt x="47" y="85"/>
                  </a:lnTo>
                  <a:lnTo>
                    <a:pt x="48" y="77"/>
                  </a:lnTo>
                  <a:lnTo>
                    <a:pt x="85" y="82"/>
                  </a:lnTo>
                  <a:lnTo>
                    <a:pt x="131" y="87"/>
                  </a:lnTo>
                  <a:lnTo>
                    <a:pt x="133" y="71"/>
                  </a:lnTo>
                  <a:lnTo>
                    <a:pt x="137" y="20"/>
                  </a:lnTo>
                  <a:lnTo>
                    <a:pt x="77" y="13"/>
                  </a:lnTo>
                  <a:lnTo>
                    <a:pt x="47" y="8"/>
                  </a:lnTo>
                  <a:lnTo>
                    <a:pt x="4" y="0"/>
                  </a:lnTo>
                  <a:lnTo>
                    <a:pt x="0" y="16"/>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8" name="Freeform 33"/>
            <p:cNvSpPr>
              <a:spLocks/>
            </p:cNvSpPr>
            <p:nvPr/>
          </p:nvSpPr>
          <p:spPr bwMode="auto">
            <a:xfrm>
              <a:off x="3355905" y="2224231"/>
              <a:ext cx="802687" cy="400259"/>
            </a:xfrm>
            <a:custGeom>
              <a:avLst/>
              <a:gdLst>
                <a:gd name="T0" fmla="*/ 0 w 110"/>
                <a:gd name="T1" fmla="*/ 2147483647 h 55"/>
                <a:gd name="T2" fmla="*/ 2147483647 w 110"/>
                <a:gd name="T3" fmla="*/ 0 h 55"/>
                <a:gd name="T4" fmla="*/ 2147483647 w 110"/>
                <a:gd name="T5" fmla="*/ 2147483647 h 55"/>
                <a:gd name="T6" fmla="*/ 2147483647 w 110"/>
                <a:gd name="T7" fmla="*/ 2147483647 h 55"/>
                <a:gd name="T8" fmla="*/ 2147483647 w 110"/>
                <a:gd name="T9" fmla="*/ 2147483647 h 55"/>
                <a:gd name="T10" fmla="*/ 2147483647 w 110"/>
                <a:gd name="T11" fmla="*/ 2147483647 h 55"/>
                <a:gd name="T12" fmla="*/ 2147483647 w 110"/>
                <a:gd name="T13" fmla="*/ 2147483647 h 55"/>
                <a:gd name="T14" fmla="*/ 2147483647 w 110"/>
                <a:gd name="T15" fmla="*/ 2147483647 h 55"/>
                <a:gd name="T16" fmla="*/ 2147483647 w 110"/>
                <a:gd name="T17" fmla="*/ 2147483647 h 55"/>
                <a:gd name="T18" fmla="*/ 2147483647 w 110"/>
                <a:gd name="T19" fmla="*/ 2147483647 h 55"/>
                <a:gd name="T20" fmla="*/ 2147483647 w 110"/>
                <a:gd name="T21" fmla="*/ 2147483647 h 55"/>
                <a:gd name="T22" fmla="*/ 2147483647 w 110"/>
                <a:gd name="T23" fmla="*/ 2147483647 h 55"/>
                <a:gd name="T24" fmla="*/ 2147483647 w 110"/>
                <a:gd name="T25" fmla="*/ 2147483647 h 55"/>
                <a:gd name="T26" fmla="*/ 2147483647 w 110"/>
                <a:gd name="T27" fmla="*/ 2147483647 h 55"/>
                <a:gd name="T28" fmla="*/ 2147483647 w 110"/>
                <a:gd name="T29" fmla="*/ 2147483647 h 55"/>
                <a:gd name="T30" fmla="*/ 2147483647 w 110"/>
                <a:gd name="T31" fmla="*/ 2147483647 h 55"/>
                <a:gd name="T32" fmla="*/ 2147483647 w 110"/>
                <a:gd name="T33" fmla="*/ 2147483647 h 55"/>
                <a:gd name="T34" fmla="*/ 2147483647 w 110"/>
                <a:gd name="T35" fmla="*/ 2147483647 h 55"/>
                <a:gd name="T36" fmla="*/ 2147483647 w 110"/>
                <a:gd name="T37" fmla="*/ 2147483647 h 55"/>
                <a:gd name="T38" fmla="*/ 0 w 110"/>
                <a:gd name="T39" fmla="*/ 2147483647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
                <a:gd name="T61" fmla="*/ 0 h 55"/>
                <a:gd name="T62" fmla="*/ 110 w 110"/>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 h="55">
                  <a:moveTo>
                    <a:pt x="0" y="34"/>
                  </a:moveTo>
                  <a:lnTo>
                    <a:pt x="3" y="0"/>
                  </a:lnTo>
                  <a:lnTo>
                    <a:pt x="71" y="4"/>
                  </a:lnTo>
                  <a:lnTo>
                    <a:pt x="76" y="7"/>
                  </a:lnTo>
                  <a:lnTo>
                    <a:pt x="84" y="7"/>
                  </a:lnTo>
                  <a:lnTo>
                    <a:pt x="88" y="8"/>
                  </a:lnTo>
                  <a:lnTo>
                    <a:pt x="92" y="10"/>
                  </a:lnTo>
                  <a:lnTo>
                    <a:pt x="94" y="13"/>
                  </a:lnTo>
                  <a:lnTo>
                    <a:pt x="97" y="14"/>
                  </a:lnTo>
                  <a:lnTo>
                    <a:pt x="101" y="24"/>
                  </a:lnTo>
                  <a:lnTo>
                    <a:pt x="101" y="27"/>
                  </a:lnTo>
                  <a:lnTo>
                    <a:pt x="103" y="32"/>
                  </a:lnTo>
                  <a:lnTo>
                    <a:pt x="104" y="40"/>
                  </a:lnTo>
                  <a:lnTo>
                    <a:pt x="104" y="43"/>
                  </a:lnTo>
                  <a:lnTo>
                    <a:pt x="105" y="45"/>
                  </a:lnTo>
                  <a:lnTo>
                    <a:pt x="110" y="55"/>
                  </a:lnTo>
                  <a:lnTo>
                    <a:pt x="61" y="55"/>
                  </a:lnTo>
                  <a:lnTo>
                    <a:pt x="24" y="53"/>
                  </a:lnTo>
                  <a:lnTo>
                    <a:pt x="25" y="36"/>
                  </a:lnTo>
                  <a:lnTo>
                    <a:pt x="0" y="34"/>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39" name="Freeform 34"/>
            <p:cNvSpPr>
              <a:spLocks/>
            </p:cNvSpPr>
            <p:nvPr/>
          </p:nvSpPr>
          <p:spPr bwMode="auto">
            <a:xfrm>
              <a:off x="1844178" y="2093236"/>
              <a:ext cx="621474" cy="960624"/>
            </a:xfrm>
            <a:custGeom>
              <a:avLst/>
              <a:gdLst>
                <a:gd name="T0" fmla="*/ 0 w 85"/>
                <a:gd name="T1" fmla="*/ 2147483647 h 132"/>
                <a:gd name="T2" fmla="*/ 2147483647 w 85"/>
                <a:gd name="T3" fmla="*/ 2147483647 h 132"/>
                <a:gd name="T4" fmla="*/ 2147483647 w 85"/>
                <a:gd name="T5" fmla="*/ 2147483647 h 132"/>
                <a:gd name="T6" fmla="*/ 2147483647 w 85"/>
                <a:gd name="T7" fmla="*/ 2147483647 h 132"/>
                <a:gd name="T8" fmla="*/ 2147483647 w 85"/>
                <a:gd name="T9" fmla="*/ 2147483647 h 132"/>
                <a:gd name="T10" fmla="*/ 2147483647 w 85"/>
                <a:gd name="T11" fmla="*/ 2147483647 h 132"/>
                <a:gd name="T12" fmla="*/ 2147483647 w 85"/>
                <a:gd name="T13" fmla="*/ 2147483647 h 132"/>
                <a:gd name="T14" fmla="*/ 2147483647 w 85"/>
                <a:gd name="T15" fmla="*/ 2147483647 h 132"/>
                <a:gd name="T16" fmla="*/ 2147483647 w 85"/>
                <a:gd name="T17" fmla="*/ 2147483647 h 132"/>
                <a:gd name="T18" fmla="*/ 2147483647 w 85"/>
                <a:gd name="T19" fmla="*/ 0 h 132"/>
                <a:gd name="T20" fmla="*/ 0 w 85"/>
                <a:gd name="T21" fmla="*/ 2147483647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32"/>
                <a:gd name="T35" fmla="*/ 85 w 85"/>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32">
                  <a:moveTo>
                    <a:pt x="0" y="49"/>
                  </a:moveTo>
                  <a:lnTo>
                    <a:pt x="4" y="56"/>
                  </a:lnTo>
                  <a:lnTo>
                    <a:pt x="54" y="132"/>
                  </a:lnTo>
                  <a:lnTo>
                    <a:pt x="56" y="114"/>
                  </a:lnTo>
                  <a:lnTo>
                    <a:pt x="59" y="113"/>
                  </a:lnTo>
                  <a:lnTo>
                    <a:pt x="64" y="116"/>
                  </a:lnTo>
                  <a:lnTo>
                    <a:pt x="69" y="101"/>
                  </a:lnTo>
                  <a:lnTo>
                    <a:pt x="85" y="17"/>
                  </a:lnTo>
                  <a:lnTo>
                    <a:pt x="49" y="9"/>
                  </a:lnTo>
                  <a:lnTo>
                    <a:pt x="13" y="0"/>
                  </a:lnTo>
                  <a:lnTo>
                    <a:pt x="0" y="49"/>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0" name="Freeform 35"/>
            <p:cNvSpPr>
              <a:spLocks/>
            </p:cNvSpPr>
            <p:nvPr/>
          </p:nvSpPr>
          <p:spPr bwMode="auto">
            <a:xfrm>
              <a:off x="6187197" y="1700253"/>
              <a:ext cx="160538" cy="342040"/>
            </a:xfrm>
            <a:custGeom>
              <a:avLst/>
              <a:gdLst>
                <a:gd name="T0" fmla="*/ 0 w 22"/>
                <a:gd name="T1" fmla="*/ 2147483647 h 47"/>
                <a:gd name="T2" fmla="*/ 2147483647 w 22"/>
                <a:gd name="T3" fmla="*/ 2147483647 h 47"/>
                <a:gd name="T4" fmla="*/ 2147483647 w 22"/>
                <a:gd name="T5" fmla="*/ 2147483647 h 47"/>
                <a:gd name="T6" fmla="*/ 2147483647 w 22"/>
                <a:gd name="T7" fmla="*/ 2147483647 h 47"/>
                <a:gd name="T8" fmla="*/ 2147483647 w 22"/>
                <a:gd name="T9" fmla="*/ 2147483647 h 47"/>
                <a:gd name="T10" fmla="*/ 2147483647 w 22"/>
                <a:gd name="T11" fmla="*/ 0 h 47"/>
                <a:gd name="T12" fmla="*/ 2147483647 w 22"/>
                <a:gd name="T13" fmla="*/ 2147483647 h 47"/>
                <a:gd name="T14" fmla="*/ 2147483647 w 22"/>
                <a:gd name="T15" fmla="*/ 2147483647 h 47"/>
                <a:gd name="T16" fmla="*/ 2147483647 w 22"/>
                <a:gd name="T17" fmla="*/ 2147483647 h 47"/>
                <a:gd name="T18" fmla="*/ 2147483647 w 22"/>
                <a:gd name="T19" fmla="*/ 2147483647 h 47"/>
                <a:gd name="T20" fmla="*/ 2147483647 w 22"/>
                <a:gd name="T21" fmla="*/ 2147483647 h 47"/>
                <a:gd name="T22" fmla="*/ 2147483647 w 22"/>
                <a:gd name="T23" fmla="*/ 2147483647 h 47"/>
                <a:gd name="T24" fmla="*/ 0 w 22"/>
                <a:gd name="T25" fmla="*/ 2147483647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47"/>
                <a:gd name="T41" fmla="*/ 22 w 22"/>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47">
                  <a:moveTo>
                    <a:pt x="0" y="32"/>
                  </a:moveTo>
                  <a:lnTo>
                    <a:pt x="1" y="22"/>
                  </a:lnTo>
                  <a:lnTo>
                    <a:pt x="4" y="17"/>
                  </a:lnTo>
                  <a:lnTo>
                    <a:pt x="4" y="6"/>
                  </a:lnTo>
                  <a:lnTo>
                    <a:pt x="4" y="3"/>
                  </a:lnTo>
                  <a:lnTo>
                    <a:pt x="8" y="0"/>
                  </a:lnTo>
                  <a:lnTo>
                    <a:pt x="17" y="29"/>
                  </a:lnTo>
                  <a:lnTo>
                    <a:pt x="21" y="36"/>
                  </a:lnTo>
                  <a:lnTo>
                    <a:pt x="22" y="37"/>
                  </a:lnTo>
                  <a:lnTo>
                    <a:pt x="21" y="40"/>
                  </a:lnTo>
                  <a:lnTo>
                    <a:pt x="17" y="43"/>
                  </a:lnTo>
                  <a:lnTo>
                    <a:pt x="2" y="47"/>
                  </a:lnTo>
                  <a:lnTo>
                    <a:pt x="0" y="3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1" name="Freeform 36"/>
            <p:cNvSpPr>
              <a:spLocks/>
            </p:cNvSpPr>
            <p:nvPr/>
          </p:nvSpPr>
          <p:spPr bwMode="auto">
            <a:xfrm>
              <a:off x="6012065" y="2253340"/>
              <a:ext cx="131349" cy="298375"/>
            </a:xfrm>
            <a:custGeom>
              <a:avLst/>
              <a:gdLst>
                <a:gd name="T0" fmla="*/ 0 w 18"/>
                <a:gd name="T1" fmla="*/ 2147483647 h 41"/>
                <a:gd name="T2" fmla="*/ 2147483647 w 18"/>
                <a:gd name="T3" fmla="*/ 2147483647 h 41"/>
                <a:gd name="T4" fmla="*/ 2147483647 w 18"/>
                <a:gd name="T5" fmla="*/ 2147483647 h 41"/>
                <a:gd name="T6" fmla="*/ 2147483647 w 18"/>
                <a:gd name="T7" fmla="*/ 2147483647 h 41"/>
                <a:gd name="T8" fmla="*/ 2147483647 w 18"/>
                <a:gd name="T9" fmla="*/ 2147483647 h 41"/>
                <a:gd name="T10" fmla="*/ 2147483647 w 18"/>
                <a:gd name="T11" fmla="*/ 2147483647 h 41"/>
                <a:gd name="T12" fmla="*/ 0 w 18"/>
                <a:gd name="T13" fmla="*/ 2147483647 h 41"/>
                <a:gd name="T14" fmla="*/ 2147483647 w 18"/>
                <a:gd name="T15" fmla="*/ 0 h 41"/>
                <a:gd name="T16" fmla="*/ 2147483647 w 18"/>
                <a:gd name="T17" fmla="*/ 2147483647 h 41"/>
                <a:gd name="T18" fmla="*/ 2147483647 w 18"/>
                <a:gd name="T19" fmla="*/ 2147483647 h 41"/>
                <a:gd name="T20" fmla="*/ 2147483647 w 18"/>
                <a:gd name="T21" fmla="*/ 2147483647 h 41"/>
                <a:gd name="T22" fmla="*/ 2147483647 w 18"/>
                <a:gd name="T23" fmla="*/ 2147483647 h 41"/>
                <a:gd name="T24" fmla="*/ 2147483647 w 18"/>
                <a:gd name="T25" fmla="*/ 2147483647 h 41"/>
                <a:gd name="T26" fmla="*/ 2147483647 w 18"/>
                <a:gd name="T27" fmla="*/ 2147483647 h 41"/>
                <a:gd name="T28" fmla="*/ 2147483647 w 18"/>
                <a:gd name="T29" fmla="*/ 2147483647 h 41"/>
                <a:gd name="T30" fmla="*/ 2147483647 w 18"/>
                <a:gd name="T31" fmla="*/ 2147483647 h 41"/>
                <a:gd name="T32" fmla="*/ 2147483647 w 18"/>
                <a:gd name="T33" fmla="*/ 2147483647 h 41"/>
                <a:gd name="T34" fmla="*/ 2147483647 w 18"/>
                <a:gd name="T35" fmla="*/ 2147483647 h 41"/>
                <a:gd name="T36" fmla="*/ 2147483647 w 18"/>
                <a:gd name="T37" fmla="*/ 2147483647 h 41"/>
                <a:gd name="T38" fmla="*/ 2147483647 w 18"/>
                <a:gd name="T39" fmla="*/ 2147483647 h 41"/>
                <a:gd name="T40" fmla="*/ 2147483647 w 18"/>
                <a:gd name="T41" fmla="*/ 2147483647 h 41"/>
                <a:gd name="T42" fmla="*/ 2147483647 w 18"/>
                <a:gd name="T43" fmla="*/ 2147483647 h 41"/>
                <a:gd name="T44" fmla="*/ 2147483647 w 18"/>
                <a:gd name="T45" fmla="*/ 2147483647 h 41"/>
                <a:gd name="T46" fmla="*/ 2147483647 w 18"/>
                <a:gd name="T47" fmla="*/ 2147483647 h 41"/>
                <a:gd name="T48" fmla="*/ 2147483647 w 18"/>
                <a:gd name="T49" fmla="*/ 2147483647 h 41"/>
                <a:gd name="T50" fmla="*/ 2147483647 w 18"/>
                <a:gd name="T51" fmla="*/ 2147483647 h 41"/>
                <a:gd name="T52" fmla="*/ 2147483647 w 18"/>
                <a:gd name="T53" fmla="*/ 2147483647 h 41"/>
                <a:gd name="T54" fmla="*/ 2147483647 w 18"/>
                <a:gd name="T55" fmla="*/ 2147483647 h 41"/>
                <a:gd name="T56" fmla="*/ 2147483647 w 18"/>
                <a:gd name="T57" fmla="*/ 2147483647 h 41"/>
                <a:gd name="T58" fmla="*/ 2147483647 w 18"/>
                <a:gd name="T59" fmla="*/ 2147483647 h 41"/>
                <a:gd name="T60" fmla="*/ 2147483647 w 18"/>
                <a:gd name="T61" fmla="*/ 2147483647 h 41"/>
                <a:gd name="T62" fmla="*/ 2147483647 w 18"/>
                <a:gd name="T63" fmla="*/ 2147483647 h 41"/>
                <a:gd name="T64" fmla="*/ 2147483647 w 18"/>
                <a:gd name="T65" fmla="*/ 2147483647 h 41"/>
                <a:gd name="T66" fmla="*/ 2147483647 w 18"/>
                <a:gd name="T67" fmla="*/ 2147483647 h 41"/>
                <a:gd name="T68" fmla="*/ 2147483647 w 18"/>
                <a:gd name="T69" fmla="*/ 2147483647 h 41"/>
                <a:gd name="T70" fmla="*/ 2147483647 w 18"/>
                <a:gd name="T71" fmla="*/ 2147483647 h 41"/>
                <a:gd name="T72" fmla="*/ 2147483647 w 18"/>
                <a:gd name="T73" fmla="*/ 2147483647 h 41"/>
                <a:gd name="T74" fmla="*/ 0 w 18"/>
                <a:gd name="T75" fmla="*/ 2147483647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
                <a:gd name="T115" fmla="*/ 0 h 41"/>
                <a:gd name="T116" fmla="*/ 18 w 18"/>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 h="41">
                  <a:moveTo>
                    <a:pt x="0" y="30"/>
                  </a:moveTo>
                  <a:lnTo>
                    <a:pt x="1" y="28"/>
                  </a:lnTo>
                  <a:lnTo>
                    <a:pt x="4" y="26"/>
                  </a:lnTo>
                  <a:lnTo>
                    <a:pt x="6" y="22"/>
                  </a:lnTo>
                  <a:lnTo>
                    <a:pt x="8" y="20"/>
                  </a:lnTo>
                  <a:lnTo>
                    <a:pt x="1" y="14"/>
                  </a:lnTo>
                  <a:lnTo>
                    <a:pt x="0" y="8"/>
                  </a:lnTo>
                  <a:lnTo>
                    <a:pt x="4" y="0"/>
                  </a:lnTo>
                  <a:lnTo>
                    <a:pt x="15" y="4"/>
                  </a:lnTo>
                  <a:lnTo>
                    <a:pt x="16" y="5"/>
                  </a:lnTo>
                  <a:lnTo>
                    <a:pt x="14" y="10"/>
                  </a:lnTo>
                  <a:lnTo>
                    <a:pt x="13" y="11"/>
                  </a:lnTo>
                  <a:lnTo>
                    <a:pt x="13" y="13"/>
                  </a:lnTo>
                  <a:lnTo>
                    <a:pt x="14" y="14"/>
                  </a:lnTo>
                  <a:lnTo>
                    <a:pt x="15" y="14"/>
                  </a:lnTo>
                  <a:lnTo>
                    <a:pt x="16" y="14"/>
                  </a:lnTo>
                  <a:lnTo>
                    <a:pt x="16" y="13"/>
                  </a:lnTo>
                  <a:lnTo>
                    <a:pt x="17" y="13"/>
                  </a:lnTo>
                  <a:lnTo>
                    <a:pt x="18" y="16"/>
                  </a:lnTo>
                  <a:lnTo>
                    <a:pt x="18" y="25"/>
                  </a:lnTo>
                  <a:lnTo>
                    <a:pt x="18" y="22"/>
                  </a:lnTo>
                  <a:lnTo>
                    <a:pt x="17" y="20"/>
                  </a:lnTo>
                  <a:lnTo>
                    <a:pt x="17" y="21"/>
                  </a:lnTo>
                  <a:lnTo>
                    <a:pt x="17" y="23"/>
                  </a:lnTo>
                  <a:lnTo>
                    <a:pt x="17" y="25"/>
                  </a:lnTo>
                  <a:lnTo>
                    <a:pt x="17" y="27"/>
                  </a:lnTo>
                  <a:lnTo>
                    <a:pt x="16" y="29"/>
                  </a:lnTo>
                  <a:lnTo>
                    <a:pt x="15" y="29"/>
                  </a:lnTo>
                  <a:lnTo>
                    <a:pt x="15" y="31"/>
                  </a:lnTo>
                  <a:lnTo>
                    <a:pt x="14" y="34"/>
                  </a:lnTo>
                  <a:lnTo>
                    <a:pt x="11" y="41"/>
                  </a:lnTo>
                  <a:lnTo>
                    <a:pt x="10" y="41"/>
                  </a:lnTo>
                  <a:lnTo>
                    <a:pt x="10" y="38"/>
                  </a:lnTo>
                  <a:lnTo>
                    <a:pt x="10" y="37"/>
                  </a:lnTo>
                  <a:lnTo>
                    <a:pt x="7" y="37"/>
                  </a:lnTo>
                  <a:lnTo>
                    <a:pt x="2" y="35"/>
                  </a:lnTo>
                  <a:lnTo>
                    <a:pt x="1" y="34"/>
                  </a:lnTo>
                  <a:lnTo>
                    <a:pt x="0" y="30"/>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2" name="Freeform 37"/>
            <p:cNvSpPr>
              <a:spLocks/>
            </p:cNvSpPr>
            <p:nvPr/>
          </p:nvSpPr>
          <p:spPr bwMode="auto">
            <a:xfrm>
              <a:off x="2728351" y="2908312"/>
              <a:ext cx="685931" cy="698636"/>
            </a:xfrm>
            <a:custGeom>
              <a:avLst/>
              <a:gdLst>
                <a:gd name="T0" fmla="*/ 0 w 94"/>
                <a:gd name="T1" fmla="*/ 2147483647 h 96"/>
                <a:gd name="T2" fmla="*/ 2147483647 w 94"/>
                <a:gd name="T3" fmla="*/ 2147483647 h 96"/>
                <a:gd name="T4" fmla="*/ 2147483647 w 94"/>
                <a:gd name="T5" fmla="*/ 2147483647 h 96"/>
                <a:gd name="T6" fmla="*/ 2147483647 w 94"/>
                <a:gd name="T7" fmla="*/ 2147483647 h 96"/>
                <a:gd name="T8" fmla="*/ 2147483647 w 94"/>
                <a:gd name="T9" fmla="*/ 2147483647 h 96"/>
                <a:gd name="T10" fmla="*/ 2147483647 w 94"/>
                <a:gd name="T11" fmla="*/ 2147483647 h 96"/>
                <a:gd name="T12" fmla="*/ 2147483647 w 94"/>
                <a:gd name="T13" fmla="*/ 2147483647 h 96"/>
                <a:gd name="T14" fmla="*/ 2147483647 w 94"/>
                <a:gd name="T15" fmla="*/ 2147483647 h 96"/>
                <a:gd name="T16" fmla="*/ 2147483647 w 94"/>
                <a:gd name="T17" fmla="*/ 2147483647 h 96"/>
                <a:gd name="T18" fmla="*/ 2147483647 w 94"/>
                <a:gd name="T19" fmla="*/ 2147483647 h 96"/>
                <a:gd name="T20" fmla="*/ 2147483647 w 94"/>
                <a:gd name="T21" fmla="*/ 0 h 96"/>
                <a:gd name="T22" fmla="*/ 0 w 94"/>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96"/>
                <a:gd name="T38" fmla="*/ 94 w 94"/>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96">
                  <a:moveTo>
                    <a:pt x="0" y="95"/>
                  </a:moveTo>
                  <a:lnTo>
                    <a:pt x="12" y="96"/>
                  </a:lnTo>
                  <a:lnTo>
                    <a:pt x="13" y="89"/>
                  </a:lnTo>
                  <a:lnTo>
                    <a:pt x="37" y="92"/>
                  </a:lnTo>
                  <a:lnTo>
                    <a:pt x="35" y="89"/>
                  </a:lnTo>
                  <a:lnTo>
                    <a:pt x="39" y="89"/>
                  </a:lnTo>
                  <a:lnTo>
                    <a:pt x="86" y="93"/>
                  </a:lnTo>
                  <a:lnTo>
                    <a:pt x="93" y="18"/>
                  </a:lnTo>
                  <a:lnTo>
                    <a:pt x="94" y="9"/>
                  </a:lnTo>
                  <a:lnTo>
                    <a:pt x="54" y="5"/>
                  </a:lnTo>
                  <a:lnTo>
                    <a:pt x="14" y="0"/>
                  </a:lnTo>
                  <a:lnTo>
                    <a:pt x="0" y="95"/>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3" name="Freeform 38"/>
            <p:cNvSpPr>
              <a:spLocks/>
            </p:cNvSpPr>
            <p:nvPr/>
          </p:nvSpPr>
          <p:spPr bwMode="auto">
            <a:xfrm>
              <a:off x="5565723" y="1787583"/>
              <a:ext cx="577692" cy="516700"/>
            </a:xfrm>
            <a:custGeom>
              <a:avLst/>
              <a:gdLst>
                <a:gd name="T0" fmla="*/ 0 w 79"/>
                <a:gd name="T1" fmla="*/ 2147483647 h 71"/>
                <a:gd name="T2" fmla="*/ 2147483647 w 79"/>
                <a:gd name="T3" fmla="*/ 2147483647 h 71"/>
                <a:gd name="T4" fmla="*/ 2147483647 w 79"/>
                <a:gd name="T5" fmla="*/ 2147483647 h 71"/>
                <a:gd name="T6" fmla="*/ 2147483647 w 79"/>
                <a:gd name="T7" fmla="*/ 2147483647 h 71"/>
                <a:gd name="T8" fmla="*/ 2147483647 w 79"/>
                <a:gd name="T9" fmla="*/ 2147483647 h 71"/>
                <a:gd name="T10" fmla="*/ 2147483647 w 79"/>
                <a:gd name="T11" fmla="*/ 2147483647 h 71"/>
                <a:gd name="T12" fmla="*/ 2147483647 w 79"/>
                <a:gd name="T13" fmla="*/ 2147483647 h 71"/>
                <a:gd name="T14" fmla="*/ 2147483647 w 79"/>
                <a:gd name="T15" fmla="*/ 2147483647 h 71"/>
                <a:gd name="T16" fmla="*/ 2147483647 w 79"/>
                <a:gd name="T17" fmla="*/ 2147483647 h 71"/>
                <a:gd name="T18" fmla="*/ 2147483647 w 79"/>
                <a:gd name="T19" fmla="*/ 2147483647 h 71"/>
                <a:gd name="T20" fmla="*/ 2147483647 w 79"/>
                <a:gd name="T21" fmla="*/ 2147483647 h 71"/>
                <a:gd name="T22" fmla="*/ 2147483647 w 79"/>
                <a:gd name="T23" fmla="*/ 2147483647 h 71"/>
                <a:gd name="T24" fmla="*/ 2147483647 w 79"/>
                <a:gd name="T25" fmla="*/ 2147483647 h 71"/>
                <a:gd name="T26" fmla="*/ 2147483647 w 79"/>
                <a:gd name="T27" fmla="*/ 2147483647 h 71"/>
                <a:gd name="T28" fmla="*/ 2147483647 w 79"/>
                <a:gd name="T29" fmla="*/ 2147483647 h 71"/>
                <a:gd name="T30" fmla="*/ 2147483647 w 79"/>
                <a:gd name="T31" fmla="*/ 2147483647 h 71"/>
                <a:gd name="T32" fmla="*/ 2147483647 w 79"/>
                <a:gd name="T33" fmla="*/ 2147483647 h 71"/>
                <a:gd name="T34" fmla="*/ 2147483647 w 79"/>
                <a:gd name="T35" fmla="*/ 0 h 71"/>
                <a:gd name="T36" fmla="*/ 2147483647 w 79"/>
                <a:gd name="T37" fmla="*/ 2147483647 h 71"/>
                <a:gd name="T38" fmla="*/ 2147483647 w 79"/>
                <a:gd name="T39" fmla="*/ 2147483647 h 71"/>
                <a:gd name="T40" fmla="*/ 2147483647 w 79"/>
                <a:gd name="T41" fmla="*/ 2147483647 h 71"/>
                <a:gd name="T42" fmla="*/ 2147483647 w 79"/>
                <a:gd name="T43" fmla="*/ 2147483647 h 71"/>
                <a:gd name="T44" fmla="*/ 2147483647 w 79"/>
                <a:gd name="T45" fmla="*/ 2147483647 h 71"/>
                <a:gd name="T46" fmla="*/ 2147483647 w 79"/>
                <a:gd name="T47" fmla="*/ 2147483647 h 71"/>
                <a:gd name="T48" fmla="*/ 2147483647 w 79"/>
                <a:gd name="T49" fmla="*/ 2147483647 h 71"/>
                <a:gd name="T50" fmla="*/ 2147483647 w 79"/>
                <a:gd name="T51" fmla="*/ 2147483647 h 71"/>
                <a:gd name="T52" fmla="*/ 2147483647 w 79"/>
                <a:gd name="T53" fmla="*/ 2147483647 h 71"/>
                <a:gd name="T54" fmla="*/ 2147483647 w 79"/>
                <a:gd name="T55" fmla="*/ 2147483647 h 71"/>
                <a:gd name="T56" fmla="*/ 2147483647 w 79"/>
                <a:gd name="T57" fmla="*/ 2147483647 h 71"/>
                <a:gd name="T58" fmla="*/ 2147483647 w 79"/>
                <a:gd name="T59" fmla="*/ 2147483647 h 71"/>
                <a:gd name="T60" fmla="*/ 2147483647 w 79"/>
                <a:gd name="T61" fmla="*/ 2147483647 h 71"/>
                <a:gd name="T62" fmla="*/ 2147483647 w 79"/>
                <a:gd name="T63" fmla="*/ 2147483647 h 71"/>
                <a:gd name="T64" fmla="*/ 2147483647 w 79"/>
                <a:gd name="T65" fmla="*/ 2147483647 h 71"/>
                <a:gd name="T66" fmla="*/ 2147483647 w 79"/>
                <a:gd name="T67" fmla="*/ 2147483647 h 71"/>
                <a:gd name="T68" fmla="*/ 2147483647 w 79"/>
                <a:gd name="T69" fmla="*/ 2147483647 h 71"/>
                <a:gd name="T70" fmla="*/ 2147483647 w 79"/>
                <a:gd name="T71" fmla="*/ 2147483647 h 71"/>
                <a:gd name="T72" fmla="*/ 2147483647 w 79"/>
                <a:gd name="T73" fmla="*/ 2147483647 h 71"/>
                <a:gd name="T74" fmla="*/ 2147483647 w 79"/>
                <a:gd name="T75" fmla="*/ 2147483647 h 71"/>
                <a:gd name="T76" fmla="*/ 2147483647 w 79"/>
                <a:gd name="T77" fmla="*/ 2147483647 h 71"/>
                <a:gd name="T78" fmla="*/ 2147483647 w 79"/>
                <a:gd name="T79" fmla="*/ 2147483647 h 71"/>
                <a:gd name="T80" fmla="*/ 2147483647 w 79"/>
                <a:gd name="T81" fmla="*/ 2147483647 h 71"/>
                <a:gd name="T82" fmla="*/ 2147483647 w 79"/>
                <a:gd name="T83" fmla="*/ 2147483647 h 71"/>
                <a:gd name="T84" fmla="*/ 2147483647 w 79"/>
                <a:gd name="T85" fmla="*/ 2147483647 h 71"/>
                <a:gd name="T86" fmla="*/ 2147483647 w 79"/>
                <a:gd name="T87" fmla="*/ 2147483647 h 71"/>
                <a:gd name="T88" fmla="*/ 2147483647 w 79"/>
                <a:gd name="T89" fmla="*/ 2147483647 h 71"/>
                <a:gd name="T90" fmla="*/ 2147483647 w 79"/>
                <a:gd name="T91" fmla="*/ 2147483647 h 71"/>
                <a:gd name="T92" fmla="*/ 2147483647 w 79"/>
                <a:gd name="T93" fmla="*/ 2147483647 h 71"/>
                <a:gd name="T94" fmla="*/ 2147483647 w 79"/>
                <a:gd name="T95" fmla="*/ 2147483647 h 71"/>
                <a:gd name="T96" fmla="*/ 2147483647 w 79"/>
                <a:gd name="T97" fmla="*/ 2147483647 h 71"/>
                <a:gd name="T98" fmla="*/ 2147483647 w 79"/>
                <a:gd name="T99" fmla="*/ 2147483647 h 71"/>
                <a:gd name="T100" fmla="*/ 2147483647 w 79"/>
                <a:gd name="T101" fmla="*/ 2147483647 h 71"/>
                <a:gd name="T102" fmla="*/ 2147483647 w 79"/>
                <a:gd name="T103" fmla="*/ 2147483647 h 71"/>
                <a:gd name="T104" fmla="*/ 0 w 79"/>
                <a:gd name="T105" fmla="*/ 2147483647 h 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
                <a:gd name="T160" fmla="*/ 0 h 71"/>
                <a:gd name="T161" fmla="*/ 79 w 79"/>
                <a:gd name="T162" fmla="*/ 71 h 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 h="71">
                  <a:moveTo>
                    <a:pt x="0" y="61"/>
                  </a:moveTo>
                  <a:lnTo>
                    <a:pt x="3" y="65"/>
                  </a:lnTo>
                  <a:lnTo>
                    <a:pt x="54" y="55"/>
                  </a:lnTo>
                  <a:lnTo>
                    <a:pt x="58" y="57"/>
                  </a:lnTo>
                  <a:lnTo>
                    <a:pt x="60" y="61"/>
                  </a:lnTo>
                  <a:lnTo>
                    <a:pt x="65" y="64"/>
                  </a:lnTo>
                  <a:lnTo>
                    <a:pt x="76" y="68"/>
                  </a:lnTo>
                  <a:lnTo>
                    <a:pt x="77" y="69"/>
                  </a:lnTo>
                  <a:lnTo>
                    <a:pt x="77" y="71"/>
                  </a:lnTo>
                  <a:lnTo>
                    <a:pt x="78" y="70"/>
                  </a:lnTo>
                  <a:lnTo>
                    <a:pt x="79" y="66"/>
                  </a:lnTo>
                  <a:lnTo>
                    <a:pt x="79" y="61"/>
                  </a:lnTo>
                  <a:lnTo>
                    <a:pt x="77" y="49"/>
                  </a:lnTo>
                  <a:lnTo>
                    <a:pt x="77" y="37"/>
                  </a:lnTo>
                  <a:lnTo>
                    <a:pt x="75" y="28"/>
                  </a:lnTo>
                  <a:lnTo>
                    <a:pt x="72" y="20"/>
                  </a:lnTo>
                  <a:lnTo>
                    <a:pt x="71" y="12"/>
                  </a:lnTo>
                  <a:lnTo>
                    <a:pt x="68" y="0"/>
                  </a:lnTo>
                  <a:lnTo>
                    <a:pt x="52" y="4"/>
                  </a:lnTo>
                  <a:lnTo>
                    <a:pt x="51" y="4"/>
                  </a:lnTo>
                  <a:lnTo>
                    <a:pt x="46" y="8"/>
                  </a:lnTo>
                  <a:lnTo>
                    <a:pt x="41" y="14"/>
                  </a:lnTo>
                  <a:lnTo>
                    <a:pt x="41" y="17"/>
                  </a:lnTo>
                  <a:lnTo>
                    <a:pt x="39" y="19"/>
                  </a:lnTo>
                  <a:lnTo>
                    <a:pt x="35" y="23"/>
                  </a:lnTo>
                  <a:lnTo>
                    <a:pt x="37" y="25"/>
                  </a:lnTo>
                  <a:lnTo>
                    <a:pt x="37" y="23"/>
                  </a:lnTo>
                  <a:lnTo>
                    <a:pt x="38" y="24"/>
                  </a:lnTo>
                  <a:lnTo>
                    <a:pt x="38" y="25"/>
                  </a:lnTo>
                  <a:lnTo>
                    <a:pt x="39" y="25"/>
                  </a:lnTo>
                  <a:lnTo>
                    <a:pt x="38" y="26"/>
                  </a:lnTo>
                  <a:lnTo>
                    <a:pt x="37" y="26"/>
                  </a:lnTo>
                  <a:lnTo>
                    <a:pt x="37" y="27"/>
                  </a:lnTo>
                  <a:lnTo>
                    <a:pt x="39" y="29"/>
                  </a:lnTo>
                  <a:lnTo>
                    <a:pt x="39" y="31"/>
                  </a:lnTo>
                  <a:lnTo>
                    <a:pt x="36" y="33"/>
                  </a:lnTo>
                  <a:lnTo>
                    <a:pt x="34" y="36"/>
                  </a:lnTo>
                  <a:lnTo>
                    <a:pt x="31" y="38"/>
                  </a:lnTo>
                  <a:lnTo>
                    <a:pt x="26" y="39"/>
                  </a:lnTo>
                  <a:lnTo>
                    <a:pt x="24" y="40"/>
                  </a:lnTo>
                  <a:lnTo>
                    <a:pt x="21" y="39"/>
                  </a:lnTo>
                  <a:lnTo>
                    <a:pt x="13" y="40"/>
                  </a:lnTo>
                  <a:lnTo>
                    <a:pt x="6" y="42"/>
                  </a:lnTo>
                  <a:lnTo>
                    <a:pt x="7" y="45"/>
                  </a:lnTo>
                  <a:lnTo>
                    <a:pt x="6" y="46"/>
                  </a:lnTo>
                  <a:lnTo>
                    <a:pt x="7" y="46"/>
                  </a:lnTo>
                  <a:lnTo>
                    <a:pt x="8" y="48"/>
                  </a:lnTo>
                  <a:lnTo>
                    <a:pt x="9" y="48"/>
                  </a:lnTo>
                  <a:lnTo>
                    <a:pt x="10" y="50"/>
                  </a:lnTo>
                  <a:lnTo>
                    <a:pt x="10" y="51"/>
                  </a:lnTo>
                  <a:lnTo>
                    <a:pt x="8" y="52"/>
                  </a:lnTo>
                  <a:lnTo>
                    <a:pt x="7" y="54"/>
                  </a:lnTo>
                  <a:lnTo>
                    <a:pt x="0" y="6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4" name="Freeform 39"/>
            <p:cNvSpPr>
              <a:spLocks/>
            </p:cNvSpPr>
            <p:nvPr/>
          </p:nvSpPr>
          <p:spPr bwMode="auto">
            <a:xfrm>
              <a:off x="6105712" y="2326115"/>
              <a:ext cx="14593" cy="21832"/>
            </a:xfrm>
            <a:custGeom>
              <a:avLst/>
              <a:gdLst>
                <a:gd name="T0" fmla="*/ 0 w 2"/>
                <a:gd name="T1" fmla="*/ 2147483647 h 3"/>
                <a:gd name="T2" fmla="*/ 0 w 2"/>
                <a:gd name="T3" fmla="*/ 2147483647 h 3"/>
                <a:gd name="T4" fmla="*/ 2147483647 w 2"/>
                <a:gd name="T5" fmla="*/ 0 h 3"/>
                <a:gd name="T6" fmla="*/ 2147483647 w 2"/>
                <a:gd name="T7" fmla="*/ 0 h 3"/>
                <a:gd name="T8" fmla="*/ 2147483647 w 2"/>
                <a:gd name="T9" fmla="*/ 2147483647 h 3"/>
                <a:gd name="T10" fmla="*/ 0 w 2"/>
                <a:gd name="T11" fmla="*/ 2147483647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lnTo>
                    <a:pt x="0" y="1"/>
                  </a:lnTo>
                  <a:lnTo>
                    <a:pt x="1" y="0"/>
                  </a:lnTo>
                  <a:lnTo>
                    <a:pt x="2" y="0"/>
                  </a:lnTo>
                  <a:lnTo>
                    <a:pt x="1" y="3"/>
                  </a:lnTo>
                  <a:lnTo>
                    <a:pt x="0" y="3"/>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5" name="Freeform 40"/>
            <p:cNvSpPr>
              <a:spLocks/>
            </p:cNvSpPr>
            <p:nvPr/>
          </p:nvSpPr>
          <p:spPr bwMode="auto">
            <a:xfrm>
              <a:off x="6120304" y="2224230"/>
              <a:ext cx="183644" cy="109162"/>
            </a:xfrm>
            <a:custGeom>
              <a:avLst/>
              <a:gdLst>
                <a:gd name="T0" fmla="*/ 0 w 25"/>
                <a:gd name="T1" fmla="*/ 2147483647 h 15"/>
                <a:gd name="T2" fmla="*/ 2147483647 w 25"/>
                <a:gd name="T3" fmla="*/ 2147483647 h 15"/>
                <a:gd name="T4" fmla="*/ 2147483647 w 25"/>
                <a:gd name="T5" fmla="*/ 2147483647 h 15"/>
                <a:gd name="T6" fmla="*/ 2147483647 w 25"/>
                <a:gd name="T7" fmla="*/ 2147483647 h 15"/>
                <a:gd name="T8" fmla="*/ 2147483647 w 25"/>
                <a:gd name="T9" fmla="*/ 2147483647 h 15"/>
                <a:gd name="T10" fmla="*/ 2147483647 w 25"/>
                <a:gd name="T11" fmla="*/ 2147483647 h 15"/>
                <a:gd name="T12" fmla="*/ 2147483647 w 25"/>
                <a:gd name="T13" fmla="*/ 2147483647 h 15"/>
                <a:gd name="T14" fmla="*/ 2147483647 w 25"/>
                <a:gd name="T15" fmla="*/ 2147483647 h 15"/>
                <a:gd name="T16" fmla="*/ 2147483647 w 25"/>
                <a:gd name="T17" fmla="*/ 2147483647 h 15"/>
                <a:gd name="T18" fmla="*/ 2147483647 w 25"/>
                <a:gd name="T19" fmla="*/ 2147483647 h 15"/>
                <a:gd name="T20" fmla="*/ 2147483647 w 25"/>
                <a:gd name="T21" fmla="*/ 2147483647 h 15"/>
                <a:gd name="T22" fmla="*/ 2147483647 w 25"/>
                <a:gd name="T23" fmla="*/ 2147483647 h 15"/>
                <a:gd name="T24" fmla="*/ 2147483647 w 25"/>
                <a:gd name="T25" fmla="*/ 2147483647 h 15"/>
                <a:gd name="T26" fmla="*/ 2147483647 w 25"/>
                <a:gd name="T27" fmla="*/ 2147483647 h 15"/>
                <a:gd name="T28" fmla="*/ 2147483647 w 25"/>
                <a:gd name="T29" fmla="*/ 2147483647 h 15"/>
                <a:gd name="T30" fmla="*/ 2147483647 w 25"/>
                <a:gd name="T31" fmla="*/ 2147483647 h 15"/>
                <a:gd name="T32" fmla="*/ 2147483647 w 25"/>
                <a:gd name="T33" fmla="*/ 2147483647 h 15"/>
                <a:gd name="T34" fmla="*/ 2147483647 w 25"/>
                <a:gd name="T35" fmla="*/ 2147483647 h 15"/>
                <a:gd name="T36" fmla="*/ 2147483647 w 25"/>
                <a:gd name="T37" fmla="*/ 2147483647 h 15"/>
                <a:gd name="T38" fmla="*/ 2147483647 w 25"/>
                <a:gd name="T39" fmla="*/ 2147483647 h 15"/>
                <a:gd name="T40" fmla="*/ 2147483647 w 25"/>
                <a:gd name="T41" fmla="*/ 2147483647 h 15"/>
                <a:gd name="T42" fmla="*/ 2147483647 w 25"/>
                <a:gd name="T43" fmla="*/ 0 h 15"/>
                <a:gd name="T44" fmla="*/ 2147483647 w 25"/>
                <a:gd name="T45" fmla="*/ 0 h 15"/>
                <a:gd name="T46" fmla="*/ 2147483647 w 25"/>
                <a:gd name="T47" fmla="*/ 2147483647 h 15"/>
                <a:gd name="T48" fmla="*/ 2147483647 w 25"/>
                <a:gd name="T49" fmla="*/ 2147483647 h 15"/>
                <a:gd name="T50" fmla="*/ 2147483647 w 25"/>
                <a:gd name="T51" fmla="*/ 2147483647 h 15"/>
                <a:gd name="T52" fmla="*/ 2147483647 w 25"/>
                <a:gd name="T53" fmla="*/ 2147483647 h 15"/>
                <a:gd name="T54" fmla="*/ 2147483647 w 25"/>
                <a:gd name="T55" fmla="*/ 2147483647 h 15"/>
                <a:gd name="T56" fmla="*/ 2147483647 w 25"/>
                <a:gd name="T57" fmla="*/ 2147483647 h 15"/>
                <a:gd name="T58" fmla="*/ 2147483647 w 25"/>
                <a:gd name="T59" fmla="*/ 2147483647 h 15"/>
                <a:gd name="T60" fmla="*/ 2147483647 w 25"/>
                <a:gd name="T61" fmla="*/ 2147483647 h 15"/>
                <a:gd name="T62" fmla="*/ 2147483647 w 25"/>
                <a:gd name="T63" fmla="*/ 2147483647 h 15"/>
                <a:gd name="T64" fmla="*/ 2147483647 w 25"/>
                <a:gd name="T65" fmla="*/ 0 h 15"/>
                <a:gd name="T66" fmla="*/ 2147483647 w 25"/>
                <a:gd name="T67" fmla="*/ 0 h 15"/>
                <a:gd name="T68" fmla="*/ 2147483647 w 25"/>
                <a:gd name="T69" fmla="*/ 2147483647 h 15"/>
                <a:gd name="T70" fmla="*/ 2147483647 w 25"/>
                <a:gd name="T71" fmla="*/ 2147483647 h 15"/>
                <a:gd name="T72" fmla="*/ 2147483647 w 25"/>
                <a:gd name="T73" fmla="*/ 2147483647 h 15"/>
                <a:gd name="T74" fmla="*/ 2147483647 w 25"/>
                <a:gd name="T75" fmla="*/ 2147483647 h 15"/>
                <a:gd name="T76" fmla="*/ 2147483647 w 25"/>
                <a:gd name="T77" fmla="*/ 2147483647 h 15"/>
                <a:gd name="T78" fmla="*/ 2147483647 w 25"/>
                <a:gd name="T79" fmla="*/ 2147483647 h 15"/>
                <a:gd name="T80" fmla="*/ 2147483647 w 25"/>
                <a:gd name="T81" fmla="*/ 2147483647 h 15"/>
                <a:gd name="T82" fmla="*/ 2147483647 w 25"/>
                <a:gd name="T83" fmla="*/ 2147483647 h 15"/>
                <a:gd name="T84" fmla="*/ 2147483647 w 25"/>
                <a:gd name="T85" fmla="*/ 2147483647 h 15"/>
                <a:gd name="T86" fmla="*/ 2147483647 w 25"/>
                <a:gd name="T87" fmla="*/ 2147483647 h 15"/>
                <a:gd name="T88" fmla="*/ 2147483647 w 25"/>
                <a:gd name="T89" fmla="*/ 2147483647 h 15"/>
                <a:gd name="T90" fmla="*/ 2147483647 w 25"/>
                <a:gd name="T91" fmla="*/ 2147483647 h 15"/>
                <a:gd name="T92" fmla="*/ 2147483647 w 25"/>
                <a:gd name="T93" fmla="*/ 2147483647 h 15"/>
                <a:gd name="T94" fmla="*/ 2147483647 w 25"/>
                <a:gd name="T95" fmla="*/ 2147483647 h 15"/>
                <a:gd name="T96" fmla="*/ 0 w 25"/>
                <a:gd name="T97" fmla="*/ 2147483647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
                <a:gd name="T148" fmla="*/ 0 h 15"/>
                <a:gd name="T149" fmla="*/ 25 w 25"/>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 h="15">
                  <a:moveTo>
                    <a:pt x="0" y="14"/>
                  </a:moveTo>
                  <a:lnTo>
                    <a:pt x="1" y="15"/>
                  </a:lnTo>
                  <a:lnTo>
                    <a:pt x="2" y="14"/>
                  </a:lnTo>
                  <a:lnTo>
                    <a:pt x="3" y="13"/>
                  </a:lnTo>
                  <a:lnTo>
                    <a:pt x="4" y="14"/>
                  </a:lnTo>
                  <a:lnTo>
                    <a:pt x="2" y="15"/>
                  </a:lnTo>
                  <a:lnTo>
                    <a:pt x="5" y="14"/>
                  </a:lnTo>
                  <a:lnTo>
                    <a:pt x="8" y="12"/>
                  </a:lnTo>
                  <a:lnTo>
                    <a:pt x="11" y="10"/>
                  </a:lnTo>
                  <a:lnTo>
                    <a:pt x="14" y="9"/>
                  </a:lnTo>
                  <a:lnTo>
                    <a:pt x="17" y="7"/>
                  </a:lnTo>
                  <a:lnTo>
                    <a:pt x="16" y="7"/>
                  </a:lnTo>
                  <a:lnTo>
                    <a:pt x="11" y="11"/>
                  </a:lnTo>
                  <a:lnTo>
                    <a:pt x="11" y="12"/>
                  </a:lnTo>
                  <a:lnTo>
                    <a:pt x="13" y="11"/>
                  </a:lnTo>
                  <a:lnTo>
                    <a:pt x="20" y="5"/>
                  </a:lnTo>
                  <a:lnTo>
                    <a:pt x="21" y="4"/>
                  </a:lnTo>
                  <a:lnTo>
                    <a:pt x="25" y="1"/>
                  </a:lnTo>
                  <a:lnTo>
                    <a:pt x="25" y="0"/>
                  </a:lnTo>
                  <a:lnTo>
                    <a:pt x="23" y="2"/>
                  </a:lnTo>
                  <a:lnTo>
                    <a:pt x="22" y="2"/>
                  </a:lnTo>
                  <a:lnTo>
                    <a:pt x="20" y="3"/>
                  </a:lnTo>
                  <a:lnTo>
                    <a:pt x="18" y="6"/>
                  </a:lnTo>
                  <a:lnTo>
                    <a:pt x="18" y="5"/>
                  </a:lnTo>
                  <a:lnTo>
                    <a:pt x="16" y="5"/>
                  </a:lnTo>
                  <a:lnTo>
                    <a:pt x="19" y="3"/>
                  </a:lnTo>
                  <a:lnTo>
                    <a:pt x="19" y="2"/>
                  </a:lnTo>
                  <a:lnTo>
                    <a:pt x="20" y="0"/>
                  </a:lnTo>
                  <a:lnTo>
                    <a:pt x="19" y="0"/>
                  </a:lnTo>
                  <a:lnTo>
                    <a:pt x="16" y="4"/>
                  </a:lnTo>
                  <a:lnTo>
                    <a:pt x="12" y="6"/>
                  </a:lnTo>
                  <a:lnTo>
                    <a:pt x="10" y="6"/>
                  </a:lnTo>
                  <a:lnTo>
                    <a:pt x="10" y="7"/>
                  </a:lnTo>
                  <a:lnTo>
                    <a:pt x="7" y="8"/>
                  </a:lnTo>
                  <a:lnTo>
                    <a:pt x="6" y="7"/>
                  </a:lnTo>
                  <a:lnTo>
                    <a:pt x="6" y="8"/>
                  </a:lnTo>
                  <a:lnTo>
                    <a:pt x="5" y="8"/>
                  </a:lnTo>
                  <a:lnTo>
                    <a:pt x="5" y="9"/>
                  </a:lnTo>
                  <a:lnTo>
                    <a:pt x="4" y="10"/>
                  </a:lnTo>
                  <a:lnTo>
                    <a:pt x="3" y="11"/>
                  </a:lnTo>
                  <a:lnTo>
                    <a:pt x="1" y="12"/>
                  </a:lnTo>
                  <a:lnTo>
                    <a:pt x="0" y="14"/>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6" name="Freeform 41"/>
            <p:cNvSpPr>
              <a:spLocks/>
            </p:cNvSpPr>
            <p:nvPr/>
          </p:nvSpPr>
          <p:spPr bwMode="auto">
            <a:xfrm>
              <a:off x="5267756" y="2864647"/>
              <a:ext cx="831873" cy="371149"/>
            </a:xfrm>
            <a:custGeom>
              <a:avLst/>
              <a:gdLst>
                <a:gd name="T0" fmla="*/ 0 w 114"/>
                <a:gd name="T1" fmla="*/ 2147483647 h 51"/>
                <a:gd name="T2" fmla="*/ 2147483647 w 114"/>
                <a:gd name="T3" fmla="*/ 2147483647 h 51"/>
                <a:gd name="T4" fmla="*/ 2147483647 w 114"/>
                <a:gd name="T5" fmla="*/ 2147483647 h 51"/>
                <a:gd name="T6" fmla="*/ 2147483647 w 114"/>
                <a:gd name="T7" fmla="*/ 2147483647 h 51"/>
                <a:gd name="T8" fmla="*/ 2147483647 w 114"/>
                <a:gd name="T9" fmla="*/ 2147483647 h 51"/>
                <a:gd name="T10" fmla="*/ 2147483647 w 114"/>
                <a:gd name="T11" fmla="*/ 2147483647 h 51"/>
                <a:gd name="T12" fmla="*/ 2147483647 w 114"/>
                <a:gd name="T13" fmla="*/ 2147483647 h 51"/>
                <a:gd name="T14" fmla="*/ 2147483647 w 114"/>
                <a:gd name="T15" fmla="*/ 2147483647 h 51"/>
                <a:gd name="T16" fmla="*/ 2147483647 w 114"/>
                <a:gd name="T17" fmla="*/ 2147483647 h 51"/>
                <a:gd name="T18" fmla="*/ 2147483647 w 114"/>
                <a:gd name="T19" fmla="*/ 2147483647 h 51"/>
                <a:gd name="T20" fmla="*/ 2147483647 w 114"/>
                <a:gd name="T21" fmla="*/ 2147483647 h 51"/>
                <a:gd name="T22" fmla="*/ 2147483647 w 114"/>
                <a:gd name="T23" fmla="*/ 2147483647 h 51"/>
                <a:gd name="T24" fmla="*/ 2147483647 w 114"/>
                <a:gd name="T25" fmla="*/ 2147483647 h 51"/>
                <a:gd name="T26" fmla="*/ 2147483647 w 114"/>
                <a:gd name="T27" fmla="*/ 2147483647 h 51"/>
                <a:gd name="T28" fmla="*/ 2147483647 w 114"/>
                <a:gd name="T29" fmla="*/ 2147483647 h 51"/>
                <a:gd name="T30" fmla="*/ 2147483647 w 114"/>
                <a:gd name="T31" fmla="*/ 2147483647 h 51"/>
                <a:gd name="T32" fmla="*/ 2147483647 w 114"/>
                <a:gd name="T33" fmla="*/ 2147483647 h 51"/>
                <a:gd name="T34" fmla="*/ 2147483647 w 114"/>
                <a:gd name="T35" fmla="*/ 2147483647 h 51"/>
                <a:gd name="T36" fmla="*/ 2147483647 w 114"/>
                <a:gd name="T37" fmla="*/ 2147483647 h 51"/>
                <a:gd name="T38" fmla="*/ 2147483647 w 114"/>
                <a:gd name="T39" fmla="*/ 2147483647 h 51"/>
                <a:gd name="T40" fmla="*/ 2147483647 w 114"/>
                <a:gd name="T41" fmla="*/ 2147483647 h 51"/>
                <a:gd name="T42" fmla="*/ 2147483647 w 114"/>
                <a:gd name="T43" fmla="*/ 2147483647 h 51"/>
                <a:gd name="T44" fmla="*/ 2147483647 w 114"/>
                <a:gd name="T45" fmla="*/ 2147483647 h 51"/>
                <a:gd name="T46" fmla="*/ 2147483647 w 114"/>
                <a:gd name="T47" fmla="*/ 2147483647 h 51"/>
                <a:gd name="T48" fmla="*/ 2147483647 w 114"/>
                <a:gd name="T49" fmla="*/ 2147483647 h 51"/>
                <a:gd name="T50" fmla="*/ 2147483647 w 114"/>
                <a:gd name="T51" fmla="*/ 2147483647 h 51"/>
                <a:gd name="T52" fmla="*/ 2147483647 w 114"/>
                <a:gd name="T53" fmla="*/ 2147483647 h 51"/>
                <a:gd name="T54" fmla="*/ 2147483647 w 114"/>
                <a:gd name="T55" fmla="*/ 2147483647 h 51"/>
                <a:gd name="T56" fmla="*/ 2147483647 w 114"/>
                <a:gd name="T57" fmla="*/ 2147483647 h 51"/>
                <a:gd name="T58" fmla="*/ 2147483647 w 114"/>
                <a:gd name="T59" fmla="*/ 2147483647 h 51"/>
                <a:gd name="T60" fmla="*/ 2147483647 w 114"/>
                <a:gd name="T61" fmla="*/ 2147483647 h 51"/>
                <a:gd name="T62" fmla="*/ 2147483647 w 114"/>
                <a:gd name="T63" fmla="*/ 2147483647 h 51"/>
                <a:gd name="T64" fmla="*/ 2147483647 w 114"/>
                <a:gd name="T65" fmla="*/ 2147483647 h 51"/>
                <a:gd name="T66" fmla="*/ 2147483647 w 114"/>
                <a:gd name="T67" fmla="*/ 2147483647 h 51"/>
                <a:gd name="T68" fmla="*/ 2147483647 w 114"/>
                <a:gd name="T69" fmla="*/ 2147483647 h 51"/>
                <a:gd name="T70" fmla="*/ 2147483647 w 114"/>
                <a:gd name="T71" fmla="*/ 2147483647 h 51"/>
                <a:gd name="T72" fmla="*/ 2147483647 w 114"/>
                <a:gd name="T73" fmla="*/ 2147483647 h 51"/>
                <a:gd name="T74" fmla="*/ 2147483647 w 114"/>
                <a:gd name="T75" fmla="*/ 2147483647 h 51"/>
                <a:gd name="T76" fmla="*/ 2147483647 w 114"/>
                <a:gd name="T77" fmla="*/ 2147483647 h 51"/>
                <a:gd name="T78" fmla="*/ 2147483647 w 114"/>
                <a:gd name="T79" fmla="*/ 2147483647 h 51"/>
                <a:gd name="T80" fmla="*/ 2147483647 w 114"/>
                <a:gd name="T81" fmla="*/ 2147483647 h 51"/>
                <a:gd name="T82" fmla="*/ 2147483647 w 114"/>
                <a:gd name="T83" fmla="*/ 2147483647 h 51"/>
                <a:gd name="T84" fmla="*/ 2147483647 w 114"/>
                <a:gd name="T85" fmla="*/ 2147483647 h 51"/>
                <a:gd name="T86" fmla="*/ 2147483647 w 114"/>
                <a:gd name="T87" fmla="*/ 2147483647 h 51"/>
                <a:gd name="T88" fmla="*/ 2147483647 w 114"/>
                <a:gd name="T89" fmla="*/ 2147483647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51"/>
                <a:gd name="T137" fmla="*/ 114 w 114"/>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51">
                  <a:moveTo>
                    <a:pt x="0" y="40"/>
                  </a:moveTo>
                  <a:lnTo>
                    <a:pt x="0" y="44"/>
                  </a:lnTo>
                  <a:lnTo>
                    <a:pt x="16" y="42"/>
                  </a:lnTo>
                  <a:lnTo>
                    <a:pt x="26" y="37"/>
                  </a:lnTo>
                  <a:lnTo>
                    <a:pt x="44" y="35"/>
                  </a:lnTo>
                  <a:lnTo>
                    <a:pt x="52" y="40"/>
                  </a:lnTo>
                  <a:lnTo>
                    <a:pt x="63" y="38"/>
                  </a:lnTo>
                  <a:lnTo>
                    <a:pt x="81" y="51"/>
                  </a:lnTo>
                  <a:lnTo>
                    <a:pt x="84" y="49"/>
                  </a:lnTo>
                  <a:lnTo>
                    <a:pt x="88" y="49"/>
                  </a:lnTo>
                  <a:lnTo>
                    <a:pt x="89" y="46"/>
                  </a:lnTo>
                  <a:lnTo>
                    <a:pt x="90" y="48"/>
                  </a:lnTo>
                  <a:lnTo>
                    <a:pt x="91" y="42"/>
                  </a:lnTo>
                  <a:lnTo>
                    <a:pt x="93" y="39"/>
                  </a:lnTo>
                  <a:lnTo>
                    <a:pt x="96" y="37"/>
                  </a:lnTo>
                  <a:lnTo>
                    <a:pt x="95" y="36"/>
                  </a:lnTo>
                  <a:lnTo>
                    <a:pt x="95" y="35"/>
                  </a:lnTo>
                  <a:lnTo>
                    <a:pt x="94" y="33"/>
                  </a:lnTo>
                  <a:lnTo>
                    <a:pt x="96" y="35"/>
                  </a:lnTo>
                  <a:lnTo>
                    <a:pt x="95" y="35"/>
                  </a:lnTo>
                  <a:lnTo>
                    <a:pt x="96" y="36"/>
                  </a:lnTo>
                  <a:lnTo>
                    <a:pt x="98" y="35"/>
                  </a:lnTo>
                  <a:lnTo>
                    <a:pt x="98" y="34"/>
                  </a:lnTo>
                  <a:lnTo>
                    <a:pt x="98" y="32"/>
                  </a:lnTo>
                  <a:lnTo>
                    <a:pt x="99" y="33"/>
                  </a:lnTo>
                  <a:lnTo>
                    <a:pt x="103" y="32"/>
                  </a:lnTo>
                  <a:lnTo>
                    <a:pt x="107" y="32"/>
                  </a:lnTo>
                  <a:lnTo>
                    <a:pt x="109" y="27"/>
                  </a:lnTo>
                  <a:lnTo>
                    <a:pt x="108" y="26"/>
                  </a:lnTo>
                  <a:lnTo>
                    <a:pt x="107" y="27"/>
                  </a:lnTo>
                  <a:lnTo>
                    <a:pt x="106" y="25"/>
                  </a:lnTo>
                  <a:lnTo>
                    <a:pt x="105" y="27"/>
                  </a:lnTo>
                  <a:lnTo>
                    <a:pt x="105" y="28"/>
                  </a:lnTo>
                  <a:lnTo>
                    <a:pt x="104" y="27"/>
                  </a:lnTo>
                  <a:lnTo>
                    <a:pt x="104" y="29"/>
                  </a:lnTo>
                  <a:lnTo>
                    <a:pt x="100" y="29"/>
                  </a:lnTo>
                  <a:lnTo>
                    <a:pt x="98" y="27"/>
                  </a:lnTo>
                  <a:lnTo>
                    <a:pt x="98" y="26"/>
                  </a:lnTo>
                  <a:lnTo>
                    <a:pt x="102" y="28"/>
                  </a:lnTo>
                  <a:lnTo>
                    <a:pt x="105" y="24"/>
                  </a:lnTo>
                  <a:lnTo>
                    <a:pt x="103" y="24"/>
                  </a:lnTo>
                  <a:lnTo>
                    <a:pt x="105" y="22"/>
                  </a:lnTo>
                  <a:lnTo>
                    <a:pt x="103" y="22"/>
                  </a:lnTo>
                  <a:lnTo>
                    <a:pt x="97" y="20"/>
                  </a:lnTo>
                  <a:lnTo>
                    <a:pt x="100" y="19"/>
                  </a:lnTo>
                  <a:lnTo>
                    <a:pt x="103" y="21"/>
                  </a:lnTo>
                  <a:lnTo>
                    <a:pt x="103" y="20"/>
                  </a:lnTo>
                  <a:lnTo>
                    <a:pt x="102" y="18"/>
                  </a:lnTo>
                  <a:lnTo>
                    <a:pt x="103" y="18"/>
                  </a:lnTo>
                  <a:lnTo>
                    <a:pt x="104" y="17"/>
                  </a:lnTo>
                  <a:lnTo>
                    <a:pt x="103" y="19"/>
                  </a:lnTo>
                  <a:lnTo>
                    <a:pt x="104" y="20"/>
                  </a:lnTo>
                  <a:lnTo>
                    <a:pt x="106" y="19"/>
                  </a:lnTo>
                  <a:lnTo>
                    <a:pt x="106" y="21"/>
                  </a:lnTo>
                  <a:lnTo>
                    <a:pt x="108" y="20"/>
                  </a:lnTo>
                  <a:lnTo>
                    <a:pt x="109" y="20"/>
                  </a:lnTo>
                  <a:lnTo>
                    <a:pt x="111" y="18"/>
                  </a:lnTo>
                  <a:lnTo>
                    <a:pt x="112" y="15"/>
                  </a:lnTo>
                  <a:lnTo>
                    <a:pt x="114" y="15"/>
                  </a:lnTo>
                  <a:lnTo>
                    <a:pt x="114" y="13"/>
                  </a:lnTo>
                  <a:lnTo>
                    <a:pt x="113" y="10"/>
                  </a:lnTo>
                  <a:lnTo>
                    <a:pt x="111" y="10"/>
                  </a:lnTo>
                  <a:lnTo>
                    <a:pt x="109" y="15"/>
                  </a:lnTo>
                  <a:lnTo>
                    <a:pt x="108" y="12"/>
                  </a:lnTo>
                  <a:lnTo>
                    <a:pt x="108" y="9"/>
                  </a:lnTo>
                  <a:lnTo>
                    <a:pt x="104" y="11"/>
                  </a:lnTo>
                  <a:lnTo>
                    <a:pt x="100" y="12"/>
                  </a:lnTo>
                  <a:lnTo>
                    <a:pt x="100" y="10"/>
                  </a:lnTo>
                  <a:lnTo>
                    <a:pt x="102" y="8"/>
                  </a:lnTo>
                  <a:lnTo>
                    <a:pt x="108" y="7"/>
                  </a:lnTo>
                  <a:lnTo>
                    <a:pt x="106" y="4"/>
                  </a:lnTo>
                  <a:lnTo>
                    <a:pt x="109" y="6"/>
                  </a:lnTo>
                  <a:lnTo>
                    <a:pt x="108" y="4"/>
                  </a:lnTo>
                  <a:lnTo>
                    <a:pt x="111" y="7"/>
                  </a:lnTo>
                  <a:lnTo>
                    <a:pt x="109" y="2"/>
                  </a:lnTo>
                  <a:lnTo>
                    <a:pt x="107" y="0"/>
                  </a:lnTo>
                  <a:lnTo>
                    <a:pt x="66" y="8"/>
                  </a:lnTo>
                  <a:lnTo>
                    <a:pt x="32" y="12"/>
                  </a:lnTo>
                  <a:lnTo>
                    <a:pt x="32" y="16"/>
                  </a:lnTo>
                  <a:lnTo>
                    <a:pt x="30" y="17"/>
                  </a:lnTo>
                  <a:lnTo>
                    <a:pt x="27" y="21"/>
                  </a:lnTo>
                  <a:lnTo>
                    <a:pt x="26" y="21"/>
                  </a:lnTo>
                  <a:lnTo>
                    <a:pt x="24" y="22"/>
                  </a:lnTo>
                  <a:lnTo>
                    <a:pt x="22" y="24"/>
                  </a:lnTo>
                  <a:lnTo>
                    <a:pt x="20" y="23"/>
                  </a:lnTo>
                  <a:lnTo>
                    <a:pt x="17" y="25"/>
                  </a:lnTo>
                  <a:lnTo>
                    <a:pt x="17" y="28"/>
                  </a:lnTo>
                  <a:lnTo>
                    <a:pt x="4" y="35"/>
                  </a:lnTo>
                  <a:lnTo>
                    <a:pt x="3" y="38"/>
                  </a:lnTo>
                  <a:lnTo>
                    <a:pt x="0" y="40"/>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7" name="Freeform 42"/>
            <p:cNvSpPr>
              <a:spLocks/>
            </p:cNvSpPr>
            <p:nvPr/>
          </p:nvSpPr>
          <p:spPr bwMode="auto">
            <a:xfrm>
              <a:off x="3414282" y="1489207"/>
              <a:ext cx="642149" cy="407537"/>
            </a:xfrm>
            <a:custGeom>
              <a:avLst/>
              <a:gdLst>
                <a:gd name="T0" fmla="*/ 0 w 88"/>
                <a:gd name="T1" fmla="*/ 2147483647 h 56"/>
                <a:gd name="T2" fmla="*/ 2147483647 w 88"/>
                <a:gd name="T3" fmla="*/ 0 h 56"/>
                <a:gd name="T4" fmla="*/ 2147483647 w 88"/>
                <a:gd name="T5" fmla="*/ 2147483647 h 56"/>
                <a:gd name="T6" fmla="*/ 2147483647 w 88"/>
                <a:gd name="T7" fmla="*/ 2147483647 h 56"/>
                <a:gd name="T8" fmla="*/ 2147483647 w 88"/>
                <a:gd name="T9" fmla="*/ 2147483647 h 56"/>
                <a:gd name="T10" fmla="*/ 2147483647 w 88"/>
                <a:gd name="T11" fmla="*/ 2147483647 h 56"/>
                <a:gd name="T12" fmla="*/ 2147483647 w 88"/>
                <a:gd name="T13" fmla="*/ 2147483647 h 56"/>
                <a:gd name="T14" fmla="*/ 2147483647 w 88"/>
                <a:gd name="T15" fmla="*/ 2147483647 h 56"/>
                <a:gd name="T16" fmla="*/ 2147483647 w 88"/>
                <a:gd name="T17" fmla="*/ 2147483647 h 56"/>
                <a:gd name="T18" fmla="*/ 0 w 88"/>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56"/>
                <a:gd name="T32" fmla="*/ 88 w 88"/>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56">
                  <a:moveTo>
                    <a:pt x="0" y="51"/>
                  </a:moveTo>
                  <a:lnTo>
                    <a:pt x="4" y="0"/>
                  </a:lnTo>
                  <a:lnTo>
                    <a:pt x="48" y="3"/>
                  </a:lnTo>
                  <a:lnTo>
                    <a:pt x="81" y="4"/>
                  </a:lnTo>
                  <a:lnTo>
                    <a:pt x="82" y="18"/>
                  </a:lnTo>
                  <a:lnTo>
                    <a:pt x="85" y="30"/>
                  </a:lnTo>
                  <a:lnTo>
                    <a:pt x="85" y="44"/>
                  </a:lnTo>
                  <a:lnTo>
                    <a:pt x="88" y="56"/>
                  </a:lnTo>
                  <a:lnTo>
                    <a:pt x="41" y="54"/>
                  </a:lnTo>
                  <a:lnTo>
                    <a:pt x="0" y="5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8" name="Freeform 43"/>
            <p:cNvSpPr>
              <a:spLocks/>
            </p:cNvSpPr>
            <p:nvPr/>
          </p:nvSpPr>
          <p:spPr bwMode="auto">
            <a:xfrm>
              <a:off x="5121814" y="2275173"/>
              <a:ext cx="408641" cy="465758"/>
            </a:xfrm>
            <a:custGeom>
              <a:avLst/>
              <a:gdLst>
                <a:gd name="T0" fmla="*/ 0 w 56"/>
                <a:gd name="T1" fmla="*/ 2147483647 h 64"/>
                <a:gd name="T2" fmla="*/ 2147483647 w 56"/>
                <a:gd name="T3" fmla="*/ 2147483647 h 64"/>
                <a:gd name="T4" fmla="*/ 2147483647 w 56"/>
                <a:gd name="T5" fmla="*/ 2147483647 h 64"/>
                <a:gd name="T6" fmla="*/ 2147483647 w 56"/>
                <a:gd name="T7" fmla="*/ 2147483647 h 64"/>
                <a:gd name="T8" fmla="*/ 2147483647 w 56"/>
                <a:gd name="T9" fmla="*/ 2147483647 h 64"/>
                <a:gd name="T10" fmla="*/ 2147483647 w 56"/>
                <a:gd name="T11" fmla="*/ 2147483647 h 64"/>
                <a:gd name="T12" fmla="*/ 2147483647 w 56"/>
                <a:gd name="T13" fmla="*/ 2147483647 h 64"/>
                <a:gd name="T14" fmla="*/ 2147483647 w 56"/>
                <a:gd name="T15" fmla="*/ 2147483647 h 64"/>
                <a:gd name="T16" fmla="*/ 2147483647 w 56"/>
                <a:gd name="T17" fmla="*/ 2147483647 h 64"/>
                <a:gd name="T18" fmla="*/ 2147483647 w 56"/>
                <a:gd name="T19" fmla="*/ 2147483647 h 64"/>
                <a:gd name="T20" fmla="*/ 2147483647 w 56"/>
                <a:gd name="T21" fmla="*/ 2147483647 h 64"/>
                <a:gd name="T22" fmla="*/ 2147483647 w 56"/>
                <a:gd name="T23" fmla="*/ 2147483647 h 64"/>
                <a:gd name="T24" fmla="*/ 2147483647 w 56"/>
                <a:gd name="T25" fmla="*/ 2147483647 h 64"/>
                <a:gd name="T26" fmla="*/ 2147483647 w 56"/>
                <a:gd name="T27" fmla="*/ 2147483647 h 64"/>
                <a:gd name="T28" fmla="*/ 2147483647 w 56"/>
                <a:gd name="T29" fmla="*/ 2147483647 h 64"/>
                <a:gd name="T30" fmla="*/ 2147483647 w 56"/>
                <a:gd name="T31" fmla="*/ 2147483647 h 64"/>
                <a:gd name="T32" fmla="*/ 2147483647 w 56"/>
                <a:gd name="T33" fmla="*/ 2147483647 h 64"/>
                <a:gd name="T34" fmla="*/ 2147483647 w 56"/>
                <a:gd name="T35" fmla="*/ 2147483647 h 64"/>
                <a:gd name="T36" fmla="*/ 2147483647 w 56"/>
                <a:gd name="T37" fmla="*/ 2147483647 h 64"/>
                <a:gd name="T38" fmla="*/ 2147483647 w 56"/>
                <a:gd name="T39" fmla="*/ 0 h 64"/>
                <a:gd name="T40" fmla="*/ 2147483647 w 56"/>
                <a:gd name="T41" fmla="*/ 2147483647 h 64"/>
                <a:gd name="T42" fmla="*/ 2147483647 w 56"/>
                <a:gd name="T43" fmla="*/ 2147483647 h 64"/>
                <a:gd name="T44" fmla="*/ 2147483647 w 56"/>
                <a:gd name="T45" fmla="*/ 2147483647 h 64"/>
                <a:gd name="T46" fmla="*/ 2147483647 w 56"/>
                <a:gd name="T47" fmla="*/ 2147483647 h 64"/>
                <a:gd name="T48" fmla="*/ 2147483647 w 56"/>
                <a:gd name="T49" fmla="*/ 2147483647 h 64"/>
                <a:gd name="T50" fmla="*/ 2147483647 w 56"/>
                <a:gd name="T51" fmla="*/ 2147483647 h 64"/>
                <a:gd name="T52" fmla="*/ 2147483647 w 56"/>
                <a:gd name="T53" fmla="*/ 2147483647 h 64"/>
                <a:gd name="T54" fmla="*/ 2147483647 w 56"/>
                <a:gd name="T55" fmla="*/ 2147483647 h 64"/>
                <a:gd name="T56" fmla="*/ 2147483647 w 56"/>
                <a:gd name="T57" fmla="*/ 2147483647 h 64"/>
                <a:gd name="T58" fmla="*/ 2147483647 w 56"/>
                <a:gd name="T59" fmla="*/ 2147483647 h 64"/>
                <a:gd name="T60" fmla="*/ 2147483647 w 56"/>
                <a:gd name="T61" fmla="*/ 2147483647 h 64"/>
                <a:gd name="T62" fmla="*/ 2147483647 w 56"/>
                <a:gd name="T63" fmla="*/ 2147483647 h 64"/>
                <a:gd name="T64" fmla="*/ 2147483647 w 56"/>
                <a:gd name="T65" fmla="*/ 2147483647 h 64"/>
                <a:gd name="T66" fmla="*/ 2147483647 w 56"/>
                <a:gd name="T67" fmla="*/ 2147483647 h 64"/>
                <a:gd name="T68" fmla="*/ 2147483647 w 56"/>
                <a:gd name="T69" fmla="*/ 2147483647 h 64"/>
                <a:gd name="T70" fmla="*/ 2147483647 w 56"/>
                <a:gd name="T71" fmla="*/ 2147483647 h 64"/>
                <a:gd name="T72" fmla="*/ 2147483647 w 56"/>
                <a:gd name="T73" fmla="*/ 2147483647 h 64"/>
                <a:gd name="T74" fmla="*/ 0 w 56"/>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64"/>
                <a:gd name="T116" fmla="*/ 56 w 5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64">
                  <a:moveTo>
                    <a:pt x="0" y="12"/>
                  </a:moveTo>
                  <a:lnTo>
                    <a:pt x="5" y="56"/>
                  </a:lnTo>
                  <a:lnTo>
                    <a:pt x="9" y="56"/>
                  </a:lnTo>
                  <a:lnTo>
                    <a:pt x="12" y="57"/>
                  </a:lnTo>
                  <a:lnTo>
                    <a:pt x="13" y="60"/>
                  </a:lnTo>
                  <a:lnTo>
                    <a:pt x="18" y="60"/>
                  </a:lnTo>
                  <a:lnTo>
                    <a:pt x="20" y="62"/>
                  </a:lnTo>
                  <a:lnTo>
                    <a:pt x="26" y="62"/>
                  </a:lnTo>
                  <a:lnTo>
                    <a:pt x="29" y="60"/>
                  </a:lnTo>
                  <a:lnTo>
                    <a:pt x="36" y="64"/>
                  </a:lnTo>
                  <a:lnTo>
                    <a:pt x="40" y="60"/>
                  </a:lnTo>
                  <a:lnTo>
                    <a:pt x="41" y="53"/>
                  </a:lnTo>
                  <a:lnTo>
                    <a:pt x="43" y="55"/>
                  </a:lnTo>
                  <a:lnTo>
                    <a:pt x="45" y="49"/>
                  </a:lnTo>
                  <a:lnTo>
                    <a:pt x="52" y="44"/>
                  </a:lnTo>
                  <a:lnTo>
                    <a:pt x="54" y="41"/>
                  </a:lnTo>
                  <a:lnTo>
                    <a:pt x="56" y="27"/>
                  </a:lnTo>
                  <a:lnTo>
                    <a:pt x="54" y="24"/>
                  </a:lnTo>
                  <a:lnTo>
                    <a:pt x="56" y="23"/>
                  </a:lnTo>
                  <a:lnTo>
                    <a:pt x="53" y="0"/>
                  </a:lnTo>
                  <a:lnTo>
                    <a:pt x="47" y="3"/>
                  </a:lnTo>
                  <a:lnTo>
                    <a:pt x="43" y="5"/>
                  </a:lnTo>
                  <a:lnTo>
                    <a:pt x="41" y="8"/>
                  </a:lnTo>
                  <a:lnTo>
                    <a:pt x="39" y="11"/>
                  </a:lnTo>
                  <a:lnTo>
                    <a:pt x="35" y="11"/>
                  </a:lnTo>
                  <a:lnTo>
                    <a:pt x="31" y="13"/>
                  </a:lnTo>
                  <a:lnTo>
                    <a:pt x="30" y="14"/>
                  </a:lnTo>
                  <a:lnTo>
                    <a:pt x="27" y="12"/>
                  </a:lnTo>
                  <a:lnTo>
                    <a:pt x="24" y="14"/>
                  </a:lnTo>
                  <a:lnTo>
                    <a:pt x="23" y="13"/>
                  </a:lnTo>
                  <a:lnTo>
                    <a:pt x="27" y="12"/>
                  </a:lnTo>
                  <a:lnTo>
                    <a:pt x="26" y="12"/>
                  </a:lnTo>
                  <a:lnTo>
                    <a:pt x="25" y="11"/>
                  </a:lnTo>
                  <a:lnTo>
                    <a:pt x="24" y="12"/>
                  </a:lnTo>
                  <a:lnTo>
                    <a:pt x="19" y="10"/>
                  </a:lnTo>
                  <a:lnTo>
                    <a:pt x="17" y="11"/>
                  </a:lnTo>
                  <a:lnTo>
                    <a:pt x="17" y="9"/>
                  </a:lnTo>
                  <a:lnTo>
                    <a:pt x="0" y="1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49" name="Freeform 44"/>
            <p:cNvSpPr>
              <a:spLocks/>
            </p:cNvSpPr>
            <p:nvPr/>
          </p:nvSpPr>
          <p:spPr bwMode="auto">
            <a:xfrm>
              <a:off x="3405767" y="2973808"/>
              <a:ext cx="846469" cy="436646"/>
            </a:xfrm>
            <a:custGeom>
              <a:avLst/>
              <a:gdLst>
                <a:gd name="T0" fmla="*/ 0 w 116"/>
                <a:gd name="T1" fmla="*/ 2147483647 h 60"/>
                <a:gd name="T2" fmla="*/ 2147483647 w 116"/>
                <a:gd name="T3" fmla="*/ 0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2147483647 w 116"/>
                <a:gd name="T71" fmla="*/ 2147483647 h 60"/>
                <a:gd name="T72" fmla="*/ 0 w 116"/>
                <a:gd name="T73" fmla="*/ 2147483647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60"/>
                <a:gd name="T113" fmla="*/ 116 w 116"/>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60">
                  <a:moveTo>
                    <a:pt x="0" y="9"/>
                  </a:moveTo>
                  <a:lnTo>
                    <a:pt x="1" y="0"/>
                  </a:lnTo>
                  <a:lnTo>
                    <a:pt x="14" y="1"/>
                  </a:lnTo>
                  <a:lnTo>
                    <a:pt x="71" y="3"/>
                  </a:lnTo>
                  <a:lnTo>
                    <a:pt x="113" y="3"/>
                  </a:lnTo>
                  <a:lnTo>
                    <a:pt x="113" y="12"/>
                  </a:lnTo>
                  <a:lnTo>
                    <a:pt x="116" y="31"/>
                  </a:lnTo>
                  <a:lnTo>
                    <a:pt x="115" y="60"/>
                  </a:lnTo>
                  <a:lnTo>
                    <a:pt x="112" y="59"/>
                  </a:lnTo>
                  <a:lnTo>
                    <a:pt x="106" y="55"/>
                  </a:lnTo>
                  <a:lnTo>
                    <a:pt x="104" y="56"/>
                  </a:lnTo>
                  <a:lnTo>
                    <a:pt x="96" y="57"/>
                  </a:lnTo>
                  <a:lnTo>
                    <a:pt x="89" y="59"/>
                  </a:lnTo>
                  <a:lnTo>
                    <a:pt x="86" y="57"/>
                  </a:lnTo>
                  <a:lnTo>
                    <a:pt x="82" y="57"/>
                  </a:lnTo>
                  <a:lnTo>
                    <a:pt x="82" y="55"/>
                  </a:lnTo>
                  <a:lnTo>
                    <a:pt x="79" y="57"/>
                  </a:lnTo>
                  <a:lnTo>
                    <a:pt x="79" y="59"/>
                  </a:lnTo>
                  <a:lnTo>
                    <a:pt x="78" y="56"/>
                  </a:lnTo>
                  <a:lnTo>
                    <a:pt x="75" y="58"/>
                  </a:lnTo>
                  <a:lnTo>
                    <a:pt x="71" y="55"/>
                  </a:lnTo>
                  <a:lnTo>
                    <a:pt x="68" y="57"/>
                  </a:lnTo>
                  <a:lnTo>
                    <a:pt x="67" y="56"/>
                  </a:lnTo>
                  <a:lnTo>
                    <a:pt x="65" y="51"/>
                  </a:lnTo>
                  <a:lnTo>
                    <a:pt x="61" y="51"/>
                  </a:lnTo>
                  <a:lnTo>
                    <a:pt x="61" y="52"/>
                  </a:lnTo>
                  <a:lnTo>
                    <a:pt x="58" y="51"/>
                  </a:lnTo>
                  <a:lnTo>
                    <a:pt x="56" y="52"/>
                  </a:lnTo>
                  <a:lnTo>
                    <a:pt x="54" y="50"/>
                  </a:lnTo>
                  <a:lnTo>
                    <a:pt x="50" y="50"/>
                  </a:lnTo>
                  <a:lnTo>
                    <a:pt x="50" y="48"/>
                  </a:lnTo>
                  <a:lnTo>
                    <a:pt x="48" y="46"/>
                  </a:lnTo>
                  <a:lnTo>
                    <a:pt x="47" y="47"/>
                  </a:lnTo>
                  <a:lnTo>
                    <a:pt x="43" y="47"/>
                  </a:lnTo>
                  <a:lnTo>
                    <a:pt x="39" y="44"/>
                  </a:lnTo>
                  <a:lnTo>
                    <a:pt x="41" y="11"/>
                  </a:lnTo>
                  <a:lnTo>
                    <a:pt x="0" y="9"/>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0" name="Freeform 45"/>
            <p:cNvSpPr>
              <a:spLocks/>
            </p:cNvSpPr>
            <p:nvPr/>
          </p:nvSpPr>
          <p:spPr bwMode="auto">
            <a:xfrm>
              <a:off x="1566887" y="1496485"/>
              <a:ext cx="782011" cy="662249"/>
            </a:xfrm>
            <a:custGeom>
              <a:avLst/>
              <a:gdLst>
                <a:gd name="T0" fmla="*/ 0 w 107"/>
                <a:gd name="T1" fmla="*/ 2147483647 h 91"/>
                <a:gd name="T2" fmla="*/ 2147483647 w 107"/>
                <a:gd name="T3" fmla="*/ 2147483647 h 91"/>
                <a:gd name="T4" fmla="*/ 2147483647 w 107"/>
                <a:gd name="T5" fmla="*/ 2147483647 h 91"/>
                <a:gd name="T6" fmla="*/ 2147483647 w 107"/>
                <a:gd name="T7" fmla="*/ 0 h 91"/>
                <a:gd name="T8" fmla="*/ 2147483647 w 107"/>
                <a:gd name="T9" fmla="*/ 2147483647 h 91"/>
                <a:gd name="T10" fmla="*/ 2147483647 w 107"/>
                <a:gd name="T11" fmla="*/ 2147483647 h 91"/>
                <a:gd name="T12" fmla="*/ 2147483647 w 107"/>
                <a:gd name="T13" fmla="*/ 2147483647 h 91"/>
                <a:gd name="T14" fmla="*/ 2147483647 w 107"/>
                <a:gd name="T15" fmla="*/ 2147483647 h 91"/>
                <a:gd name="T16" fmla="*/ 2147483647 w 107"/>
                <a:gd name="T17" fmla="*/ 2147483647 h 91"/>
                <a:gd name="T18" fmla="*/ 2147483647 w 107"/>
                <a:gd name="T19" fmla="*/ 2147483647 h 91"/>
                <a:gd name="T20" fmla="*/ 2147483647 w 107"/>
                <a:gd name="T21" fmla="*/ 2147483647 h 91"/>
                <a:gd name="T22" fmla="*/ 2147483647 w 107"/>
                <a:gd name="T23" fmla="*/ 2147483647 h 91"/>
                <a:gd name="T24" fmla="*/ 2147483647 w 107"/>
                <a:gd name="T25" fmla="*/ 2147483647 h 91"/>
                <a:gd name="T26" fmla="*/ 2147483647 w 107"/>
                <a:gd name="T27" fmla="*/ 2147483647 h 91"/>
                <a:gd name="T28" fmla="*/ 2147483647 w 107"/>
                <a:gd name="T29" fmla="*/ 2147483647 h 91"/>
                <a:gd name="T30" fmla="*/ 2147483647 w 107"/>
                <a:gd name="T31" fmla="*/ 2147483647 h 91"/>
                <a:gd name="T32" fmla="*/ 2147483647 w 107"/>
                <a:gd name="T33" fmla="*/ 2147483647 h 91"/>
                <a:gd name="T34" fmla="*/ 2147483647 w 107"/>
                <a:gd name="T35" fmla="*/ 2147483647 h 91"/>
                <a:gd name="T36" fmla="*/ 2147483647 w 107"/>
                <a:gd name="T37" fmla="*/ 2147483647 h 91"/>
                <a:gd name="T38" fmla="*/ 2147483647 w 107"/>
                <a:gd name="T39" fmla="*/ 2147483647 h 91"/>
                <a:gd name="T40" fmla="*/ 2147483647 w 107"/>
                <a:gd name="T41" fmla="*/ 2147483647 h 91"/>
                <a:gd name="T42" fmla="*/ 2147483647 w 107"/>
                <a:gd name="T43" fmla="*/ 2147483647 h 91"/>
                <a:gd name="T44" fmla="*/ 2147483647 w 107"/>
                <a:gd name="T45" fmla="*/ 2147483647 h 91"/>
                <a:gd name="T46" fmla="*/ 2147483647 w 107"/>
                <a:gd name="T47" fmla="*/ 2147483647 h 91"/>
                <a:gd name="T48" fmla="*/ 2147483647 w 107"/>
                <a:gd name="T49" fmla="*/ 2147483647 h 91"/>
                <a:gd name="T50" fmla="*/ 0 w 107"/>
                <a:gd name="T51" fmla="*/ 2147483647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91"/>
                <a:gd name="T80" fmla="*/ 107 w 107"/>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91">
                  <a:moveTo>
                    <a:pt x="0" y="68"/>
                  </a:moveTo>
                  <a:lnTo>
                    <a:pt x="2" y="52"/>
                  </a:lnTo>
                  <a:lnTo>
                    <a:pt x="10" y="38"/>
                  </a:lnTo>
                  <a:lnTo>
                    <a:pt x="23" y="0"/>
                  </a:lnTo>
                  <a:lnTo>
                    <a:pt x="30" y="2"/>
                  </a:lnTo>
                  <a:lnTo>
                    <a:pt x="30" y="4"/>
                  </a:lnTo>
                  <a:lnTo>
                    <a:pt x="32" y="4"/>
                  </a:lnTo>
                  <a:lnTo>
                    <a:pt x="36" y="11"/>
                  </a:lnTo>
                  <a:lnTo>
                    <a:pt x="35" y="13"/>
                  </a:lnTo>
                  <a:lnTo>
                    <a:pt x="40" y="17"/>
                  </a:lnTo>
                  <a:lnTo>
                    <a:pt x="49" y="17"/>
                  </a:lnTo>
                  <a:lnTo>
                    <a:pt x="56" y="20"/>
                  </a:lnTo>
                  <a:lnTo>
                    <a:pt x="59" y="19"/>
                  </a:lnTo>
                  <a:lnTo>
                    <a:pt x="80" y="20"/>
                  </a:lnTo>
                  <a:lnTo>
                    <a:pt x="103" y="25"/>
                  </a:lnTo>
                  <a:lnTo>
                    <a:pt x="104" y="28"/>
                  </a:lnTo>
                  <a:lnTo>
                    <a:pt x="107" y="33"/>
                  </a:lnTo>
                  <a:lnTo>
                    <a:pt x="103" y="38"/>
                  </a:lnTo>
                  <a:lnTo>
                    <a:pt x="99" y="45"/>
                  </a:lnTo>
                  <a:lnTo>
                    <a:pt x="94" y="49"/>
                  </a:lnTo>
                  <a:lnTo>
                    <a:pt x="94" y="53"/>
                  </a:lnTo>
                  <a:lnTo>
                    <a:pt x="96" y="56"/>
                  </a:lnTo>
                  <a:lnTo>
                    <a:pt x="93" y="64"/>
                  </a:lnTo>
                  <a:lnTo>
                    <a:pt x="87" y="91"/>
                  </a:lnTo>
                  <a:lnTo>
                    <a:pt x="51" y="82"/>
                  </a:lnTo>
                  <a:lnTo>
                    <a:pt x="0" y="68"/>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1" name="Freeform 46"/>
            <p:cNvSpPr>
              <a:spLocks/>
            </p:cNvSpPr>
            <p:nvPr/>
          </p:nvSpPr>
          <p:spPr bwMode="auto">
            <a:xfrm>
              <a:off x="5507347" y="2187843"/>
              <a:ext cx="563097" cy="363872"/>
            </a:xfrm>
            <a:custGeom>
              <a:avLst/>
              <a:gdLst>
                <a:gd name="T0" fmla="*/ 0 w 77"/>
                <a:gd name="T1" fmla="*/ 2147483647 h 50"/>
                <a:gd name="T2" fmla="*/ 2147483647 w 77"/>
                <a:gd name="T3" fmla="*/ 2147483647 h 50"/>
                <a:gd name="T4" fmla="*/ 2147483647 w 77"/>
                <a:gd name="T5" fmla="*/ 2147483647 h 50"/>
                <a:gd name="T6" fmla="*/ 2147483647 w 77"/>
                <a:gd name="T7" fmla="*/ 2147483647 h 50"/>
                <a:gd name="T8" fmla="*/ 2147483647 w 77"/>
                <a:gd name="T9" fmla="*/ 2147483647 h 50"/>
                <a:gd name="T10" fmla="*/ 2147483647 w 77"/>
                <a:gd name="T11" fmla="*/ 2147483647 h 50"/>
                <a:gd name="T12" fmla="*/ 2147483647 w 77"/>
                <a:gd name="T13" fmla="*/ 2147483647 h 50"/>
                <a:gd name="T14" fmla="*/ 2147483647 w 77"/>
                <a:gd name="T15" fmla="*/ 2147483647 h 50"/>
                <a:gd name="T16" fmla="*/ 2147483647 w 77"/>
                <a:gd name="T17" fmla="*/ 2147483647 h 50"/>
                <a:gd name="T18" fmla="*/ 2147483647 w 77"/>
                <a:gd name="T19" fmla="*/ 2147483647 h 50"/>
                <a:gd name="T20" fmla="*/ 2147483647 w 77"/>
                <a:gd name="T21" fmla="*/ 2147483647 h 50"/>
                <a:gd name="T22" fmla="*/ 2147483647 w 77"/>
                <a:gd name="T23" fmla="*/ 2147483647 h 50"/>
                <a:gd name="T24" fmla="*/ 2147483647 w 77"/>
                <a:gd name="T25" fmla="*/ 2147483647 h 50"/>
                <a:gd name="T26" fmla="*/ 2147483647 w 77"/>
                <a:gd name="T27" fmla="*/ 2147483647 h 50"/>
                <a:gd name="T28" fmla="*/ 2147483647 w 77"/>
                <a:gd name="T29" fmla="*/ 2147483647 h 50"/>
                <a:gd name="T30" fmla="*/ 2147483647 w 77"/>
                <a:gd name="T31" fmla="*/ 0 h 50"/>
                <a:gd name="T32" fmla="*/ 2147483647 w 77"/>
                <a:gd name="T33" fmla="*/ 2147483647 h 50"/>
                <a:gd name="T34" fmla="*/ 2147483647 w 77"/>
                <a:gd name="T35" fmla="*/ 2147483647 h 50"/>
                <a:gd name="T36" fmla="*/ 0 w 77"/>
                <a:gd name="T37" fmla="*/ 2147483647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50"/>
                <a:gd name="T59" fmla="*/ 77 w 77"/>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50">
                  <a:moveTo>
                    <a:pt x="0" y="12"/>
                  </a:moveTo>
                  <a:lnTo>
                    <a:pt x="3" y="35"/>
                  </a:lnTo>
                  <a:lnTo>
                    <a:pt x="6" y="50"/>
                  </a:lnTo>
                  <a:lnTo>
                    <a:pt x="19" y="48"/>
                  </a:lnTo>
                  <a:lnTo>
                    <a:pt x="66" y="39"/>
                  </a:lnTo>
                  <a:lnTo>
                    <a:pt x="67" y="37"/>
                  </a:lnTo>
                  <a:lnTo>
                    <a:pt x="70" y="37"/>
                  </a:lnTo>
                  <a:lnTo>
                    <a:pt x="73" y="35"/>
                  </a:lnTo>
                  <a:lnTo>
                    <a:pt x="75" y="31"/>
                  </a:lnTo>
                  <a:lnTo>
                    <a:pt x="77" y="29"/>
                  </a:lnTo>
                  <a:lnTo>
                    <a:pt x="70" y="23"/>
                  </a:lnTo>
                  <a:lnTo>
                    <a:pt x="69" y="17"/>
                  </a:lnTo>
                  <a:lnTo>
                    <a:pt x="73" y="9"/>
                  </a:lnTo>
                  <a:lnTo>
                    <a:pt x="68" y="6"/>
                  </a:lnTo>
                  <a:lnTo>
                    <a:pt x="66" y="2"/>
                  </a:lnTo>
                  <a:lnTo>
                    <a:pt x="62" y="0"/>
                  </a:lnTo>
                  <a:lnTo>
                    <a:pt x="11" y="10"/>
                  </a:lnTo>
                  <a:lnTo>
                    <a:pt x="8" y="6"/>
                  </a:lnTo>
                  <a:lnTo>
                    <a:pt x="0" y="1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2" name="Freeform 47"/>
            <p:cNvSpPr>
              <a:spLocks/>
            </p:cNvSpPr>
            <p:nvPr/>
          </p:nvSpPr>
          <p:spPr bwMode="auto">
            <a:xfrm>
              <a:off x="6428882" y="2107792"/>
              <a:ext cx="81485" cy="94607"/>
            </a:xfrm>
            <a:custGeom>
              <a:avLst/>
              <a:gdLst>
                <a:gd name="T0" fmla="*/ 0 w 11"/>
                <a:gd name="T1" fmla="*/ 2147483647 h 13"/>
                <a:gd name="T2" fmla="*/ 2147483647 w 11"/>
                <a:gd name="T3" fmla="*/ 2147483647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2147483647 w 11"/>
                <a:gd name="T13" fmla="*/ 2147483647 h 13"/>
                <a:gd name="T14" fmla="*/ 2147483647 w 11"/>
                <a:gd name="T15" fmla="*/ 2147483647 h 13"/>
                <a:gd name="T16" fmla="*/ 2147483647 w 11"/>
                <a:gd name="T17" fmla="*/ 2147483647 h 13"/>
                <a:gd name="T18" fmla="*/ 2147483647 w 11"/>
                <a:gd name="T19" fmla="*/ 2147483647 h 13"/>
                <a:gd name="T20" fmla="*/ 2147483647 w 11"/>
                <a:gd name="T21" fmla="*/ 2147483647 h 13"/>
                <a:gd name="T22" fmla="*/ 2147483647 w 11"/>
                <a:gd name="T23" fmla="*/ 2147483647 h 13"/>
                <a:gd name="T24" fmla="*/ 2147483647 w 11"/>
                <a:gd name="T25" fmla="*/ 0 h 13"/>
                <a:gd name="T26" fmla="*/ 2147483647 w 11"/>
                <a:gd name="T27" fmla="*/ 0 h 13"/>
                <a:gd name="T28" fmla="*/ 0 w 11"/>
                <a:gd name="T29" fmla="*/ 2147483647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13"/>
                <a:gd name="T47" fmla="*/ 11 w 11"/>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13">
                  <a:moveTo>
                    <a:pt x="0" y="1"/>
                  </a:moveTo>
                  <a:lnTo>
                    <a:pt x="3" y="12"/>
                  </a:lnTo>
                  <a:lnTo>
                    <a:pt x="3" y="13"/>
                  </a:lnTo>
                  <a:lnTo>
                    <a:pt x="7" y="10"/>
                  </a:lnTo>
                  <a:lnTo>
                    <a:pt x="6" y="7"/>
                  </a:lnTo>
                  <a:lnTo>
                    <a:pt x="7" y="5"/>
                  </a:lnTo>
                  <a:lnTo>
                    <a:pt x="8" y="6"/>
                  </a:lnTo>
                  <a:lnTo>
                    <a:pt x="8" y="9"/>
                  </a:lnTo>
                  <a:lnTo>
                    <a:pt x="9" y="9"/>
                  </a:lnTo>
                  <a:lnTo>
                    <a:pt x="11" y="6"/>
                  </a:lnTo>
                  <a:lnTo>
                    <a:pt x="9" y="4"/>
                  </a:lnTo>
                  <a:lnTo>
                    <a:pt x="7" y="3"/>
                  </a:lnTo>
                  <a:lnTo>
                    <a:pt x="5" y="0"/>
                  </a:lnTo>
                  <a:lnTo>
                    <a:pt x="4" y="0"/>
                  </a:lnTo>
                  <a:lnTo>
                    <a:pt x="0" y="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3" name="Freeform 48"/>
            <p:cNvSpPr>
              <a:spLocks/>
            </p:cNvSpPr>
            <p:nvPr/>
          </p:nvSpPr>
          <p:spPr bwMode="auto">
            <a:xfrm>
              <a:off x="5361401" y="3119358"/>
              <a:ext cx="496206" cy="378427"/>
            </a:xfrm>
            <a:custGeom>
              <a:avLst/>
              <a:gdLst>
                <a:gd name="T0" fmla="*/ 0 w 68"/>
                <a:gd name="T1" fmla="*/ 2147483647 h 52"/>
                <a:gd name="T2" fmla="*/ 2147483647 w 68"/>
                <a:gd name="T3" fmla="*/ 2147483647 h 52"/>
                <a:gd name="T4" fmla="*/ 2147483647 w 68"/>
                <a:gd name="T5" fmla="*/ 2147483647 h 52"/>
                <a:gd name="T6" fmla="*/ 2147483647 w 68"/>
                <a:gd name="T7" fmla="*/ 0 h 52"/>
                <a:gd name="T8" fmla="*/ 2147483647 w 68"/>
                <a:gd name="T9" fmla="*/ 2147483647 h 52"/>
                <a:gd name="T10" fmla="*/ 2147483647 w 68"/>
                <a:gd name="T11" fmla="*/ 2147483647 h 52"/>
                <a:gd name="T12" fmla="*/ 2147483647 w 68"/>
                <a:gd name="T13" fmla="*/ 2147483647 h 52"/>
                <a:gd name="T14" fmla="*/ 2147483647 w 68"/>
                <a:gd name="T15" fmla="*/ 2147483647 h 52"/>
                <a:gd name="T16" fmla="*/ 2147483647 w 68"/>
                <a:gd name="T17" fmla="*/ 2147483647 h 52"/>
                <a:gd name="T18" fmla="*/ 2147483647 w 68"/>
                <a:gd name="T19" fmla="*/ 2147483647 h 52"/>
                <a:gd name="T20" fmla="*/ 2147483647 w 68"/>
                <a:gd name="T21" fmla="*/ 2147483647 h 52"/>
                <a:gd name="T22" fmla="*/ 2147483647 w 68"/>
                <a:gd name="T23" fmla="*/ 2147483647 h 52"/>
                <a:gd name="T24" fmla="*/ 2147483647 w 68"/>
                <a:gd name="T25" fmla="*/ 2147483647 h 52"/>
                <a:gd name="T26" fmla="*/ 2147483647 w 68"/>
                <a:gd name="T27" fmla="*/ 2147483647 h 52"/>
                <a:gd name="T28" fmla="*/ 2147483647 w 68"/>
                <a:gd name="T29" fmla="*/ 2147483647 h 52"/>
                <a:gd name="T30" fmla="*/ 2147483647 w 68"/>
                <a:gd name="T31" fmla="*/ 2147483647 h 52"/>
                <a:gd name="T32" fmla="*/ 2147483647 w 68"/>
                <a:gd name="T33" fmla="*/ 2147483647 h 52"/>
                <a:gd name="T34" fmla="*/ 2147483647 w 68"/>
                <a:gd name="T35" fmla="*/ 2147483647 h 52"/>
                <a:gd name="T36" fmla="*/ 2147483647 w 68"/>
                <a:gd name="T37" fmla="*/ 2147483647 h 52"/>
                <a:gd name="T38" fmla="*/ 2147483647 w 68"/>
                <a:gd name="T39" fmla="*/ 2147483647 h 52"/>
                <a:gd name="T40" fmla="*/ 2147483647 w 68"/>
                <a:gd name="T41" fmla="*/ 2147483647 h 52"/>
                <a:gd name="T42" fmla="*/ 2147483647 w 68"/>
                <a:gd name="T43" fmla="*/ 2147483647 h 52"/>
                <a:gd name="T44" fmla="*/ 2147483647 w 68"/>
                <a:gd name="T45" fmla="*/ 2147483647 h 52"/>
                <a:gd name="T46" fmla="*/ 2147483647 w 68"/>
                <a:gd name="T47" fmla="*/ 2147483647 h 52"/>
                <a:gd name="T48" fmla="*/ 2147483647 w 68"/>
                <a:gd name="T49" fmla="*/ 2147483647 h 52"/>
                <a:gd name="T50" fmla="*/ 2147483647 w 68"/>
                <a:gd name="T51" fmla="*/ 2147483647 h 52"/>
                <a:gd name="T52" fmla="*/ 2147483647 w 68"/>
                <a:gd name="T53" fmla="*/ 2147483647 h 52"/>
                <a:gd name="T54" fmla="*/ 0 w 68"/>
                <a:gd name="T55" fmla="*/ 2147483647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52"/>
                <a:gd name="T86" fmla="*/ 68 w 68"/>
                <a:gd name="T87" fmla="*/ 52 h 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52">
                  <a:moveTo>
                    <a:pt x="0" y="12"/>
                  </a:moveTo>
                  <a:lnTo>
                    <a:pt x="3" y="7"/>
                  </a:lnTo>
                  <a:lnTo>
                    <a:pt x="13" y="2"/>
                  </a:lnTo>
                  <a:lnTo>
                    <a:pt x="31" y="0"/>
                  </a:lnTo>
                  <a:lnTo>
                    <a:pt x="39" y="5"/>
                  </a:lnTo>
                  <a:lnTo>
                    <a:pt x="50" y="3"/>
                  </a:lnTo>
                  <a:lnTo>
                    <a:pt x="68" y="16"/>
                  </a:lnTo>
                  <a:lnTo>
                    <a:pt x="63" y="22"/>
                  </a:lnTo>
                  <a:lnTo>
                    <a:pt x="60" y="26"/>
                  </a:lnTo>
                  <a:lnTo>
                    <a:pt x="61" y="30"/>
                  </a:lnTo>
                  <a:lnTo>
                    <a:pt x="56" y="34"/>
                  </a:lnTo>
                  <a:lnTo>
                    <a:pt x="52" y="40"/>
                  </a:lnTo>
                  <a:lnTo>
                    <a:pt x="47" y="43"/>
                  </a:lnTo>
                  <a:lnTo>
                    <a:pt x="45" y="43"/>
                  </a:lnTo>
                  <a:lnTo>
                    <a:pt x="44" y="47"/>
                  </a:lnTo>
                  <a:lnTo>
                    <a:pt x="41" y="45"/>
                  </a:lnTo>
                  <a:lnTo>
                    <a:pt x="44" y="48"/>
                  </a:lnTo>
                  <a:lnTo>
                    <a:pt x="41" y="52"/>
                  </a:lnTo>
                  <a:lnTo>
                    <a:pt x="39" y="51"/>
                  </a:lnTo>
                  <a:lnTo>
                    <a:pt x="37" y="49"/>
                  </a:lnTo>
                  <a:lnTo>
                    <a:pt x="34" y="44"/>
                  </a:lnTo>
                  <a:lnTo>
                    <a:pt x="32" y="44"/>
                  </a:lnTo>
                  <a:lnTo>
                    <a:pt x="29" y="37"/>
                  </a:lnTo>
                  <a:lnTo>
                    <a:pt x="24" y="34"/>
                  </a:lnTo>
                  <a:lnTo>
                    <a:pt x="21" y="29"/>
                  </a:lnTo>
                  <a:lnTo>
                    <a:pt x="13" y="23"/>
                  </a:lnTo>
                  <a:lnTo>
                    <a:pt x="9" y="18"/>
                  </a:lnTo>
                  <a:lnTo>
                    <a:pt x="0" y="12"/>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4" name="Freeform 49"/>
            <p:cNvSpPr>
              <a:spLocks/>
            </p:cNvSpPr>
            <p:nvPr/>
          </p:nvSpPr>
          <p:spPr bwMode="auto">
            <a:xfrm>
              <a:off x="3376580" y="1860358"/>
              <a:ext cx="685931" cy="465758"/>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0 w 94"/>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
                <a:gd name="T61" fmla="*/ 0 h 64"/>
                <a:gd name="T62" fmla="*/ 94 w 94"/>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 h="64">
                  <a:moveTo>
                    <a:pt x="0" y="50"/>
                  </a:moveTo>
                  <a:lnTo>
                    <a:pt x="3" y="16"/>
                  </a:lnTo>
                  <a:lnTo>
                    <a:pt x="5" y="0"/>
                  </a:lnTo>
                  <a:lnTo>
                    <a:pt x="46" y="3"/>
                  </a:lnTo>
                  <a:lnTo>
                    <a:pt x="93" y="5"/>
                  </a:lnTo>
                  <a:lnTo>
                    <a:pt x="90" y="11"/>
                  </a:lnTo>
                  <a:lnTo>
                    <a:pt x="94" y="15"/>
                  </a:lnTo>
                  <a:lnTo>
                    <a:pt x="94" y="46"/>
                  </a:lnTo>
                  <a:lnTo>
                    <a:pt x="92" y="46"/>
                  </a:lnTo>
                  <a:lnTo>
                    <a:pt x="92" y="50"/>
                  </a:lnTo>
                  <a:lnTo>
                    <a:pt x="94" y="53"/>
                  </a:lnTo>
                  <a:lnTo>
                    <a:pt x="93" y="56"/>
                  </a:lnTo>
                  <a:lnTo>
                    <a:pt x="94" y="64"/>
                  </a:lnTo>
                  <a:lnTo>
                    <a:pt x="91" y="63"/>
                  </a:lnTo>
                  <a:lnTo>
                    <a:pt x="89" y="60"/>
                  </a:lnTo>
                  <a:lnTo>
                    <a:pt x="85" y="58"/>
                  </a:lnTo>
                  <a:lnTo>
                    <a:pt x="81" y="57"/>
                  </a:lnTo>
                  <a:lnTo>
                    <a:pt x="73" y="57"/>
                  </a:lnTo>
                  <a:lnTo>
                    <a:pt x="68" y="54"/>
                  </a:lnTo>
                  <a:lnTo>
                    <a:pt x="0" y="50"/>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5" name="Freeform 50"/>
            <p:cNvSpPr>
              <a:spLocks/>
            </p:cNvSpPr>
            <p:nvPr/>
          </p:nvSpPr>
          <p:spPr bwMode="auto">
            <a:xfrm>
              <a:off x="4669388" y="2951977"/>
              <a:ext cx="831873" cy="283820"/>
            </a:xfrm>
            <a:custGeom>
              <a:avLst/>
              <a:gdLst>
                <a:gd name="T0" fmla="*/ 0 w 114"/>
                <a:gd name="T1" fmla="*/ 2147483647 h 39"/>
                <a:gd name="T2" fmla="*/ 2147483647 w 114"/>
                <a:gd name="T3" fmla="*/ 2147483647 h 39"/>
                <a:gd name="T4" fmla="*/ 2147483647 w 114"/>
                <a:gd name="T5" fmla="*/ 2147483647 h 39"/>
                <a:gd name="T6" fmla="*/ 2147483647 w 114"/>
                <a:gd name="T7" fmla="*/ 2147483647 h 39"/>
                <a:gd name="T8" fmla="*/ 2147483647 w 114"/>
                <a:gd name="T9" fmla="*/ 2147483647 h 39"/>
                <a:gd name="T10" fmla="*/ 2147483647 w 114"/>
                <a:gd name="T11" fmla="*/ 2147483647 h 39"/>
                <a:gd name="T12" fmla="*/ 2147483647 w 114"/>
                <a:gd name="T13" fmla="*/ 2147483647 h 39"/>
                <a:gd name="T14" fmla="*/ 2147483647 w 114"/>
                <a:gd name="T15" fmla="*/ 2147483647 h 39"/>
                <a:gd name="T16" fmla="*/ 2147483647 w 114"/>
                <a:gd name="T17" fmla="*/ 2147483647 h 39"/>
                <a:gd name="T18" fmla="*/ 2147483647 w 114"/>
                <a:gd name="T19" fmla="*/ 2147483647 h 39"/>
                <a:gd name="T20" fmla="*/ 2147483647 w 114"/>
                <a:gd name="T21" fmla="*/ 2147483647 h 39"/>
                <a:gd name="T22" fmla="*/ 2147483647 w 114"/>
                <a:gd name="T23" fmla="*/ 2147483647 h 39"/>
                <a:gd name="T24" fmla="*/ 2147483647 w 114"/>
                <a:gd name="T25" fmla="*/ 2147483647 h 39"/>
                <a:gd name="T26" fmla="*/ 2147483647 w 114"/>
                <a:gd name="T27" fmla="*/ 0 h 39"/>
                <a:gd name="T28" fmla="*/ 2147483647 w 114"/>
                <a:gd name="T29" fmla="*/ 2147483647 h 39"/>
                <a:gd name="T30" fmla="*/ 2147483647 w 114"/>
                <a:gd name="T31" fmla="*/ 2147483647 h 39"/>
                <a:gd name="T32" fmla="*/ 2147483647 w 114"/>
                <a:gd name="T33" fmla="*/ 2147483647 h 39"/>
                <a:gd name="T34" fmla="*/ 2147483647 w 114"/>
                <a:gd name="T35" fmla="*/ 2147483647 h 39"/>
                <a:gd name="T36" fmla="*/ 2147483647 w 114"/>
                <a:gd name="T37" fmla="*/ 2147483647 h 39"/>
                <a:gd name="T38" fmla="*/ 2147483647 w 114"/>
                <a:gd name="T39" fmla="*/ 2147483647 h 39"/>
                <a:gd name="T40" fmla="*/ 2147483647 w 114"/>
                <a:gd name="T41" fmla="*/ 2147483647 h 39"/>
                <a:gd name="T42" fmla="*/ 2147483647 w 114"/>
                <a:gd name="T43" fmla="*/ 2147483647 h 39"/>
                <a:gd name="T44" fmla="*/ 2147483647 w 114"/>
                <a:gd name="T45" fmla="*/ 2147483647 h 39"/>
                <a:gd name="T46" fmla="*/ 2147483647 w 114"/>
                <a:gd name="T47" fmla="*/ 2147483647 h 39"/>
                <a:gd name="T48" fmla="*/ 2147483647 w 114"/>
                <a:gd name="T49" fmla="*/ 2147483647 h 39"/>
                <a:gd name="T50" fmla="*/ 2147483647 w 114"/>
                <a:gd name="T51" fmla="*/ 2147483647 h 39"/>
                <a:gd name="T52" fmla="*/ 2147483647 w 114"/>
                <a:gd name="T53" fmla="*/ 2147483647 h 39"/>
                <a:gd name="T54" fmla="*/ 2147483647 w 114"/>
                <a:gd name="T55" fmla="*/ 2147483647 h 39"/>
                <a:gd name="T56" fmla="*/ 2147483647 w 114"/>
                <a:gd name="T57" fmla="*/ 2147483647 h 39"/>
                <a:gd name="T58" fmla="*/ 0 w 114"/>
                <a:gd name="T59" fmla="*/ 2147483647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39"/>
                <a:gd name="T92" fmla="*/ 114 w 114"/>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39">
                  <a:moveTo>
                    <a:pt x="0" y="39"/>
                  </a:moveTo>
                  <a:lnTo>
                    <a:pt x="2" y="32"/>
                  </a:lnTo>
                  <a:lnTo>
                    <a:pt x="1" y="31"/>
                  </a:lnTo>
                  <a:lnTo>
                    <a:pt x="4" y="29"/>
                  </a:lnTo>
                  <a:lnTo>
                    <a:pt x="8" y="22"/>
                  </a:lnTo>
                  <a:lnTo>
                    <a:pt x="7" y="21"/>
                  </a:lnTo>
                  <a:lnTo>
                    <a:pt x="8" y="18"/>
                  </a:lnTo>
                  <a:lnTo>
                    <a:pt x="8" y="15"/>
                  </a:lnTo>
                  <a:lnTo>
                    <a:pt x="10" y="12"/>
                  </a:lnTo>
                  <a:lnTo>
                    <a:pt x="28" y="11"/>
                  </a:lnTo>
                  <a:lnTo>
                    <a:pt x="28" y="8"/>
                  </a:lnTo>
                  <a:lnTo>
                    <a:pt x="34" y="9"/>
                  </a:lnTo>
                  <a:lnTo>
                    <a:pt x="87" y="4"/>
                  </a:lnTo>
                  <a:lnTo>
                    <a:pt x="114" y="0"/>
                  </a:lnTo>
                  <a:lnTo>
                    <a:pt x="114" y="4"/>
                  </a:lnTo>
                  <a:lnTo>
                    <a:pt x="112" y="5"/>
                  </a:lnTo>
                  <a:lnTo>
                    <a:pt x="109" y="9"/>
                  </a:lnTo>
                  <a:lnTo>
                    <a:pt x="108" y="9"/>
                  </a:lnTo>
                  <a:lnTo>
                    <a:pt x="106" y="10"/>
                  </a:lnTo>
                  <a:lnTo>
                    <a:pt x="104" y="12"/>
                  </a:lnTo>
                  <a:lnTo>
                    <a:pt x="102" y="11"/>
                  </a:lnTo>
                  <a:lnTo>
                    <a:pt x="99" y="13"/>
                  </a:lnTo>
                  <a:lnTo>
                    <a:pt x="99" y="16"/>
                  </a:lnTo>
                  <a:lnTo>
                    <a:pt x="86" y="23"/>
                  </a:lnTo>
                  <a:lnTo>
                    <a:pt x="85" y="26"/>
                  </a:lnTo>
                  <a:lnTo>
                    <a:pt x="82" y="28"/>
                  </a:lnTo>
                  <a:lnTo>
                    <a:pt x="82" y="32"/>
                  </a:lnTo>
                  <a:lnTo>
                    <a:pt x="64" y="34"/>
                  </a:lnTo>
                  <a:lnTo>
                    <a:pt x="29" y="37"/>
                  </a:lnTo>
                  <a:lnTo>
                    <a:pt x="0" y="39"/>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6" name="Freeform 51"/>
            <p:cNvSpPr>
              <a:spLocks/>
            </p:cNvSpPr>
            <p:nvPr/>
          </p:nvSpPr>
          <p:spPr bwMode="auto">
            <a:xfrm>
              <a:off x="2982535" y="3039305"/>
              <a:ext cx="1365783" cy="1317219"/>
            </a:xfrm>
            <a:custGeom>
              <a:avLst/>
              <a:gdLst>
                <a:gd name="T0" fmla="*/ 2147483647 w 187"/>
                <a:gd name="T1" fmla="*/ 2147483647 h 181"/>
                <a:gd name="T2" fmla="*/ 2147483647 w 187"/>
                <a:gd name="T3" fmla="*/ 2147483647 h 181"/>
                <a:gd name="T4" fmla="*/ 2147483647 w 187"/>
                <a:gd name="T5" fmla="*/ 2147483647 h 181"/>
                <a:gd name="T6" fmla="*/ 2147483647 w 187"/>
                <a:gd name="T7" fmla="*/ 2147483647 h 181"/>
                <a:gd name="T8" fmla="*/ 2147483647 w 187"/>
                <a:gd name="T9" fmla="*/ 2147483647 h 181"/>
                <a:gd name="T10" fmla="*/ 2147483647 w 187"/>
                <a:gd name="T11" fmla="*/ 2147483647 h 181"/>
                <a:gd name="T12" fmla="*/ 2147483647 w 187"/>
                <a:gd name="T13" fmla="*/ 2147483647 h 181"/>
                <a:gd name="T14" fmla="*/ 2147483647 w 187"/>
                <a:gd name="T15" fmla="*/ 2147483647 h 181"/>
                <a:gd name="T16" fmla="*/ 2147483647 w 187"/>
                <a:gd name="T17" fmla="*/ 2147483647 h 181"/>
                <a:gd name="T18" fmla="*/ 2147483647 w 187"/>
                <a:gd name="T19" fmla="*/ 2147483647 h 181"/>
                <a:gd name="T20" fmla="*/ 2147483647 w 187"/>
                <a:gd name="T21" fmla="*/ 2147483647 h 181"/>
                <a:gd name="T22" fmla="*/ 2147483647 w 187"/>
                <a:gd name="T23" fmla="*/ 2147483647 h 181"/>
                <a:gd name="T24" fmla="*/ 2147483647 w 187"/>
                <a:gd name="T25" fmla="*/ 2147483647 h 181"/>
                <a:gd name="T26" fmla="*/ 2147483647 w 187"/>
                <a:gd name="T27" fmla="*/ 2147483647 h 181"/>
                <a:gd name="T28" fmla="*/ 2147483647 w 187"/>
                <a:gd name="T29" fmla="*/ 2147483647 h 181"/>
                <a:gd name="T30" fmla="*/ 2147483647 w 187"/>
                <a:gd name="T31" fmla="*/ 2147483647 h 181"/>
                <a:gd name="T32" fmla="*/ 2147483647 w 187"/>
                <a:gd name="T33" fmla="*/ 2147483647 h 181"/>
                <a:gd name="T34" fmla="*/ 2147483647 w 187"/>
                <a:gd name="T35" fmla="*/ 2147483647 h 181"/>
                <a:gd name="T36" fmla="*/ 2147483647 w 187"/>
                <a:gd name="T37" fmla="*/ 2147483647 h 181"/>
                <a:gd name="T38" fmla="*/ 2147483647 w 187"/>
                <a:gd name="T39" fmla="*/ 2147483647 h 181"/>
                <a:gd name="T40" fmla="*/ 2147483647 w 187"/>
                <a:gd name="T41" fmla="*/ 2147483647 h 181"/>
                <a:gd name="T42" fmla="*/ 2147483647 w 187"/>
                <a:gd name="T43" fmla="*/ 2147483647 h 181"/>
                <a:gd name="T44" fmla="*/ 2147483647 w 187"/>
                <a:gd name="T45" fmla="*/ 2147483647 h 181"/>
                <a:gd name="T46" fmla="*/ 2147483647 w 187"/>
                <a:gd name="T47" fmla="*/ 2147483647 h 181"/>
                <a:gd name="T48" fmla="*/ 2147483647 w 187"/>
                <a:gd name="T49" fmla="*/ 2147483647 h 181"/>
                <a:gd name="T50" fmla="*/ 2147483647 w 187"/>
                <a:gd name="T51" fmla="*/ 2147483647 h 181"/>
                <a:gd name="T52" fmla="*/ 2147483647 w 187"/>
                <a:gd name="T53" fmla="*/ 2147483647 h 181"/>
                <a:gd name="T54" fmla="*/ 2147483647 w 187"/>
                <a:gd name="T55" fmla="*/ 2147483647 h 181"/>
                <a:gd name="T56" fmla="*/ 2147483647 w 187"/>
                <a:gd name="T57" fmla="*/ 2147483647 h 181"/>
                <a:gd name="T58" fmla="*/ 2147483647 w 187"/>
                <a:gd name="T59" fmla="*/ 2147483647 h 181"/>
                <a:gd name="T60" fmla="*/ 2147483647 w 187"/>
                <a:gd name="T61" fmla="*/ 2147483647 h 181"/>
                <a:gd name="T62" fmla="*/ 2147483647 w 187"/>
                <a:gd name="T63" fmla="*/ 2147483647 h 181"/>
                <a:gd name="T64" fmla="*/ 2147483647 w 187"/>
                <a:gd name="T65" fmla="*/ 2147483647 h 181"/>
                <a:gd name="T66" fmla="*/ 2147483647 w 187"/>
                <a:gd name="T67" fmla="*/ 2147483647 h 181"/>
                <a:gd name="T68" fmla="*/ 2147483647 w 187"/>
                <a:gd name="T69" fmla="*/ 2147483647 h 181"/>
                <a:gd name="T70" fmla="*/ 2147483647 w 187"/>
                <a:gd name="T71" fmla="*/ 2147483647 h 181"/>
                <a:gd name="T72" fmla="*/ 2147483647 w 187"/>
                <a:gd name="T73" fmla="*/ 2147483647 h 181"/>
                <a:gd name="T74" fmla="*/ 2147483647 w 187"/>
                <a:gd name="T75" fmla="*/ 2147483647 h 181"/>
                <a:gd name="T76" fmla="*/ 2147483647 w 187"/>
                <a:gd name="T77" fmla="*/ 2147483647 h 181"/>
                <a:gd name="T78" fmla="*/ 2147483647 w 187"/>
                <a:gd name="T79" fmla="*/ 2147483647 h 181"/>
                <a:gd name="T80" fmla="*/ 2147483647 w 187"/>
                <a:gd name="T81" fmla="*/ 2147483647 h 181"/>
                <a:gd name="T82" fmla="*/ 2147483647 w 187"/>
                <a:gd name="T83" fmla="*/ 2147483647 h 181"/>
                <a:gd name="T84" fmla="*/ 2147483647 w 187"/>
                <a:gd name="T85" fmla="*/ 2147483647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181"/>
                <a:gd name="T131" fmla="*/ 187 w 187"/>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181">
                  <a:moveTo>
                    <a:pt x="2" y="74"/>
                  </a:moveTo>
                  <a:lnTo>
                    <a:pt x="0" y="71"/>
                  </a:lnTo>
                  <a:lnTo>
                    <a:pt x="4" y="71"/>
                  </a:lnTo>
                  <a:lnTo>
                    <a:pt x="51" y="75"/>
                  </a:lnTo>
                  <a:lnTo>
                    <a:pt x="58" y="0"/>
                  </a:lnTo>
                  <a:lnTo>
                    <a:pt x="99" y="2"/>
                  </a:lnTo>
                  <a:lnTo>
                    <a:pt x="97" y="35"/>
                  </a:lnTo>
                  <a:lnTo>
                    <a:pt x="101" y="38"/>
                  </a:lnTo>
                  <a:lnTo>
                    <a:pt x="105" y="38"/>
                  </a:lnTo>
                  <a:lnTo>
                    <a:pt x="106" y="37"/>
                  </a:lnTo>
                  <a:lnTo>
                    <a:pt x="108" y="39"/>
                  </a:lnTo>
                  <a:lnTo>
                    <a:pt x="108" y="41"/>
                  </a:lnTo>
                  <a:lnTo>
                    <a:pt x="112" y="41"/>
                  </a:lnTo>
                  <a:lnTo>
                    <a:pt x="114" y="43"/>
                  </a:lnTo>
                  <a:lnTo>
                    <a:pt x="116" y="42"/>
                  </a:lnTo>
                  <a:lnTo>
                    <a:pt x="119" y="43"/>
                  </a:lnTo>
                  <a:lnTo>
                    <a:pt x="119" y="42"/>
                  </a:lnTo>
                  <a:lnTo>
                    <a:pt x="123" y="42"/>
                  </a:lnTo>
                  <a:lnTo>
                    <a:pt x="125" y="47"/>
                  </a:lnTo>
                  <a:lnTo>
                    <a:pt x="126" y="48"/>
                  </a:lnTo>
                  <a:lnTo>
                    <a:pt x="129" y="46"/>
                  </a:lnTo>
                  <a:lnTo>
                    <a:pt x="133" y="49"/>
                  </a:lnTo>
                  <a:lnTo>
                    <a:pt x="136" y="47"/>
                  </a:lnTo>
                  <a:lnTo>
                    <a:pt x="137" y="50"/>
                  </a:lnTo>
                  <a:lnTo>
                    <a:pt x="137" y="48"/>
                  </a:lnTo>
                  <a:lnTo>
                    <a:pt x="140" y="46"/>
                  </a:lnTo>
                  <a:lnTo>
                    <a:pt x="140" y="48"/>
                  </a:lnTo>
                  <a:lnTo>
                    <a:pt x="144" y="48"/>
                  </a:lnTo>
                  <a:lnTo>
                    <a:pt x="147" y="50"/>
                  </a:lnTo>
                  <a:lnTo>
                    <a:pt x="154" y="48"/>
                  </a:lnTo>
                  <a:lnTo>
                    <a:pt x="162" y="47"/>
                  </a:lnTo>
                  <a:lnTo>
                    <a:pt x="164" y="46"/>
                  </a:lnTo>
                  <a:lnTo>
                    <a:pt x="170" y="50"/>
                  </a:lnTo>
                  <a:lnTo>
                    <a:pt x="173" y="51"/>
                  </a:lnTo>
                  <a:lnTo>
                    <a:pt x="175" y="53"/>
                  </a:lnTo>
                  <a:lnTo>
                    <a:pt x="180" y="53"/>
                  </a:lnTo>
                  <a:lnTo>
                    <a:pt x="180" y="62"/>
                  </a:lnTo>
                  <a:lnTo>
                    <a:pt x="181" y="80"/>
                  </a:lnTo>
                  <a:lnTo>
                    <a:pt x="183" y="82"/>
                  </a:lnTo>
                  <a:lnTo>
                    <a:pt x="183" y="86"/>
                  </a:lnTo>
                  <a:lnTo>
                    <a:pt x="187" y="93"/>
                  </a:lnTo>
                  <a:lnTo>
                    <a:pt x="187" y="98"/>
                  </a:lnTo>
                  <a:lnTo>
                    <a:pt x="185" y="103"/>
                  </a:lnTo>
                  <a:lnTo>
                    <a:pt x="185" y="106"/>
                  </a:lnTo>
                  <a:lnTo>
                    <a:pt x="186" y="109"/>
                  </a:lnTo>
                  <a:lnTo>
                    <a:pt x="186" y="112"/>
                  </a:lnTo>
                  <a:lnTo>
                    <a:pt x="184" y="114"/>
                  </a:lnTo>
                  <a:lnTo>
                    <a:pt x="182" y="116"/>
                  </a:lnTo>
                  <a:lnTo>
                    <a:pt x="184" y="117"/>
                  </a:lnTo>
                  <a:lnTo>
                    <a:pt x="176" y="120"/>
                  </a:lnTo>
                  <a:lnTo>
                    <a:pt x="170" y="123"/>
                  </a:lnTo>
                  <a:lnTo>
                    <a:pt x="174" y="121"/>
                  </a:lnTo>
                  <a:lnTo>
                    <a:pt x="170" y="121"/>
                  </a:lnTo>
                  <a:lnTo>
                    <a:pt x="171" y="116"/>
                  </a:lnTo>
                  <a:lnTo>
                    <a:pt x="168" y="119"/>
                  </a:lnTo>
                  <a:lnTo>
                    <a:pt x="166" y="118"/>
                  </a:lnTo>
                  <a:lnTo>
                    <a:pt x="166" y="121"/>
                  </a:lnTo>
                  <a:lnTo>
                    <a:pt x="168" y="121"/>
                  </a:lnTo>
                  <a:lnTo>
                    <a:pt x="168" y="124"/>
                  </a:lnTo>
                  <a:lnTo>
                    <a:pt x="166" y="126"/>
                  </a:lnTo>
                  <a:lnTo>
                    <a:pt x="164" y="126"/>
                  </a:lnTo>
                  <a:lnTo>
                    <a:pt x="164" y="130"/>
                  </a:lnTo>
                  <a:lnTo>
                    <a:pt x="146" y="140"/>
                  </a:lnTo>
                  <a:lnTo>
                    <a:pt x="147" y="139"/>
                  </a:lnTo>
                  <a:lnTo>
                    <a:pt x="155" y="134"/>
                  </a:lnTo>
                  <a:lnTo>
                    <a:pt x="148" y="137"/>
                  </a:lnTo>
                  <a:lnTo>
                    <a:pt x="149" y="134"/>
                  </a:lnTo>
                  <a:lnTo>
                    <a:pt x="147" y="136"/>
                  </a:lnTo>
                  <a:lnTo>
                    <a:pt x="145" y="135"/>
                  </a:lnTo>
                  <a:lnTo>
                    <a:pt x="145" y="137"/>
                  </a:lnTo>
                  <a:lnTo>
                    <a:pt x="142" y="135"/>
                  </a:lnTo>
                  <a:lnTo>
                    <a:pt x="142" y="137"/>
                  </a:lnTo>
                  <a:lnTo>
                    <a:pt x="145" y="139"/>
                  </a:lnTo>
                  <a:lnTo>
                    <a:pt x="142" y="141"/>
                  </a:lnTo>
                  <a:lnTo>
                    <a:pt x="140" y="138"/>
                  </a:lnTo>
                  <a:lnTo>
                    <a:pt x="139" y="145"/>
                  </a:lnTo>
                  <a:lnTo>
                    <a:pt x="137" y="143"/>
                  </a:lnTo>
                  <a:lnTo>
                    <a:pt x="134" y="144"/>
                  </a:lnTo>
                  <a:lnTo>
                    <a:pt x="133" y="146"/>
                  </a:lnTo>
                  <a:lnTo>
                    <a:pt x="135" y="149"/>
                  </a:lnTo>
                  <a:lnTo>
                    <a:pt x="129" y="149"/>
                  </a:lnTo>
                  <a:lnTo>
                    <a:pt x="131" y="150"/>
                  </a:lnTo>
                  <a:lnTo>
                    <a:pt x="131" y="153"/>
                  </a:lnTo>
                  <a:lnTo>
                    <a:pt x="132" y="152"/>
                  </a:lnTo>
                  <a:lnTo>
                    <a:pt x="131" y="154"/>
                  </a:lnTo>
                  <a:lnTo>
                    <a:pt x="129" y="159"/>
                  </a:lnTo>
                  <a:lnTo>
                    <a:pt x="129" y="156"/>
                  </a:lnTo>
                  <a:lnTo>
                    <a:pt x="127" y="158"/>
                  </a:lnTo>
                  <a:lnTo>
                    <a:pt x="125" y="155"/>
                  </a:lnTo>
                  <a:lnTo>
                    <a:pt x="125" y="159"/>
                  </a:lnTo>
                  <a:lnTo>
                    <a:pt x="130" y="159"/>
                  </a:lnTo>
                  <a:lnTo>
                    <a:pt x="128" y="164"/>
                  </a:lnTo>
                  <a:lnTo>
                    <a:pt x="129" y="173"/>
                  </a:lnTo>
                  <a:lnTo>
                    <a:pt x="134" y="181"/>
                  </a:lnTo>
                  <a:lnTo>
                    <a:pt x="128" y="181"/>
                  </a:lnTo>
                  <a:lnTo>
                    <a:pt x="123" y="179"/>
                  </a:lnTo>
                  <a:lnTo>
                    <a:pt x="119" y="179"/>
                  </a:lnTo>
                  <a:lnTo>
                    <a:pt x="112" y="175"/>
                  </a:lnTo>
                  <a:lnTo>
                    <a:pt x="104" y="172"/>
                  </a:lnTo>
                  <a:lnTo>
                    <a:pt x="104" y="170"/>
                  </a:lnTo>
                  <a:lnTo>
                    <a:pt x="102" y="165"/>
                  </a:lnTo>
                  <a:lnTo>
                    <a:pt x="99" y="162"/>
                  </a:lnTo>
                  <a:lnTo>
                    <a:pt x="100" y="159"/>
                  </a:lnTo>
                  <a:lnTo>
                    <a:pt x="98" y="157"/>
                  </a:lnTo>
                  <a:lnTo>
                    <a:pt x="98" y="153"/>
                  </a:lnTo>
                  <a:lnTo>
                    <a:pt x="94" y="149"/>
                  </a:lnTo>
                  <a:lnTo>
                    <a:pt x="89" y="142"/>
                  </a:lnTo>
                  <a:lnTo>
                    <a:pt x="81" y="124"/>
                  </a:lnTo>
                  <a:lnTo>
                    <a:pt x="75" y="119"/>
                  </a:lnTo>
                  <a:lnTo>
                    <a:pt x="73" y="115"/>
                  </a:lnTo>
                  <a:lnTo>
                    <a:pt x="68" y="114"/>
                  </a:lnTo>
                  <a:lnTo>
                    <a:pt x="63" y="114"/>
                  </a:lnTo>
                  <a:lnTo>
                    <a:pt x="59" y="112"/>
                  </a:lnTo>
                  <a:lnTo>
                    <a:pt x="58" y="114"/>
                  </a:lnTo>
                  <a:lnTo>
                    <a:pt x="54" y="114"/>
                  </a:lnTo>
                  <a:lnTo>
                    <a:pt x="50" y="122"/>
                  </a:lnTo>
                  <a:lnTo>
                    <a:pt x="47" y="126"/>
                  </a:lnTo>
                  <a:lnTo>
                    <a:pt x="44" y="126"/>
                  </a:lnTo>
                  <a:lnTo>
                    <a:pt x="37" y="120"/>
                  </a:lnTo>
                  <a:lnTo>
                    <a:pt x="34" y="120"/>
                  </a:lnTo>
                  <a:lnTo>
                    <a:pt x="27" y="113"/>
                  </a:lnTo>
                  <a:lnTo>
                    <a:pt x="25" y="108"/>
                  </a:lnTo>
                  <a:lnTo>
                    <a:pt x="25" y="103"/>
                  </a:lnTo>
                  <a:lnTo>
                    <a:pt x="22" y="96"/>
                  </a:lnTo>
                  <a:lnTo>
                    <a:pt x="16" y="91"/>
                  </a:lnTo>
                  <a:lnTo>
                    <a:pt x="8" y="82"/>
                  </a:lnTo>
                  <a:lnTo>
                    <a:pt x="6" y="80"/>
                  </a:lnTo>
                  <a:lnTo>
                    <a:pt x="4" y="75"/>
                  </a:lnTo>
                  <a:lnTo>
                    <a:pt x="2" y="74"/>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7" name="Freeform 52"/>
            <p:cNvSpPr>
              <a:spLocks/>
            </p:cNvSpPr>
            <p:nvPr/>
          </p:nvSpPr>
          <p:spPr bwMode="auto">
            <a:xfrm>
              <a:off x="2348898" y="2216953"/>
              <a:ext cx="546070" cy="691359"/>
            </a:xfrm>
            <a:custGeom>
              <a:avLst/>
              <a:gdLst>
                <a:gd name="T0" fmla="*/ 0 w 75"/>
                <a:gd name="T1" fmla="*/ 2147483647 h 95"/>
                <a:gd name="T2" fmla="*/ 2147483647 w 75"/>
                <a:gd name="T3" fmla="*/ 0 h 95"/>
                <a:gd name="T4" fmla="*/ 2147483647 w 75"/>
                <a:gd name="T5" fmla="*/ 2147483647 h 95"/>
                <a:gd name="T6" fmla="*/ 2147483647 w 75"/>
                <a:gd name="T7" fmla="*/ 2147483647 h 95"/>
                <a:gd name="T8" fmla="*/ 2147483647 w 75"/>
                <a:gd name="T9" fmla="*/ 2147483647 h 95"/>
                <a:gd name="T10" fmla="*/ 2147483647 w 75"/>
                <a:gd name="T11" fmla="*/ 2147483647 h 95"/>
                <a:gd name="T12" fmla="*/ 0 w 75"/>
                <a:gd name="T13" fmla="*/ 2147483647 h 95"/>
                <a:gd name="T14" fmla="*/ 0 60000 65536"/>
                <a:gd name="T15" fmla="*/ 0 60000 65536"/>
                <a:gd name="T16" fmla="*/ 0 60000 65536"/>
                <a:gd name="T17" fmla="*/ 0 60000 65536"/>
                <a:gd name="T18" fmla="*/ 0 60000 65536"/>
                <a:gd name="T19" fmla="*/ 0 60000 65536"/>
                <a:gd name="T20" fmla="*/ 0 60000 65536"/>
                <a:gd name="T21" fmla="*/ 0 w 75"/>
                <a:gd name="T22" fmla="*/ 0 h 95"/>
                <a:gd name="T23" fmla="*/ 75 w 7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95">
                  <a:moveTo>
                    <a:pt x="0" y="84"/>
                  </a:moveTo>
                  <a:lnTo>
                    <a:pt x="16" y="0"/>
                  </a:lnTo>
                  <a:lnTo>
                    <a:pt x="53" y="7"/>
                  </a:lnTo>
                  <a:lnTo>
                    <a:pt x="50" y="24"/>
                  </a:lnTo>
                  <a:lnTo>
                    <a:pt x="75" y="27"/>
                  </a:lnTo>
                  <a:lnTo>
                    <a:pt x="66" y="95"/>
                  </a:lnTo>
                  <a:lnTo>
                    <a:pt x="0" y="84"/>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8" name="Freeform 53"/>
            <p:cNvSpPr>
              <a:spLocks/>
            </p:cNvSpPr>
            <p:nvPr/>
          </p:nvSpPr>
          <p:spPr bwMode="auto">
            <a:xfrm>
              <a:off x="6061928" y="1743919"/>
              <a:ext cx="154457" cy="312930"/>
            </a:xfrm>
            <a:custGeom>
              <a:avLst/>
              <a:gdLst>
                <a:gd name="T0" fmla="*/ 0 w 21"/>
                <a:gd name="T1" fmla="*/ 2147483647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2147483647 w 21"/>
                <a:gd name="T15" fmla="*/ 2147483647 h 43"/>
                <a:gd name="T16" fmla="*/ 2147483647 w 21"/>
                <a:gd name="T17" fmla="*/ 2147483647 h 43"/>
                <a:gd name="T18" fmla="*/ 2147483647 w 21"/>
                <a:gd name="T19" fmla="*/ 0 h 43"/>
                <a:gd name="T20" fmla="*/ 0 w 21"/>
                <a:gd name="T21" fmla="*/ 214748364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3"/>
                <a:gd name="T35" fmla="*/ 21 w 21"/>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3">
                  <a:moveTo>
                    <a:pt x="0" y="6"/>
                  </a:moveTo>
                  <a:lnTo>
                    <a:pt x="3" y="18"/>
                  </a:lnTo>
                  <a:lnTo>
                    <a:pt x="4" y="26"/>
                  </a:lnTo>
                  <a:lnTo>
                    <a:pt x="7" y="34"/>
                  </a:lnTo>
                  <a:lnTo>
                    <a:pt x="9" y="43"/>
                  </a:lnTo>
                  <a:lnTo>
                    <a:pt x="19" y="41"/>
                  </a:lnTo>
                  <a:lnTo>
                    <a:pt x="17" y="26"/>
                  </a:lnTo>
                  <a:lnTo>
                    <a:pt x="18" y="16"/>
                  </a:lnTo>
                  <a:lnTo>
                    <a:pt x="21" y="11"/>
                  </a:lnTo>
                  <a:lnTo>
                    <a:pt x="21" y="0"/>
                  </a:lnTo>
                  <a:lnTo>
                    <a:pt x="0" y="6"/>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59" name="Freeform 54"/>
            <p:cNvSpPr>
              <a:spLocks/>
            </p:cNvSpPr>
            <p:nvPr/>
          </p:nvSpPr>
          <p:spPr bwMode="auto">
            <a:xfrm>
              <a:off x="5303025" y="2551715"/>
              <a:ext cx="758903" cy="429369"/>
            </a:xfrm>
            <a:custGeom>
              <a:avLst/>
              <a:gdLst>
                <a:gd name="T0" fmla="*/ 2147483647 w 104"/>
                <a:gd name="T1" fmla="*/ 2147483647 h 59"/>
                <a:gd name="T2" fmla="*/ 2147483647 w 104"/>
                <a:gd name="T3" fmla="*/ 2147483647 h 59"/>
                <a:gd name="T4" fmla="*/ 2147483647 w 104"/>
                <a:gd name="T5" fmla="*/ 2147483647 h 59"/>
                <a:gd name="T6" fmla="*/ 2147483647 w 104"/>
                <a:gd name="T7" fmla="*/ 2147483647 h 59"/>
                <a:gd name="T8" fmla="*/ 2147483647 w 104"/>
                <a:gd name="T9" fmla="*/ 2147483647 h 59"/>
                <a:gd name="T10" fmla="*/ 2147483647 w 104"/>
                <a:gd name="T11" fmla="*/ 2147483647 h 59"/>
                <a:gd name="T12" fmla="*/ 2147483647 w 104"/>
                <a:gd name="T13" fmla="*/ 2147483647 h 59"/>
                <a:gd name="T14" fmla="*/ 2147483647 w 104"/>
                <a:gd name="T15" fmla="*/ 2147483647 h 59"/>
                <a:gd name="T16" fmla="*/ 2147483647 w 104"/>
                <a:gd name="T17" fmla="*/ 2147483647 h 59"/>
                <a:gd name="T18" fmla="*/ 2147483647 w 104"/>
                <a:gd name="T19" fmla="*/ 2147483647 h 59"/>
                <a:gd name="T20" fmla="*/ 2147483647 w 104"/>
                <a:gd name="T21" fmla="*/ 2147483647 h 59"/>
                <a:gd name="T22" fmla="*/ 2147483647 w 104"/>
                <a:gd name="T23" fmla="*/ 2147483647 h 59"/>
                <a:gd name="T24" fmla="*/ 2147483647 w 104"/>
                <a:gd name="T25" fmla="*/ 2147483647 h 59"/>
                <a:gd name="T26" fmla="*/ 2147483647 w 104"/>
                <a:gd name="T27" fmla="*/ 2147483647 h 59"/>
                <a:gd name="T28" fmla="*/ 2147483647 w 104"/>
                <a:gd name="T29" fmla="*/ 2147483647 h 59"/>
                <a:gd name="T30" fmla="*/ 2147483647 w 104"/>
                <a:gd name="T31" fmla="*/ 2147483647 h 59"/>
                <a:gd name="T32" fmla="*/ 2147483647 w 104"/>
                <a:gd name="T33" fmla="*/ 2147483647 h 59"/>
                <a:gd name="T34" fmla="*/ 2147483647 w 104"/>
                <a:gd name="T35" fmla="*/ 2147483647 h 59"/>
                <a:gd name="T36" fmla="*/ 2147483647 w 104"/>
                <a:gd name="T37" fmla="*/ 2147483647 h 59"/>
                <a:gd name="T38" fmla="*/ 2147483647 w 104"/>
                <a:gd name="T39" fmla="*/ 2147483647 h 59"/>
                <a:gd name="T40" fmla="*/ 2147483647 w 104"/>
                <a:gd name="T41" fmla="*/ 2147483647 h 59"/>
                <a:gd name="T42" fmla="*/ 2147483647 w 104"/>
                <a:gd name="T43" fmla="*/ 2147483647 h 59"/>
                <a:gd name="T44" fmla="*/ 2147483647 w 104"/>
                <a:gd name="T45" fmla="*/ 2147483647 h 59"/>
                <a:gd name="T46" fmla="*/ 2147483647 w 104"/>
                <a:gd name="T47" fmla="*/ 2147483647 h 59"/>
                <a:gd name="T48" fmla="*/ 2147483647 w 104"/>
                <a:gd name="T49" fmla="*/ 2147483647 h 59"/>
                <a:gd name="T50" fmla="*/ 2147483647 w 104"/>
                <a:gd name="T51" fmla="*/ 2147483647 h 59"/>
                <a:gd name="T52" fmla="*/ 2147483647 w 104"/>
                <a:gd name="T53" fmla="*/ 2147483647 h 59"/>
                <a:gd name="T54" fmla="*/ 2147483647 w 104"/>
                <a:gd name="T55" fmla="*/ 2147483647 h 59"/>
                <a:gd name="T56" fmla="*/ 2147483647 w 104"/>
                <a:gd name="T57" fmla="*/ 2147483647 h 59"/>
                <a:gd name="T58" fmla="*/ 2147483647 w 104"/>
                <a:gd name="T59" fmla="*/ 2147483647 h 59"/>
                <a:gd name="T60" fmla="*/ 2147483647 w 104"/>
                <a:gd name="T61" fmla="*/ 2147483647 h 59"/>
                <a:gd name="T62" fmla="*/ 2147483647 w 104"/>
                <a:gd name="T63" fmla="*/ 2147483647 h 59"/>
                <a:gd name="T64" fmla="*/ 2147483647 w 104"/>
                <a:gd name="T65" fmla="*/ 2147483647 h 59"/>
                <a:gd name="T66" fmla="*/ 2147483647 w 104"/>
                <a:gd name="T67" fmla="*/ 2147483647 h 59"/>
                <a:gd name="T68" fmla="*/ 2147483647 w 104"/>
                <a:gd name="T69" fmla="*/ 2147483647 h 59"/>
                <a:gd name="T70" fmla="*/ 2147483647 w 104"/>
                <a:gd name="T71" fmla="*/ 2147483647 h 59"/>
                <a:gd name="T72" fmla="*/ 2147483647 w 104"/>
                <a:gd name="T73" fmla="*/ 2147483647 h 59"/>
                <a:gd name="T74" fmla="*/ 2147483647 w 104"/>
                <a:gd name="T75" fmla="*/ 2147483647 h 59"/>
                <a:gd name="T76" fmla="*/ 2147483647 w 104"/>
                <a:gd name="T77" fmla="*/ 2147483647 h 59"/>
                <a:gd name="T78" fmla="*/ 0 w 104"/>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59"/>
                <a:gd name="T122" fmla="*/ 104 w 104"/>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59">
                  <a:moveTo>
                    <a:pt x="0" y="59"/>
                  </a:moveTo>
                  <a:lnTo>
                    <a:pt x="10" y="52"/>
                  </a:lnTo>
                  <a:lnTo>
                    <a:pt x="10" y="51"/>
                  </a:lnTo>
                  <a:lnTo>
                    <a:pt x="14" y="47"/>
                  </a:lnTo>
                  <a:lnTo>
                    <a:pt x="17" y="44"/>
                  </a:lnTo>
                  <a:lnTo>
                    <a:pt x="21" y="40"/>
                  </a:lnTo>
                  <a:lnTo>
                    <a:pt x="24" y="44"/>
                  </a:lnTo>
                  <a:lnTo>
                    <a:pt x="29" y="42"/>
                  </a:lnTo>
                  <a:lnTo>
                    <a:pt x="31" y="43"/>
                  </a:lnTo>
                  <a:lnTo>
                    <a:pt x="34" y="42"/>
                  </a:lnTo>
                  <a:lnTo>
                    <a:pt x="36" y="40"/>
                  </a:lnTo>
                  <a:lnTo>
                    <a:pt x="41" y="39"/>
                  </a:lnTo>
                  <a:lnTo>
                    <a:pt x="44" y="35"/>
                  </a:lnTo>
                  <a:lnTo>
                    <a:pt x="42" y="34"/>
                  </a:lnTo>
                  <a:lnTo>
                    <a:pt x="47" y="23"/>
                  </a:lnTo>
                  <a:lnTo>
                    <a:pt x="48" y="17"/>
                  </a:lnTo>
                  <a:lnTo>
                    <a:pt x="53" y="20"/>
                  </a:lnTo>
                  <a:lnTo>
                    <a:pt x="55" y="13"/>
                  </a:lnTo>
                  <a:lnTo>
                    <a:pt x="58" y="13"/>
                  </a:lnTo>
                  <a:lnTo>
                    <a:pt x="61" y="7"/>
                  </a:lnTo>
                  <a:lnTo>
                    <a:pt x="62" y="0"/>
                  </a:lnTo>
                  <a:lnTo>
                    <a:pt x="69" y="4"/>
                  </a:lnTo>
                  <a:lnTo>
                    <a:pt x="71" y="1"/>
                  </a:lnTo>
                  <a:lnTo>
                    <a:pt x="74" y="1"/>
                  </a:lnTo>
                  <a:lnTo>
                    <a:pt x="76" y="4"/>
                  </a:lnTo>
                  <a:lnTo>
                    <a:pt x="79" y="6"/>
                  </a:lnTo>
                  <a:lnTo>
                    <a:pt x="81" y="8"/>
                  </a:lnTo>
                  <a:lnTo>
                    <a:pt x="80" y="10"/>
                  </a:lnTo>
                  <a:lnTo>
                    <a:pt x="78" y="13"/>
                  </a:lnTo>
                  <a:lnTo>
                    <a:pt x="79" y="16"/>
                  </a:lnTo>
                  <a:lnTo>
                    <a:pt x="82" y="15"/>
                  </a:lnTo>
                  <a:lnTo>
                    <a:pt x="83" y="17"/>
                  </a:lnTo>
                  <a:lnTo>
                    <a:pt x="84" y="18"/>
                  </a:lnTo>
                  <a:lnTo>
                    <a:pt x="88" y="18"/>
                  </a:lnTo>
                  <a:lnTo>
                    <a:pt x="90" y="19"/>
                  </a:lnTo>
                  <a:lnTo>
                    <a:pt x="94" y="21"/>
                  </a:lnTo>
                  <a:lnTo>
                    <a:pt x="93" y="22"/>
                  </a:lnTo>
                  <a:lnTo>
                    <a:pt x="94" y="24"/>
                  </a:lnTo>
                  <a:lnTo>
                    <a:pt x="94" y="26"/>
                  </a:lnTo>
                  <a:lnTo>
                    <a:pt x="92" y="25"/>
                  </a:lnTo>
                  <a:lnTo>
                    <a:pt x="89" y="24"/>
                  </a:lnTo>
                  <a:lnTo>
                    <a:pt x="85" y="20"/>
                  </a:lnTo>
                  <a:lnTo>
                    <a:pt x="91" y="26"/>
                  </a:lnTo>
                  <a:lnTo>
                    <a:pt x="95" y="26"/>
                  </a:lnTo>
                  <a:lnTo>
                    <a:pt x="93" y="27"/>
                  </a:lnTo>
                  <a:lnTo>
                    <a:pt x="96" y="29"/>
                  </a:lnTo>
                  <a:lnTo>
                    <a:pt x="96" y="30"/>
                  </a:lnTo>
                  <a:lnTo>
                    <a:pt x="95" y="29"/>
                  </a:lnTo>
                  <a:lnTo>
                    <a:pt x="93" y="29"/>
                  </a:lnTo>
                  <a:lnTo>
                    <a:pt x="94" y="31"/>
                  </a:lnTo>
                  <a:lnTo>
                    <a:pt x="95" y="32"/>
                  </a:lnTo>
                  <a:lnTo>
                    <a:pt x="93" y="32"/>
                  </a:lnTo>
                  <a:lnTo>
                    <a:pt x="90" y="30"/>
                  </a:lnTo>
                  <a:lnTo>
                    <a:pt x="88" y="28"/>
                  </a:lnTo>
                  <a:lnTo>
                    <a:pt x="89" y="30"/>
                  </a:lnTo>
                  <a:lnTo>
                    <a:pt x="93" y="33"/>
                  </a:lnTo>
                  <a:lnTo>
                    <a:pt x="94" y="33"/>
                  </a:lnTo>
                  <a:lnTo>
                    <a:pt x="96" y="33"/>
                  </a:lnTo>
                  <a:lnTo>
                    <a:pt x="96" y="34"/>
                  </a:lnTo>
                  <a:lnTo>
                    <a:pt x="97" y="34"/>
                  </a:lnTo>
                  <a:lnTo>
                    <a:pt x="97" y="35"/>
                  </a:lnTo>
                  <a:lnTo>
                    <a:pt x="95" y="36"/>
                  </a:lnTo>
                  <a:lnTo>
                    <a:pt x="93" y="35"/>
                  </a:lnTo>
                  <a:lnTo>
                    <a:pt x="92" y="34"/>
                  </a:lnTo>
                  <a:lnTo>
                    <a:pt x="88" y="33"/>
                  </a:lnTo>
                  <a:lnTo>
                    <a:pt x="88" y="32"/>
                  </a:lnTo>
                  <a:lnTo>
                    <a:pt x="87" y="34"/>
                  </a:lnTo>
                  <a:lnTo>
                    <a:pt x="91" y="35"/>
                  </a:lnTo>
                  <a:lnTo>
                    <a:pt x="92" y="36"/>
                  </a:lnTo>
                  <a:lnTo>
                    <a:pt x="95" y="38"/>
                  </a:lnTo>
                  <a:lnTo>
                    <a:pt x="97" y="38"/>
                  </a:lnTo>
                  <a:lnTo>
                    <a:pt x="97" y="36"/>
                  </a:lnTo>
                  <a:lnTo>
                    <a:pt x="98" y="37"/>
                  </a:lnTo>
                  <a:lnTo>
                    <a:pt x="101" y="37"/>
                  </a:lnTo>
                  <a:lnTo>
                    <a:pt x="104" y="42"/>
                  </a:lnTo>
                  <a:lnTo>
                    <a:pt x="102" y="41"/>
                  </a:lnTo>
                  <a:lnTo>
                    <a:pt x="102" y="43"/>
                  </a:lnTo>
                  <a:lnTo>
                    <a:pt x="61" y="51"/>
                  </a:lnTo>
                  <a:lnTo>
                    <a:pt x="27" y="55"/>
                  </a:lnTo>
                  <a:lnTo>
                    <a:pt x="0" y="59"/>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0" name="Freeform 55"/>
            <p:cNvSpPr>
              <a:spLocks/>
            </p:cNvSpPr>
            <p:nvPr/>
          </p:nvSpPr>
          <p:spPr bwMode="auto">
            <a:xfrm>
              <a:off x="5872204" y="2583250"/>
              <a:ext cx="43784" cy="123716"/>
            </a:xfrm>
            <a:custGeom>
              <a:avLst/>
              <a:gdLst>
                <a:gd name="T0" fmla="*/ 0 w 6"/>
                <a:gd name="T1" fmla="*/ 2147483647 h 17"/>
                <a:gd name="T2" fmla="*/ 0 w 6"/>
                <a:gd name="T3" fmla="*/ 2147483647 h 17"/>
                <a:gd name="T4" fmla="*/ 2147483647 w 6"/>
                <a:gd name="T5" fmla="*/ 2147483647 h 17"/>
                <a:gd name="T6" fmla="*/ 2147483647 w 6"/>
                <a:gd name="T7" fmla="*/ 2147483647 h 17"/>
                <a:gd name="T8" fmla="*/ 2147483647 w 6"/>
                <a:gd name="T9" fmla="*/ 2147483647 h 17"/>
                <a:gd name="T10" fmla="*/ 2147483647 w 6"/>
                <a:gd name="T11" fmla="*/ 0 h 17"/>
                <a:gd name="T12" fmla="*/ 2147483647 w 6"/>
                <a:gd name="T13" fmla="*/ 2147483647 h 17"/>
                <a:gd name="T14" fmla="*/ 0 w 6"/>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7"/>
                <a:gd name="T26" fmla="*/ 6 w 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7">
                  <a:moveTo>
                    <a:pt x="0" y="10"/>
                  </a:moveTo>
                  <a:lnTo>
                    <a:pt x="0" y="15"/>
                  </a:lnTo>
                  <a:lnTo>
                    <a:pt x="2" y="17"/>
                  </a:lnTo>
                  <a:lnTo>
                    <a:pt x="3" y="11"/>
                  </a:lnTo>
                  <a:lnTo>
                    <a:pt x="5" y="8"/>
                  </a:lnTo>
                  <a:lnTo>
                    <a:pt x="6" y="0"/>
                  </a:lnTo>
                  <a:lnTo>
                    <a:pt x="3" y="2"/>
                  </a:lnTo>
                  <a:lnTo>
                    <a:pt x="0" y="10"/>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1" name="Freeform 56"/>
            <p:cNvSpPr>
              <a:spLocks/>
            </p:cNvSpPr>
            <p:nvPr/>
          </p:nvSpPr>
          <p:spPr bwMode="auto">
            <a:xfrm>
              <a:off x="1742019" y="1205386"/>
              <a:ext cx="650664" cy="473036"/>
            </a:xfrm>
            <a:custGeom>
              <a:avLst/>
              <a:gdLst>
                <a:gd name="T0" fmla="*/ 2147483647 w 89"/>
                <a:gd name="T1" fmla="*/ 2147483647 h 65"/>
                <a:gd name="T2" fmla="*/ 2147483647 w 89"/>
                <a:gd name="T3" fmla="*/ 2147483647 h 65"/>
                <a:gd name="T4" fmla="*/ 2147483647 w 89"/>
                <a:gd name="T5" fmla="*/ 2147483647 h 65"/>
                <a:gd name="T6" fmla="*/ 2147483647 w 89"/>
                <a:gd name="T7" fmla="*/ 2147483647 h 65"/>
                <a:gd name="T8" fmla="*/ 2147483647 w 89"/>
                <a:gd name="T9" fmla="*/ 2147483647 h 65"/>
                <a:gd name="T10" fmla="*/ 2147483647 w 89"/>
                <a:gd name="T11" fmla="*/ 2147483647 h 65"/>
                <a:gd name="T12" fmla="*/ 0 w 89"/>
                <a:gd name="T13" fmla="*/ 2147483647 h 65"/>
                <a:gd name="T14" fmla="*/ 2147483647 w 89"/>
                <a:gd name="T15" fmla="*/ 2147483647 h 65"/>
                <a:gd name="T16" fmla="*/ 2147483647 w 89"/>
                <a:gd name="T17" fmla="*/ 2147483647 h 65"/>
                <a:gd name="T18" fmla="*/ 2147483647 w 89"/>
                <a:gd name="T19" fmla="*/ 2147483647 h 65"/>
                <a:gd name="T20" fmla="*/ 2147483647 w 89"/>
                <a:gd name="T21" fmla="*/ 2147483647 h 65"/>
                <a:gd name="T22" fmla="*/ 2147483647 w 89"/>
                <a:gd name="T23" fmla="*/ 0 h 65"/>
                <a:gd name="T24" fmla="*/ 2147483647 w 89"/>
                <a:gd name="T25" fmla="*/ 2147483647 h 65"/>
                <a:gd name="T26" fmla="*/ 2147483647 w 89"/>
                <a:gd name="T27" fmla="*/ 2147483647 h 65"/>
                <a:gd name="T28" fmla="*/ 2147483647 w 89"/>
                <a:gd name="T29" fmla="*/ 2147483647 h 65"/>
                <a:gd name="T30" fmla="*/ 2147483647 w 89"/>
                <a:gd name="T31" fmla="*/ 2147483647 h 65"/>
                <a:gd name="T32" fmla="*/ 2147483647 w 89"/>
                <a:gd name="T33" fmla="*/ 2147483647 h 65"/>
                <a:gd name="T34" fmla="*/ 2147483647 w 89"/>
                <a:gd name="T35" fmla="*/ 2147483647 h 65"/>
                <a:gd name="T36" fmla="*/ 2147483647 w 89"/>
                <a:gd name="T37" fmla="*/ 2147483647 h 65"/>
                <a:gd name="T38" fmla="*/ 2147483647 w 89"/>
                <a:gd name="T39" fmla="*/ 2147483647 h 65"/>
                <a:gd name="T40" fmla="*/ 2147483647 w 89"/>
                <a:gd name="T41" fmla="*/ 2147483647 h 65"/>
                <a:gd name="T42" fmla="*/ 2147483647 w 89"/>
                <a:gd name="T43" fmla="*/ 2147483647 h 65"/>
                <a:gd name="T44" fmla="*/ 2147483647 w 89"/>
                <a:gd name="T45" fmla="*/ 2147483647 h 65"/>
                <a:gd name="T46" fmla="*/ 2147483647 w 89"/>
                <a:gd name="T47" fmla="*/ 2147483647 h 65"/>
                <a:gd name="T48" fmla="*/ 2147483647 w 89"/>
                <a:gd name="T49" fmla="*/ 2147483647 h 65"/>
                <a:gd name="T50" fmla="*/ 2147483647 w 89"/>
                <a:gd name="T51" fmla="*/ 2147483647 h 65"/>
                <a:gd name="T52" fmla="*/ 2147483647 w 89"/>
                <a:gd name="T53" fmla="*/ 2147483647 h 65"/>
                <a:gd name="T54" fmla="*/ 2147483647 w 89"/>
                <a:gd name="T55" fmla="*/ 2147483647 h 65"/>
                <a:gd name="T56" fmla="*/ 2147483647 w 89"/>
                <a:gd name="T57" fmla="*/ 2147483647 h 65"/>
                <a:gd name="T58" fmla="*/ 2147483647 w 89"/>
                <a:gd name="T59" fmla="*/ 2147483647 h 65"/>
                <a:gd name="T60" fmla="*/ 2147483647 w 89"/>
                <a:gd name="T61" fmla="*/ 2147483647 h 65"/>
                <a:gd name="T62" fmla="*/ 2147483647 w 89"/>
                <a:gd name="T63" fmla="*/ 2147483647 h 65"/>
                <a:gd name="T64" fmla="*/ 2147483647 w 89"/>
                <a:gd name="T65" fmla="*/ 2147483647 h 65"/>
                <a:gd name="T66" fmla="*/ 2147483647 w 89"/>
                <a:gd name="T67" fmla="*/ 2147483647 h 65"/>
                <a:gd name="T68" fmla="*/ 2147483647 w 89"/>
                <a:gd name="T69" fmla="*/ 2147483647 h 65"/>
                <a:gd name="T70" fmla="*/ 2147483647 w 89"/>
                <a:gd name="T71" fmla="*/ 2147483647 h 65"/>
                <a:gd name="T72" fmla="*/ 2147483647 w 89"/>
                <a:gd name="T73" fmla="*/ 2147483647 h 65"/>
                <a:gd name="T74" fmla="*/ 2147483647 w 89"/>
                <a:gd name="T75" fmla="*/ 2147483647 h 65"/>
                <a:gd name="T76" fmla="*/ 2147483647 w 89"/>
                <a:gd name="T77" fmla="*/ 2147483647 h 65"/>
                <a:gd name="T78" fmla="*/ 2147483647 w 89"/>
                <a:gd name="T79" fmla="*/ 2147483647 h 65"/>
                <a:gd name="T80" fmla="*/ 2147483647 w 89"/>
                <a:gd name="T81" fmla="*/ 2147483647 h 65"/>
                <a:gd name="T82" fmla="*/ 2147483647 w 89"/>
                <a:gd name="T83" fmla="*/ 2147483647 h 65"/>
                <a:gd name="T84" fmla="*/ 2147483647 w 89"/>
                <a:gd name="T85" fmla="*/ 2147483647 h 65"/>
                <a:gd name="T86" fmla="*/ 2147483647 w 89"/>
                <a:gd name="T87" fmla="*/ 2147483647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65"/>
                <a:gd name="T134" fmla="*/ 89 w 89"/>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65">
                  <a:moveTo>
                    <a:pt x="2" y="11"/>
                  </a:moveTo>
                  <a:lnTo>
                    <a:pt x="3" y="15"/>
                  </a:lnTo>
                  <a:lnTo>
                    <a:pt x="3" y="18"/>
                  </a:lnTo>
                  <a:lnTo>
                    <a:pt x="3" y="22"/>
                  </a:lnTo>
                  <a:lnTo>
                    <a:pt x="3" y="23"/>
                  </a:lnTo>
                  <a:lnTo>
                    <a:pt x="2" y="28"/>
                  </a:lnTo>
                  <a:lnTo>
                    <a:pt x="4" y="27"/>
                  </a:lnTo>
                  <a:lnTo>
                    <a:pt x="6" y="29"/>
                  </a:lnTo>
                  <a:lnTo>
                    <a:pt x="4" y="29"/>
                  </a:lnTo>
                  <a:lnTo>
                    <a:pt x="2" y="29"/>
                  </a:lnTo>
                  <a:lnTo>
                    <a:pt x="2" y="31"/>
                  </a:lnTo>
                  <a:lnTo>
                    <a:pt x="2" y="32"/>
                  </a:lnTo>
                  <a:lnTo>
                    <a:pt x="4" y="32"/>
                  </a:lnTo>
                  <a:lnTo>
                    <a:pt x="4" y="33"/>
                  </a:lnTo>
                  <a:lnTo>
                    <a:pt x="3" y="34"/>
                  </a:lnTo>
                  <a:lnTo>
                    <a:pt x="3" y="36"/>
                  </a:lnTo>
                  <a:lnTo>
                    <a:pt x="2" y="38"/>
                  </a:lnTo>
                  <a:lnTo>
                    <a:pt x="1" y="38"/>
                  </a:lnTo>
                  <a:lnTo>
                    <a:pt x="2" y="35"/>
                  </a:lnTo>
                  <a:lnTo>
                    <a:pt x="1" y="34"/>
                  </a:lnTo>
                  <a:lnTo>
                    <a:pt x="0" y="39"/>
                  </a:lnTo>
                  <a:lnTo>
                    <a:pt x="2" y="40"/>
                  </a:lnTo>
                  <a:lnTo>
                    <a:pt x="6" y="42"/>
                  </a:lnTo>
                  <a:lnTo>
                    <a:pt x="6" y="44"/>
                  </a:lnTo>
                  <a:lnTo>
                    <a:pt x="8" y="44"/>
                  </a:lnTo>
                  <a:lnTo>
                    <a:pt x="12" y="51"/>
                  </a:lnTo>
                  <a:lnTo>
                    <a:pt x="11" y="53"/>
                  </a:lnTo>
                  <a:lnTo>
                    <a:pt x="16" y="57"/>
                  </a:lnTo>
                  <a:lnTo>
                    <a:pt x="25" y="57"/>
                  </a:lnTo>
                  <a:lnTo>
                    <a:pt x="32" y="60"/>
                  </a:lnTo>
                  <a:lnTo>
                    <a:pt x="35" y="59"/>
                  </a:lnTo>
                  <a:lnTo>
                    <a:pt x="56" y="60"/>
                  </a:lnTo>
                  <a:lnTo>
                    <a:pt x="79" y="65"/>
                  </a:lnTo>
                  <a:lnTo>
                    <a:pt x="79" y="58"/>
                  </a:lnTo>
                  <a:lnTo>
                    <a:pt x="89" y="17"/>
                  </a:lnTo>
                  <a:lnTo>
                    <a:pt x="27" y="0"/>
                  </a:lnTo>
                  <a:lnTo>
                    <a:pt x="27" y="1"/>
                  </a:lnTo>
                  <a:lnTo>
                    <a:pt x="27" y="2"/>
                  </a:lnTo>
                  <a:lnTo>
                    <a:pt x="27" y="3"/>
                  </a:lnTo>
                  <a:lnTo>
                    <a:pt x="27" y="4"/>
                  </a:lnTo>
                  <a:lnTo>
                    <a:pt x="27" y="5"/>
                  </a:lnTo>
                  <a:lnTo>
                    <a:pt x="28" y="4"/>
                  </a:lnTo>
                  <a:lnTo>
                    <a:pt x="29" y="5"/>
                  </a:lnTo>
                  <a:lnTo>
                    <a:pt x="29" y="7"/>
                  </a:lnTo>
                  <a:lnTo>
                    <a:pt x="29" y="8"/>
                  </a:lnTo>
                  <a:lnTo>
                    <a:pt x="28" y="10"/>
                  </a:lnTo>
                  <a:lnTo>
                    <a:pt x="26" y="9"/>
                  </a:lnTo>
                  <a:lnTo>
                    <a:pt x="26" y="10"/>
                  </a:lnTo>
                  <a:lnTo>
                    <a:pt x="27" y="10"/>
                  </a:lnTo>
                  <a:lnTo>
                    <a:pt x="28" y="13"/>
                  </a:lnTo>
                  <a:lnTo>
                    <a:pt x="27" y="16"/>
                  </a:lnTo>
                  <a:lnTo>
                    <a:pt x="28" y="17"/>
                  </a:lnTo>
                  <a:lnTo>
                    <a:pt x="29" y="17"/>
                  </a:lnTo>
                  <a:lnTo>
                    <a:pt x="28" y="18"/>
                  </a:lnTo>
                  <a:lnTo>
                    <a:pt x="27" y="18"/>
                  </a:lnTo>
                  <a:lnTo>
                    <a:pt x="26" y="21"/>
                  </a:lnTo>
                  <a:lnTo>
                    <a:pt x="25" y="23"/>
                  </a:lnTo>
                  <a:lnTo>
                    <a:pt x="25" y="24"/>
                  </a:lnTo>
                  <a:lnTo>
                    <a:pt x="24" y="28"/>
                  </a:lnTo>
                  <a:lnTo>
                    <a:pt x="23" y="28"/>
                  </a:lnTo>
                  <a:lnTo>
                    <a:pt x="23" y="29"/>
                  </a:lnTo>
                  <a:lnTo>
                    <a:pt x="22" y="28"/>
                  </a:lnTo>
                  <a:lnTo>
                    <a:pt x="22" y="29"/>
                  </a:lnTo>
                  <a:lnTo>
                    <a:pt x="19" y="31"/>
                  </a:lnTo>
                  <a:lnTo>
                    <a:pt x="18" y="31"/>
                  </a:lnTo>
                  <a:lnTo>
                    <a:pt x="18" y="30"/>
                  </a:lnTo>
                  <a:lnTo>
                    <a:pt x="17" y="30"/>
                  </a:lnTo>
                  <a:lnTo>
                    <a:pt x="17" y="31"/>
                  </a:lnTo>
                  <a:lnTo>
                    <a:pt x="16" y="31"/>
                  </a:lnTo>
                  <a:lnTo>
                    <a:pt x="16" y="30"/>
                  </a:lnTo>
                  <a:lnTo>
                    <a:pt x="17" y="29"/>
                  </a:lnTo>
                  <a:lnTo>
                    <a:pt x="15" y="29"/>
                  </a:lnTo>
                  <a:lnTo>
                    <a:pt x="16" y="29"/>
                  </a:lnTo>
                  <a:lnTo>
                    <a:pt x="15" y="28"/>
                  </a:lnTo>
                  <a:lnTo>
                    <a:pt x="16" y="27"/>
                  </a:lnTo>
                  <a:lnTo>
                    <a:pt x="17" y="28"/>
                  </a:lnTo>
                  <a:lnTo>
                    <a:pt x="17" y="27"/>
                  </a:lnTo>
                  <a:lnTo>
                    <a:pt x="19" y="26"/>
                  </a:lnTo>
                  <a:lnTo>
                    <a:pt x="18" y="28"/>
                  </a:lnTo>
                  <a:lnTo>
                    <a:pt x="19" y="30"/>
                  </a:lnTo>
                  <a:lnTo>
                    <a:pt x="19" y="27"/>
                  </a:lnTo>
                  <a:lnTo>
                    <a:pt x="21" y="26"/>
                  </a:lnTo>
                  <a:lnTo>
                    <a:pt x="20" y="28"/>
                  </a:lnTo>
                  <a:lnTo>
                    <a:pt x="21" y="29"/>
                  </a:lnTo>
                  <a:lnTo>
                    <a:pt x="21" y="28"/>
                  </a:lnTo>
                  <a:lnTo>
                    <a:pt x="22" y="27"/>
                  </a:lnTo>
                  <a:lnTo>
                    <a:pt x="23" y="25"/>
                  </a:lnTo>
                  <a:lnTo>
                    <a:pt x="23" y="24"/>
                  </a:lnTo>
                  <a:lnTo>
                    <a:pt x="21" y="24"/>
                  </a:lnTo>
                  <a:lnTo>
                    <a:pt x="22" y="23"/>
                  </a:lnTo>
                  <a:lnTo>
                    <a:pt x="22" y="21"/>
                  </a:lnTo>
                  <a:lnTo>
                    <a:pt x="25" y="21"/>
                  </a:lnTo>
                  <a:lnTo>
                    <a:pt x="25" y="19"/>
                  </a:lnTo>
                  <a:lnTo>
                    <a:pt x="24" y="17"/>
                  </a:lnTo>
                  <a:lnTo>
                    <a:pt x="24" y="20"/>
                  </a:lnTo>
                  <a:lnTo>
                    <a:pt x="23" y="19"/>
                  </a:lnTo>
                  <a:lnTo>
                    <a:pt x="22" y="20"/>
                  </a:lnTo>
                  <a:lnTo>
                    <a:pt x="21" y="22"/>
                  </a:lnTo>
                  <a:lnTo>
                    <a:pt x="20" y="22"/>
                  </a:lnTo>
                  <a:lnTo>
                    <a:pt x="18" y="23"/>
                  </a:lnTo>
                  <a:lnTo>
                    <a:pt x="16" y="25"/>
                  </a:lnTo>
                  <a:lnTo>
                    <a:pt x="19" y="25"/>
                  </a:lnTo>
                  <a:lnTo>
                    <a:pt x="16" y="26"/>
                  </a:lnTo>
                  <a:lnTo>
                    <a:pt x="15" y="25"/>
                  </a:lnTo>
                  <a:lnTo>
                    <a:pt x="18" y="22"/>
                  </a:lnTo>
                  <a:lnTo>
                    <a:pt x="19" y="21"/>
                  </a:lnTo>
                  <a:lnTo>
                    <a:pt x="21" y="19"/>
                  </a:lnTo>
                  <a:lnTo>
                    <a:pt x="22" y="20"/>
                  </a:lnTo>
                  <a:lnTo>
                    <a:pt x="23" y="19"/>
                  </a:lnTo>
                  <a:lnTo>
                    <a:pt x="24" y="16"/>
                  </a:lnTo>
                  <a:lnTo>
                    <a:pt x="24" y="15"/>
                  </a:lnTo>
                  <a:lnTo>
                    <a:pt x="23" y="16"/>
                  </a:lnTo>
                  <a:lnTo>
                    <a:pt x="22" y="16"/>
                  </a:lnTo>
                  <a:lnTo>
                    <a:pt x="23" y="14"/>
                  </a:lnTo>
                  <a:lnTo>
                    <a:pt x="22" y="14"/>
                  </a:lnTo>
                  <a:lnTo>
                    <a:pt x="22" y="16"/>
                  </a:lnTo>
                  <a:lnTo>
                    <a:pt x="21" y="16"/>
                  </a:lnTo>
                  <a:lnTo>
                    <a:pt x="21" y="14"/>
                  </a:lnTo>
                  <a:lnTo>
                    <a:pt x="20" y="15"/>
                  </a:lnTo>
                  <a:lnTo>
                    <a:pt x="19" y="13"/>
                  </a:lnTo>
                  <a:lnTo>
                    <a:pt x="17" y="12"/>
                  </a:lnTo>
                  <a:lnTo>
                    <a:pt x="9" y="9"/>
                  </a:lnTo>
                  <a:lnTo>
                    <a:pt x="4" y="3"/>
                  </a:lnTo>
                  <a:lnTo>
                    <a:pt x="2" y="7"/>
                  </a:lnTo>
                  <a:lnTo>
                    <a:pt x="2" y="1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2" name="Freeform 57"/>
            <p:cNvSpPr>
              <a:spLocks/>
            </p:cNvSpPr>
            <p:nvPr/>
          </p:nvSpPr>
          <p:spPr bwMode="auto">
            <a:xfrm>
              <a:off x="1896476" y="1234496"/>
              <a:ext cx="29189" cy="36387"/>
            </a:xfrm>
            <a:custGeom>
              <a:avLst/>
              <a:gdLst>
                <a:gd name="T0" fmla="*/ 0 w 4"/>
                <a:gd name="T1" fmla="*/ 2147483647 h 5"/>
                <a:gd name="T2" fmla="*/ 2147483647 w 4"/>
                <a:gd name="T3" fmla="*/ 0 h 5"/>
                <a:gd name="T4" fmla="*/ 2147483647 w 4"/>
                <a:gd name="T5" fmla="*/ 2147483647 h 5"/>
                <a:gd name="T6" fmla="*/ 2147483647 w 4"/>
                <a:gd name="T7" fmla="*/ 2147483647 h 5"/>
                <a:gd name="T8" fmla="*/ 0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lnTo>
                    <a:pt x="3" y="0"/>
                  </a:lnTo>
                  <a:lnTo>
                    <a:pt x="4" y="2"/>
                  </a:lnTo>
                  <a:lnTo>
                    <a:pt x="3" y="5"/>
                  </a:lnTo>
                  <a:lnTo>
                    <a:pt x="0" y="2"/>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3" name="Freeform 58"/>
            <p:cNvSpPr>
              <a:spLocks/>
            </p:cNvSpPr>
            <p:nvPr/>
          </p:nvSpPr>
          <p:spPr bwMode="auto">
            <a:xfrm>
              <a:off x="1917151" y="1278160"/>
              <a:ext cx="23108" cy="50942"/>
            </a:xfrm>
            <a:custGeom>
              <a:avLst/>
              <a:gdLst>
                <a:gd name="T0" fmla="*/ 0 w 3"/>
                <a:gd name="T1" fmla="*/ 2147483647 h 7"/>
                <a:gd name="T2" fmla="*/ 2147483647 w 3"/>
                <a:gd name="T3" fmla="*/ 0 h 7"/>
                <a:gd name="T4" fmla="*/ 2147483647 w 3"/>
                <a:gd name="T5" fmla="*/ 2147483647 h 7"/>
                <a:gd name="T6" fmla="*/ 2147483647 w 3"/>
                <a:gd name="T7" fmla="*/ 2147483647 h 7"/>
                <a:gd name="T8" fmla="*/ 0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2"/>
                  </a:moveTo>
                  <a:lnTo>
                    <a:pt x="1" y="0"/>
                  </a:lnTo>
                  <a:lnTo>
                    <a:pt x="3" y="1"/>
                  </a:lnTo>
                  <a:lnTo>
                    <a:pt x="2" y="7"/>
                  </a:lnTo>
                  <a:lnTo>
                    <a:pt x="0" y="2"/>
                  </a:lnTo>
                </a:path>
              </a:pathLst>
            </a:custGeom>
            <a:solidFill>
              <a:srgbClr val="CFE9EB"/>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4" name="Freeform 59"/>
            <p:cNvSpPr>
              <a:spLocks/>
            </p:cNvSpPr>
            <p:nvPr/>
          </p:nvSpPr>
          <p:spPr bwMode="auto">
            <a:xfrm>
              <a:off x="5384510" y="2442554"/>
              <a:ext cx="437829" cy="429369"/>
            </a:xfrm>
            <a:custGeom>
              <a:avLst/>
              <a:gdLst>
                <a:gd name="T0" fmla="*/ 0 w 60"/>
                <a:gd name="T1" fmla="*/ 2147483647 h 59"/>
                <a:gd name="T2" fmla="*/ 2147483647 w 60"/>
                <a:gd name="T3" fmla="*/ 2147483647 h 59"/>
                <a:gd name="T4" fmla="*/ 2147483647 w 60"/>
                <a:gd name="T5" fmla="*/ 2147483647 h 59"/>
                <a:gd name="T6" fmla="*/ 2147483647 w 60"/>
                <a:gd name="T7" fmla="*/ 2147483647 h 59"/>
                <a:gd name="T8" fmla="*/ 2147483647 w 60"/>
                <a:gd name="T9" fmla="*/ 2147483647 h 59"/>
                <a:gd name="T10" fmla="*/ 2147483647 w 60"/>
                <a:gd name="T11" fmla="*/ 2147483647 h 59"/>
                <a:gd name="T12" fmla="*/ 2147483647 w 60"/>
                <a:gd name="T13" fmla="*/ 2147483647 h 59"/>
                <a:gd name="T14" fmla="*/ 2147483647 w 60"/>
                <a:gd name="T15" fmla="*/ 2147483647 h 59"/>
                <a:gd name="T16" fmla="*/ 2147483647 w 60"/>
                <a:gd name="T17" fmla="*/ 2147483647 h 59"/>
                <a:gd name="T18" fmla="*/ 2147483647 w 60"/>
                <a:gd name="T19" fmla="*/ 2147483647 h 59"/>
                <a:gd name="T20" fmla="*/ 2147483647 w 60"/>
                <a:gd name="T21" fmla="*/ 2147483647 h 59"/>
                <a:gd name="T22" fmla="*/ 2147483647 w 60"/>
                <a:gd name="T23" fmla="*/ 2147483647 h 59"/>
                <a:gd name="T24" fmla="*/ 2147483647 w 60"/>
                <a:gd name="T25" fmla="*/ 2147483647 h 59"/>
                <a:gd name="T26" fmla="*/ 2147483647 w 60"/>
                <a:gd name="T27" fmla="*/ 2147483647 h 59"/>
                <a:gd name="T28" fmla="*/ 2147483647 w 60"/>
                <a:gd name="T29" fmla="*/ 2147483647 h 59"/>
                <a:gd name="T30" fmla="*/ 2147483647 w 60"/>
                <a:gd name="T31" fmla="*/ 2147483647 h 59"/>
                <a:gd name="T32" fmla="*/ 2147483647 w 60"/>
                <a:gd name="T33" fmla="*/ 2147483647 h 59"/>
                <a:gd name="T34" fmla="*/ 2147483647 w 60"/>
                <a:gd name="T35" fmla="*/ 2147483647 h 59"/>
                <a:gd name="T36" fmla="*/ 2147483647 w 60"/>
                <a:gd name="T37" fmla="*/ 2147483647 h 59"/>
                <a:gd name="T38" fmla="*/ 2147483647 w 60"/>
                <a:gd name="T39" fmla="*/ 2147483647 h 59"/>
                <a:gd name="T40" fmla="*/ 2147483647 w 60"/>
                <a:gd name="T41" fmla="*/ 2147483647 h 59"/>
                <a:gd name="T42" fmla="*/ 2147483647 w 60"/>
                <a:gd name="T43" fmla="*/ 2147483647 h 59"/>
                <a:gd name="T44" fmla="*/ 2147483647 w 60"/>
                <a:gd name="T45" fmla="*/ 2147483647 h 59"/>
                <a:gd name="T46" fmla="*/ 2147483647 w 60"/>
                <a:gd name="T47" fmla="*/ 2147483647 h 59"/>
                <a:gd name="T48" fmla="*/ 2147483647 w 60"/>
                <a:gd name="T49" fmla="*/ 2147483647 h 59"/>
                <a:gd name="T50" fmla="*/ 2147483647 w 60"/>
                <a:gd name="T51" fmla="*/ 2147483647 h 59"/>
                <a:gd name="T52" fmla="*/ 2147483647 w 60"/>
                <a:gd name="T53" fmla="*/ 2147483647 h 59"/>
                <a:gd name="T54" fmla="*/ 2147483647 w 60"/>
                <a:gd name="T55" fmla="*/ 2147483647 h 59"/>
                <a:gd name="T56" fmla="*/ 2147483647 w 60"/>
                <a:gd name="T57" fmla="*/ 2147483647 h 59"/>
                <a:gd name="T58" fmla="*/ 2147483647 w 60"/>
                <a:gd name="T59" fmla="*/ 0 h 59"/>
                <a:gd name="T60" fmla="*/ 2147483647 w 60"/>
                <a:gd name="T61" fmla="*/ 2147483647 h 59"/>
                <a:gd name="T62" fmla="*/ 2147483647 w 60"/>
                <a:gd name="T63" fmla="*/ 2147483647 h 59"/>
                <a:gd name="T64" fmla="*/ 2147483647 w 60"/>
                <a:gd name="T65" fmla="*/ 2147483647 h 59"/>
                <a:gd name="T66" fmla="*/ 2147483647 w 60"/>
                <a:gd name="T67" fmla="*/ 2147483647 h 59"/>
                <a:gd name="T68" fmla="*/ 2147483647 w 60"/>
                <a:gd name="T69" fmla="*/ 2147483647 h 59"/>
                <a:gd name="T70" fmla="*/ 2147483647 w 60"/>
                <a:gd name="T71" fmla="*/ 2147483647 h 59"/>
                <a:gd name="T72" fmla="*/ 2147483647 w 60"/>
                <a:gd name="T73" fmla="*/ 2147483647 h 59"/>
                <a:gd name="T74" fmla="*/ 2147483647 w 60"/>
                <a:gd name="T75" fmla="*/ 2147483647 h 59"/>
                <a:gd name="T76" fmla="*/ 0 w 60"/>
                <a:gd name="T77" fmla="*/ 2147483647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59"/>
                <a:gd name="T119" fmla="*/ 60 w 60"/>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59">
                  <a:moveTo>
                    <a:pt x="0" y="41"/>
                  </a:moveTo>
                  <a:lnTo>
                    <a:pt x="2" y="49"/>
                  </a:lnTo>
                  <a:lnTo>
                    <a:pt x="5" y="52"/>
                  </a:lnTo>
                  <a:lnTo>
                    <a:pt x="10" y="55"/>
                  </a:lnTo>
                  <a:lnTo>
                    <a:pt x="13" y="59"/>
                  </a:lnTo>
                  <a:lnTo>
                    <a:pt x="18" y="57"/>
                  </a:lnTo>
                  <a:lnTo>
                    <a:pt x="20" y="58"/>
                  </a:lnTo>
                  <a:lnTo>
                    <a:pt x="23" y="57"/>
                  </a:lnTo>
                  <a:lnTo>
                    <a:pt x="25" y="55"/>
                  </a:lnTo>
                  <a:lnTo>
                    <a:pt x="30" y="54"/>
                  </a:lnTo>
                  <a:lnTo>
                    <a:pt x="33" y="50"/>
                  </a:lnTo>
                  <a:lnTo>
                    <a:pt x="31" y="49"/>
                  </a:lnTo>
                  <a:lnTo>
                    <a:pt x="36" y="38"/>
                  </a:lnTo>
                  <a:lnTo>
                    <a:pt x="37" y="32"/>
                  </a:lnTo>
                  <a:lnTo>
                    <a:pt x="42" y="35"/>
                  </a:lnTo>
                  <a:lnTo>
                    <a:pt x="44" y="28"/>
                  </a:lnTo>
                  <a:lnTo>
                    <a:pt x="47" y="28"/>
                  </a:lnTo>
                  <a:lnTo>
                    <a:pt x="50" y="22"/>
                  </a:lnTo>
                  <a:lnTo>
                    <a:pt x="51" y="15"/>
                  </a:lnTo>
                  <a:lnTo>
                    <a:pt x="58" y="19"/>
                  </a:lnTo>
                  <a:lnTo>
                    <a:pt x="60" y="16"/>
                  </a:lnTo>
                  <a:lnTo>
                    <a:pt x="58" y="13"/>
                  </a:lnTo>
                  <a:lnTo>
                    <a:pt x="54" y="11"/>
                  </a:lnTo>
                  <a:lnTo>
                    <a:pt x="51" y="12"/>
                  </a:lnTo>
                  <a:lnTo>
                    <a:pt x="49" y="14"/>
                  </a:lnTo>
                  <a:lnTo>
                    <a:pt x="42" y="16"/>
                  </a:lnTo>
                  <a:lnTo>
                    <a:pt x="37" y="22"/>
                  </a:lnTo>
                  <a:lnTo>
                    <a:pt x="36" y="13"/>
                  </a:lnTo>
                  <a:lnTo>
                    <a:pt x="23" y="15"/>
                  </a:lnTo>
                  <a:lnTo>
                    <a:pt x="20" y="0"/>
                  </a:lnTo>
                  <a:lnTo>
                    <a:pt x="18" y="1"/>
                  </a:lnTo>
                  <a:lnTo>
                    <a:pt x="20" y="4"/>
                  </a:lnTo>
                  <a:lnTo>
                    <a:pt x="18" y="18"/>
                  </a:lnTo>
                  <a:lnTo>
                    <a:pt x="16" y="21"/>
                  </a:lnTo>
                  <a:lnTo>
                    <a:pt x="9" y="26"/>
                  </a:lnTo>
                  <a:lnTo>
                    <a:pt x="7" y="32"/>
                  </a:lnTo>
                  <a:lnTo>
                    <a:pt x="5" y="30"/>
                  </a:lnTo>
                  <a:lnTo>
                    <a:pt x="4" y="37"/>
                  </a:lnTo>
                  <a:lnTo>
                    <a:pt x="0" y="41"/>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5" name="Freeform 60"/>
            <p:cNvSpPr>
              <a:spLocks/>
            </p:cNvSpPr>
            <p:nvPr/>
          </p:nvSpPr>
          <p:spPr bwMode="auto">
            <a:xfrm>
              <a:off x="4368991" y="1765752"/>
              <a:ext cx="519315" cy="545810"/>
            </a:xfrm>
            <a:custGeom>
              <a:avLst/>
              <a:gdLst>
                <a:gd name="T0" fmla="*/ 0 w 71"/>
                <a:gd name="T1" fmla="*/ 2147483647 h 75"/>
                <a:gd name="T2" fmla="*/ 2147483647 w 71"/>
                <a:gd name="T3" fmla="*/ 2147483647 h 75"/>
                <a:gd name="T4" fmla="*/ 2147483647 w 71"/>
                <a:gd name="T5" fmla="*/ 2147483647 h 75"/>
                <a:gd name="T6" fmla="*/ 2147483647 w 71"/>
                <a:gd name="T7" fmla="*/ 2147483647 h 75"/>
                <a:gd name="T8" fmla="*/ 2147483647 w 71"/>
                <a:gd name="T9" fmla="*/ 2147483647 h 75"/>
                <a:gd name="T10" fmla="*/ 2147483647 w 71"/>
                <a:gd name="T11" fmla="*/ 2147483647 h 75"/>
                <a:gd name="T12" fmla="*/ 2147483647 w 71"/>
                <a:gd name="T13" fmla="*/ 2147483647 h 75"/>
                <a:gd name="T14" fmla="*/ 2147483647 w 71"/>
                <a:gd name="T15" fmla="*/ 2147483647 h 75"/>
                <a:gd name="T16" fmla="*/ 2147483647 w 71"/>
                <a:gd name="T17" fmla="*/ 2147483647 h 75"/>
                <a:gd name="T18" fmla="*/ 2147483647 w 71"/>
                <a:gd name="T19" fmla="*/ 2147483647 h 75"/>
                <a:gd name="T20" fmla="*/ 2147483647 w 71"/>
                <a:gd name="T21" fmla="*/ 2147483647 h 75"/>
                <a:gd name="T22" fmla="*/ 2147483647 w 71"/>
                <a:gd name="T23" fmla="*/ 2147483647 h 75"/>
                <a:gd name="T24" fmla="*/ 2147483647 w 71"/>
                <a:gd name="T25" fmla="*/ 2147483647 h 75"/>
                <a:gd name="T26" fmla="*/ 2147483647 w 71"/>
                <a:gd name="T27" fmla="*/ 2147483647 h 75"/>
                <a:gd name="T28" fmla="*/ 2147483647 w 71"/>
                <a:gd name="T29" fmla="*/ 2147483647 h 75"/>
                <a:gd name="T30" fmla="*/ 2147483647 w 71"/>
                <a:gd name="T31" fmla="*/ 2147483647 h 75"/>
                <a:gd name="T32" fmla="*/ 2147483647 w 71"/>
                <a:gd name="T33" fmla="*/ 2147483647 h 75"/>
                <a:gd name="T34" fmla="*/ 2147483647 w 71"/>
                <a:gd name="T35" fmla="*/ 2147483647 h 75"/>
                <a:gd name="T36" fmla="*/ 2147483647 w 71"/>
                <a:gd name="T37" fmla="*/ 2147483647 h 75"/>
                <a:gd name="T38" fmla="*/ 2147483647 w 71"/>
                <a:gd name="T39" fmla="*/ 2147483647 h 75"/>
                <a:gd name="T40" fmla="*/ 2147483647 w 71"/>
                <a:gd name="T41" fmla="*/ 2147483647 h 75"/>
                <a:gd name="T42" fmla="*/ 2147483647 w 71"/>
                <a:gd name="T43" fmla="*/ 2147483647 h 75"/>
                <a:gd name="T44" fmla="*/ 2147483647 w 71"/>
                <a:gd name="T45" fmla="*/ 2147483647 h 75"/>
                <a:gd name="T46" fmla="*/ 2147483647 w 71"/>
                <a:gd name="T47" fmla="*/ 2147483647 h 75"/>
                <a:gd name="T48" fmla="*/ 2147483647 w 71"/>
                <a:gd name="T49" fmla="*/ 2147483647 h 75"/>
                <a:gd name="T50" fmla="*/ 2147483647 w 71"/>
                <a:gd name="T51" fmla="*/ 2147483647 h 75"/>
                <a:gd name="T52" fmla="*/ 2147483647 w 71"/>
                <a:gd name="T53" fmla="*/ 2147483647 h 75"/>
                <a:gd name="T54" fmla="*/ 2147483647 w 71"/>
                <a:gd name="T55" fmla="*/ 2147483647 h 75"/>
                <a:gd name="T56" fmla="*/ 2147483647 w 71"/>
                <a:gd name="T57" fmla="*/ 2147483647 h 75"/>
                <a:gd name="T58" fmla="*/ 2147483647 w 71"/>
                <a:gd name="T59" fmla="*/ 2147483647 h 75"/>
                <a:gd name="T60" fmla="*/ 2147483647 w 71"/>
                <a:gd name="T61" fmla="*/ 2147483647 h 75"/>
                <a:gd name="T62" fmla="*/ 2147483647 w 71"/>
                <a:gd name="T63" fmla="*/ 2147483647 h 75"/>
                <a:gd name="T64" fmla="*/ 2147483647 w 71"/>
                <a:gd name="T65" fmla="*/ 2147483647 h 75"/>
                <a:gd name="T66" fmla="*/ 2147483647 w 71"/>
                <a:gd name="T67" fmla="*/ 2147483647 h 75"/>
                <a:gd name="T68" fmla="*/ 2147483647 w 71"/>
                <a:gd name="T69" fmla="*/ 2147483647 h 75"/>
                <a:gd name="T70" fmla="*/ 2147483647 w 71"/>
                <a:gd name="T71" fmla="*/ 2147483647 h 75"/>
                <a:gd name="T72" fmla="*/ 2147483647 w 71"/>
                <a:gd name="T73" fmla="*/ 2147483647 h 75"/>
                <a:gd name="T74" fmla="*/ 2147483647 w 71"/>
                <a:gd name="T75" fmla="*/ 2147483647 h 75"/>
                <a:gd name="T76" fmla="*/ 2147483647 w 71"/>
                <a:gd name="T77" fmla="*/ 2147483647 h 75"/>
                <a:gd name="T78" fmla="*/ 2147483647 w 71"/>
                <a:gd name="T79" fmla="*/ 2147483647 h 75"/>
                <a:gd name="T80" fmla="*/ 2147483647 w 71"/>
                <a:gd name="T81" fmla="*/ 0 h 75"/>
                <a:gd name="T82" fmla="*/ 2147483647 w 71"/>
                <a:gd name="T83" fmla="*/ 2147483647 h 75"/>
                <a:gd name="T84" fmla="*/ 2147483647 w 71"/>
                <a:gd name="T85" fmla="*/ 2147483647 h 75"/>
                <a:gd name="T86" fmla="*/ 2147483647 w 71"/>
                <a:gd name="T87" fmla="*/ 2147483647 h 75"/>
                <a:gd name="T88" fmla="*/ 2147483647 w 71"/>
                <a:gd name="T89" fmla="*/ 2147483647 h 75"/>
                <a:gd name="T90" fmla="*/ 2147483647 w 71"/>
                <a:gd name="T91" fmla="*/ 2147483647 h 75"/>
                <a:gd name="T92" fmla="*/ 2147483647 w 71"/>
                <a:gd name="T93" fmla="*/ 2147483647 h 75"/>
                <a:gd name="T94" fmla="*/ 2147483647 w 71"/>
                <a:gd name="T95" fmla="*/ 2147483647 h 75"/>
                <a:gd name="T96" fmla="*/ 2147483647 w 71"/>
                <a:gd name="T97" fmla="*/ 2147483647 h 75"/>
                <a:gd name="T98" fmla="*/ 0 w 71"/>
                <a:gd name="T99" fmla="*/ 2147483647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75"/>
                <a:gd name="T152" fmla="*/ 71 w 71"/>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75">
                  <a:moveTo>
                    <a:pt x="0" y="23"/>
                  </a:moveTo>
                  <a:lnTo>
                    <a:pt x="2" y="28"/>
                  </a:lnTo>
                  <a:lnTo>
                    <a:pt x="2" y="37"/>
                  </a:lnTo>
                  <a:lnTo>
                    <a:pt x="10" y="43"/>
                  </a:lnTo>
                  <a:lnTo>
                    <a:pt x="14" y="47"/>
                  </a:lnTo>
                  <a:lnTo>
                    <a:pt x="19" y="50"/>
                  </a:lnTo>
                  <a:lnTo>
                    <a:pt x="20" y="52"/>
                  </a:lnTo>
                  <a:lnTo>
                    <a:pt x="22" y="58"/>
                  </a:lnTo>
                  <a:lnTo>
                    <a:pt x="23" y="67"/>
                  </a:lnTo>
                  <a:lnTo>
                    <a:pt x="29" y="75"/>
                  </a:lnTo>
                  <a:lnTo>
                    <a:pt x="65" y="72"/>
                  </a:lnTo>
                  <a:lnTo>
                    <a:pt x="63" y="61"/>
                  </a:lnTo>
                  <a:lnTo>
                    <a:pt x="64" y="49"/>
                  </a:lnTo>
                  <a:lnTo>
                    <a:pt x="66" y="43"/>
                  </a:lnTo>
                  <a:lnTo>
                    <a:pt x="66" y="39"/>
                  </a:lnTo>
                  <a:lnTo>
                    <a:pt x="70" y="28"/>
                  </a:lnTo>
                  <a:lnTo>
                    <a:pt x="71" y="25"/>
                  </a:lnTo>
                  <a:lnTo>
                    <a:pt x="70" y="24"/>
                  </a:lnTo>
                  <a:lnTo>
                    <a:pt x="68" y="27"/>
                  </a:lnTo>
                  <a:lnTo>
                    <a:pt x="66" y="32"/>
                  </a:lnTo>
                  <a:lnTo>
                    <a:pt x="63" y="33"/>
                  </a:lnTo>
                  <a:lnTo>
                    <a:pt x="62" y="36"/>
                  </a:lnTo>
                  <a:lnTo>
                    <a:pt x="59" y="38"/>
                  </a:lnTo>
                  <a:lnTo>
                    <a:pt x="60" y="35"/>
                  </a:lnTo>
                  <a:lnTo>
                    <a:pt x="61" y="31"/>
                  </a:lnTo>
                  <a:lnTo>
                    <a:pt x="63" y="30"/>
                  </a:lnTo>
                  <a:lnTo>
                    <a:pt x="64" y="28"/>
                  </a:lnTo>
                  <a:lnTo>
                    <a:pt x="60" y="18"/>
                  </a:lnTo>
                  <a:lnTo>
                    <a:pt x="57" y="17"/>
                  </a:lnTo>
                  <a:lnTo>
                    <a:pt x="56" y="15"/>
                  </a:lnTo>
                  <a:lnTo>
                    <a:pt x="49" y="14"/>
                  </a:lnTo>
                  <a:lnTo>
                    <a:pt x="35" y="10"/>
                  </a:lnTo>
                  <a:lnTo>
                    <a:pt x="29" y="6"/>
                  </a:lnTo>
                  <a:lnTo>
                    <a:pt x="25" y="4"/>
                  </a:lnTo>
                  <a:lnTo>
                    <a:pt x="23" y="6"/>
                  </a:lnTo>
                  <a:lnTo>
                    <a:pt x="23" y="5"/>
                  </a:lnTo>
                  <a:lnTo>
                    <a:pt x="24" y="4"/>
                  </a:lnTo>
                  <a:lnTo>
                    <a:pt x="24" y="3"/>
                  </a:lnTo>
                  <a:lnTo>
                    <a:pt x="24" y="2"/>
                  </a:lnTo>
                  <a:lnTo>
                    <a:pt x="24" y="1"/>
                  </a:lnTo>
                  <a:lnTo>
                    <a:pt x="23" y="0"/>
                  </a:lnTo>
                  <a:lnTo>
                    <a:pt x="15" y="3"/>
                  </a:lnTo>
                  <a:lnTo>
                    <a:pt x="12" y="5"/>
                  </a:lnTo>
                  <a:lnTo>
                    <a:pt x="11" y="5"/>
                  </a:lnTo>
                  <a:lnTo>
                    <a:pt x="9" y="4"/>
                  </a:lnTo>
                  <a:lnTo>
                    <a:pt x="9" y="5"/>
                  </a:lnTo>
                  <a:lnTo>
                    <a:pt x="8" y="4"/>
                  </a:lnTo>
                  <a:lnTo>
                    <a:pt x="7" y="5"/>
                  </a:lnTo>
                  <a:lnTo>
                    <a:pt x="7" y="14"/>
                  </a:lnTo>
                  <a:lnTo>
                    <a:pt x="0" y="23"/>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6" name="Freeform 61"/>
            <p:cNvSpPr>
              <a:spLocks/>
            </p:cNvSpPr>
            <p:nvPr/>
          </p:nvSpPr>
          <p:spPr bwMode="auto">
            <a:xfrm>
              <a:off x="2713756" y="1904022"/>
              <a:ext cx="685931" cy="567642"/>
            </a:xfrm>
            <a:custGeom>
              <a:avLst/>
              <a:gdLst>
                <a:gd name="T0" fmla="*/ 0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2147483647 w 94"/>
                <a:gd name="T15" fmla="*/ 2147483647 h 78"/>
                <a:gd name="T16" fmla="*/ 2147483647 w 94"/>
                <a:gd name="T17" fmla="*/ 2147483647 h 78"/>
                <a:gd name="T18" fmla="*/ 0 w 94"/>
                <a:gd name="T19" fmla="*/ 2147483647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0" y="67"/>
                  </a:moveTo>
                  <a:lnTo>
                    <a:pt x="3" y="50"/>
                  </a:lnTo>
                  <a:lnTo>
                    <a:pt x="10" y="8"/>
                  </a:lnTo>
                  <a:lnTo>
                    <a:pt x="11" y="0"/>
                  </a:lnTo>
                  <a:lnTo>
                    <a:pt x="48" y="5"/>
                  </a:lnTo>
                  <a:lnTo>
                    <a:pt x="94" y="10"/>
                  </a:lnTo>
                  <a:lnTo>
                    <a:pt x="91" y="44"/>
                  </a:lnTo>
                  <a:lnTo>
                    <a:pt x="88" y="78"/>
                  </a:lnTo>
                  <a:lnTo>
                    <a:pt x="25" y="70"/>
                  </a:lnTo>
                  <a:lnTo>
                    <a:pt x="0" y="67"/>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7" name="Freeform 62"/>
            <p:cNvSpPr>
              <a:spLocks/>
            </p:cNvSpPr>
            <p:nvPr/>
          </p:nvSpPr>
          <p:spPr bwMode="auto">
            <a:xfrm>
              <a:off x="6440164" y="4606384"/>
              <a:ext cx="181213" cy="72774"/>
            </a:xfrm>
            <a:custGeom>
              <a:avLst/>
              <a:gdLst>
                <a:gd name="T0" fmla="*/ 2147483647 w 25"/>
                <a:gd name="T1" fmla="*/ 0 h 10"/>
                <a:gd name="T2" fmla="*/ 2147483647 w 25"/>
                <a:gd name="T3" fmla="*/ 2147483647 h 10"/>
                <a:gd name="T4" fmla="*/ 2147483647 w 25"/>
                <a:gd name="T5" fmla="*/ 2147483647 h 10"/>
                <a:gd name="T6" fmla="*/ 2147483647 w 25"/>
                <a:gd name="T7" fmla="*/ 0 h 10"/>
                <a:gd name="T8" fmla="*/ 2147483647 w 25"/>
                <a:gd name="T9" fmla="*/ 2147483647 h 10"/>
                <a:gd name="T10" fmla="*/ 2147483647 w 25"/>
                <a:gd name="T11" fmla="*/ 2147483647 h 10"/>
                <a:gd name="T12" fmla="*/ 2147483647 w 25"/>
                <a:gd name="T13" fmla="*/ 2147483647 h 10"/>
                <a:gd name="T14" fmla="*/ 2147483647 w 25"/>
                <a:gd name="T15" fmla="*/ 2147483647 h 10"/>
                <a:gd name="T16" fmla="*/ 2147483647 w 25"/>
                <a:gd name="T17" fmla="*/ 2147483647 h 10"/>
                <a:gd name="T18" fmla="*/ 2147483647 w 25"/>
                <a:gd name="T19" fmla="*/ 2147483647 h 10"/>
                <a:gd name="T20" fmla="*/ 2147483647 w 25"/>
                <a:gd name="T21" fmla="*/ 2147483647 h 10"/>
                <a:gd name="T22" fmla="*/ 2147483647 w 25"/>
                <a:gd name="T23" fmla="*/ 2147483647 h 10"/>
                <a:gd name="T24" fmla="*/ 2147483647 w 25"/>
                <a:gd name="T25" fmla="*/ 2147483647 h 10"/>
                <a:gd name="T26" fmla="*/ 2147483647 w 25"/>
                <a:gd name="T27" fmla="*/ 2147483647 h 10"/>
                <a:gd name="T28" fmla="*/ 2147483647 w 25"/>
                <a:gd name="T29" fmla="*/ 2147483647 h 10"/>
                <a:gd name="T30" fmla="*/ 2147483647 w 25"/>
                <a:gd name="T31" fmla="*/ 2147483647 h 10"/>
                <a:gd name="T32" fmla="*/ 2147483647 w 25"/>
                <a:gd name="T33" fmla="*/ 2147483647 h 10"/>
                <a:gd name="T34" fmla="*/ 2147483647 w 25"/>
                <a:gd name="T35" fmla="*/ 2147483647 h 10"/>
                <a:gd name="T36" fmla="*/ 2147483647 w 25"/>
                <a:gd name="T37" fmla="*/ 2147483647 h 10"/>
                <a:gd name="T38" fmla="*/ 2147483647 w 25"/>
                <a:gd name="T39" fmla="*/ 2147483647 h 10"/>
                <a:gd name="T40" fmla="*/ 2147483647 w 25"/>
                <a:gd name="T41" fmla="*/ 2147483647 h 10"/>
                <a:gd name="T42" fmla="*/ 2147483647 w 25"/>
                <a:gd name="T43" fmla="*/ 2147483647 h 10"/>
                <a:gd name="T44" fmla="*/ 2147483647 w 25"/>
                <a:gd name="T45" fmla="*/ 2147483647 h 10"/>
                <a:gd name="T46" fmla="*/ 2147483647 w 25"/>
                <a:gd name="T47" fmla="*/ 2147483647 h 10"/>
                <a:gd name="T48" fmla="*/ 2147483647 w 25"/>
                <a:gd name="T49" fmla="*/ 2147483647 h 10"/>
                <a:gd name="T50" fmla="*/ 2147483647 w 25"/>
                <a:gd name="T51" fmla="*/ 2147483647 h 10"/>
                <a:gd name="T52" fmla="*/ 2147483647 w 25"/>
                <a:gd name="T53" fmla="*/ 2147483647 h 10"/>
                <a:gd name="T54" fmla="*/ 2147483647 w 25"/>
                <a:gd name="T55" fmla="*/ 2147483647 h 10"/>
                <a:gd name="T56" fmla="*/ 2147483647 w 25"/>
                <a:gd name="T57" fmla="*/ 2147483647 h 10"/>
                <a:gd name="T58" fmla="*/ 2147483647 w 25"/>
                <a:gd name="T59" fmla="*/ 2147483647 h 10"/>
                <a:gd name="T60" fmla="*/ 2147483647 w 25"/>
                <a:gd name="T61" fmla="*/ 2147483647 h 10"/>
                <a:gd name="T62" fmla="*/ 2147483647 w 25"/>
                <a:gd name="T63" fmla="*/ 2147483647 h 10"/>
                <a:gd name="T64" fmla="*/ 2147483647 w 25"/>
                <a:gd name="T65" fmla="*/ 2147483647 h 10"/>
                <a:gd name="T66" fmla="*/ 2147483647 w 25"/>
                <a:gd name="T67" fmla="*/ 2147483647 h 10"/>
                <a:gd name="T68" fmla="*/ 2147483647 w 25"/>
                <a:gd name="T69" fmla="*/ 2147483647 h 10"/>
                <a:gd name="T70" fmla="*/ 2147483647 w 25"/>
                <a:gd name="T71" fmla="*/ 2147483647 h 10"/>
                <a:gd name="T72" fmla="*/ 2147483647 w 25"/>
                <a:gd name="T73" fmla="*/ 2147483647 h 10"/>
                <a:gd name="T74" fmla="*/ 2147483647 w 25"/>
                <a:gd name="T75" fmla="*/ 2147483647 h 10"/>
                <a:gd name="T76" fmla="*/ 2147483647 w 25"/>
                <a:gd name="T77" fmla="*/ 2147483647 h 10"/>
                <a:gd name="T78" fmla="*/ 2147483647 w 25"/>
                <a:gd name="T79" fmla="*/ 2147483647 h 10"/>
                <a:gd name="T80" fmla="*/ 2147483647 w 25"/>
                <a:gd name="T81" fmla="*/ 2147483647 h 10"/>
                <a:gd name="T82" fmla="*/ 2147483647 w 25"/>
                <a:gd name="T83" fmla="*/ 2147483647 h 10"/>
                <a:gd name="T84" fmla="*/ 2147483647 w 25"/>
                <a:gd name="T85" fmla="*/ 2147483647 h 10"/>
                <a:gd name="T86" fmla="*/ 2147483647 w 25"/>
                <a:gd name="T87" fmla="*/ 2147483647 h 10"/>
                <a:gd name="T88" fmla="*/ 2147483647 w 25"/>
                <a:gd name="T89" fmla="*/ 2147483647 h 10"/>
                <a:gd name="T90" fmla="*/ 2147483647 w 25"/>
                <a:gd name="T91" fmla="*/ 2147483647 h 10"/>
                <a:gd name="T92" fmla="*/ 0 w 25"/>
                <a:gd name="T93" fmla="*/ 2147483647 h 10"/>
                <a:gd name="T94" fmla="*/ 0 w 25"/>
                <a:gd name="T95" fmla="*/ 2147483647 h 10"/>
                <a:gd name="T96" fmla="*/ 2147483647 w 25"/>
                <a:gd name="T97" fmla="*/ 2147483647 h 10"/>
                <a:gd name="T98" fmla="*/ 2147483647 w 25"/>
                <a:gd name="T99" fmla="*/ 2147483647 h 10"/>
                <a:gd name="T100" fmla="*/ 0 w 25"/>
                <a:gd name="T101" fmla="*/ 2147483647 h 10"/>
                <a:gd name="T102" fmla="*/ 0 w 25"/>
                <a:gd name="T103" fmla="*/ 2147483647 h 10"/>
                <a:gd name="T104" fmla="*/ 0 w 25"/>
                <a:gd name="T105" fmla="*/ 2147483647 h 10"/>
                <a:gd name="T106" fmla="*/ 2147483647 w 25"/>
                <a:gd name="T107" fmla="*/ 2147483647 h 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
                <a:gd name="T163" fmla="*/ 0 h 10"/>
                <a:gd name="T164" fmla="*/ 25 w 25"/>
                <a:gd name="T165" fmla="*/ 10 h 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 h="10">
                  <a:moveTo>
                    <a:pt x="1" y="0"/>
                  </a:moveTo>
                  <a:lnTo>
                    <a:pt x="2" y="0"/>
                  </a:lnTo>
                  <a:lnTo>
                    <a:pt x="3" y="0"/>
                  </a:lnTo>
                  <a:lnTo>
                    <a:pt x="4" y="1"/>
                  </a:lnTo>
                  <a:lnTo>
                    <a:pt x="6" y="1"/>
                  </a:lnTo>
                  <a:lnTo>
                    <a:pt x="8" y="1"/>
                  </a:lnTo>
                  <a:lnTo>
                    <a:pt x="9" y="1"/>
                  </a:lnTo>
                  <a:lnTo>
                    <a:pt x="10" y="1"/>
                  </a:lnTo>
                  <a:lnTo>
                    <a:pt x="11" y="1"/>
                  </a:lnTo>
                  <a:lnTo>
                    <a:pt x="12" y="0"/>
                  </a:lnTo>
                  <a:lnTo>
                    <a:pt x="15" y="1"/>
                  </a:lnTo>
                  <a:lnTo>
                    <a:pt x="16" y="1"/>
                  </a:lnTo>
                  <a:lnTo>
                    <a:pt x="17" y="1"/>
                  </a:lnTo>
                  <a:lnTo>
                    <a:pt x="18" y="1"/>
                  </a:lnTo>
                  <a:lnTo>
                    <a:pt x="19" y="2"/>
                  </a:lnTo>
                  <a:lnTo>
                    <a:pt x="18" y="1"/>
                  </a:lnTo>
                  <a:lnTo>
                    <a:pt x="17" y="1"/>
                  </a:lnTo>
                  <a:lnTo>
                    <a:pt x="18" y="1"/>
                  </a:lnTo>
                  <a:lnTo>
                    <a:pt x="19" y="1"/>
                  </a:lnTo>
                  <a:lnTo>
                    <a:pt x="20" y="1"/>
                  </a:lnTo>
                  <a:lnTo>
                    <a:pt x="21" y="1"/>
                  </a:lnTo>
                  <a:lnTo>
                    <a:pt x="22" y="1"/>
                  </a:lnTo>
                  <a:lnTo>
                    <a:pt x="22" y="2"/>
                  </a:lnTo>
                  <a:lnTo>
                    <a:pt x="23" y="2"/>
                  </a:lnTo>
                  <a:lnTo>
                    <a:pt x="24" y="2"/>
                  </a:lnTo>
                  <a:lnTo>
                    <a:pt x="25" y="2"/>
                  </a:lnTo>
                  <a:lnTo>
                    <a:pt x="25" y="3"/>
                  </a:lnTo>
                  <a:lnTo>
                    <a:pt x="25" y="4"/>
                  </a:lnTo>
                  <a:lnTo>
                    <a:pt x="25" y="5"/>
                  </a:lnTo>
                  <a:lnTo>
                    <a:pt x="25" y="4"/>
                  </a:lnTo>
                  <a:lnTo>
                    <a:pt x="25" y="5"/>
                  </a:lnTo>
                  <a:lnTo>
                    <a:pt x="24" y="5"/>
                  </a:lnTo>
                  <a:lnTo>
                    <a:pt x="23" y="6"/>
                  </a:lnTo>
                  <a:lnTo>
                    <a:pt x="22" y="6"/>
                  </a:lnTo>
                  <a:lnTo>
                    <a:pt x="22" y="7"/>
                  </a:lnTo>
                  <a:lnTo>
                    <a:pt x="22" y="8"/>
                  </a:lnTo>
                  <a:lnTo>
                    <a:pt x="21" y="8"/>
                  </a:lnTo>
                  <a:lnTo>
                    <a:pt x="20" y="9"/>
                  </a:lnTo>
                  <a:lnTo>
                    <a:pt x="19" y="9"/>
                  </a:lnTo>
                  <a:lnTo>
                    <a:pt x="18" y="9"/>
                  </a:lnTo>
                  <a:lnTo>
                    <a:pt x="17" y="9"/>
                  </a:lnTo>
                  <a:lnTo>
                    <a:pt x="16" y="9"/>
                  </a:lnTo>
                  <a:lnTo>
                    <a:pt x="15" y="9"/>
                  </a:lnTo>
                  <a:lnTo>
                    <a:pt x="14" y="9"/>
                  </a:lnTo>
                  <a:lnTo>
                    <a:pt x="13" y="9"/>
                  </a:lnTo>
                  <a:lnTo>
                    <a:pt x="12" y="9"/>
                  </a:lnTo>
                  <a:lnTo>
                    <a:pt x="11" y="8"/>
                  </a:lnTo>
                  <a:lnTo>
                    <a:pt x="10" y="9"/>
                  </a:lnTo>
                  <a:lnTo>
                    <a:pt x="9" y="9"/>
                  </a:lnTo>
                  <a:lnTo>
                    <a:pt x="8" y="9"/>
                  </a:lnTo>
                  <a:lnTo>
                    <a:pt x="8" y="8"/>
                  </a:lnTo>
                  <a:lnTo>
                    <a:pt x="7" y="9"/>
                  </a:lnTo>
                  <a:lnTo>
                    <a:pt x="7" y="8"/>
                  </a:lnTo>
                  <a:lnTo>
                    <a:pt x="6" y="9"/>
                  </a:lnTo>
                  <a:lnTo>
                    <a:pt x="7" y="9"/>
                  </a:lnTo>
                  <a:lnTo>
                    <a:pt x="6" y="9"/>
                  </a:lnTo>
                  <a:lnTo>
                    <a:pt x="5" y="9"/>
                  </a:lnTo>
                  <a:lnTo>
                    <a:pt x="5" y="10"/>
                  </a:lnTo>
                  <a:lnTo>
                    <a:pt x="4" y="10"/>
                  </a:lnTo>
                  <a:lnTo>
                    <a:pt x="3" y="9"/>
                  </a:lnTo>
                  <a:lnTo>
                    <a:pt x="2" y="9"/>
                  </a:lnTo>
                  <a:lnTo>
                    <a:pt x="1" y="9"/>
                  </a:lnTo>
                  <a:lnTo>
                    <a:pt x="1" y="10"/>
                  </a:lnTo>
                  <a:lnTo>
                    <a:pt x="1" y="9"/>
                  </a:lnTo>
                  <a:lnTo>
                    <a:pt x="0" y="9"/>
                  </a:lnTo>
                  <a:lnTo>
                    <a:pt x="1" y="8"/>
                  </a:lnTo>
                  <a:lnTo>
                    <a:pt x="0" y="8"/>
                  </a:lnTo>
                  <a:lnTo>
                    <a:pt x="0" y="7"/>
                  </a:lnTo>
                  <a:lnTo>
                    <a:pt x="1" y="7"/>
                  </a:lnTo>
                  <a:lnTo>
                    <a:pt x="0" y="7"/>
                  </a:lnTo>
                  <a:lnTo>
                    <a:pt x="1" y="7"/>
                  </a:lnTo>
                  <a:lnTo>
                    <a:pt x="1" y="6"/>
                  </a:lnTo>
                  <a:lnTo>
                    <a:pt x="1" y="5"/>
                  </a:lnTo>
                  <a:lnTo>
                    <a:pt x="1" y="4"/>
                  </a:lnTo>
                  <a:lnTo>
                    <a:pt x="0" y="4"/>
                  </a:lnTo>
                  <a:lnTo>
                    <a:pt x="0" y="3"/>
                  </a:lnTo>
                  <a:lnTo>
                    <a:pt x="0" y="2"/>
                  </a:lnTo>
                  <a:lnTo>
                    <a:pt x="1" y="2"/>
                  </a:lnTo>
                  <a:lnTo>
                    <a:pt x="1" y="1"/>
                  </a:lnTo>
                  <a:lnTo>
                    <a:pt x="1" y="0"/>
                  </a:lnTo>
                </a:path>
              </a:pathLst>
            </a:custGeom>
            <a:solidFill>
              <a:srgbClr val="86B2D8"/>
            </a:solidFill>
            <a:ln w="0">
              <a:solidFill>
                <a:srgbClr val="242729"/>
              </a:solidFill>
              <a:prstDash val="solid"/>
              <a:round/>
              <a:headEnd/>
              <a:tailEnd/>
            </a:ln>
          </p:spPr>
          <p:txBody>
            <a:bodyP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8" name="AutoShape 63"/>
            <p:cNvSpPr>
              <a:spLocks noChangeArrowheads="1"/>
            </p:cNvSpPr>
            <p:nvPr/>
          </p:nvSpPr>
          <p:spPr bwMode="auto">
            <a:xfrm>
              <a:off x="3186853" y="2568695"/>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69" name="AutoShape 65"/>
            <p:cNvSpPr>
              <a:spLocks noChangeArrowheads="1"/>
            </p:cNvSpPr>
            <p:nvPr/>
          </p:nvSpPr>
          <p:spPr bwMode="auto">
            <a:xfrm>
              <a:off x="3945756" y="3558430"/>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0" name="AutoShape 66"/>
            <p:cNvSpPr>
              <a:spLocks noChangeArrowheads="1"/>
            </p:cNvSpPr>
            <p:nvPr/>
          </p:nvSpPr>
          <p:spPr bwMode="auto">
            <a:xfrm>
              <a:off x="4100212" y="3845891"/>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1" name="AutoShape 67"/>
            <p:cNvSpPr>
              <a:spLocks noChangeArrowheads="1"/>
            </p:cNvSpPr>
            <p:nvPr/>
          </p:nvSpPr>
          <p:spPr bwMode="auto">
            <a:xfrm>
              <a:off x="1844178" y="1404304"/>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2" name="AutoShape 68"/>
            <p:cNvSpPr>
              <a:spLocks noChangeArrowheads="1"/>
            </p:cNvSpPr>
            <p:nvPr/>
          </p:nvSpPr>
          <p:spPr bwMode="auto">
            <a:xfrm>
              <a:off x="5230054" y="3325552"/>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3" name="AutoShape 69"/>
            <p:cNvSpPr>
              <a:spLocks noChangeArrowheads="1"/>
            </p:cNvSpPr>
            <p:nvPr/>
          </p:nvSpPr>
          <p:spPr bwMode="auto">
            <a:xfrm>
              <a:off x="5209379" y="2219378"/>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4" name="AutoShape 70"/>
            <p:cNvSpPr>
              <a:spLocks noChangeArrowheads="1"/>
            </p:cNvSpPr>
            <p:nvPr/>
          </p:nvSpPr>
          <p:spPr bwMode="auto">
            <a:xfrm>
              <a:off x="4763036" y="2394038"/>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5" name="AutoShape 71"/>
            <p:cNvSpPr>
              <a:spLocks noChangeArrowheads="1"/>
            </p:cNvSpPr>
            <p:nvPr/>
          </p:nvSpPr>
          <p:spPr bwMode="auto">
            <a:xfrm>
              <a:off x="5813824" y="4198847"/>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6" name="AutoShape 72"/>
            <p:cNvSpPr>
              <a:spLocks noChangeArrowheads="1"/>
            </p:cNvSpPr>
            <p:nvPr/>
          </p:nvSpPr>
          <p:spPr bwMode="auto">
            <a:xfrm>
              <a:off x="4646282" y="3791309"/>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7" name="AutoShape 73"/>
            <p:cNvSpPr>
              <a:spLocks noChangeArrowheads="1"/>
            </p:cNvSpPr>
            <p:nvPr/>
          </p:nvSpPr>
          <p:spPr bwMode="auto">
            <a:xfrm>
              <a:off x="6474217" y="4522694"/>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78" name="Text Box 74"/>
            <p:cNvSpPr txBox="1">
              <a:spLocks noChangeArrowheads="1"/>
            </p:cNvSpPr>
            <p:nvPr/>
          </p:nvSpPr>
          <p:spPr bwMode="auto">
            <a:xfrm>
              <a:off x="4859814" y="3329655"/>
              <a:ext cx="1107950"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Atlanta</a:t>
              </a:r>
            </a:p>
          </p:txBody>
        </p:sp>
        <p:sp>
          <p:nvSpPr>
            <p:cNvPr id="79" name="Text Box 75"/>
            <p:cNvSpPr txBox="1">
              <a:spLocks noChangeArrowheads="1"/>
            </p:cNvSpPr>
            <p:nvPr/>
          </p:nvSpPr>
          <p:spPr bwMode="auto">
            <a:xfrm>
              <a:off x="5866123" y="4140102"/>
              <a:ext cx="1167542" cy="307777"/>
            </a:xfrm>
            <a:prstGeom prst="rect">
              <a:avLst/>
            </a:prstGeom>
            <a:noFill/>
            <a:ln w="9525">
              <a:noFill/>
              <a:miter lim="800000"/>
              <a:headEnd/>
              <a:tailEnd/>
            </a:ln>
          </p:spPr>
          <p:txBody>
            <a:bodyPr>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Miami</a:t>
              </a:r>
            </a:p>
          </p:txBody>
        </p:sp>
        <p:sp>
          <p:nvSpPr>
            <p:cNvPr id="80" name="Text Box 76"/>
            <p:cNvSpPr txBox="1">
              <a:spLocks noChangeArrowheads="1"/>
            </p:cNvSpPr>
            <p:nvPr/>
          </p:nvSpPr>
          <p:spPr bwMode="auto">
            <a:xfrm>
              <a:off x="6406624" y="4370478"/>
              <a:ext cx="1167542" cy="307777"/>
            </a:xfrm>
            <a:prstGeom prst="rect">
              <a:avLst/>
            </a:prstGeom>
            <a:noFill/>
            <a:ln w="9525">
              <a:noFill/>
              <a:miter lim="800000"/>
              <a:headEnd/>
              <a:tailEnd/>
            </a:ln>
          </p:spPr>
          <p:txBody>
            <a:bodyPr>
              <a:spAutoFit/>
            </a:bodyPr>
            <a:lstStyle/>
            <a:p>
              <a:pPr marL="0" marR="0" lvl="0" indent="0" algn="ctr"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San Juan</a:t>
              </a:r>
            </a:p>
          </p:txBody>
        </p:sp>
        <p:sp>
          <p:nvSpPr>
            <p:cNvPr id="81" name="Text Box 77"/>
            <p:cNvSpPr txBox="1">
              <a:spLocks noChangeArrowheads="1"/>
            </p:cNvSpPr>
            <p:nvPr/>
          </p:nvSpPr>
          <p:spPr bwMode="auto">
            <a:xfrm>
              <a:off x="3942553" y="3877765"/>
              <a:ext cx="1824977" cy="307777"/>
            </a:xfrm>
            <a:prstGeom prst="rect">
              <a:avLst/>
            </a:prstGeom>
            <a:noFill/>
            <a:ln w="9525">
              <a:noFill/>
              <a:miter lim="800000"/>
              <a:headEnd/>
              <a:tailEnd/>
            </a:ln>
          </p:spPr>
          <p:txBody>
            <a:bodyPr wrap="square">
              <a:spAutoFit/>
            </a:bodyPr>
            <a:lstStyle/>
            <a:p>
              <a:pPr marL="0" marR="0" lvl="0" indent="0" algn="ctr"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New Orleans</a:t>
              </a:r>
            </a:p>
          </p:txBody>
        </p:sp>
        <p:sp>
          <p:nvSpPr>
            <p:cNvPr id="82" name="Text Box 78"/>
            <p:cNvSpPr txBox="1">
              <a:spLocks noChangeArrowheads="1"/>
            </p:cNvSpPr>
            <p:nvPr/>
          </p:nvSpPr>
          <p:spPr bwMode="auto">
            <a:xfrm>
              <a:off x="2832016" y="3366849"/>
              <a:ext cx="1167542" cy="307777"/>
            </a:xfrm>
            <a:prstGeom prst="rect">
              <a:avLst/>
            </a:prstGeom>
            <a:noFill/>
            <a:ln w="9525">
              <a:noFill/>
              <a:miter lim="800000"/>
              <a:headEnd/>
              <a:tailEnd/>
            </a:ln>
          </p:spPr>
          <p:txBody>
            <a:bodyPr>
              <a:spAutoFit/>
            </a:bodyPr>
            <a:lstStyle/>
            <a:p>
              <a:pPr marL="0" marR="0" lvl="0" indent="0" algn="r"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Dallas</a:t>
              </a:r>
            </a:p>
          </p:txBody>
        </p:sp>
        <p:sp>
          <p:nvSpPr>
            <p:cNvPr id="83" name="Text Box 79"/>
            <p:cNvSpPr txBox="1">
              <a:spLocks noChangeArrowheads="1"/>
            </p:cNvSpPr>
            <p:nvPr/>
          </p:nvSpPr>
          <p:spPr bwMode="auto">
            <a:xfrm>
              <a:off x="3013378" y="3654156"/>
              <a:ext cx="1167542" cy="307777"/>
            </a:xfrm>
            <a:prstGeom prst="rect">
              <a:avLst/>
            </a:prstGeom>
            <a:noFill/>
            <a:ln w="9525">
              <a:noFill/>
              <a:miter lim="800000"/>
              <a:headEnd/>
              <a:tailEnd/>
            </a:ln>
          </p:spPr>
          <p:txBody>
            <a:bodyPr>
              <a:spAutoFit/>
            </a:bodyPr>
            <a:lstStyle/>
            <a:p>
              <a:pPr marL="0" marR="0" lvl="0" indent="0" algn="r"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Houston</a:t>
              </a:r>
            </a:p>
          </p:txBody>
        </p:sp>
        <p:sp>
          <p:nvSpPr>
            <p:cNvPr id="84" name="Text Box 80"/>
            <p:cNvSpPr txBox="1">
              <a:spLocks noChangeArrowheads="1"/>
            </p:cNvSpPr>
            <p:nvPr/>
          </p:nvSpPr>
          <p:spPr bwMode="auto">
            <a:xfrm>
              <a:off x="1152166" y="3236288"/>
              <a:ext cx="1050788" cy="307777"/>
            </a:xfrm>
            <a:prstGeom prst="rect">
              <a:avLst/>
            </a:prstGeom>
            <a:noFill/>
            <a:ln w="9525">
              <a:noFill/>
              <a:miter lim="800000"/>
              <a:headEnd/>
              <a:tailEnd/>
            </a:ln>
          </p:spPr>
          <p:txBody>
            <a:bodyPr>
              <a:spAutoFit/>
            </a:bodyPr>
            <a:lstStyle>
              <a:defPPr>
                <a:defRPr lang="en-US"/>
              </a:defPPr>
              <a:lvl1pPr>
                <a:defRPr sz="800">
                  <a:solidFill>
                    <a:schemeClr val="tx1">
                      <a:lumMod val="50000"/>
                    </a:schemeClr>
                  </a:solidFill>
                  <a:latin typeface="Calibri" panose="020F0502020204030204" pitchFamily="34" charset="0"/>
                </a:defRPr>
              </a:lvl1p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San Diego</a:t>
              </a:r>
            </a:p>
          </p:txBody>
        </p:sp>
        <p:sp>
          <p:nvSpPr>
            <p:cNvPr id="85" name="Text Box 81"/>
            <p:cNvSpPr txBox="1">
              <a:spLocks noChangeArrowheads="1"/>
            </p:cNvSpPr>
            <p:nvPr/>
          </p:nvSpPr>
          <p:spPr bwMode="auto">
            <a:xfrm>
              <a:off x="943591" y="2816661"/>
              <a:ext cx="1436318" cy="307777"/>
            </a:xfrm>
            <a:prstGeom prst="rect">
              <a:avLst/>
            </a:prstGeom>
            <a:noFill/>
            <a:ln w="9525">
              <a:noFill/>
              <a:miter lim="800000"/>
              <a:headEnd/>
              <a:tailEnd/>
            </a:ln>
          </p:spPr>
          <p:txBody>
            <a:bodyPr wrap="square">
              <a:spAutoFit/>
            </a:bodyPr>
            <a:lstStyle>
              <a:defPPr>
                <a:defRPr lang="en-US"/>
              </a:defPPr>
              <a:lvl1pPr>
                <a:defRPr sz="800">
                  <a:solidFill>
                    <a:schemeClr val="tx1">
                      <a:lumMod val="50000"/>
                    </a:schemeClr>
                  </a:solidFill>
                  <a:latin typeface="Calibri" panose="020F0502020204030204" pitchFamily="34" charset="0"/>
                </a:defRPr>
              </a:lvl1p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Los Angeles</a:t>
              </a:r>
            </a:p>
          </p:txBody>
        </p:sp>
        <p:sp>
          <p:nvSpPr>
            <p:cNvPr id="86" name="Text Box 82"/>
            <p:cNvSpPr txBox="1">
              <a:spLocks noChangeArrowheads="1"/>
            </p:cNvSpPr>
            <p:nvPr/>
          </p:nvSpPr>
          <p:spPr bwMode="auto">
            <a:xfrm>
              <a:off x="617513" y="2215713"/>
              <a:ext cx="1730637" cy="307777"/>
            </a:xfrm>
            <a:prstGeom prst="rect">
              <a:avLst/>
            </a:prstGeom>
            <a:noFill/>
            <a:ln w="9525">
              <a:noFill/>
              <a:miter lim="800000"/>
              <a:headEnd/>
              <a:tailEnd/>
            </a:ln>
          </p:spPr>
          <p:txBody>
            <a:bodyPr wrap="square">
              <a:spAutoFit/>
            </a:bodyPr>
            <a:lstStyle>
              <a:defPPr>
                <a:defRPr lang="en-US"/>
              </a:defPPr>
              <a:lvl1pPr>
                <a:defRPr sz="800">
                  <a:solidFill>
                    <a:schemeClr val="tx1">
                      <a:lumMod val="50000"/>
                    </a:schemeClr>
                  </a:solidFill>
                  <a:latin typeface="Calibri" panose="020F0502020204030204" pitchFamily="34" charset="0"/>
                </a:defRPr>
              </a:lvl1p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San Francisco</a:t>
              </a:r>
            </a:p>
          </p:txBody>
        </p:sp>
        <p:sp>
          <p:nvSpPr>
            <p:cNvPr id="87" name="Text Box 83"/>
            <p:cNvSpPr txBox="1">
              <a:spLocks noChangeArrowheads="1"/>
            </p:cNvSpPr>
            <p:nvPr/>
          </p:nvSpPr>
          <p:spPr bwMode="auto">
            <a:xfrm>
              <a:off x="1114784" y="1246197"/>
              <a:ext cx="1167544" cy="307777"/>
            </a:xfrm>
            <a:prstGeom prst="rect">
              <a:avLst/>
            </a:prstGeom>
            <a:noFill/>
            <a:ln w="9525">
              <a:noFill/>
              <a:miter lim="800000"/>
              <a:headEnd/>
              <a:tailEnd/>
            </a:ln>
          </p:spPr>
          <p:txBody>
            <a:bodyPr>
              <a:spAutoFit/>
            </a:bodyPr>
            <a:lstStyle>
              <a:defPPr>
                <a:defRPr lang="en-US"/>
              </a:defPPr>
              <a:lvl1pPr>
                <a:defRPr sz="800">
                  <a:solidFill>
                    <a:schemeClr val="tx1">
                      <a:lumMod val="50000"/>
                    </a:schemeClr>
                  </a:solidFill>
                  <a:latin typeface="Calibri" panose="020F0502020204030204" pitchFamily="34" charset="0"/>
                </a:defRPr>
              </a:lvl1p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Seattle</a:t>
              </a:r>
            </a:p>
          </p:txBody>
        </p:sp>
        <p:sp>
          <p:nvSpPr>
            <p:cNvPr id="88" name="AutoShape 84"/>
            <p:cNvSpPr>
              <a:spLocks noChangeArrowheads="1"/>
            </p:cNvSpPr>
            <p:nvPr/>
          </p:nvSpPr>
          <p:spPr bwMode="auto">
            <a:xfrm>
              <a:off x="1844178" y="3092674"/>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89" name="AutoShape 85"/>
            <p:cNvSpPr>
              <a:spLocks noChangeArrowheads="1"/>
            </p:cNvSpPr>
            <p:nvPr/>
          </p:nvSpPr>
          <p:spPr bwMode="auto">
            <a:xfrm>
              <a:off x="1902555" y="3209113"/>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90" name="AutoShape 86"/>
            <p:cNvSpPr>
              <a:spLocks noChangeArrowheads="1"/>
            </p:cNvSpPr>
            <p:nvPr/>
          </p:nvSpPr>
          <p:spPr bwMode="auto">
            <a:xfrm>
              <a:off x="1552293" y="2510479"/>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91" name="Text Box 87"/>
            <p:cNvSpPr txBox="1">
              <a:spLocks noChangeArrowheads="1"/>
            </p:cNvSpPr>
            <p:nvPr/>
          </p:nvSpPr>
          <p:spPr bwMode="auto">
            <a:xfrm>
              <a:off x="2598490" y="2357112"/>
              <a:ext cx="1052004"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Denver</a:t>
              </a:r>
            </a:p>
          </p:txBody>
        </p:sp>
        <p:sp>
          <p:nvSpPr>
            <p:cNvPr id="92" name="Text Box 89"/>
            <p:cNvSpPr txBox="1">
              <a:spLocks noChangeArrowheads="1"/>
            </p:cNvSpPr>
            <p:nvPr/>
          </p:nvSpPr>
          <p:spPr bwMode="auto">
            <a:xfrm>
              <a:off x="4155045" y="2171454"/>
              <a:ext cx="1123760" cy="307777"/>
            </a:xfrm>
            <a:prstGeom prst="rect">
              <a:avLst/>
            </a:prstGeom>
            <a:noFill/>
            <a:ln w="9525">
              <a:noFill/>
              <a:miter lim="800000"/>
              <a:headEnd/>
              <a:tailEnd/>
            </a:ln>
          </p:spPr>
          <p:txBody>
            <a:bodyPr wrap="square">
              <a:spAutoFit/>
            </a:bodyPr>
            <a:lstStyle>
              <a:defPPr>
                <a:defRPr lang="en-US"/>
              </a:defPPr>
              <a:lvl1pPr>
                <a:defRPr sz="800">
                  <a:solidFill>
                    <a:schemeClr val="bg2"/>
                  </a:solidFill>
                  <a:latin typeface="Calibri" panose="020F0502020204030204" pitchFamily="34" charset="0"/>
                </a:defRPr>
              </a:lvl1p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Chicago</a:t>
              </a:r>
            </a:p>
          </p:txBody>
        </p:sp>
        <p:sp>
          <p:nvSpPr>
            <p:cNvPr id="93" name="Text Box 90"/>
            <p:cNvSpPr txBox="1">
              <a:spLocks noChangeArrowheads="1"/>
            </p:cNvSpPr>
            <p:nvPr/>
          </p:nvSpPr>
          <p:spPr bwMode="auto">
            <a:xfrm>
              <a:off x="4709952" y="1966380"/>
              <a:ext cx="986332" cy="307777"/>
            </a:xfrm>
            <a:prstGeom prst="rect">
              <a:avLst/>
            </a:prstGeom>
            <a:noFill/>
            <a:ln w="9525">
              <a:noFill/>
              <a:miter lim="800000"/>
              <a:headEnd/>
              <a:tailEnd/>
            </a:ln>
          </p:spPr>
          <p:txBody>
            <a:bodyPr wrap="square">
              <a:spAutoFit/>
            </a:bodyPr>
            <a:lstStyle/>
            <a:p>
              <a:pPr marL="0" marR="0" lvl="0" indent="0" algn="r"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Detroit</a:t>
              </a:r>
            </a:p>
          </p:txBody>
        </p:sp>
        <p:sp>
          <p:nvSpPr>
            <p:cNvPr id="94" name="Text Box 91"/>
            <p:cNvSpPr txBox="1">
              <a:spLocks noChangeArrowheads="1"/>
            </p:cNvSpPr>
            <p:nvPr/>
          </p:nvSpPr>
          <p:spPr bwMode="auto">
            <a:xfrm>
              <a:off x="6470442" y="1692609"/>
              <a:ext cx="875657"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Boston</a:t>
              </a:r>
            </a:p>
          </p:txBody>
        </p:sp>
        <p:sp>
          <p:nvSpPr>
            <p:cNvPr id="95" name="Text Box 92"/>
            <p:cNvSpPr txBox="1">
              <a:spLocks noChangeArrowheads="1"/>
            </p:cNvSpPr>
            <p:nvPr/>
          </p:nvSpPr>
          <p:spPr bwMode="auto">
            <a:xfrm>
              <a:off x="6470442" y="1878246"/>
              <a:ext cx="875657" cy="307777"/>
            </a:xfrm>
            <a:prstGeom prst="rect">
              <a:avLst/>
            </a:prstGeom>
            <a:noFill/>
            <a:ln w="9525">
              <a:noFill/>
              <a:miter lim="800000"/>
              <a:headEnd/>
              <a:tailEnd/>
            </a:ln>
          </p:spPr>
          <p:txBody>
            <a:bodyPr>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Nassau</a:t>
              </a:r>
            </a:p>
          </p:txBody>
        </p:sp>
        <p:sp>
          <p:nvSpPr>
            <p:cNvPr id="96" name="Text Box 93"/>
            <p:cNvSpPr txBox="1">
              <a:spLocks noChangeArrowheads="1"/>
            </p:cNvSpPr>
            <p:nvPr/>
          </p:nvSpPr>
          <p:spPr bwMode="auto">
            <a:xfrm>
              <a:off x="6470442" y="2056585"/>
              <a:ext cx="1488250"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New York City</a:t>
              </a:r>
            </a:p>
          </p:txBody>
        </p:sp>
        <p:sp>
          <p:nvSpPr>
            <p:cNvPr id="97" name="Text Box 94"/>
            <p:cNvSpPr txBox="1">
              <a:spLocks noChangeArrowheads="1"/>
            </p:cNvSpPr>
            <p:nvPr/>
          </p:nvSpPr>
          <p:spPr bwMode="auto">
            <a:xfrm>
              <a:off x="6470442" y="2239161"/>
              <a:ext cx="992411" cy="307777"/>
            </a:xfrm>
            <a:prstGeom prst="rect">
              <a:avLst/>
            </a:prstGeom>
            <a:noFill/>
            <a:ln w="9525">
              <a:noFill/>
              <a:miter lim="800000"/>
              <a:headEnd/>
              <a:tailEnd/>
            </a:ln>
          </p:spPr>
          <p:txBody>
            <a:bodyPr>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Newark</a:t>
              </a:r>
            </a:p>
          </p:txBody>
        </p:sp>
        <p:sp>
          <p:nvSpPr>
            <p:cNvPr id="98" name="Text Box 95"/>
            <p:cNvSpPr txBox="1">
              <a:spLocks noChangeArrowheads="1"/>
            </p:cNvSpPr>
            <p:nvPr/>
          </p:nvSpPr>
          <p:spPr bwMode="auto">
            <a:xfrm>
              <a:off x="6470442" y="2431122"/>
              <a:ext cx="1210559"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Philadelphia</a:t>
              </a:r>
            </a:p>
          </p:txBody>
        </p:sp>
        <p:sp>
          <p:nvSpPr>
            <p:cNvPr id="100" name="AutoShape 97"/>
            <p:cNvSpPr>
              <a:spLocks noChangeArrowheads="1"/>
            </p:cNvSpPr>
            <p:nvPr/>
          </p:nvSpPr>
          <p:spPr bwMode="auto">
            <a:xfrm>
              <a:off x="6306991" y="1985992"/>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1" name="Line 98"/>
            <p:cNvSpPr>
              <a:spLocks noChangeShapeType="1"/>
            </p:cNvSpPr>
            <p:nvPr/>
          </p:nvSpPr>
          <p:spPr bwMode="auto">
            <a:xfrm>
              <a:off x="6428881" y="2219378"/>
              <a:ext cx="0" cy="0"/>
            </a:xfrm>
            <a:prstGeom prst="line">
              <a:avLst/>
            </a:prstGeom>
            <a:noFill/>
            <a:ln w="9525">
              <a:solidFill>
                <a:srgbClr val="3F3F3F"/>
              </a:solidFill>
              <a:round/>
              <a:headEnd/>
              <a:tailEnd type="triangle" w="med" len="me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2" name="AutoShape 99"/>
            <p:cNvSpPr>
              <a:spLocks noChangeArrowheads="1"/>
            </p:cNvSpPr>
            <p:nvPr/>
          </p:nvSpPr>
          <p:spPr bwMode="auto">
            <a:xfrm>
              <a:off x="6209903" y="2189527"/>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3" name="AutoShape 100"/>
            <p:cNvSpPr>
              <a:spLocks noChangeArrowheads="1"/>
            </p:cNvSpPr>
            <p:nvPr/>
          </p:nvSpPr>
          <p:spPr bwMode="auto">
            <a:xfrm>
              <a:off x="6098622" y="2221757"/>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4" name="AutoShape 101"/>
            <p:cNvSpPr>
              <a:spLocks noChangeArrowheads="1"/>
            </p:cNvSpPr>
            <p:nvPr/>
          </p:nvSpPr>
          <p:spPr bwMode="auto">
            <a:xfrm>
              <a:off x="6036997" y="2304281"/>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5" name="AutoShape 102"/>
            <p:cNvSpPr>
              <a:spLocks noChangeArrowheads="1"/>
            </p:cNvSpPr>
            <p:nvPr/>
          </p:nvSpPr>
          <p:spPr bwMode="auto">
            <a:xfrm>
              <a:off x="5950039" y="2384333"/>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8" name="Line 106"/>
            <p:cNvSpPr>
              <a:spLocks noChangeShapeType="1"/>
            </p:cNvSpPr>
            <p:nvPr/>
          </p:nvSpPr>
          <p:spPr bwMode="auto">
            <a:xfrm flipV="1">
              <a:off x="6406111" y="1942835"/>
              <a:ext cx="139524" cy="76215"/>
            </a:xfrm>
            <a:prstGeom prst="line">
              <a:avLst/>
            </a:prstGeom>
            <a:noFill/>
            <a:ln w="9525">
              <a:solidFill>
                <a:srgbClr val="3F3F3F"/>
              </a:solidFill>
              <a:round/>
              <a:headEnd/>
              <a:tailEn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9" name="Line 107"/>
            <p:cNvSpPr>
              <a:spLocks noChangeShapeType="1"/>
            </p:cNvSpPr>
            <p:nvPr/>
          </p:nvSpPr>
          <p:spPr bwMode="auto">
            <a:xfrm flipV="1">
              <a:off x="6300356" y="2089382"/>
              <a:ext cx="245279" cy="151452"/>
            </a:xfrm>
            <a:prstGeom prst="line">
              <a:avLst/>
            </a:prstGeom>
            <a:noFill/>
            <a:ln w="9525">
              <a:solidFill>
                <a:srgbClr val="3F3F3F"/>
              </a:solidFill>
              <a:round/>
              <a:headEnd/>
              <a:tailEn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0" name="Line 108"/>
            <p:cNvSpPr>
              <a:spLocks noChangeShapeType="1"/>
            </p:cNvSpPr>
            <p:nvPr/>
          </p:nvSpPr>
          <p:spPr bwMode="auto">
            <a:xfrm>
              <a:off x="6173817" y="2298557"/>
              <a:ext cx="350264" cy="0"/>
            </a:xfrm>
            <a:prstGeom prst="line">
              <a:avLst/>
            </a:prstGeom>
            <a:noFill/>
            <a:ln w="9525">
              <a:solidFill>
                <a:srgbClr val="3F3F3F"/>
              </a:solidFill>
              <a:round/>
              <a:headEnd/>
              <a:tailEn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1" name="Line 109"/>
            <p:cNvSpPr>
              <a:spLocks noChangeShapeType="1"/>
            </p:cNvSpPr>
            <p:nvPr/>
          </p:nvSpPr>
          <p:spPr bwMode="auto">
            <a:xfrm>
              <a:off x="6128820" y="2387064"/>
              <a:ext cx="379451" cy="47645"/>
            </a:xfrm>
            <a:prstGeom prst="line">
              <a:avLst/>
            </a:prstGeom>
            <a:noFill/>
            <a:ln w="9525">
              <a:solidFill>
                <a:srgbClr val="3F3F3F"/>
              </a:solidFill>
              <a:round/>
              <a:headEnd/>
              <a:tailEn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2" name="Line 110"/>
            <p:cNvSpPr>
              <a:spLocks noChangeShapeType="1"/>
            </p:cNvSpPr>
            <p:nvPr/>
          </p:nvSpPr>
          <p:spPr bwMode="auto">
            <a:xfrm>
              <a:off x="6047335" y="2466812"/>
              <a:ext cx="460935" cy="135843"/>
            </a:xfrm>
            <a:prstGeom prst="line">
              <a:avLst/>
            </a:prstGeom>
            <a:noFill/>
            <a:ln w="9525">
              <a:solidFill>
                <a:srgbClr val="3F3F3F"/>
              </a:solidFill>
              <a:round/>
              <a:headEnd/>
              <a:tailEn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3" name="Text Box 111"/>
            <p:cNvSpPr txBox="1">
              <a:spLocks noChangeArrowheads="1"/>
            </p:cNvSpPr>
            <p:nvPr/>
          </p:nvSpPr>
          <p:spPr bwMode="auto">
            <a:xfrm>
              <a:off x="6471468" y="2806449"/>
              <a:ext cx="1710859"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Washington, DC</a:t>
              </a:r>
            </a:p>
          </p:txBody>
        </p:sp>
        <p:sp>
          <p:nvSpPr>
            <p:cNvPr id="114" name="AutoShape 112"/>
            <p:cNvSpPr>
              <a:spLocks noChangeArrowheads="1"/>
            </p:cNvSpPr>
            <p:nvPr/>
          </p:nvSpPr>
          <p:spPr bwMode="auto">
            <a:xfrm>
              <a:off x="5851009" y="2582179"/>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5" name="Line 113"/>
            <p:cNvSpPr>
              <a:spLocks noChangeShapeType="1"/>
            </p:cNvSpPr>
            <p:nvPr/>
          </p:nvSpPr>
          <p:spPr bwMode="auto">
            <a:xfrm>
              <a:off x="5953935" y="2671757"/>
              <a:ext cx="509023" cy="228659"/>
            </a:xfrm>
            <a:prstGeom prst="line">
              <a:avLst/>
            </a:prstGeom>
            <a:noFill/>
            <a:ln w="9525">
              <a:solidFill>
                <a:srgbClr val="3F3F3F"/>
              </a:solidFill>
              <a:round/>
              <a:headEnd/>
              <a:tailEn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6" name="AutoShape 112"/>
            <p:cNvSpPr>
              <a:spLocks noChangeArrowheads="1"/>
            </p:cNvSpPr>
            <p:nvPr/>
          </p:nvSpPr>
          <p:spPr bwMode="auto">
            <a:xfrm>
              <a:off x="5956191" y="2747552"/>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7" name="Line 113"/>
            <p:cNvSpPr>
              <a:spLocks noChangeShapeType="1"/>
            </p:cNvSpPr>
            <p:nvPr/>
          </p:nvSpPr>
          <p:spPr bwMode="auto">
            <a:xfrm>
              <a:off x="6040036" y="2834918"/>
              <a:ext cx="458117" cy="269882"/>
            </a:xfrm>
            <a:prstGeom prst="line">
              <a:avLst/>
            </a:prstGeom>
            <a:noFill/>
            <a:ln w="9525">
              <a:solidFill>
                <a:srgbClr val="3F3F3F"/>
              </a:solidFill>
              <a:round/>
              <a:headEnd/>
              <a:tailEn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18" name="Text Box 111"/>
            <p:cNvSpPr txBox="1">
              <a:spLocks noChangeArrowheads="1"/>
            </p:cNvSpPr>
            <p:nvPr/>
          </p:nvSpPr>
          <p:spPr bwMode="auto">
            <a:xfrm>
              <a:off x="6479418" y="3019996"/>
              <a:ext cx="2147747"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Virginia Beach/Norfolk</a:t>
              </a:r>
            </a:p>
          </p:txBody>
        </p:sp>
        <p:sp>
          <p:nvSpPr>
            <p:cNvPr id="119" name="AutoShape 65"/>
            <p:cNvSpPr>
              <a:spLocks noChangeArrowheads="1"/>
            </p:cNvSpPr>
            <p:nvPr/>
          </p:nvSpPr>
          <p:spPr bwMode="auto">
            <a:xfrm>
              <a:off x="4654793" y="3141190"/>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20" name="Text Box 74"/>
            <p:cNvSpPr txBox="1">
              <a:spLocks noChangeArrowheads="1"/>
            </p:cNvSpPr>
            <p:nvPr/>
          </p:nvSpPr>
          <p:spPr bwMode="auto">
            <a:xfrm>
              <a:off x="4677169" y="2919400"/>
              <a:ext cx="1107950"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Memphis</a:t>
              </a:r>
            </a:p>
          </p:txBody>
        </p:sp>
        <p:sp>
          <p:nvSpPr>
            <p:cNvPr id="121" name="AutoShape 86"/>
            <p:cNvSpPr>
              <a:spLocks noChangeArrowheads="1"/>
            </p:cNvSpPr>
            <p:nvPr/>
          </p:nvSpPr>
          <p:spPr bwMode="auto">
            <a:xfrm>
              <a:off x="1763909" y="1581389"/>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22" name="Text Box 83"/>
            <p:cNvSpPr txBox="1">
              <a:spLocks noChangeArrowheads="1"/>
            </p:cNvSpPr>
            <p:nvPr/>
          </p:nvSpPr>
          <p:spPr bwMode="auto">
            <a:xfrm>
              <a:off x="970389" y="1471396"/>
              <a:ext cx="1167544" cy="307777"/>
            </a:xfrm>
            <a:prstGeom prst="rect">
              <a:avLst/>
            </a:prstGeom>
            <a:noFill/>
            <a:ln w="9525">
              <a:noFill/>
              <a:miter lim="800000"/>
              <a:headEnd/>
              <a:tailEnd/>
            </a:ln>
          </p:spPr>
          <p:txBody>
            <a:bodyPr>
              <a:spAutoFit/>
            </a:bodyPr>
            <a:lstStyle>
              <a:defPPr>
                <a:defRPr lang="en-US"/>
              </a:defPPr>
              <a:lvl1pPr>
                <a:defRPr sz="800">
                  <a:solidFill>
                    <a:schemeClr val="tx1">
                      <a:lumMod val="50000"/>
                    </a:schemeClr>
                  </a:solidFill>
                  <a:latin typeface="Calibri" panose="020F0502020204030204" pitchFamily="34" charset="0"/>
                </a:defRPr>
              </a:lvl1p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Portland</a:t>
              </a:r>
            </a:p>
          </p:txBody>
        </p:sp>
        <p:sp>
          <p:nvSpPr>
            <p:cNvPr id="123" name="AutoShape 69"/>
            <p:cNvSpPr>
              <a:spLocks noChangeArrowheads="1"/>
            </p:cNvSpPr>
            <p:nvPr/>
          </p:nvSpPr>
          <p:spPr bwMode="auto">
            <a:xfrm>
              <a:off x="5911505" y="2522078"/>
              <a:ext cx="116754" cy="116439"/>
            </a:xfrm>
            <a:prstGeom prst="star5">
              <a:avLst/>
            </a:prstGeom>
            <a:solidFill>
              <a:srgbClr val="FF0000"/>
            </a:solidFill>
            <a:ln w="6350">
              <a:solidFill>
                <a:srgbClr val="3F3F3F"/>
              </a:solidFill>
              <a:miter lim="800000"/>
              <a:headEnd/>
              <a:tailEnd/>
            </a:ln>
            <a:effectLst/>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24" name="Text Box 111"/>
            <p:cNvSpPr txBox="1">
              <a:spLocks noChangeArrowheads="1"/>
            </p:cNvSpPr>
            <p:nvPr/>
          </p:nvSpPr>
          <p:spPr bwMode="auto">
            <a:xfrm>
              <a:off x="6480264" y="2626835"/>
              <a:ext cx="1710859" cy="307777"/>
            </a:xfrm>
            <a:prstGeom prst="rect">
              <a:avLst/>
            </a:prstGeom>
            <a:noFill/>
            <a:ln w="9525">
              <a:noFill/>
              <a:miter lim="800000"/>
              <a:headEnd/>
              <a:tailEnd/>
            </a:ln>
          </p:spPr>
          <p:txBody>
            <a:bodyPr wrap="square">
              <a:spAutoFit/>
            </a:bodyPr>
            <a:lstStyle/>
            <a:p>
              <a:pPr marL="0" marR="0" lvl="0" indent="0" algn="l" defTabSz="1253815"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FF0000"/>
                  </a:solidFill>
                  <a:effectLst/>
                  <a:uLnTx/>
                  <a:uFillTx/>
                  <a:latin typeface="Calibri" panose="020F0502020204030204" pitchFamily="34" charset="0"/>
                  <a:ea typeface="+mn-ea"/>
                  <a:cs typeface="+mn-cs"/>
                </a:rPr>
                <a:t>Baltimore</a:t>
              </a:r>
            </a:p>
          </p:txBody>
        </p:sp>
        <p:sp>
          <p:nvSpPr>
            <p:cNvPr id="125" name="Line 113"/>
            <p:cNvSpPr>
              <a:spLocks noChangeShapeType="1"/>
            </p:cNvSpPr>
            <p:nvPr/>
          </p:nvSpPr>
          <p:spPr bwMode="auto">
            <a:xfrm>
              <a:off x="6023019" y="2590120"/>
              <a:ext cx="485252" cy="162133"/>
            </a:xfrm>
            <a:prstGeom prst="line">
              <a:avLst/>
            </a:prstGeom>
            <a:noFill/>
            <a:ln w="9525">
              <a:solidFill>
                <a:srgbClr val="3F3F3F"/>
              </a:solidFill>
              <a:round/>
              <a:headEnd/>
              <a:tailEnd/>
            </a:ln>
          </p:spPr>
          <p:txBody>
            <a:bodyPr wrap="none" anchor="ctr"/>
            <a:lstStyle/>
            <a:p>
              <a:pPr marL="0" marR="0" lvl="0" indent="0" algn="ctr" defTabSz="1253815"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3F3F3F"/>
                </a:solidFill>
                <a:effectLst/>
                <a:uLnTx/>
                <a:uFillTx/>
                <a:latin typeface="Calibri" panose="020F0502020204030204" pitchFamily="34" charset="0"/>
                <a:ea typeface="+mn-ea"/>
                <a:cs typeface="+mn-cs"/>
              </a:endParaRPr>
            </a:p>
          </p:txBody>
        </p:sp>
      </p:grpSp>
      <p:sp>
        <p:nvSpPr>
          <p:cNvPr id="4" name="Title 3"/>
          <p:cNvSpPr>
            <a:spLocks noGrp="1"/>
          </p:cNvSpPr>
          <p:nvPr>
            <p:ph type="title"/>
          </p:nvPr>
        </p:nvSpPr>
        <p:spPr>
          <a:xfrm>
            <a:off x="1034892" y="212732"/>
            <a:ext cx="6683496" cy="594060"/>
          </a:xfrm>
        </p:spPr>
        <p:txBody>
          <a:bodyPr anchor="t"/>
          <a:lstStyle/>
          <a:p>
            <a:r>
              <a:rPr lang="en-US" dirty="0"/>
              <a:t>23* NHBS Project Areas in Round 5 </a:t>
            </a:r>
            <a:br>
              <a:rPr lang="en-US" dirty="0"/>
            </a:br>
            <a:r>
              <a:rPr lang="en-US" dirty="0"/>
              <a:t>(2017-2019)</a:t>
            </a:r>
          </a:p>
        </p:txBody>
      </p:sp>
      <p:pic>
        <p:nvPicPr>
          <p:cNvPr id="127" name="Picture 126">
            <a:extLst>
              <a:ext uri="{FF2B5EF4-FFF2-40B4-BE49-F238E27FC236}">
                <a16:creationId xmlns:a16="http://schemas.microsoft.com/office/drawing/2014/main" id="{5B580957-DC11-4A06-998A-D7DF245BBB6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8156" y="97575"/>
            <a:ext cx="1147474" cy="1074058"/>
          </a:xfrm>
          <a:prstGeom prst="rect">
            <a:avLst/>
          </a:prstGeom>
        </p:spPr>
      </p:pic>
    </p:spTree>
    <p:extLst>
      <p:ext uri="{BB962C8B-B14F-4D97-AF65-F5344CB8AC3E}">
        <p14:creationId xmlns:p14="http://schemas.microsoft.com/office/powerpoint/2010/main" val="20627370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996949"/>
            <a:ext cx="8183252" cy="3746501"/>
          </a:xfrm>
        </p:spPr>
        <p:txBody>
          <a:bodyPr/>
          <a:lstStyle/>
          <a:p>
            <a:r>
              <a:rPr lang="en-US" b="0" dirty="0"/>
              <a:t>NHBS data are anonymous</a:t>
            </a:r>
          </a:p>
          <a:p>
            <a:r>
              <a:rPr lang="en-US" b="0" dirty="0"/>
              <a:t>Participants complete a standardized questionnaire with a trained interviewer</a:t>
            </a:r>
          </a:p>
          <a:p>
            <a:r>
              <a:rPr lang="en-US" b="0" dirty="0"/>
              <a:t>All participants are offered an HIV test</a:t>
            </a:r>
          </a:p>
          <a:p>
            <a:r>
              <a:rPr lang="en-US" b="0" dirty="0"/>
              <a:t>For each cycle, general NHBS eligibility criteria are:</a:t>
            </a:r>
          </a:p>
          <a:p>
            <a:pPr lvl="1"/>
            <a:r>
              <a:rPr lang="en-US" sz="1800" dirty="0"/>
              <a:t>Age of ≥18 years</a:t>
            </a:r>
          </a:p>
          <a:p>
            <a:pPr lvl="1"/>
            <a:r>
              <a:rPr lang="en-US" sz="1800" dirty="0"/>
              <a:t>Residence in participating city</a:t>
            </a:r>
          </a:p>
          <a:p>
            <a:pPr lvl="1"/>
            <a:r>
              <a:rPr lang="en-US" sz="1800" dirty="0"/>
              <a:t>No previous participation during the current survey cycle</a:t>
            </a:r>
          </a:p>
          <a:p>
            <a:pPr lvl="1"/>
            <a:r>
              <a:rPr lang="en-US" sz="1800" dirty="0"/>
              <a:t>Ability to complete the survey in either English or Spanish</a:t>
            </a:r>
          </a:p>
          <a:p>
            <a:pPr lvl="1"/>
            <a:r>
              <a:rPr lang="en-US" sz="1800" dirty="0"/>
              <a:t>Ability to provide informed consent</a:t>
            </a:r>
          </a:p>
          <a:p>
            <a:endParaRPr lang="en-US" b="0" dirty="0"/>
          </a:p>
        </p:txBody>
      </p:sp>
      <p:sp>
        <p:nvSpPr>
          <p:cNvPr id="2" name="Title 1"/>
          <p:cNvSpPr>
            <a:spLocks noGrp="1"/>
          </p:cNvSpPr>
          <p:nvPr>
            <p:ph type="title"/>
          </p:nvPr>
        </p:nvSpPr>
        <p:spPr/>
        <p:txBody>
          <a:bodyPr anchor="t"/>
          <a:lstStyle/>
          <a:p>
            <a:r>
              <a:rPr lang="en-US" sz="3000" dirty="0"/>
              <a:t>NHBS: Participants and Data</a:t>
            </a:r>
          </a:p>
        </p:txBody>
      </p:sp>
      <p:pic>
        <p:nvPicPr>
          <p:cNvPr id="4" name="Picture 3">
            <a:extLst>
              <a:ext uri="{FF2B5EF4-FFF2-40B4-BE49-F238E27FC236}">
                <a16:creationId xmlns:a16="http://schemas.microsoft.com/office/drawing/2014/main" id="{3C661257-3FD6-400A-9EA8-3FACD1D3C39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156" y="97575"/>
            <a:ext cx="1147474" cy="1074058"/>
          </a:xfrm>
          <a:prstGeom prst="rect">
            <a:avLst/>
          </a:prstGeom>
        </p:spPr>
      </p:pic>
    </p:spTree>
    <p:extLst>
      <p:ext uri="{BB962C8B-B14F-4D97-AF65-F5344CB8AC3E}">
        <p14:creationId xmlns:p14="http://schemas.microsoft.com/office/powerpoint/2010/main" val="36161170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158874"/>
            <a:ext cx="7229475" cy="3825143"/>
          </a:xfrm>
        </p:spPr>
        <p:txBody>
          <a:bodyPr/>
          <a:lstStyle/>
          <a:p>
            <a:r>
              <a:rPr lang="en-US" b="0" dirty="0"/>
              <a:t>Additional eligibility </a:t>
            </a:r>
          </a:p>
          <a:p>
            <a:pPr lvl="1"/>
            <a:r>
              <a:rPr lang="en-US" dirty="0"/>
              <a:t>Identify as male or female </a:t>
            </a:r>
          </a:p>
          <a:p>
            <a:pPr lvl="1"/>
            <a:r>
              <a:rPr lang="en-US" dirty="0"/>
              <a:t>Had opposite sex partner in the past 12 months </a:t>
            </a:r>
          </a:p>
          <a:p>
            <a:pPr lvl="1"/>
            <a:r>
              <a:rPr lang="en-US" dirty="0"/>
              <a:t>Age ≤ 60 years</a:t>
            </a:r>
          </a:p>
          <a:p>
            <a:r>
              <a:rPr lang="en-US" b="0" dirty="0"/>
              <a:t>Sample goals</a:t>
            </a:r>
            <a:endParaRPr lang="en-US" dirty="0"/>
          </a:p>
          <a:p>
            <a:pPr lvl="1"/>
            <a:r>
              <a:rPr lang="en-US" dirty="0"/>
              <a:t>500 participants per city (low income) </a:t>
            </a:r>
          </a:p>
          <a:p>
            <a:pPr lvl="2"/>
            <a:r>
              <a:rPr lang="en-US" dirty="0"/>
              <a:t>Income not exceeding 150% of HHS poverty guidelines, adjusted for geographic differences in cost of living</a:t>
            </a:r>
          </a:p>
          <a:p>
            <a:pPr lvl="2"/>
            <a:r>
              <a:rPr lang="en-US" dirty="0"/>
              <a:t>Not PWID or MSM</a:t>
            </a:r>
          </a:p>
        </p:txBody>
      </p:sp>
      <p:sp>
        <p:nvSpPr>
          <p:cNvPr id="2" name="Title 1"/>
          <p:cNvSpPr>
            <a:spLocks noGrp="1"/>
          </p:cNvSpPr>
          <p:nvPr>
            <p:ph type="title"/>
          </p:nvPr>
        </p:nvSpPr>
        <p:spPr/>
        <p:txBody>
          <a:bodyPr anchor="ctr"/>
          <a:lstStyle/>
          <a:p>
            <a:r>
              <a:rPr lang="en-US" sz="3000" dirty="0"/>
              <a:t>NHBS 2019 HET Cycle</a:t>
            </a:r>
          </a:p>
        </p:txBody>
      </p:sp>
      <p:pic>
        <p:nvPicPr>
          <p:cNvPr id="10" name="Picture 9">
            <a:extLst>
              <a:ext uri="{FF2B5EF4-FFF2-40B4-BE49-F238E27FC236}">
                <a16:creationId xmlns:a16="http://schemas.microsoft.com/office/drawing/2014/main" id="{4E43F493-4631-457D-802A-9D1D23F358E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183" y="124298"/>
            <a:ext cx="1459175" cy="1459175"/>
          </a:xfrm>
          <a:prstGeom prst="rect">
            <a:avLst/>
          </a:prstGeom>
        </p:spPr>
      </p:pic>
    </p:spTree>
    <p:extLst>
      <p:ext uri="{BB962C8B-B14F-4D97-AF65-F5344CB8AC3E}">
        <p14:creationId xmlns:p14="http://schemas.microsoft.com/office/powerpoint/2010/main" val="30038158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B196F9-5BDA-4E50-BBFD-E5740BFB3A2B}"/>
              </a:ext>
            </a:extLst>
          </p:cNvPr>
          <p:cNvSpPr txBox="1"/>
          <p:nvPr/>
        </p:nvSpPr>
        <p:spPr>
          <a:xfrm>
            <a:off x="580571" y="4693731"/>
            <a:ext cx="8124661" cy="246221"/>
          </a:xfrm>
          <a:prstGeom prst="rect">
            <a:avLst/>
          </a:prstGeom>
          <a:noFill/>
        </p:spPr>
        <p:txBody>
          <a:bodyPr wrap="square" rtlCol="0">
            <a:spAutoFit/>
          </a:bodyPr>
          <a:lstStyle/>
          <a:p>
            <a:r>
              <a:rPr lang="en-US" sz="1000">
                <a:solidFill>
                  <a:schemeClr val="bg2"/>
                </a:solidFill>
                <a:latin typeface="Calibri" panose="020F0502020204030204" pitchFamily="34" charset="0"/>
                <a:hlinkClick r:id="rId3">
                  <a:extLst>
                    <a:ext uri="{A12FA001-AC4F-418D-AE19-62706E023703}">
                      <ahyp:hlinkClr xmlns:ahyp="http://schemas.microsoft.com/office/drawing/2018/hyperlinkcolor" val="tx"/>
                    </a:ext>
                  </a:extLst>
                </a:hlinkClick>
              </a:rPr>
              <a:t>https://www.cdc.gov/hiv/pdf/library/reports/surveillance/cdc-hiv-surveillance-special-report-number-26.pdf</a:t>
            </a:r>
            <a:r>
              <a:rPr lang="en-US" sz="1000">
                <a:solidFill>
                  <a:schemeClr val="bg2"/>
                </a:solidFill>
                <a:latin typeface="Calibri" panose="020F0502020204030204" pitchFamily="34" charset="0"/>
              </a:rPr>
              <a:t> </a:t>
            </a:r>
          </a:p>
        </p:txBody>
      </p:sp>
      <p:sp>
        <p:nvSpPr>
          <p:cNvPr id="2" name="Title 1"/>
          <p:cNvSpPr>
            <a:spLocks noGrp="1"/>
          </p:cNvSpPr>
          <p:nvPr>
            <p:ph type="title"/>
          </p:nvPr>
        </p:nvSpPr>
        <p:spPr>
          <a:xfrm>
            <a:off x="457201" y="1790700"/>
            <a:ext cx="8294913" cy="2431161"/>
          </a:xfrm>
        </p:spPr>
        <p:txBody>
          <a:bodyPr/>
          <a:lstStyle/>
          <a:p>
            <a:r>
              <a:rPr lang="en-US" dirty="0"/>
              <a:t>HIV Infection, Risk, Prevention, and Testing Behaviors Among Heterosexually Active Adults at Increased Risk for HIV Infection, 2019</a:t>
            </a:r>
          </a:p>
        </p:txBody>
      </p:sp>
    </p:spTree>
    <p:extLst>
      <p:ext uri="{BB962C8B-B14F-4D97-AF65-F5344CB8AC3E}">
        <p14:creationId xmlns:p14="http://schemas.microsoft.com/office/powerpoint/2010/main" val="1626409016"/>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Powerpoint Template-DHAP" id="{83EEF60D-77BF-7C48-AA51-E93E0797039B}" vid="{4E097B03-DEEA-504B-9D29-B169EB765AB8}"/>
    </a:ext>
  </a:extLst>
</a:theme>
</file>

<file path=ppt/theme/theme2.xml><?xml version="1.0" encoding="utf-8"?>
<a:theme xmlns:a="http://schemas.openxmlformats.org/drawingml/2006/main" name="1_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859075884C384D8886C34CCB261BF7" ma:contentTypeVersion="10" ma:contentTypeDescription="Create a new document." ma:contentTypeScope="" ma:versionID="ce1baeb80577b3b2261dd7a9132020d5">
  <xsd:schema xmlns:xsd="http://www.w3.org/2001/XMLSchema" xmlns:xs="http://www.w3.org/2001/XMLSchema" xmlns:p="http://schemas.microsoft.com/office/2006/metadata/properties" xmlns:ns2="6c3d5830-b950-4954-ac96-5861572f76a9" xmlns:ns3="c6d99551-97ca-45ca-a982-ea19bff6bae5" targetNamespace="http://schemas.microsoft.com/office/2006/metadata/properties" ma:root="true" ma:fieldsID="e061d0add4700b103dbd1c7ca3205099" ns2:_="" ns3:_="">
    <xsd:import namespace="6c3d5830-b950-4954-ac96-5861572f76a9"/>
    <xsd:import namespace="c6d99551-97ca-45ca-a982-ea19bff6b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d5830-b950-4954-ac96-5861572f76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d99551-97ca-45ca-a982-ea19bff6bae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1670A-4BE8-4328-82A2-47116662E7A8}">
  <ds:schemaRefs>
    <ds:schemaRef ds:uri="http://schemas.microsoft.com/sharepoint/v3"/>
    <ds:schemaRef ds:uri="http://schemas.microsoft.com/office/2006/documentManagement/types"/>
    <ds:schemaRef ds:uri="http://schemas.microsoft.com/office/2006/metadata/properties"/>
    <ds:schemaRef ds:uri="125a9e0d-a502-4236-8e06-31fb70c2881f"/>
    <ds:schemaRef ds:uri="http://purl.org/dc/elements/1.1/"/>
    <ds:schemaRef ds:uri="http://schemas.microsoft.com/office/infopath/2007/PartnerControls"/>
    <ds:schemaRef ds:uri="http://schemas.openxmlformats.org/package/2006/metadata/core-properties"/>
    <ds:schemaRef ds:uri="http://purl.org/dc/terms/"/>
    <ds:schemaRef ds:uri="48276a1f-5739-4b10-9009-b1d98c61e278"/>
    <ds:schemaRef ds:uri="http://www.w3.org/XML/1998/namespace"/>
    <ds:schemaRef ds:uri="http://purl.org/dc/dcmitype/"/>
  </ds:schemaRefs>
</ds:datastoreItem>
</file>

<file path=customXml/itemProps2.xml><?xml version="1.0" encoding="utf-8"?>
<ds:datastoreItem xmlns:ds="http://schemas.openxmlformats.org/officeDocument/2006/customXml" ds:itemID="{7F016EA2-A9A9-46A2-AC39-A7E4DF7AFEF0}">
  <ds:schemaRefs>
    <ds:schemaRef ds:uri="http://schemas.microsoft.com/sharepoint/v3/contenttype/forms"/>
  </ds:schemaRefs>
</ds:datastoreItem>
</file>

<file path=customXml/itemProps3.xml><?xml version="1.0" encoding="utf-8"?>
<ds:datastoreItem xmlns:ds="http://schemas.openxmlformats.org/officeDocument/2006/customXml" ds:itemID="{17329529-D56E-4F6F-9FB4-F22835226A71}"/>
</file>

<file path=docProps/app.xml><?xml version="1.0" encoding="utf-8"?>
<Properties xmlns="http://schemas.openxmlformats.org/officeDocument/2006/extended-properties" xmlns:vt="http://schemas.openxmlformats.org/officeDocument/2006/docPropsVTypes">
  <Template>NHBS-HET5 Surveillance Report Slide Set_Cleared_508</Template>
  <TotalTime>1330</TotalTime>
  <Words>4601</Words>
  <Application>Microsoft Office PowerPoint</Application>
  <PresentationFormat>On-screen Show (16:9)</PresentationFormat>
  <Paragraphs>366</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Adobe Garamond Pro</vt:lpstr>
      <vt:lpstr>Arial</vt:lpstr>
      <vt:lpstr>Calibri</vt:lpstr>
      <vt:lpstr>Courier New</vt:lpstr>
      <vt:lpstr>Garamond</vt:lpstr>
      <vt:lpstr>Myriad Web Pro</vt:lpstr>
      <vt:lpstr>Wingdings</vt:lpstr>
      <vt:lpstr>NCEH_ATSDR_combined</vt:lpstr>
      <vt:lpstr>1_NCEH_ATSDR_combined</vt:lpstr>
      <vt:lpstr>National HIV Behavioral Surveillance (NHBS): Heterosexually active persons at increased risk for HIV infection, 2019    Behavioral Surveillance Team Behavioral and Clinical Surveillance Branch Division of HIV/AIDS Prevention National Center for HIV/AIDS, Viral Hepatitis, STD, and TB Prevention   </vt:lpstr>
      <vt:lpstr>Outline</vt:lpstr>
      <vt:lpstr>NHBS: Background</vt:lpstr>
      <vt:lpstr>NHBS: Objectives</vt:lpstr>
      <vt:lpstr>NHBS: Populations</vt:lpstr>
      <vt:lpstr>23* NHBS Project Areas in Round 5  (2017-2019)</vt:lpstr>
      <vt:lpstr>NHBS: Participants and Data</vt:lpstr>
      <vt:lpstr>NHBS 2019 HET Cycle</vt:lpstr>
      <vt:lpstr>HIV Infection, Risk, Prevention, and Testing Behaviors Among Heterosexually Active Adults at Increased Risk for HIV Infection, 2019</vt:lpstr>
      <vt:lpstr>Methods: Respondent-Driven Sampling</vt:lpstr>
      <vt:lpstr>NHBS Recruitment and Analysis Sample, 2019</vt:lpstr>
      <vt:lpstr>Demographics </vt:lpstr>
      <vt:lpstr>Heterosexually Active Participants by Gender, NHBS, 2019</vt:lpstr>
      <vt:lpstr>HIV Status* of Heterosexually Active Participants by Gender, NHBS, 2019</vt:lpstr>
      <vt:lpstr>Heterosexually Active Participants by Age Group, NHBS, 2019</vt:lpstr>
      <vt:lpstr>Heterosexually Active Participants by Race/Ethnicity, NHBS, 2019</vt:lpstr>
      <vt:lpstr>Heterosexually Active Participants by Education Level, NHBS, 2019</vt:lpstr>
      <vt:lpstr>Health Insurance and Healthcare Provider Visits among Heterosexually Active Participants, 2019</vt:lpstr>
      <vt:lpstr>Homelessness and Poverty among Heterosexually active participants, 2019</vt:lpstr>
      <vt:lpstr>Sexual Behaviors </vt:lpstr>
      <vt:lpstr>Sexual Behaviors with Female Sex Partners among Heterosexually Active Men, NHBS, 2019</vt:lpstr>
      <vt:lpstr>Sexual Behaviors with Female Sex Partners among Heterosexually Active Men by Partner Type, NHBS, 2019</vt:lpstr>
      <vt:lpstr>Sexual Behaviors with Male Partners among Heterosexually Active Women, NHBS, 2019</vt:lpstr>
      <vt:lpstr>Sexual Behaviors with Male Partners among Heterosexually Active Women by Partner Type, NHBS, 2019 </vt:lpstr>
      <vt:lpstr>HIV Testing and Prevention Behaviors</vt:lpstr>
      <vt:lpstr>Heterosexually Active Participants Ever Testing for HIV by Gender, NHBS, 2019</vt:lpstr>
      <vt:lpstr>Heterosexually Active Participants Testing for HIV in the past 12 months by Gender, NHBS, 2019</vt:lpstr>
      <vt:lpstr>Setting of Most Recent HIV Test among Heterosexually Active Men and Women who were tested for HIV in the past 12 months, NHBS, 2019</vt:lpstr>
      <vt:lpstr>Setting of Most Recent HIV Test among Heterosexually Active Men and Women who were tested for HIV in the past 12 months by Age Groups, NHBS, 2019</vt:lpstr>
      <vt:lpstr>PrEP Awareness and Use by Gender among Heterosexually Active HIV-Negative Men and Women, NHBS, 2019</vt:lpstr>
      <vt:lpstr>PrEP Awareness and Use by Race/Ethnicity among Heterosexually Active HIV-Negative Men and Women, NHBS, 2019 </vt:lpstr>
      <vt:lpstr>Receipt of HIV care and Treatment among Self- Reported HIV-positive Heterosexually Active Men and Women, NHBS, 2019</vt:lpstr>
      <vt:lpstr>NHBS Resources     </vt:lpstr>
      <vt:lpstr>Acknowledgements</vt:lpstr>
      <vt:lpstr>NHBS General Inquiries: NHBS@cdc.gov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HIV Behavioral Surveillance (NHBS): Heterosexually active persons at increased risk for HIV infection, 2019    Behavioral Surveillance Team Behavioral and Clinical Surveillance Branch Division of HIV/AIDS Prevention National Center for HIV/AIDS, Viral Hepatitis, STD, and TB Prevention   </dc:title>
  <dc:creator>Haynes, Maya (CDC/DDID/NCHHSTP/DHP)</dc:creator>
  <cp:lastModifiedBy>Kanny, Dafna (CDC/DDID/NCHHSTP/DHP)</cp:lastModifiedBy>
  <cp:revision>10</cp:revision>
  <cp:lastPrinted>2019-09-10T18:28:11Z</cp:lastPrinted>
  <dcterms:created xsi:type="dcterms:W3CDTF">2021-09-16T19:29:45Z</dcterms:created>
  <dcterms:modified xsi:type="dcterms:W3CDTF">2021-09-21T18:12:07Z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0x0101008D859075884C384D8886C34CCB261BF7</vt:lpwstr>
  </property>
  <property fmtid="{D5CDD505-2E9C-101B-9397-08002B2CF9AE}" pid="4" name="MSIP_Label_7b94a7b8-f06c-4dfe-bdcc-9b548fd58c31_Enabled">
    <vt:lpwstr>true</vt:lpwstr>
  </property>
  <property fmtid="{D5CDD505-2E9C-101B-9397-08002B2CF9AE}" pid="5" name="MSIP_Label_7b94a7b8-f06c-4dfe-bdcc-9b548fd58c31_SetDate">
    <vt:lpwstr>2021-01-21T01:58:18Z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41f7e74c-b305-41d7-80be-0d0d59054274</vt:lpwstr>
  </property>
  <property fmtid="{D5CDD505-2E9C-101B-9397-08002B2CF9AE}" pid="10" name="MSIP_Label_7b94a7b8-f06c-4dfe-bdcc-9b548fd58c31_ContentBits">
    <vt:lpwstr>0</vt:lpwstr>
  </property>
</Properties>
</file>