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4"/>
    <p:sldMasterId id="2147483698" r:id="rId5"/>
    <p:sldMasterId id="2147483704" r:id="rId6"/>
  </p:sldMasterIdLst>
  <p:notesMasterIdLst>
    <p:notesMasterId r:id="rId38"/>
  </p:notesMasterIdLst>
  <p:handoutMasterIdLst>
    <p:handoutMasterId r:id="rId39"/>
  </p:handoutMasterIdLst>
  <p:sldIdLst>
    <p:sldId id="568" r:id="rId7"/>
    <p:sldId id="583" r:id="rId8"/>
    <p:sldId id="547" r:id="rId9"/>
    <p:sldId id="567" r:id="rId10"/>
    <p:sldId id="548" r:id="rId11"/>
    <p:sldId id="584" r:id="rId12"/>
    <p:sldId id="585" r:id="rId13"/>
    <p:sldId id="586" r:id="rId14"/>
    <p:sldId id="587" r:id="rId15"/>
    <p:sldId id="588" r:id="rId16"/>
    <p:sldId id="589" r:id="rId17"/>
    <p:sldId id="590" r:id="rId18"/>
    <p:sldId id="609" r:id="rId19"/>
    <p:sldId id="591" r:id="rId20"/>
    <p:sldId id="592" r:id="rId21"/>
    <p:sldId id="594" r:id="rId22"/>
    <p:sldId id="595" r:id="rId23"/>
    <p:sldId id="596" r:id="rId24"/>
    <p:sldId id="597" r:id="rId25"/>
    <p:sldId id="598" r:id="rId26"/>
    <p:sldId id="599" r:id="rId27"/>
    <p:sldId id="600" r:id="rId28"/>
    <p:sldId id="601" r:id="rId29"/>
    <p:sldId id="602" r:id="rId30"/>
    <p:sldId id="603" r:id="rId31"/>
    <p:sldId id="604" r:id="rId32"/>
    <p:sldId id="605" r:id="rId33"/>
    <p:sldId id="606" r:id="rId34"/>
    <p:sldId id="607" r:id="rId35"/>
    <p:sldId id="608" r:id="rId36"/>
    <p:sldId id="580" r:id="rId37"/>
  </p:sldIdLst>
  <p:sldSz cx="9144000" cy="6858000" type="screen4x3"/>
  <p:notesSz cx="7010400" cy="9296400"/>
  <p:embeddedFontLst>
    <p:embeddedFont>
      <p:font typeface="Calibri" panose="020F0502020204030204" pitchFamily="34" charset="0"/>
      <p:regular r:id="rId40"/>
      <p:bold r:id="rId41"/>
      <p:italic r:id="rId42"/>
      <p:boldItalic r:id="rId43"/>
    </p:embeddedFont>
    <p:embeddedFont>
      <p:font typeface="Myriad Web Pro" panose="020B050303040309020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168" userDrawn="1">
          <p15:clr>
            <a:srgbClr val="A4A3A4"/>
          </p15:clr>
        </p15:guide>
        <p15:guide id="3" pos="5592" userDrawn="1">
          <p15:clr>
            <a:srgbClr val="A4A3A4"/>
          </p15:clr>
        </p15:guide>
        <p15:guide id="4" orient="horz" pos="1440" userDrawn="1">
          <p15:clr>
            <a:srgbClr val="A4A3A4"/>
          </p15:clr>
        </p15:guide>
        <p15:guide id="5" orient="horz" pos="4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son, Christine L. (CDC/OID/NCHHSTP)" initials="CLM" lastIdx="18" clrIdx="0"/>
  <p:cmAuthor id="1" name="Luke Shouse" initials="LS" lastIdx="19" clrIdx="1"/>
  <p:cmAuthor id="2" name="Messina, Lauren (CDC/OID/NCHHSTP) (CTR)" initials="ML((" lastIdx="26" clrIdx="2"/>
  <p:cmAuthor id="3" name="Beer, Linda (CDC/OID/NCHHSTP)" initials="BL(" lastIdx="114" clrIdx="3"/>
  <p:cmAuthor id="4" name="DeGroote, Nicholas Perry (CDC/OID/NCHHSTP) (CTR)" initials="DNP((" lastIdx="138" clrIdx="4"/>
  <p:cmAuthor id="5" name="Mattson, Christine L. (CDC/OID/NCHHSTP)" initials="MCL(" lastIdx="33" clrIdx="5"/>
  <p:cmAuthor id="6" name="Shouse, Luke (CDC/OID/NCHHSTP)" initials="SL(" lastIdx="38" clrIdx="6"/>
  <p:cmAuthor id="7" name="Bradley, Heather M. (CDC/OID/NCHHSTP)" initials="BHM(" lastIdx="3" clrIdx="7"/>
  <p:cmAuthor id="8" name="Prejean, Joseph (Buzz) (CDC/OID/NCHHSTP)" initials="PJ((" lastIdx="9" clrIdx="8"/>
  <p:cmAuthor id="9" name="Wu, Kathleen (CDC/OID/NCHHSTP) (CTR)" initials="WK((" lastIdx="58" clrIdx="9"/>
  <p:cmAuthor id="10" name="DeGroote, Nicholas (CDC/OID/NCHHSTP) (CTR)" initials="ND" lastIdx="27" clrIdx="10"/>
  <p:cmAuthor id="11" name="Linda Beer" initials="LB" lastIdx="11" clrIdx="11"/>
  <p:cmAuthor id="12" name="Beer, Linda (CDC/OID/NCHHSTP)" initials="gur0" lastIdx="1" clrIdx="12">
    <p:extLst>
      <p:ext uri="{19B8F6BF-5375-455C-9EA6-DF929625EA0E}">
        <p15:presenceInfo xmlns:p15="http://schemas.microsoft.com/office/powerpoint/2012/main" userId="Beer, Linda (CDC/OID/NCHHSTP)" providerId="None"/>
      </p:ext>
    </p:extLst>
  </p:cmAuthor>
  <p:cmAuthor id="13" name="Prejean, Joseph (Buzz) (CDC/OID/NCHHSTP)" initials="Nzp1" lastIdx="20" clrIdx="13">
    <p:extLst>
      <p:ext uri="{19B8F6BF-5375-455C-9EA6-DF929625EA0E}">
        <p15:presenceInfo xmlns:p15="http://schemas.microsoft.com/office/powerpoint/2012/main" userId="Prejean, Joseph (Buzz) (CDC/OID/NCHHSTP)" providerId="None"/>
      </p:ext>
    </p:extLst>
  </p:cmAuthor>
  <p:cmAuthor id="14" name="Dasgupta, Sharoda (CDC/DDID/NCHHSTP/DHPSE)" initials="DS(" lastIdx="33" clrIdx="14">
    <p:extLst>
      <p:ext uri="{19B8F6BF-5375-455C-9EA6-DF929625EA0E}">
        <p15:presenceInfo xmlns:p15="http://schemas.microsoft.com/office/powerpoint/2012/main" userId="S::ibz8@cdc.gov::032a6686-d7d4-47f7-9674-6913af7a6ce5" providerId="AD"/>
      </p:ext>
    </p:extLst>
  </p:cmAuthor>
  <p:cmAuthor id="15" name="Beer, Linda (CDC/DDID/NCHHSTP/DHPSE)" initials="BL(" lastIdx="23" clrIdx="15">
    <p:extLst>
      <p:ext uri="{19B8F6BF-5375-455C-9EA6-DF929625EA0E}">
        <p15:presenceInfo xmlns:p15="http://schemas.microsoft.com/office/powerpoint/2012/main" userId="S::gur0@cdc.gov::ecc9d42c-245d-46ac-b864-1cd6a375822d" providerId="AD"/>
      </p:ext>
    </p:extLst>
  </p:cmAuthor>
  <p:cmAuthor id="16" name="Shouse, Luke (CDC/DDID/NCHHSTP/DHPSE)" initials="SL(" lastIdx="6" clrIdx="16">
    <p:extLst>
      <p:ext uri="{19B8F6BF-5375-455C-9EA6-DF929625EA0E}">
        <p15:presenceInfo xmlns:p15="http://schemas.microsoft.com/office/powerpoint/2012/main" userId="S::zxz3@cdc.gov::bd253f12-343a-4d53-b447-f56c217f5667" providerId="AD"/>
      </p:ext>
    </p:extLst>
  </p:cmAuthor>
  <p:cmAuthor id="17" name="Timothy" initials="T" lastIdx="3" clrIdx="17">
    <p:extLst>
      <p:ext uri="{19B8F6BF-5375-455C-9EA6-DF929625EA0E}">
        <p15:presenceInfo xmlns:p15="http://schemas.microsoft.com/office/powerpoint/2012/main" userId="S::tsm9@cdc.gov::afebcf24-e94f-4df5-a1ac-a5ff3fc781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1A"/>
    <a:srgbClr val="86B2D8"/>
    <a:srgbClr val="9A4E9E"/>
    <a:srgbClr val="00788A"/>
    <a:srgbClr val="000000"/>
    <a:srgbClr val="0F56DC"/>
    <a:srgbClr val="FFFFFF"/>
    <a:srgbClr val="00928F"/>
    <a:srgbClr val="E1E1E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9" autoAdjust="0"/>
    <p:restoredTop sz="80377" autoAdjust="0"/>
  </p:normalViewPr>
  <p:slideViewPr>
    <p:cSldViewPr>
      <p:cViewPr varScale="1">
        <p:scale>
          <a:sx n="91" d="100"/>
          <a:sy n="91" d="100"/>
        </p:scale>
        <p:origin x="2322" y="96"/>
      </p:cViewPr>
      <p:guideLst>
        <p:guide orient="horz" pos="1008"/>
        <p:guide pos="168"/>
        <p:guide pos="5592"/>
        <p:guide orient="horz" pos="1440"/>
        <p:guide orient="horz" pos="4200"/>
      </p:guideLst>
    </p:cSldViewPr>
  </p:slideViewPr>
  <p:outlineViewPr>
    <p:cViewPr>
      <p:scale>
        <a:sx n="33" d="100"/>
        <a:sy n="33" d="100"/>
      </p:scale>
      <p:origin x="0" y="-11530"/>
    </p:cViewPr>
  </p:outlineViewPr>
  <p:notesTextViewPr>
    <p:cViewPr>
      <p:scale>
        <a:sx n="3" d="2"/>
        <a:sy n="3" d="2"/>
      </p:scale>
      <p:origin x="0" y="0"/>
    </p:cViewPr>
  </p:notesTextViewPr>
  <p:sorterViewPr>
    <p:cViewPr>
      <p:scale>
        <a:sx n="66" d="100"/>
        <a:sy n="66"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4.fntdata"/><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4.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Gender</c:v>
                </c:pt>
              </c:strCache>
            </c:strRef>
          </c:tx>
          <c:spPr>
            <a:ln>
              <a:noFill/>
            </a:ln>
          </c:spPr>
          <c:dPt>
            <c:idx val="0"/>
            <c:bubble3D val="0"/>
            <c:spPr>
              <a:solidFill>
                <a:srgbClr val="00788A"/>
              </a:solidFill>
              <a:ln w="19050">
                <a:noFill/>
              </a:ln>
              <a:effectLst/>
            </c:spPr>
            <c:extLst>
              <c:ext xmlns:c16="http://schemas.microsoft.com/office/drawing/2014/chart" uri="{C3380CC4-5D6E-409C-BE32-E72D297353CC}">
                <c16:uniqueId val="{00000001-DC47-4C72-A776-6262B8417C8C}"/>
              </c:ext>
            </c:extLst>
          </c:dPt>
          <c:dPt>
            <c:idx val="1"/>
            <c:bubble3D val="0"/>
            <c:spPr>
              <a:solidFill>
                <a:srgbClr val="86B2D8"/>
              </a:solidFill>
              <a:ln w="19050">
                <a:noFill/>
              </a:ln>
              <a:effectLst/>
            </c:spPr>
            <c:extLst>
              <c:ext xmlns:c16="http://schemas.microsoft.com/office/drawing/2014/chart" uri="{C3380CC4-5D6E-409C-BE32-E72D297353CC}">
                <c16:uniqueId val="{00000002-DC47-4C72-A776-6262B8417C8C}"/>
              </c:ext>
            </c:extLst>
          </c:dPt>
          <c:dPt>
            <c:idx val="2"/>
            <c:bubble3D val="0"/>
            <c:spPr>
              <a:solidFill>
                <a:schemeClr val="bg1"/>
              </a:solidFill>
              <a:ln w="19050">
                <a:noFill/>
              </a:ln>
              <a:effectLst/>
            </c:spPr>
            <c:extLst>
              <c:ext xmlns:c16="http://schemas.microsoft.com/office/drawing/2014/chart" uri="{C3380CC4-5D6E-409C-BE32-E72D297353CC}">
                <c16:uniqueId val="{00000003-DC47-4C72-A776-6262B8417C8C}"/>
              </c:ext>
            </c:extLst>
          </c:dPt>
          <c:dLbls>
            <c:dLbl>
              <c:idx val="0"/>
              <c:layout>
                <c:manualLayout>
                  <c:x val="-0.11787317360730985"/>
                  <c:y val="-0.1480563214713430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CAD25514-2EA6-4A8C-8882-F6A7895F69B2}" type="VALUE">
                      <a:rPr lang="en-US" sz="1800" b="1" smtClean="0">
                        <a:solidFill>
                          <a:schemeClr val="bg2"/>
                        </a:solidFill>
                      </a:rPr>
                      <a:pPr>
                        <a:defRPr sz="1800" b="1">
                          <a:solidFill>
                            <a:schemeClr val="bg2"/>
                          </a:solidFill>
                        </a:defRPr>
                      </a:pPr>
                      <a:t>[VALUE]</a:t>
                    </a:fld>
                    <a:r>
                      <a:rPr lang="en-US" sz="1800" b="1" dirty="0">
                        <a:solidFill>
                          <a:schemeClr val="bg2"/>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47-4C72-A776-6262B8417C8C}"/>
                </c:ext>
              </c:extLst>
            </c:dLbl>
            <c:dLbl>
              <c:idx val="1"/>
              <c:layout>
                <c:manualLayout>
                  <c:x val="0.13630286187488597"/>
                  <c:y val="0.1363620185393266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028AE5FF-BE98-456F-B2AA-7C8ECB2DCC47}" type="VALUE">
                      <a:rPr lang="en-US" sz="1800" b="1" smtClean="0"/>
                      <a:pPr>
                        <a:defRPr sz="1800" b="1">
                          <a:solidFill>
                            <a:schemeClr val="bg2"/>
                          </a:solidFill>
                        </a:defRPr>
                      </a:pPr>
                      <a:t>[VALUE]</a:t>
                    </a:fld>
                    <a:r>
                      <a:rPr lang="en-US" sz="1800" b="1"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47-4C72-A776-6262B8417C8C}"/>
                </c:ext>
              </c:extLst>
            </c:dLbl>
            <c:dLbl>
              <c:idx val="2"/>
              <c:layout>
                <c:manualLayout>
                  <c:x val="0.10490542979002625"/>
                  <c:y val="-0.1604633366141732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9F284087-FDC1-4F72-B611-436EAF08378E}" type="VALUE">
                      <a:rPr lang="en-US" sz="1800" b="1" smtClean="0">
                        <a:solidFill>
                          <a:srgbClr val="000000"/>
                        </a:solidFill>
                      </a:rPr>
                      <a:pPr>
                        <a:defRPr sz="1800" b="1">
                          <a:solidFill>
                            <a:srgbClr val="000000"/>
                          </a:solidFill>
                        </a:defRPr>
                      </a:pPr>
                      <a:t>[VALUE]</a:t>
                    </a:fld>
                    <a:r>
                      <a:rPr lang="en-US" sz="1800" b="1"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47-4C72-A776-6262B8417C8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Transgender</c:v>
                </c:pt>
              </c:strCache>
            </c:strRef>
          </c:cat>
          <c:val>
            <c:numRef>
              <c:f>Sheet1!$B$2:$B$4</c:f>
              <c:numCache>
                <c:formatCode>General</c:formatCode>
                <c:ptCount val="3"/>
                <c:pt idx="0">
                  <c:v>75</c:v>
                </c:pt>
                <c:pt idx="1">
                  <c:v>24</c:v>
                </c:pt>
                <c:pt idx="2">
                  <c:v>2</c:v>
                </c:pt>
              </c:numCache>
            </c:numRef>
          </c:val>
          <c:extLst>
            <c:ext xmlns:c16="http://schemas.microsoft.com/office/drawing/2014/chart" uri="{C3380CC4-5D6E-409C-BE32-E72D297353CC}">
              <c16:uniqueId val="{00000000-DC47-4C72-A776-6262B8417C8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4985529215265206"/>
          <c:y val="0.87924244825370845"/>
          <c:w val="0.50028927533790901"/>
          <c:h val="6.0151503191063549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layout>
                <c:manualLayout>
                  <c:x val="0"/>
                  <c:y val="1.4008372920327007E-2"/>
                </c:manualLayout>
              </c:layout>
              <c:tx>
                <c:rich>
                  <a:bodyPr/>
                  <a:lstStyle/>
                  <a:p>
                    <a:fld id="{1859F4E5-2975-455D-BECE-364314C6FD68}" type="VALUE">
                      <a:rPr lang="en-US" sz="1800" smtClean="0">
                        <a:solidFill>
                          <a:srgbClr val="000000"/>
                        </a:solidFill>
                      </a:rPr>
                      <a:pPr/>
                      <a:t>[VALUE]</a:t>
                    </a:fld>
                    <a:r>
                      <a:rPr lang="en-US" sz="1800" dirty="0">
                        <a:solidFill>
                          <a:srgbClr val="000000"/>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01-4320-8927-23291973C89F}"/>
                </c:ext>
              </c:extLst>
            </c:dLbl>
            <c:dLbl>
              <c:idx val="1"/>
              <c:layout>
                <c:manualLayout>
                  <c:x val="0"/>
                  <c:y val="1.4008372920327007E-2"/>
                </c:manualLayout>
              </c:layout>
              <c:tx>
                <c:rich>
                  <a:bodyPr/>
                  <a:lstStyle/>
                  <a:p>
                    <a:fld id="{A7A6A1CA-EC4E-4BC3-BC0A-47441910D5E2}" type="VALUE">
                      <a:rPr lang="en-US" sz="1800" smtClean="0">
                        <a:solidFill>
                          <a:srgbClr val="000000"/>
                        </a:solidFill>
                      </a:rPr>
                      <a:pPr/>
                      <a:t>[VALUE]</a:t>
                    </a:fld>
                    <a:r>
                      <a:rPr lang="en-US" sz="1800" dirty="0">
                        <a:solidFill>
                          <a:srgbClr val="000000"/>
                        </a:solidFill>
                      </a:rPr>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01-4320-8927-23291973C89F}"/>
                </c:ext>
              </c:extLst>
            </c:dLbl>
            <c:dLbl>
              <c:idx val="2"/>
              <c:layout>
                <c:manualLayout>
                  <c:x val="-1.1838874379729188E-16"/>
                  <c:y val="1.1019283746556474E-2"/>
                </c:manualLayout>
              </c:layout>
              <c:tx>
                <c:rich>
                  <a:bodyPr/>
                  <a:lstStyle/>
                  <a:p>
                    <a:fld id="{80D37A4E-5257-4147-868E-F4CCCA79D23F}"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01-4320-8927-23291973C8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MSM</c:v>
                </c:pt>
                <c:pt idx="1">
                  <c:v>MSW</c:v>
                </c:pt>
                <c:pt idx="2">
                  <c:v>WSM</c:v>
                </c:pt>
              </c:strCache>
            </c:strRef>
          </c:cat>
          <c:val>
            <c:numRef>
              <c:f>Sheet1!$B$2:$B$4</c:f>
              <c:numCache>
                <c:formatCode>General</c:formatCode>
                <c:ptCount val="3"/>
                <c:pt idx="0">
                  <c:v>7</c:v>
                </c:pt>
                <c:pt idx="1">
                  <c:v>4</c:v>
                </c:pt>
                <c:pt idx="2">
                  <c:v>5</c:v>
                </c:pt>
              </c:numCache>
            </c:numRef>
          </c:val>
          <c:extLst>
            <c:ext xmlns:c16="http://schemas.microsoft.com/office/drawing/2014/chart" uri="{C3380CC4-5D6E-409C-BE32-E72D297353CC}">
              <c16:uniqueId val="{00000000-3801-4320-8927-23291973C89F}"/>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C7B973B7-2AF5-4943-8318-9753F709E669}"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3C-4DAB-96D7-865D4ACD6AB9}"/>
                </c:ext>
              </c:extLst>
            </c:dLbl>
            <c:dLbl>
              <c:idx val="1"/>
              <c:tx>
                <c:rich>
                  <a:bodyPr/>
                  <a:lstStyle/>
                  <a:p>
                    <a:fld id="{47759DE0-A8A7-4B69-A7BA-548967A0DB46}"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3C-4DAB-96D7-865D4ACD6A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Papanicolaou (Pap) test in past 12 months</c:v>
                </c:pt>
                <c:pt idx="1">
                  <c:v>Pregnant since HIV diagnosis</c:v>
                </c:pt>
              </c:strCache>
            </c:strRef>
          </c:cat>
          <c:val>
            <c:numRef>
              <c:f>Sheet1!$B$2:$B$3</c:f>
              <c:numCache>
                <c:formatCode>General</c:formatCode>
                <c:ptCount val="2"/>
                <c:pt idx="0">
                  <c:v>69</c:v>
                </c:pt>
                <c:pt idx="1">
                  <c:v>33</c:v>
                </c:pt>
              </c:numCache>
            </c:numRef>
          </c:val>
          <c:extLst>
            <c:ext xmlns:c16="http://schemas.microsoft.com/office/drawing/2014/chart" uri="{C3380CC4-5D6E-409C-BE32-E72D297353CC}">
              <c16:uniqueId val="{00000003-9C3C-4DAB-96D7-865D4ACD6AB9}"/>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1775688959262"/>
          <c:y val="3.4644501460168162E-2"/>
          <c:w val="0.856123726395283"/>
          <c:h val="0.82453892491250214"/>
        </c:manualLayout>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98A84EFD-9326-4208-9F82-270055C7CF8C}"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1F-438D-B402-D6F026B52451}"/>
                </c:ext>
              </c:extLst>
            </c:dLbl>
            <c:dLbl>
              <c:idx val="1"/>
              <c:tx>
                <c:rich>
                  <a:bodyPr/>
                  <a:lstStyle/>
                  <a:p>
                    <a:fld id="{EF691A8D-2510-41F5-BD12-C2BE504ECAB1}"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1F-438D-B402-D6F026B5245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Virally suppressed at most recent test</c:v>
                </c:pt>
                <c:pt idx="1">
                  <c:v>Sustained viral supression</c:v>
                </c:pt>
              </c:strCache>
            </c:strRef>
          </c:cat>
          <c:val>
            <c:numRef>
              <c:f>Sheet1!$B$2:$B$3</c:f>
              <c:numCache>
                <c:formatCode>General</c:formatCode>
                <c:ptCount val="2"/>
                <c:pt idx="0">
                  <c:v>70</c:v>
                </c:pt>
                <c:pt idx="1">
                  <c:v>63</c:v>
                </c:pt>
              </c:numCache>
            </c:numRef>
          </c:val>
          <c:extLst>
            <c:ext xmlns:c16="http://schemas.microsoft.com/office/drawing/2014/chart" uri="{C3380CC4-5D6E-409C-BE32-E72D297353CC}">
              <c16:uniqueId val="{00000003-C01F-438D-B402-D6F026B52451}"/>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588D5E56-0682-4B6A-A2D1-BE9117452CA3}"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53-46B5-A538-F9497B7E4493}"/>
                </c:ext>
              </c:extLst>
            </c:dLbl>
            <c:dLbl>
              <c:idx val="1"/>
              <c:tx>
                <c:rich>
                  <a:bodyPr/>
                  <a:lstStyle/>
                  <a:p>
                    <a:fld id="{F8B662CB-C151-4EE7-80CA-1CC87EFB7D51}"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53-46B5-A538-F9497B7E4493}"/>
                </c:ext>
              </c:extLst>
            </c:dLbl>
            <c:dLbl>
              <c:idx val="2"/>
              <c:tx>
                <c:rich>
                  <a:bodyPr/>
                  <a:lstStyle/>
                  <a:p>
                    <a:fld id="{2CC932C3-CFD2-4FBB-8C2D-067D62CF1734}"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41-470B-AF9E-51E3C383A1DC}"/>
                </c:ext>
              </c:extLst>
            </c:dLbl>
            <c:dLbl>
              <c:idx val="3"/>
              <c:tx>
                <c:rich>
                  <a:bodyPr/>
                  <a:lstStyle/>
                  <a:p>
                    <a:fld id="{41FB5E53-5829-4232-AB00-45EE018EABBF}"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53-46B5-A538-F9497B7E44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Syphilis</c:v>
                </c:pt>
                <c:pt idx="1">
                  <c:v>Gonorrhea</c:v>
                </c:pt>
                <c:pt idx="2">
                  <c:v>Chlamydia</c:v>
                </c:pt>
                <c:pt idx="3">
                  <c:v>Syphilis, gonorrhea, and chlamydia</c:v>
                </c:pt>
              </c:strCache>
            </c:strRef>
          </c:cat>
          <c:val>
            <c:numRef>
              <c:f>Sheet1!$B$2:$B$5</c:f>
              <c:numCache>
                <c:formatCode>General</c:formatCode>
                <c:ptCount val="4"/>
                <c:pt idx="0">
                  <c:v>65</c:v>
                </c:pt>
                <c:pt idx="1">
                  <c:v>49</c:v>
                </c:pt>
                <c:pt idx="2">
                  <c:v>49</c:v>
                </c:pt>
                <c:pt idx="3">
                  <c:v>44</c:v>
                </c:pt>
              </c:numCache>
            </c:numRef>
          </c:val>
          <c:extLst>
            <c:ext xmlns:c16="http://schemas.microsoft.com/office/drawing/2014/chart" uri="{C3380CC4-5D6E-409C-BE32-E72D297353CC}">
              <c16:uniqueId val="{00000003-FC41-470B-AF9E-51E3C383A1DC}"/>
            </c:ext>
          </c:extLst>
        </c:ser>
        <c:dLbls>
          <c:dLblPos val="ctr"/>
          <c:showLegendKey val="0"/>
          <c:showVal val="1"/>
          <c:showCatName val="0"/>
          <c:showSerName val="0"/>
          <c:showPercent val="0"/>
          <c:showBubbleSize val="0"/>
        </c:dLbls>
        <c:gapWidth val="10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78BD1CAA-2D42-4327-9CC4-9EC96402B246}"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DB-4D67-8014-2116807B6B92}"/>
                </c:ext>
              </c:extLst>
            </c:dLbl>
            <c:dLbl>
              <c:idx val="1"/>
              <c:tx>
                <c:rich>
                  <a:bodyPr/>
                  <a:lstStyle/>
                  <a:p>
                    <a:fld id="{1BA8B677-1FB4-4BA3-9285-1D58843D8B84}"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DB-4D67-8014-2116807B6B92}"/>
                </c:ext>
              </c:extLst>
            </c:dLbl>
            <c:dLbl>
              <c:idx val="2"/>
              <c:tx>
                <c:rich>
                  <a:bodyPr/>
                  <a:lstStyle/>
                  <a:p>
                    <a:fld id="{B9D3F44C-20B8-4D26-8859-3BADC0293228}" type="VALUE">
                      <a:rPr lang="en-US" smtClean="0"/>
                      <a:pPr/>
                      <a:t>[VALUE]</a:t>
                    </a:fld>
                    <a:r>
                      <a:rPr lang="en-US" dirty="0"/>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8D-4B67-B320-CBD890C674AF}"/>
                </c:ext>
              </c:extLst>
            </c:dLbl>
            <c:dLbl>
              <c:idx val="3"/>
              <c:tx>
                <c:rich>
                  <a:bodyPr/>
                  <a:lstStyle/>
                  <a:p>
                    <a:fld id="{BD6F230A-53DB-406C-B01B-42C3EB875110}"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0DB-4D67-8014-2116807B6B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Free condoms</c:v>
                </c:pt>
                <c:pt idx="1">
                  <c:v>HIV/STD prevention counseling by healthcare worker</c:v>
                </c:pt>
                <c:pt idx="2">
                  <c:v>HIV/STD prevention counseling by counselor or prevention staff</c:v>
                </c:pt>
                <c:pt idx="3">
                  <c:v>Organized HIV/STD prevention session with a small group</c:v>
                </c:pt>
              </c:strCache>
            </c:strRef>
          </c:cat>
          <c:val>
            <c:numRef>
              <c:f>Sheet1!$B$2:$B$5</c:f>
              <c:numCache>
                <c:formatCode>General</c:formatCode>
                <c:ptCount val="4"/>
                <c:pt idx="0">
                  <c:v>49</c:v>
                </c:pt>
                <c:pt idx="1">
                  <c:v>52</c:v>
                </c:pt>
                <c:pt idx="2">
                  <c:v>31</c:v>
                </c:pt>
                <c:pt idx="3">
                  <c:v>12</c:v>
                </c:pt>
              </c:numCache>
            </c:numRef>
          </c:val>
          <c:extLst>
            <c:ext xmlns:c16="http://schemas.microsoft.com/office/drawing/2014/chart" uri="{C3380CC4-5D6E-409C-BE32-E72D297353CC}">
              <c16:uniqueId val="{00000002-708D-4B67-B320-CBD890C674AF}"/>
            </c:ext>
          </c:extLst>
        </c:ser>
        <c:dLbls>
          <c:dLblPos val="ctr"/>
          <c:showLegendKey val="0"/>
          <c:showVal val="1"/>
          <c:showCatName val="0"/>
          <c:showSerName val="0"/>
          <c:showPercent val="0"/>
          <c:showBubbleSize val="0"/>
        </c:dLbls>
        <c:gapWidth val="130"/>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t" anchorCtr="0"/>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Age</c:v>
                </c:pt>
              </c:strCache>
            </c:strRef>
          </c:tx>
          <c:spPr>
            <a:ln>
              <a:noFill/>
            </a:ln>
          </c:spPr>
          <c:dPt>
            <c:idx val="0"/>
            <c:bubble3D val="0"/>
            <c:spPr>
              <a:solidFill>
                <a:srgbClr val="F6A01A"/>
              </a:solidFill>
              <a:ln w="19050">
                <a:noFill/>
              </a:ln>
              <a:effectLst/>
            </c:spPr>
            <c:extLst>
              <c:ext xmlns:c16="http://schemas.microsoft.com/office/drawing/2014/chart" uri="{C3380CC4-5D6E-409C-BE32-E72D297353CC}">
                <c16:uniqueId val="{00000000-1A99-4C0C-AAE5-B3E715EFFCB9}"/>
              </c:ext>
            </c:extLst>
          </c:dPt>
          <c:dPt>
            <c:idx val="1"/>
            <c:bubble3D val="0"/>
            <c:spPr>
              <a:solidFill>
                <a:srgbClr val="86B2D8"/>
              </a:solidFill>
              <a:ln w="19050">
                <a:noFill/>
              </a:ln>
              <a:effectLst/>
            </c:spPr>
            <c:extLst>
              <c:ext xmlns:c16="http://schemas.microsoft.com/office/drawing/2014/chart" uri="{C3380CC4-5D6E-409C-BE32-E72D297353CC}">
                <c16:uniqueId val="{00000001-1A99-4C0C-AAE5-B3E715EFFCB9}"/>
              </c:ext>
            </c:extLst>
          </c:dPt>
          <c:dPt>
            <c:idx val="2"/>
            <c:bubble3D val="0"/>
            <c:spPr>
              <a:solidFill>
                <a:srgbClr val="9A4E9E"/>
              </a:solidFill>
              <a:ln w="19050">
                <a:noFill/>
              </a:ln>
              <a:effectLst/>
            </c:spPr>
            <c:extLst>
              <c:ext xmlns:c16="http://schemas.microsoft.com/office/drawing/2014/chart" uri="{C3380CC4-5D6E-409C-BE32-E72D297353CC}">
                <c16:uniqueId val="{00000002-1A99-4C0C-AAE5-B3E715EFFCB9}"/>
              </c:ext>
            </c:extLst>
          </c:dPt>
          <c:dPt>
            <c:idx val="3"/>
            <c:bubble3D val="0"/>
            <c:spPr>
              <a:solidFill>
                <a:srgbClr val="00788A"/>
              </a:solidFill>
              <a:ln w="19050">
                <a:noFill/>
              </a:ln>
              <a:effectLst/>
            </c:spPr>
            <c:extLst>
              <c:ext xmlns:c16="http://schemas.microsoft.com/office/drawing/2014/chart" uri="{C3380CC4-5D6E-409C-BE32-E72D297353CC}">
                <c16:uniqueId val="{00000003-1A99-4C0C-AAE5-B3E715EFFCB9}"/>
              </c:ext>
            </c:extLst>
          </c:dPt>
          <c:dLbls>
            <c:dLbl>
              <c:idx val="0"/>
              <c:layout>
                <c:manualLayout>
                  <c:x val="-4.7230314960629918E-2"/>
                  <c:y val="0.15285236220472437"/>
                </c:manualLayout>
              </c:layout>
              <c:tx>
                <c:rich>
                  <a:bodyPr/>
                  <a:lstStyle/>
                  <a:p>
                    <a:fld id="{0AE098C8-733E-46CE-A2B9-C8C192B94F39}"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99-4C0C-AAE5-B3E715EFFCB9}"/>
                </c:ext>
              </c:extLst>
            </c:dLbl>
            <c:dLbl>
              <c:idx val="1"/>
              <c:layout>
                <c:manualLayout>
                  <c:x val="-0.11910383858267716"/>
                  <c:y val="8.4344242125984251E-2"/>
                </c:manualLayout>
              </c:layout>
              <c:tx>
                <c:rich>
                  <a:bodyPr/>
                  <a:lstStyle/>
                  <a:p>
                    <a:fld id="{68C33E09-623F-42D6-9B8D-83F1707D0202}"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99-4C0C-AAE5-B3E715EFFCB9}"/>
                </c:ext>
              </c:extLst>
            </c:dLbl>
            <c:dLbl>
              <c:idx val="2"/>
              <c:tx>
                <c:rich>
                  <a:bodyPr/>
                  <a:lstStyle/>
                  <a:p>
                    <a:fld id="{0DAD1AFA-BBDA-44A1-A57A-798D4F7AC1B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99-4C0C-AAE5-B3E715EFFCB9}"/>
                </c:ext>
              </c:extLst>
            </c:dLbl>
            <c:dLbl>
              <c:idx val="3"/>
              <c:tx>
                <c:rich>
                  <a:bodyPr/>
                  <a:lstStyle/>
                  <a:p>
                    <a:fld id="{490B2661-8897-428C-B244-20CD61552CD6}"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99-4C0C-AAE5-B3E715EFFC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18-29 years</c:v>
                </c:pt>
                <c:pt idx="1">
                  <c:v>30-39 years</c:v>
                </c:pt>
                <c:pt idx="2">
                  <c:v>40-49 years</c:v>
                </c:pt>
                <c:pt idx="3">
                  <c:v>50+ years</c:v>
                </c:pt>
              </c:strCache>
            </c:strRef>
          </c:cat>
          <c:val>
            <c:numRef>
              <c:f>Sheet1!$B$2:$B$5</c:f>
              <c:numCache>
                <c:formatCode>General</c:formatCode>
                <c:ptCount val="4"/>
                <c:pt idx="0">
                  <c:v>9</c:v>
                </c:pt>
                <c:pt idx="1">
                  <c:v>17</c:v>
                </c:pt>
                <c:pt idx="2">
                  <c:v>23</c:v>
                </c:pt>
                <c:pt idx="3">
                  <c:v>51</c:v>
                </c:pt>
              </c:numCache>
            </c:numRef>
          </c:val>
          <c:extLst>
            <c:ext xmlns:c16="http://schemas.microsoft.com/office/drawing/2014/chart" uri="{C3380CC4-5D6E-409C-BE32-E72D297353CC}">
              <c16:uniqueId val="{00000000-DC47-4C72-A776-6262B8417C8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Sexual orientation</c:v>
                </c:pt>
              </c:strCache>
            </c:strRef>
          </c:tx>
          <c:spPr>
            <a:ln>
              <a:noFill/>
            </a:ln>
          </c:spPr>
          <c:dPt>
            <c:idx val="0"/>
            <c:bubble3D val="0"/>
            <c:spPr>
              <a:solidFill>
                <a:srgbClr val="00788A"/>
              </a:solidFill>
              <a:ln w="19050">
                <a:noFill/>
              </a:ln>
              <a:effectLst/>
            </c:spPr>
            <c:extLst>
              <c:ext xmlns:c16="http://schemas.microsoft.com/office/drawing/2014/chart" uri="{C3380CC4-5D6E-409C-BE32-E72D297353CC}">
                <c16:uniqueId val="{00000000-D8B4-4AA2-AD62-EE69C6542F2E}"/>
              </c:ext>
            </c:extLst>
          </c:dPt>
          <c:dPt>
            <c:idx val="1"/>
            <c:bubble3D val="0"/>
            <c:spPr>
              <a:solidFill>
                <a:srgbClr val="9A4E9E"/>
              </a:solidFill>
              <a:ln w="19050">
                <a:noFill/>
              </a:ln>
              <a:effectLst/>
            </c:spPr>
            <c:extLst>
              <c:ext xmlns:c16="http://schemas.microsoft.com/office/drawing/2014/chart" uri="{C3380CC4-5D6E-409C-BE32-E72D297353CC}">
                <c16:uniqueId val="{00000001-D8B4-4AA2-AD62-EE69C6542F2E}"/>
              </c:ext>
            </c:extLst>
          </c:dPt>
          <c:dPt>
            <c:idx val="2"/>
            <c:bubble3D val="0"/>
            <c:spPr>
              <a:solidFill>
                <a:srgbClr val="86B2D8"/>
              </a:solidFill>
              <a:ln w="19050">
                <a:noFill/>
              </a:ln>
              <a:effectLst/>
            </c:spPr>
            <c:extLst>
              <c:ext xmlns:c16="http://schemas.microsoft.com/office/drawing/2014/chart" uri="{C3380CC4-5D6E-409C-BE32-E72D297353CC}">
                <c16:uniqueId val="{00000002-D8B4-4AA2-AD62-EE69C6542F2E}"/>
              </c:ext>
            </c:extLst>
          </c:dPt>
          <c:dPt>
            <c:idx val="3"/>
            <c:bubble3D val="0"/>
            <c:spPr>
              <a:solidFill>
                <a:srgbClr val="F6A01A"/>
              </a:solidFill>
              <a:ln w="19050">
                <a:noFill/>
              </a:ln>
              <a:effectLst/>
            </c:spPr>
            <c:extLst>
              <c:ext xmlns:c16="http://schemas.microsoft.com/office/drawing/2014/chart" uri="{C3380CC4-5D6E-409C-BE32-E72D297353CC}">
                <c16:uniqueId val="{00000003-D8B4-4AA2-AD62-EE69C6542F2E}"/>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0BE849D9-CE6D-4522-936C-E51DB9043454}" type="VALUE">
                      <a:rPr lang="en-US" sz="1800" smtClean="0">
                        <a:solidFill>
                          <a:schemeClr val="bg2"/>
                        </a:solidFill>
                      </a:rPr>
                      <a:pPr>
                        <a:defRPr sz="1800" b="1">
                          <a:solidFill>
                            <a:schemeClr val="bg2"/>
                          </a:solidFill>
                        </a:defRPr>
                      </a:pPr>
                      <a:t>[VALUE]</a:t>
                    </a:fld>
                    <a:r>
                      <a:rPr lang="en-US" sz="1800" dirty="0">
                        <a:solidFill>
                          <a:schemeClr val="bg2"/>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B4-4AA2-AD62-EE69C6542F2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DF8678F5-310D-425F-9B31-638751997E1D}" type="VALUE">
                      <a:rPr lang="en-US" sz="1800" smtClean="0"/>
                      <a:pPr>
                        <a:defRPr sz="1800" b="1">
                          <a:solidFill>
                            <a:schemeClr val="bg2"/>
                          </a:solidFill>
                        </a:defRPr>
                      </a:pPr>
                      <a:t>[VALUE]</a:t>
                    </a:fld>
                    <a:r>
                      <a:rPr lang="en-US" sz="180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B4-4AA2-AD62-EE69C6542F2E}"/>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751D34D2-BA66-4B88-8E07-1DD86DE755F6}" type="VALUE">
                      <a:rPr lang="en-US" sz="1800" smtClean="0">
                        <a:solidFill>
                          <a:schemeClr val="bg2"/>
                        </a:solidFill>
                      </a:rPr>
                      <a:pPr>
                        <a:defRPr sz="1800" b="1">
                          <a:solidFill>
                            <a:schemeClr val="bg2"/>
                          </a:solidFill>
                        </a:defRPr>
                      </a:pPr>
                      <a:t>[VALUE]</a:t>
                    </a:fld>
                    <a:r>
                      <a:rPr lang="en-US" sz="1800" dirty="0">
                        <a:solidFill>
                          <a:schemeClr val="bg2"/>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B4-4AA2-AD62-EE69C6542F2E}"/>
                </c:ext>
              </c:extLst>
            </c:dLbl>
            <c:dLbl>
              <c:idx val="3"/>
              <c:layout>
                <c:manualLayout>
                  <c:x val="2.4665245573585071E-2"/>
                  <c:y val="0.132352941176470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B50C09AB-29D0-47C8-BE78-E670F66DA60E}" type="VALUE">
                      <a:rPr lang="en-US" sz="1800" smtClean="0">
                        <a:solidFill>
                          <a:schemeClr val="bg2"/>
                        </a:solidFill>
                      </a:rPr>
                      <a:pPr>
                        <a:defRPr sz="1800" b="1">
                          <a:solidFill>
                            <a:schemeClr val="bg2"/>
                          </a:solidFill>
                        </a:defRPr>
                      </a:pPr>
                      <a:t>[VALUE]</a:t>
                    </a:fld>
                    <a:r>
                      <a:rPr lang="en-US" sz="1800" dirty="0">
                        <a:solidFill>
                          <a:schemeClr val="bg2"/>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B4-4AA2-AD62-EE69C6542F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Sheet1!$A$2:$A$5</c:f>
              <c:strCache>
                <c:ptCount val="4"/>
                <c:pt idx="0">
                  <c:v>Heterosexual or straight</c:v>
                </c:pt>
                <c:pt idx="1">
                  <c:v>Lesbian or gay</c:v>
                </c:pt>
                <c:pt idx="2">
                  <c:v>Bisexual</c:v>
                </c:pt>
                <c:pt idx="3">
                  <c:v>Other</c:v>
                </c:pt>
              </c:strCache>
            </c:strRef>
          </c:cat>
          <c:val>
            <c:numRef>
              <c:f>Sheet1!$B$2:$B$5</c:f>
              <c:numCache>
                <c:formatCode>General</c:formatCode>
                <c:ptCount val="4"/>
                <c:pt idx="0">
                  <c:v>47</c:v>
                </c:pt>
                <c:pt idx="1">
                  <c:v>42</c:v>
                </c:pt>
                <c:pt idx="2">
                  <c:v>9</c:v>
                </c:pt>
                <c:pt idx="3">
                  <c:v>2</c:v>
                </c:pt>
              </c:numCache>
            </c:numRef>
          </c:val>
          <c:extLst>
            <c:ext xmlns:c16="http://schemas.microsoft.com/office/drawing/2014/chart" uri="{C3380CC4-5D6E-409C-BE32-E72D297353CC}">
              <c16:uniqueId val="{00000000-DC47-4C72-A776-6262B8417C8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5267034990791896E-2"/>
          <c:y val="0.9135038363171355"/>
          <c:w val="0.9"/>
          <c:h val="6.092071611253197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Race/ethnicity</c:v>
                </c:pt>
              </c:strCache>
            </c:strRef>
          </c:tx>
          <c:spPr>
            <a:ln>
              <a:noFill/>
            </a:ln>
          </c:spPr>
          <c:dPt>
            <c:idx val="0"/>
            <c:bubble3D val="0"/>
            <c:spPr>
              <a:solidFill>
                <a:srgbClr val="00788A"/>
              </a:solidFill>
              <a:ln w="19050">
                <a:noFill/>
              </a:ln>
              <a:effectLst/>
            </c:spPr>
            <c:extLst>
              <c:ext xmlns:c16="http://schemas.microsoft.com/office/drawing/2014/chart" uri="{C3380CC4-5D6E-409C-BE32-E72D297353CC}">
                <c16:uniqueId val="{00000000-AF84-4BE4-9430-085E270D3C0C}"/>
              </c:ext>
            </c:extLst>
          </c:dPt>
          <c:dPt>
            <c:idx val="1"/>
            <c:bubble3D val="0"/>
            <c:spPr>
              <a:solidFill>
                <a:srgbClr val="9A4E9E"/>
              </a:solidFill>
              <a:ln w="19050">
                <a:noFill/>
              </a:ln>
              <a:effectLst/>
            </c:spPr>
            <c:extLst>
              <c:ext xmlns:c16="http://schemas.microsoft.com/office/drawing/2014/chart" uri="{C3380CC4-5D6E-409C-BE32-E72D297353CC}">
                <c16:uniqueId val="{00000001-AF84-4BE4-9430-085E270D3C0C}"/>
              </c:ext>
            </c:extLst>
          </c:dPt>
          <c:dPt>
            <c:idx val="2"/>
            <c:bubble3D val="0"/>
            <c:spPr>
              <a:solidFill>
                <a:srgbClr val="86B2D8"/>
              </a:solidFill>
              <a:ln w="19050">
                <a:noFill/>
              </a:ln>
              <a:effectLst/>
            </c:spPr>
            <c:extLst>
              <c:ext xmlns:c16="http://schemas.microsoft.com/office/drawing/2014/chart" uri="{C3380CC4-5D6E-409C-BE32-E72D297353CC}">
                <c16:uniqueId val="{00000002-AF84-4BE4-9430-085E270D3C0C}"/>
              </c:ext>
            </c:extLst>
          </c:dPt>
          <c:dPt>
            <c:idx val="3"/>
            <c:bubble3D val="0"/>
            <c:spPr>
              <a:solidFill>
                <a:srgbClr val="F6A01A"/>
              </a:solidFill>
              <a:ln w="19050">
                <a:noFill/>
              </a:ln>
              <a:effectLst/>
            </c:spPr>
            <c:extLst>
              <c:ext xmlns:c16="http://schemas.microsoft.com/office/drawing/2014/chart" uri="{C3380CC4-5D6E-409C-BE32-E72D297353CC}">
                <c16:uniqueId val="{00000003-AF84-4BE4-9430-085E270D3C0C}"/>
              </c:ext>
            </c:extLst>
          </c:dPt>
          <c:dLbls>
            <c:dLbl>
              <c:idx val="0"/>
              <c:tx>
                <c:rich>
                  <a:bodyPr/>
                  <a:lstStyle/>
                  <a:p>
                    <a:fld id="{58020995-5582-4C46-8B3C-64EF6838C6E8}"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4-4BE4-9430-085E270D3C0C}"/>
                </c:ext>
              </c:extLst>
            </c:dLbl>
            <c:dLbl>
              <c:idx val="1"/>
              <c:tx>
                <c:rich>
                  <a:bodyPr/>
                  <a:lstStyle/>
                  <a:p>
                    <a:fld id="{FB08C0E4-2B49-477B-A617-F1170EA368BC}"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4-4BE4-9430-085E270D3C0C}"/>
                </c:ext>
              </c:extLst>
            </c:dLbl>
            <c:dLbl>
              <c:idx val="2"/>
              <c:tx>
                <c:rich>
                  <a:bodyPr/>
                  <a:lstStyle/>
                  <a:p>
                    <a:fld id="{DFBE3AF6-97BC-487B-9EFF-F0011653A60F}"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4-4BE4-9430-085E270D3C0C}"/>
                </c:ext>
              </c:extLst>
            </c:dLbl>
            <c:dLbl>
              <c:idx val="3"/>
              <c:tx>
                <c:rich>
                  <a:bodyPr/>
                  <a:lstStyle/>
                  <a:p>
                    <a:fld id="{2B0AD1F9-662A-4875-BD54-2F5DB2EF9D2F}"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F84-4BE4-9430-085E270D3C0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Black/African American</c:v>
                </c:pt>
                <c:pt idx="1">
                  <c:v>White</c:v>
                </c:pt>
                <c:pt idx="2">
                  <c:v>Hispanic/Latino</c:v>
                </c:pt>
                <c:pt idx="3">
                  <c:v>Other</c:v>
                </c:pt>
              </c:strCache>
            </c:strRef>
          </c:cat>
          <c:val>
            <c:numRef>
              <c:f>Sheet1!$B$2:$B$5</c:f>
              <c:numCache>
                <c:formatCode>General</c:formatCode>
                <c:ptCount val="4"/>
                <c:pt idx="0">
                  <c:v>41</c:v>
                </c:pt>
                <c:pt idx="1">
                  <c:v>29</c:v>
                </c:pt>
                <c:pt idx="2">
                  <c:v>22</c:v>
                </c:pt>
                <c:pt idx="3">
                  <c:v>8</c:v>
                </c:pt>
              </c:numCache>
            </c:numRef>
          </c:val>
          <c:extLst>
            <c:ext xmlns:c16="http://schemas.microsoft.com/office/drawing/2014/chart" uri="{C3380CC4-5D6E-409C-BE32-E72D297353CC}">
              <c16:uniqueId val="{00000000-DC47-4C72-A776-6262B8417C8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05"/>
          <c:y val="0.92327007637121039"/>
          <c:w val="0.9"/>
          <c:h val="6.1060058518059214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alpha val="99000"/>
              </a:srgbClr>
            </a:solidFill>
            <a:ln>
              <a:noFill/>
            </a:ln>
            <a:effectLst/>
          </c:spPr>
          <c:invertIfNegative val="0"/>
          <c:dLbls>
            <c:dLbl>
              <c:idx val="0"/>
              <c:tx>
                <c:rich>
                  <a:bodyPr/>
                  <a:lstStyle/>
                  <a:p>
                    <a:fld id="{3F05D210-23CD-4C52-9572-EF797352DDCF}"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81-4B5D-80E1-2407CFF7D80E}"/>
                </c:ext>
              </c:extLst>
            </c:dLbl>
            <c:dLbl>
              <c:idx val="1"/>
              <c:tx>
                <c:rich>
                  <a:bodyPr rot="0" spcFirstLastPara="1" vertOverflow="ellipsis" vert="horz" wrap="square" lIns="38100" tIns="19050" rIns="38100" bIns="19050" anchor="ctr" anchorCtr="1">
                    <a:spAutoFit/>
                  </a:bodyPr>
                  <a:lstStyle/>
                  <a:p>
                    <a:pPr>
                      <a:defRPr lang="en-US" sz="1800" b="1" i="0" u="none" strike="noStrike" kern="1200" baseline="0">
                        <a:solidFill>
                          <a:srgbClr val="FFFFFF"/>
                        </a:solidFill>
                        <a:latin typeface="+mn-lt"/>
                        <a:ea typeface="+mn-ea"/>
                        <a:cs typeface="+mn-cs"/>
                      </a:defRPr>
                    </a:pPr>
                    <a:fld id="{FDCDF303-DC4E-4139-B88C-779E5114F1FD}" type="VALUE">
                      <a:rPr lang="en-US" sz="1800" smtClean="0"/>
                      <a:pPr>
                        <a:defRPr lang="en-US">
                          <a:solidFill>
                            <a:srgbClr val="FFFFFF"/>
                          </a:solidFill>
                        </a:defRPr>
                      </a:pPr>
                      <a:t>[VALUE]</a:t>
                    </a:fld>
                    <a:r>
                      <a:rPr lang="en-US" sz="1800"/>
                      <a:t>%</a:t>
                    </a: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81-4B5D-80E1-2407CFF7D80E}"/>
                </c:ext>
              </c:extLst>
            </c:dLbl>
            <c:dLbl>
              <c:idx val="2"/>
              <c:tx>
                <c:rich>
                  <a:bodyPr/>
                  <a:lstStyle/>
                  <a:p>
                    <a:fld id="{6CF61B30-1BB9-44FD-867E-F04F7D413894}"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81-4B5D-80E1-2407CFF7D80E}"/>
                </c:ext>
              </c:extLst>
            </c:dLbl>
            <c:dLbl>
              <c:idx val="3"/>
              <c:tx>
                <c:rich>
                  <a:bodyPr/>
                  <a:lstStyle/>
                  <a:p>
                    <a:fld id="{4C0DD166-F67D-461B-A362-C56AA4BF7142}"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81-4B5D-80E1-2407CFF7D8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RWHAPᵃ</c:v>
                </c:pt>
                <c:pt idx="1">
                  <c:v>Medicaid</c:v>
                </c:pt>
                <c:pt idx="2">
                  <c:v>Medicare</c:v>
                </c:pt>
                <c:pt idx="3">
                  <c:v>Private health insurance</c:v>
                </c:pt>
              </c:strCache>
            </c:strRef>
          </c:cat>
          <c:val>
            <c:numRef>
              <c:f>Sheet1!$B$2:$B$5</c:f>
              <c:numCache>
                <c:formatCode>General</c:formatCode>
                <c:ptCount val="4"/>
                <c:pt idx="0">
                  <c:v>46</c:v>
                </c:pt>
                <c:pt idx="1">
                  <c:v>47</c:v>
                </c:pt>
                <c:pt idx="2">
                  <c:v>28</c:v>
                </c:pt>
                <c:pt idx="3">
                  <c:v>36</c:v>
                </c:pt>
              </c:numCache>
            </c:numRef>
          </c:val>
          <c:extLst>
            <c:ext xmlns:c16="http://schemas.microsoft.com/office/drawing/2014/chart" uri="{C3380CC4-5D6E-409C-BE32-E72D297353CC}">
              <c16:uniqueId val="{00000000-6B2B-46A3-9D14-7B22DA348869}"/>
            </c:ext>
          </c:extLst>
        </c:ser>
        <c:dLbls>
          <c:dLblPos val="ctr"/>
          <c:showLegendKey val="0"/>
          <c:showVal val="1"/>
          <c:showCatName val="0"/>
          <c:showSerName val="0"/>
          <c:showPercent val="0"/>
          <c:showBubbleSize val="0"/>
        </c:dLbls>
        <c:gapWidth val="154"/>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t" anchorCtr="0"/>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87CA9293-316C-4EB9-9933-265D21DF39BE}"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D-46E0-9634-AE70275595B7}"/>
                </c:ext>
              </c:extLst>
            </c:dLbl>
            <c:dLbl>
              <c:idx val="1"/>
              <c:tx>
                <c:rich>
                  <a:bodyPr/>
                  <a:lstStyle/>
                  <a:p>
                    <a:fld id="{19DB70F8-80EE-4AB6-A0BA-87832DC31E3D}"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D-46E0-9634-AE70275595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Major depression</c:v>
                </c:pt>
                <c:pt idx="1">
                  <c:v>Other depression</c:v>
                </c:pt>
              </c:strCache>
            </c:strRef>
          </c:cat>
          <c:val>
            <c:numRef>
              <c:f>Sheet1!$B$2:$B$3</c:f>
              <c:numCache>
                <c:formatCode>General</c:formatCode>
                <c:ptCount val="2"/>
                <c:pt idx="0">
                  <c:v>10</c:v>
                </c:pt>
                <c:pt idx="1">
                  <c:v>10</c:v>
                </c:pt>
              </c:numCache>
            </c:numRef>
          </c:val>
          <c:extLst>
            <c:ext xmlns:c16="http://schemas.microsoft.com/office/drawing/2014/chart" uri="{C3380CC4-5D6E-409C-BE32-E72D297353CC}">
              <c16:uniqueId val="{00000000-69AC-4E11-B9C2-23EF3EFAFDE1}"/>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87CA9293-316C-4EB9-9933-265D21DF39BE}" type="VALUE">
                      <a:rPr lang="en-US" smtClean="0">
                        <a:solidFill>
                          <a:srgbClr val="000000"/>
                        </a:solidFill>
                      </a:rPr>
                      <a:pPr>
                        <a:defRPr/>
                      </a:pPr>
                      <a:t>[VALUE]</a:t>
                    </a:fld>
                    <a:r>
                      <a:rPr lang="en-US">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D-46E0-9634-AE70275595B7}"/>
                </c:ext>
              </c:extLst>
            </c:dLbl>
            <c:dLbl>
              <c:idx val="1"/>
              <c:layout>
                <c:manualLayout>
                  <c:x val="0"/>
                  <c:y val="1.7312646156676646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19DB70F8-80EE-4AB6-A0BA-87832DC31E3D}" type="VALUE">
                      <a:rPr lang="en-US" smtClean="0">
                        <a:solidFill>
                          <a:srgbClr val="000000"/>
                        </a:solidFill>
                      </a:rPr>
                      <a:pPr>
                        <a:defRPr/>
                      </a:pPr>
                      <a:t>[VALUE]</a:t>
                    </a:fld>
                    <a:r>
                      <a:rPr lang="en-US">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D-46E0-9634-AE70275595B7}"/>
                </c:ext>
              </c:extLst>
            </c:dLbl>
            <c:dLbl>
              <c:idx val="2"/>
              <c:layout>
                <c:manualLayout>
                  <c:x val="-1.1838874379729188E-16"/>
                  <c:y val="1.7312646156676646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B80F87DD-F264-4A4A-9446-11179DB3A497}" type="VALUE">
                      <a:rPr lang="en-US" smtClean="0">
                        <a:solidFill>
                          <a:srgbClr val="000000"/>
                        </a:solidFill>
                      </a:rPr>
                      <a:pPr>
                        <a:defRPr/>
                      </a:pPr>
                      <a:t>[VALUE]</a:t>
                    </a:fld>
                    <a:r>
                      <a:rPr lang="en-US"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40-4ED8-B6FA-DF66534006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Mild anxiety</c:v>
                </c:pt>
                <c:pt idx="1">
                  <c:v>Moderate anxiety</c:v>
                </c:pt>
                <c:pt idx="2">
                  <c:v>Severe anxiety</c:v>
                </c:pt>
              </c:strCache>
            </c:strRef>
          </c:cat>
          <c:val>
            <c:numRef>
              <c:f>Sheet1!$B$2:$B$4</c:f>
              <c:numCache>
                <c:formatCode>General</c:formatCode>
                <c:ptCount val="3"/>
                <c:pt idx="0">
                  <c:v>7</c:v>
                </c:pt>
                <c:pt idx="1">
                  <c:v>8</c:v>
                </c:pt>
                <c:pt idx="2">
                  <c:v>8</c:v>
                </c:pt>
              </c:numCache>
            </c:numRef>
          </c:val>
          <c:extLst>
            <c:ext xmlns:c16="http://schemas.microsoft.com/office/drawing/2014/chart" uri="{C3380CC4-5D6E-409C-BE32-E72D297353CC}">
              <c16:uniqueId val="{00000000-69AC-4E11-B9C2-23EF3EFAFDE1}"/>
            </c:ext>
          </c:extLst>
        </c:ser>
        <c:dLbls>
          <c:dLblPos val="ctr"/>
          <c:showLegendKey val="0"/>
          <c:showVal val="1"/>
          <c:showCatName val="0"/>
          <c:showSerName val="0"/>
          <c:showPercent val="0"/>
          <c:showBubbleSize val="0"/>
        </c:dLbls>
        <c:gapWidth val="219"/>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tx>
                <c:rich>
                  <a:bodyPr/>
                  <a:lstStyle/>
                  <a:p>
                    <a:fld id="{BD4611E2-B67B-41AB-AE28-B6F1A5143DCE}" type="VALUE">
                      <a:rPr lang="en-US" smtClean="0"/>
                      <a:pPr/>
                      <a:t>[VALUE]</a:t>
                    </a:fld>
                    <a:r>
                      <a:rPr lang="en-US"/>
                      <a:t>%</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32-41D4-B687-8A8881D62610}"/>
                </c:ext>
              </c:extLst>
            </c:dLbl>
            <c:dLbl>
              <c:idx val="1"/>
              <c:layout>
                <c:manualLayout>
                  <c:x val="4.8432318313975662E-3"/>
                  <c:y val="0.2243938257901675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fld id="{D22BDCA7-32DA-434C-8EE3-1277B8E060B8}" type="VALUE">
                      <a:rPr lang="en-US" smtClean="0">
                        <a:solidFill>
                          <a:schemeClr val="bg2"/>
                        </a:solidFill>
                      </a:rPr>
                      <a:pPr>
                        <a:defRPr>
                          <a:solidFill>
                            <a:schemeClr val="bg2"/>
                          </a:solidFill>
                        </a:defRPr>
                      </a:pPr>
                      <a:t>[VALUE]</a:t>
                    </a:fld>
                    <a:r>
                      <a:rPr lang="en-US">
                        <a:solidFill>
                          <a:schemeClr val="bg2"/>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9145206446252591E-2"/>
                      <c:h val="5.316724283574846E-2"/>
                    </c:manualLayout>
                  </c15:layout>
                  <c15:dlblFieldTable/>
                  <c15:showDataLabelsRange val="0"/>
                </c:ext>
                <c:ext xmlns:c16="http://schemas.microsoft.com/office/drawing/2014/chart" uri="{C3380CC4-5D6E-409C-BE32-E72D297353CC}">
                  <c16:uniqueId val="{00000001-DC32-41D4-B687-8A8881D62610}"/>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788DFBC9-FAB2-4236-8D18-CBEDAFD42705}" type="VALUE">
                      <a:rPr lang="en-US" sz="1800" smtClean="0"/>
                      <a:pPr>
                        <a:defRPr/>
                      </a:pPr>
                      <a:t>[VALUE]</a:t>
                    </a:fld>
                    <a:r>
                      <a:rPr lang="en-US" sz="180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93-4823-8EF6-A9DC260A5A18}"/>
                </c:ext>
              </c:extLst>
            </c:dLbl>
            <c:dLbl>
              <c:idx val="3"/>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6B2D70F5-132F-4A6E-93D6-3F0AC11896BC}" type="VALUE">
                      <a:rPr lang="en-US" sz="1800" smtClean="0"/>
                      <a:pPr>
                        <a:defRPr/>
                      </a:pPr>
                      <a:t>[VALUE]</a:t>
                    </a:fld>
                    <a:r>
                      <a:rPr lang="en-US" sz="180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93-4823-8EF6-A9DC260A5A18}"/>
                </c:ext>
              </c:extLst>
            </c:dLbl>
            <c:dLbl>
              <c:idx val="4"/>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79B24E6E-38C2-460A-BCDC-8402B9497E9D}" type="VALUE">
                      <a:rPr lang="en-US" sz="1800" smtClean="0"/>
                      <a:pPr>
                        <a:defRPr/>
                      </a:pPr>
                      <a:t>[VALUE]</a:t>
                    </a:fld>
                    <a:r>
                      <a:rPr lang="en-US" sz="180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93-4823-8EF6-A9DC260A5A18}"/>
                </c:ext>
              </c:extLst>
            </c:dLbl>
            <c:dLbl>
              <c:idx val="5"/>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BD56935B-EDF3-4487-87C9-A89FA85E1666}" type="VALUE">
                      <a:rPr lang="en-US" smtClean="0"/>
                      <a:pPr>
                        <a:defRPr/>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0A-4737-A528-FF313B1DE5D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cigarette smoking</c:v>
                </c:pt>
                <c:pt idx="1">
                  <c:v>Daily</c:v>
                </c:pt>
                <c:pt idx="2">
                  <c:v>Weekly</c:v>
                </c:pt>
                <c:pt idx="3">
                  <c:v>Monthly</c:v>
                </c:pt>
                <c:pt idx="4">
                  <c:v>Less than monthly</c:v>
                </c:pt>
              </c:strCache>
            </c:strRef>
          </c:cat>
          <c:val>
            <c:numRef>
              <c:f>Sheet1!$B$2:$B$6</c:f>
              <c:numCache>
                <c:formatCode>General</c:formatCode>
                <c:ptCount val="5"/>
                <c:pt idx="0">
                  <c:v>34</c:v>
                </c:pt>
                <c:pt idx="1">
                  <c:v>28</c:v>
                </c:pt>
                <c:pt idx="2">
                  <c:v>3</c:v>
                </c:pt>
                <c:pt idx="3">
                  <c:v>1</c:v>
                </c:pt>
                <c:pt idx="4">
                  <c:v>2</c:v>
                </c:pt>
              </c:numCache>
            </c:numRef>
          </c:val>
          <c:extLst>
            <c:ext xmlns:c16="http://schemas.microsoft.com/office/drawing/2014/chart" uri="{C3380CC4-5D6E-409C-BE32-E72D297353CC}">
              <c16:uniqueId val="{00000000-C193-4823-8EF6-A9DC260A5A18}"/>
            </c:ext>
          </c:extLst>
        </c:ser>
        <c:dLbls>
          <c:dLblPos val="ctr"/>
          <c:showLegendKey val="0"/>
          <c:showVal val="1"/>
          <c:showCatName val="0"/>
          <c:showSerName val="0"/>
          <c:showPercent val="0"/>
          <c:showBubbleSize val="0"/>
        </c:dLbls>
        <c:gapWidth val="130"/>
        <c:overlap val="-27"/>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0"/>
              <c:y val="0.3120076279527558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18518518518523E-2"/>
          <c:y val="4.1362527243900819E-2"/>
          <c:w val="0.89217777777777785"/>
          <c:h val="0.66826688622460662"/>
        </c:manualLayout>
      </c:layout>
      <c:barChart>
        <c:barDir val="col"/>
        <c:grouping val="clustered"/>
        <c:varyColors val="0"/>
        <c:ser>
          <c:idx val="0"/>
          <c:order val="0"/>
          <c:tx>
            <c:strRef>
              <c:f>Sheet1!$B$1</c:f>
              <c:strCache>
                <c:ptCount val="1"/>
                <c:pt idx="0">
                  <c:v>Series 1</c:v>
                </c:pt>
              </c:strCache>
            </c:strRef>
          </c:tx>
          <c:spPr>
            <a:solidFill>
              <a:srgbClr val="00928F"/>
            </a:solidFill>
            <a:ln>
              <a:noFill/>
            </a:ln>
            <a:effectLst/>
          </c:spPr>
          <c:invertIfNegative val="0"/>
          <c:dLbls>
            <c:dLbl>
              <c:idx val="0"/>
              <c:layout>
                <c:manualLayout>
                  <c:x val="0"/>
                  <c:y val="-1.345834587236718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D36338E2-E2E4-4351-BF89-FDAAF0E02339}" type="VALUE">
                      <a:rPr lang="en-US" smtClean="0">
                        <a:solidFill>
                          <a:srgbClr val="000000"/>
                        </a:solidFill>
                      </a:rPr>
                      <a:pPr>
                        <a:defRPr/>
                      </a:pPr>
                      <a:t>[VALUE]</a:t>
                    </a:fld>
                    <a:r>
                      <a:rPr lang="en-US">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AC-466B-91FD-019098AD4C8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07EB77B6-6DEA-46A4-BCF5-8161B22F95C1}" type="VALUE">
                      <a:rPr lang="en-US" sz="1800" smtClean="0">
                        <a:solidFill>
                          <a:srgbClr val="000000"/>
                        </a:solidFill>
                      </a:rPr>
                      <a:pPr>
                        <a:defRPr/>
                      </a:pPr>
                      <a:t>[VALUE]</a:t>
                    </a:fld>
                    <a:r>
                      <a:rPr lang="en-US" sz="1800"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B4-461F-9645-66D154074427}"/>
                </c:ext>
              </c:extLst>
            </c:dLbl>
            <c:dLbl>
              <c:idx val="2"/>
              <c:layout>
                <c:manualLayout>
                  <c:x val="0"/>
                  <c:y val="-1.132660155488372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F3F5EC7D-BE2F-4827-9A60-A21063096F6B}" type="VALUE">
                      <a:rPr lang="en-US" smtClean="0">
                        <a:solidFill>
                          <a:srgbClr val="000000"/>
                        </a:solidFill>
                      </a:rPr>
                      <a:pPr>
                        <a:defRPr/>
                      </a:pPr>
                      <a:t>[VALUE]</a:t>
                    </a:fld>
                    <a:r>
                      <a:rPr lang="en-US"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B4-461F-9645-66D154074427}"/>
                </c:ext>
              </c:extLst>
            </c:dLbl>
            <c:dLbl>
              <c:idx val="3"/>
              <c:layout>
                <c:manualLayout>
                  <c:x val="1.0864072028177061E-16"/>
                  <c:y val="-9.6377945370197879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256B8C8C-EFEB-4282-8AB3-0C1DF8804C09}" type="VALUE">
                      <a:rPr lang="en-US" smtClean="0">
                        <a:solidFill>
                          <a:srgbClr val="000000"/>
                        </a:solidFill>
                      </a:rPr>
                      <a:pPr>
                        <a:defRPr/>
                      </a:pPr>
                      <a:t>[VALUE]</a:t>
                    </a:fld>
                    <a:r>
                      <a:rPr lang="en-US">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AC-466B-91FD-019098AD4C8F}"/>
                </c:ext>
              </c:extLst>
            </c:dLbl>
            <c:dLbl>
              <c:idx val="4"/>
              <c:layout>
                <c:manualLayout>
                  <c:x val="-2.9629629629629628E-3"/>
                  <c:y val="-1.768579157020848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8DBCA75F-409F-4BE0-8AEB-F81560A7FB1C}" type="VALUE">
                      <a:rPr lang="en-US" smtClean="0">
                        <a:solidFill>
                          <a:srgbClr val="000000"/>
                        </a:solidFill>
                      </a:rPr>
                      <a:pPr>
                        <a:defRPr/>
                      </a:pPr>
                      <a:t>[VALUE]</a:t>
                    </a:fld>
                    <a:r>
                      <a:rPr lang="en-US"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B4-461F-9645-66D154074427}"/>
                </c:ext>
              </c:extLst>
            </c:dLbl>
            <c:dLbl>
              <c:idx val="6"/>
              <c:layout>
                <c:manualLayout>
                  <c:x val="-1.0864072028177061E-16"/>
                  <c:y val="-1.440740417464062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fld id="{6362A928-F073-4636-BD0E-885F7336C9A6}" type="VALUE">
                      <a:rPr lang="en-US" smtClean="0">
                        <a:solidFill>
                          <a:srgbClr val="000000"/>
                        </a:solidFill>
                      </a:rPr>
                      <a:pPr>
                        <a:defRPr/>
                      </a:pPr>
                      <a:t>[VALUE]</a:t>
                    </a:fld>
                    <a:r>
                      <a:rPr lang="en-US" dirty="0">
                        <a:solidFill>
                          <a:srgbClr val="0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66-4C7D-9F93-02B463B195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Any alcohol use</c:v>
                </c:pt>
                <c:pt idx="1">
                  <c:v>Daily</c:v>
                </c:pt>
                <c:pt idx="2">
                  <c:v>Weekly</c:v>
                </c:pt>
                <c:pt idx="3">
                  <c:v>Monthly</c:v>
                </c:pt>
                <c:pt idx="4">
                  <c:v>Less than monthly</c:v>
                </c:pt>
                <c:pt idx="6">
                  <c:v>Binge drinking during past 30 daysᵃ</c:v>
                </c:pt>
              </c:strCache>
            </c:strRef>
          </c:cat>
          <c:val>
            <c:numRef>
              <c:f>Sheet1!$B$2:$B$8</c:f>
              <c:numCache>
                <c:formatCode>General</c:formatCode>
                <c:ptCount val="7"/>
                <c:pt idx="0">
                  <c:v>63</c:v>
                </c:pt>
                <c:pt idx="1">
                  <c:v>7</c:v>
                </c:pt>
                <c:pt idx="2">
                  <c:v>19</c:v>
                </c:pt>
                <c:pt idx="3">
                  <c:v>12</c:v>
                </c:pt>
                <c:pt idx="4">
                  <c:v>26</c:v>
                </c:pt>
                <c:pt idx="6">
                  <c:v>16</c:v>
                </c:pt>
              </c:numCache>
            </c:numRef>
          </c:val>
          <c:extLst>
            <c:ext xmlns:c16="http://schemas.microsoft.com/office/drawing/2014/chart" uri="{C3380CC4-5D6E-409C-BE32-E72D297353CC}">
              <c16:uniqueId val="{00000003-6CB4-461F-9645-66D154074427}"/>
            </c:ext>
          </c:extLst>
        </c:ser>
        <c:dLbls>
          <c:dLblPos val="ctr"/>
          <c:showLegendKey val="0"/>
          <c:showVal val="1"/>
          <c:showCatName val="0"/>
          <c:showSerName val="0"/>
          <c:showPercent val="0"/>
          <c:showBubbleSize val="0"/>
        </c:dLbls>
        <c:gapWidth val="90"/>
        <c:overlap val="-20"/>
        <c:axId val="473687344"/>
        <c:axId val="473685376"/>
      </c:barChart>
      <c:catAx>
        <c:axId val="47368734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5376"/>
        <c:crosses val="autoZero"/>
        <c:auto val="1"/>
        <c:lblAlgn val="ctr"/>
        <c:lblOffset val="100"/>
        <c:noMultiLvlLbl val="0"/>
      </c:catAx>
      <c:valAx>
        <c:axId val="473685376"/>
        <c:scaling>
          <c:orientation val="minMax"/>
          <c:max val="100"/>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dirty="0"/>
                  <a:t>Percentage</a:t>
                </a:r>
              </a:p>
            </c:rich>
          </c:tx>
          <c:layout>
            <c:manualLayout>
              <c:xMode val="edge"/>
              <c:yMode val="edge"/>
              <c:x val="1.5948961314475717E-3"/>
              <c:y val="0.3232895129383287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473687344"/>
        <c:crosses val="autoZero"/>
        <c:crossBetween val="between"/>
      </c:valAx>
      <c:spPr>
        <a:noFill/>
        <a:ln>
          <a:noFill/>
        </a:ln>
        <a:effectLst/>
      </c:spPr>
    </c:plotArea>
    <c:plotVisOnly val="1"/>
    <c:dispBlanksAs val="gap"/>
    <c:showDLblsOverMax val="0"/>
  </c:chart>
  <c:spPr>
    <a:noFill/>
    <a:ln>
      <a:noFill/>
    </a:ln>
    <a:effectLst/>
  </c:spPr>
  <c:txPr>
    <a:bodyPr/>
    <a:lstStyle/>
    <a:p>
      <a:pPr>
        <a:defRPr sz="1800" b="1">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7" cy="4643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1393" y="0"/>
            <a:ext cx="3037417" cy="464343"/>
          </a:xfrm>
          <a:prstGeom prst="rect">
            <a:avLst/>
          </a:prstGeom>
        </p:spPr>
        <p:txBody>
          <a:bodyPr vert="horz" lIns="91440" tIns="45720" rIns="91440" bIns="45720" rtlCol="0"/>
          <a:lstStyle>
            <a:lvl1pPr algn="r">
              <a:defRPr sz="1200"/>
            </a:lvl1pPr>
          </a:lstStyle>
          <a:p>
            <a:fld id="{DA9E73D4-EAB5-4C58-AE65-D579D8F6FD10}" type="datetimeFigureOut">
              <a:rPr lang="en-US" smtClean="0"/>
              <a:pPr/>
              <a:t>10/7/2020</a:t>
            </a:fld>
            <a:endParaRPr lang="en-US" dirty="0"/>
          </a:p>
        </p:txBody>
      </p:sp>
      <p:sp>
        <p:nvSpPr>
          <p:cNvPr id="4" name="Footer Placeholder 3"/>
          <p:cNvSpPr>
            <a:spLocks noGrp="1"/>
          </p:cNvSpPr>
          <p:nvPr>
            <p:ph type="ftr" sz="quarter" idx="2"/>
          </p:nvPr>
        </p:nvSpPr>
        <p:spPr>
          <a:xfrm>
            <a:off x="0" y="8830468"/>
            <a:ext cx="3037417" cy="46434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93" y="8830468"/>
            <a:ext cx="3037417" cy="464343"/>
          </a:xfrm>
          <a:prstGeom prst="rect">
            <a:avLst/>
          </a:prstGeom>
        </p:spPr>
        <p:txBody>
          <a:bodyPr vert="horz" lIns="91440" tIns="45720" rIns="91440" bIns="45720" rtlCol="0" anchor="b"/>
          <a:lstStyle>
            <a:lvl1pPr algn="r">
              <a:defRPr sz="1200"/>
            </a:lvl1pPr>
          </a:lstStyle>
          <a:p>
            <a:fld id="{90BD8A07-8823-4B98-A59A-B87AD8846562}" type="slidenum">
              <a:rPr lang="en-US" smtClean="0"/>
              <a:pPr/>
              <a:t>‹#›</a:t>
            </a:fld>
            <a:endParaRPr lang="en-US" dirty="0"/>
          </a:p>
        </p:txBody>
      </p:sp>
    </p:spTree>
    <p:extLst>
      <p:ext uri="{BB962C8B-B14F-4D97-AF65-F5344CB8AC3E}">
        <p14:creationId xmlns:p14="http://schemas.microsoft.com/office/powerpoint/2010/main" val="736245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7" cy="4643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1393" y="0"/>
            <a:ext cx="3037417" cy="464343"/>
          </a:xfrm>
          <a:prstGeom prst="rect">
            <a:avLst/>
          </a:prstGeom>
        </p:spPr>
        <p:txBody>
          <a:bodyPr vert="horz" lIns="91440" tIns="45720" rIns="91440" bIns="45720" rtlCol="0"/>
          <a:lstStyle>
            <a:lvl1pPr algn="r">
              <a:defRPr sz="1200"/>
            </a:lvl1pPr>
          </a:lstStyle>
          <a:p>
            <a:fld id="{3596E0C9-E3E0-4EC9-9D66-C7F7DA51C085}" type="datetimeFigureOut">
              <a:rPr lang="en-US" smtClean="0"/>
              <a:pPr/>
              <a:t>10/7/2020</a:t>
            </a:fld>
            <a:endParaRPr lang="en-US" dirty="0"/>
          </a:p>
        </p:txBody>
      </p:sp>
      <p:sp>
        <p:nvSpPr>
          <p:cNvPr id="4" name="Slide Image Placeholder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16029"/>
            <a:ext cx="5607048" cy="41838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468"/>
            <a:ext cx="3037417" cy="46434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93" y="8830468"/>
            <a:ext cx="3037417" cy="464343"/>
          </a:xfrm>
          <a:prstGeom prst="rect">
            <a:avLst/>
          </a:prstGeom>
        </p:spPr>
        <p:txBody>
          <a:bodyPr vert="horz" lIns="91440" tIns="45720" rIns="91440" bIns="45720" rtlCol="0" anchor="b"/>
          <a:lstStyle>
            <a:lvl1pPr algn="r">
              <a:defRPr sz="1200"/>
            </a:lvl1pPr>
          </a:lstStyle>
          <a:p>
            <a:fld id="{A865C136-C8CF-4A0E-BFCA-BBD985A0B3E5}" type="slidenum">
              <a:rPr lang="en-US" smtClean="0"/>
              <a:pPr/>
              <a:t>‹#›</a:t>
            </a:fld>
            <a:endParaRPr lang="en-US" dirty="0"/>
          </a:p>
        </p:txBody>
      </p:sp>
    </p:spTree>
    <p:extLst>
      <p:ext uri="{BB962C8B-B14F-4D97-AF65-F5344CB8AC3E}">
        <p14:creationId xmlns:p14="http://schemas.microsoft.com/office/powerpoint/2010/main" val="324650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289050" y="719138"/>
            <a:ext cx="4794250" cy="3595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solidFill>
                  <a:prstClr val="black"/>
                </a:solidFill>
                <a:latin typeface="Calibri" panose="020F0502020204030204" pitchFamily="34" charset="0"/>
              </a:rPr>
              <a:pPr fontAlgn="base">
                <a:spcBef>
                  <a:spcPct val="0"/>
                </a:spcBef>
                <a:spcAft>
                  <a:spcPct val="0"/>
                </a:spcAft>
              </a:pPr>
              <a:t>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71812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estimated 98% of persons had health insurance or coverage for care or antiretroviral</a:t>
            </a:r>
            <a:r>
              <a:rPr lang="en-US" sz="1200" kern="1200" baseline="0" dirty="0">
                <a:solidFill>
                  <a:schemeClr val="tx1"/>
                </a:solidFill>
                <a:effectLst/>
                <a:latin typeface="+mn-lt"/>
                <a:ea typeface="+mn-ea"/>
                <a:cs typeface="+mn-cs"/>
              </a:rPr>
              <a:t> medications</a:t>
            </a:r>
            <a:r>
              <a:rPr lang="en-US" sz="1200" kern="1200" dirty="0">
                <a:solidFill>
                  <a:schemeClr val="tx1"/>
                </a:solidFill>
                <a:effectLst/>
                <a:latin typeface="+mn-lt"/>
                <a:ea typeface="+mn-ea"/>
                <a:cs typeface="+mn-cs"/>
              </a:rPr>
              <a:t>, including Ryan White HIV/AIDS Program</a:t>
            </a:r>
            <a:r>
              <a:rPr lang="en-US" sz="1200" kern="1200" baseline="0" dirty="0">
                <a:solidFill>
                  <a:schemeClr val="tx1"/>
                </a:solidFill>
                <a:effectLst/>
                <a:latin typeface="+mn-lt"/>
                <a:ea typeface="+mn-ea"/>
                <a:cs typeface="+mn-cs"/>
              </a:rPr>
              <a:t> coverage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estimated 42% had household incomes at or below the federal poverty threshold. </a:t>
            </a:r>
            <a:r>
              <a:rPr lang="en-US" sz="1200" b="0" i="0" u="none" strike="noStrike" kern="1200" baseline="0" dirty="0">
                <a:solidFill>
                  <a:schemeClr val="tx1"/>
                </a:solidFill>
                <a:latin typeface="+mn-lt"/>
                <a:ea typeface="+mn-ea"/>
                <a:cs typeface="+mn-cs"/>
              </a:rPr>
              <a:t>Poverty guidelines were defined by the Department of Health and Human Services.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17% of adults with diagnosed HIV had less than a high school education. The estimated prevalence of homelessness—defined as living on the street, in a shelter, in a single-room-occupancy hotel, or in a car at any time in the past 12 months—was 9%.  An estimated 5% of adults with diagnosed HIV were incarcerated for more than 24 hours in the past 12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Data on social determinants of health were collected using in-person or telephone interviews. 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10</a:t>
            </a:fld>
            <a:endParaRPr lang="en-US" dirty="0"/>
          </a:p>
        </p:txBody>
      </p:sp>
    </p:spTree>
    <p:extLst>
      <p:ext uri="{BB962C8B-B14F-4D97-AF65-F5344CB8AC3E}">
        <p14:creationId xmlns:p14="http://schemas.microsoft.com/office/powerpoint/2010/main" val="363030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46% of persons had health insurance or coverage for care or antiretroviral medications</a:t>
            </a:r>
            <a:r>
              <a:rPr lang="en-US" sz="1200" kern="1200" baseline="0" dirty="0">
                <a:solidFill>
                  <a:srgbClr val="000000"/>
                </a:solidFill>
                <a:effectLst/>
                <a:latin typeface="+mn-lt"/>
                <a:ea typeface="+mn-ea"/>
                <a:cs typeface="+mn-cs"/>
              </a:rPr>
              <a:t> </a:t>
            </a:r>
            <a:r>
              <a:rPr lang="en-US" sz="1200" kern="1200" dirty="0">
                <a:solidFill>
                  <a:srgbClr val="000000"/>
                </a:solidFill>
                <a:effectLst/>
                <a:latin typeface="+mn-lt"/>
                <a:ea typeface="+mn-ea"/>
                <a:cs typeface="+mn-cs"/>
              </a:rPr>
              <a:t>through the Ryan White HIV/AIDS Program (RWHAP), 47% had Medicaid, 28% had Medicare, and 36% had private health insurance. People could</a:t>
            </a:r>
            <a:r>
              <a:rPr lang="en-US" sz="1200" kern="1200" baseline="0" dirty="0">
                <a:solidFill>
                  <a:srgbClr val="000000"/>
                </a:solidFill>
                <a:effectLst/>
                <a:latin typeface="+mn-lt"/>
                <a:ea typeface="+mn-ea"/>
                <a:cs typeface="+mn-cs"/>
              </a:rPr>
              <a:t> report more than one type of health insurance or coverage.</a:t>
            </a: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dirty="0">
                <a:solidFill>
                  <a:srgbClr val="000000"/>
                </a:solidFill>
                <a:effectLst/>
                <a:latin typeface="+mn-lt"/>
                <a:ea typeface="+mn-ea"/>
                <a:cs typeface="+mn-cs"/>
              </a:rPr>
              <a:t>Data</a:t>
            </a:r>
            <a:r>
              <a:rPr lang="en-US" sz="1200" kern="1200" baseline="0" dirty="0">
                <a:solidFill>
                  <a:srgbClr val="000000"/>
                </a:solidFill>
                <a:effectLst/>
                <a:latin typeface="+mn-lt"/>
                <a:ea typeface="+mn-ea"/>
                <a:cs typeface="+mn-cs"/>
              </a:rPr>
              <a:t> on types of h</a:t>
            </a:r>
            <a:r>
              <a:rPr lang="en-US" sz="1200" kern="1200" dirty="0">
                <a:solidFill>
                  <a:srgbClr val="000000"/>
                </a:solidFill>
                <a:effectLst/>
                <a:latin typeface="+mn-lt"/>
                <a:ea typeface="+mn-ea"/>
                <a:cs typeface="+mn-cs"/>
              </a:rPr>
              <a:t>ealth</a:t>
            </a:r>
            <a:r>
              <a:rPr lang="en-US" sz="1200" kern="1200" baseline="0" dirty="0">
                <a:solidFill>
                  <a:srgbClr val="000000"/>
                </a:solidFill>
                <a:effectLst/>
                <a:latin typeface="+mn-lt"/>
                <a:ea typeface="+mn-ea"/>
                <a:cs typeface="+mn-cs"/>
              </a:rPr>
              <a:t> insurance or coverage for care or antiretroviral medications were collected using in-person or </a:t>
            </a:r>
            <a:r>
              <a:rPr lang="en-US" sz="1200" kern="1200" baseline="0" dirty="0">
                <a:solidFill>
                  <a:schemeClr val="tx1"/>
                </a:solidFill>
                <a:effectLst/>
                <a:latin typeface="+mn-lt"/>
                <a:ea typeface="+mn-ea"/>
                <a:cs typeface="+mn-cs"/>
              </a:rPr>
              <a:t>telephone </a:t>
            </a:r>
            <a:r>
              <a:rPr lang="en-US" sz="1200" kern="1200" baseline="0" dirty="0">
                <a:solidFill>
                  <a:srgbClr val="000000"/>
                </a:solidFill>
                <a:effectLst/>
                <a:latin typeface="+mn-lt"/>
                <a:ea typeface="+mn-ea"/>
                <a:cs typeface="+mn-cs"/>
              </a:rPr>
              <a:t>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11</a:t>
            </a:fld>
            <a:endParaRPr lang="en-US" dirty="0"/>
          </a:p>
        </p:txBody>
      </p:sp>
    </p:spTree>
    <p:extLst>
      <p:ext uri="{BB962C8B-B14F-4D97-AF65-F5344CB8AC3E}">
        <p14:creationId xmlns:p14="http://schemas.microsoft.com/office/powerpoint/2010/main" val="247112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of adults with diagnosed HIV reported symptoms of major depression, and 10% reported symptoms of other depression, during the past 2 weeks.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Responses to the items on the PHQ-8 were used to define “major depression” and “other depression,” according to criteria from the DSM-IV. “Major depression” was defined as having at least 5 symptoms of depression; “other depression” was defined as having 2–4 symptoms of depression. </a:t>
            </a:r>
            <a:r>
              <a:rPr lang="en-US" sz="1200" kern="1200" dirty="0">
                <a:solidFill>
                  <a:schemeClr val="tx1"/>
                </a:solidFill>
                <a:effectLst/>
                <a:latin typeface="+mn-lt"/>
                <a:ea typeface="+mn-ea"/>
                <a:cs typeface="+mn-cs"/>
              </a:rPr>
              <a:t>The PHQ-8 classification "other depression" comprises the DSM-IV categories of dysthymia and depressive disorder, not otherwise specified, which includes minor or subthreshold depression.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dirty="0">
                <a:solidFill>
                  <a:srgbClr val="000000"/>
                </a:solidFill>
                <a:effectLst/>
                <a:latin typeface="+mn-lt"/>
                <a:ea typeface="+mn-ea"/>
                <a:cs typeface="+mn-cs"/>
              </a:rPr>
              <a:t>Data</a:t>
            </a:r>
            <a:r>
              <a:rPr lang="en-US" sz="1200" kern="1200" baseline="0" dirty="0">
                <a:solidFill>
                  <a:srgbClr val="000000"/>
                </a:solidFill>
                <a:effectLst/>
                <a:latin typeface="+mn-lt"/>
                <a:ea typeface="+mn-ea"/>
                <a:cs typeface="+mn-cs"/>
              </a:rPr>
              <a:t> on symptoms of depression were collected using in-person or </a:t>
            </a:r>
            <a:r>
              <a:rPr lang="en-US" sz="1200" kern="1200" baseline="0" dirty="0">
                <a:solidFill>
                  <a:schemeClr val="tx1"/>
                </a:solidFill>
                <a:effectLst/>
                <a:latin typeface="+mn-lt"/>
                <a:ea typeface="+mn-ea"/>
                <a:cs typeface="+mn-cs"/>
              </a:rPr>
              <a:t>telephone </a:t>
            </a:r>
            <a:r>
              <a:rPr lang="en-US" sz="1200" kern="1200" baseline="0" dirty="0">
                <a:solidFill>
                  <a:srgbClr val="000000"/>
                </a:solidFill>
                <a:effectLst/>
                <a:latin typeface="+mn-lt"/>
                <a:ea typeface="+mn-ea"/>
                <a:cs typeface="+mn-cs"/>
              </a:rPr>
              <a:t>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12</a:t>
            </a:fld>
            <a:endParaRPr lang="en-US" dirty="0"/>
          </a:p>
        </p:txBody>
      </p:sp>
    </p:spTree>
    <p:extLst>
      <p:ext uri="{BB962C8B-B14F-4D97-AF65-F5344CB8AC3E}">
        <p14:creationId xmlns:p14="http://schemas.microsoft.com/office/powerpoint/2010/main" val="121021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all adults with diagnosed HIV, 7% reported symptoms of mild anxiety, 8% reported symptoms of moderate anxiety, and 8% reported symptoms of severe anxiety in the past 2 weeks.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Responses to the GAD-7 were used to define “mild anxiety,” “moderate anxiety,” and “severe anxiety,” according to criteria from the DSM-IV. “Severe anxiety” was defined as having a score of ≥15; “moderate anxiety” was defined as having a score of 10–14; and “mild anxiety” was defined as having a score of 5–9.</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Anxiety data were collected using in-person or telephone interviews. 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13</a:t>
            </a:fld>
            <a:endParaRPr lang="en-US" dirty="0"/>
          </a:p>
        </p:txBody>
      </p:sp>
    </p:spTree>
    <p:extLst>
      <p:ext uri="{BB962C8B-B14F-4D97-AF65-F5344CB8AC3E}">
        <p14:creationId xmlns:p14="http://schemas.microsoft.com/office/powerpoint/2010/main" val="298516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estimated prevalence of </a:t>
            </a:r>
            <a:r>
              <a:rPr lang="en-US" sz="1200" b="0" kern="1200" dirty="0">
                <a:solidFill>
                  <a:schemeClr val="tx1"/>
                </a:solidFill>
                <a:effectLst/>
                <a:latin typeface="+mn-lt"/>
                <a:ea typeface="+mn-ea"/>
                <a:cs typeface="+mn-cs"/>
              </a:rPr>
              <a:t>cigarette</a:t>
            </a:r>
            <a:r>
              <a:rPr lang="en-US" sz="1200" kern="1200" dirty="0">
                <a:solidFill>
                  <a:schemeClr val="tx1"/>
                </a:solidFill>
                <a:effectLst/>
                <a:latin typeface="+mn-lt"/>
                <a:ea typeface="+mn-ea"/>
                <a:cs typeface="+mn-cs"/>
              </a:rPr>
              <a:t> smoking in the past 12 months was 34%.</a:t>
            </a:r>
            <a:r>
              <a:rPr lang="en-US" sz="1200" kern="1200" baseline="0" dirty="0">
                <a:solidFill>
                  <a:schemeClr val="tx1"/>
                </a:solidFill>
                <a:effectLst/>
                <a:latin typeface="+mn-lt"/>
                <a:ea typeface="+mn-ea"/>
                <a:cs typeface="+mn-cs"/>
              </a:rPr>
              <a:t> An estimated </a:t>
            </a:r>
            <a:r>
              <a:rPr lang="en-US" sz="1200" kern="1200" dirty="0">
                <a:solidFill>
                  <a:schemeClr val="tx1"/>
                </a:solidFill>
                <a:effectLst/>
                <a:latin typeface="+mn-lt"/>
                <a:ea typeface="+mn-ea"/>
                <a:cs typeface="+mn-cs"/>
              </a:rPr>
              <a:t>28% of persons smoked daily, 3% weekly, 1% monthly, and 2% less than monthly.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baseline="0" dirty="0">
                <a:solidFill>
                  <a:schemeClr val="tx1"/>
                </a:solidFill>
                <a:effectLst/>
                <a:latin typeface="+mn-lt"/>
                <a:ea typeface="+mn-ea"/>
                <a:cs typeface="+mn-cs"/>
              </a:rPr>
              <a:t>Smoking data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14</a:t>
            </a:fld>
            <a:endParaRPr lang="en-US" dirty="0"/>
          </a:p>
        </p:txBody>
      </p:sp>
    </p:spTree>
    <p:extLst>
      <p:ext uri="{BB962C8B-B14F-4D97-AF65-F5344CB8AC3E}">
        <p14:creationId xmlns:p14="http://schemas.microsoft.com/office/powerpoint/2010/main" val="3985199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estimated</a:t>
            </a:r>
            <a:r>
              <a:rPr lang="en-US" sz="1200" kern="1200" baseline="0" dirty="0">
                <a:solidFill>
                  <a:schemeClr val="tx1"/>
                </a:solidFill>
                <a:effectLst/>
                <a:latin typeface="+mn-lt"/>
                <a:ea typeface="+mn-ea"/>
                <a:cs typeface="+mn-cs"/>
              </a:rPr>
              <a:t> prevalence of any alcohol use in the past 12 months was 63%. </a:t>
            </a:r>
            <a:r>
              <a:rPr lang="en-US" sz="1200" kern="1200" dirty="0">
                <a:solidFill>
                  <a:schemeClr val="tx1"/>
                </a:solidFill>
                <a:effectLst/>
                <a:latin typeface="+mn-lt"/>
                <a:ea typeface="+mn-ea"/>
                <a:cs typeface="+mn-cs"/>
              </a:rPr>
              <a:t>An estimated 7% of persons reported drinking alcohol daily, 19% weekly, 12% monthly</a:t>
            </a:r>
            <a:r>
              <a:rPr lang="en-US" sz="1200" kern="1200" baseline="0" dirty="0">
                <a:solidFill>
                  <a:schemeClr val="tx1"/>
                </a:solidFill>
                <a:effectLst/>
                <a:latin typeface="+mn-lt"/>
                <a:ea typeface="+mn-ea"/>
                <a:cs typeface="+mn-cs"/>
              </a:rPr>
              <a:t>, and 26% reported less than monthly in </a:t>
            </a:r>
            <a:r>
              <a:rPr lang="en-US" sz="1200" kern="1200" dirty="0">
                <a:solidFill>
                  <a:schemeClr val="tx1"/>
                </a:solidFill>
                <a:effectLst/>
                <a:latin typeface="+mn-lt"/>
                <a:ea typeface="+mn-ea"/>
                <a:cs typeface="+mn-cs"/>
              </a:rPr>
              <a:t>the 12 months before the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 estimated 16% of persons engaged in binge drinking, defined as 5 or more alcoholic beverages in one sitting for men or 4 or more alcoholic beverages for women, during the past 30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kumimoji="0" lang="en-US" sz="1200" b="0" i="0" u="none" strike="noStrike" kern="1200" cap="none" spc="0" normalizeH="0" baseline="0" noProof="0" dirty="0">
                <a:ln>
                  <a:noFill/>
                </a:ln>
                <a:solidFill>
                  <a:prstClr val="black"/>
                </a:solidFill>
                <a:effectLst/>
                <a:uLnTx/>
                <a:uFillTx/>
                <a:latin typeface="+mn-lt"/>
                <a:ea typeface="+mn-ea"/>
                <a:cs typeface="+mn-cs"/>
              </a:rPr>
              <a:t>Alcohol use data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15</a:t>
            </a:fld>
            <a:endParaRPr lang="en-US" dirty="0"/>
          </a:p>
        </p:txBody>
      </p:sp>
    </p:spTree>
    <p:extLst>
      <p:ext uri="{BB962C8B-B14F-4D97-AF65-F5344CB8AC3E}">
        <p14:creationId xmlns:p14="http://schemas.microsoft.com/office/powerpoint/2010/main" val="75339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estimated 2% of persons used injection drugs for non-medical purposes in the past 12 months. An estimated 30% of persons used non-injection drugs (i.e. any drug that was administered by any route other than injection) for non</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medical purposes. An estimated 26% used marijuana, 6% used poppers (amyl nitrite), 6% used cocaine, and 5% used methamphetamine; 3% used prescription opioids.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Injection and non-injection drug use data were collected using in-person or telephone interviews. 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16</a:t>
            </a:fld>
            <a:endParaRPr lang="en-US" dirty="0"/>
          </a:p>
        </p:txBody>
      </p:sp>
    </p:spTree>
    <p:extLst>
      <p:ext uri="{BB962C8B-B14F-4D97-AF65-F5344CB8AC3E}">
        <p14:creationId xmlns:p14="http://schemas.microsoft.com/office/powerpoint/2010/main" val="391619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Among men who had sex with men (MSM), an estimated 7% engaged in high-risk sex, compared with 4% of men who only had sex with women (MSW), and 5% of women had sex with men (WSM).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a:t>
            </a:r>
            <a:r>
              <a:rPr lang="en-US" sz="1200" kern="1200" baseline="0" dirty="0">
                <a:solidFill>
                  <a:schemeClr val="tx1"/>
                </a:solidFill>
                <a:effectLst/>
                <a:latin typeface="+mn-lt"/>
                <a:ea typeface="+mn-ea"/>
                <a:cs typeface="+mn-cs"/>
              </a:rPr>
              <a:t>-risk sex was defined as having vaginal or anal sex in the past 12 months with at least 1 HIV-negative or unknown status partner while not having sustained viral suppression (all viral load tests in the past 12 months &lt;200 copies/mL or detectable), when a condom was not used, and the partner was not known to be taking pre-exposure prophylaxis (PrEP).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High-risk sex </a:t>
            </a:r>
            <a:r>
              <a:rPr lang="en-US" sz="1200" kern="1200" baseline="0" dirty="0">
                <a:solidFill>
                  <a:schemeClr val="tx1"/>
                </a:solidFill>
                <a:effectLst/>
                <a:latin typeface="+mn-lt"/>
                <a:ea typeface="+mn-ea"/>
                <a:cs typeface="+mn-cs"/>
              </a:rPr>
              <a:t>data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865C136-C8CF-4A0E-BFCA-BBD985A0B3E5}" type="slidenum">
              <a:rPr lang="en-US" smtClean="0"/>
              <a:pPr/>
              <a:t>17</a:t>
            </a:fld>
            <a:endParaRPr lang="en-US" dirty="0"/>
          </a:p>
        </p:txBody>
      </p:sp>
    </p:spTree>
    <p:extLst>
      <p:ext uri="{BB962C8B-B14F-4D97-AF65-F5344CB8AC3E}">
        <p14:creationId xmlns:p14="http://schemas.microsoft.com/office/powerpoint/2010/main" val="3728395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69% of</a:t>
            </a:r>
            <a:r>
              <a:rPr lang="en-US" sz="1200" kern="1200" baseline="0" dirty="0">
                <a:solidFill>
                  <a:schemeClr val="tx1"/>
                </a:solidFill>
                <a:effectLst/>
                <a:latin typeface="+mn-lt"/>
                <a:ea typeface="+mn-ea"/>
                <a:cs typeface="+mn-cs"/>
              </a:rPr>
              <a:t> all women </a:t>
            </a:r>
            <a:r>
              <a:rPr lang="en-US" sz="1200" kern="1200" dirty="0">
                <a:solidFill>
                  <a:schemeClr val="tx1"/>
                </a:solidFill>
                <a:effectLst/>
                <a:latin typeface="+mn-lt"/>
                <a:ea typeface="+mn-ea"/>
                <a:cs typeface="+mn-cs"/>
              </a:rPr>
              <a:t>received a Pap test in the past 12 months. An estimated 33% of women had been pregnant at least once since testing positive for HIV infection.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Gynecologic</a:t>
            </a:r>
            <a:r>
              <a:rPr lang="en-US" sz="1200" kern="1200" baseline="0" dirty="0">
                <a:solidFill>
                  <a:schemeClr val="tx1"/>
                </a:solidFill>
                <a:effectLst/>
                <a:latin typeface="+mn-lt"/>
                <a:ea typeface="+mn-ea"/>
                <a:cs typeface="+mn-cs"/>
              </a:rPr>
              <a:t> and reproductive health services data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18</a:t>
            </a:fld>
            <a:endParaRPr lang="en-US" dirty="0"/>
          </a:p>
        </p:txBody>
      </p:sp>
    </p:spTree>
    <p:extLst>
      <p:ext uri="{BB962C8B-B14F-4D97-AF65-F5344CB8AC3E}">
        <p14:creationId xmlns:p14="http://schemas.microsoft.com/office/powerpoint/2010/main" val="188472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98% of persons had ever taken antiretroviral therapy (ART) and 92% of</a:t>
            </a:r>
            <a:r>
              <a:rPr lang="en-US" sz="1200" kern="1200" baseline="0" dirty="0">
                <a:solidFill>
                  <a:schemeClr val="tx1"/>
                </a:solidFill>
                <a:effectLst/>
                <a:latin typeface="+mn-lt"/>
                <a:ea typeface="+mn-ea"/>
                <a:cs typeface="+mn-cs"/>
              </a:rPr>
              <a:t> persons </a:t>
            </a:r>
            <a:r>
              <a:rPr lang="en-US" sz="1200" b="0" kern="1200" dirty="0">
                <a:solidFill>
                  <a:schemeClr val="tx1"/>
                </a:solidFill>
                <a:effectLst/>
                <a:latin typeface="+mn-lt"/>
                <a:ea typeface="+mn-ea"/>
                <a:cs typeface="+mn-cs"/>
              </a:rPr>
              <a:t>were taking ART at the time of interview based on self-report.</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Among</a:t>
            </a:r>
            <a:r>
              <a:rPr lang="en-US" sz="1200" b="0" kern="1200" baseline="0" dirty="0">
                <a:solidFill>
                  <a:schemeClr val="tx1"/>
                </a:solidFill>
                <a:effectLst/>
                <a:latin typeface="+mn-lt"/>
                <a:ea typeface="+mn-ea"/>
                <a:cs typeface="+mn-cs"/>
              </a:rPr>
              <a:t> persons with a history of ART use who were not on ART at the time of interview, an estimated 40% discontinued ART due to money or insurance problems, 23% because the person didn’t believe they need ART, and 23% because the person thought ART would make them sick or harm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b="0" kern="1200" baseline="0" dirty="0">
                <a:solidFill>
                  <a:schemeClr val="tx1"/>
                </a:solidFill>
                <a:effectLst/>
                <a:latin typeface="+mn-lt"/>
                <a:ea typeface="+mn-ea"/>
                <a:cs typeface="+mn-cs"/>
              </a:rPr>
              <a:t>R</a:t>
            </a:r>
            <a:r>
              <a:rPr lang="en-US" sz="1200" b="0" kern="1200" dirty="0">
                <a:solidFill>
                  <a:schemeClr val="tx1"/>
                </a:solidFill>
                <a:effectLst/>
                <a:latin typeface="+mn-lt"/>
                <a:ea typeface="+mn-ea"/>
                <a:cs typeface="+mn-cs"/>
              </a:rPr>
              <a:t>eported ART </a:t>
            </a:r>
            <a:r>
              <a:rPr lang="en-US" sz="1200" b="0" kern="1200" baseline="0" dirty="0">
                <a:solidFill>
                  <a:schemeClr val="tx1"/>
                </a:solidFill>
                <a:effectLst/>
                <a:latin typeface="+mn-lt"/>
                <a:ea typeface="+mn-ea"/>
                <a:cs typeface="+mn-cs"/>
              </a:rPr>
              <a:t>data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19</a:t>
            </a:fld>
            <a:endParaRPr lang="en-US" dirty="0"/>
          </a:p>
        </p:txBody>
      </p:sp>
    </p:spTree>
    <p:extLst>
      <p:ext uri="{BB962C8B-B14F-4D97-AF65-F5344CB8AC3E}">
        <p14:creationId xmlns:p14="http://schemas.microsoft.com/office/powerpoint/2010/main" val="304201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lvl="0" indent="-12" algn="l" defTabSz="914400" rtl="0" eaLnBrk="1" fontAlgn="auto" latinLnBrk="0" hangingPunct="1">
              <a:lnSpc>
                <a:spcPct val="100000"/>
              </a:lnSpc>
              <a:spcBef>
                <a:spcPts val="0"/>
              </a:spcBef>
              <a:spcAft>
                <a:spcPts val="0"/>
              </a:spcAft>
              <a:buClrTx/>
              <a:buSzTx/>
              <a:buFont typeface="+mj-lt"/>
              <a:buNone/>
              <a:tabLst/>
              <a:defRPr/>
            </a:pPr>
            <a:r>
              <a:rPr lang="en-US" strike="noStrike" baseline="0" dirty="0"/>
              <a:t>MMP </a:t>
            </a:r>
            <a:r>
              <a:rPr lang="en-US" strike="noStrike" dirty="0"/>
              <a:t>is a surveillance system that monitors and reports clinical outcomes and behaviors of adults with diagnosed HIV infection in the United States. </a:t>
            </a:r>
            <a:r>
              <a:rPr lang="en-US" strike="noStrike" baseline="0" dirty="0"/>
              <a:t>MMP reports nationally and locally </a:t>
            </a:r>
            <a:r>
              <a:rPr lang="en-US" strike="noStrike" dirty="0"/>
              <a:t>representative estimates of risk behaviors and clinical outcomes; health-related behaviors; accessibility and use of prevention, care, and support services; HIV care and treatment; and variations of factors by characteristics.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171458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effectLst/>
                <a:latin typeface="+mn-lt"/>
                <a:ea typeface="+mn-ea"/>
                <a:cs typeface="+mn-cs"/>
              </a:rPr>
              <a:t>Among persons who reported taking antiretroviral therapy (ART), an estimated 61% of persons took all prescribed ART doses in the 30 days before the interview. Over half (55%) rated themselves as “excellent” at taking their HIV medicines in the way they were supposed to and 71% reported that they always took their HIV medicine in the way they were supposed to.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baseline="0" dirty="0">
                <a:solidFill>
                  <a:schemeClr val="tx1"/>
                </a:solidFill>
                <a:effectLst/>
                <a:latin typeface="+mn-lt"/>
                <a:ea typeface="+mn-ea"/>
                <a:cs typeface="+mn-cs"/>
              </a:rPr>
              <a:t>Adherence data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20</a:t>
            </a:fld>
            <a:endParaRPr lang="en-US" dirty="0"/>
          </a:p>
        </p:txBody>
      </p:sp>
    </p:spTree>
    <p:extLst>
      <p:ext uri="{BB962C8B-B14F-4D97-AF65-F5344CB8AC3E}">
        <p14:creationId xmlns:p14="http://schemas.microsoft.com/office/powerpoint/2010/main" val="126010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Among persons who were currently taking antiretroviral therapy (ART), 40% reported that the reason for their most recently missed dose was because they forgot and 26% reported it was because of a change in daily routine or being</a:t>
            </a:r>
            <a:r>
              <a:rPr lang="en-US" sz="1200" b="0" kern="1200" baseline="0" dirty="0">
                <a:solidFill>
                  <a:schemeClr val="tx1"/>
                </a:solidFill>
                <a:effectLst/>
                <a:latin typeface="+mn-lt"/>
                <a:ea typeface="+mn-ea"/>
                <a:cs typeface="+mn-cs"/>
              </a:rPr>
              <a:t> out of town</a:t>
            </a:r>
            <a:r>
              <a:rPr lang="en-US" sz="1200" b="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Adherence data were collected using in-person or telephone interviews. 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865C136-C8CF-4A0E-BFCA-BBD985A0B3E5}" type="slidenum">
              <a:rPr lang="en-US" smtClean="0"/>
              <a:pPr/>
              <a:t>21</a:t>
            </a:fld>
            <a:endParaRPr lang="en-US" dirty="0"/>
          </a:p>
        </p:txBody>
      </p:sp>
    </p:spTree>
    <p:extLst>
      <p:ext uri="{BB962C8B-B14F-4D97-AF65-F5344CB8AC3E}">
        <p14:creationId xmlns:p14="http://schemas.microsoft.com/office/powerpoint/2010/main" val="2169449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dirty="0">
                <a:solidFill>
                  <a:srgbClr val="000000"/>
                </a:solidFill>
                <a:effectLst/>
                <a:latin typeface="+mn-lt"/>
                <a:ea typeface="+mn-ea"/>
                <a:cs typeface="+mn-cs"/>
              </a:rPr>
              <a:t>In</a:t>
            </a:r>
            <a:r>
              <a:rPr lang="en-US" sz="1200" b="0" kern="1200" baseline="0" dirty="0">
                <a:solidFill>
                  <a:srgbClr val="000000"/>
                </a:solidFill>
                <a:effectLst/>
                <a:latin typeface="+mn-lt"/>
                <a:ea typeface="+mn-ea"/>
                <a:cs typeface="+mn-cs"/>
              </a:rPr>
              <a:t> all, 97% of persons received some form of outpatient HIV care in the 12 months prior to the interview and 98% received outpatient HIV care in the 24 months prior to the interview. Outpatient HIV care was defined as any documentation of the following: encounter with an HIV care provider, viral load test result, CD4 test result, HIV resistance test or tropism assay, ART prescription, PCP prophylaxis, or MAC prophylaxis. Approximately 78% were retained in care in the 12 months prior to the interview and 61% were retained in care in the 24 months prior to the interview. Retention in care was defined as at least two elements of outpatient HIV care at least 90 days apart in each 12-month period.</a:t>
            </a:r>
          </a:p>
          <a:p>
            <a:endParaRPr lang="en-US" sz="1200" b="0" kern="1200" baseline="0" dirty="0">
              <a:solidFill>
                <a:srgbClr val="000000"/>
              </a:solidFill>
              <a:effectLst/>
              <a:latin typeface="+mn-lt"/>
              <a:ea typeface="+mn-ea"/>
              <a:cs typeface="+mn-cs"/>
            </a:endParaRPr>
          </a:p>
          <a:p>
            <a:r>
              <a:rPr lang="en-US" sz="1200" b="0" kern="1200" dirty="0">
                <a:solidFill>
                  <a:srgbClr val="000000"/>
                </a:solidFill>
                <a:effectLst/>
                <a:latin typeface="+mn-lt"/>
                <a:ea typeface="+mn-ea"/>
                <a:cs typeface="+mn-cs"/>
              </a:rPr>
              <a:t>Overall, an estimated 84% of persons had an antiretroviral therapy prescription documented in the medical record. Of persons who met the clinical criteria to</a:t>
            </a:r>
            <a:r>
              <a:rPr lang="en-US" sz="1200" b="0" kern="1200" baseline="0" dirty="0">
                <a:solidFill>
                  <a:srgbClr val="000000"/>
                </a:solidFill>
                <a:effectLst/>
                <a:latin typeface="+mn-lt"/>
                <a:ea typeface="+mn-ea"/>
                <a:cs typeface="+mn-cs"/>
              </a:rPr>
              <a:t> be prescribed </a:t>
            </a:r>
            <a:r>
              <a:rPr lang="en-US" sz="1200" b="0" i="1" kern="1200" dirty="0">
                <a:solidFill>
                  <a:srgbClr val="000000"/>
                </a:solidFill>
                <a:effectLst/>
                <a:latin typeface="+mn-lt"/>
                <a:ea typeface="+mn-ea"/>
                <a:cs typeface="+mn-cs"/>
              </a:rPr>
              <a:t>Pneumocystis </a:t>
            </a:r>
            <a:r>
              <a:rPr lang="en-US" sz="1200" b="0" kern="1200" dirty="0">
                <a:solidFill>
                  <a:srgbClr val="000000"/>
                </a:solidFill>
                <a:effectLst/>
                <a:latin typeface="+mn-lt"/>
                <a:ea typeface="+mn-ea"/>
                <a:cs typeface="+mn-cs"/>
              </a:rPr>
              <a:t>pneumonia (PCP) prophylaxis, 43% had a prescription for PCP prophylaxis documented in the medical record. Of persons who met the clinical criteria to be prescribed </a:t>
            </a:r>
            <a:r>
              <a:rPr lang="en-US" sz="1200" b="0" i="1" kern="1200" dirty="0">
                <a:solidFill>
                  <a:srgbClr val="000000"/>
                </a:solidFill>
                <a:effectLst/>
                <a:latin typeface="+mn-lt"/>
                <a:ea typeface="+mn-ea"/>
                <a:cs typeface="+mn-cs"/>
              </a:rPr>
              <a:t>Mycobacterium avium</a:t>
            </a:r>
            <a:r>
              <a:rPr lang="en-US" sz="1200" b="0" kern="1200" dirty="0">
                <a:solidFill>
                  <a:srgbClr val="000000"/>
                </a:solidFill>
                <a:effectLst/>
                <a:latin typeface="+mn-lt"/>
                <a:ea typeface="+mn-ea"/>
                <a:cs typeface="+mn-cs"/>
              </a:rPr>
              <a:t> complex (MAC) prophylaxis, 43% had a prescription for MAC prophylaxis documented in the medical record. 76% of persons received an influenza vaccination. </a:t>
            </a:r>
          </a:p>
          <a:p>
            <a:endParaRPr lang="en-US" sz="1200" b="0" kern="1200" baseline="0" dirty="0">
              <a:solidFill>
                <a:srgbClr val="000000"/>
              </a:solidFill>
              <a:effectLst/>
              <a:latin typeface="+mn-lt"/>
              <a:ea typeface="+mn-ea"/>
              <a:cs typeface="+mn-cs"/>
            </a:endParaRPr>
          </a:p>
          <a:p>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b="0" kern="1200" dirty="0">
                <a:solidFill>
                  <a:srgbClr val="000000"/>
                </a:solidFill>
                <a:effectLst/>
                <a:latin typeface="+mn-lt"/>
                <a:ea typeface="+mn-ea"/>
                <a:cs typeface="+mn-cs"/>
              </a:rPr>
              <a:t>Clinical care </a:t>
            </a:r>
            <a:r>
              <a:rPr lang="en-US" sz="1200" b="0" kern="1200" baseline="0" dirty="0">
                <a:solidFill>
                  <a:srgbClr val="000000"/>
                </a:solidFill>
                <a:effectLst/>
                <a:latin typeface="+mn-lt"/>
                <a:ea typeface="+mn-ea"/>
                <a:cs typeface="+mn-cs"/>
              </a:rPr>
              <a:t>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 Additionally, a self-reported encounter with an HIV care provider met the criteria for receipt of outpatient HIV care.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sz="1200" b="0" kern="1200" dirty="0">
              <a:solidFill>
                <a:srgbClr val="00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22</a:t>
            </a:fld>
            <a:endParaRPr lang="en-US" dirty="0"/>
          </a:p>
        </p:txBody>
      </p:sp>
    </p:spTree>
    <p:extLst>
      <p:ext uri="{BB962C8B-B14F-4D97-AF65-F5344CB8AC3E}">
        <p14:creationId xmlns:p14="http://schemas.microsoft.com/office/powerpoint/2010/main" val="3816883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effectLst/>
                <a:latin typeface="+mn-lt"/>
                <a:ea typeface="+mn-ea"/>
                <a:cs typeface="+mn-cs"/>
              </a:rPr>
              <a:t>In all, 39% of persons had at least 1 visit to an emergency department in the 12 months prior to the interview and 19% were admitted to the hospital in the 12 months prior to the interview.</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baseline="0" dirty="0">
                <a:solidFill>
                  <a:schemeClr val="tx1"/>
                </a:solidFill>
                <a:effectLst/>
                <a:latin typeface="+mn-lt"/>
                <a:ea typeface="+mn-ea"/>
                <a:cs typeface="+mn-cs"/>
              </a:rPr>
              <a:t>Emergency department and hospital admissions data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23</a:t>
            </a:fld>
            <a:endParaRPr lang="en-US" dirty="0"/>
          </a:p>
        </p:txBody>
      </p:sp>
    </p:spTree>
    <p:extLst>
      <p:ext uri="{BB962C8B-B14F-4D97-AF65-F5344CB8AC3E}">
        <p14:creationId xmlns:p14="http://schemas.microsoft.com/office/powerpoint/2010/main" val="171128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a:t>
            </a:r>
            <a:r>
              <a:rPr lang="en-US" sz="1200" b="0" kern="1200" dirty="0">
                <a:solidFill>
                  <a:schemeClr val="tx1"/>
                </a:solidFill>
                <a:effectLst/>
                <a:latin typeface="+mn-lt"/>
                <a:ea typeface="+mn-ea"/>
                <a:cs typeface="+mn-cs"/>
              </a:rPr>
              <a:t>estimated 70% of persons had an undetectable HIV viral load (&lt;200 copies/mL or undetectable) at the most recent test, and 63% of persons had sustained viral suppression, defined as having all viral load tests in the past 12 months &lt;200 copies/mL or undetectable in the 12 months prior to the interview. </a:t>
            </a:r>
          </a:p>
          <a:p>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b="0" kern="1200" dirty="0">
                <a:solidFill>
                  <a:schemeClr val="tx1"/>
                </a:solidFill>
                <a:effectLst/>
                <a:latin typeface="+mn-lt"/>
                <a:ea typeface="+mn-ea"/>
                <a:cs typeface="+mn-cs"/>
              </a:rPr>
              <a:t>HIV viral load data were collected using medical record abstractions. Abstraction of medical records occurred at the facility where the participant received most of their HIV care </a:t>
            </a:r>
            <a:r>
              <a:rPr lang="en-US" sz="1200" b="0" kern="1200" baseline="0" dirty="0">
                <a:solidFill>
                  <a:srgbClr val="000000"/>
                </a:solidFill>
                <a:effectLst/>
                <a:latin typeface="+mn-lt"/>
                <a:ea typeface="+mn-ea"/>
                <a:cs typeface="+mn-cs"/>
              </a:rPr>
              <a:t>in the 12 months prior to the interview</a:t>
            </a:r>
            <a:r>
              <a:rPr lang="en-US" sz="1200" b="0" kern="1200" dirty="0">
                <a:solidFill>
                  <a:schemeClr val="tx1"/>
                </a:solidFill>
                <a:effectLst/>
                <a:latin typeface="+mn-lt"/>
                <a:ea typeface="+mn-ea"/>
                <a:cs typeface="+mn-cs"/>
              </a:rPr>
              <a:t>. Medical records were only abstracted at one clinic regardless of how many clinics the participant </a:t>
            </a:r>
            <a:r>
              <a:rPr lang="en-US" sz="1200" b="0" kern="1200" baseline="0" dirty="0">
                <a:solidFill>
                  <a:srgbClr val="000000"/>
                </a:solidFill>
                <a:effectLst/>
                <a:latin typeface="+mn-lt"/>
                <a:ea typeface="+mn-ea"/>
                <a:cs typeface="+mn-cs"/>
              </a:rPr>
              <a:t>visited</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24</a:t>
            </a:fld>
            <a:endParaRPr lang="en-US" dirty="0"/>
          </a:p>
        </p:txBody>
      </p:sp>
    </p:spTree>
    <p:extLst>
      <p:ext uri="{BB962C8B-B14F-4D97-AF65-F5344CB8AC3E}">
        <p14:creationId xmlns:p14="http://schemas.microsoft.com/office/powerpoint/2010/main" val="1779366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rgbClr val="000000"/>
                </a:solidFill>
                <a:effectLst/>
                <a:latin typeface="+mn-lt"/>
                <a:ea typeface="+mn-ea"/>
                <a:cs typeface="+mn-cs"/>
              </a:rPr>
              <a:t>Among sexually active persons, an estimated 65% were tested for syphilis, 49% for gonorrhea, 49% for chlamydia, and 44% for all 3 sexually transmitted diseases (STDs), by any anatomical site of testing.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baseline="0" dirty="0">
                <a:solidFill>
                  <a:srgbClr val="000000"/>
                </a:solidFill>
                <a:effectLst/>
                <a:latin typeface="+mn-lt"/>
                <a:ea typeface="+mn-ea"/>
                <a:cs typeface="+mn-cs"/>
              </a:rPr>
              <a:t>STD screening </a:t>
            </a:r>
            <a:r>
              <a:rPr lang="en-US" sz="1200" b="0" kern="1200" baseline="0" dirty="0">
                <a:solidFill>
                  <a:srgbClr val="000000"/>
                </a:solidFill>
                <a:effectLst/>
                <a:latin typeface="+mn-lt"/>
                <a:ea typeface="+mn-ea"/>
                <a:cs typeface="+mn-cs"/>
              </a:rPr>
              <a:t>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a:t>
            </a:r>
            <a:r>
              <a:rPr lang="en-US" sz="1200" kern="1200" dirty="0">
                <a:solidFill>
                  <a:schemeClr val="tx1"/>
                </a:solidFill>
                <a:effectLst/>
                <a:latin typeface="+mn-lt"/>
                <a:ea typeface="+mn-ea"/>
                <a:cs typeface="+mn-cs"/>
              </a:rPr>
              <a:t> 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sz="1200" b="0" kern="1200" baseline="0" dirty="0">
              <a:solidFill>
                <a:srgbClr val="00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25</a:t>
            </a:fld>
            <a:endParaRPr lang="en-US" dirty="0"/>
          </a:p>
        </p:txBody>
      </p:sp>
    </p:spTree>
    <p:extLst>
      <p:ext uri="{BB962C8B-B14F-4D97-AF65-F5344CB8AC3E}">
        <p14:creationId xmlns:p14="http://schemas.microsoft.com/office/powerpoint/2010/main" val="2590530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24% of persons needed</a:t>
            </a:r>
            <a:r>
              <a:rPr lang="en-US" sz="1200" kern="1200" baseline="0" dirty="0">
                <a:solidFill>
                  <a:schemeClr val="tx1"/>
                </a:solidFill>
                <a:effectLst/>
                <a:latin typeface="+mn-lt"/>
                <a:ea typeface="+mn-ea"/>
                <a:cs typeface="+mn-cs"/>
              </a:rPr>
              <a:t> but did not receive</a:t>
            </a:r>
            <a:r>
              <a:rPr lang="en-US" sz="1200" kern="1200" dirty="0">
                <a:solidFill>
                  <a:schemeClr val="tx1"/>
                </a:solidFill>
                <a:effectLst/>
                <a:latin typeface="+mn-lt"/>
                <a:ea typeface="+mn-ea"/>
                <a:cs typeface="+mn-cs"/>
              </a:rPr>
              <a:t> dental </a:t>
            </a:r>
            <a:r>
              <a:rPr lang="en-US" sz="1200" b="0" kern="1200" dirty="0">
                <a:solidFill>
                  <a:schemeClr val="tx1"/>
                </a:solidFill>
                <a:effectLst/>
                <a:latin typeface="+mn-lt"/>
                <a:ea typeface="+mn-ea"/>
                <a:cs typeface="+mn-cs"/>
              </a:rPr>
              <a:t>care; 13% shelter or housing services; 12% SNAP or WIC; 9% mental health services; 9% transportation assistance; 8% meal</a:t>
            </a:r>
            <a:r>
              <a:rPr lang="en-US" sz="1200" b="0" kern="1200" baseline="0" dirty="0">
                <a:solidFill>
                  <a:schemeClr val="tx1"/>
                </a:solidFill>
                <a:effectLst/>
                <a:latin typeface="+mn-lt"/>
                <a:ea typeface="+mn-ea"/>
                <a:cs typeface="+mn-cs"/>
              </a:rPr>
              <a:t> or food services</a:t>
            </a:r>
            <a:r>
              <a:rPr lang="en-US" sz="1200" b="0" kern="1200" dirty="0">
                <a:solidFill>
                  <a:schemeClr val="tx1"/>
                </a:solidFill>
                <a:effectLst/>
                <a:latin typeface="+mn-lt"/>
                <a:ea typeface="+mn-ea"/>
                <a:cs typeface="+mn-cs"/>
              </a:rPr>
              <a:t>; 8% HIV case management</a:t>
            </a:r>
            <a:r>
              <a:rPr lang="en-US" sz="1200" b="0" kern="1200" baseline="0" dirty="0">
                <a:solidFill>
                  <a:schemeClr val="tx1"/>
                </a:solidFill>
                <a:effectLst/>
                <a:latin typeface="+mn-lt"/>
                <a:ea typeface="+mn-ea"/>
                <a:cs typeface="+mn-cs"/>
              </a:rPr>
              <a:t> services; </a:t>
            </a:r>
            <a:r>
              <a:rPr lang="en-US" sz="1200" b="0" kern="1200" dirty="0">
                <a:solidFill>
                  <a:schemeClr val="tx1"/>
                </a:solidFill>
                <a:effectLst/>
                <a:latin typeface="+mn-lt"/>
                <a:ea typeface="+mn-ea"/>
                <a:cs typeface="+mn-cs"/>
              </a:rPr>
              <a:t>8% HIV peer group support; </a:t>
            </a:r>
            <a:r>
              <a:rPr lang="en-US" sz="1200" b="0" kern="1200" baseline="0" dirty="0">
                <a:solidFill>
                  <a:schemeClr val="tx1"/>
                </a:solidFill>
                <a:effectLst/>
                <a:latin typeface="+mn-lt"/>
                <a:ea typeface="+mn-ea"/>
                <a:cs typeface="+mn-cs"/>
              </a:rPr>
              <a:t>6% patient navigation services; and 3% medicine through the AIDS Drug Assistance Program</a:t>
            </a:r>
            <a:r>
              <a:rPr lang="en-US" sz="1200" b="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b="0" kern="1200" baseline="0" dirty="0">
                <a:solidFill>
                  <a:schemeClr val="tx1"/>
                </a:solidFill>
                <a:effectLst/>
                <a:latin typeface="+mn-lt"/>
                <a:ea typeface="+mn-ea"/>
                <a:cs typeface="+mn-cs"/>
              </a:rPr>
              <a:t>Data on unmet needs for ancillary services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26</a:t>
            </a:fld>
            <a:endParaRPr lang="en-US" dirty="0"/>
          </a:p>
        </p:txBody>
      </p:sp>
    </p:spTree>
    <p:extLst>
      <p:ext uri="{BB962C8B-B14F-4D97-AF65-F5344CB8AC3E}">
        <p14:creationId xmlns:p14="http://schemas.microsoft.com/office/powerpoint/2010/main" val="2053421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rgbClr val="000000"/>
                </a:solidFill>
                <a:effectLst/>
                <a:latin typeface="+mn-lt"/>
                <a:ea typeface="+mn-ea"/>
                <a:cs typeface="+mn-cs"/>
              </a:rPr>
              <a:t>One-quarter</a:t>
            </a:r>
            <a:r>
              <a:rPr lang="en-US" sz="1200" b="0" kern="1200" baseline="0" dirty="0">
                <a:solidFill>
                  <a:srgbClr val="000000"/>
                </a:solidFill>
                <a:effectLst/>
                <a:latin typeface="+mn-lt"/>
                <a:ea typeface="+mn-ea"/>
                <a:cs typeface="+mn-cs"/>
              </a:rPr>
              <a:t> (25%) of persons were ever slapped, punched, shoved, kicked, choked, or otherwise physically hurt by a romantic or sexual partner and 4% of persons experienced this in the 12 months prior to the interview. In all, 16% were ever threatened with harm or physically forced to have unwanted vaginal, anal, or oral sex and 1% of persons experienced this in the 12 months prior to the interview. </a:t>
            </a:r>
          </a:p>
          <a:p>
            <a:endParaRPr lang="en-US" sz="1200" b="0" kern="1200" dirty="0">
              <a:solidFill>
                <a:srgbClr val="000000"/>
              </a:solidFill>
              <a:effectLst/>
              <a:latin typeface="+mn-lt"/>
              <a:ea typeface="+mn-ea"/>
              <a:cs typeface="+mn-cs"/>
            </a:endParaRPr>
          </a:p>
          <a:p>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b="0" kern="1200" dirty="0">
                <a:solidFill>
                  <a:srgbClr val="000000"/>
                </a:solidFill>
                <a:effectLst/>
                <a:latin typeface="+mn-lt"/>
                <a:ea typeface="+mn-ea"/>
                <a:cs typeface="+mn-cs"/>
              </a:rPr>
              <a:t>Data on intimate partner violence and sexual violence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sz="1200" b="0" kern="1200" dirty="0">
              <a:solidFill>
                <a:srgbClr val="00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27</a:t>
            </a:fld>
            <a:endParaRPr lang="en-US" dirty="0"/>
          </a:p>
        </p:txBody>
      </p:sp>
    </p:spTree>
    <p:extLst>
      <p:ext uri="{BB962C8B-B14F-4D97-AF65-F5344CB8AC3E}">
        <p14:creationId xmlns:p14="http://schemas.microsoft.com/office/powerpoint/2010/main" val="92891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past 12 months, an estimated 49% of </a:t>
            </a:r>
            <a:r>
              <a:rPr lang="en-US" sz="1200" b="0" i="0" u="none" strike="noStrike" kern="1200" baseline="0" dirty="0">
                <a:solidFill>
                  <a:schemeClr val="tx1"/>
                </a:solidFill>
                <a:latin typeface="+mn-lt"/>
                <a:ea typeface="+mn-ea"/>
                <a:cs typeface="+mn-cs"/>
              </a:rPr>
              <a:t>persons received free condoms. </a:t>
            </a:r>
            <a:r>
              <a:rPr lang="en-US" sz="1200" b="0" kern="1200" dirty="0">
                <a:solidFill>
                  <a:schemeClr val="tx1"/>
                </a:solidFill>
                <a:effectLst/>
                <a:latin typeface="+mn-lt"/>
                <a:ea typeface="+mn-ea"/>
                <a:cs typeface="+mn-cs"/>
              </a:rPr>
              <a:t>An estimated 52% of persons received counseling from a physician, nurse, or other healthcare worker about HIV and sexually transmitted</a:t>
            </a:r>
            <a:r>
              <a:rPr lang="en-US" sz="1200" b="0" kern="1200" baseline="0" dirty="0">
                <a:solidFill>
                  <a:schemeClr val="tx1"/>
                </a:solidFill>
                <a:effectLst/>
                <a:latin typeface="+mn-lt"/>
                <a:ea typeface="+mn-ea"/>
                <a:cs typeface="+mn-cs"/>
              </a:rPr>
              <a:t> disease (STD) </a:t>
            </a:r>
            <a:r>
              <a:rPr lang="en-US" sz="1200" b="0" kern="1200" dirty="0">
                <a:solidFill>
                  <a:schemeClr val="tx1"/>
                </a:solidFill>
                <a:effectLst/>
                <a:latin typeface="+mn-lt"/>
                <a:ea typeface="+mn-ea"/>
                <a:cs typeface="+mn-cs"/>
              </a:rPr>
              <a:t>prevention; 31% had a one-on-one conversation with an outreach worker, a counselor</a:t>
            </a:r>
            <a:r>
              <a:rPr lang="en-US" sz="1200" kern="1200" dirty="0">
                <a:solidFill>
                  <a:schemeClr val="tx1"/>
                </a:solidFill>
                <a:effectLst/>
                <a:latin typeface="+mn-lt"/>
                <a:ea typeface="+mn-ea"/>
                <a:cs typeface="+mn-cs"/>
              </a:rPr>
              <a:t>, or a prevention program worker about HIV</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STD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prevention; and 12% participated in a small-group session (excluding discussions with friends) to discuss the prevention of HIV and other STDs in the past 12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Prevention services </a:t>
            </a:r>
            <a:r>
              <a:rPr lang="en-US" sz="1200" kern="1200" baseline="0" dirty="0">
                <a:solidFill>
                  <a:schemeClr val="tx1"/>
                </a:solidFill>
                <a:effectLst/>
                <a:latin typeface="+mn-lt"/>
                <a:ea typeface="+mn-ea"/>
                <a:cs typeface="+mn-cs"/>
              </a:rPr>
              <a:t>data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28</a:t>
            </a:fld>
            <a:endParaRPr lang="en-US" dirty="0"/>
          </a:p>
        </p:txBody>
      </p:sp>
    </p:spTree>
    <p:extLst>
      <p:ext uri="{BB962C8B-B14F-4D97-AF65-F5344CB8AC3E}">
        <p14:creationId xmlns:p14="http://schemas.microsoft.com/office/powerpoint/2010/main" val="457332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estimated 9% of persons</a:t>
            </a:r>
            <a:r>
              <a:rPr lang="en-US" sz="1200" kern="1200" baseline="0" dirty="0">
                <a:solidFill>
                  <a:schemeClr val="tx1"/>
                </a:solidFill>
                <a:effectLst/>
                <a:latin typeface="+mn-lt"/>
                <a:ea typeface="+mn-ea"/>
                <a:cs typeface="+mn-cs"/>
              </a:rPr>
              <a:t> who received outpatient HIV care in the 12 months prior to the interview were homeless</a:t>
            </a:r>
            <a:r>
              <a:rPr lang="en-US" sz="1200" b="0" kern="1200" dirty="0">
                <a:solidFill>
                  <a:schemeClr val="tx1"/>
                </a:solidFill>
                <a:effectLst/>
                <a:latin typeface="+mn-lt"/>
                <a:ea typeface="+mn-ea"/>
                <a:cs typeface="+mn-cs"/>
              </a:rPr>
              <a:t>—defined as living on the street, in a shelter, in a single-room-occupancy hotel, or in a car.</a:t>
            </a:r>
            <a:r>
              <a:rPr lang="en-US" sz="1200" b="0" kern="1200" baseline="0" dirty="0">
                <a:solidFill>
                  <a:schemeClr val="tx1"/>
                </a:solidFill>
                <a:effectLst/>
                <a:latin typeface="+mn-lt"/>
                <a:ea typeface="+mn-ea"/>
                <a:cs typeface="+mn-cs"/>
              </a:rPr>
              <a:t> An estimated 6% of persons engaged in high-risk sex—defined as having vaginal or anal sex in the past 12 months with at least 1 HIV-negative or unknown status partner while not having sustained viral suppression (defined as having all viral load tests in the past 12 months less than 200 copies per mL or undetectable), when a condom was not used, and the partner was not on pre-exposure prophylaxis (PrEP). The median HIV stigma scale score among all persons was 39. The HIV stigma score is derived from a ten-item scale ranging from 0 (no stigma) to 100 (high stigma) that measures 4 dimensions of HIV stigma: personalized stigma, disclosure concerns, negative self-image, and perceived public attitudes about people living with HIV.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b="0" kern="1200" baseline="0" dirty="0">
                <a:solidFill>
                  <a:schemeClr val="tx1"/>
                </a:solidFill>
                <a:effectLst/>
                <a:latin typeface="+mn-lt"/>
                <a:ea typeface="+mn-ea"/>
                <a:cs typeface="+mn-cs"/>
              </a:rPr>
              <a:t>Data on national indicators were collected using in-person or telephone 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29</a:t>
            </a:fld>
            <a:endParaRPr lang="en-US" dirty="0"/>
          </a:p>
        </p:txBody>
      </p:sp>
    </p:spTree>
    <p:extLst>
      <p:ext uri="{BB962C8B-B14F-4D97-AF65-F5344CB8AC3E}">
        <p14:creationId xmlns:p14="http://schemas.microsoft.com/office/powerpoint/2010/main" val="224838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2017, MMP used a two-stage sampling design to produce nationally and locally representative estimates. The sample was selected in 2 consecutive stages: (1) 16 states and 1 territory were selected from all 50 states, the District of Columbia, and Puerto Rico, and (2) participants were selected from adults with diagnosed HIV infection aged ≥18 years reported to the National HIV</a:t>
            </a:r>
            <a:r>
              <a:rPr lang="en-US" sz="1200" kern="1200" baseline="0" dirty="0">
                <a:solidFill>
                  <a:schemeClr val="tx1"/>
                </a:solidFill>
                <a:effectLst/>
                <a:latin typeface="+mn-lt"/>
                <a:ea typeface="+mn-ea"/>
                <a:cs typeface="+mn-cs"/>
              </a:rPr>
              <a:t> Surveillance System (</a:t>
            </a:r>
            <a:r>
              <a:rPr lang="en-US" sz="1200" kern="1200" dirty="0">
                <a:solidFill>
                  <a:schemeClr val="tx1"/>
                </a:solidFill>
                <a:effectLst/>
                <a:latin typeface="+mn-lt"/>
                <a:ea typeface="+mn-ea"/>
                <a:cs typeface="+mn-cs"/>
              </a:rPr>
              <a:t>NHSS) within those areas as of December 31, 2016.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MMP collects cross-sectional data each year through in-person or telephone interviews and medical record abstractions from June 1st through May 31</a:t>
            </a:r>
            <a:r>
              <a:rPr lang="en-US" baseline="30000" dirty="0">
                <a:solidFill>
                  <a:srgbClr val="000000"/>
                </a:solidFill>
              </a:rPr>
              <a:t>st</a:t>
            </a:r>
            <a:r>
              <a:rPr lang="en-US" dirty="0">
                <a:solidFill>
                  <a:srgbClr val="000000"/>
                </a:solidFill>
              </a:rPr>
              <a:t> each year. Medical record abstraction data are</a:t>
            </a:r>
            <a:r>
              <a:rPr lang="en-US" baseline="0" dirty="0">
                <a:solidFill>
                  <a:srgbClr val="000000"/>
                </a:solidFill>
              </a:rPr>
              <a:t> obtained</a:t>
            </a:r>
            <a:r>
              <a:rPr lang="en-US" dirty="0">
                <a:solidFill>
                  <a:srgbClr val="000000"/>
                </a:solidFill>
              </a:rPr>
              <a:t> from medical records at the participant’s most frequent source of HIV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Time period for measurement of the estimates presented in this slide set is during the 12 months before interview unless otherwise noted.</a:t>
            </a:r>
          </a:p>
        </p:txBody>
      </p:sp>
      <p:sp>
        <p:nvSpPr>
          <p:cNvPr id="4" name="Slide Number Placeholder 3"/>
          <p:cNvSpPr>
            <a:spLocks noGrp="1"/>
          </p:cNvSpPr>
          <p:nvPr>
            <p:ph type="sldNum" sz="quarter" idx="10"/>
          </p:nvPr>
        </p:nvSpPr>
        <p:spPr/>
        <p:txBody>
          <a:bodyPr/>
          <a:lstStyle/>
          <a:p>
            <a:fld id="{A865C136-C8CF-4A0E-BFCA-BBD985A0B3E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616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is based, in part, on contributions by Medical Monitoring Project (MMP) participants, community and provider advisory boards, project area staff, interviewers, and abstractors; the Data Coordinating Center for HIV Supplemental Surveillance at ICF International; and members of the Clinical Outcomes Team, Division of HIV/AIDS Prevention, National Center for HIV/AIDS, Viral Hepatitis, STD, and TB Prevention, CDC, Atlanta, </a:t>
            </a:r>
            <a:r>
              <a:rPr lang="en-US"/>
              <a:t>Georgia.</a:t>
            </a:r>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30</a:t>
            </a:fld>
            <a:endParaRPr lang="en-US" dirty="0"/>
          </a:p>
        </p:txBody>
      </p:sp>
    </p:spTree>
    <p:extLst>
      <p:ext uri="{BB962C8B-B14F-4D97-AF65-F5344CB8AC3E}">
        <p14:creationId xmlns:p14="http://schemas.microsoft.com/office/powerpoint/2010/main" val="391135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pPr/>
              <a:t>31</a:t>
            </a:fld>
            <a:endParaRPr lang="en-US" dirty="0"/>
          </a:p>
        </p:txBody>
      </p:sp>
    </p:spTree>
    <p:extLst>
      <p:ext uri="{BB962C8B-B14F-4D97-AF65-F5344CB8AC3E}">
        <p14:creationId xmlns:p14="http://schemas.microsoft.com/office/powerpoint/2010/main" val="290849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16 states and territory selected in the first stage of sampling, 23 individual jurisdictions were funded to conduct data collection for the 2017 cycle,</a:t>
            </a:r>
            <a:r>
              <a:rPr lang="en-US" sz="1200" kern="1200" baseline="0" dirty="0">
                <a:solidFill>
                  <a:schemeClr val="tx1"/>
                </a:solidFill>
                <a:effectLst/>
                <a:latin typeface="+mn-lt"/>
                <a:ea typeface="+mn-ea"/>
                <a:cs typeface="+mn-cs"/>
              </a:rPr>
              <a:t> including </a:t>
            </a:r>
            <a:r>
              <a:rPr lang="en-US" dirty="0"/>
              <a:t>16 states, Puerto Rico, and 6 independent surveillance jurisdictions within the selected states.</a:t>
            </a:r>
          </a:p>
          <a:p>
            <a:endParaRPr lang="en-US" dirty="0"/>
          </a:p>
        </p:txBody>
      </p:sp>
      <p:sp>
        <p:nvSpPr>
          <p:cNvPr id="4" name="Slide Number Placeholder 3"/>
          <p:cNvSpPr>
            <a:spLocks noGrp="1"/>
          </p:cNvSpPr>
          <p:nvPr>
            <p:ph type="sldNum" sz="quarter" idx="10"/>
          </p:nvPr>
        </p:nvSpPr>
        <p:spPr/>
        <p:txBody>
          <a:bodyPr/>
          <a:lstStyle/>
          <a:p>
            <a:fld id="{A865C136-C8CF-4A0E-BFCA-BBD985A0B3E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7457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23 project areas participated in MMP, resulting in a project area response rate of 100%. In total, 9,700 persons were sampled from the </a:t>
            </a:r>
            <a:r>
              <a:rPr lang="fr-FR" sz="1200" kern="1200" dirty="0">
                <a:solidFill>
                  <a:schemeClr val="tx1"/>
                </a:solidFill>
                <a:effectLst/>
                <a:latin typeface="+mn-lt"/>
                <a:ea typeface="+mn-ea"/>
                <a:cs typeface="+mn-cs"/>
              </a:rPr>
              <a:t>National HIV Surveillance System (NHSS)</a:t>
            </a:r>
            <a:r>
              <a:rPr lang="en-US" sz="1200" kern="1200" dirty="0">
                <a:solidFill>
                  <a:schemeClr val="tx1"/>
                </a:solidFill>
                <a:effectLst/>
                <a:latin typeface="+mn-lt"/>
                <a:ea typeface="+mn-ea"/>
                <a:cs typeface="+mn-cs"/>
              </a:rPr>
              <a:t>. Adjusted for eligibility, the person response rate was 46%.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1" indent="0">
              <a:buClr>
                <a:srgbClr val="006A71"/>
              </a:buClr>
              <a:buSzPct val="100000"/>
              <a:buFont typeface="Wingdings" panose="05000000000000000000" pitchFamily="2" charset="2"/>
              <a:buNone/>
            </a:pPr>
            <a:r>
              <a:rPr lang="en-US" dirty="0"/>
              <a:t>4,222 adults with diagnosed HIV living in the 16 states and territory as of December 31, 2016 responded to the interview and, for persons who received HIV care within the past 12 months, had their medical records abstracted at their most frequent source of medical care during that time.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Data were weighted to represent all adults with diagnosed HIV living in the United States and Puerto Rico. </a:t>
            </a:r>
            <a:r>
              <a:rPr lang="en-US" dirty="0"/>
              <a:t>All data in the following slides are presented as weighted percentages.</a:t>
            </a:r>
          </a:p>
        </p:txBody>
      </p:sp>
      <p:sp>
        <p:nvSpPr>
          <p:cNvPr id="4" name="Slide Number Placeholder 3"/>
          <p:cNvSpPr>
            <a:spLocks noGrp="1"/>
          </p:cNvSpPr>
          <p:nvPr>
            <p:ph type="sldNum" sz="quarter" idx="10"/>
          </p:nvPr>
        </p:nvSpPr>
        <p:spPr/>
        <p:txBody>
          <a:bodyPr/>
          <a:lstStyle/>
          <a:p>
            <a:fld id="{A865C136-C8CF-4A0E-BFCA-BBD985A0B3E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8821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An estimated 75% of persons were male, 24% were female, and 2% were transgender (defined as either self-identifying as transgender or reporting a gender identity that was different from their reported sex assigned at birth).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dirty="0">
                <a:solidFill>
                  <a:srgbClr val="000000"/>
                </a:solidFill>
                <a:effectLst/>
                <a:latin typeface="Calibri" panose="020F0502020204030204" pitchFamily="34" charset="0"/>
                <a:ea typeface="+mn-ea"/>
                <a:cs typeface="+mn-cs"/>
              </a:rPr>
              <a:t>Demographic data </a:t>
            </a:r>
            <a:r>
              <a:rPr lang="en-US" sz="1200" kern="1200" baseline="0" dirty="0">
                <a:solidFill>
                  <a:srgbClr val="000000"/>
                </a:solidFill>
                <a:effectLst/>
                <a:latin typeface="Calibri" panose="020F0502020204030204" pitchFamily="34" charset="0"/>
                <a:ea typeface="+mn-ea"/>
                <a:cs typeface="+mn-cs"/>
              </a:rPr>
              <a:t>were collected using in-person or </a:t>
            </a:r>
            <a:r>
              <a:rPr lang="en-US" sz="1200" kern="1200" baseline="0" dirty="0">
                <a:solidFill>
                  <a:schemeClr val="tx1"/>
                </a:solidFill>
                <a:effectLst/>
                <a:latin typeface="Calibri" panose="020F0502020204030204" pitchFamily="34" charset="0"/>
                <a:ea typeface="+mn-ea"/>
                <a:cs typeface="+mn-cs"/>
              </a:rPr>
              <a:t>telephone </a:t>
            </a:r>
            <a:r>
              <a:rPr lang="en-US" sz="1200" kern="1200" baseline="0" dirty="0">
                <a:solidFill>
                  <a:srgbClr val="000000"/>
                </a:solidFill>
                <a:effectLst/>
                <a:latin typeface="Calibri" panose="020F0502020204030204" pitchFamily="34" charset="0"/>
                <a:ea typeface="+mn-ea"/>
                <a:cs typeface="+mn-cs"/>
              </a:rPr>
              <a:t>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6</a:t>
            </a:fld>
            <a:endParaRPr lang="en-US" dirty="0"/>
          </a:p>
        </p:txBody>
      </p:sp>
    </p:spTree>
    <p:extLst>
      <p:ext uri="{BB962C8B-B14F-4D97-AF65-F5344CB8AC3E}">
        <p14:creationId xmlns:p14="http://schemas.microsoft.com/office/powerpoint/2010/main" val="56684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Nearly three-quarters (74%) of persons were at least 40 years of 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dirty="0">
                <a:solidFill>
                  <a:srgbClr val="000000"/>
                </a:solidFill>
                <a:effectLst/>
                <a:latin typeface="Calibri" panose="020F0502020204030204" pitchFamily="34" charset="0"/>
                <a:ea typeface="+mn-ea"/>
                <a:cs typeface="+mn-cs"/>
              </a:rPr>
              <a:t>Demographic data </a:t>
            </a:r>
            <a:r>
              <a:rPr lang="en-US" sz="1200" kern="1200" baseline="0" dirty="0">
                <a:solidFill>
                  <a:srgbClr val="000000"/>
                </a:solidFill>
                <a:effectLst/>
                <a:latin typeface="Calibri" panose="020F0502020204030204" pitchFamily="34" charset="0"/>
                <a:ea typeface="+mn-ea"/>
                <a:cs typeface="+mn-cs"/>
              </a:rPr>
              <a:t>were collected using in-person or </a:t>
            </a:r>
            <a:r>
              <a:rPr lang="en-US" sz="1200" kern="1200" baseline="0" dirty="0">
                <a:solidFill>
                  <a:schemeClr val="tx1"/>
                </a:solidFill>
                <a:effectLst/>
                <a:latin typeface="Calibri" panose="020F0502020204030204" pitchFamily="34" charset="0"/>
                <a:ea typeface="+mn-ea"/>
                <a:cs typeface="+mn-cs"/>
              </a:rPr>
              <a:t>telephone </a:t>
            </a:r>
            <a:r>
              <a:rPr lang="en-US" sz="1200" kern="1200" baseline="0" dirty="0">
                <a:solidFill>
                  <a:srgbClr val="000000"/>
                </a:solidFill>
                <a:effectLst/>
                <a:latin typeface="Calibri" panose="020F0502020204030204" pitchFamily="34" charset="0"/>
                <a:ea typeface="+mn-ea"/>
                <a:cs typeface="+mn-cs"/>
              </a:rPr>
              <a:t>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7</a:t>
            </a:fld>
            <a:endParaRPr lang="en-US" dirty="0"/>
          </a:p>
        </p:txBody>
      </p:sp>
    </p:spTree>
    <p:extLst>
      <p:ext uri="{BB962C8B-B14F-4D97-AF65-F5344CB8AC3E}">
        <p14:creationId xmlns:p14="http://schemas.microsoft.com/office/powerpoint/2010/main" val="262903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mn-cs"/>
              </a:rPr>
              <a:t>Nearly half (47%) of persons identified themselves as </a:t>
            </a:r>
            <a:r>
              <a:rPr lang="en-US" sz="1200" b="0" kern="1200" dirty="0">
                <a:solidFill>
                  <a:schemeClr val="tx1"/>
                </a:solidFill>
                <a:effectLst/>
                <a:latin typeface="Calibri" panose="020F0502020204030204" pitchFamily="34" charset="0"/>
                <a:ea typeface="+mn-ea"/>
                <a:cs typeface="+mn-cs"/>
              </a:rPr>
              <a:t>heterosexual or straight; 42% as lesbian or gay; 9% as bisexual; and 2%</a:t>
            </a:r>
            <a:r>
              <a:rPr lang="en-US" sz="1200" b="0" kern="1200" baseline="0" dirty="0">
                <a:solidFill>
                  <a:schemeClr val="tx1"/>
                </a:solidFill>
                <a:effectLst/>
                <a:latin typeface="Calibri" panose="020F0502020204030204" pitchFamily="34" charset="0"/>
                <a:ea typeface="+mn-ea"/>
                <a:cs typeface="+mn-cs"/>
              </a:rPr>
              <a:t> as an other sexual orientation</a:t>
            </a:r>
            <a:r>
              <a:rPr lang="en-US" sz="1200" b="0" kern="1200" dirty="0">
                <a:solidFill>
                  <a:schemeClr val="tx1"/>
                </a:solidFill>
                <a:effectLst/>
                <a:latin typeface="Calibri" panose="020F0502020204030204"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dirty="0">
                <a:solidFill>
                  <a:srgbClr val="000000"/>
                </a:solidFill>
                <a:effectLst/>
                <a:latin typeface="Calibri" panose="020F0502020204030204" pitchFamily="34" charset="0"/>
                <a:ea typeface="+mn-ea"/>
                <a:cs typeface="+mn-cs"/>
              </a:rPr>
              <a:t>Demographic data </a:t>
            </a:r>
            <a:r>
              <a:rPr lang="en-US" sz="1200" kern="1200" baseline="0" dirty="0">
                <a:solidFill>
                  <a:srgbClr val="000000"/>
                </a:solidFill>
                <a:effectLst/>
                <a:latin typeface="Calibri" panose="020F0502020204030204" pitchFamily="34" charset="0"/>
                <a:ea typeface="+mn-ea"/>
                <a:cs typeface="+mn-cs"/>
              </a:rPr>
              <a:t>were collected using in-person or </a:t>
            </a:r>
            <a:r>
              <a:rPr lang="en-US" sz="1200" kern="1200" baseline="0" dirty="0">
                <a:solidFill>
                  <a:schemeClr val="tx1"/>
                </a:solidFill>
                <a:effectLst/>
                <a:latin typeface="Calibri" panose="020F0502020204030204" pitchFamily="34" charset="0"/>
                <a:ea typeface="+mn-ea"/>
                <a:cs typeface="+mn-cs"/>
              </a:rPr>
              <a:t>telephone </a:t>
            </a:r>
            <a:r>
              <a:rPr lang="en-US" sz="1200" kern="1200" baseline="0" dirty="0">
                <a:solidFill>
                  <a:srgbClr val="000000"/>
                </a:solidFill>
                <a:effectLst/>
                <a:latin typeface="Calibri" panose="020F0502020204030204" pitchFamily="34" charset="0"/>
                <a:ea typeface="+mn-ea"/>
                <a:cs typeface="+mn-cs"/>
              </a:rPr>
              <a:t>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8</a:t>
            </a:fld>
            <a:endParaRPr lang="en-US" dirty="0"/>
          </a:p>
        </p:txBody>
      </p:sp>
    </p:spTree>
    <p:extLst>
      <p:ext uri="{BB962C8B-B14F-4D97-AF65-F5344CB8AC3E}">
        <p14:creationId xmlns:p14="http://schemas.microsoft.com/office/powerpoint/2010/main" val="27751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mn-cs"/>
              </a:rPr>
              <a:t>An estimated 41% of</a:t>
            </a:r>
            <a:r>
              <a:rPr lang="en-US" sz="1200" b="0" kern="1200" baseline="0" dirty="0">
                <a:solidFill>
                  <a:schemeClr val="tx1"/>
                </a:solidFill>
                <a:effectLst/>
                <a:latin typeface="Calibri" panose="020F0502020204030204" pitchFamily="34" charset="0"/>
                <a:ea typeface="+mn-ea"/>
                <a:cs typeface="+mn-cs"/>
              </a:rPr>
              <a:t> persons </a:t>
            </a:r>
            <a:r>
              <a:rPr lang="en-US" sz="1200" b="0" kern="1200" dirty="0">
                <a:solidFill>
                  <a:schemeClr val="tx1"/>
                </a:solidFill>
                <a:effectLst/>
                <a:latin typeface="Calibri" panose="020F0502020204030204" pitchFamily="34" charset="0"/>
                <a:ea typeface="+mn-ea"/>
                <a:cs typeface="+mn-cs"/>
              </a:rPr>
              <a:t>were black or African American and 29% were white. Additionally, 22% of all persons were Hispanic or Latino (Hispanics and Latinos </a:t>
            </a:r>
            <a:r>
              <a:rPr lang="en-US" sz="1200" kern="1200" dirty="0">
                <a:solidFill>
                  <a:schemeClr val="tx1"/>
                </a:solidFill>
                <a:effectLst/>
                <a:latin typeface="Calibri" panose="020F0502020204030204" pitchFamily="34" charset="0"/>
                <a:ea typeface="+mn-ea"/>
                <a:cs typeface="+mn-cs"/>
              </a:rPr>
              <a:t>can be of any race)</a:t>
            </a:r>
            <a:r>
              <a:rPr lang="en-US" sz="1200" kern="1200" baseline="0" dirty="0">
                <a:solidFill>
                  <a:schemeClr val="tx1"/>
                </a:solidFill>
                <a:effectLst/>
                <a:latin typeface="Calibri" panose="020F0502020204030204" pitchFamily="34" charset="0"/>
                <a:ea typeface="+mn-ea"/>
                <a:cs typeface="+mn-cs"/>
              </a:rPr>
              <a:t> and 8% were American Indian/Alaska Native, Asian, Native Hawaiian/Other Pacific Islander, or multiracial. </a:t>
            </a:r>
            <a:endParaRPr lang="en-US" sz="1200" kern="1200" dirty="0">
              <a:solidFill>
                <a:schemeClr val="tx1"/>
              </a:solidFill>
              <a:effectLst/>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presented were from the Medical Monitoring Project, a surveillance system monitoring clinical outcomes and behaviors of adults with diagnosed HIV infection in the United States. </a:t>
            </a:r>
            <a:r>
              <a:rPr lang="en-US" sz="1200" kern="1200" dirty="0">
                <a:solidFill>
                  <a:srgbClr val="000000"/>
                </a:solidFill>
                <a:effectLst/>
                <a:latin typeface="Calibri" panose="020F0502020204030204" pitchFamily="34" charset="0"/>
                <a:ea typeface="+mn-ea"/>
                <a:cs typeface="+mn-cs"/>
              </a:rPr>
              <a:t>Demographic data </a:t>
            </a:r>
            <a:r>
              <a:rPr lang="en-US" sz="1200" kern="1200" baseline="0" dirty="0">
                <a:solidFill>
                  <a:srgbClr val="000000"/>
                </a:solidFill>
                <a:effectLst/>
                <a:latin typeface="Calibri" panose="020F0502020204030204" pitchFamily="34" charset="0"/>
                <a:ea typeface="+mn-ea"/>
                <a:cs typeface="+mn-cs"/>
              </a:rPr>
              <a:t>were collected using in-person or </a:t>
            </a:r>
            <a:r>
              <a:rPr lang="en-US" sz="1200" kern="1200" baseline="0" dirty="0">
                <a:solidFill>
                  <a:schemeClr val="tx1"/>
                </a:solidFill>
                <a:effectLst/>
                <a:latin typeface="Calibri" panose="020F0502020204030204" pitchFamily="34" charset="0"/>
                <a:ea typeface="+mn-ea"/>
                <a:cs typeface="+mn-cs"/>
              </a:rPr>
              <a:t>telephone </a:t>
            </a:r>
            <a:r>
              <a:rPr lang="en-US" sz="1200" kern="1200" baseline="0" dirty="0">
                <a:solidFill>
                  <a:srgbClr val="000000"/>
                </a:solidFill>
                <a:effectLst/>
                <a:latin typeface="Calibri" panose="020F0502020204030204" pitchFamily="34" charset="0"/>
                <a:ea typeface="+mn-ea"/>
                <a:cs typeface="+mn-cs"/>
              </a:rPr>
              <a:t>interviews. </a:t>
            </a:r>
            <a:r>
              <a:rPr lang="en-US" sz="1200" kern="1200" dirty="0">
                <a:solidFill>
                  <a:schemeClr val="tx1"/>
                </a:solidFill>
                <a:effectLst/>
                <a:latin typeface="+mn-lt"/>
                <a:ea typeface="+mn-ea"/>
                <a:cs typeface="+mn-cs"/>
              </a:rPr>
              <a:t>For more details on MMP methods, see here: </a:t>
            </a:r>
            <a:r>
              <a:rPr lang="en-US" sz="1200" u="sng" kern="1200" dirty="0">
                <a:solidFill>
                  <a:schemeClr val="tx1"/>
                </a:solidFill>
                <a:effectLst/>
                <a:latin typeface="+mn-lt"/>
                <a:ea typeface="+mn-ea"/>
                <a:cs typeface="+mn-cs"/>
              </a:rPr>
              <a:t>https://www.cdc.gov/hiv/pdf/library/reports/surveillance/cdc-hiv-surveillance-special-report-number-23.pdf</a:t>
            </a:r>
            <a:r>
              <a:rPr lang="en-US" sz="1200" kern="1200" dirty="0">
                <a:solidFill>
                  <a:schemeClr val="tx1"/>
                </a:solidFill>
                <a:effectLst/>
                <a:latin typeface="+mn-lt"/>
                <a:ea typeface="+mn-ea"/>
                <a:cs typeface="+mn-cs"/>
              </a:rPr>
              <a:t>.</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865C136-C8CF-4A0E-BFCA-BBD985A0B3E5}" type="slidenum">
              <a:rPr lang="en-US" smtClean="0"/>
              <a:pPr/>
              <a:t>9</a:t>
            </a:fld>
            <a:endParaRPr lang="en-US" dirty="0"/>
          </a:p>
        </p:txBody>
      </p:sp>
    </p:spTree>
    <p:extLst>
      <p:ext uri="{BB962C8B-B14F-4D97-AF65-F5344CB8AC3E}">
        <p14:creationId xmlns:p14="http://schemas.microsoft.com/office/powerpoint/2010/main" val="387738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a:t>Place Descriptor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2"/>
            <a:ext cx="9151129" cy="984119"/>
          </a:xfrm>
          <a:prstGeom prst="rect">
            <a:avLst/>
          </a:prstGeom>
        </p:spPr>
      </p:pic>
      <p:sp>
        <p:nvSpPr>
          <p:cNvPr id="7" name="Title 1"/>
          <p:cNvSpPr>
            <a:spLocks noGrp="1"/>
          </p:cNvSpPr>
          <p:nvPr>
            <p:ph type="title"/>
          </p:nvPr>
        </p:nvSpPr>
        <p:spPr>
          <a:xfrm>
            <a:off x="457200" y="1386071"/>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120203"/>
            <a:ext cx="6903076" cy="830997"/>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8005905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1" indent="-342891">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34654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6705602"/>
            <a:ext cx="9143196" cy="162732"/>
          </a:xfrm>
          <a:prstGeom prst="rect">
            <a:avLst/>
          </a:prstGeom>
        </p:spPr>
      </p:pic>
    </p:spTree>
    <p:extLst>
      <p:ext uri="{BB962C8B-B14F-4D97-AF65-F5344CB8AC3E}">
        <p14:creationId xmlns:p14="http://schemas.microsoft.com/office/powerpoint/2010/main" val="10888932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048916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2"/>
            <a:ext cx="9151129" cy="984119"/>
          </a:xfrm>
          <a:prstGeom prst="rect">
            <a:avLst/>
          </a:prstGeom>
        </p:spPr>
      </p:pic>
      <p:sp>
        <p:nvSpPr>
          <p:cNvPr id="7" name="Title 1"/>
          <p:cNvSpPr>
            <a:spLocks noGrp="1"/>
          </p:cNvSpPr>
          <p:nvPr>
            <p:ph type="title"/>
          </p:nvPr>
        </p:nvSpPr>
        <p:spPr>
          <a:xfrm>
            <a:off x="457200" y="1386071"/>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120203"/>
            <a:ext cx="6903076" cy="830997"/>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3585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1" indent="-342891">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87987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6705602"/>
            <a:ext cx="9143196" cy="162732"/>
          </a:xfrm>
          <a:prstGeom prst="rect">
            <a:avLst/>
          </a:prstGeom>
        </p:spPr>
      </p:pic>
    </p:spTree>
    <p:extLst>
      <p:ext uri="{BB962C8B-B14F-4D97-AF65-F5344CB8AC3E}">
        <p14:creationId xmlns:p14="http://schemas.microsoft.com/office/powerpoint/2010/main" val="1066555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42099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4" b="18140"/>
          <a:stretch/>
        </p:blipFill>
        <p:spPr>
          <a:xfrm>
            <a:off x="-7130" y="5900752"/>
            <a:ext cx="9158259" cy="957249"/>
          </a:xfrm>
          <a:prstGeom prst="rect">
            <a:avLst/>
          </a:prstGeom>
        </p:spPr>
      </p:pic>
      <p:sp>
        <p:nvSpPr>
          <p:cNvPr id="3" name="TextBox 2"/>
          <p:cNvSpPr txBox="1"/>
          <p:nvPr userDrawn="1"/>
        </p:nvSpPr>
        <p:spPr>
          <a:xfrm>
            <a:off x="419541" y="3662434"/>
            <a:ext cx="7794016" cy="1815882"/>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3663429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a:solidFill>
                  <a:schemeClr val="tx2"/>
                </a:solidFill>
              </a:rPr>
              <a:t>1600 Clifton Road NE, Atlanta, GA 30333</a:t>
            </a:r>
          </a:p>
          <a:p>
            <a:pPr lvl="0"/>
            <a:r>
              <a:rPr lang="en-US" sz="1200" dirty="0">
                <a:solidFill>
                  <a:schemeClr val="tx2"/>
                </a:solidFill>
              </a:rPr>
              <a:t>Telephone, 1-800-CDC-INFO (232-4636)/TTY: 1-888-232-6348</a:t>
            </a:r>
          </a:p>
          <a:p>
            <a:pPr lvl="0"/>
            <a:r>
              <a:rPr lang="en-US" sz="1200" dirty="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a:t>Place Descriptor Here</a:t>
            </a:r>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a:solidFill>
                  <a:schemeClr val="tx2"/>
                </a:solidFill>
              </a:rPr>
              <a:t>The findings</a:t>
            </a:r>
            <a:r>
              <a:rPr lang="en-US" sz="900" baseline="0" dirty="0">
                <a:solidFill>
                  <a:schemeClr val="tx2"/>
                </a:solidFill>
              </a:rPr>
              <a:t> and conclusions in this report are those of the authors and do not necessarily represent the official position of the Centers for Disease Control and Prevention.</a:t>
            </a:r>
            <a:endParaRPr lang="en-US" sz="900" dirty="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5534234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40327465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hiv/pdf/library/reports/surveillance/cdc-hiv-surveillance-special-report-number-23.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www.researchprotocols.org/2019/11/e15453/"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247651" y="1409829"/>
            <a:ext cx="8408977" cy="1180971"/>
          </a:xfrm>
        </p:spPr>
        <p:txBody>
          <a:bodyPr/>
          <a:lstStyle/>
          <a:p>
            <a:r>
              <a:rPr lang="en-US" dirty="0"/>
              <a:t>Behavioral and Clinical Characteristics of </a:t>
            </a:r>
            <a:br>
              <a:rPr lang="en-US" dirty="0"/>
            </a:br>
            <a:r>
              <a:rPr lang="en-US" dirty="0"/>
              <a:t>Persons with Diagnosed HIV Infection</a:t>
            </a:r>
            <a:endParaRPr lang="en-US" altLang="en-US" dirty="0"/>
          </a:p>
        </p:txBody>
      </p:sp>
      <p:sp>
        <p:nvSpPr>
          <p:cNvPr id="4" name="Subtitle 3"/>
          <p:cNvSpPr>
            <a:spLocks noGrp="1"/>
          </p:cNvSpPr>
          <p:nvPr>
            <p:ph type="subTitle" idx="1"/>
          </p:nvPr>
        </p:nvSpPr>
        <p:spPr>
          <a:xfrm>
            <a:off x="247651" y="2476500"/>
            <a:ext cx="6972300" cy="952500"/>
          </a:xfrm>
        </p:spPr>
        <p:txBody>
          <a:bodyPr/>
          <a:lstStyle/>
          <a:p>
            <a:r>
              <a:rPr lang="en-US" dirty="0"/>
              <a:t>Medical Monitoring Project </a:t>
            </a:r>
          </a:p>
          <a:p>
            <a:r>
              <a:rPr lang="en-US" dirty="0"/>
              <a:t>2017 Cycle (June 2017–May 2018)</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210" y="4236720"/>
            <a:ext cx="2099990" cy="2011680"/>
          </a:xfrm>
          <a:prstGeom prst="rect">
            <a:avLst/>
          </a:prstGeom>
        </p:spPr>
      </p:pic>
    </p:spTree>
    <p:extLst>
      <p:ext uri="{BB962C8B-B14F-4D97-AF65-F5344CB8AC3E}">
        <p14:creationId xmlns:p14="http://schemas.microsoft.com/office/powerpoint/2010/main" val="1370845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285" y="304800"/>
            <a:ext cx="7909430" cy="1143000"/>
          </a:xfrm>
        </p:spPr>
        <p:txBody>
          <a:bodyPr anchor="ctr" anchorCtr="0"/>
          <a:lstStyle/>
          <a:p>
            <a:pPr algn="ctr"/>
            <a:r>
              <a:rPr lang="en-US" dirty="0"/>
              <a:t>Social Determinants of Health in the Past 12 Months Among Adults with Diagnosed HIV, </a:t>
            </a:r>
            <a:br>
              <a:rPr lang="en-US" dirty="0"/>
            </a:br>
            <a:r>
              <a:rPr lang="en-US" dirty="0"/>
              <a:t>Medical Monitoring Project 2017 Cycle</a:t>
            </a:r>
            <a:endParaRPr lang="en-US" sz="2000" dirty="0"/>
          </a:p>
        </p:txBody>
      </p:sp>
      <p:graphicFrame>
        <p:nvGraphicFramePr>
          <p:cNvPr id="7" name="Table 6" descr="An estimated 98% of persons had health insurance or coverage for care or antiretroviral medications, including Ryan White HIV/AIDS Program coverage. An estimated 42% had household incomes at or below the federal poverty threshold. Poverty guidelines were defined by the Department of Health and Human Services.&#10;&#10;An estimated 17% of adults with diagnosed HIV had less than a high school education. The estimated prevalence of homelessness—defined as living on the street, in a shelter, in a single-room-occupancy hotel, or in a car at any time in the past 12 months—was 9%.  An estimated 5% of adults with diagnosed HIV were incarcerated for more than 24 hours in the past 12 months.&#10;&#10;Data presented were from the Medical Monitoring Project, a surveillance system monitoring clinical outcomes and behaviors of adults with diagnosed HIV infection in the United States. Data on social determinants of health were collected using in-person or telephone interviews. For more details on MMP methods, see here: https://www.cdc.gov/hiv/pdf/library/reports/surveillance/cdc-hiv-surveillance-special-report-number-23.pdf.&#10;"/>
          <p:cNvGraphicFramePr>
            <a:graphicFrameLocks noGrp="1"/>
          </p:cNvGraphicFramePr>
          <p:nvPr>
            <p:extLst>
              <p:ext uri="{D42A27DB-BD31-4B8C-83A1-F6EECF244321}">
                <p14:modId xmlns:p14="http://schemas.microsoft.com/office/powerpoint/2010/main" val="92261711"/>
              </p:ext>
            </p:extLst>
          </p:nvPr>
        </p:nvGraphicFramePr>
        <p:xfrm>
          <a:off x="662440" y="1484630"/>
          <a:ext cx="7819121" cy="2885440"/>
        </p:xfrm>
        <a:graphic>
          <a:graphicData uri="http://schemas.openxmlformats.org/drawingml/2006/table">
            <a:tbl>
              <a:tblPr firstRow="1" bandRow="1">
                <a:tableStyleId>{2D5ABB26-0587-4C30-8999-92F81FD0307C}</a:tableStyleId>
              </a:tblPr>
              <a:tblGrid>
                <a:gridCol w="5395460">
                  <a:extLst>
                    <a:ext uri="{9D8B030D-6E8A-4147-A177-3AD203B41FA5}">
                      <a16:colId xmlns:a16="http://schemas.microsoft.com/office/drawing/2014/main" val="2216103088"/>
                    </a:ext>
                  </a:extLst>
                </a:gridCol>
                <a:gridCol w="1176491">
                  <a:extLst>
                    <a:ext uri="{9D8B030D-6E8A-4147-A177-3AD203B41FA5}">
                      <a16:colId xmlns:a16="http://schemas.microsoft.com/office/drawing/2014/main" val="2950876689"/>
                    </a:ext>
                  </a:extLst>
                </a:gridCol>
                <a:gridCol w="1247170">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Health insurance</a:t>
                      </a:r>
                      <a:r>
                        <a:rPr lang="en-US" sz="1600" b="1" baseline="0" dirty="0">
                          <a:solidFill>
                            <a:srgbClr val="000000"/>
                          </a:solidFill>
                        </a:rPr>
                        <a:t> or coverage for care or antiretroviral medications (including Ryan White HIV/AIDS Program coverage)</a:t>
                      </a:r>
                      <a:endParaRPr lang="en-US" sz="1600" b="1" dirty="0">
                        <a:solidFill>
                          <a:srgbClr val="000000"/>
                        </a:solidFill>
                      </a:endParaRPr>
                    </a:p>
                  </a:txBody>
                  <a:tcPr anchor="ctr"/>
                </a:tc>
                <a:tc>
                  <a:txBody>
                    <a:bodyPr/>
                    <a:lstStyle/>
                    <a:p>
                      <a:pPr algn="ctr"/>
                      <a:r>
                        <a:rPr lang="en-US" sz="1600" b="1" dirty="0">
                          <a:solidFill>
                            <a:srgbClr val="000000"/>
                          </a:solidFill>
                        </a:rPr>
                        <a:t>98</a:t>
                      </a:r>
                    </a:p>
                  </a:txBody>
                  <a:tcPr anchor="ctr"/>
                </a:tc>
                <a:tc>
                  <a:txBody>
                    <a:bodyPr/>
                    <a:lstStyle/>
                    <a:p>
                      <a:pPr algn="ctr"/>
                      <a:r>
                        <a:rPr lang="en-US" sz="1600" b="1" dirty="0">
                          <a:solidFill>
                            <a:srgbClr val="000000"/>
                          </a:solidFill>
                        </a:rPr>
                        <a:t>(98-99)</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Household at or below poverty </a:t>
                      </a:r>
                      <a:r>
                        <a:rPr lang="en-US" sz="1600" b="1" dirty="0" err="1">
                          <a:solidFill>
                            <a:srgbClr val="000000"/>
                          </a:solidFill>
                        </a:rPr>
                        <a:t>threshold</a:t>
                      </a:r>
                      <a:r>
                        <a:rPr lang="en-US" sz="1600" b="1" baseline="30000" dirty="0" err="1">
                          <a:solidFill>
                            <a:srgbClr val="000000"/>
                          </a:solidFill>
                        </a:rPr>
                        <a:t>a</a:t>
                      </a:r>
                      <a:endParaRPr lang="en-US" sz="1600" b="1" baseline="30000" dirty="0">
                        <a:solidFill>
                          <a:srgbClr val="000000"/>
                        </a:solidFill>
                      </a:endParaRPr>
                    </a:p>
                  </a:txBody>
                  <a:tcPr anchor="ctr"/>
                </a:tc>
                <a:tc>
                  <a:txBody>
                    <a:bodyPr/>
                    <a:lstStyle/>
                    <a:p>
                      <a:pPr algn="ctr"/>
                      <a:r>
                        <a:rPr lang="en-US" sz="1600" b="1" dirty="0">
                          <a:solidFill>
                            <a:srgbClr val="000000"/>
                          </a:solidFill>
                        </a:rPr>
                        <a:t>42</a:t>
                      </a:r>
                    </a:p>
                  </a:txBody>
                  <a:tcPr anchor="ctr"/>
                </a:tc>
                <a:tc>
                  <a:txBody>
                    <a:bodyPr/>
                    <a:lstStyle/>
                    <a:p>
                      <a:pPr algn="ctr"/>
                      <a:r>
                        <a:rPr lang="en-US" sz="1600" b="1" dirty="0">
                          <a:solidFill>
                            <a:srgbClr val="000000"/>
                          </a:solidFill>
                        </a:rPr>
                        <a:t>(37-46)</a:t>
                      </a:r>
                    </a:p>
                  </a:txBody>
                  <a:tcPr anchor="ctr"/>
                </a:tc>
                <a:extLst>
                  <a:ext uri="{0D108BD9-81ED-4DB2-BD59-A6C34878D82A}">
                    <a16:rowId xmlns:a16="http://schemas.microsoft.com/office/drawing/2014/main" val="2869634354"/>
                  </a:ext>
                </a:extLst>
              </a:tr>
              <a:tr h="370840">
                <a:tc>
                  <a:txBody>
                    <a:bodyPr/>
                    <a:lstStyle/>
                    <a:p>
                      <a:r>
                        <a:rPr lang="en-US" sz="1600" b="1" dirty="0">
                          <a:solidFill>
                            <a:srgbClr val="000000"/>
                          </a:solidFill>
                        </a:rPr>
                        <a:t>Less than high school education</a:t>
                      </a:r>
                    </a:p>
                  </a:txBody>
                  <a:tcPr anchor="ctr"/>
                </a:tc>
                <a:tc>
                  <a:txBody>
                    <a:bodyPr/>
                    <a:lstStyle/>
                    <a:p>
                      <a:pPr algn="ctr"/>
                      <a:r>
                        <a:rPr lang="en-US" sz="1600" b="1" dirty="0">
                          <a:solidFill>
                            <a:srgbClr val="000000"/>
                          </a:solidFill>
                        </a:rPr>
                        <a:t>17</a:t>
                      </a:r>
                    </a:p>
                  </a:txBody>
                  <a:tcPr anchor="ctr"/>
                </a:tc>
                <a:tc>
                  <a:txBody>
                    <a:bodyPr/>
                    <a:lstStyle/>
                    <a:p>
                      <a:pPr algn="ctr"/>
                      <a:r>
                        <a:rPr lang="en-US" sz="1600" b="1" dirty="0">
                          <a:solidFill>
                            <a:srgbClr val="000000"/>
                          </a:solidFill>
                        </a:rPr>
                        <a:t>(15-18)</a:t>
                      </a:r>
                    </a:p>
                  </a:txBody>
                  <a:tcPr anchor="ctr"/>
                </a:tc>
                <a:extLst>
                  <a:ext uri="{0D108BD9-81ED-4DB2-BD59-A6C34878D82A}">
                    <a16:rowId xmlns:a16="http://schemas.microsoft.com/office/drawing/2014/main" val="3298749030"/>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err="1">
                          <a:solidFill>
                            <a:srgbClr val="000000"/>
                          </a:solidFill>
                        </a:rPr>
                        <a:t>Homeless</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r>
                        <a:rPr lang="en-US" sz="1600" b="1" dirty="0">
                          <a:solidFill>
                            <a:srgbClr val="000000"/>
                          </a:solidFill>
                        </a:rPr>
                        <a:t>9</a:t>
                      </a:r>
                    </a:p>
                  </a:txBody>
                  <a:tcPr anchor="ctr"/>
                </a:tc>
                <a:tc>
                  <a:txBody>
                    <a:bodyPr/>
                    <a:lstStyle/>
                    <a:p>
                      <a:pPr algn="ctr"/>
                      <a:r>
                        <a:rPr lang="en-US" sz="1600" b="1" dirty="0">
                          <a:solidFill>
                            <a:srgbClr val="000000"/>
                          </a:solidFill>
                        </a:rPr>
                        <a:t>(8-10)</a:t>
                      </a:r>
                    </a:p>
                  </a:txBody>
                  <a:tcPr anchor="ctr"/>
                </a:tc>
                <a:extLst>
                  <a:ext uri="{0D108BD9-81ED-4DB2-BD59-A6C34878D82A}">
                    <a16:rowId xmlns:a16="http://schemas.microsoft.com/office/drawing/2014/main" val="173909825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baseline="0" dirty="0" err="1">
                          <a:solidFill>
                            <a:srgbClr val="000000"/>
                          </a:solidFill>
                        </a:rPr>
                        <a:t>Incarceration</a:t>
                      </a:r>
                      <a:r>
                        <a:rPr lang="en-US" sz="1600" b="1" baseline="30000" dirty="0" err="1">
                          <a:solidFill>
                            <a:srgbClr val="000000"/>
                          </a:solidFill>
                        </a:rPr>
                        <a:t>c</a:t>
                      </a:r>
                      <a:endParaRPr lang="en-US" sz="1600" b="1" baseline="30000" dirty="0">
                        <a:solidFill>
                          <a:srgbClr val="000000"/>
                        </a:solidFill>
                      </a:endParaRPr>
                    </a:p>
                  </a:txBody>
                  <a:tcPr anchor="ctr"/>
                </a:tc>
                <a:tc>
                  <a:txBody>
                    <a:bodyPr/>
                    <a:lstStyle/>
                    <a:p>
                      <a:pPr algn="ctr"/>
                      <a:r>
                        <a:rPr lang="en-US" sz="1600" b="1" dirty="0">
                          <a:solidFill>
                            <a:srgbClr val="000000"/>
                          </a:solidFill>
                        </a:rPr>
                        <a:t>5</a:t>
                      </a:r>
                    </a:p>
                  </a:txBody>
                  <a:tcPr anchor="ctr"/>
                </a:tc>
                <a:tc>
                  <a:txBody>
                    <a:bodyPr/>
                    <a:lstStyle/>
                    <a:p>
                      <a:pPr algn="ctr"/>
                      <a:r>
                        <a:rPr lang="en-US" sz="1600" b="1" dirty="0">
                          <a:solidFill>
                            <a:srgbClr val="000000"/>
                          </a:solidFill>
                        </a:rPr>
                        <a:t>(5-6)</a:t>
                      </a:r>
                    </a:p>
                  </a:txBody>
                  <a:tcPr anchor="ctr"/>
                </a:tc>
                <a:extLst>
                  <a:ext uri="{0D108BD9-81ED-4DB2-BD59-A6C34878D82A}">
                    <a16:rowId xmlns:a16="http://schemas.microsoft.com/office/drawing/2014/main" val="2267777169"/>
                  </a:ext>
                </a:extLst>
              </a:tr>
            </a:tbl>
          </a:graphicData>
        </a:graphic>
      </p:graphicFrame>
      <p:sp>
        <p:nvSpPr>
          <p:cNvPr id="5" name="TextBox 4"/>
          <p:cNvSpPr txBox="1"/>
          <p:nvPr/>
        </p:nvSpPr>
        <p:spPr>
          <a:xfrm>
            <a:off x="662440" y="5638800"/>
            <a:ext cx="8001000" cy="646331"/>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Poverty threshold in the past 12 months defined by the Department of Health and Human Services </a:t>
            </a:r>
          </a:p>
          <a:p>
            <a:r>
              <a:rPr lang="en-US" sz="1200" baseline="30000" dirty="0">
                <a:solidFill>
                  <a:srgbClr val="000000"/>
                </a:solidFill>
                <a:latin typeface="Calibri" panose="020F0502020204030204" pitchFamily="34" charset="0"/>
              </a:rPr>
              <a:t>b </a:t>
            </a:r>
            <a:r>
              <a:rPr lang="en-US" sz="1200" dirty="0">
                <a:solidFill>
                  <a:srgbClr val="000000"/>
                </a:solidFill>
                <a:latin typeface="Calibri" panose="020F0502020204030204" pitchFamily="34" charset="0"/>
              </a:rPr>
              <a:t>Living on the street, in a shelter, in a single-room-occupancy hotel, or in a car at any time during past 12 months</a:t>
            </a:r>
          </a:p>
          <a:p>
            <a:r>
              <a:rPr lang="en-US" sz="1200" baseline="30000" dirty="0">
                <a:solidFill>
                  <a:srgbClr val="000000"/>
                </a:solidFill>
                <a:latin typeface="Calibri" panose="020F0502020204030204" pitchFamily="34" charset="0"/>
              </a:rPr>
              <a:t>c</a:t>
            </a:r>
            <a:r>
              <a:rPr lang="en-US" sz="1200" dirty="0">
                <a:solidFill>
                  <a:srgbClr val="000000"/>
                </a:solidFill>
                <a:latin typeface="Calibri" panose="020F0502020204030204" pitchFamily="34" charset="0"/>
              </a:rPr>
              <a:t> Incarcerated &gt;24 hours in the past 12 months</a:t>
            </a:r>
          </a:p>
        </p:txBody>
      </p:sp>
    </p:spTree>
    <p:extLst>
      <p:ext uri="{BB962C8B-B14F-4D97-AF65-F5344CB8AC3E}">
        <p14:creationId xmlns:p14="http://schemas.microsoft.com/office/powerpoint/2010/main" val="40009938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276" y="287794"/>
            <a:ext cx="7866648" cy="1143000"/>
          </a:xfrm>
        </p:spPr>
        <p:txBody>
          <a:bodyPr anchor="ctr" anchorCtr="0"/>
          <a:lstStyle/>
          <a:p>
            <a:pPr algn="ctr"/>
            <a:r>
              <a:rPr lang="en-US" dirty="0"/>
              <a:t>Health Insurance or Coverage for Care or Antiretroviral Medications in the Past 12 Months among Adults with Diagnosed HIV, </a:t>
            </a:r>
            <a:br>
              <a:rPr lang="en-US" dirty="0"/>
            </a:br>
            <a:r>
              <a:rPr lang="en-US" dirty="0"/>
              <a:t>Medical Monitoring Project 2017 Cycle</a:t>
            </a:r>
            <a:endParaRPr lang="en-US" sz="2000" dirty="0"/>
          </a:p>
        </p:txBody>
      </p:sp>
      <p:graphicFrame>
        <p:nvGraphicFramePr>
          <p:cNvPr id="6" name="Chart 5" descr="46% of persons had health insurance or coverage for care or antiretroviral medications through the Ryan White HIV/AIDS Program (RWHAP), 47% had Medicaid, 28% had Medicare, and 36% had private health insurance. People could report more than one type of health insurance or coverage.&#10;&#10;Data presented were from the Medical Monitoring Project, a surveillance system monitoring clinical outcomes and behaviors of adults with diagnosed HIV infection in the United States. Data on types of health insurance or coverage for care or antiretroviral medications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3467184415"/>
              </p:ext>
            </p:extLst>
          </p:nvPr>
        </p:nvGraphicFramePr>
        <p:xfrm>
          <a:off x="762000" y="1837739"/>
          <a:ext cx="7866648"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702" y="6293207"/>
            <a:ext cx="6885398" cy="461665"/>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 </a:t>
            </a:r>
            <a:r>
              <a:rPr lang="en-US" sz="1200" dirty="0">
                <a:solidFill>
                  <a:srgbClr val="000000"/>
                </a:solidFill>
                <a:latin typeface="Calibri" panose="020F0502020204030204" pitchFamily="34" charset="0"/>
              </a:rPr>
              <a:t>RWHAP, Ryan White HIV/AIDS Program</a:t>
            </a:r>
          </a:p>
          <a:p>
            <a:r>
              <a:rPr lang="en-US" sz="1200" dirty="0">
                <a:solidFill>
                  <a:srgbClr val="000000"/>
                </a:solidFill>
                <a:latin typeface="Calibri" panose="020F0502020204030204" pitchFamily="34" charset="0"/>
              </a:rPr>
              <a:t>*Healthcare coverage types not mutually exclusive; people could report &gt;1 type of coverage. </a:t>
            </a:r>
          </a:p>
        </p:txBody>
      </p:sp>
    </p:spTree>
    <p:extLst>
      <p:ext uri="{BB962C8B-B14F-4D97-AF65-F5344CB8AC3E}">
        <p14:creationId xmlns:p14="http://schemas.microsoft.com/office/powerpoint/2010/main" val="31717256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04800"/>
            <a:ext cx="7162800" cy="1143000"/>
          </a:xfrm>
        </p:spPr>
        <p:txBody>
          <a:bodyPr anchor="ctr" anchorCtr="0"/>
          <a:lstStyle/>
          <a:p>
            <a:pPr algn="ctr"/>
            <a:r>
              <a:rPr lang="en-US" dirty="0"/>
              <a:t>Symptoms of </a:t>
            </a:r>
            <a:r>
              <a:rPr lang="en-US" dirty="0" err="1"/>
              <a:t>Depression</a:t>
            </a:r>
            <a:r>
              <a:rPr lang="en-US" baseline="30000" dirty="0" err="1"/>
              <a:t>a</a:t>
            </a:r>
            <a:r>
              <a:rPr lang="en-US" dirty="0"/>
              <a:t> in the Past 2 Weeks Among Adults With Diagnosed HIV, </a:t>
            </a:r>
            <a:br>
              <a:rPr lang="en-US" dirty="0"/>
            </a:br>
            <a:r>
              <a:rPr lang="en-US" dirty="0"/>
              <a:t>Medical Monitoring Project 2017 Cycle</a:t>
            </a:r>
          </a:p>
        </p:txBody>
      </p:sp>
      <p:graphicFrame>
        <p:nvGraphicFramePr>
          <p:cNvPr id="6" name="Chart 5" descr="10% of adults with diagnosed HIV reported symptoms of major depression, and 10% reported symptoms of other depression, during the past 2 weeks.&#10;&#10;Responses to the items on the PHQ-8 were used to define “major depression” and “other depression,” according to criteria from the DSM-IV. “Major depression” was defined as having at least 5 symptoms of depression; “other depression” was defined as having 2–4 symptoms of depression. The PHQ-8 classification &quot;other depression&quot; comprises the DSM-IV categories of dysthymia and depressive disorder, not otherwise specified, which includes minor or subthreshold depression.&#10;&#10;Data presented were from the Medical Monitoring Project, a surveillance system monitoring clinical outcomes and behaviors of adults with diagnosed HIV infection in the United States. Data on symptoms of depression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2005710095"/>
              </p:ext>
            </p:extLst>
          </p:nvPr>
        </p:nvGraphicFramePr>
        <p:xfrm>
          <a:off x="752976" y="1447801"/>
          <a:ext cx="7866648" cy="39242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715000"/>
            <a:ext cx="8991600" cy="830997"/>
          </a:xfrm>
          <a:prstGeom prst="rect">
            <a:avLst/>
          </a:prstGeom>
          <a:noFill/>
        </p:spPr>
        <p:txBody>
          <a:bodyPr wrap="square" rtlCol="0">
            <a:spAutoFit/>
          </a:bodyPr>
          <a:lstStyle/>
          <a:p>
            <a:pPr marL="119063" indent="-65088"/>
            <a:r>
              <a:rPr lang="en-US" sz="1200" baseline="30000" dirty="0" err="1">
                <a:solidFill>
                  <a:srgbClr val="000000"/>
                </a:solidFill>
                <a:latin typeface="Calibri" panose="020F0502020204030204" pitchFamily="34" charset="0"/>
              </a:rPr>
              <a:t>a</a:t>
            </a:r>
            <a:r>
              <a:rPr lang="en-US" sz="1200" dirty="0" err="1">
                <a:solidFill>
                  <a:srgbClr val="000000"/>
                </a:solidFill>
                <a:latin typeface="Calibri" panose="020F0502020204030204" pitchFamily="34" charset="0"/>
              </a:rPr>
              <a:t>Responses</a:t>
            </a:r>
            <a:r>
              <a:rPr lang="en-US" sz="1200" dirty="0">
                <a:solidFill>
                  <a:srgbClr val="000000"/>
                </a:solidFill>
                <a:latin typeface="Calibri" panose="020F0502020204030204" pitchFamily="34" charset="0"/>
              </a:rPr>
              <a:t> to the items on the PHQ-8 were used to define “major depression” and “other depression,” according to criteria from the DSM-IV. “Major depression” was defined as having at least 5 symptoms of depression; “other depression” was defined as having 2–4 symptoms of depression. The PHQ-8 classification "other depression" comprises the DSM-IV categories of dysthymia and depressive disorder, not otherwise specified, which includes minor or subthreshold depression.</a:t>
            </a:r>
          </a:p>
        </p:txBody>
      </p:sp>
    </p:spTree>
    <p:extLst>
      <p:ext uri="{BB962C8B-B14F-4D97-AF65-F5344CB8AC3E}">
        <p14:creationId xmlns:p14="http://schemas.microsoft.com/office/powerpoint/2010/main" val="16153746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04800"/>
            <a:ext cx="7162800" cy="1143000"/>
          </a:xfrm>
        </p:spPr>
        <p:txBody>
          <a:bodyPr anchor="ctr" anchorCtr="0"/>
          <a:lstStyle/>
          <a:p>
            <a:pPr algn="ctr"/>
            <a:r>
              <a:rPr lang="en-US" dirty="0"/>
              <a:t>Symptoms of </a:t>
            </a:r>
            <a:r>
              <a:rPr lang="en-US" dirty="0" err="1"/>
              <a:t>Anxiety</a:t>
            </a:r>
            <a:r>
              <a:rPr lang="en-US" baseline="30000" dirty="0" err="1"/>
              <a:t>a</a:t>
            </a:r>
            <a:r>
              <a:rPr lang="en-US" baseline="30000" dirty="0"/>
              <a:t> </a:t>
            </a:r>
            <a:r>
              <a:rPr lang="en-US" dirty="0"/>
              <a:t>in the Past 2 Weeks Among Adults With Diagnosed HIV, </a:t>
            </a:r>
            <a:br>
              <a:rPr lang="en-US" dirty="0"/>
            </a:br>
            <a:r>
              <a:rPr lang="en-US" dirty="0"/>
              <a:t>Medical Monitoring Project 2017 Cycle</a:t>
            </a:r>
          </a:p>
        </p:txBody>
      </p:sp>
      <p:graphicFrame>
        <p:nvGraphicFramePr>
          <p:cNvPr id="6" name="Chart 5" descr="Of all adults with diagnosed HIV, 7% reported symptoms of mild anxiety, 8% reported symptoms of moderate anxiety, and 8% reported symptoms of severe anxiety in the past 2 weeks.&#10;&#10;Responses to the GAD-7 were used to define “mild anxiety,” “moderate anxiety,” and “severe anxiety,” according to criteria from the DSM-IV. “Severe anxiety” was defined as having a score of ≥15; “moderate anxiety” was defined as having a score of 10–14; and “mild anxiety” was defined as having a score of 5–9.&#10;&#10;Data presented were from the Medical Monitoring Project, a surveillance system monitoring clinical outcomes and behaviors of adults with diagnosed HIV infection in the United States. Anxiety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1159732440"/>
              </p:ext>
            </p:extLst>
          </p:nvPr>
        </p:nvGraphicFramePr>
        <p:xfrm>
          <a:off x="752976" y="1447801"/>
          <a:ext cx="7866648" cy="39242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715000"/>
            <a:ext cx="8991600" cy="646331"/>
          </a:xfrm>
          <a:prstGeom prst="rect">
            <a:avLst/>
          </a:prstGeom>
          <a:noFill/>
        </p:spPr>
        <p:txBody>
          <a:bodyPr wrap="square" rtlCol="0">
            <a:spAutoFit/>
          </a:bodyPr>
          <a:lstStyle/>
          <a:p>
            <a:pPr marL="119063" indent="-65088"/>
            <a:r>
              <a:rPr lang="en-US" sz="1200" baseline="30000" dirty="0" err="1">
                <a:solidFill>
                  <a:srgbClr val="000000"/>
                </a:solidFill>
                <a:latin typeface="Calibri" panose="020F0502020204030204" pitchFamily="34" charset="0"/>
              </a:rPr>
              <a:t>a</a:t>
            </a:r>
            <a:r>
              <a:rPr lang="en-US" sz="1200" dirty="0" err="1">
                <a:solidFill>
                  <a:srgbClr val="000000"/>
                </a:solidFill>
                <a:latin typeface="Calibri" panose="020F0502020204030204" pitchFamily="34" charset="0"/>
              </a:rPr>
              <a:t>Responses</a:t>
            </a:r>
            <a:r>
              <a:rPr lang="en-US" sz="1200" dirty="0">
                <a:solidFill>
                  <a:srgbClr val="000000"/>
                </a:solidFill>
                <a:latin typeface="Calibri" panose="020F0502020204030204" pitchFamily="34" charset="0"/>
              </a:rPr>
              <a:t> to the GAD-7 were used to define “mild anxiety,” “moderate anxiety,” and “severe anxiety,” according to criteria from the DSM-IV. “Severe anxiety” was defined as having a score of ≥15; “moderate anxiety” was defined as having a score of 10–14; and “mild anxiety” was defined as having a score of 5–9.</a:t>
            </a:r>
          </a:p>
        </p:txBody>
      </p:sp>
    </p:spTree>
    <p:extLst>
      <p:ext uri="{BB962C8B-B14F-4D97-AF65-F5344CB8AC3E}">
        <p14:creationId xmlns:p14="http://schemas.microsoft.com/office/powerpoint/2010/main" val="8445608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74638"/>
            <a:ext cx="6972300" cy="1143000"/>
          </a:xfrm>
        </p:spPr>
        <p:txBody>
          <a:bodyPr anchor="ctr" anchorCtr="0"/>
          <a:lstStyle/>
          <a:p>
            <a:pPr algn="ctr"/>
            <a:r>
              <a:rPr lang="en-US" dirty="0"/>
              <a:t>Cigarette Smoking in the Past 12 Months Among Adults with Diagnosed HIV, </a:t>
            </a:r>
            <a:br>
              <a:rPr lang="en-US" dirty="0"/>
            </a:br>
            <a:r>
              <a:rPr lang="en-US" dirty="0"/>
              <a:t>Medical Monitoring Project 2017 Cycle</a:t>
            </a:r>
          </a:p>
        </p:txBody>
      </p:sp>
      <p:graphicFrame>
        <p:nvGraphicFramePr>
          <p:cNvPr id="5" name="Chart 4" descr="The estimated prevalence of cigarette smoking in the past 12 months was 34%. An estimated 28% of persons smoked daily, 3% weekly, 1% monthly, and 2% less than monthly.&#10;&#10;Data presented were from the Medical Monitoring Project, a surveillance system monitoring clinical outcomes and behaviors of adults with diagnosed HIV infection in the United States. Smoking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152205340"/>
              </p:ext>
            </p:extLst>
          </p:nvPr>
        </p:nvGraphicFramePr>
        <p:xfrm>
          <a:off x="647699" y="1417638"/>
          <a:ext cx="7866648" cy="5097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5208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85482"/>
            <a:ext cx="7162800" cy="1143000"/>
          </a:xfrm>
        </p:spPr>
        <p:txBody>
          <a:bodyPr anchor="ctr" anchorCtr="0"/>
          <a:lstStyle/>
          <a:p>
            <a:pPr algn="ctr"/>
            <a:r>
              <a:rPr lang="en-US" dirty="0"/>
              <a:t>Alcohol Use in the Past 12 Months Among Adults with Diagnosed HIV, </a:t>
            </a:r>
            <a:br>
              <a:rPr lang="en-US" dirty="0"/>
            </a:br>
            <a:r>
              <a:rPr lang="en-US" dirty="0"/>
              <a:t>Medical Monitoring Project 2017 Cycle</a:t>
            </a:r>
          </a:p>
        </p:txBody>
      </p:sp>
      <p:graphicFrame>
        <p:nvGraphicFramePr>
          <p:cNvPr id="5" name="Chart 4" descr="The estimated prevalence of any alcohol use in the past 12 months was 63%. An estimated 7% of persons reported drinking alcohol daily, 19% weekly, 12% monthly, and 26% reported less than monthly in the 12 months before the interview.&#10;&#10;An estimated 16% of persons engaged in binge drinking, defined as 5 or more alcoholic beverages in one sitting for men or 4 or more alcoholic beverages for women, during the past 30 days. &#10;&#10;Data presented were from the Medical Monitoring Project, a surveillance system monitoring clinical outcomes and behaviors of adults with diagnosed HIV infection in the United States. Alcohol use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2955316335"/>
              </p:ext>
            </p:extLst>
          </p:nvPr>
        </p:nvGraphicFramePr>
        <p:xfrm>
          <a:off x="304800" y="1528482"/>
          <a:ext cx="8572500" cy="4605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6286500"/>
            <a:ext cx="6400800" cy="276999"/>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5 or more alcoholic beverages in one sitting for men or 4 or more alcoholic beverages for women</a:t>
            </a:r>
          </a:p>
        </p:txBody>
      </p:sp>
    </p:spTree>
    <p:extLst>
      <p:ext uri="{BB962C8B-B14F-4D97-AF65-F5344CB8AC3E}">
        <p14:creationId xmlns:p14="http://schemas.microsoft.com/office/powerpoint/2010/main" val="27900159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299" y="149744"/>
            <a:ext cx="7353300" cy="1143000"/>
          </a:xfrm>
        </p:spPr>
        <p:txBody>
          <a:bodyPr anchor="ctr" anchorCtr="0"/>
          <a:lstStyle/>
          <a:p>
            <a:pPr algn="ctr"/>
            <a:r>
              <a:rPr lang="en-US" dirty="0"/>
              <a:t>Recreational Drug Use in the Past 12 Months Among Adults with Diagnosed HIV, </a:t>
            </a:r>
            <a:br>
              <a:rPr lang="en-US" dirty="0"/>
            </a:br>
            <a:r>
              <a:rPr lang="en-US" dirty="0"/>
              <a:t>Medical Monitoring Project 2017 Cycle</a:t>
            </a:r>
            <a:endParaRPr lang="en-US" sz="2000" dirty="0"/>
          </a:p>
        </p:txBody>
      </p:sp>
      <p:graphicFrame>
        <p:nvGraphicFramePr>
          <p:cNvPr id="6" name="Table 5" descr="An estimated 2% of persons used injection drugs for non-medical purposes in the past 12 months. An estimated 30% of persons used non-injection drugs (i.e. any drug that was administered by any route other than injection) for non-medical purposes. An estimated 26% used marijuana, 6% used poppers (amyl nitrite), 6% used cocaine, and 5% used methamphetamine; 3% used prescription opioids. &#10; &#10;Data presented were from the Medical Monitoring Project, a surveillance system monitoring clinical outcomes and behaviors of adults with diagnosed HIV infection in the United States. Injection and non-injection drug use data were collected using in-person or telephone interviews. For more details on MMP methods, see here: https://www.cdc.gov/hiv/pdf/library/reports/surveillance/cdc-hiv-surveillance-special-report-number-23.pdf.&#10;"/>
          <p:cNvGraphicFramePr>
            <a:graphicFrameLocks noGrp="1"/>
          </p:cNvGraphicFramePr>
          <p:nvPr>
            <p:extLst>
              <p:ext uri="{D42A27DB-BD31-4B8C-83A1-F6EECF244321}">
                <p14:modId xmlns:p14="http://schemas.microsoft.com/office/powerpoint/2010/main" val="564539483"/>
              </p:ext>
            </p:extLst>
          </p:nvPr>
        </p:nvGraphicFramePr>
        <p:xfrm>
          <a:off x="319198" y="1298320"/>
          <a:ext cx="8467501" cy="4643120"/>
        </p:xfrm>
        <a:graphic>
          <a:graphicData uri="http://schemas.openxmlformats.org/drawingml/2006/table">
            <a:tbl>
              <a:tblPr firstRow="1" bandRow="1">
                <a:tableStyleId>{2D5ABB26-0587-4C30-8999-92F81FD0307C}</a:tableStyleId>
              </a:tblPr>
              <a:tblGrid>
                <a:gridCol w="6005401">
                  <a:extLst>
                    <a:ext uri="{9D8B030D-6E8A-4147-A177-3AD203B41FA5}">
                      <a16:colId xmlns:a16="http://schemas.microsoft.com/office/drawing/2014/main" val="2216103088"/>
                    </a:ext>
                  </a:extLst>
                </a:gridCol>
                <a:gridCol w="1385998">
                  <a:extLst>
                    <a:ext uri="{9D8B030D-6E8A-4147-A177-3AD203B41FA5}">
                      <a16:colId xmlns:a16="http://schemas.microsoft.com/office/drawing/2014/main" val="2950876689"/>
                    </a:ext>
                  </a:extLst>
                </a:gridCol>
                <a:gridCol w="1076102">
                  <a:extLst>
                    <a:ext uri="{9D8B030D-6E8A-4147-A177-3AD203B41FA5}">
                      <a16:colId xmlns:a16="http://schemas.microsoft.com/office/drawing/2014/main" val="2477425536"/>
                    </a:ext>
                  </a:extLst>
                </a:gridCol>
              </a:tblGrid>
              <a:tr h="370840">
                <a:tc>
                  <a:txBody>
                    <a:bodyPr/>
                    <a:lstStyle/>
                    <a:p>
                      <a:endParaRPr lang="en-US" sz="1550" b="1" dirty="0">
                        <a:solidFill>
                          <a:srgbClr val="FFFFFF"/>
                        </a:solidFill>
                      </a:endParaRPr>
                    </a:p>
                  </a:txBody>
                  <a:tcPr anchor="ctr">
                    <a:solidFill>
                      <a:srgbClr val="00928F"/>
                    </a:solidFill>
                  </a:tcPr>
                </a:tc>
                <a:tc>
                  <a:txBody>
                    <a:bodyPr/>
                    <a:lstStyle/>
                    <a:p>
                      <a:pPr algn="ctr"/>
                      <a:r>
                        <a:rPr lang="en-US" sz="1550" b="1" dirty="0">
                          <a:solidFill>
                            <a:srgbClr val="FFFFFF"/>
                          </a:solidFill>
                        </a:rPr>
                        <a:t>Weighted %</a:t>
                      </a:r>
                    </a:p>
                  </a:txBody>
                  <a:tcPr anchor="ctr">
                    <a:solidFill>
                      <a:srgbClr val="00928F"/>
                    </a:solidFill>
                  </a:tcPr>
                </a:tc>
                <a:tc>
                  <a:txBody>
                    <a:bodyPr/>
                    <a:lstStyle/>
                    <a:p>
                      <a:pPr algn="ctr"/>
                      <a:r>
                        <a:rPr lang="en-US" sz="155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50" b="1" dirty="0">
                          <a:solidFill>
                            <a:srgbClr val="000000"/>
                          </a:solidFill>
                        </a:rPr>
                        <a:t>Use of any injection </a:t>
                      </a:r>
                      <a:r>
                        <a:rPr lang="en-US" sz="1550" b="1" dirty="0" err="1">
                          <a:solidFill>
                            <a:srgbClr val="000000"/>
                          </a:solidFill>
                        </a:rPr>
                        <a:t>drugs</a:t>
                      </a:r>
                      <a:r>
                        <a:rPr lang="en-US" sz="1550" b="1" baseline="30000" dirty="0" err="1">
                          <a:solidFill>
                            <a:srgbClr val="000000"/>
                          </a:solidFill>
                        </a:rPr>
                        <a:t>a</a:t>
                      </a:r>
                      <a:endParaRPr lang="en-US" sz="1550" b="1" baseline="30000" dirty="0">
                        <a:solidFill>
                          <a:srgbClr val="000000"/>
                        </a:solidFill>
                      </a:endParaRPr>
                    </a:p>
                  </a:txBody>
                  <a:tcPr anchor="ctr"/>
                </a:tc>
                <a:tc>
                  <a:txBody>
                    <a:bodyPr/>
                    <a:lstStyle/>
                    <a:p>
                      <a:pPr algn="ctr"/>
                      <a:r>
                        <a:rPr lang="en-US" sz="1550" b="1" dirty="0">
                          <a:solidFill>
                            <a:srgbClr val="000000"/>
                          </a:solidFill>
                        </a:rPr>
                        <a:t>2</a:t>
                      </a:r>
                    </a:p>
                  </a:txBody>
                  <a:tcPr anchor="ctr"/>
                </a:tc>
                <a:tc>
                  <a:txBody>
                    <a:bodyPr/>
                    <a:lstStyle/>
                    <a:p>
                      <a:pPr algn="ctr"/>
                      <a:r>
                        <a:rPr lang="en-US" sz="1550" b="1" dirty="0">
                          <a:solidFill>
                            <a:srgbClr val="000000"/>
                          </a:solidFill>
                        </a:rPr>
                        <a:t>(2-3)</a:t>
                      </a:r>
                    </a:p>
                  </a:txBody>
                  <a:tcPr anchor="ctr"/>
                </a:tc>
                <a:extLst>
                  <a:ext uri="{0D108BD9-81ED-4DB2-BD59-A6C34878D82A}">
                    <a16:rowId xmlns:a16="http://schemas.microsoft.com/office/drawing/2014/main" val="896276312"/>
                  </a:ext>
                </a:extLst>
              </a:tr>
              <a:tr h="370840">
                <a:tc>
                  <a:txBody>
                    <a:bodyPr/>
                    <a:lstStyle/>
                    <a:p>
                      <a:r>
                        <a:rPr lang="en-US" sz="1550" b="1" dirty="0">
                          <a:solidFill>
                            <a:srgbClr val="000000"/>
                          </a:solidFill>
                        </a:rPr>
                        <a:t>Use of any </a:t>
                      </a:r>
                      <a:r>
                        <a:rPr lang="en-US" sz="1550" b="1" dirty="0" err="1">
                          <a:solidFill>
                            <a:srgbClr val="000000"/>
                          </a:solidFill>
                        </a:rPr>
                        <a:t>noninjection</a:t>
                      </a:r>
                      <a:r>
                        <a:rPr lang="en-US" sz="1550" b="1" baseline="0" dirty="0">
                          <a:solidFill>
                            <a:srgbClr val="000000"/>
                          </a:solidFill>
                        </a:rPr>
                        <a:t> </a:t>
                      </a:r>
                      <a:r>
                        <a:rPr lang="en-US" sz="1550" b="1" baseline="0" dirty="0" err="1">
                          <a:solidFill>
                            <a:srgbClr val="000000"/>
                          </a:solidFill>
                        </a:rPr>
                        <a:t>drugs</a:t>
                      </a:r>
                      <a:r>
                        <a:rPr lang="en-US" sz="1550" b="1" baseline="30000" dirty="0" err="1">
                          <a:solidFill>
                            <a:srgbClr val="000000"/>
                          </a:solidFill>
                        </a:rPr>
                        <a:t>b</a:t>
                      </a:r>
                      <a:endParaRPr lang="en-US" sz="1550" b="1" baseline="30000" dirty="0">
                        <a:solidFill>
                          <a:srgbClr val="000000"/>
                        </a:solidFill>
                      </a:endParaRPr>
                    </a:p>
                  </a:txBody>
                  <a:tcPr anchor="ctr"/>
                </a:tc>
                <a:tc>
                  <a:txBody>
                    <a:bodyPr/>
                    <a:lstStyle/>
                    <a:p>
                      <a:pPr algn="ctr"/>
                      <a:r>
                        <a:rPr lang="en-US" sz="1550" b="1" dirty="0">
                          <a:solidFill>
                            <a:srgbClr val="000000"/>
                          </a:solidFill>
                        </a:rPr>
                        <a:t>30</a:t>
                      </a:r>
                    </a:p>
                  </a:txBody>
                  <a:tcPr anchor="ctr"/>
                </a:tc>
                <a:tc>
                  <a:txBody>
                    <a:bodyPr/>
                    <a:lstStyle/>
                    <a:p>
                      <a:pPr algn="ctr"/>
                      <a:r>
                        <a:rPr lang="en-US" sz="1550" b="1" dirty="0">
                          <a:solidFill>
                            <a:srgbClr val="000000"/>
                          </a:solidFill>
                        </a:rPr>
                        <a:t>(28-33)</a:t>
                      </a:r>
                    </a:p>
                  </a:txBody>
                  <a:tcPr anchor="ctr"/>
                </a:tc>
                <a:extLst>
                  <a:ext uri="{0D108BD9-81ED-4DB2-BD59-A6C34878D82A}">
                    <a16:rowId xmlns:a16="http://schemas.microsoft.com/office/drawing/2014/main" val="2869634354"/>
                  </a:ext>
                </a:extLst>
              </a:tr>
              <a:tr h="370840">
                <a:tc>
                  <a:txBody>
                    <a:bodyPr/>
                    <a:lstStyle/>
                    <a:p>
                      <a:r>
                        <a:rPr lang="en-US" sz="1550" b="1" dirty="0">
                          <a:solidFill>
                            <a:srgbClr val="000000"/>
                          </a:solidFill>
                        </a:rPr>
                        <a:t>   Marijuana</a:t>
                      </a:r>
                    </a:p>
                  </a:txBody>
                  <a:tcPr anchor="ctr"/>
                </a:tc>
                <a:tc>
                  <a:txBody>
                    <a:bodyPr/>
                    <a:lstStyle/>
                    <a:p>
                      <a:pPr algn="ctr"/>
                      <a:r>
                        <a:rPr lang="en-US" sz="1550" b="1" dirty="0">
                          <a:solidFill>
                            <a:srgbClr val="000000"/>
                          </a:solidFill>
                        </a:rPr>
                        <a:t>26</a:t>
                      </a:r>
                    </a:p>
                  </a:txBody>
                  <a:tcPr anchor="ctr"/>
                </a:tc>
                <a:tc>
                  <a:txBody>
                    <a:bodyPr/>
                    <a:lstStyle/>
                    <a:p>
                      <a:pPr algn="ctr"/>
                      <a:r>
                        <a:rPr lang="en-US" sz="1550" b="1" dirty="0">
                          <a:solidFill>
                            <a:srgbClr val="000000"/>
                          </a:solidFill>
                        </a:rPr>
                        <a:t>(24-29)</a:t>
                      </a:r>
                    </a:p>
                  </a:txBody>
                  <a:tcPr anchor="ctr"/>
                </a:tc>
                <a:extLst>
                  <a:ext uri="{0D108BD9-81ED-4DB2-BD59-A6C34878D82A}">
                    <a16:rowId xmlns:a16="http://schemas.microsoft.com/office/drawing/2014/main" val="3298749030"/>
                  </a:ext>
                </a:extLst>
              </a:tr>
              <a:tr h="370840">
                <a:tc>
                  <a:txBody>
                    <a:bodyPr/>
                    <a:lstStyle/>
                    <a:p>
                      <a:r>
                        <a:rPr lang="en-US" sz="1550" b="1" dirty="0">
                          <a:solidFill>
                            <a:srgbClr val="000000"/>
                          </a:solidFill>
                        </a:rPr>
                        <a:t>   Amyl nitrite (poppers)</a:t>
                      </a:r>
                    </a:p>
                  </a:txBody>
                  <a:tcPr anchor="ctr"/>
                </a:tc>
                <a:tc>
                  <a:txBody>
                    <a:bodyPr/>
                    <a:lstStyle/>
                    <a:p>
                      <a:pPr algn="ctr"/>
                      <a:r>
                        <a:rPr lang="en-US" sz="1550" b="1" dirty="0">
                          <a:solidFill>
                            <a:srgbClr val="000000"/>
                          </a:solidFill>
                        </a:rPr>
                        <a:t>6</a:t>
                      </a:r>
                    </a:p>
                  </a:txBody>
                  <a:tcPr anchor="ctr"/>
                </a:tc>
                <a:tc>
                  <a:txBody>
                    <a:bodyPr/>
                    <a:lstStyle/>
                    <a:p>
                      <a:pPr algn="ctr"/>
                      <a:r>
                        <a:rPr lang="en-US" sz="1550" b="1" dirty="0">
                          <a:solidFill>
                            <a:srgbClr val="000000"/>
                          </a:solidFill>
                        </a:rPr>
                        <a:t>(5-8)</a:t>
                      </a:r>
                    </a:p>
                  </a:txBody>
                  <a:tcPr anchor="ctr"/>
                </a:tc>
                <a:extLst>
                  <a:ext uri="{0D108BD9-81ED-4DB2-BD59-A6C34878D82A}">
                    <a16:rowId xmlns:a16="http://schemas.microsoft.com/office/drawing/2014/main" val="2518316928"/>
                  </a:ext>
                </a:extLst>
              </a:tr>
              <a:tr h="370840">
                <a:tc>
                  <a:txBody>
                    <a:bodyPr/>
                    <a:lstStyle/>
                    <a:p>
                      <a:r>
                        <a:rPr lang="en-US" sz="1550" b="1" dirty="0">
                          <a:solidFill>
                            <a:srgbClr val="000000"/>
                          </a:solidFill>
                        </a:rPr>
                        <a:t>   Cocaine</a:t>
                      </a:r>
                      <a:r>
                        <a:rPr lang="en-US" sz="1550" b="1" baseline="0" dirty="0">
                          <a:solidFill>
                            <a:srgbClr val="000000"/>
                          </a:solidFill>
                        </a:rPr>
                        <a:t> that is smoked or snorted</a:t>
                      </a:r>
                      <a:endParaRPr lang="en-US" sz="1550" b="1" dirty="0">
                        <a:solidFill>
                          <a:srgbClr val="000000"/>
                        </a:solidFill>
                      </a:endParaRPr>
                    </a:p>
                  </a:txBody>
                  <a:tcPr anchor="ctr"/>
                </a:tc>
                <a:tc>
                  <a:txBody>
                    <a:bodyPr/>
                    <a:lstStyle/>
                    <a:p>
                      <a:pPr algn="ctr"/>
                      <a:r>
                        <a:rPr lang="en-US" sz="1550" b="1" dirty="0">
                          <a:solidFill>
                            <a:srgbClr val="000000"/>
                          </a:solidFill>
                        </a:rPr>
                        <a:t>6</a:t>
                      </a:r>
                    </a:p>
                  </a:txBody>
                  <a:tcPr anchor="ctr"/>
                </a:tc>
                <a:tc>
                  <a:txBody>
                    <a:bodyPr/>
                    <a:lstStyle/>
                    <a:p>
                      <a:pPr algn="ctr"/>
                      <a:r>
                        <a:rPr lang="en-US" sz="1550" b="1" dirty="0">
                          <a:solidFill>
                            <a:srgbClr val="000000"/>
                          </a:solidFill>
                        </a:rPr>
                        <a:t>(5-7)</a:t>
                      </a:r>
                    </a:p>
                  </a:txBody>
                  <a:tcPr anchor="ctr"/>
                </a:tc>
                <a:extLst>
                  <a:ext uri="{0D108BD9-81ED-4DB2-BD59-A6C34878D82A}">
                    <a16:rowId xmlns:a16="http://schemas.microsoft.com/office/drawing/2014/main" val="635145688"/>
                  </a:ext>
                </a:extLst>
              </a:tr>
              <a:tr h="370840">
                <a:tc>
                  <a:txBody>
                    <a:bodyPr/>
                    <a:lstStyle/>
                    <a:p>
                      <a:r>
                        <a:rPr lang="en-US" sz="1550" b="1" dirty="0">
                          <a:solidFill>
                            <a:srgbClr val="000000"/>
                          </a:solidFill>
                        </a:rPr>
                        <a:t>   Methamphetamine (e.g., crystal meth, </a:t>
                      </a:r>
                      <a:r>
                        <a:rPr lang="en-US" sz="1550" b="1" dirty="0" err="1">
                          <a:solidFill>
                            <a:srgbClr val="000000"/>
                          </a:solidFill>
                        </a:rPr>
                        <a:t>tina</a:t>
                      </a:r>
                      <a:r>
                        <a:rPr lang="en-US" sz="1550" b="1" dirty="0">
                          <a:solidFill>
                            <a:srgbClr val="000000"/>
                          </a:solidFill>
                        </a:rPr>
                        <a:t>, crank, ice)</a:t>
                      </a:r>
                    </a:p>
                  </a:txBody>
                  <a:tcPr anchor="ctr"/>
                </a:tc>
                <a:tc>
                  <a:txBody>
                    <a:bodyPr/>
                    <a:lstStyle/>
                    <a:p>
                      <a:pPr algn="ctr"/>
                      <a:r>
                        <a:rPr lang="en-US" sz="1550" b="1" dirty="0">
                          <a:solidFill>
                            <a:srgbClr val="000000"/>
                          </a:solidFill>
                        </a:rPr>
                        <a:t>5</a:t>
                      </a:r>
                    </a:p>
                  </a:txBody>
                  <a:tcPr anchor="ctr"/>
                </a:tc>
                <a:tc>
                  <a:txBody>
                    <a:bodyPr/>
                    <a:lstStyle/>
                    <a:p>
                      <a:pPr algn="ctr"/>
                      <a:r>
                        <a:rPr lang="en-US" sz="1550" b="1" dirty="0">
                          <a:solidFill>
                            <a:srgbClr val="000000"/>
                          </a:solidFill>
                        </a:rPr>
                        <a:t>(4-6)</a:t>
                      </a:r>
                    </a:p>
                  </a:txBody>
                  <a:tcPr anchor="ctr"/>
                </a:tc>
                <a:extLst>
                  <a:ext uri="{0D108BD9-81ED-4DB2-BD59-A6C34878D82A}">
                    <a16:rowId xmlns:a16="http://schemas.microsoft.com/office/drawing/2014/main" val="704049052"/>
                  </a:ext>
                </a:extLst>
              </a:tr>
              <a:tr h="370840">
                <a:tc>
                  <a:txBody>
                    <a:bodyPr/>
                    <a:lstStyle/>
                    <a:p>
                      <a:r>
                        <a:rPr lang="en-US" sz="1550" b="1" dirty="0">
                          <a:solidFill>
                            <a:srgbClr val="000000"/>
                          </a:solidFill>
                        </a:rPr>
                        <a:t>   Club drugs (e.g., Ecstasy or X, ketamine</a:t>
                      </a:r>
                      <a:r>
                        <a:rPr lang="en-US" sz="1550" b="1" baseline="0" dirty="0">
                          <a:solidFill>
                            <a:srgbClr val="000000"/>
                          </a:solidFill>
                        </a:rPr>
                        <a:t> or Special K, GHB)</a:t>
                      </a:r>
                      <a:endParaRPr lang="en-US" sz="1550" b="1" dirty="0">
                        <a:solidFill>
                          <a:srgbClr val="000000"/>
                        </a:solidFill>
                      </a:endParaRPr>
                    </a:p>
                  </a:txBody>
                  <a:tcPr anchor="ctr"/>
                </a:tc>
                <a:tc>
                  <a:txBody>
                    <a:bodyPr/>
                    <a:lstStyle/>
                    <a:p>
                      <a:pPr algn="ctr"/>
                      <a:r>
                        <a:rPr lang="en-US" sz="1550" b="1" dirty="0">
                          <a:solidFill>
                            <a:srgbClr val="000000"/>
                          </a:solidFill>
                        </a:rPr>
                        <a:t>3</a:t>
                      </a:r>
                    </a:p>
                  </a:txBody>
                  <a:tcPr anchor="ctr"/>
                </a:tc>
                <a:tc>
                  <a:txBody>
                    <a:bodyPr/>
                    <a:lstStyle/>
                    <a:p>
                      <a:pPr algn="ctr"/>
                      <a:r>
                        <a:rPr lang="en-US" sz="1550" b="1" dirty="0">
                          <a:solidFill>
                            <a:srgbClr val="000000"/>
                          </a:solidFill>
                        </a:rPr>
                        <a:t>(2-4)</a:t>
                      </a:r>
                    </a:p>
                  </a:txBody>
                  <a:tcPr anchor="ctr"/>
                </a:tc>
                <a:extLst>
                  <a:ext uri="{0D108BD9-81ED-4DB2-BD59-A6C34878D82A}">
                    <a16:rowId xmlns:a16="http://schemas.microsoft.com/office/drawing/2014/main" val="2033091931"/>
                  </a:ext>
                </a:extLst>
              </a:tr>
              <a:tr h="370840">
                <a:tc>
                  <a:txBody>
                    <a:bodyPr/>
                    <a:lstStyle/>
                    <a:p>
                      <a:r>
                        <a:rPr lang="en-US" sz="1550" b="1" dirty="0">
                          <a:solidFill>
                            <a:srgbClr val="000000"/>
                          </a:solidFill>
                        </a:rPr>
                        <a:t>   Prescription opioids (e.g., oxycodone, hydrocodone, Vicodin,  </a:t>
                      </a:r>
                    </a:p>
                    <a:p>
                      <a:r>
                        <a:rPr lang="en-US" sz="1550" b="1" dirty="0">
                          <a:solidFill>
                            <a:srgbClr val="000000"/>
                          </a:solidFill>
                        </a:rPr>
                        <a:t>        Percocet)</a:t>
                      </a:r>
                      <a:endParaRPr lang="en-US" sz="1550" b="1" baseline="30000" dirty="0">
                        <a:solidFill>
                          <a:srgbClr val="000000"/>
                        </a:solidFill>
                      </a:endParaRPr>
                    </a:p>
                  </a:txBody>
                  <a:tcPr anchor="ctr"/>
                </a:tc>
                <a:tc>
                  <a:txBody>
                    <a:bodyPr/>
                    <a:lstStyle/>
                    <a:p>
                      <a:pPr algn="ctr"/>
                      <a:r>
                        <a:rPr lang="en-US" sz="1550" b="1" dirty="0">
                          <a:solidFill>
                            <a:srgbClr val="000000"/>
                          </a:solidFill>
                        </a:rPr>
                        <a:t>3</a:t>
                      </a:r>
                    </a:p>
                  </a:txBody>
                  <a:tcPr anchor="ctr"/>
                </a:tc>
                <a:tc>
                  <a:txBody>
                    <a:bodyPr/>
                    <a:lstStyle/>
                    <a:p>
                      <a:pPr algn="ctr"/>
                      <a:r>
                        <a:rPr lang="en-US" sz="1550" b="1" dirty="0">
                          <a:solidFill>
                            <a:srgbClr val="000000"/>
                          </a:solidFill>
                        </a:rPr>
                        <a:t>(2-3)</a:t>
                      </a:r>
                    </a:p>
                  </a:txBody>
                  <a:tcPr anchor="ctr"/>
                </a:tc>
                <a:extLst>
                  <a:ext uri="{0D108BD9-81ED-4DB2-BD59-A6C34878D82A}">
                    <a16:rowId xmlns:a16="http://schemas.microsoft.com/office/drawing/2014/main" val="152399316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50" b="1" dirty="0">
                          <a:solidFill>
                            <a:srgbClr val="000000"/>
                          </a:solidFill>
                        </a:rPr>
                        <a:t>   Crack</a:t>
                      </a:r>
                      <a:endParaRPr lang="en-US" sz="1550" b="1" baseline="30000" dirty="0">
                        <a:solidFill>
                          <a:srgbClr val="000000"/>
                        </a:solidFill>
                      </a:endParaRPr>
                    </a:p>
                  </a:txBody>
                  <a:tcPr anchor="ctr"/>
                </a:tc>
                <a:tc>
                  <a:txBody>
                    <a:bodyPr/>
                    <a:lstStyle/>
                    <a:p>
                      <a:pPr algn="ctr"/>
                      <a:r>
                        <a:rPr lang="en-US" sz="1550" b="1" dirty="0">
                          <a:solidFill>
                            <a:srgbClr val="000000"/>
                          </a:solidFill>
                        </a:rPr>
                        <a:t>3</a:t>
                      </a:r>
                    </a:p>
                  </a:txBody>
                  <a:tcPr anchor="ctr"/>
                </a:tc>
                <a:tc>
                  <a:txBody>
                    <a:bodyPr/>
                    <a:lstStyle/>
                    <a:p>
                      <a:pPr algn="ctr"/>
                      <a:r>
                        <a:rPr lang="en-US" sz="1550" b="1" dirty="0">
                          <a:solidFill>
                            <a:srgbClr val="000000"/>
                          </a:solidFill>
                        </a:rPr>
                        <a:t>(2-3)</a:t>
                      </a:r>
                    </a:p>
                  </a:txBody>
                  <a:tcPr anchor="ctr"/>
                </a:tc>
                <a:extLst>
                  <a:ext uri="{0D108BD9-81ED-4DB2-BD59-A6C34878D82A}">
                    <a16:rowId xmlns:a16="http://schemas.microsoft.com/office/drawing/2014/main" val="1739098251"/>
                  </a:ext>
                </a:extLst>
              </a:tr>
              <a:tr h="370840">
                <a:tc>
                  <a:txBody>
                    <a:bodyPr/>
                    <a:lstStyle/>
                    <a:p>
                      <a:r>
                        <a:rPr lang="en-US" sz="1550" b="1" dirty="0">
                          <a:solidFill>
                            <a:srgbClr val="000000"/>
                          </a:solidFill>
                        </a:rPr>
                        <a:t>   Prescription tranquilizers (e.g., Valium, Ativan, Xanax, downers)</a:t>
                      </a:r>
                      <a:endParaRPr lang="en-US" sz="1550" b="1" baseline="30000" dirty="0">
                        <a:solidFill>
                          <a:srgbClr val="000000"/>
                        </a:solidFill>
                      </a:endParaRPr>
                    </a:p>
                  </a:txBody>
                  <a:tcPr anchor="ctr"/>
                </a:tc>
                <a:tc>
                  <a:txBody>
                    <a:bodyPr/>
                    <a:lstStyle/>
                    <a:p>
                      <a:pPr algn="ctr"/>
                      <a:r>
                        <a:rPr lang="en-US" sz="1550" b="1" dirty="0">
                          <a:solidFill>
                            <a:srgbClr val="000000"/>
                          </a:solidFill>
                        </a:rPr>
                        <a:t>2</a:t>
                      </a:r>
                    </a:p>
                  </a:txBody>
                  <a:tcPr anchor="ctr"/>
                </a:tc>
                <a:tc>
                  <a:txBody>
                    <a:bodyPr/>
                    <a:lstStyle/>
                    <a:p>
                      <a:pPr algn="ctr"/>
                      <a:r>
                        <a:rPr lang="en-US" sz="1550" b="1" dirty="0">
                          <a:solidFill>
                            <a:srgbClr val="000000"/>
                          </a:solidFill>
                        </a:rPr>
                        <a:t>(2-3)</a:t>
                      </a:r>
                    </a:p>
                  </a:txBody>
                  <a:tcPr anchor="ctr"/>
                </a:tc>
                <a:extLst>
                  <a:ext uri="{0D108BD9-81ED-4DB2-BD59-A6C34878D82A}">
                    <a16:rowId xmlns:a16="http://schemas.microsoft.com/office/drawing/2014/main" val="3826106964"/>
                  </a:ext>
                </a:extLst>
              </a:tr>
              <a:tr h="370840">
                <a:tc>
                  <a:txBody>
                    <a:bodyPr/>
                    <a:lstStyle/>
                    <a:p>
                      <a:r>
                        <a:rPr lang="en-US" sz="1550" b="1" dirty="0">
                          <a:solidFill>
                            <a:srgbClr val="000000"/>
                          </a:solidFill>
                        </a:rPr>
                        <a:t>   Amphetamine</a:t>
                      </a:r>
                      <a:r>
                        <a:rPr lang="en-US" sz="1550" b="1" baseline="0" dirty="0">
                          <a:solidFill>
                            <a:srgbClr val="000000"/>
                          </a:solidFill>
                        </a:rPr>
                        <a:t> (e.g., speed, bennies, uppers)</a:t>
                      </a:r>
                      <a:endParaRPr lang="en-US" sz="1550" b="1" dirty="0">
                        <a:solidFill>
                          <a:srgbClr val="000000"/>
                        </a:solidFill>
                      </a:endParaRPr>
                    </a:p>
                  </a:txBody>
                  <a:tcPr anchor="ctr"/>
                </a:tc>
                <a:tc>
                  <a:txBody>
                    <a:bodyPr/>
                    <a:lstStyle/>
                    <a:p>
                      <a:pPr algn="ctr"/>
                      <a:r>
                        <a:rPr lang="en-US" sz="1550" b="1" dirty="0">
                          <a:solidFill>
                            <a:srgbClr val="000000"/>
                          </a:solidFill>
                        </a:rPr>
                        <a:t>1</a:t>
                      </a:r>
                    </a:p>
                  </a:txBody>
                  <a:tcPr anchor="ctr"/>
                </a:tc>
                <a:tc>
                  <a:txBody>
                    <a:bodyPr/>
                    <a:lstStyle/>
                    <a:p>
                      <a:pPr algn="ctr"/>
                      <a:r>
                        <a:rPr lang="en-US" sz="1550" b="1" dirty="0">
                          <a:solidFill>
                            <a:srgbClr val="000000"/>
                          </a:solidFill>
                        </a:rPr>
                        <a:t>(1-1)</a:t>
                      </a:r>
                    </a:p>
                  </a:txBody>
                  <a:tcPr anchor="ctr"/>
                </a:tc>
                <a:extLst>
                  <a:ext uri="{0D108BD9-81ED-4DB2-BD59-A6C34878D82A}">
                    <a16:rowId xmlns:a16="http://schemas.microsoft.com/office/drawing/2014/main" val="3584687144"/>
                  </a:ext>
                </a:extLst>
              </a:tr>
            </a:tbl>
          </a:graphicData>
        </a:graphic>
      </p:graphicFrame>
      <p:sp>
        <p:nvSpPr>
          <p:cNvPr id="5" name="TextBox 4"/>
          <p:cNvSpPr txBox="1"/>
          <p:nvPr/>
        </p:nvSpPr>
        <p:spPr>
          <a:xfrm>
            <a:off x="190500" y="5867400"/>
            <a:ext cx="8329499" cy="938719"/>
          </a:xfrm>
          <a:prstGeom prst="rect">
            <a:avLst/>
          </a:prstGeom>
          <a:noFill/>
        </p:spPr>
        <p:txBody>
          <a:bodyPr wrap="square" rtlCol="0">
            <a:spAutoFit/>
          </a:bodyPr>
          <a:lstStyle/>
          <a:p>
            <a:r>
              <a:rPr lang="en-US" sz="1100" i="1" dirty="0">
                <a:solidFill>
                  <a:srgbClr val="000000"/>
                </a:solidFill>
                <a:latin typeface="Calibri" panose="020F0502020204030204" pitchFamily="34" charset="0"/>
              </a:rPr>
              <a:t>Note</a:t>
            </a:r>
            <a:r>
              <a:rPr lang="en-US" sz="1100" dirty="0">
                <a:solidFill>
                  <a:srgbClr val="000000"/>
                </a:solidFill>
                <a:latin typeface="Calibri" panose="020F0502020204030204" pitchFamily="34" charset="0"/>
              </a:rPr>
              <a:t>. Participants may report more than one drug used</a:t>
            </a:r>
          </a:p>
          <a:p>
            <a:pPr marL="53975" indent="-53975"/>
            <a:r>
              <a:rPr lang="en-US" sz="1100" baseline="30000" dirty="0">
                <a:solidFill>
                  <a:srgbClr val="000000"/>
                </a:solidFill>
                <a:latin typeface="Calibri" panose="020F0502020204030204" pitchFamily="34" charset="0"/>
              </a:rPr>
              <a:t>a </a:t>
            </a:r>
            <a:r>
              <a:rPr lang="en-US" sz="1100" dirty="0">
                <a:solidFill>
                  <a:srgbClr val="000000"/>
                </a:solidFill>
                <a:latin typeface="Calibri" panose="020F0502020204030204" pitchFamily="34" charset="0"/>
              </a:rPr>
              <a:t>Any drug that was administered by injection and that was not used for medical purposes, including legal drugs that were not used for medical purposes</a:t>
            </a:r>
          </a:p>
          <a:p>
            <a:pPr marL="53975" indent="-53975"/>
            <a:r>
              <a:rPr lang="en-US" sz="1100" baseline="30000" dirty="0">
                <a:solidFill>
                  <a:srgbClr val="000000"/>
                </a:solidFill>
                <a:latin typeface="Calibri" panose="020F0502020204030204" pitchFamily="34" charset="0"/>
              </a:rPr>
              <a:t>b </a:t>
            </a:r>
            <a:r>
              <a:rPr lang="en-US" sz="1100" dirty="0">
                <a:solidFill>
                  <a:srgbClr val="000000"/>
                </a:solidFill>
                <a:latin typeface="Calibri" panose="020F0502020204030204" pitchFamily="34" charset="0"/>
              </a:rPr>
              <a:t>Any drug that was administered by any route other than injection and that was not used for medical purposes, including legal drugs that were not used for medical purposes </a:t>
            </a:r>
          </a:p>
        </p:txBody>
      </p:sp>
    </p:spTree>
    <p:extLst>
      <p:ext uri="{BB962C8B-B14F-4D97-AF65-F5344CB8AC3E}">
        <p14:creationId xmlns:p14="http://schemas.microsoft.com/office/powerpoint/2010/main" val="35098198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2974" y="304800"/>
            <a:ext cx="7581900" cy="1143000"/>
          </a:xfrm>
        </p:spPr>
        <p:txBody>
          <a:bodyPr anchor="ctr" anchorCtr="0"/>
          <a:lstStyle/>
          <a:p>
            <a:pPr algn="ctr"/>
            <a:r>
              <a:rPr lang="en-US" dirty="0"/>
              <a:t>High-Risk </a:t>
            </a:r>
            <a:r>
              <a:rPr lang="en-US" dirty="0" err="1"/>
              <a:t>Sex</a:t>
            </a:r>
            <a:r>
              <a:rPr lang="en-US" baseline="30000" dirty="0" err="1"/>
              <a:t>a</a:t>
            </a:r>
            <a:r>
              <a:rPr lang="en-US" dirty="0"/>
              <a:t> in the Past 12 Months Among Adults with Diagnosed HIV, </a:t>
            </a:r>
            <a:br>
              <a:rPr lang="en-US" dirty="0"/>
            </a:br>
            <a:r>
              <a:rPr lang="en-US" dirty="0"/>
              <a:t>Medical Monitoring Project 2017 Cycle</a:t>
            </a:r>
            <a:endParaRPr lang="en-US" sz="2000" dirty="0"/>
          </a:p>
        </p:txBody>
      </p:sp>
      <p:graphicFrame>
        <p:nvGraphicFramePr>
          <p:cNvPr id="7" name="Chart 6" descr="Among men who had sex with men (MSM), an estimated 7% engaged in high-risk sex, compared with 4% of men who only had sex with women (MSW), and 5% of women had sex with men (WSM).&#10;&#10;High-risk sex was defined as having vaginal or anal sex in the past 12 months with at least 1 HIV-negative or unknown status partner while not having sustained viral suppression (all viral load tests in the past 12 months &lt;200 copies/mL or detectable), when a condom was not used, and the partner was not known to be taking pre-exposure prophylaxis (PrEP). &#10;&#10;Data presented were from the Medical Monitoring Project, a surveillance system monitoring clinical outcomes and behaviors of adults with diagnosed HIV infection in the United States. High-risk sex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849527901"/>
              </p:ext>
            </p:extLst>
          </p:nvPr>
        </p:nvGraphicFramePr>
        <p:xfrm>
          <a:off x="800600" y="1300843"/>
          <a:ext cx="786664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00600" y="5568043"/>
            <a:ext cx="7866648" cy="1015663"/>
          </a:xfrm>
          <a:prstGeom prst="rect">
            <a:avLst/>
          </a:prstGeom>
          <a:noFill/>
        </p:spPr>
        <p:txBody>
          <a:bodyPr wrap="square" rtlCol="0">
            <a:spAutoFit/>
          </a:bodyPr>
          <a:lstStyle/>
          <a:p>
            <a:r>
              <a:rPr lang="en-US" sz="1200" i="1" dirty="0">
                <a:solidFill>
                  <a:srgbClr val="000000"/>
                </a:solidFill>
                <a:latin typeface="Calibri" panose="020F0502020204030204" pitchFamily="34" charset="0"/>
              </a:rPr>
              <a:t>Note:</a:t>
            </a:r>
            <a:r>
              <a:rPr lang="en-US" sz="1200" dirty="0">
                <a:solidFill>
                  <a:srgbClr val="000000"/>
                </a:solidFill>
                <a:latin typeface="Calibri" panose="020F0502020204030204" pitchFamily="34" charset="0"/>
              </a:rPr>
              <a:t> MSM, men who have sex with men; WSM, women who have sex with men; MSW, men who have sex only with women</a:t>
            </a:r>
          </a:p>
          <a:p>
            <a:pPr marL="53975" indent="-53975"/>
            <a:r>
              <a:rPr lang="en-US" sz="1200" baseline="30000" dirty="0">
                <a:solidFill>
                  <a:srgbClr val="000000"/>
                </a:solidFill>
                <a:latin typeface="Calibri" panose="020F0502020204030204" pitchFamily="34" charset="0"/>
              </a:rPr>
              <a:t>a </a:t>
            </a:r>
            <a:r>
              <a:rPr lang="en-US" sz="1200" dirty="0">
                <a:solidFill>
                  <a:srgbClr val="000000"/>
                </a:solidFill>
                <a:latin typeface="Calibri" panose="020F0502020204030204" pitchFamily="34" charset="0"/>
              </a:rPr>
              <a:t>Vaginal or anal sex with at least 1 HIV-negative or unknown status partner while not having sustained viral suppression (all viral load measurements in the past 12 months undetectable or &lt;200 copies/mL), when a condom was not used, and the partner was not known to be taking pre-exposure prophylaxis (</a:t>
            </a:r>
            <a:r>
              <a:rPr lang="en-US" sz="1200" dirty="0" err="1">
                <a:solidFill>
                  <a:srgbClr val="000000"/>
                </a:solidFill>
                <a:latin typeface="Calibri" panose="020F0502020204030204" pitchFamily="34" charset="0"/>
              </a:rPr>
              <a:t>PrEP</a:t>
            </a:r>
            <a:r>
              <a:rPr lang="en-US" sz="12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2530332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699" y="419101"/>
            <a:ext cx="8073523" cy="1143000"/>
          </a:xfrm>
        </p:spPr>
        <p:txBody>
          <a:bodyPr anchor="ctr" anchorCtr="0"/>
          <a:lstStyle/>
          <a:p>
            <a:pPr algn="ctr"/>
            <a:r>
              <a:rPr lang="en-US" dirty="0"/>
              <a:t>Measures of Gynecologic and Reproductive Health Services in the Past 12 Months Among Women with Diagnosed HIV, </a:t>
            </a:r>
            <a:br>
              <a:rPr lang="en-US" dirty="0"/>
            </a:br>
            <a:r>
              <a:rPr lang="en-US" dirty="0"/>
              <a:t>Medical Monitoring Project 2017 Cycle</a:t>
            </a:r>
            <a:endParaRPr lang="en-US" sz="2000" dirty="0"/>
          </a:p>
        </p:txBody>
      </p:sp>
      <p:graphicFrame>
        <p:nvGraphicFramePr>
          <p:cNvPr id="5" name="Chart 4" descr="An estimated 69% of all women received a Pap test in the past 12 months. An estimated 33% of women had been pregnant at least once since testing positive for HIV infection. &#10;&#10;Data presented were from the Medical Monitoring Project, a surveillance system monitoring clinical outcomes and behaviors of adults with diagnosed HIV infection in the United States. Gynecologic and reproductive health services data were collected using in-person or telephone interviews. For more details on MMP methods, see here: https://www.cdc.gov/hiv/pdf/library/reports/surveillance/cdc-hiv-surveillance-special-report-number-23.pdf. &#10;"/>
          <p:cNvGraphicFramePr/>
          <p:nvPr>
            <p:extLst>
              <p:ext uri="{D42A27DB-BD31-4B8C-83A1-F6EECF244321}">
                <p14:modId xmlns:p14="http://schemas.microsoft.com/office/powerpoint/2010/main" val="3165316233"/>
              </p:ext>
            </p:extLst>
          </p:nvPr>
        </p:nvGraphicFramePr>
        <p:xfrm>
          <a:off x="647699" y="1684520"/>
          <a:ext cx="7866648" cy="4754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8297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523" y="305651"/>
            <a:ext cx="8739077" cy="1143000"/>
          </a:xfrm>
        </p:spPr>
        <p:txBody>
          <a:bodyPr anchor="ctr" anchorCtr="0"/>
          <a:lstStyle/>
          <a:p>
            <a:pPr algn="ctr"/>
            <a:r>
              <a:rPr lang="en-US" dirty="0"/>
              <a:t>Self-reported Antiretroviral Therapy (ART) Use in the Past 12 Months Among Adults with Diagnosed HIV, </a:t>
            </a:r>
            <a:br>
              <a:rPr lang="en-US" dirty="0"/>
            </a:br>
            <a:r>
              <a:rPr lang="en-US" dirty="0"/>
              <a:t>Medical Monitoring Project 2017 Cycle</a:t>
            </a:r>
            <a:endParaRPr lang="en-US" sz="2000" dirty="0"/>
          </a:p>
        </p:txBody>
      </p:sp>
      <p:graphicFrame>
        <p:nvGraphicFramePr>
          <p:cNvPr id="6" name="Table 5" descr="An estimated 98% of persons had ever taken antiretroviral therapy (ART) and 92% of persons were taking ART at the time of interview based on self-report. Among persons with a history of ART use who were not on ART at the time of interview, an estimated 40% discontinued ART due to money or insurance problems, 23% because the person didn’t believe they need ART, and 23% because the person thought ART would make them sick or harm them.&#10;&#10;Data presented were from the Medical Monitoring Project, a surveillance system monitoring clinical outcomes and behaviors of adults with diagnosed HIV infection in the United States. Reported ART data were collected using in-person or telephone interviews. For more details on MMP methods, see here: https://www.cdc.gov/hiv/pdf/library/reports/surveillance/cdc-hiv-surveillance-special-report-number-23.pdf&#10;"/>
          <p:cNvGraphicFramePr>
            <a:graphicFrameLocks noGrp="1"/>
          </p:cNvGraphicFramePr>
          <p:nvPr>
            <p:extLst>
              <p:ext uri="{D42A27DB-BD31-4B8C-83A1-F6EECF244321}">
                <p14:modId xmlns:p14="http://schemas.microsoft.com/office/powerpoint/2010/main" val="44358818"/>
              </p:ext>
            </p:extLst>
          </p:nvPr>
        </p:nvGraphicFramePr>
        <p:xfrm>
          <a:off x="152400" y="1752600"/>
          <a:ext cx="8839199" cy="2595880"/>
        </p:xfrm>
        <a:graphic>
          <a:graphicData uri="http://schemas.openxmlformats.org/drawingml/2006/table">
            <a:tbl>
              <a:tblPr firstRow="1" bandRow="1">
                <a:tableStyleId>{2D5ABB26-0587-4C30-8999-92F81FD0307C}</a:tableStyleId>
              </a:tblPr>
              <a:tblGrid>
                <a:gridCol w="6263848">
                  <a:extLst>
                    <a:ext uri="{9D8B030D-6E8A-4147-A177-3AD203B41FA5}">
                      <a16:colId xmlns:a16="http://schemas.microsoft.com/office/drawing/2014/main" val="2216103088"/>
                    </a:ext>
                  </a:extLst>
                </a:gridCol>
                <a:gridCol w="1339439">
                  <a:extLst>
                    <a:ext uri="{9D8B030D-6E8A-4147-A177-3AD203B41FA5}">
                      <a16:colId xmlns:a16="http://schemas.microsoft.com/office/drawing/2014/main" val="2950876689"/>
                    </a:ext>
                  </a:extLst>
                </a:gridCol>
                <a:gridCol w="1235912">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Ever</a:t>
                      </a:r>
                      <a:r>
                        <a:rPr lang="en-US" sz="1600" b="1" baseline="0" dirty="0">
                          <a:solidFill>
                            <a:srgbClr val="000000"/>
                          </a:solidFill>
                        </a:rPr>
                        <a:t> taken ART</a:t>
                      </a:r>
                      <a:endParaRPr lang="en-US" sz="1600" b="1" dirty="0">
                        <a:solidFill>
                          <a:srgbClr val="000000"/>
                        </a:solidFill>
                      </a:endParaRPr>
                    </a:p>
                  </a:txBody>
                  <a:tcPr anchor="ctr"/>
                </a:tc>
                <a:tc>
                  <a:txBody>
                    <a:bodyPr/>
                    <a:lstStyle/>
                    <a:p>
                      <a:pPr algn="ctr"/>
                      <a:r>
                        <a:rPr lang="en-US" sz="1600" b="1" dirty="0">
                          <a:solidFill>
                            <a:srgbClr val="000000"/>
                          </a:solidFill>
                        </a:rPr>
                        <a:t>98</a:t>
                      </a:r>
                    </a:p>
                  </a:txBody>
                  <a:tcPr anchor="ctr"/>
                </a:tc>
                <a:tc>
                  <a:txBody>
                    <a:bodyPr/>
                    <a:lstStyle/>
                    <a:p>
                      <a:pPr algn="ctr"/>
                      <a:r>
                        <a:rPr lang="en-US" sz="1600" b="1" dirty="0">
                          <a:solidFill>
                            <a:srgbClr val="000000"/>
                          </a:solidFill>
                        </a:rPr>
                        <a:t>(97-99)</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Currently taking ART</a:t>
                      </a:r>
                      <a:endParaRPr lang="en-US" sz="1600" b="1" baseline="30000" dirty="0">
                        <a:solidFill>
                          <a:srgbClr val="000000"/>
                        </a:solidFill>
                      </a:endParaRPr>
                    </a:p>
                  </a:txBody>
                  <a:tcPr anchor="ctr"/>
                </a:tc>
                <a:tc>
                  <a:txBody>
                    <a:bodyPr/>
                    <a:lstStyle/>
                    <a:p>
                      <a:pPr algn="ctr"/>
                      <a:r>
                        <a:rPr lang="en-US" sz="1600" b="1" dirty="0">
                          <a:solidFill>
                            <a:srgbClr val="000000"/>
                          </a:solidFill>
                        </a:rPr>
                        <a:t>92</a:t>
                      </a:r>
                    </a:p>
                  </a:txBody>
                  <a:tcPr anchor="ctr"/>
                </a:tc>
                <a:tc>
                  <a:txBody>
                    <a:bodyPr/>
                    <a:lstStyle/>
                    <a:p>
                      <a:pPr algn="ctr"/>
                      <a:r>
                        <a:rPr lang="en-US" sz="1600" b="1" dirty="0">
                          <a:solidFill>
                            <a:srgbClr val="000000"/>
                          </a:solidFill>
                        </a:rPr>
                        <a:t>(91-93)</a:t>
                      </a:r>
                    </a:p>
                  </a:txBody>
                  <a:tcPr anchor="ctr"/>
                </a:tc>
                <a:extLst>
                  <a:ext uri="{0D108BD9-81ED-4DB2-BD59-A6C34878D82A}">
                    <a16:rowId xmlns:a16="http://schemas.microsoft.com/office/drawing/2014/main" val="2869634354"/>
                  </a:ext>
                </a:extLst>
              </a:tr>
              <a:tr h="370840">
                <a:tc>
                  <a:txBody>
                    <a:bodyPr/>
                    <a:lstStyle/>
                    <a:p>
                      <a:r>
                        <a:rPr lang="en-US" sz="1600" b="1" dirty="0" err="1">
                          <a:solidFill>
                            <a:srgbClr val="000000"/>
                          </a:solidFill>
                        </a:rPr>
                        <a:t>Reasons</a:t>
                      </a:r>
                      <a:r>
                        <a:rPr lang="en-US" sz="1600" b="1" baseline="30000" dirty="0" err="1">
                          <a:solidFill>
                            <a:srgbClr val="000000"/>
                          </a:solidFill>
                        </a:rPr>
                        <a:t>a</a:t>
                      </a:r>
                      <a:r>
                        <a:rPr lang="en-US" sz="1600" b="1" dirty="0">
                          <a:solidFill>
                            <a:srgbClr val="000000"/>
                          </a:solidFill>
                        </a:rPr>
                        <a:t> for not currently taking </a:t>
                      </a:r>
                      <a:r>
                        <a:rPr lang="en-US" sz="1600" b="1" dirty="0" err="1">
                          <a:solidFill>
                            <a:srgbClr val="000000"/>
                          </a:solidFill>
                        </a:rPr>
                        <a:t>ART</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endParaRPr lang="en-US" sz="1600" b="1" dirty="0">
                        <a:solidFill>
                          <a:srgbClr val="000000"/>
                        </a:solidFill>
                      </a:endParaRPr>
                    </a:p>
                  </a:txBody>
                  <a:tcPr anchor="ctr"/>
                </a:tc>
                <a:tc>
                  <a:txBody>
                    <a:bodyPr/>
                    <a:lstStyle/>
                    <a:p>
                      <a:pPr algn="ctr"/>
                      <a:endParaRPr lang="en-US" sz="1600" b="1" dirty="0">
                        <a:solidFill>
                          <a:srgbClr val="000000"/>
                        </a:solidFill>
                      </a:endParaRPr>
                    </a:p>
                  </a:txBody>
                  <a:tcPr anchor="ctr"/>
                </a:tc>
                <a:extLst>
                  <a:ext uri="{0D108BD9-81ED-4DB2-BD59-A6C34878D82A}">
                    <a16:rowId xmlns:a16="http://schemas.microsoft.com/office/drawing/2014/main" val="373949879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Money or insurance problems</a:t>
                      </a:r>
                      <a:endParaRPr lang="en-US" sz="1600" b="1" baseline="30000" dirty="0">
                        <a:solidFill>
                          <a:srgbClr val="000000"/>
                        </a:solidFill>
                      </a:endParaRPr>
                    </a:p>
                  </a:txBody>
                  <a:tcPr anchor="ctr"/>
                </a:tc>
                <a:tc>
                  <a:txBody>
                    <a:bodyPr/>
                    <a:lstStyle/>
                    <a:p>
                      <a:pPr algn="ctr"/>
                      <a:r>
                        <a:rPr lang="en-US" sz="1600" b="1" dirty="0">
                          <a:solidFill>
                            <a:srgbClr val="000000"/>
                          </a:solidFill>
                        </a:rPr>
                        <a:t>40</a:t>
                      </a:r>
                    </a:p>
                  </a:txBody>
                  <a:tcPr anchor="ctr"/>
                </a:tc>
                <a:tc>
                  <a:txBody>
                    <a:bodyPr/>
                    <a:lstStyle/>
                    <a:p>
                      <a:pPr algn="ctr"/>
                      <a:r>
                        <a:rPr lang="en-US" sz="1600" b="1" dirty="0">
                          <a:solidFill>
                            <a:srgbClr val="000000"/>
                          </a:solidFill>
                        </a:rPr>
                        <a:t>(29-50)</a:t>
                      </a:r>
                    </a:p>
                  </a:txBody>
                  <a:tcPr anchor="ctr"/>
                </a:tc>
                <a:extLst>
                  <a:ext uri="{0D108BD9-81ED-4DB2-BD59-A6C34878D82A}">
                    <a16:rowId xmlns:a16="http://schemas.microsoft.com/office/drawing/2014/main" val="327896895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Person did not believe</a:t>
                      </a:r>
                      <a:r>
                        <a:rPr lang="en-US" sz="1600" b="1" baseline="0" dirty="0">
                          <a:solidFill>
                            <a:srgbClr val="000000"/>
                          </a:solidFill>
                        </a:rPr>
                        <a:t> they need ART</a:t>
                      </a:r>
                      <a:endParaRPr lang="en-US" sz="1600" b="1" baseline="30000" dirty="0">
                        <a:solidFill>
                          <a:srgbClr val="000000"/>
                        </a:solidFill>
                      </a:endParaRPr>
                    </a:p>
                  </a:txBody>
                  <a:tcPr anchor="ctr"/>
                </a:tc>
                <a:tc>
                  <a:txBody>
                    <a:bodyPr/>
                    <a:lstStyle/>
                    <a:p>
                      <a:pPr algn="ctr"/>
                      <a:r>
                        <a:rPr lang="en-US" sz="1600" b="1" dirty="0">
                          <a:solidFill>
                            <a:srgbClr val="000000"/>
                          </a:solidFill>
                        </a:rPr>
                        <a:t>23</a:t>
                      </a:r>
                    </a:p>
                  </a:txBody>
                  <a:tcPr anchor="ctr"/>
                </a:tc>
                <a:tc>
                  <a:txBody>
                    <a:bodyPr/>
                    <a:lstStyle/>
                    <a:p>
                      <a:pPr algn="ctr"/>
                      <a:r>
                        <a:rPr lang="en-US" sz="1600" b="1" dirty="0">
                          <a:solidFill>
                            <a:srgbClr val="000000"/>
                          </a:solidFill>
                        </a:rPr>
                        <a:t>(15-31)</a:t>
                      </a:r>
                    </a:p>
                  </a:txBody>
                  <a:tcPr anchor="ctr"/>
                </a:tc>
                <a:extLst>
                  <a:ext uri="{0D108BD9-81ED-4DB2-BD59-A6C34878D82A}">
                    <a16:rowId xmlns:a16="http://schemas.microsoft.com/office/drawing/2014/main" val="424871491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   Person thinks ART would make them feel sick or harm them</a:t>
                      </a:r>
                    </a:p>
                  </a:txBody>
                  <a:tcPr anchor="ctr"/>
                </a:tc>
                <a:tc>
                  <a:txBody>
                    <a:bodyPr/>
                    <a:lstStyle/>
                    <a:p>
                      <a:pPr algn="ctr"/>
                      <a:r>
                        <a:rPr lang="en-US" sz="1600" b="1" dirty="0">
                          <a:solidFill>
                            <a:srgbClr val="000000"/>
                          </a:solidFill>
                        </a:rPr>
                        <a:t>23</a:t>
                      </a:r>
                    </a:p>
                  </a:txBody>
                  <a:tcPr anchor="ctr"/>
                </a:tc>
                <a:tc>
                  <a:txBody>
                    <a:bodyPr/>
                    <a:lstStyle/>
                    <a:p>
                      <a:pPr algn="ctr"/>
                      <a:r>
                        <a:rPr lang="en-US" sz="1600" b="1" dirty="0">
                          <a:solidFill>
                            <a:srgbClr val="000000"/>
                          </a:solidFill>
                        </a:rPr>
                        <a:t>(12-33)</a:t>
                      </a:r>
                    </a:p>
                  </a:txBody>
                  <a:tcPr anchor="ctr"/>
                </a:tc>
                <a:extLst>
                  <a:ext uri="{0D108BD9-81ED-4DB2-BD59-A6C34878D82A}">
                    <a16:rowId xmlns:a16="http://schemas.microsoft.com/office/drawing/2014/main" val="4141002471"/>
                  </a:ext>
                </a:extLst>
              </a:tr>
            </a:tbl>
          </a:graphicData>
        </a:graphic>
      </p:graphicFrame>
      <p:sp>
        <p:nvSpPr>
          <p:cNvPr id="5" name="TextBox 4"/>
          <p:cNvSpPr txBox="1"/>
          <p:nvPr/>
        </p:nvSpPr>
        <p:spPr>
          <a:xfrm>
            <a:off x="52782" y="6248400"/>
            <a:ext cx="9138557" cy="461665"/>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  </a:t>
            </a:r>
            <a:r>
              <a:rPr lang="en-US" sz="1200" dirty="0">
                <a:solidFill>
                  <a:srgbClr val="000000"/>
                </a:solidFill>
                <a:latin typeface="Calibri" panose="020F0502020204030204" pitchFamily="34" charset="0"/>
              </a:rPr>
              <a:t>Participants may report more than one reason for not taking ART</a:t>
            </a:r>
            <a:endParaRPr lang="en-US" sz="1200" baseline="30000" dirty="0">
              <a:solidFill>
                <a:srgbClr val="000000"/>
              </a:solidFill>
              <a:latin typeface="Calibri" panose="020F0502020204030204" pitchFamily="34" charset="0"/>
            </a:endParaRPr>
          </a:p>
          <a:p>
            <a:r>
              <a:rPr lang="en-US" sz="1200" baseline="30000" dirty="0">
                <a:solidFill>
                  <a:srgbClr val="000000"/>
                </a:solidFill>
                <a:latin typeface="Calibri" panose="020F0502020204030204" pitchFamily="34" charset="0"/>
              </a:rPr>
              <a:t>b</a:t>
            </a:r>
            <a:r>
              <a:rPr lang="en-US" sz="1200" dirty="0">
                <a:solidFill>
                  <a:srgbClr val="000000"/>
                </a:solidFill>
                <a:latin typeface="Calibri" panose="020F0502020204030204" pitchFamily="34" charset="0"/>
              </a:rPr>
              <a:t> Among those with a history of ART use</a:t>
            </a:r>
          </a:p>
        </p:txBody>
      </p:sp>
    </p:spTree>
    <p:extLst>
      <p:ext uri="{BB962C8B-B14F-4D97-AF65-F5344CB8AC3E}">
        <p14:creationId xmlns:p14="http://schemas.microsoft.com/office/powerpoint/2010/main" val="14536072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813524" y="62105"/>
            <a:ext cx="7823200" cy="1143000"/>
          </a:xfrm>
        </p:spPr>
        <p:txBody>
          <a:bodyPr/>
          <a:lstStyle/>
          <a:p>
            <a:pPr algn="ctr"/>
            <a:r>
              <a:rPr lang="en-US" dirty="0"/>
              <a:t>Medical Monitoring Project</a:t>
            </a:r>
          </a:p>
        </p:txBody>
      </p:sp>
      <p:sp>
        <p:nvSpPr>
          <p:cNvPr id="3" name="Content Placeholder 2"/>
          <p:cNvSpPr>
            <a:spLocks noGrp="1"/>
          </p:cNvSpPr>
          <p:nvPr>
            <p:ph type="body" sz="quarter" idx="10"/>
          </p:nvPr>
        </p:nvSpPr>
        <p:spPr>
          <a:xfrm>
            <a:off x="747052" y="1524000"/>
            <a:ext cx="7956145" cy="4076700"/>
          </a:xfrm>
        </p:spPr>
        <p:txBody>
          <a:bodyPr/>
          <a:lstStyle/>
          <a:p>
            <a:r>
              <a:rPr lang="en-US" dirty="0"/>
              <a:t>Surveillance system among U.S. adults with diagnosed HIV that monitors and reports nationally and locally representative estimates of:</a:t>
            </a:r>
          </a:p>
          <a:p>
            <a:pPr marL="0" indent="0">
              <a:buNone/>
            </a:pPr>
            <a:endParaRPr lang="en-US" b="1" dirty="0"/>
          </a:p>
          <a:p>
            <a:pPr lvl="1">
              <a:buFont typeface="Arial" panose="020B0604020202020204" pitchFamily="34" charset="0"/>
              <a:buChar char="•"/>
            </a:pPr>
            <a:r>
              <a:rPr lang="en-US" dirty="0"/>
              <a:t>Risk behaviors and clinical outcomes</a:t>
            </a:r>
          </a:p>
          <a:p>
            <a:pPr lvl="1">
              <a:buFont typeface="Arial" panose="020B0604020202020204" pitchFamily="34" charset="0"/>
              <a:buChar char="•"/>
            </a:pPr>
            <a:r>
              <a:rPr lang="en-US" dirty="0"/>
              <a:t>Health-related behaviors </a:t>
            </a:r>
          </a:p>
          <a:p>
            <a:pPr lvl="1">
              <a:buFont typeface="Arial" panose="020B0604020202020204" pitchFamily="34" charset="0"/>
              <a:buChar char="•"/>
            </a:pPr>
            <a:r>
              <a:rPr lang="en-US" dirty="0"/>
              <a:t>Accessibility and use of prevention, care, and support services</a:t>
            </a:r>
          </a:p>
          <a:p>
            <a:pPr lvl="1">
              <a:buFont typeface="Arial" panose="020B0604020202020204" pitchFamily="34" charset="0"/>
              <a:buChar char="•"/>
            </a:pPr>
            <a:r>
              <a:rPr lang="en-US" dirty="0"/>
              <a:t>HIV care and treatment</a:t>
            </a:r>
          </a:p>
          <a:p>
            <a:pPr lvl="1">
              <a:buFont typeface="Arial" panose="020B0604020202020204" pitchFamily="34" charset="0"/>
              <a:buChar char="•"/>
            </a:pPr>
            <a:r>
              <a:rPr lang="en-US" dirty="0"/>
              <a:t>Variations of factors by characteristics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9779627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674" y="228600"/>
            <a:ext cx="8448351" cy="1143000"/>
          </a:xfrm>
        </p:spPr>
        <p:txBody>
          <a:bodyPr anchor="ctr" anchorCtr="0"/>
          <a:lstStyle/>
          <a:p>
            <a:pPr algn="ctr"/>
            <a:r>
              <a:rPr lang="en-US" dirty="0"/>
              <a:t>Adherence to Antiretroviral Therapy (ART) in the Past 30 Days Among Adults with Diagnosed HIV taking ART, </a:t>
            </a:r>
            <a:br>
              <a:rPr lang="en-US" dirty="0"/>
            </a:br>
            <a:r>
              <a:rPr lang="en-US" dirty="0"/>
              <a:t>Medical Monitoring Project 2017 Cycle</a:t>
            </a:r>
            <a:endParaRPr lang="en-US" sz="2000" dirty="0"/>
          </a:p>
        </p:txBody>
      </p:sp>
      <p:graphicFrame>
        <p:nvGraphicFramePr>
          <p:cNvPr id="5" name="Table 4" descr="Among persons who reported taking antiretroviral therapy (ART), an estimated 61% of persons took all prescribed ART doses in the 30 days before the interview. Over half (55%) rated themselves as “excellent” at taking their HIV medicines in the way they were supposed to and 71% reported that they always took their HIV medicine in the way they were supposed to. &#10;&#10;Data presented were from the Medical Monitoring Project, a surveillance system monitoring clinical outcomes and behaviors of adults with diagnosed HIV infection in the United States. Adherence data were collected using in-person or telephone interviews. For more details on MMP methods, see here: https://www.cdc.gov/hiv/pdf/library/reports/surveillance/cdc-hiv-surveillance-special-report-number-23.pdf.&#10;"/>
          <p:cNvGraphicFramePr>
            <a:graphicFrameLocks noGrp="1"/>
          </p:cNvGraphicFramePr>
          <p:nvPr>
            <p:extLst>
              <p:ext uri="{D42A27DB-BD31-4B8C-83A1-F6EECF244321}">
                <p14:modId xmlns:p14="http://schemas.microsoft.com/office/powerpoint/2010/main" val="24474958"/>
              </p:ext>
            </p:extLst>
          </p:nvPr>
        </p:nvGraphicFramePr>
        <p:xfrm>
          <a:off x="605290" y="1461081"/>
          <a:ext cx="7819121" cy="4826000"/>
        </p:xfrm>
        <a:graphic>
          <a:graphicData uri="http://schemas.openxmlformats.org/drawingml/2006/table">
            <a:tbl>
              <a:tblPr firstRow="1" bandRow="1">
                <a:tableStyleId>{2D5ABB26-0587-4C30-8999-92F81FD0307C}</a:tableStyleId>
              </a:tblPr>
              <a:tblGrid>
                <a:gridCol w="5262110">
                  <a:extLst>
                    <a:ext uri="{9D8B030D-6E8A-4147-A177-3AD203B41FA5}">
                      <a16:colId xmlns:a16="http://schemas.microsoft.com/office/drawing/2014/main" val="2216103088"/>
                    </a:ext>
                  </a:extLst>
                </a:gridCol>
                <a:gridCol w="1309841">
                  <a:extLst>
                    <a:ext uri="{9D8B030D-6E8A-4147-A177-3AD203B41FA5}">
                      <a16:colId xmlns:a16="http://schemas.microsoft.com/office/drawing/2014/main" val="2950876689"/>
                    </a:ext>
                  </a:extLst>
                </a:gridCol>
                <a:gridCol w="1247170">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Took 100% of prescribed ART doses in past 30</a:t>
                      </a:r>
                      <a:r>
                        <a:rPr lang="en-US" sz="1600" b="1" baseline="0" dirty="0">
                          <a:solidFill>
                            <a:srgbClr val="000000"/>
                          </a:solidFill>
                        </a:rPr>
                        <a:t> days</a:t>
                      </a:r>
                      <a:endParaRPr lang="en-US" sz="1600" b="1" dirty="0">
                        <a:solidFill>
                          <a:srgbClr val="000000"/>
                        </a:solidFill>
                      </a:endParaRPr>
                    </a:p>
                  </a:txBody>
                  <a:tcPr anchor="ctr"/>
                </a:tc>
                <a:tc>
                  <a:txBody>
                    <a:bodyPr/>
                    <a:lstStyle/>
                    <a:p>
                      <a:pPr algn="ctr"/>
                      <a:r>
                        <a:rPr lang="en-US" sz="1600" b="1" dirty="0">
                          <a:solidFill>
                            <a:srgbClr val="000000"/>
                          </a:solidFill>
                        </a:rPr>
                        <a:t>61</a:t>
                      </a:r>
                    </a:p>
                  </a:txBody>
                  <a:tcPr anchor="ctr"/>
                </a:tc>
                <a:tc>
                  <a:txBody>
                    <a:bodyPr/>
                    <a:lstStyle/>
                    <a:p>
                      <a:pPr algn="ctr"/>
                      <a:r>
                        <a:rPr lang="en-US" sz="1600" b="1" dirty="0">
                          <a:solidFill>
                            <a:srgbClr val="000000"/>
                          </a:solidFill>
                        </a:rPr>
                        <a:t>(59-63)</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How well did you do at taking your HIV medicines in the way you were supposed to? </a:t>
                      </a:r>
                    </a:p>
                    <a:p>
                      <a:r>
                        <a:rPr lang="en-US" sz="1600" b="1" dirty="0">
                          <a:solidFill>
                            <a:srgbClr val="000000"/>
                          </a:solidFill>
                        </a:rPr>
                        <a:t>   Very poor</a:t>
                      </a:r>
                    </a:p>
                    <a:p>
                      <a:r>
                        <a:rPr lang="en-US" sz="1600" b="1" dirty="0">
                          <a:solidFill>
                            <a:srgbClr val="000000"/>
                          </a:solidFill>
                        </a:rPr>
                        <a:t>   Poor</a:t>
                      </a:r>
                    </a:p>
                    <a:p>
                      <a:r>
                        <a:rPr lang="en-US" sz="1600" b="1" dirty="0">
                          <a:solidFill>
                            <a:srgbClr val="000000"/>
                          </a:solidFill>
                        </a:rPr>
                        <a:t>   Fair</a:t>
                      </a:r>
                    </a:p>
                    <a:p>
                      <a:r>
                        <a:rPr lang="en-US" sz="1600" b="1" dirty="0">
                          <a:solidFill>
                            <a:srgbClr val="000000"/>
                          </a:solidFill>
                        </a:rPr>
                        <a:t>   Good</a:t>
                      </a:r>
                    </a:p>
                    <a:p>
                      <a:r>
                        <a:rPr lang="en-US" sz="1600" b="1" dirty="0">
                          <a:solidFill>
                            <a:srgbClr val="000000"/>
                          </a:solidFill>
                        </a:rPr>
                        <a:t>   Very good</a:t>
                      </a:r>
                    </a:p>
                    <a:p>
                      <a:r>
                        <a:rPr lang="en-US" sz="1600" b="1" dirty="0">
                          <a:solidFill>
                            <a:srgbClr val="000000"/>
                          </a:solidFill>
                        </a:rPr>
                        <a:t>   Excellent</a:t>
                      </a:r>
                    </a:p>
                  </a:txBody>
                  <a:tcPr anchor="ctr"/>
                </a:tc>
                <a:tc>
                  <a:txBody>
                    <a:bodyPr/>
                    <a:lstStyle/>
                    <a:p>
                      <a:pPr algn="ctr"/>
                      <a:endParaRPr lang="en-US" sz="1600" b="1" dirty="0">
                        <a:solidFill>
                          <a:srgbClr val="000000"/>
                        </a:solidFill>
                      </a:endParaRPr>
                    </a:p>
                    <a:p>
                      <a:pPr algn="ctr"/>
                      <a:endParaRPr lang="en-US" sz="1600" b="1" dirty="0">
                        <a:solidFill>
                          <a:srgbClr val="000000"/>
                        </a:solidFill>
                      </a:endParaRPr>
                    </a:p>
                    <a:p>
                      <a:pPr algn="ctr"/>
                      <a:r>
                        <a:rPr lang="en-US" sz="1600" b="1" dirty="0">
                          <a:solidFill>
                            <a:srgbClr val="000000"/>
                          </a:solidFill>
                        </a:rPr>
                        <a:t>1</a:t>
                      </a:r>
                    </a:p>
                    <a:p>
                      <a:pPr algn="ctr"/>
                      <a:r>
                        <a:rPr lang="en-US" sz="1600" b="1" dirty="0">
                          <a:solidFill>
                            <a:srgbClr val="000000"/>
                          </a:solidFill>
                        </a:rPr>
                        <a:t>2</a:t>
                      </a:r>
                    </a:p>
                    <a:p>
                      <a:pPr algn="ctr"/>
                      <a:r>
                        <a:rPr lang="en-US" sz="1600" b="1" dirty="0">
                          <a:solidFill>
                            <a:srgbClr val="000000"/>
                          </a:solidFill>
                        </a:rPr>
                        <a:t>5</a:t>
                      </a:r>
                    </a:p>
                    <a:p>
                      <a:pPr algn="ctr"/>
                      <a:r>
                        <a:rPr lang="en-US" sz="1600" b="1" dirty="0">
                          <a:solidFill>
                            <a:srgbClr val="000000"/>
                          </a:solidFill>
                        </a:rPr>
                        <a:t>12</a:t>
                      </a:r>
                    </a:p>
                    <a:p>
                      <a:pPr algn="ctr"/>
                      <a:r>
                        <a:rPr lang="en-US" sz="1600" b="1" dirty="0">
                          <a:solidFill>
                            <a:srgbClr val="000000"/>
                          </a:solidFill>
                        </a:rPr>
                        <a:t>26</a:t>
                      </a:r>
                    </a:p>
                    <a:p>
                      <a:pPr algn="ctr"/>
                      <a:r>
                        <a:rPr lang="en-US" sz="1600" b="1" dirty="0">
                          <a:solidFill>
                            <a:srgbClr val="000000"/>
                          </a:solidFill>
                        </a:rPr>
                        <a:t>55</a:t>
                      </a:r>
                    </a:p>
                  </a:txBody>
                  <a:tcPr/>
                </a:tc>
                <a:tc>
                  <a:txBody>
                    <a:bodyPr/>
                    <a:lstStyle/>
                    <a:p>
                      <a:pPr algn="ctr"/>
                      <a:endParaRPr lang="en-US" sz="1600" b="1" dirty="0">
                        <a:solidFill>
                          <a:srgbClr val="000000"/>
                        </a:solidFill>
                      </a:endParaRPr>
                    </a:p>
                    <a:p>
                      <a:pPr algn="ctr"/>
                      <a:endParaRPr lang="en-US" sz="1600" b="1" dirty="0">
                        <a:solidFill>
                          <a:srgbClr val="000000"/>
                        </a:solidFill>
                      </a:endParaRPr>
                    </a:p>
                    <a:p>
                      <a:pPr algn="ctr"/>
                      <a:r>
                        <a:rPr lang="en-US" sz="1600" b="1" dirty="0">
                          <a:solidFill>
                            <a:srgbClr val="000000"/>
                          </a:solidFill>
                        </a:rPr>
                        <a:t>(0-1)</a:t>
                      </a:r>
                    </a:p>
                    <a:p>
                      <a:pPr algn="ctr"/>
                      <a:r>
                        <a:rPr lang="en-US" sz="1600" b="1" dirty="0">
                          <a:solidFill>
                            <a:srgbClr val="000000"/>
                          </a:solidFill>
                        </a:rPr>
                        <a:t>(1-2)</a:t>
                      </a:r>
                    </a:p>
                    <a:p>
                      <a:pPr algn="ctr"/>
                      <a:r>
                        <a:rPr lang="en-US" sz="1600" b="1" dirty="0">
                          <a:solidFill>
                            <a:srgbClr val="000000"/>
                          </a:solidFill>
                        </a:rPr>
                        <a:t>(4-6)</a:t>
                      </a:r>
                    </a:p>
                    <a:p>
                      <a:pPr algn="ctr"/>
                      <a:r>
                        <a:rPr lang="en-US" sz="1600" b="1" dirty="0">
                          <a:solidFill>
                            <a:srgbClr val="000000"/>
                          </a:solidFill>
                        </a:rPr>
                        <a:t>(11-13)</a:t>
                      </a:r>
                    </a:p>
                    <a:p>
                      <a:pPr algn="ctr"/>
                      <a:r>
                        <a:rPr lang="en-US" sz="1600" b="1" dirty="0">
                          <a:solidFill>
                            <a:srgbClr val="000000"/>
                          </a:solidFill>
                        </a:rPr>
                        <a:t>(25-28)</a:t>
                      </a:r>
                    </a:p>
                    <a:p>
                      <a:pPr algn="ctr"/>
                      <a:r>
                        <a:rPr lang="en-US" sz="1600" b="1" dirty="0">
                          <a:solidFill>
                            <a:srgbClr val="000000"/>
                          </a:solidFill>
                        </a:rPr>
                        <a:t>(52-57)</a:t>
                      </a:r>
                    </a:p>
                  </a:txBody>
                  <a:tcPr/>
                </a:tc>
                <a:extLst>
                  <a:ext uri="{0D108BD9-81ED-4DB2-BD59-A6C34878D82A}">
                    <a16:rowId xmlns:a16="http://schemas.microsoft.com/office/drawing/2014/main" val="2869634354"/>
                  </a:ext>
                </a:extLst>
              </a:tr>
              <a:tr h="370840">
                <a:tc>
                  <a:txBody>
                    <a:bodyPr/>
                    <a:lstStyle/>
                    <a:p>
                      <a:r>
                        <a:rPr lang="en-US" sz="1600" b="1" dirty="0">
                          <a:solidFill>
                            <a:srgbClr val="000000"/>
                          </a:solidFill>
                        </a:rPr>
                        <a:t>How often did you take your HIV medicines in the way you were supposed to? </a:t>
                      </a:r>
                    </a:p>
                    <a:p>
                      <a:r>
                        <a:rPr lang="en-US" sz="1600" b="1" dirty="0">
                          <a:solidFill>
                            <a:srgbClr val="000000"/>
                          </a:solidFill>
                        </a:rPr>
                        <a:t>   Never</a:t>
                      </a:r>
                    </a:p>
                    <a:p>
                      <a:r>
                        <a:rPr lang="en-US" sz="1600" b="1" dirty="0">
                          <a:solidFill>
                            <a:srgbClr val="000000"/>
                          </a:solidFill>
                        </a:rPr>
                        <a:t>   Rarely</a:t>
                      </a:r>
                    </a:p>
                    <a:p>
                      <a:r>
                        <a:rPr lang="en-US" sz="1600" b="1" dirty="0">
                          <a:solidFill>
                            <a:srgbClr val="000000"/>
                          </a:solidFill>
                        </a:rPr>
                        <a:t>   Sometimes</a:t>
                      </a:r>
                    </a:p>
                    <a:p>
                      <a:r>
                        <a:rPr lang="en-US" sz="1600" b="1" dirty="0">
                          <a:solidFill>
                            <a:srgbClr val="000000"/>
                          </a:solidFill>
                        </a:rPr>
                        <a:t>   Usually</a:t>
                      </a:r>
                    </a:p>
                    <a:p>
                      <a:r>
                        <a:rPr lang="en-US" sz="1600" b="1" dirty="0">
                          <a:solidFill>
                            <a:srgbClr val="000000"/>
                          </a:solidFill>
                        </a:rPr>
                        <a:t>   Almost</a:t>
                      </a:r>
                      <a:r>
                        <a:rPr lang="en-US" sz="1600" b="1" baseline="0" dirty="0">
                          <a:solidFill>
                            <a:srgbClr val="000000"/>
                          </a:solidFill>
                        </a:rPr>
                        <a:t>  always</a:t>
                      </a:r>
                    </a:p>
                    <a:p>
                      <a:r>
                        <a:rPr lang="en-US" sz="1600" b="1" baseline="0" dirty="0">
                          <a:solidFill>
                            <a:srgbClr val="000000"/>
                          </a:solidFill>
                        </a:rPr>
                        <a:t>   Always</a:t>
                      </a:r>
                      <a:endParaRPr lang="en-US" sz="1600" b="1" dirty="0">
                        <a:solidFill>
                          <a:srgbClr val="000000"/>
                        </a:solidFill>
                      </a:endParaRPr>
                    </a:p>
                  </a:txBody>
                  <a:tcPr anchor="ctr"/>
                </a:tc>
                <a:tc>
                  <a:txBody>
                    <a:bodyPr/>
                    <a:lstStyle/>
                    <a:p>
                      <a:pPr algn="ctr"/>
                      <a:endParaRPr lang="en-US" sz="1600" b="1" dirty="0">
                        <a:solidFill>
                          <a:srgbClr val="000000"/>
                        </a:solidFill>
                      </a:endParaRPr>
                    </a:p>
                    <a:p>
                      <a:pPr algn="ctr"/>
                      <a:endParaRPr lang="en-US" sz="1600" b="1" dirty="0">
                        <a:solidFill>
                          <a:srgbClr val="000000"/>
                        </a:solidFill>
                      </a:endParaRPr>
                    </a:p>
                    <a:p>
                      <a:pPr algn="ctr"/>
                      <a:r>
                        <a:rPr lang="en-US" sz="1600" b="1" dirty="0">
                          <a:solidFill>
                            <a:srgbClr val="000000"/>
                          </a:solidFill>
                        </a:rPr>
                        <a:t>1</a:t>
                      </a:r>
                    </a:p>
                    <a:p>
                      <a:pPr algn="ctr"/>
                      <a:r>
                        <a:rPr lang="en-US" sz="1600" b="1" dirty="0">
                          <a:solidFill>
                            <a:srgbClr val="000000"/>
                          </a:solidFill>
                        </a:rPr>
                        <a:t>1</a:t>
                      </a:r>
                    </a:p>
                    <a:p>
                      <a:pPr algn="ctr"/>
                      <a:r>
                        <a:rPr lang="en-US" sz="1600" b="1" dirty="0">
                          <a:solidFill>
                            <a:srgbClr val="000000"/>
                          </a:solidFill>
                        </a:rPr>
                        <a:t>2</a:t>
                      </a:r>
                    </a:p>
                    <a:p>
                      <a:pPr algn="ctr"/>
                      <a:r>
                        <a:rPr lang="en-US" sz="1600" b="1" dirty="0">
                          <a:solidFill>
                            <a:srgbClr val="000000"/>
                          </a:solidFill>
                        </a:rPr>
                        <a:t>4</a:t>
                      </a:r>
                    </a:p>
                    <a:p>
                      <a:pPr algn="ctr"/>
                      <a:r>
                        <a:rPr lang="en-US" sz="1600" b="1" dirty="0">
                          <a:solidFill>
                            <a:srgbClr val="000000"/>
                          </a:solidFill>
                        </a:rPr>
                        <a:t>22</a:t>
                      </a:r>
                    </a:p>
                    <a:p>
                      <a:pPr algn="ctr"/>
                      <a:r>
                        <a:rPr lang="en-US" sz="1600" b="1" dirty="0">
                          <a:solidFill>
                            <a:srgbClr val="000000"/>
                          </a:solidFill>
                        </a:rPr>
                        <a:t>71</a:t>
                      </a:r>
                    </a:p>
                  </a:txBody>
                  <a:tcPr/>
                </a:tc>
                <a:tc>
                  <a:txBody>
                    <a:bodyPr/>
                    <a:lstStyle/>
                    <a:p>
                      <a:pPr algn="ctr"/>
                      <a:endParaRPr lang="en-US" sz="1600" b="1" dirty="0">
                        <a:solidFill>
                          <a:srgbClr val="000000"/>
                        </a:solidFill>
                      </a:endParaRPr>
                    </a:p>
                    <a:p>
                      <a:pPr algn="ctr"/>
                      <a:endParaRPr lang="en-US" sz="1600" b="1" dirty="0">
                        <a:solidFill>
                          <a:srgbClr val="000000"/>
                        </a:solidFill>
                      </a:endParaRPr>
                    </a:p>
                    <a:p>
                      <a:pPr algn="ctr"/>
                      <a:r>
                        <a:rPr lang="en-US" sz="1600" b="1" dirty="0">
                          <a:solidFill>
                            <a:srgbClr val="000000"/>
                          </a:solidFill>
                        </a:rPr>
                        <a:t>(0-1)</a:t>
                      </a:r>
                    </a:p>
                    <a:p>
                      <a:pPr algn="ctr"/>
                      <a:r>
                        <a:rPr lang="en-US" sz="1600" b="1" dirty="0">
                          <a:solidFill>
                            <a:srgbClr val="000000"/>
                          </a:solidFill>
                        </a:rPr>
                        <a:t>(0-1)</a:t>
                      </a:r>
                    </a:p>
                    <a:p>
                      <a:pPr algn="ctr"/>
                      <a:r>
                        <a:rPr lang="en-US" sz="1600" b="1" dirty="0">
                          <a:solidFill>
                            <a:srgbClr val="000000"/>
                          </a:solidFill>
                        </a:rPr>
                        <a:t>(2-3)</a:t>
                      </a:r>
                    </a:p>
                    <a:p>
                      <a:pPr algn="ctr"/>
                      <a:r>
                        <a:rPr lang="en-US" sz="1600" b="1" dirty="0">
                          <a:solidFill>
                            <a:srgbClr val="000000"/>
                          </a:solidFill>
                        </a:rPr>
                        <a:t>(3-5)</a:t>
                      </a:r>
                    </a:p>
                    <a:p>
                      <a:pPr algn="ctr"/>
                      <a:r>
                        <a:rPr lang="en-US" sz="1600" b="1" dirty="0">
                          <a:solidFill>
                            <a:srgbClr val="000000"/>
                          </a:solidFill>
                        </a:rPr>
                        <a:t>(21-23)</a:t>
                      </a:r>
                    </a:p>
                    <a:p>
                      <a:pPr algn="ctr"/>
                      <a:r>
                        <a:rPr lang="en-US" sz="1600" b="1" dirty="0">
                          <a:solidFill>
                            <a:srgbClr val="000000"/>
                          </a:solidFill>
                        </a:rPr>
                        <a:t>(69-72)</a:t>
                      </a:r>
                    </a:p>
                  </a:txBody>
                  <a:tcPr/>
                </a:tc>
                <a:extLst>
                  <a:ext uri="{0D108BD9-81ED-4DB2-BD59-A6C34878D82A}">
                    <a16:rowId xmlns:a16="http://schemas.microsoft.com/office/drawing/2014/main" val="3298749030"/>
                  </a:ext>
                </a:extLst>
              </a:tr>
            </a:tbl>
          </a:graphicData>
        </a:graphic>
      </p:graphicFrame>
      <p:sp>
        <p:nvSpPr>
          <p:cNvPr id="2" name="TextBox 1">
            <a:extLst>
              <a:ext uri="{FF2B5EF4-FFF2-40B4-BE49-F238E27FC236}">
                <a16:creationId xmlns:a16="http://schemas.microsoft.com/office/drawing/2014/main" id="{FA135FA4-E820-4A32-9A3B-823C2E8470D7}"/>
              </a:ext>
            </a:extLst>
          </p:cNvPr>
          <p:cNvSpPr txBox="1"/>
          <p:nvPr/>
        </p:nvSpPr>
        <p:spPr>
          <a:xfrm>
            <a:off x="114300" y="6477000"/>
            <a:ext cx="7741094"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Note: Excluded are values with a coefficient of variation ≥0.30, “don’t know” responses, and skipped (missing) responses.</a:t>
            </a:r>
          </a:p>
        </p:txBody>
      </p:sp>
    </p:spTree>
    <p:extLst>
      <p:ext uri="{BB962C8B-B14F-4D97-AF65-F5344CB8AC3E}">
        <p14:creationId xmlns:p14="http://schemas.microsoft.com/office/powerpoint/2010/main" val="13891743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380" y="324853"/>
            <a:ext cx="8229600" cy="1143000"/>
          </a:xfrm>
        </p:spPr>
        <p:txBody>
          <a:bodyPr anchor="ctr" anchorCtr="0"/>
          <a:lstStyle/>
          <a:p>
            <a:pPr algn="ctr"/>
            <a:r>
              <a:rPr lang="en-US" dirty="0" err="1"/>
              <a:t>Reasons</a:t>
            </a:r>
            <a:r>
              <a:rPr lang="en-US" baseline="30000" dirty="0" err="1"/>
              <a:t>a</a:t>
            </a:r>
            <a:r>
              <a:rPr lang="en-US" dirty="0"/>
              <a:t> for Last Missed Antiretroviral Therapy (ART) Dose Among Adults with Diagnosed HIV taking ART, Medical Monitoring Project 2017 Cycle</a:t>
            </a:r>
            <a:endParaRPr lang="en-US" baseline="30000" dirty="0"/>
          </a:p>
        </p:txBody>
      </p:sp>
      <p:graphicFrame>
        <p:nvGraphicFramePr>
          <p:cNvPr id="6" name="Table 5" descr="Among persons who were currently taking antiretroviral therapy (ART), 40% reported that the reason for their most recently missed dose was because they forgot and 26% reported it was because of a change in daily routine or being out of town.&#10;&#10;Data presented were from the Medical Monitoring Project, a surveillance system monitoring clinical outcomes and behaviors of adults with diagnosed HIV infection in the United States. Adherence data were collected using in-person or telephone interviews. For more details on MMP methods, see here: https://www.cdc.gov/hiv/pdf/library/reports/surveillance/cdc-hiv-surveillance-special-report-number-23.pdf.&#10;"/>
          <p:cNvGraphicFramePr>
            <a:graphicFrameLocks noGrp="1"/>
          </p:cNvGraphicFramePr>
          <p:nvPr>
            <p:extLst>
              <p:ext uri="{D42A27DB-BD31-4B8C-83A1-F6EECF244321}">
                <p14:modId xmlns:p14="http://schemas.microsoft.com/office/powerpoint/2010/main" val="2738601771"/>
              </p:ext>
            </p:extLst>
          </p:nvPr>
        </p:nvGraphicFramePr>
        <p:xfrm>
          <a:off x="713619" y="1771449"/>
          <a:ext cx="7819121" cy="3916680"/>
        </p:xfrm>
        <a:graphic>
          <a:graphicData uri="http://schemas.openxmlformats.org/drawingml/2006/table">
            <a:tbl>
              <a:tblPr firstRow="1" bandRow="1">
                <a:tableStyleId>{2D5ABB26-0587-4C30-8999-92F81FD0307C}</a:tableStyleId>
              </a:tblPr>
              <a:tblGrid>
                <a:gridCol w="5229981">
                  <a:extLst>
                    <a:ext uri="{9D8B030D-6E8A-4147-A177-3AD203B41FA5}">
                      <a16:colId xmlns:a16="http://schemas.microsoft.com/office/drawing/2014/main" val="2216103088"/>
                    </a:ext>
                  </a:extLst>
                </a:gridCol>
                <a:gridCol w="1341970">
                  <a:extLst>
                    <a:ext uri="{9D8B030D-6E8A-4147-A177-3AD203B41FA5}">
                      <a16:colId xmlns:a16="http://schemas.microsoft.com/office/drawing/2014/main" val="2950876689"/>
                    </a:ext>
                  </a:extLst>
                </a:gridCol>
                <a:gridCol w="1247170">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Forgot to take medicines</a:t>
                      </a:r>
                    </a:p>
                  </a:txBody>
                  <a:tcPr anchor="ctr"/>
                </a:tc>
                <a:tc>
                  <a:txBody>
                    <a:bodyPr/>
                    <a:lstStyle/>
                    <a:p>
                      <a:pPr algn="ctr"/>
                      <a:r>
                        <a:rPr lang="en-US" sz="1600" b="1" dirty="0">
                          <a:solidFill>
                            <a:srgbClr val="000000"/>
                          </a:solidFill>
                        </a:rPr>
                        <a:t>40</a:t>
                      </a:r>
                    </a:p>
                  </a:txBody>
                  <a:tcPr anchor="ctr"/>
                </a:tc>
                <a:tc>
                  <a:txBody>
                    <a:bodyPr/>
                    <a:lstStyle/>
                    <a:p>
                      <a:pPr algn="ctr"/>
                      <a:r>
                        <a:rPr lang="en-US" sz="1600" b="1" dirty="0">
                          <a:solidFill>
                            <a:srgbClr val="000000"/>
                          </a:solidFill>
                        </a:rPr>
                        <a:t>(37-42)</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Change in your daily routine or were out of town</a:t>
                      </a:r>
                    </a:p>
                  </a:txBody>
                  <a:tcPr anchor="ctr"/>
                </a:tc>
                <a:tc>
                  <a:txBody>
                    <a:bodyPr/>
                    <a:lstStyle/>
                    <a:p>
                      <a:pPr algn="ctr"/>
                      <a:r>
                        <a:rPr lang="en-US" sz="1600" b="1" dirty="0">
                          <a:solidFill>
                            <a:srgbClr val="000000"/>
                          </a:solidFill>
                        </a:rPr>
                        <a:t>26</a:t>
                      </a:r>
                    </a:p>
                  </a:txBody>
                  <a:tcPr anchor="ctr"/>
                </a:tc>
                <a:tc>
                  <a:txBody>
                    <a:bodyPr/>
                    <a:lstStyle/>
                    <a:p>
                      <a:pPr algn="ctr"/>
                      <a:r>
                        <a:rPr lang="en-US" sz="1600" b="1" dirty="0">
                          <a:solidFill>
                            <a:srgbClr val="000000"/>
                          </a:solidFill>
                        </a:rPr>
                        <a:t>(24-29)</a:t>
                      </a:r>
                    </a:p>
                  </a:txBody>
                  <a:tcPr anchor="ctr"/>
                </a:tc>
                <a:extLst>
                  <a:ext uri="{0D108BD9-81ED-4DB2-BD59-A6C34878D82A}">
                    <a16:rowId xmlns:a16="http://schemas.microsoft.com/office/drawing/2014/main" val="2869634354"/>
                  </a:ext>
                </a:extLst>
              </a:tr>
              <a:tr h="370840">
                <a:tc>
                  <a:txBody>
                    <a:bodyPr/>
                    <a:lstStyle/>
                    <a:p>
                      <a:r>
                        <a:rPr lang="en-US" sz="1600" b="1" dirty="0">
                          <a:solidFill>
                            <a:srgbClr val="000000"/>
                          </a:solidFill>
                        </a:rPr>
                        <a:t>Fell asleep early or overslept</a:t>
                      </a:r>
                    </a:p>
                  </a:txBody>
                  <a:tcPr anchor="ctr"/>
                </a:tc>
                <a:tc>
                  <a:txBody>
                    <a:bodyPr/>
                    <a:lstStyle/>
                    <a:p>
                      <a:pPr algn="ctr"/>
                      <a:r>
                        <a:rPr lang="en-US" sz="1600" b="1" dirty="0">
                          <a:solidFill>
                            <a:srgbClr val="000000"/>
                          </a:solidFill>
                        </a:rPr>
                        <a:t>22</a:t>
                      </a:r>
                    </a:p>
                  </a:txBody>
                  <a:tcPr anchor="ctr"/>
                </a:tc>
                <a:tc>
                  <a:txBody>
                    <a:bodyPr/>
                    <a:lstStyle/>
                    <a:p>
                      <a:pPr algn="ctr"/>
                      <a:r>
                        <a:rPr lang="en-US" sz="1600" b="1" dirty="0">
                          <a:solidFill>
                            <a:srgbClr val="000000"/>
                          </a:solidFill>
                        </a:rPr>
                        <a:t>(20-24)</a:t>
                      </a:r>
                    </a:p>
                  </a:txBody>
                  <a:tcPr anchor="ctr"/>
                </a:tc>
                <a:extLst>
                  <a:ext uri="{0D108BD9-81ED-4DB2-BD59-A6C34878D82A}">
                    <a16:rowId xmlns:a16="http://schemas.microsoft.com/office/drawing/2014/main" val="3298749030"/>
                  </a:ext>
                </a:extLst>
              </a:tr>
              <a:tr h="370840">
                <a:tc>
                  <a:txBody>
                    <a:bodyPr/>
                    <a:lstStyle/>
                    <a:p>
                      <a:r>
                        <a:rPr lang="en-US" sz="1600" b="1" dirty="0">
                          <a:solidFill>
                            <a:srgbClr val="000000"/>
                          </a:solidFill>
                        </a:rPr>
                        <a:t>Had a problem getting a prescription, a refill, insurance coverage, or paying for HIV medicines</a:t>
                      </a:r>
                    </a:p>
                  </a:txBody>
                  <a:tcPr anchor="ctr"/>
                </a:tc>
                <a:tc>
                  <a:txBody>
                    <a:bodyPr/>
                    <a:lstStyle/>
                    <a:p>
                      <a:pPr algn="ctr"/>
                      <a:r>
                        <a:rPr lang="en-US" sz="1600" b="1" dirty="0">
                          <a:solidFill>
                            <a:srgbClr val="000000"/>
                          </a:solidFill>
                        </a:rPr>
                        <a:t>16</a:t>
                      </a:r>
                    </a:p>
                  </a:txBody>
                  <a:tcPr anchor="ctr"/>
                </a:tc>
                <a:tc>
                  <a:txBody>
                    <a:bodyPr/>
                    <a:lstStyle/>
                    <a:p>
                      <a:pPr algn="ctr"/>
                      <a:r>
                        <a:rPr lang="en-US" sz="1600" b="1" dirty="0">
                          <a:solidFill>
                            <a:srgbClr val="000000"/>
                          </a:solidFill>
                        </a:rPr>
                        <a:t>(15-18)</a:t>
                      </a:r>
                    </a:p>
                  </a:txBody>
                  <a:tcPr anchor="ctr"/>
                </a:tc>
                <a:extLst>
                  <a:ext uri="{0D108BD9-81ED-4DB2-BD59-A6C34878D82A}">
                    <a16:rowId xmlns:a16="http://schemas.microsoft.com/office/drawing/2014/main" val="602706092"/>
                  </a:ext>
                </a:extLst>
              </a:tr>
              <a:tr h="370840">
                <a:tc>
                  <a:txBody>
                    <a:bodyPr/>
                    <a:lstStyle/>
                    <a:p>
                      <a:r>
                        <a:rPr lang="en-US" sz="1600" b="1" dirty="0">
                          <a:solidFill>
                            <a:srgbClr val="000000"/>
                          </a:solidFill>
                        </a:rPr>
                        <a:t>Felt depressed or overwhelmed</a:t>
                      </a:r>
                    </a:p>
                  </a:txBody>
                  <a:tcPr anchor="ctr"/>
                </a:tc>
                <a:tc>
                  <a:txBody>
                    <a:bodyPr/>
                    <a:lstStyle/>
                    <a:p>
                      <a:pPr algn="ctr"/>
                      <a:r>
                        <a:rPr lang="en-US" sz="1600" b="1" dirty="0">
                          <a:solidFill>
                            <a:srgbClr val="000000"/>
                          </a:solidFill>
                        </a:rPr>
                        <a:t>10</a:t>
                      </a:r>
                    </a:p>
                  </a:txBody>
                  <a:tcPr anchor="ctr"/>
                </a:tc>
                <a:tc>
                  <a:txBody>
                    <a:bodyPr/>
                    <a:lstStyle/>
                    <a:p>
                      <a:pPr algn="ctr"/>
                      <a:r>
                        <a:rPr lang="en-US" sz="1600" b="1" dirty="0">
                          <a:solidFill>
                            <a:srgbClr val="000000"/>
                          </a:solidFill>
                        </a:rPr>
                        <a:t>(9-11)</a:t>
                      </a:r>
                    </a:p>
                  </a:txBody>
                  <a:tcPr anchor="ctr"/>
                </a:tc>
                <a:extLst>
                  <a:ext uri="{0D108BD9-81ED-4DB2-BD59-A6C34878D82A}">
                    <a16:rowId xmlns:a16="http://schemas.microsoft.com/office/drawing/2014/main" val="3154150956"/>
                  </a:ext>
                </a:extLst>
              </a:tr>
              <a:tr h="370840">
                <a:tc>
                  <a:txBody>
                    <a:bodyPr/>
                    <a:lstStyle/>
                    <a:p>
                      <a:r>
                        <a:rPr lang="en-US" sz="1600" b="1" dirty="0">
                          <a:solidFill>
                            <a:srgbClr val="000000"/>
                          </a:solidFill>
                        </a:rPr>
                        <a:t>Did not feel like taking HIV medicines</a:t>
                      </a:r>
                    </a:p>
                  </a:txBody>
                  <a:tcPr anchor="ctr"/>
                </a:tc>
                <a:tc>
                  <a:txBody>
                    <a:bodyPr/>
                    <a:lstStyle/>
                    <a:p>
                      <a:pPr algn="ctr"/>
                      <a:r>
                        <a:rPr lang="en-US" sz="1600" b="1" dirty="0">
                          <a:solidFill>
                            <a:srgbClr val="000000"/>
                          </a:solidFill>
                        </a:rPr>
                        <a:t>8</a:t>
                      </a:r>
                    </a:p>
                  </a:txBody>
                  <a:tcPr anchor="ctr"/>
                </a:tc>
                <a:tc>
                  <a:txBody>
                    <a:bodyPr/>
                    <a:lstStyle/>
                    <a:p>
                      <a:pPr algn="ctr"/>
                      <a:r>
                        <a:rPr lang="en-US" sz="1600" b="1" dirty="0">
                          <a:solidFill>
                            <a:srgbClr val="000000"/>
                          </a:solidFill>
                        </a:rPr>
                        <a:t>(7-9)</a:t>
                      </a:r>
                    </a:p>
                  </a:txBody>
                  <a:tcPr anchor="ctr"/>
                </a:tc>
                <a:extLst>
                  <a:ext uri="{0D108BD9-81ED-4DB2-BD59-A6C34878D82A}">
                    <a16:rowId xmlns:a16="http://schemas.microsoft.com/office/drawing/2014/main" val="3641035572"/>
                  </a:ext>
                </a:extLst>
              </a:tr>
              <a:tr h="370840">
                <a:tc>
                  <a:txBody>
                    <a:bodyPr/>
                    <a:lstStyle/>
                    <a:p>
                      <a:r>
                        <a:rPr lang="en-US" sz="1600" b="1" dirty="0">
                          <a:solidFill>
                            <a:srgbClr val="000000"/>
                          </a:solidFill>
                        </a:rPr>
                        <a:t>Had side effects from your HIV medicines</a:t>
                      </a:r>
                    </a:p>
                  </a:txBody>
                  <a:tcPr anchor="ctr"/>
                </a:tc>
                <a:tc>
                  <a:txBody>
                    <a:bodyPr/>
                    <a:lstStyle/>
                    <a:p>
                      <a:pPr algn="ctr"/>
                      <a:r>
                        <a:rPr lang="en-US" sz="1600" b="1" dirty="0">
                          <a:solidFill>
                            <a:srgbClr val="000000"/>
                          </a:solidFill>
                        </a:rPr>
                        <a:t>8</a:t>
                      </a:r>
                    </a:p>
                  </a:txBody>
                  <a:tcPr anchor="ctr"/>
                </a:tc>
                <a:tc>
                  <a:txBody>
                    <a:bodyPr/>
                    <a:lstStyle/>
                    <a:p>
                      <a:pPr algn="ctr"/>
                      <a:r>
                        <a:rPr lang="en-US" sz="1600" b="1" dirty="0">
                          <a:solidFill>
                            <a:srgbClr val="000000"/>
                          </a:solidFill>
                        </a:rPr>
                        <a:t>(7-9)</a:t>
                      </a:r>
                    </a:p>
                  </a:txBody>
                  <a:tcPr anchor="ctr"/>
                </a:tc>
                <a:extLst>
                  <a:ext uri="{0D108BD9-81ED-4DB2-BD59-A6C34878D82A}">
                    <a16:rowId xmlns:a16="http://schemas.microsoft.com/office/drawing/2014/main" val="3436376102"/>
                  </a:ext>
                </a:extLst>
              </a:tr>
              <a:tr h="370840">
                <a:tc>
                  <a:txBody>
                    <a:bodyPr/>
                    <a:lstStyle/>
                    <a:p>
                      <a:r>
                        <a:rPr lang="en-US" sz="1600" b="1" dirty="0">
                          <a:solidFill>
                            <a:srgbClr val="000000"/>
                          </a:solidFill>
                        </a:rPr>
                        <a:t>In the hospital or too sick to take HIV medicine</a:t>
                      </a:r>
                    </a:p>
                  </a:txBody>
                  <a:tcPr anchor="ctr"/>
                </a:tc>
                <a:tc>
                  <a:txBody>
                    <a:bodyPr/>
                    <a:lstStyle/>
                    <a:p>
                      <a:pPr algn="ctr"/>
                      <a:r>
                        <a:rPr lang="en-US" sz="1600" b="1" dirty="0">
                          <a:solidFill>
                            <a:srgbClr val="000000"/>
                          </a:solidFill>
                        </a:rPr>
                        <a:t>6</a:t>
                      </a:r>
                    </a:p>
                  </a:txBody>
                  <a:tcPr anchor="ctr"/>
                </a:tc>
                <a:tc>
                  <a:txBody>
                    <a:bodyPr/>
                    <a:lstStyle/>
                    <a:p>
                      <a:pPr algn="ctr"/>
                      <a:r>
                        <a:rPr lang="en-US" sz="1600" b="1" dirty="0">
                          <a:solidFill>
                            <a:srgbClr val="000000"/>
                          </a:solidFill>
                        </a:rPr>
                        <a:t>(5-7)</a:t>
                      </a:r>
                    </a:p>
                  </a:txBody>
                  <a:tcPr anchor="ctr"/>
                </a:tc>
                <a:extLst>
                  <a:ext uri="{0D108BD9-81ED-4DB2-BD59-A6C34878D82A}">
                    <a16:rowId xmlns:a16="http://schemas.microsoft.com/office/drawing/2014/main" val="4193441553"/>
                  </a:ext>
                </a:extLst>
              </a:tr>
              <a:tr h="370840">
                <a:tc>
                  <a:txBody>
                    <a:bodyPr/>
                    <a:lstStyle/>
                    <a:p>
                      <a:r>
                        <a:rPr lang="en-US" sz="1600" b="1" dirty="0">
                          <a:solidFill>
                            <a:srgbClr val="000000"/>
                          </a:solidFill>
                        </a:rPr>
                        <a:t>Was drinking or using drugs</a:t>
                      </a:r>
                    </a:p>
                  </a:txBody>
                  <a:tcPr anchor="ctr"/>
                </a:tc>
                <a:tc>
                  <a:txBody>
                    <a:bodyPr/>
                    <a:lstStyle/>
                    <a:p>
                      <a:pPr algn="ctr"/>
                      <a:r>
                        <a:rPr lang="en-US" sz="1600" b="1" dirty="0">
                          <a:solidFill>
                            <a:srgbClr val="000000"/>
                          </a:solidFill>
                        </a:rPr>
                        <a:t>5</a:t>
                      </a:r>
                    </a:p>
                  </a:txBody>
                  <a:tcPr anchor="ctr"/>
                </a:tc>
                <a:tc>
                  <a:txBody>
                    <a:bodyPr/>
                    <a:lstStyle/>
                    <a:p>
                      <a:pPr algn="ctr"/>
                      <a:r>
                        <a:rPr lang="en-US" sz="1600" b="1" dirty="0">
                          <a:solidFill>
                            <a:srgbClr val="000000"/>
                          </a:solidFill>
                        </a:rPr>
                        <a:t>(4-6)</a:t>
                      </a:r>
                    </a:p>
                  </a:txBody>
                  <a:tcPr anchor="ctr"/>
                </a:tc>
                <a:extLst>
                  <a:ext uri="{0D108BD9-81ED-4DB2-BD59-A6C34878D82A}">
                    <a16:rowId xmlns:a16="http://schemas.microsoft.com/office/drawing/2014/main" val="2578572857"/>
                  </a:ext>
                </a:extLst>
              </a:tr>
            </a:tbl>
          </a:graphicData>
        </a:graphic>
      </p:graphicFrame>
      <p:sp>
        <p:nvSpPr>
          <p:cNvPr id="5" name="TextBox 4"/>
          <p:cNvSpPr txBox="1"/>
          <p:nvPr/>
        </p:nvSpPr>
        <p:spPr>
          <a:xfrm>
            <a:off x="713619" y="5991725"/>
            <a:ext cx="8001000" cy="276999"/>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i="1"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Participants may report more than one reason for last missed dose</a:t>
            </a:r>
          </a:p>
        </p:txBody>
      </p:sp>
    </p:spTree>
    <p:extLst>
      <p:ext uri="{BB962C8B-B14F-4D97-AF65-F5344CB8AC3E}">
        <p14:creationId xmlns:p14="http://schemas.microsoft.com/office/powerpoint/2010/main" val="67706526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Clinical Care Received by Adults Receiving HIV Medical Care, 2013 Cycle"/>
          <p:cNvSpPr>
            <a:spLocks noGrp="1"/>
          </p:cNvSpPr>
          <p:nvPr>
            <p:ph type="title"/>
          </p:nvPr>
        </p:nvSpPr>
        <p:spPr>
          <a:xfrm>
            <a:off x="720382" y="301752"/>
            <a:ext cx="7786437" cy="1143000"/>
          </a:xfrm>
        </p:spPr>
        <p:txBody>
          <a:bodyPr anchor="ctr" anchorCtr="0"/>
          <a:lstStyle/>
          <a:p>
            <a:pPr algn="ctr"/>
            <a:r>
              <a:rPr lang="en-US" dirty="0"/>
              <a:t>Receipt of Care Among Adults with Diagnosed HIV, Medical Monitoring Project 2017 Cycle</a:t>
            </a:r>
            <a:endParaRPr lang="en-US" sz="2000" dirty="0"/>
          </a:p>
        </p:txBody>
      </p:sp>
      <p:graphicFrame>
        <p:nvGraphicFramePr>
          <p:cNvPr id="8" name="Table 7" descr="In all, 97% of persons received some form of outpatient HIV care in the 12 months prior to the interview and 98% received outpatient HIV care in the 24 months prior to the interview. Outpatient HIV care was defined as any documentation of the following: encounter with an HIV care provider, viral load test result, CD4 test result, HIV resistance test or tropism assay, ART prescription, PCP prophylaxis, or MAC prophylaxis. Approximately 78% were retained in care in the 12 months prior to the interview and 61% were retained in care in the 24 months prior to the interview. Retention in care was defined as at least two elements of outpatient HIV care at least 90 days apart in each 12-month period.&#10;&#10;Overall, an estimated 84% of persons had an antiretroviral therapy prescription documented in the medical record. Of persons who met the clinical criteria to be prescribed Pneumocystis pneumonia (PCP) prophylaxis, 43% had a prescription for PCP prophylaxis documented in the medical record. Of persons who met the clinical criteria to be prescribed Mycobacterium avium complex (MAC) prophylaxis, 43% had a prescription for MAC prophylaxis documented in the medical record. 76% of persons received an influenza vaccination. &#10;&#10;Data presented were from the Medical Monitoring Project, a surveillance system monitoring clinical outcomes and behaviors of adults with diagnosed HIV infection in the United States. Clinical care 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 Additionally, a self-reported encounter with an HIV care provider met the criteria for receipt of outpatient HIV care. For more details on MMP methods, see here: https://www.cdc.gov/hiv/pdf/library/reports/surveillance/cdc-hiv-surveillance-special-report-number-23.pdf.&#10;"/>
          <p:cNvGraphicFramePr>
            <a:graphicFrameLocks noGrp="1"/>
          </p:cNvGraphicFramePr>
          <p:nvPr>
            <p:extLst>
              <p:ext uri="{D42A27DB-BD31-4B8C-83A1-F6EECF244321}">
                <p14:modId xmlns:p14="http://schemas.microsoft.com/office/powerpoint/2010/main" val="2903313160"/>
              </p:ext>
            </p:extLst>
          </p:nvPr>
        </p:nvGraphicFramePr>
        <p:xfrm>
          <a:off x="662086" y="1444752"/>
          <a:ext cx="7924800" cy="3337560"/>
        </p:xfrm>
        <a:graphic>
          <a:graphicData uri="http://schemas.openxmlformats.org/drawingml/2006/table">
            <a:tbl>
              <a:tblPr firstRow="1" bandRow="1">
                <a:tableStyleId>{2D5ABB26-0587-4C30-8999-92F81FD0307C}</a:tableStyleId>
              </a:tblPr>
              <a:tblGrid>
                <a:gridCol w="5167214">
                  <a:extLst>
                    <a:ext uri="{9D8B030D-6E8A-4147-A177-3AD203B41FA5}">
                      <a16:colId xmlns:a16="http://schemas.microsoft.com/office/drawing/2014/main" val="2216103088"/>
                    </a:ext>
                  </a:extLst>
                </a:gridCol>
                <a:gridCol w="1493560">
                  <a:extLst>
                    <a:ext uri="{9D8B030D-6E8A-4147-A177-3AD203B41FA5}">
                      <a16:colId xmlns:a16="http://schemas.microsoft.com/office/drawing/2014/main" val="2950876689"/>
                    </a:ext>
                  </a:extLst>
                </a:gridCol>
                <a:gridCol w="1264026">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Received</a:t>
                      </a:r>
                      <a:r>
                        <a:rPr lang="en-US" sz="1600" b="1" baseline="0" dirty="0">
                          <a:solidFill>
                            <a:srgbClr val="000000"/>
                          </a:solidFill>
                        </a:rPr>
                        <a:t> outpatient HIV care,  past 12 </a:t>
                      </a:r>
                      <a:r>
                        <a:rPr lang="en-US" sz="1600" b="1" baseline="0" dirty="0" err="1">
                          <a:solidFill>
                            <a:srgbClr val="000000"/>
                          </a:solidFill>
                        </a:rPr>
                        <a:t>months</a:t>
                      </a:r>
                      <a:r>
                        <a:rPr lang="en-US" sz="1600" b="1" baseline="30000" dirty="0" err="1">
                          <a:solidFill>
                            <a:srgbClr val="000000"/>
                          </a:solidFill>
                        </a:rPr>
                        <a:t>a</a:t>
                      </a:r>
                      <a:endParaRPr lang="en-US" sz="1600" b="1" baseline="30000" dirty="0">
                        <a:solidFill>
                          <a:srgbClr val="000000"/>
                        </a:solidFill>
                      </a:endParaRPr>
                    </a:p>
                  </a:txBody>
                  <a:tcPr anchor="ctr"/>
                </a:tc>
                <a:tc>
                  <a:txBody>
                    <a:bodyPr/>
                    <a:lstStyle/>
                    <a:p>
                      <a:pPr algn="ctr"/>
                      <a:r>
                        <a:rPr lang="en-US" sz="1600" b="1" dirty="0">
                          <a:solidFill>
                            <a:srgbClr val="000000"/>
                          </a:solidFill>
                        </a:rPr>
                        <a:t>97</a:t>
                      </a:r>
                    </a:p>
                  </a:txBody>
                  <a:tcPr anchor="ctr"/>
                </a:tc>
                <a:tc>
                  <a:txBody>
                    <a:bodyPr/>
                    <a:lstStyle/>
                    <a:p>
                      <a:pPr algn="ctr"/>
                      <a:r>
                        <a:rPr lang="en-US" sz="1600" b="1" dirty="0">
                          <a:solidFill>
                            <a:srgbClr val="000000"/>
                          </a:solidFill>
                        </a:rPr>
                        <a:t>(96-98)</a:t>
                      </a:r>
                    </a:p>
                  </a:txBody>
                  <a:tcPr anchor="ctr"/>
                </a:tc>
                <a:extLst>
                  <a:ext uri="{0D108BD9-81ED-4DB2-BD59-A6C34878D82A}">
                    <a16:rowId xmlns:a16="http://schemas.microsoft.com/office/drawing/2014/main" val="896276312"/>
                  </a:ext>
                </a:extLst>
              </a:tr>
              <a:tr h="370840">
                <a:tc>
                  <a:txBody>
                    <a:bodyPr/>
                    <a:lstStyle/>
                    <a:p>
                      <a:r>
                        <a:rPr lang="en-US" sz="1600" b="1" dirty="0">
                          <a:solidFill>
                            <a:srgbClr val="000000"/>
                          </a:solidFill>
                        </a:rPr>
                        <a:t>Received</a:t>
                      </a:r>
                      <a:r>
                        <a:rPr lang="en-US" sz="1600" b="1" baseline="0" dirty="0">
                          <a:solidFill>
                            <a:srgbClr val="000000"/>
                          </a:solidFill>
                        </a:rPr>
                        <a:t> outpatient HIV care,  past 24 </a:t>
                      </a:r>
                      <a:r>
                        <a:rPr lang="en-US" sz="1600" b="1" baseline="0" dirty="0" err="1">
                          <a:solidFill>
                            <a:srgbClr val="000000"/>
                          </a:solidFill>
                        </a:rPr>
                        <a:t>months</a:t>
                      </a:r>
                      <a:r>
                        <a:rPr lang="en-US" sz="1600" b="1" baseline="30000" dirty="0" err="1">
                          <a:solidFill>
                            <a:srgbClr val="000000"/>
                          </a:solidFill>
                        </a:rPr>
                        <a:t>a</a:t>
                      </a:r>
                      <a:endParaRPr lang="en-US" sz="1600" b="1" baseline="30000" dirty="0">
                        <a:solidFill>
                          <a:srgbClr val="000000"/>
                        </a:solidFill>
                      </a:endParaRPr>
                    </a:p>
                  </a:txBody>
                  <a:tcPr anchor="ctr"/>
                </a:tc>
                <a:tc>
                  <a:txBody>
                    <a:bodyPr/>
                    <a:lstStyle/>
                    <a:p>
                      <a:pPr algn="ctr"/>
                      <a:r>
                        <a:rPr lang="en-US" sz="1600" b="1" dirty="0">
                          <a:solidFill>
                            <a:srgbClr val="000000"/>
                          </a:solidFill>
                        </a:rPr>
                        <a:t>98</a:t>
                      </a:r>
                    </a:p>
                  </a:txBody>
                  <a:tcPr anchor="ctr"/>
                </a:tc>
                <a:tc>
                  <a:txBody>
                    <a:bodyPr/>
                    <a:lstStyle/>
                    <a:p>
                      <a:pPr algn="ctr"/>
                      <a:r>
                        <a:rPr lang="en-US" sz="1600" b="1" dirty="0">
                          <a:solidFill>
                            <a:srgbClr val="000000"/>
                          </a:solidFill>
                        </a:rPr>
                        <a:t>(98-99)</a:t>
                      </a:r>
                    </a:p>
                  </a:txBody>
                  <a:tcPr anchor="ctr"/>
                </a:tc>
                <a:extLst>
                  <a:ext uri="{0D108BD9-81ED-4DB2-BD59-A6C34878D82A}">
                    <a16:rowId xmlns:a16="http://schemas.microsoft.com/office/drawing/2014/main" val="2869634354"/>
                  </a:ext>
                </a:extLst>
              </a:tr>
              <a:tr h="370840">
                <a:tc>
                  <a:txBody>
                    <a:bodyPr/>
                    <a:lstStyle/>
                    <a:p>
                      <a:r>
                        <a:rPr lang="en-US" sz="1600" b="1" dirty="0">
                          <a:solidFill>
                            <a:srgbClr val="000000"/>
                          </a:solidFill>
                        </a:rPr>
                        <a:t>Retained</a:t>
                      </a:r>
                      <a:r>
                        <a:rPr lang="en-US" sz="1600" b="1" baseline="0" dirty="0">
                          <a:solidFill>
                            <a:srgbClr val="000000"/>
                          </a:solidFill>
                        </a:rPr>
                        <a:t> in HIV care,  past 12 </a:t>
                      </a:r>
                      <a:r>
                        <a:rPr lang="en-US" sz="1600" b="1" baseline="0" dirty="0" err="1">
                          <a:solidFill>
                            <a:srgbClr val="000000"/>
                          </a:solidFill>
                        </a:rPr>
                        <a:t>months</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r>
                        <a:rPr lang="en-US" sz="1600" b="1" dirty="0">
                          <a:solidFill>
                            <a:srgbClr val="000000"/>
                          </a:solidFill>
                        </a:rPr>
                        <a:t>78</a:t>
                      </a:r>
                    </a:p>
                  </a:txBody>
                  <a:tcPr anchor="ctr"/>
                </a:tc>
                <a:tc>
                  <a:txBody>
                    <a:bodyPr/>
                    <a:lstStyle/>
                    <a:p>
                      <a:pPr algn="ctr"/>
                      <a:r>
                        <a:rPr lang="en-US" sz="1600" b="1" dirty="0">
                          <a:solidFill>
                            <a:srgbClr val="000000"/>
                          </a:solidFill>
                        </a:rPr>
                        <a:t>(76-80)</a:t>
                      </a:r>
                    </a:p>
                  </a:txBody>
                  <a:tcPr anchor="ctr"/>
                </a:tc>
                <a:extLst>
                  <a:ext uri="{0D108BD9-81ED-4DB2-BD59-A6C34878D82A}">
                    <a16:rowId xmlns:a16="http://schemas.microsoft.com/office/drawing/2014/main" val="3298749030"/>
                  </a:ext>
                </a:extLst>
              </a:tr>
              <a:tr h="370840">
                <a:tc>
                  <a:txBody>
                    <a:bodyPr/>
                    <a:lstStyle/>
                    <a:p>
                      <a:r>
                        <a:rPr lang="en-US" sz="1600" b="1" baseline="0" dirty="0">
                          <a:solidFill>
                            <a:srgbClr val="000000"/>
                          </a:solidFill>
                        </a:rPr>
                        <a:t>Retained in HIV care,  past 24 </a:t>
                      </a:r>
                      <a:r>
                        <a:rPr lang="en-US" sz="1600" b="1" baseline="0" dirty="0" err="1">
                          <a:solidFill>
                            <a:srgbClr val="000000"/>
                          </a:solidFill>
                        </a:rPr>
                        <a:t>months</a:t>
                      </a:r>
                      <a:r>
                        <a:rPr lang="en-US" sz="1600" b="1" baseline="30000" dirty="0" err="1">
                          <a:solidFill>
                            <a:srgbClr val="000000"/>
                          </a:solidFill>
                        </a:rPr>
                        <a:t>b</a:t>
                      </a:r>
                      <a:endParaRPr lang="en-US" sz="1600" b="1" baseline="30000" dirty="0">
                        <a:solidFill>
                          <a:srgbClr val="000000"/>
                        </a:solidFill>
                      </a:endParaRPr>
                    </a:p>
                  </a:txBody>
                  <a:tcPr anchor="ctr"/>
                </a:tc>
                <a:tc>
                  <a:txBody>
                    <a:bodyPr/>
                    <a:lstStyle/>
                    <a:p>
                      <a:pPr algn="ctr"/>
                      <a:r>
                        <a:rPr lang="en-US" sz="1600" b="1" dirty="0">
                          <a:solidFill>
                            <a:srgbClr val="000000"/>
                          </a:solidFill>
                        </a:rPr>
                        <a:t>61</a:t>
                      </a:r>
                    </a:p>
                  </a:txBody>
                  <a:tcPr anchor="ctr"/>
                </a:tc>
                <a:tc>
                  <a:txBody>
                    <a:bodyPr/>
                    <a:lstStyle/>
                    <a:p>
                      <a:pPr algn="ctr"/>
                      <a:r>
                        <a:rPr lang="en-US" sz="1600" b="1" dirty="0">
                          <a:solidFill>
                            <a:srgbClr val="000000"/>
                          </a:solidFill>
                        </a:rPr>
                        <a:t>(58-65)</a:t>
                      </a:r>
                    </a:p>
                  </a:txBody>
                  <a:tcPr anchor="ctr"/>
                </a:tc>
                <a:extLst>
                  <a:ext uri="{0D108BD9-81ED-4DB2-BD59-A6C34878D82A}">
                    <a16:rowId xmlns:a16="http://schemas.microsoft.com/office/drawing/2014/main" val="173909825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Prescribed antiretroviral therapy</a:t>
                      </a:r>
                      <a:endParaRPr lang="en-US" sz="1600" b="1" baseline="30000" dirty="0">
                        <a:solidFill>
                          <a:srgbClr val="000000"/>
                        </a:solidFill>
                      </a:endParaRPr>
                    </a:p>
                  </a:txBody>
                  <a:tcPr anchor="ctr"/>
                </a:tc>
                <a:tc>
                  <a:txBody>
                    <a:bodyPr/>
                    <a:lstStyle/>
                    <a:p>
                      <a:pPr algn="ctr"/>
                      <a:r>
                        <a:rPr lang="en-US" sz="1600" b="1" dirty="0">
                          <a:solidFill>
                            <a:srgbClr val="000000"/>
                          </a:solidFill>
                        </a:rPr>
                        <a:t>84</a:t>
                      </a:r>
                    </a:p>
                  </a:txBody>
                  <a:tcPr anchor="ctr"/>
                </a:tc>
                <a:tc>
                  <a:txBody>
                    <a:bodyPr/>
                    <a:lstStyle/>
                    <a:p>
                      <a:pPr algn="ctr"/>
                      <a:r>
                        <a:rPr lang="en-US" sz="1600" b="1" dirty="0">
                          <a:solidFill>
                            <a:srgbClr val="000000"/>
                          </a:solidFill>
                        </a:rPr>
                        <a:t>(82-86)</a:t>
                      </a:r>
                    </a:p>
                  </a:txBody>
                  <a:tcPr anchor="ctr"/>
                </a:tc>
                <a:extLst>
                  <a:ext uri="{0D108BD9-81ED-4DB2-BD59-A6C34878D82A}">
                    <a16:rowId xmlns:a16="http://schemas.microsoft.com/office/drawing/2014/main" val="40791598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Prescribed </a:t>
                      </a:r>
                      <a:r>
                        <a:rPr lang="en-US" sz="1600" b="1" dirty="0" err="1">
                          <a:solidFill>
                            <a:srgbClr val="000000"/>
                          </a:solidFill>
                        </a:rPr>
                        <a:t>PCP</a:t>
                      </a:r>
                      <a:r>
                        <a:rPr lang="en-US" sz="1600" b="1" baseline="30000" dirty="0" err="1">
                          <a:solidFill>
                            <a:srgbClr val="000000"/>
                          </a:solidFill>
                        </a:rPr>
                        <a:t>c</a:t>
                      </a:r>
                      <a:r>
                        <a:rPr lang="en-US" sz="1600" b="1" dirty="0">
                          <a:solidFill>
                            <a:srgbClr val="000000"/>
                          </a:solidFill>
                        </a:rPr>
                        <a:t> </a:t>
                      </a:r>
                      <a:r>
                        <a:rPr lang="en-US" sz="1600" b="1" dirty="0" err="1">
                          <a:solidFill>
                            <a:srgbClr val="000000"/>
                          </a:solidFill>
                        </a:rPr>
                        <a:t>prophylaxis</a:t>
                      </a:r>
                      <a:r>
                        <a:rPr lang="en-US" sz="1600" b="1" baseline="30000" dirty="0" err="1">
                          <a:solidFill>
                            <a:srgbClr val="000000"/>
                          </a:solidFill>
                        </a:rPr>
                        <a:t>d</a:t>
                      </a:r>
                      <a:endParaRPr lang="en-US" sz="1600" b="1" baseline="30000" dirty="0">
                        <a:solidFill>
                          <a:srgbClr val="000000"/>
                        </a:solidFill>
                      </a:endParaRPr>
                    </a:p>
                  </a:txBody>
                  <a:tcPr anchor="ctr"/>
                </a:tc>
                <a:tc>
                  <a:txBody>
                    <a:bodyPr/>
                    <a:lstStyle/>
                    <a:p>
                      <a:pPr algn="ctr"/>
                      <a:r>
                        <a:rPr lang="en-US" sz="1600" b="1" dirty="0">
                          <a:solidFill>
                            <a:srgbClr val="000000"/>
                          </a:solidFill>
                        </a:rPr>
                        <a:t>43</a:t>
                      </a:r>
                    </a:p>
                  </a:txBody>
                  <a:tcPr anchor="ctr"/>
                </a:tc>
                <a:tc>
                  <a:txBody>
                    <a:bodyPr/>
                    <a:lstStyle/>
                    <a:p>
                      <a:pPr algn="ctr"/>
                      <a:r>
                        <a:rPr lang="en-US" sz="1600" b="1" dirty="0">
                          <a:solidFill>
                            <a:srgbClr val="000000"/>
                          </a:solidFill>
                        </a:rPr>
                        <a:t>(36-50)</a:t>
                      </a:r>
                    </a:p>
                  </a:txBody>
                  <a:tcPr anchor="ctr"/>
                </a:tc>
                <a:extLst>
                  <a:ext uri="{0D108BD9-81ED-4DB2-BD59-A6C34878D82A}">
                    <a16:rowId xmlns:a16="http://schemas.microsoft.com/office/drawing/2014/main" val="373949879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Prescribed </a:t>
                      </a:r>
                      <a:r>
                        <a:rPr lang="en-US" sz="1600" b="1" dirty="0" err="1">
                          <a:solidFill>
                            <a:srgbClr val="000000"/>
                          </a:solidFill>
                        </a:rPr>
                        <a:t>MAC</a:t>
                      </a:r>
                      <a:r>
                        <a:rPr lang="en-US" sz="1600" b="1" baseline="30000" dirty="0" err="1">
                          <a:solidFill>
                            <a:srgbClr val="000000"/>
                          </a:solidFill>
                        </a:rPr>
                        <a:t>e</a:t>
                      </a:r>
                      <a:r>
                        <a:rPr lang="en-US" sz="1600" b="1" dirty="0">
                          <a:solidFill>
                            <a:srgbClr val="000000"/>
                          </a:solidFill>
                        </a:rPr>
                        <a:t> </a:t>
                      </a:r>
                      <a:r>
                        <a:rPr lang="en-US" sz="1600" b="1" dirty="0" err="1">
                          <a:solidFill>
                            <a:srgbClr val="000000"/>
                          </a:solidFill>
                        </a:rPr>
                        <a:t>prophylaxis</a:t>
                      </a:r>
                      <a:r>
                        <a:rPr lang="en-US" sz="1600" b="1" baseline="30000" dirty="0" err="1">
                          <a:solidFill>
                            <a:srgbClr val="000000"/>
                          </a:solidFill>
                        </a:rPr>
                        <a:t>f</a:t>
                      </a:r>
                      <a:endParaRPr lang="en-US" sz="1600" b="1" baseline="30000" dirty="0">
                        <a:solidFill>
                          <a:srgbClr val="000000"/>
                        </a:solidFill>
                      </a:endParaRPr>
                    </a:p>
                  </a:txBody>
                  <a:tcPr anchor="ctr"/>
                </a:tc>
                <a:tc>
                  <a:txBody>
                    <a:bodyPr/>
                    <a:lstStyle/>
                    <a:p>
                      <a:pPr algn="ctr"/>
                      <a:r>
                        <a:rPr lang="en-US" sz="1600" b="1" dirty="0">
                          <a:solidFill>
                            <a:srgbClr val="000000"/>
                          </a:solidFill>
                        </a:rPr>
                        <a:t>43</a:t>
                      </a:r>
                    </a:p>
                  </a:txBody>
                  <a:tcPr anchor="ctr"/>
                </a:tc>
                <a:tc>
                  <a:txBody>
                    <a:bodyPr/>
                    <a:lstStyle/>
                    <a:p>
                      <a:pPr algn="ctr"/>
                      <a:r>
                        <a:rPr lang="en-US" sz="1600" b="1" dirty="0">
                          <a:solidFill>
                            <a:srgbClr val="000000"/>
                          </a:solidFill>
                        </a:rPr>
                        <a:t>(31-55)</a:t>
                      </a:r>
                    </a:p>
                  </a:txBody>
                  <a:tcPr anchor="ctr"/>
                </a:tc>
                <a:extLst>
                  <a:ext uri="{0D108BD9-81ED-4DB2-BD59-A6C34878D82A}">
                    <a16:rowId xmlns:a16="http://schemas.microsoft.com/office/drawing/2014/main" val="414100247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Received</a:t>
                      </a:r>
                      <a:r>
                        <a:rPr lang="en-US" sz="1600" b="1" baseline="0" dirty="0">
                          <a:solidFill>
                            <a:srgbClr val="000000"/>
                          </a:solidFill>
                        </a:rPr>
                        <a:t> influenza vaccination</a:t>
                      </a:r>
                      <a:endParaRPr lang="en-US" sz="1600" b="1" baseline="30000" dirty="0">
                        <a:solidFill>
                          <a:srgbClr val="000000"/>
                        </a:solidFill>
                      </a:endParaRPr>
                    </a:p>
                  </a:txBody>
                  <a:tcPr anchor="ctr"/>
                </a:tc>
                <a:tc>
                  <a:txBody>
                    <a:bodyPr/>
                    <a:lstStyle/>
                    <a:p>
                      <a:pPr algn="ctr"/>
                      <a:r>
                        <a:rPr lang="en-US" sz="1600" b="1" dirty="0">
                          <a:solidFill>
                            <a:srgbClr val="000000"/>
                          </a:solidFill>
                        </a:rPr>
                        <a:t>76</a:t>
                      </a:r>
                    </a:p>
                  </a:txBody>
                  <a:tcPr anchor="ctr"/>
                </a:tc>
                <a:tc>
                  <a:txBody>
                    <a:bodyPr/>
                    <a:lstStyle/>
                    <a:p>
                      <a:pPr algn="ctr"/>
                      <a:r>
                        <a:rPr lang="en-US" sz="1600" b="1" dirty="0">
                          <a:solidFill>
                            <a:srgbClr val="000000"/>
                          </a:solidFill>
                        </a:rPr>
                        <a:t>(74-78)</a:t>
                      </a:r>
                    </a:p>
                  </a:txBody>
                  <a:tcPr anchor="ctr"/>
                </a:tc>
                <a:extLst>
                  <a:ext uri="{0D108BD9-81ED-4DB2-BD59-A6C34878D82A}">
                    <a16:rowId xmlns:a16="http://schemas.microsoft.com/office/drawing/2014/main" val="1527952375"/>
                  </a:ext>
                </a:extLst>
              </a:tr>
            </a:tbl>
          </a:graphicData>
        </a:graphic>
      </p:graphicFrame>
      <p:sp>
        <p:nvSpPr>
          <p:cNvPr id="7" name="TextBox 6"/>
          <p:cNvSpPr txBox="1"/>
          <p:nvPr/>
        </p:nvSpPr>
        <p:spPr>
          <a:xfrm>
            <a:off x="585886" y="5230526"/>
            <a:ext cx="8001000" cy="1384995"/>
          </a:xfrm>
          <a:prstGeom prst="rect">
            <a:avLst/>
          </a:prstGeom>
          <a:noFill/>
        </p:spPr>
        <p:txBody>
          <a:bodyPr wrap="square" rtlCol="0">
            <a:spAutoFit/>
          </a:bodyPr>
          <a:lstStyle/>
          <a:p>
            <a:pPr marL="53975" indent="-53975"/>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Outpatient HIV care was defined as any documentation of the following: encounter with an HIV care provider, viral load test result, CD4 test result, HIV resistance test or tropism assay, ART prescription, PCP prophylaxis, or MAC prophylaxis</a:t>
            </a:r>
          </a:p>
          <a:p>
            <a:r>
              <a:rPr lang="en-US" sz="1200" baseline="30000" dirty="0">
                <a:solidFill>
                  <a:srgbClr val="000000"/>
                </a:solidFill>
                <a:latin typeface="Calibri" panose="020F0502020204030204" pitchFamily="34" charset="0"/>
              </a:rPr>
              <a:t>b</a:t>
            </a:r>
            <a:r>
              <a:rPr lang="en-US" sz="1200" dirty="0">
                <a:solidFill>
                  <a:srgbClr val="000000"/>
                </a:solidFill>
                <a:latin typeface="Calibri" panose="020F0502020204030204" pitchFamily="34" charset="0"/>
              </a:rPr>
              <a:t> Two elements of outpatient HIV care at least 90 days apart in each 12-month period</a:t>
            </a:r>
          </a:p>
          <a:p>
            <a:r>
              <a:rPr lang="en-US" sz="1200" baseline="30000" dirty="0">
                <a:solidFill>
                  <a:srgbClr val="000000"/>
                </a:solidFill>
                <a:latin typeface="Calibri" panose="020F0502020204030204" pitchFamily="34" charset="0"/>
              </a:rPr>
              <a:t>c</a:t>
            </a:r>
            <a:r>
              <a:rPr lang="en-US" sz="1200" dirty="0">
                <a:solidFill>
                  <a:srgbClr val="000000"/>
                </a:solidFill>
                <a:latin typeface="Calibri" panose="020F0502020204030204" pitchFamily="34" charset="0"/>
              </a:rPr>
              <a:t> </a:t>
            </a:r>
            <a:r>
              <a:rPr lang="en-US" sz="1200" i="1" dirty="0">
                <a:solidFill>
                  <a:srgbClr val="000000"/>
                </a:solidFill>
                <a:latin typeface="Calibri" panose="020F0502020204030204" pitchFamily="34" charset="0"/>
              </a:rPr>
              <a:t>Pneumocystis </a:t>
            </a:r>
            <a:r>
              <a:rPr lang="en-US" sz="1200" dirty="0">
                <a:solidFill>
                  <a:srgbClr val="000000"/>
                </a:solidFill>
                <a:latin typeface="Calibri" panose="020F0502020204030204" pitchFamily="34" charset="0"/>
              </a:rPr>
              <a:t>pneumonia </a:t>
            </a:r>
          </a:p>
          <a:p>
            <a:r>
              <a:rPr lang="en-US" sz="1200" baseline="30000" dirty="0">
                <a:solidFill>
                  <a:srgbClr val="000000"/>
                </a:solidFill>
                <a:latin typeface="Calibri" panose="020F0502020204030204" pitchFamily="34" charset="0"/>
              </a:rPr>
              <a:t>d</a:t>
            </a:r>
            <a:r>
              <a:rPr lang="en-US" sz="1200" dirty="0">
                <a:solidFill>
                  <a:srgbClr val="000000"/>
                </a:solidFill>
                <a:latin typeface="Calibri" panose="020F0502020204030204" pitchFamily="34" charset="0"/>
              </a:rPr>
              <a:t> Among persons with CD4 cell count &lt;200 cells/µL</a:t>
            </a:r>
          </a:p>
          <a:p>
            <a:r>
              <a:rPr lang="en-US" sz="1200" baseline="30000" dirty="0">
                <a:solidFill>
                  <a:srgbClr val="000000"/>
                </a:solidFill>
                <a:latin typeface="Calibri" panose="020F0502020204030204" pitchFamily="34" charset="0"/>
              </a:rPr>
              <a:t>e</a:t>
            </a:r>
            <a:r>
              <a:rPr lang="en-US" sz="1200" dirty="0">
                <a:solidFill>
                  <a:srgbClr val="000000"/>
                </a:solidFill>
                <a:latin typeface="Calibri" panose="020F0502020204030204" pitchFamily="34" charset="0"/>
              </a:rPr>
              <a:t> </a:t>
            </a:r>
            <a:r>
              <a:rPr lang="en-US" sz="1200" i="1" dirty="0">
                <a:solidFill>
                  <a:srgbClr val="000000"/>
                </a:solidFill>
                <a:latin typeface="Calibri" panose="020F0502020204030204" pitchFamily="34" charset="0"/>
              </a:rPr>
              <a:t>Mycobacterium </a:t>
            </a:r>
            <a:r>
              <a:rPr lang="en-US" sz="1200" i="1" dirty="0" err="1">
                <a:solidFill>
                  <a:srgbClr val="000000"/>
                </a:solidFill>
                <a:latin typeface="Calibri" panose="020F0502020204030204" pitchFamily="34" charset="0"/>
              </a:rPr>
              <a:t>avium</a:t>
            </a:r>
            <a:r>
              <a:rPr lang="en-US" sz="1200" i="1"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complex </a:t>
            </a:r>
          </a:p>
          <a:p>
            <a:r>
              <a:rPr lang="en-US" sz="1200" baseline="30000" dirty="0">
                <a:solidFill>
                  <a:srgbClr val="000000"/>
                </a:solidFill>
                <a:latin typeface="Calibri" panose="020F0502020204030204" pitchFamily="34" charset="0"/>
              </a:rPr>
              <a:t>f</a:t>
            </a:r>
            <a:r>
              <a:rPr lang="en-US" sz="1200" dirty="0">
                <a:solidFill>
                  <a:srgbClr val="000000"/>
                </a:solidFill>
                <a:latin typeface="Calibri" panose="020F0502020204030204" pitchFamily="34" charset="0"/>
              </a:rPr>
              <a:t> Among persons with CD4 cell count &lt;50 cells/µL</a:t>
            </a:r>
          </a:p>
        </p:txBody>
      </p:sp>
    </p:spTree>
    <p:extLst>
      <p:ext uri="{BB962C8B-B14F-4D97-AF65-F5344CB8AC3E}">
        <p14:creationId xmlns:p14="http://schemas.microsoft.com/office/powerpoint/2010/main" val="339669655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674" y="301752"/>
            <a:ext cx="8562651" cy="1143000"/>
          </a:xfrm>
        </p:spPr>
        <p:txBody>
          <a:bodyPr anchor="ctr" anchorCtr="0"/>
          <a:lstStyle/>
          <a:p>
            <a:pPr algn="ctr"/>
            <a:r>
              <a:rPr lang="en-US" dirty="0"/>
              <a:t>Emergency Department and Hospital Admissions in the Past 12 Months Among Adults with Diagnosed HIV, </a:t>
            </a:r>
            <a:br>
              <a:rPr lang="en-US" dirty="0"/>
            </a:br>
            <a:r>
              <a:rPr lang="en-US" dirty="0"/>
              <a:t>Medical Monitoring Project 2017 Cycle</a:t>
            </a:r>
            <a:endParaRPr lang="en-US" sz="2000" dirty="0"/>
          </a:p>
        </p:txBody>
      </p:sp>
      <p:graphicFrame>
        <p:nvGraphicFramePr>
          <p:cNvPr id="5" name="Table 4" descr="In all, 39% of persons had at least 1 visit to an emergency department in the 12 months prior to the interview and 19% were admitted to the hospital in the 12 months prior to the interview.&#10;&#10;Data presented were from the Medical Monitoring Project, a surveillance system monitoring clinical outcomes and behaviors of adults with diagnosed HIV infection in the United States. Emergency department and hospital admissions data were collected using in-person or telephone interviews. For more details on MMP methods, see here: https://www.cdc.gov/hiv/pdf/library/reports/surveillance/cdc-hiv-surveillance-special-report-number-23.pdf. &#10;"/>
          <p:cNvGraphicFramePr>
            <a:graphicFrameLocks noGrp="1"/>
          </p:cNvGraphicFramePr>
          <p:nvPr>
            <p:extLst>
              <p:ext uri="{D42A27DB-BD31-4B8C-83A1-F6EECF244321}">
                <p14:modId xmlns:p14="http://schemas.microsoft.com/office/powerpoint/2010/main" val="943705669"/>
              </p:ext>
            </p:extLst>
          </p:nvPr>
        </p:nvGraphicFramePr>
        <p:xfrm>
          <a:off x="605289" y="1444752"/>
          <a:ext cx="7819121" cy="2992120"/>
        </p:xfrm>
        <a:graphic>
          <a:graphicData uri="http://schemas.openxmlformats.org/drawingml/2006/table">
            <a:tbl>
              <a:tblPr firstRow="1" bandRow="1">
                <a:tableStyleId>{2D5ABB26-0587-4C30-8999-92F81FD0307C}</a:tableStyleId>
              </a:tblPr>
              <a:tblGrid>
                <a:gridCol w="5262111">
                  <a:extLst>
                    <a:ext uri="{9D8B030D-6E8A-4147-A177-3AD203B41FA5}">
                      <a16:colId xmlns:a16="http://schemas.microsoft.com/office/drawing/2014/main" val="2216103088"/>
                    </a:ext>
                  </a:extLst>
                </a:gridCol>
                <a:gridCol w="1309840">
                  <a:extLst>
                    <a:ext uri="{9D8B030D-6E8A-4147-A177-3AD203B41FA5}">
                      <a16:colId xmlns:a16="http://schemas.microsoft.com/office/drawing/2014/main" val="2950876689"/>
                    </a:ext>
                  </a:extLst>
                </a:gridCol>
                <a:gridCol w="1247170">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370840">
                <a:tc>
                  <a:txBody>
                    <a:bodyPr/>
                    <a:lstStyle/>
                    <a:p>
                      <a:r>
                        <a:rPr lang="en-US" sz="1600" b="1" dirty="0">
                          <a:solidFill>
                            <a:srgbClr val="000000"/>
                          </a:solidFill>
                        </a:rPr>
                        <a:t>Number of visits to emergency department </a:t>
                      </a:r>
                    </a:p>
                    <a:p>
                      <a:r>
                        <a:rPr lang="en-US" sz="1600" b="1" dirty="0">
                          <a:solidFill>
                            <a:srgbClr val="000000"/>
                          </a:solidFill>
                        </a:rPr>
                        <a:t>   0</a:t>
                      </a:r>
                    </a:p>
                    <a:p>
                      <a:r>
                        <a:rPr lang="en-US" sz="1600" b="1" dirty="0">
                          <a:solidFill>
                            <a:srgbClr val="000000"/>
                          </a:solidFill>
                        </a:rPr>
                        <a:t>   1</a:t>
                      </a:r>
                    </a:p>
                    <a:p>
                      <a:r>
                        <a:rPr lang="en-US" sz="1600" b="1" dirty="0">
                          <a:solidFill>
                            <a:srgbClr val="000000"/>
                          </a:solidFill>
                        </a:rPr>
                        <a:t>   2-4</a:t>
                      </a:r>
                    </a:p>
                    <a:p>
                      <a:r>
                        <a:rPr lang="en-US" sz="1600" b="1" dirty="0">
                          <a:solidFill>
                            <a:srgbClr val="000000"/>
                          </a:solidFill>
                        </a:rPr>
                        <a:t>   ≥5</a:t>
                      </a:r>
                    </a:p>
                  </a:txBody>
                  <a:tcPr anchor="ctr"/>
                </a:tc>
                <a:tc>
                  <a:txBody>
                    <a:bodyPr/>
                    <a:lstStyle/>
                    <a:p>
                      <a:pPr algn="ctr"/>
                      <a:endParaRPr lang="en-US" sz="1600" b="1" dirty="0">
                        <a:solidFill>
                          <a:srgbClr val="000000"/>
                        </a:solidFill>
                      </a:endParaRPr>
                    </a:p>
                    <a:p>
                      <a:pPr algn="ctr"/>
                      <a:r>
                        <a:rPr lang="en-US" sz="1600" b="1" dirty="0">
                          <a:solidFill>
                            <a:srgbClr val="000000"/>
                          </a:solidFill>
                        </a:rPr>
                        <a:t>61</a:t>
                      </a:r>
                    </a:p>
                    <a:p>
                      <a:pPr algn="ctr"/>
                      <a:r>
                        <a:rPr lang="en-US" sz="1600" b="1" dirty="0">
                          <a:solidFill>
                            <a:srgbClr val="000000"/>
                          </a:solidFill>
                        </a:rPr>
                        <a:t>19</a:t>
                      </a:r>
                    </a:p>
                    <a:p>
                      <a:pPr algn="ctr"/>
                      <a:r>
                        <a:rPr lang="en-US" sz="1600" b="1" dirty="0">
                          <a:solidFill>
                            <a:srgbClr val="000000"/>
                          </a:solidFill>
                        </a:rPr>
                        <a:t>17</a:t>
                      </a:r>
                    </a:p>
                    <a:p>
                      <a:pPr algn="ctr"/>
                      <a:r>
                        <a:rPr lang="en-US" sz="1600" b="1" dirty="0">
                          <a:solidFill>
                            <a:srgbClr val="000000"/>
                          </a:solidFill>
                        </a:rPr>
                        <a:t>3</a:t>
                      </a:r>
                    </a:p>
                  </a:txBody>
                  <a:tcPr/>
                </a:tc>
                <a:tc>
                  <a:txBody>
                    <a:bodyPr/>
                    <a:lstStyle/>
                    <a:p>
                      <a:pPr algn="ctr"/>
                      <a:endParaRPr lang="en-US" sz="1600" b="1" dirty="0">
                        <a:solidFill>
                          <a:srgbClr val="000000"/>
                        </a:solidFill>
                      </a:endParaRPr>
                    </a:p>
                    <a:p>
                      <a:pPr algn="ctr"/>
                      <a:r>
                        <a:rPr lang="en-US" sz="1600" b="1" dirty="0">
                          <a:solidFill>
                            <a:srgbClr val="000000"/>
                          </a:solidFill>
                        </a:rPr>
                        <a:t>(58-63)</a:t>
                      </a:r>
                    </a:p>
                    <a:p>
                      <a:pPr algn="ctr"/>
                      <a:r>
                        <a:rPr lang="en-US" sz="1600" b="1" dirty="0">
                          <a:solidFill>
                            <a:srgbClr val="000000"/>
                          </a:solidFill>
                        </a:rPr>
                        <a:t>(17-20)</a:t>
                      </a:r>
                    </a:p>
                    <a:p>
                      <a:pPr algn="ctr"/>
                      <a:r>
                        <a:rPr lang="en-US" sz="1600" b="1" dirty="0">
                          <a:solidFill>
                            <a:srgbClr val="000000"/>
                          </a:solidFill>
                        </a:rPr>
                        <a:t>(16-18)</a:t>
                      </a:r>
                    </a:p>
                    <a:p>
                      <a:pPr algn="ctr"/>
                      <a:r>
                        <a:rPr lang="en-US" sz="1600" b="1" dirty="0">
                          <a:solidFill>
                            <a:srgbClr val="000000"/>
                          </a:solidFill>
                        </a:rPr>
                        <a:t>(3-4)</a:t>
                      </a:r>
                    </a:p>
                  </a:txBody>
                  <a:tcPr/>
                </a:tc>
                <a:extLst>
                  <a:ext uri="{0D108BD9-81ED-4DB2-BD59-A6C34878D82A}">
                    <a16:rowId xmlns:a16="http://schemas.microsoft.com/office/drawing/2014/main" val="2869634354"/>
                  </a:ext>
                </a:extLst>
              </a:tr>
              <a:tr h="370840">
                <a:tc>
                  <a:txBody>
                    <a:bodyPr/>
                    <a:lstStyle/>
                    <a:p>
                      <a:r>
                        <a:rPr lang="en-US" sz="1600" b="1" dirty="0">
                          <a:solidFill>
                            <a:srgbClr val="000000"/>
                          </a:solidFill>
                        </a:rPr>
                        <a:t>Number of hospital admissions </a:t>
                      </a:r>
                    </a:p>
                    <a:p>
                      <a:r>
                        <a:rPr lang="en-US" sz="1600" b="1" dirty="0">
                          <a:solidFill>
                            <a:srgbClr val="000000"/>
                          </a:solidFill>
                        </a:rPr>
                        <a:t>   0</a:t>
                      </a:r>
                    </a:p>
                    <a:p>
                      <a:r>
                        <a:rPr lang="en-US" sz="1600" b="1" dirty="0">
                          <a:solidFill>
                            <a:srgbClr val="000000"/>
                          </a:solidFill>
                        </a:rPr>
                        <a:t>   1</a:t>
                      </a:r>
                    </a:p>
                    <a:p>
                      <a:r>
                        <a:rPr lang="en-US" sz="1600" b="1" dirty="0">
                          <a:solidFill>
                            <a:srgbClr val="000000"/>
                          </a:solidFill>
                        </a:rPr>
                        <a:t>   2-4</a:t>
                      </a:r>
                    </a:p>
                    <a:p>
                      <a:r>
                        <a:rPr lang="en-US" sz="1600" b="1" dirty="0">
                          <a:solidFill>
                            <a:srgbClr val="000000"/>
                          </a:solidFill>
                        </a:rPr>
                        <a:t>   ≥5</a:t>
                      </a:r>
                    </a:p>
                  </a:txBody>
                  <a:tcPr anchor="ctr"/>
                </a:tc>
                <a:tc>
                  <a:txBody>
                    <a:bodyPr/>
                    <a:lstStyle/>
                    <a:p>
                      <a:pPr algn="ctr"/>
                      <a:endParaRPr lang="en-US" sz="1600" b="1" dirty="0">
                        <a:solidFill>
                          <a:srgbClr val="000000"/>
                        </a:solidFill>
                      </a:endParaRPr>
                    </a:p>
                    <a:p>
                      <a:pPr algn="ctr"/>
                      <a:r>
                        <a:rPr lang="en-US" sz="1600" b="1" dirty="0">
                          <a:solidFill>
                            <a:srgbClr val="000000"/>
                          </a:solidFill>
                        </a:rPr>
                        <a:t>81</a:t>
                      </a:r>
                    </a:p>
                    <a:p>
                      <a:pPr algn="ctr"/>
                      <a:r>
                        <a:rPr lang="en-US" sz="1600" b="1" dirty="0">
                          <a:solidFill>
                            <a:srgbClr val="000000"/>
                          </a:solidFill>
                        </a:rPr>
                        <a:t>10</a:t>
                      </a:r>
                    </a:p>
                    <a:p>
                      <a:pPr algn="ctr"/>
                      <a:r>
                        <a:rPr lang="en-US" sz="1600" b="1" dirty="0">
                          <a:solidFill>
                            <a:srgbClr val="000000"/>
                          </a:solidFill>
                        </a:rPr>
                        <a:t>7</a:t>
                      </a:r>
                    </a:p>
                    <a:p>
                      <a:pPr algn="ctr"/>
                      <a:r>
                        <a:rPr lang="en-US" sz="1600" b="1" dirty="0">
                          <a:solidFill>
                            <a:srgbClr val="000000"/>
                          </a:solidFill>
                        </a:rPr>
                        <a:t>2</a:t>
                      </a:r>
                    </a:p>
                  </a:txBody>
                  <a:tcPr/>
                </a:tc>
                <a:tc>
                  <a:txBody>
                    <a:bodyPr/>
                    <a:lstStyle/>
                    <a:p>
                      <a:pPr algn="ctr"/>
                      <a:endParaRPr lang="en-US" sz="1600" b="1" dirty="0">
                        <a:solidFill>
                          <a:srgbClr val="000000"/>
                        </a:solidFill>
                      </a:endParaRPr>
                    </a:p>
                    <a:p>
                      <a:pPr algn="ctr"/>
                      <a:r>
                        <a:rPr lang="en-US" sz="1600" b="1" dirty="0">
                          <a:solidFill>
                            <a:srgbClr val="000000"/>
                          </a:solidFill>
                        </a:rPr>
                        <a:t>(80-83)</a:t>
                      </a:r>
                    </a:p>
                    <a:p>
                      <a:pPr algn="ctr"/>
                      <a:r>
                        <a:rPr lang="en-US" sz="1600" b="1" dirty="0">
                          <a:solidFill>
                            <a:srgbClr val="000000"/>
                          </a:solidFill>
                        </a:rPr>
                        <a:t>(9-11)</a:t>
                      </a:r>
                    </a:p>
                    <a:p>
                      <a:pPr algn="ctr"/>
                      <a:r>
                        <a:rPr lang="en-US" sz="1600" b="1" dirty="0">
                          <a:solidFill>
                            <a:srgbClr val="000000"/>
                          </a:solidFill>
                        </a:rPr>
                        <a:t>(6-8)</a:t>
                      </a:r>
                    </a:p>
                    <a:p>
                      <a:pPr algn="ctr"/>
                      <a:r>
                        <a:rPr lang="en-US" sz="1600" b="1" dirty="0">
                          <a:solidFill>
                            <a:srgbClr val="000000"/>
                          </a:solidFill>
                        </a:rPr>
                        <a:t>(1-2)</a:t>
                      </a:r>
                    </a:p>
                  </a:txBody>
                  <a:tcPr/>
                </a:tc>
                <a:extLst>
                  <a:ext uri="{0D108BD9-81ED-4DB2-BD59-A6C34878D82A}">
                    <a16:rowId xmlns:a16="http://schemas.microsoft.com/office/drawing/2014/main" val="3298749030"/>
                  </a:ext>
                </a:extLst>
              </a:tr>
            </a:tbl>
          </a:graphicData>
        </a:graphic>
      </p:graphicFrame>
    </p:spTree>
    <p:extLst>
      <p:ext uri="{BB962C8B-B14F-4D97-AF65-F5344CB8AC3E}">
        <p14:creationId xmlns:p14="http://schemas.microsoft.com/office/powerpoint/2010/main" val="187982330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Viral Suppression among Adults Receiving HIV Medical Care, 2013 Cycle"/>
          <p:cNvSpPr>
            <a:spLocks noGrp="1"/>
          </p:cNvSpPr>
          <p:nvPr>
            <p:ph type="title"/>
          </p:nvPr>
        </p:nvSpPr>
        <p:spPr>
          <a:xfrm>
            <a:off x="215133" y="301752"/>
            <a:ext cx="8585967" cy="1143000"/>
          </a:xfrm>
        </p:spPr>
        <p:txBody>
          <a:bodyPr anchor="ctr" anchorCtr="0"/>
          <a:lstStyle/>
          <a:p>
            <a:pPr algn="ctr"/>
            <a:r>
              <a:rPr lang="en-US" dirty="0"/>
              <a:t>Viral </a:t>
            </a:r>
            <a:r>
              <a:rPr lang="en-US" dirty="0" err="1"/>
              <a:t>Suppression</a:t>
            </a:r>
            <a:r>
              <a:rPr lang="en-US" baseline="30000" dirty="0" err="1"/>
              <a:t>a</a:t>
            </a:r>
            <a:r>
              <a:rPr lang="en-US" dirty="0"/>
              <a:t> in the Past 12 Months Among Adults with Diagnosed HIV, </a:t>
            </a:r>
            <a:br>
              <a:rPr lang="en-US" dirty="0"/>
            </a:br>
            <a:r>
              <a:rPr lang="en-US" dirty="0"/>
              <a:t>Medical Monitoring Project 2017 Cycle</a:t>
            </a:r>
          </a:p>
        </p:txBody>
      </p:sp>
      <p:graphicFrame>
        <p:nvGraphicFramePr>
          <p:cNvPr id="5" name="Chart 4" descr="An estimated 70% of persons had an undetectable HIV viral load (&lt;200 copies/mL or undetectable) at the most recent test, and 63% of persons had sustained viral suppression, defined as having all viral load tests in the past 12 months &lt;200 copies/mL or undetectable in the 12 months prior to the interview. &#10;&#10;Data presented were from the Medical Monitoring Project, a surveillance system monitoring clinical outcomes and behaviors of adults with diagnosed HIV infection in the United States. HIV viral load 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 For more details on MMP methods, see here: https://www.cdc.gov/hiv/pdf/library/reports/surveillance/cdc-hiv-surveillance-special-report-number-23.pdf.&#10;"/>
          <p:cNvGraphicFramePr/>
          <p:nvPr>
            <p:extLst>
              <p:ext uri="{D42A27DB-BD31-4B8C-83A1-F6EECF244321}">
                <p14:modId xmlns:p14="http://schemas.microsoft.com/office/powerpoint/2010/main" val="2349765017"/>
              </p:ext>
            </p:extLst>
          </p:nvPr>
        </p:nvGraphicFramePr>
        <p:xfrm>
          <a:off x="647699" y="1444752"/>
          <a:ext cx="7866648" cy="44607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47699" y="6057900"/>
            <a:ext cx="7866648" cy="461665"/>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Viral load &lt;200 copies/mL or undetectable. Sustained viral suppression defined as having all viral load tests in the past 12 months &lt;200 copies/mL or undetectable. </a:t>
            </a:r>
          </a:p>
        </p:txBody>
      </p:sp>
    </p:spTree>
    <p:extLst>
      <p:ext uri="{BB962C8B-B14F-4D97-AF65-F5344CB8AC3E}">
        <p14:creationId xmlns:p14="http://schemas.microsoft.com/office/powerpoint/2010/main" val="6026635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1752"/>
            <a:ext cx="8877300" cy="1143000"/>
          </a:xfrm>
        </p:spPr>
        <p:txBody>
          <a:bodyPr anchor="ctr" anchorCtr="0"/>
          <a:lstStyle/>
          <a:p>
            <a:pPr algn="ctr"/>
            <a:r>
              <a:rPr lang="en-US" dirty="0"/>
              <a:t>Sexually Transmitted Disease Testing in the Past 12 Months Among Sexually Active Adults with Diagnosed HIV, </a:t>
            </a:r>
            <a:br>
              <a:rPr lang="en-US" dirty="0"/>
            </a:br>
            <a:r>
              <a:rPr lang="en-US" dirty="0"/>
              <a:t>Medical Monitoring Project 2017 Cycle</a:t>
            </a:r>
            <a:endParaRPr lang="en-US" sz="2000" dirty="0"/>
          </a:p>
        </p:txBody>
      </p:sp>
      <p:graphicFrame>
        <p:nvGraphicFramePr>
          <p:cNvPr id="5" name="Chart 4" descr="Among sexually active persons, an estimated 65% were tested for syphilis, 49% for gonorrhea, 49% for chlamydia, and 44% for all 3 sexually transmitted diseases (STDs), by any anatomical site of testing.&#10;&#10;Data presented were from the Medical Monitoring Project, a surveillance system monitoring clinical outcomes and behaviors of adults with diagnosed HIV infection in the United States. STD screening data were collected using medical record abstractions. Abstraction of medical records occurred at the facility where the participant received most of their HIV care in the 12 months prior to the interview. Medical records were only abstracted at one clinic regardless of how many clinics the participant visited. For more details on MMP methods, see here: https://www.cdc.gov/hiv/pdf/library/reports/surveillance/cdc-hiv-surveillance-special-report-number-23.pdf.&#10;"/>
          <p:cNvGraphicFramePr/>
          <p:nvPr>
            <p:extLst>
              <p:ext uri="{D42A27DB-BD31-4B8C-83A1-F6EECF244321}">
                <p14:modId xmlns:p14="http://schemas.microsoft.com/office/powerpoint/2010/main" val="1552920716"/>
              </p:ext>
            </p:extLst>
          </p:nvPr>
        </p:nvGraphicFramePr>
        <p:xfrm>
          <a:off x="655864" y="1444753"/>
          <a:ext cx="7866648" cy="50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6745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1143000"/>
          </a:xfrm>
        </p:spPr>
        <p:txBody>
          <a:bodyPr anchor="ctr" anchorCtr="0"/>
          <a:lstStyle/>
          <a:p>
            <a:pPr algn="ctr"/>
            <a:r>
              <a:rPr lang="en-US" dirty="0"/>
              <a:t>Unmet Needs</a:t>
            </a:r>
            <a:r>
              <a:rPr lang="en-US" baseline="30000" dirty="0"/>
              <a:t>a</a:t>
            </a:r>
            <a:r>
              <a:rPr lang="en-US" dirty="0"/>
              <a:t> for Ancillary Services in the Past 12 Months Among Adults with Diagnosed HIV, </a:t>
            </a:r>
            <a:br>
              <a:rPr lang="en-US" dirty="0"/>
            </a:br>
            <a:r>
              <a:rPr lang="en-US" dirty="0"/>
              <a:t>Medical Monitoring Project 2017 Cycle</a:t>
            </a:r>
            <a:endParaRPr lang="en-US" sz="2000" dirty="0"/>
          </a:p>
        </p:txBody>
      </p:sp>
      <p:graphicFrame>
        <p:nvGraphicFramePr>
          <p:cNvPr id="6" name="Table 5" descr="An estimated 24% of persons needed but did not receive dental care; 13% shelter or housing services; 12% SNAP or WIC; 9% mental health services; 9% transportation assistance; 8% meal or food services; 8% HIV case management services; 8% HIV peer group support; 6% patient navigation services; and 3% medicine through the AIDS Drug Assistance Program.&#10;&#10;Data presented were from the Medical Monitoring Project, a surveillance system monitoring clinical outcomes and behaviors of adults with diagnosed HIV infection in the United States. Data on unmet needs for ancillary services were collected using in-person or telephone interviews. For more details on MMP methods, see here: https://www.cdc.gov/hiv/pdf/library/reports/surveillance/cdc-hiv-surveillance-special-report-number-23.pdf.&#10;"/>
          <p:cNvGraphicFramePr>
            <a:graphicFrameLocks noGrp="1"/>
          </p:cNvGraphicFramePr>
          <p:nvPr>
            <p:extLst>
              <p:ext uri="{D42A27DB-BD31-4B8C-83A1-F6EECF244321}">
                <p14:modId xmlns:p14="http://schemas.microsoft.com/office/powerpoint/2010/main" val="3147329388"/>
              </p:ext>
            </p:extLst>
          </p:nvPr>
        </p:nvGraphicFramePr>
        <p:xfrm>
          <a:off x="609600" y="1417639"/>
          <a:ext cx="7924800" cy="4329271"/>
        </p:xfrm>
        <a:graphic>
          <a:graphicData uri="http://schemas.openxmlformats.org/drawingml/2006/table">
            <a:tbl>
              <a:tblPr firstRow="1" bandRow="1">
                <a:tableStyleId>{2D5ABB26-0587-4C30-8999-92F81FD0307C}</a:tableStyleId>
              </a:tblPr>
              <a:tblGrid>
                <a:gridCol w="5448300">
                  <a:extLst>
                    <a:ext uri="{9D8B030D-6E8A-4147-A177-3AD203B41FA5}">
                      <a16:colId xmlns:a16="http://schemas.microsoft.com/office/drawing/2014/main" val="2216103088"/>
                    </a:ext>
                  </a:extLst>
                </a:gridCol>
                <a:gridCol w="1212474">
                  <a:extLst>
                    <a:ext uri="{9D8B030D-6E8A-4147-A177-3AD203B41FA5}">
                      <a16:colId xmlns:a16="http://schemas.microsoft.com/office/drawing/2014/main" val="2950876689"/>
                    </a:ext>
                  </a:extLst>
                </a:gridCol>
                <a:gridCol w="1264026">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448151">
                <a:tc>
                  <a:txBody>
                    <a:bodyPr/>
                    <a:lstStyle/>
                    <a:p>
                      <a:r>
                        <a:rPr lang="en-US" sz="1600" b="1" dirty="0">
                          <a:solidFill>
                            <a:srgbClr val="000000"/>
                          </a:solidFill>
                        </a:rPr>
                        <a:t>Dental care</a:t>
                      </a:r>
                      <a:endParaRPr lang="en-US" sz="1600" b="1" baseline="30000" dirty="0">
                        <a:solidFill>
                          <a:srgbClr val="000000"/>
                        </a:solidFill>
                      </a:endParaRPr>
                    </a:p>
                  </a:txBody>
                  <a:tcPr anchor="ctr"/>
                </a:tc>
                <a:tc>
                  <a:txBody>
                    <a:bodyPr/>
                    <a:lstStyle/>
                    <a:p>
                      <a:pPr algn="ctr"/>
                      <a:r>
                        <a:rPr lang="en-US" sz="1600" b="1" dirty="0">
                          <a:solidFill>
                            <a:srgbClr val="000000"/>
                          </a:solidFill>
                        </a:rPr>
                        <a:t>24</a:t>
                      </a:r>
                    </a:p>
                  </a:txBody>
                  <a:tcPr anchor="ctr"/>
                </a:tc>
                <a:tc>
                  <a:txBody>
                    <a:bodyPr/>
                    <a:lstStyle/>
                    <a:p>
                      <a:pPr algn="ctr"/>
                      <a:r>
                        <a:rPr lang="en-US" sz="1600" b="1" dirty="0">
                          <a:solidFill>
                            <a:srgbClr val="000000"/>
                          </a:solidFill>
                        </a:rPr>
                        <a:t>(23-26)</a:t>
                      </a:r>
                    </a:p>
                  </a:txBody>
                  <a:tcPr anchor="ctr"/>
                </a:tc>
                <a:extLst>
                  <a:ext uri="{0D108BD9-81ED-4DB2-BD59-A6C34878D82A}">
                    <a16:rowId xmlns:a16="http://schemas.microsoft.com/office/drawing/2014/main" val="896276312"/>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Shelter or housing services</a:t>
                      </a:r>
                      <a:endParaRPr lang="en-US" sz="1600" b="1" baseline="30000" dirty="0">
                        <a:solidFill>
                          <a:srgbClr val="000000"/>
                        </a:solidFill>
                      </a:endParaRPr>
                    </a:p>
                  </a:txBody>
                  <a:tcPr anchor="ctr"/>
                </a:tc>
                <a:tc>
                  <a:txBody>
                    <a:bodyPr/>
                    <a:lstStyle/>
                    <a:p>
                      <a:pPr algn="ctr"/>
                      <a:r>
                        <a:rPr lang="en-US" sz="1600" b="1" dirty="0">
                          <a:solidFill>
                            <a:srgbClr val="000000"/>
                          </a:solidFill>
                        </a:rPr>
                        <a:t>13</a:t>
                      </a:r>
                    </a:p>
                  </a:txBody>
                  <a:tcPr anchor="ctr"/>
                </a:tc>
                <a:tc>
                  <a:txBody>
                    <a:bodyPr/>
                    <a:lstStyle/>
                    <a:p>
                      <a:pPr algn="ctr"/>
                      <a:r>
                        <a:rPr lang="en-US" sz="1600" b="1" dirty="0">
                          <a:solidFill>
                            <a:srgbClr val="000000"/>
                          </a:solidFill>
                        </a:rPr>
                        <a:t>(11-15)</a:t>
                      </a:r>
                    </a:p>
                  </a:txBody>
                  <a:tcPr anchor="ctr"/>
                </a:tc>
                <a:extLst>
                  <a:ext uri="{0D108BD9-81ED-4DB2-BD59-A6C34878D82A}">
                    <a16:rowId xmlns:a16="http://schemas.microsoft.com/office/drawing/2014/main" val="136383118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err="1">
                          <a:solidFill>
                            <a:srgbClr val="000000"/>
                          </a:solidFill>
                        </a:rPr>
                        <a:t>SNAP</a:t>
                      </a:r>
                      <a:r>
                        <a:rPr lang="en-US" sz="1600" b="1" baseline="30000" dirty="0" err="1">
                          <a:solidFill>
                            <a:srgbClr val="000000"/>
                          </a:solidFill>
                        </a:rPr>
                        <a:t>b</a:t>
                      </a:r>
                      <a:r>
                        <a:rPr lang="en-US" sz="1600" b="1" dirty="0">
                          <a:solidFill>
                            <a:srgbClr val="000000"/>
                          </a:solidFill>
                        </a:rPr>
                        <a:t> or </a:t>
                      </a:r>
                      <a:r>
                        <a:rPr lang="en-US" sz="1600" b="1" dirty="0" err="1">
                          <a:solidFill>
                            <a:srgbClr val="000000"/>
                          </a:solidFill>
                        </a:rPr>
                        <a:t>WIC</a:t>
                      </a:r>
                      <a:r>
                        <a:rPr lang="en-US" sz="1600" b="1" baseline="30000" dirty="0" err="1">
                          <a:solidFill>
                            <a:srgbClr val="000000"/>
                          </a:solidFill>
                        </a:rPr>
                        <a:t>c</a:t>
                      </a:r>
                      <a:endParaRPr lang="en-US" sz="1600" b="1" baseline="30000" dirty="0">
                        <a:solidFill>
                          <a:srgbClr val="000000"/>
                        </a:solidFill>
                      </a:endParaRPr>
                    </a:p>
                  </a:txBody>
                  <a:tcPr anchor="ctr"/>
                </a:tc>
                <a:tc>
                  <a:txBody>
                    <a:bodyPr/>
                    <a:lstStyle/>
                    <a:p>
                      <a:pPr algn="ctr"/>
                      <a:r>
                        <a:rPr lang="en-US" sz="1600" b="1" dirty="0">
                          <a:solidFill>
                            <a:srgbClr val="000000"/>
                          </a:solidFill>
                        </a:rPr>
                        <a:t>12</a:t>
                      </a:r>
                    </a:p>
                  </a:txBody>
                  <a:tcPr anchor="ctr"/>
                </a:tc>
                <a:tc>
                  <a:txBody>
                    <a:bodyPr/>
                    <a:lstStyle/>
                    <a:p>
                      <a:pPr algn="ctr"/>
                      <a:r>
                        <a:rPr lang="en-US" sz="1600" b="1" dirty="0">
                          <a:solidFill>
                            <a:srgbClr val="000000"/>
                          </a:solidFill>
                        </a:rPr>
                        <a:t>(11-14)</a:t>
                      </a:r>
                    </a:p>
                  </a:txBody>
                  <a:tcPr anchor="ctr"/>
                </a:tc>
                <a:extLst>
                  <a:ext uri="{0D108BD9-81ED-4DB2-BD59-A6C34878D82A}">
                    <a16:rowId xmlns:a16="http://schemas.microsoft.com/office/drawing/2014/main" val="171858309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Mental health services</a:t>
                      </a:r>
                      <a:endParaRPr lang="en-US" sz="1600" b="1" baseline="30000" dirty="0">
                        <a:solidFill>
                          <a:srgbClr val="000000"/>
                        </a:solidFill>
                      </a:endParaRPr>
                    </a:p>
                  </a:txBody>
                  <a:tcPr anchor="ctr"/>
                </a:tc>
                <a:tc>
                  <a:txBody>
                    <a:bodyPr/>
                    <a:lstStyle/>
                    <a:p>
                      <a:pPr algn="ctr"/>
                      <a:r>
                        <a:rPr lang="en-US" sz="1600" b="1" dirty="0">
                          <a:solidFill>
                            <a:srgbClr val="000000"/>
                          </a:solidFill>
                        </a:rPr>
                        <a:t>9</a:t>
                      </a:r>
                    </a:p>
                  </a:txBody>
                  <a:tcPr anchor="ctr"/>
                </a:tc>
                <a:tc>
                  <a:txBody>
                    <a:bodyPr/>
                    <a:lstStyle/>
                    <a:p>
                      <a:pPr algn="ctr"/>
                      <a:r>
                        <a:rPr lang="en-US" sz="1600" b="1" dirty="0">
                          <a:solidFill>
                            <a:srgbClr val="000000"/>
                          </a:solidFill>
                        </a:rPr>
                        <a:t>(8-10)</a:t>
                      </a:r>
                    </a:p>
                  </a:txBody>
                  <a:tcPr anchor="ctr"/>
                </a:tc>
                <a:extLst>
                  <a:ext uri="{0D108BD9-81ED-4DB2-BD59-A6C34878D82A}">
                    <a16:rowId xmlns:a16="http://schemas.microsoft.com/office/drawing/2014/main" val="173909825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Transportation assistance</a:t>
                      </a:r>
                      <a:endParaRPr lang="en-US" sz="1600" b="1" baseline="30000" dirty="0">
                        <a:solidFill>
                          <a:srgbClr val="000000"/>
                        </a:solidFill>
                      </a:endParaRPr>
                    </a:p>
                  </a:txBody>
                  <a:tcPr anchor="ctr"/>
                </a:tc>
                <a:tc>
                  <a:txBody>
                    <a:bodyPr/>
                    <a:lstStyle/>
                    <a:p>
                      <a:pPr algn="ctr"/>
                      <a:r>
                        <a:rPr lang="en-US" sz="1600" b="1" dirty="0">
                          <a:solidFill>
                            <a:srgbClr val="000000"/>
                          </a:solidFill>
                        </a:rPr>
                        <a:t>9</a:t>
                      </a:r>
                    </a:p>
                  </a:txBody>
                  <a:tcPr anchor="ctr"/>
                </a:tc>
                <a:tc>
                  <a:txBody>
                    <a:bodyPr/>
                    <a:lstStyle/>
                    <a:p>
                      <a:pPr algn="ctr"/>
                      <a:r>
                        <a:rPr lang="en-US" sz="1600" b="1" dirty="0">
                          <a:solidFill>
                            <a:srgbClr val="000000"/>
                          </a:solidFill>
                        </a:rPr>
                        <a:t>(8-10)</a:t>
                      </a:r>
                    </a:p>
                  </a:txBody>
                  <a:tcPr anchor="ctr"/>
                </a:tc>
                <a:extLst>
                  <a:ext uri="{0D108BD9-81ED-4DB2-BD59-A6C34878D82A}">
                    <a16:rowId xmlns:a16="http://schemas.microsoft.com/office/drawing/2014/main" val="119396780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Meal</a:t>
                      </a:r>
                      <a:r>
                        <a:rPr lang="en-US" sz="1600" b="1" baseline="0" dirty="0">
                          <a:solidFill>
                            <a:srgbClr val="000000"/>
                          </a:solidFill>
                        </a:rPr>
                        <a:t> or food</a:t>
                      </a:r>
                      <a:r>
                        <a:rPr lang="en-US" sz="1600" b="1" dirty="0">
                          <a:solidFill>
                            <a:srgbClr val="000000"/>
                          </a:solidFill>
                        </a:rPr>
                        <a:t> </a:t>
                      </a:r>
                      <a:r>
                        <a:rPr lang="en-US" sz="1600" b="1" dirty="0" err="1">
                          <a:solidFill>
                            <a:srgbClr val="000000"/>
                          </a:solidFill>
                        </a:rPr>
                        <a:t>services</a:t>
                      </a:r>
                      <a:r>
                        <a:rPr lang="en-US" sz="1600" b="1" baseline="30000" dirty="0" err="1">
                          <a:solidFill>
                            <a:srgbClr val="000000"/>
                          </a:solidFill>
                        </a:rPr>
                        <a:t>d</a:t>
                      </a:r>
                      <a:endParaRPr lang="en-US" sz="1600" b="1" baseline="30000" dirty="0">
                        <a:solidFill>
                          <a:srgbClr val="000000"/>
                        </a:solidFill>
                      </a:endParaRPr>
                    </a:p>
                  </a:txBody>
                  <a:tcPr anchor="ctr"/>
                </a:tc>
                <a:tc>
                  <a:txBody>
                    <a:bodyPr/>
                    <a:lstStyle/>
                    <a:p>
                      <a:pPr algn="ctr"/>
                      <a:r>
                        <a:rPr lang="en-US" sz="1600" b="1" dirty="0">
                          <a:solidFill>
                            <a:srgbClr val="000000"/>
                          </a:solidFill>
                        </a:rPr>
                        <a:t>8</a:t>
                      </a:r>
                    </a:p>
                  </a:txBody>
                  <a:tcPr anchor="ctr"/>
                </a:tc>
                <a:tc>
                  <a:txBody>
                    <a:bodyPr/>
                    <a:lstStyle/>
                    <a:p>
                      <a:pPr algn="ctr"/>
                      <a:r>
                        <a:rPr lang="en-US" sz="1600" b="1" dirty="0">
                          <a:solidFill>
                            <a:srgbClr val="000000"/>
                          </a:solidFill>
                        </a:rPr>
                        <a:t>(7-10)</a:t>
                      </a:r>
                    </a:p>
                  </a:txBody>
                  <a:tcPr anchor="ctr"/>
                </a:tc>
                <a:extLst>
                  <a:ext uri="{0D108BD9-81ED-4DB2-BD59-A6C34878D82A}">
                    <a16:rowId xmlns:a16="http://schemas.microsoft.com/office/drawing/2014/main" val="40791598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HIV case</a:t>
                      </a:r>
                      <a:r>
                        <a:rPr lang="en-US" sz="1600" b="1" baseline="0" dirty="0">
                          <a:solidFill>
                            <a:srgbClr val="000000"/>
                          </a:solidFill>
                        </a:rPr>
                        <a:t> management services</a:t>
                      </a:r>
                      <a:endParaRPr lang="en-US" sz="1600" b="1" baseline="30000" dirty="0">
                        <a:solidFill>
                          <a:srgbClr val="000000"/>
                        </a:solidFill>
                      </a:endParaRPr>
                    </a:p>
                  </a:txBody>
                  <a:tcPr anchor="ctr"/>
                </a:tc>
                <a:tc>
                  <a:txBody>
                    <a:bodyPr/>
                    <a:lstStyle/>
                    <a:p>
                      <a:pPr algn="ctr"/>
                      <a:r>
                        <a:rPr lang="en-US" sz="1600" b="1" dirty="0">
                          <a:solidFill>
                            <a:srgbClr val="000000"/>
                          </a:solidFill>
                        </a:rPr>
                        <a:t>8</a:t>
                      </a:r>
                    </a:p>
                  </a:txBody>
                  <a:tcPr anchor="ctr"/>
                </a:tc>
                <a:tc>
                  <a:txBody>
                    <a:bodyPr/>
                    <a:lstStyle/>
                    <a:p>
                      <a:pPr algn="ctr"/>
                      <a:r>
                        <a:rPr lang="en-US" sz="1600" b="1" dirty="0">
                          <a:solidFill>
                            <a:srgbClr val="000000"/>
                          </a:solidFill>
                        </a:rPr>
                        <a:t>(7-9)</a:t>
                      </a:r>
                    </a:p>
                  </a:txBody>
                  <a:tcPr anchor="ctr"/>
                </a:tc>
                <a:extLst>
                  <a:ext uri="{0D108BD9-81ED-4DB2-BD59-A6C34878D82A}">
                    <a16:rowId xmlns:a16="http://schemas.microsoft.com/office/drawing/2014/main" val="396499438"/>
                  </a:ext>
                </a:extLst>
              </a:tr>
              <a:tr h="370840">
                <a:tc>
                  <a:txBody>
                    <a:bodyPr/>
                    <a:lstStyle/>
                    <a:p>
                      <a:r>
                        <a:rPr lang="en-US" sz="1600" b="1" dirty="0">
                          <a:solidFill>
                            <a:srgbClr val="000000"/>
                          </a:solidFill>
                        </a:rPr>
                        <a:t>HIV peer group support</a:t>
                      </a:r>
                      <a:endParaRPr lang="en-US" sz="1600" b="1" baseline="30000" dirty="0">
                        <a:solidFill>
                          <a:srgbClr val="000000"/>
                        </a:solidFill>
                      </a:endParaRPr>
                    </a:p>
                  </a:txBody>
                  <a:tcPr anchor="ctr"/>
                </a:tc>
                <a:tc>
                  <a:txBody>
                    <a:bodyPr/>
                    <a:lstStyle/>
                    <a:p>
                      <a:pPr algn="ctr"/>
                      <a:r>
                        <a:rPr lang="en-US" sz="1600" b="1" dirty="0">
                          <a:solidFill>
                            <a:srgbClr val="000000"/>
                          </a:solidFill>
                        </a:rPr>
                        <a:t>8</a:t>
                      </a:r>
                    </a:p>
                  </a:txBody>
                  <a:tcPr anchor="ctr"/>
                </a:tc>
                <a:tc>
                  <a:txBody>
                    <a:bodyPr/>
                    <a:lstStyle/>
                    <a:p>
                      <a:pPr algn="ctr"/>
                      <a:r>
                        <a:rPr lang="en-US" sz="1600" b="1" dirty="0">
                          <a:solidFill>
                            <a:srgbClr val="000000"/>
                          </a:solidFill>
                        </a:rPr>
                        <a:t>(7-9)</a:t>
                      </a:r>
                    </a:p>
                  </a:txBody>
                  <a:tcPr anchor="ctr"/>
                </a:tc>
                <a:extLst>
                  <a:ext uri="{0D108BD9-81ED-4DB2-BD59-A6C34878D82A}">
                    <a16:rowId xmlns:a16="http://schemas.microsoft.com/office/drawing/2014/main" val="414100247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Patient navigation </a:t>
                      </a:r>
                      <a:r>
                        <a:rPr lang="en-US" sz="1600" b="1" baseline="0" dirty="0">
                          <a:solidFill>
                            <a:srgbClr val="000000"/>
                          </a:solidFill>
                        </a:rPr>
                        <a:t>services</a:t>
                      </a:r>
                      <a:endParaRPr lang="en-US" sz="1600" b="1" baseline="30000" dirty="0">
                        <a:solidFill>
                          <a:srgbClr val="000000"/>
                        </a:solidFill>
                      </a:endParaRPr>
                    </a:p>
                  </a:txBody>
                  <a:tcPr anchor="ctr"/>
                </a:tc>
                <a:tc>
                  <a:txBody>
                    <a:bodyPr/>
                    <a:lstStyle/>
                    <a:p>
                      <a:pPr algn="ctr"/>
                      <a:r>
                        <a:rPr lang="en-US" sz="1600" b="1" dirty="0">
                          <a:solidFill>
                            <a:srgbClr val="000000"/>
                          </a:solidFill>
                        </a:rPr>
                        <a:t>6</a:t>
                      </a:r>
                    </a:p>
                  </a:txBody>
                  <a:tcPr anchor="ctr"/>
                </a:tc>
                <a:tc>
                  <a:txBody>
                    <a:bodyPr/>
                    <a:lstStyle/>
                    <a:p>
                      <a:pPr algn="ctr"/>
                      <a:r>
                        <a:rPr lang="en-US" sz="1600" b="1" dirty="0">
                          <a:solidFill>
                            <a:srgbClr val="000000"/>
                          </a:solidFill>
                        </a:rPr>
                        <a:t>(5-7)</a:t>
                      </a:r>
                    </a:p>
                  </a:txBody>
                  <a:tcPr anchor="ctr"/>
                </a:tc>
                <a:extLst>
                  <a:ext uri="{0D108BD9-81ED-4DB2-BD59-A6C34878D82A}">
                    <a16:rowId xmlns:a16="http://schemas.microsoft.com/office/drawing/2014/main" val="358213216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Medicine</a:t>
                      </a:r>
                      <a:r>
                        <a:rPr lang="en-US" sz="1600" b="1" baseline="0" dirty="0">
                          <a:solidFill>
                            <a:srgbClr val="000000"/>
                          </a:solidFill>
                        </a:rPr>
                        <a:t> through </a:t>
                      </a:r>
                      <a:r>
                        <a:rPr lang="en-US" sz="1600" b="1" baseline="0" dirty="0" err="1">
                          <a:solidFill>
                            <a:srgbClr val="000000"/>
                          </a:solidFill>
                        </a:rPr>
                        <a:t>ADAP</a:t>
                      </a:r>
                      <a:r>
                        <a:rPr lang="en-US" sz="1600" b="1" baseline="30000" dirty="0" err="1">
                          <a:solidFill>
                            <a:srgbClr val="000000"/>
                          </a:solidFill>
                        </a:rPr>
                        <a:t>e</a:t>
                      </a:r>
                      <a:endParaRPr lang="en-US" sz="1600" b="1" baseline="30000" dirty="0">
                        <a:solidFill>
                          <a:srgbClr val="000000"/>
                        </a:solidFill>
                      </a:endParaRPr>
                    </a:p>
                  </a:txBody>
                  <a:tcPr anchor="ctr"/>
                </a:tc>
                <a:tc>
                  <a:txBody>
                    <a:bodyPr/>
                    <a:lstStyle/>
                    <a:p>
                      <a:pPr algn="ctr"/>
                      <a:r>
                        <a:rPr lang="en-US" sz="1600" b="1" dirty="0">
                          <a:solidFill>
                            <a:srgbClr val="000000"/>
                          </a:solidFill>
                        </a:rPr>
                        <a:t>3</a:t>
                      </a:r>
                    </a:p>
                  </a:txBody>
                  <a:tcPr anchor="ctr"/>
                </a:tc>
                <a:tc>
                  <a:txBody>
                    <a:bodyPr/>
                    <a:lstStyle/>
                    <a:p>
                      <a:pPr algn="ctr"/>
                      <a:r>
                        <a:rPr lang="en-US" sz="1600" b="1" dirty="0">
                          <a:solidFill>
                            <a:srgbClr val="000000"/>
                          </a:solidFill>
                        </a:rPr>
                        <a:t>(3-4)</a:t>
                      </a:r>
                    </a:p>
                  </a:txBody>
                  <a:tcPr anchor="ctr"/>
                </a:tc>
                <a:extLst>
                  <a:ext uri="{0D108BD9-81ED-4DB2-BD59-A6C34878D82A}">
                    <a16:rowId xmlns:a16="http://schemas.microsoft.com/office/drawing/2014/main" val="1122966540"/>
                  </a:ext>
                </a:extLst>
              </a:tr>
            </a:tbl>
          </a:graphicData>
        </a:graphic>
      </p:graphicFrame>
      <p:sp>
        <p:nvSpPr>
          <p:cNvPr id="5" name="TextBox 4"/>
          <p:cNvSpPr txBox="1"/>
          <p:nvPr/>
        </p:nvSpPr>
        <p:spPr>
          <a:xfrm>
            <a:off x="612597" y="5715000"/>
            <a:ext cx="8229600" cy="1015663"/>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Person needed, but had not received service during 12 months prior to interview</a:t>
            </a:r>
          </a:p>
          <a:p>
            <a:r>
              <a:rPr lang="en-US" sz="1200" baseline="30000" dirty="0">
                <a:solidFill>
                  <a:srgbClr val="000000"/>
                </a:solidFill>
                <a:latin typeface="Calibri" panose="020F0502020204030204" pitchFamily="34" charset="0"/>
              </a:rPr>
              <a:t>b</a:t>
            </a:r>
            <a:r>
              <a:rPr lang="en-US" sz="1200" dirty="0">
                <a:solidFill>
                  <a:srgbClr val="000000"/>
                </a:solidFill>
                <a:latin typeface="Calibri" panose="020F0502020204030204" pitchFamily="34" charset="0"/>
              </a:rPr>
              <a:t> Supplemental Nutrition Assistance Program</a:t>
            </a:r>
          </a:p>
          <a:p>
            <a:r>
              <a:rPr lang="en-US" sz="1200" baseline="30000" dirty="0">
                <a:solidFill>
                  <a:srgbClr val="000000"/>
                </a:solidFill>
                <a:latin typeface="Calibri" panose="020F0502020204030204" pitchFamily="34" charset="0"/>
              </a:rPr>
              <a:t>c</a:t>
            </a:r>
            <a:r>
              <a:rPr lang="en-US" sz="1200" dirty="0">
                <a:solidFill>
                  <a:srgbClr val="000000"/>
                </a:solidFill>
                <a:latin typeface="Calibri" panose="020F0502020204030204" pitchFamily="34" charset="0"/>
              </a:rPr>
              <a:t> Special Supplemental Nutrition Program for Women, Infants, and Children</a:t>
            </a:r>
          </a:p>
          <a:p>
            <a:r>
              <a:rPr lang="en-US" sz="1200" baseline="30000" dirty="0">
                <a:solidFill>
                  <a:srgbClr val="000000"/>
                </a:solidFill>
                <a:latin typeface="Calibri" panose="020F0502020204030204" pitchFamily="34" charset="0"/>
              </a:rPr>
              <a:t>d</a:t>
            </a:r>
            <a:r>
              <a:rPr lang="en-US" sz="1200" dirty="0">
                <a:solidFill>
                  <a:srgbClr val="000000"/>
                </a:solidFill>
                <a:latin typeface="Calibri" panose="020F0502020204030204" pitchFamily="34" charset="0"/>
              </a:rPr>
              <a:t> Includes services such as soup kitchens, food pantries, food banks, church dinners, or food delivery services</a:t>
            </a:r>
          </a:p>
          <a:p>
            <a:r>
              <a:rPr lang="en-US" sz="1200" baseline="30000" dirty="0">
                <a:solidFill>
                  <a:srgbClr val="000000"/>
                </a:solidFill>
                <a:latin typeface="Calibri" panose="020F0502020204030204" pitchFamily="34" charset="0"/>
              </a:rPr>
              <a:t>e</a:t>
            </a:r>
            <a:r>
              <a:rPr lang="en-US" sz="1200" dirty="0">
                <a:solidFill>
                  <a:srgbClr val="000000"/>
                </a:solidFill>
                <a:latin typeface="Calibri" panose="020F0502020204030204" pitchFamily="34" charset="0"/>
              </a:rPr>
              <a:t> AIDS Drug Assistance Program</a:t>
            </a:r>
          </a:p>
        </p:txBody>
      </p:sp>
    </p:spTree>
    <p:extLst>
      <p:ext uri="{BB962C8B-B14F-4D97-AF65-F5344CB8AC3E}">
        <p14:creationId xmlns:p14="http://schemas.microsoft.com/office/powerpoint/2010/main" val="236989161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Clinical Care Received by Adults Receiving HIV Medical Care, 2013 Cycle"/>
          <p:cNvSpPr>
            <a:spLocks noGrp="1"/>
          </p:cNvSpPr>
          <p:nvPr>
            <p:ph type="title"/>
          </p:nvPr>
        </p:nvSpPr>
        <p:spPr>
          <a:xfrm>
            <a:off x="690057" y="301752"/>
            <a:ext cx="7786437" cy="1143000"/>
          </a:xfrm>
        </p:spPr>
        <p:txBody>
          <a:bodyPr anchor="ctr" anchorCtr="0"/>
          <a:lstStyle/>
          <a:p>
            <a:pPr algn="ctr"/>
            <a:r>
              <a:rPr lang="en-US" dirty="0"/>
              <a:t>Intimate Partner Violence and Sexual Violence Among Adults with Diagnosed HIV, </a:t>
            </a:r>
            <a:br>
              <a:rPr lang="en-US" dirty="0"/>
            </a:br>
            <a:r>
              <a:rPr lang="en-US" dirty="0"/>
              <a:t>Medical Monitoring Project 2017 Cycle</a:t>
            </a:r>
            <a:endParaRPr lang="en-US" sz="2000" dirty="0"/>
          </a:p>
        </p:txBody>
      </p:sp>
      <p:graphicFrame>
        <p:nvGraphicFramePr>
          <p:cNvPr id="8" name="Table 7" descr="One-quarter (25%) of persons were ever slapped, punched, shoved, kicked, choked, or otherwise physically hurt by a romantic or sexual partner and 4% of persons experienced this in the 12 months prior to the interview. In all, 16% were ever threatened with harm or physically forced to have unwanted vaginal, anal, or oral sex and 1% of persons experienced this in the 12 months prior to the interview. &#10;&#10;Data presented were from the Medical Monitoring Project, a surveillance system monitoring clinical outcomes and behaviors of adults with diagnosed HIV infection in the United States. Data on intimate partner violence and sexual violence were collected using in-person or telephone interviews. For more details on MMP methods, see here: https://www.cdc.gov/hiv/pdf/library/reports/surveillance/cdc-hiv-surveillance-special-report-number-23.pdf.&#10;"/>
          <p:cNvGraphicFramePr>
            <a:graphicFrameLocks noGrp="1"/>
          </p:cNvGraphicFramePr>
          <p:nvPr>
            <p:extLst>
              <p:ext uri="{D42A27DB-BD31-4B8C-83A1-F6EECF244321}">
                <p14:modId xmlns:p14="http://schemas.microsoft.com/office/powerpoint/2010/main" val="663990430"/>
              </p:ext>
            </p:extLst>
          </p:nvPr>
        </p:nvGraphicFramePr>
        <p:xfrm>
          <a:off x="620875" y="1459833"/>
          <a:ext cx="7924800" cy="3479800"/>
        </p:xfrm>
        <a:graphic>
          <a:graphicData uri="http://schemas.openxmlformats.org/drawingml/2006/table">
            <a:tbl>
              <a:tblPr firstRow="1" bandRow="1">
                <a:tableStyleId>{2D5ABB26-0587-4C30-8999-92F81FD0307C}</a:tableStyleId>
              </a:tblPr>
              <a:tblGrid>
                <a:gridCol w="5322725">
                  <a:extLst>
                    <a:ext uri="{9D8B030D-6E8A-4147-A177-3AD203B41FA5}">
                      <a16:colId xmlns:a16="http://schemas.microsoft.com/office/drawing/2014/main" val="2216103088"/>
                    </a:ext>
                  </a:extLst>
                </a:gridCol>
                <a:gridCol w="1338049">
                  <a:extLst>
                    <a:ext uri="{9D8B030D-6E8A-4147-A177-3AD203B41FA5}">
                      <a16:colId xmlns:a16="http://schemas.microsoft.com/office/drawing/2014/main" val="2950876689"/>
                    </a:ext>
                  </a:extLst>
                </a:gridCol>
                <a:gridCol w="1264026">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731520">
                <a:tc>
                  <a:txBody>
                    <a:bodyPr/>
                    <a:lstStyle/>
                    <a:p>
                      <a:r>
                        <a:rPr lang="en-US" sz="1600" b="1" dirty="0">
                          <a:solidFill>
                            <a:srgbClr val="000000"/>
                          </a:solidFill>
                        </a:rPr>
                        <a:t>Was ever slapped, punched, shoved, kicked, choked, or otherwise physically hurt by a romantic or sexual partner</a:t>
                      </a:r>
                      <a:endParaRPr lang="en-US" sz="1600" b="1" baseline="30000" dirty="0">
                        <a:solidFill>
                          <a:srgbClr val="000000"/>
                        </a:solidFill>
                      </a:endParaRPr>
                    </a:p>
                  </a:txBody>
                  <a:tcPr anchor="ctr"/>
                </a:tc>
                <a:tc>
                  <a:txBody>
                    <a:bodyPr/>
                    <a:lstStyle/>
                    <a:p>
                      <a:pPr algn="ctr"/>
                      <a:r>
                        <a:rPr lang="en-US" sz="1600" b="1" dirty="0">
                          <a:solidFill>
                            <a:srgbClr val="000000"/>
                          </a:solidFill>
                        </a:rPr>
                        <a:t>25</a:t>
                      </a:r>
                    </a:p>
                  </a:txBody>
                  <a:tcPr anchor="ctr"/>
                </a:tc>
                <a:tc>
                  <a:txBody>
                    <a:bodyPr/>
                    <a:lstStyle/>
                    <a:p>
                      <a:pPr algn="ctr"/>
                      <a:r>
                        <a:rPr lang="en-US" sz="1600" b="1" dirty="0">
                          <a:solidFill>
                            <a:srgbClr val="000000"/>
                          </a:solidFill>
                        </a:rPr>
                        <a:t>(23-28)</a:t>
                      </a:r>
                    </a:p>
                  </a:txBody>
                  <a:tcPr anchor="ctr"/>
                </a:tc>
                <a:extLst>
                  <a:ext uri="{0D108BD9-81ED-4DB2-BD59-A6C34878D82A}">
                    <a16:rowId xmlns:a16="http://schemas.microsoft.com/office/drawing/2014/main" val="896276312"/>
                  </a:ext>
                </a:extLst>
              </a:tr>
              <a:tr h="731520">
                <a:tc>
                  <a:txBody>
                    <a:bodyPr/>
                    <a:lstStyle/>
                    <a:p>
                      <a:r>
                        <a:rPr lang="en-US" sz="1600" b="1" dirty="0">
                          <a:solidFill>
                            <a:srgbClr val="000000"/>
                          </a:solidFill>
                        </a:rPr>
                        <a:t>Was slapped, punched, shoved, kicked, choked, or otherwise physically hurt by a romantic or sexual partner, past 12 months</a:t>
                      </a:r>
                    </a:p>
                  </a:txBody>
                  <a:tcPr anchor="ctr"/>
                </a:tc>
                <a:tc>
                  <a:txBody>
                    <a:bodyPr/>
                    <a:lstStyle/>
                    <a:p>
                      <a:pPr algn="ctr"/>
                      <a:r>
                        <a:rPr lang="en-US" sz="1600" b="1" dirty="0">
                          <a:solidFill>
                            <a:srgbClr val="000000"/>
                          </a:solidFill>
                        </a:rPr>
                        <a:t>4</a:t>
                      </a:r>
                    </a:p>
                  </a:txBody>
                  <a:tcPr anchor="ctr"/>
                </a:tc>
                <a:tc>
                  <a:txBody>
                    <a:bodyPr/>
                    <a:lstStyle/>
                    <a:p>
                      <a:pPr algn="ctr"/>
                      <a:r>
                        <a:rPr lang="en-US" sz="1600" b="1" dirty="0">
                          <a:solidFill>
                            <a:srgbClr val="000000"/>
                          </a:solidFill>
                        </a:rPr>
                        <a:t>(4-5)</a:t>
                      </a:r>
                    </a:p>
                  </a:txBody>
                  <a:tcPr anchor="ctr"/>
                </a:tc>
                <a:extLst>
                  <a:ext uri="{0D108BD9-81ED-4DB2-BD59-A6C34878D82A}">
                    <a16:rowId xmlns:a16="http://schemas.microsoft.com/office/drawing/2014/main" val="2869634354"/>
                  </a:ext>
                </a:extLst>
              </a:tr>
              <a:tr h="731520">
                <a:tc>
                  <a:txBody>
                    <a:bodyPr/>
                    <a:lstStyle/>
                    <a:p>
                      <a:r>
                        <a:rPr lang="en-US" sz="1600" b="1" dirty="0">
                          <a:solidFill>
                            <a:srgbClr val="000000"/>
                          </a:solidFill>
                        </a:rPr>
                        <a:t>Was ever threatened with harm or physically forced to have unwanted vaginal, anal, or oral sex</a:t>
                      </a:r>
                      <a:endParaRPr lang="en-US" sz="1600" b="1" baseline="30000" dirty="0">
                        <a:solidFill>
                          <a:srgbClr val="000000"/>
                        </a:solidFill>
                      </a:endParaRPr>
                    </a:p>
                  </a:txBody>
                  <a:tcPr anchor="ctr"/>
                </a:tc>
                <a:tc>
                  <a:txBody>
                    <a:bodyPr/>
                    <a:lstStyle/>
                    <a:p>
                      <a:pPr algn="ctr"/>
                      <a:r>
                        <a:rPr lang="en-US" sz="1600" b="1" dirty="0">
                          <a:solidFill>
                            <a:srgbClr val="000000"/>
                          </a:solidFill>
                        </a:rPr>
                        <a:t>16</a:t>
                      </a:r>
                    </a:p>
                  </a:txBody>
                  <a:tcPr anchor="ctr"/>
                </a:tc>
                <a:tc>
                  <a:txBody>
                    <a:bodyPr/>
                    <a:lstStyle/>
                    <a:p>
                      <a:pPr algn="ctr"/>
                      <a:r>
                        <a:rPr lang="en-US" sz="1600" b="1" dirty="0">
                          <a:solidFill>
                            <a:srgbClr val="000000"/>
                          </a:solidFill>
                        </a:rPr>
                        <a:t>(14-18)</a:t>
                      </a:r>
                    </a:p>
                  </a:txBody>
                  <a:tcPr anchor="ctr"/>
                </a:tc>
                <a:extLst>
                  <a:ext uri="{0D108BD9-81ED-4DB2-BD59-A6C34878D82A}">
                    <a16:rowId xmlns:a16="http://schemas.microsoft.com/office/drawing/2014/main" val="3298749030"/>
                  </a:ext>
                </a:extLst>
              </a:tr>
              <a:tr h="731520">
                <a:tc>
                  <a:txBody>
                    <a:bodyPr/>
                    <a:lstStyle/>
                    <a:p>
                      <a:r>
                        <a:rPr lang="en-US" sz="1600" b="1" baseline="0" dirty="0">
                          <a:solidFill>
                            <a:srgbClr val="000000"/>
                          </a:solidFill>
                        </a:rPr>
                        <a:t>Was threatened with harm or physically forced to have unwanted vaginal, anal, or oral sex, past 12 months</a:t>
                      </a:r>
                      <a:endParaRPr lang="en-US" sz="1600" b="1" baseline="30000" dirty="0">
                        <a:solidFill>
                          <a:srgbClr val="000000"/>
                        </a:solidFill>
                      </a:endParaRPr>
                    </a:p>
                  </a:txBody>
                  <a:tcPr anchor="ctr"/>
                </a:tc>
                <a:tc>
                  <a:txBody>
                    <a:bodyPr/>
                    <a:lstStyle/>
                    <a:p>
                      <a:pPr algn="ctr"/>
                      <a:r>
                        <a:rPr lang="en-US" sz="1600" b="1" dirty="0">
                          <a:solidFill>
                            <a:srgbClr val="000000"/>
                          </a:solidFill>
                        </a:rPr>
                        <a:t>1</a:t>
                      </a:r>
                    </a:p>
                  </a:txBody>
                  <a:tcPr anchor="ctr"/>
                </a:tc>
                <a:tc>
                  <a:txBody>
                    <a:bodyPr/>
                    <a:lstStyle/>
                    <a:p>
                      <a:pPr algn="ctr"/>
                      <a:r>
                        <a:rPr lang="en-US" sz="1600" b="1" dirty="0">
                          <a:solidFill>
                            <a:srgbClr val="000000"/>
                          </a:solidFill>
                        </a:rPr>
                        <a:t>(1-2)</a:t>
                      </a:r>
                    </a:p>
                  </a:txBody>
                  <a:tcPr anchor="ctr"/>
                </a:tc>
                <a:extLst>
                  <a:ext uri="{0D108BD9-81ED-4DB2-BD59-A6C34878D82A}">
                    <a16:rowId xmlns:a16="http://schemas.microsoft.com/office/drawing/2014/main" val="1739098251"/>
                  </a:ext>
                </a:extLst>
              </a:tr>
            </a:tbl>
          </a:graphicData>
        </a:graphic>
      </p:graphicFrame>
    </p:spTree>
    <p:extLst>
      <p:ext uri="{BB962C8B-B14F-4D97-AF65-F5344CB8AC3E}">
        <p14:creationId xmlns:p14="http://schemas.microsoft.com/office/powerpoint/2010/main" val="16672666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01752"/>
            <a:ext cx="7518400" cy="1143000"/>
          </a:xfrm>
        </p:spPr>
        <p:txBody>
          <a:bodyPr anchor="ctr" anchorCtr="0"/>
          <a:lstStyle/>
          <a:p>
            <a:pPr algn="ctr"/>
            <a:r>
              <a:rPr lang="en-US" dirty="0"/>
              <a:t>HIV Prevention Services Received in the Past 12 Months Among Adults with Diagnosed HIV, </a:t>
            </a:r>
            <a:br>
              <a:rPr lang="en-US" dirty="0"/>
            </a:br>
            <a:r>
              <a:rPr lang="en-US" dirty="0"/>
              <a:t>Medical Monitoring Project 2017 Cycle</a:t>
            </a:r>
            <a:endParaRPr lang="en-US" sz="2000" dirty="0"/>
          </a:p>
        </p:txBody>
      </p:sp>
      <p:graphicFrame>
        <p:nvGraphicFramePr>
          <p:cNvPr id="5" name="Chart 4" descr="During the past 12 months, an estimated 49% of persons received free condoms. An estimated 52% of persons received counseling from a physician, nurse, or other healthcare worker about HIV and sexually transmitted disease (STD) prevention; 31% had a one-on-one conversation with an outreach worker, a counselor, or a prevention program worker about HIV and STD prevention; and 12% participated in a small-group session (excluding discussions with friends) to discuss the prevention of HIV and other STDs in the past 12 months. &#10;&#10;Data presented were from the Medical Monitoring Project, a surveillance system monitoring clinical outcomes and behaviors of adults with diagnosed HIV infection in the United States. Prevention services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1825415693"/>
              </p:ext>
            </p:extLst>
          </p:nvPr>
        </p:nvGraphicFramePr>
        <p:xfrm>
          <a:off x="228600" y="1444753"/>
          <a:ext cx="8724900" cy="50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08265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5" y="381000"/>
            <a:ext cx="8324850" cy="1143000"/>
          </a:xfrm>
        </p:spPr>
        <p:txBody>
          <a:bodyPr anchor="ctr" anchorCtr="0"/>
          <a:lstStyle/>
          <a:p>
            <a:pPr algn="ctr"/>
            <a:r>
              <a:rPr lang="en-US" dirty="0"/>
              <a:t>National indicators: Homelessness, High-Risk Sex, and HIV Stigma in the Past 12 Months Among Adults with Diagnosed HIV, Medical Monitoring Project 2017 Cycle</a:t>
            </a:r>
            <a:endParaRPr lang="en-US" sz="2000" dirty="0"/>
          </a:p>
        </p:txBody>
      </p:sp>
      <p:graphicFrame>
        <p:nvGraphicFramePr>
          <p:cNvPr id="7" name="Table 6" descr="An estimated 9% of persons who received outpatient HIV care in the 12 months prior to the interview were homeless—defined as living on the street, in a shelter, in a single-room-occupancy hotel, or in a car. An estimated 6% of persons engaged in high-risk sex—defined as having vaginal or anal sex in the past 12 months with at least 1 HIV-negative or unknown status partner while not having sustained viral suppression (defined as having all viral load tests in the past 12 months less than 200 copies per mL or undetectable), when a condom was not used, and the partner was not on pre-exposure prophylaxis (PrEP). The median HIV stigma scale score among all persons was 39. The HIV stigma score is derived from a ten-item scale ranging from 0 (no stigma) to 100 (high stigma) that measures 4 dimensions of HIV stigma: personalized stigma, disclosure concerns, negative self-image, and perceived public attitudes about people living with HIV. &#10;&#10;Data presented were from the Medical Monitoring Project, a surveillance system monitoring clinical outcomes and behaviors of adults with diagnosed HIV infection in the United States. Data on national indicators were collected using in-person or telephone interviews. For more details on MMP methods, see here: https://www.cdc.gov/hiv/pdf/library/reports/surveillance/cdc-hiv-surveillance-special-report-number-23.pdf.&#10;">
            <a:extLst>
              <a:ext uri="{FF2B5EF4-FFF2-40B4-BE49-F238E27FC236}">
                <a16:creationId xmlns:a16="http://schemas.microsoft.com/office/drawing/2014/main" id="{839FE043-3096-4ABA-B1FE-DB1790A2BED3}"/>
              </a:ext>
            </a:extLst>
          </p:cNvPr>
          <p:cNvGraphicFramePr>
            <a:graphicFrameLocks noGrp="1"/>
          </p:cNvGraphicFramePr>
          <p:nvPr>
            <p:extLst>
              <p:ext uri="{D42A27DB-BD31-4B8C-83A1-F6EECF244321}">
                <p14:modId xmlns:p14="http://schemas.microsoft.com/office/powerpoint/2010/main" val="2112008745"/>
              </p:ext>
            </p:extLst>
          </p:nvPr>
        </p:nvGraphicFramePr>
        <p:xfrm>
          <a:off x="609600" y="1714500"/>
          <a:ext cx="7924800" cy="2804160"/>
        </p:xfrm>
        <a:graphic>
          <a:graphicData uri="http://schemas.openxmlformats.org/drawingml/2006/table">
            <a:tbl>
              <a:tblPr firstRow="1" bandRow="1">
                <a:tableStyleId>{2D5ABB26-0587-4C30-8999-92F81FD0307C}</a:tableStyleId>
              </a:tblPr>
              <a:tblGrid>
                <a:gridCol w="5410200">
                  <a:extLst>
                    <a:ext uri="{9D8B030D-6E8A-4147-A177-3AD203B41FA5}">
                      <a16:colId xmlns:a16="http://schemas.microsoft.com/office/drawing/2014/main" val="2216103088"/>
                    </a:ext>
                  </a:extLst>
                </a:gridCol>
                <a:gridCol w="1250574">
                  <a:extLst>
                    <a:ext uri="{9D8B030D-6E8A-4147-A177-3AD203B41FA5}">
                      <a16:colId xmlns:a16="http://schemas.microsoft.com/office/drawing/2014/main" val="2950876689"/>
                    </a:ext>
                  </a:extLst>
                </a:gridCol>
                <a:gridCol w="1264026">
                  <a:extLst>
                    <a:ext uri="{9D8B030D-6E8A-4147-A177-3AD203B41FA5}">
                      <a16:colId xmlns:a16="http://schemas.microsoft.com/office/drawing/2014/main" val="2477425536"/>
                    </a:ext>
                  </a:extLst>
                </a:gridCol>
              </a:tblGrid>
              <a:tr h="3708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Weighted %</a:t>
                      </a:r>
                    </a:p>
                  </a:txBody>
                  <a:tcPr anchor="ctr">
                    <a:solidFill>
                      <a:srgbClr val="00928F"/>
                    </a:solidFill>
                  </a:tcPr>
                </a:tc>
                <a:tc>
                  <a:txBody>
                    <a:bodyPr/>
                    <a:lstStyle/>
                    <a:p>
                      <a:pPr algn="ctr"/>
                      <a:r>
                        <a:rPr lang="en-US" sz="1600" b="1" dirty="0">
                          <a:solidFill>
                            <a:srgbClr val="FFFFFF"/>
                          </a:solidFill>
                        </a:rPr>
                        <a:t>95% CI</a:t>
                      </a:r>
                    </a:p>
                  </a:txBody>
                  <a:tcPr anchor="ctr">
                    <a:solidFill>
                      <a:srgbClr val="00928F"/>
                    </a:solidFill>
                  </a:tcPr>
                </a:tc>
                <a:extLst>
                  <a:ext uri="{0D108BD9-81ED-4DB2-BD59-A6C34878D82A}">
                    <a16:rowId xmlns:a16="http://schemas.microsoft.com/office/drawing/2014/main" val="1080652679"/>
                  </a:ext>
                </a:extLst>
              </a:tr>
              <a:tr h="548640">
                <a:tc>
                  <a:txBody>
                    <a:bodyPr/>
                    <a:lstStyle/>
                    <a:p>
                      <a:r>
                        <a:rPr lang="en-US" sz="1600" b="1" dirty="0">
                          <a:solidFill>
                            <a:srgbClr val="000000"/>
                          </a:solidFill>
                        </a:rPr>
                        <a:t>Homelessness</a:t>
                      </a:r>
                      <a:r>
                        <a:rPr lang="en-US" sz="1600" b="1" baseline="0" dirty="0">
                          <a:solidFill>
                            <a:srgbClr val="000000"/>
                          </a:solidFill>
                        </a:rPr>
                        <a:t> among persons receiving HIV medical care</a:t>
                      </a:r>
                      <a:endParaRPr lang="en-US" sz="1600" b="1" baseline="30000" dirty="0">
                        <a:solidFill>
                          <a:srgbClr val="000000"/>
                        </a:solidFill>
                      </a:endParaRPr>
                    </a:p>
                  </a:txBody>
                  <a:tcPr anchor="ctr"/>
                </a:tc>
                <a:tc>
                  <a:txBody>
                    <a:bodyPr/>
                    <a:lstStyle/>
                    <a:p>
                      <a:pPr algn="ctr"/>
                      <a:r>
                        <a:rPr lang="en-US" sz="1600" b="1" dirty="0">
                          <a:solidFill>
                            <a:srgbClr val="000000"/>
                          </a:solidFill>
                        </a:rPr>
                        <a:t>9</a:t>
                      </a:r>
                    </a:p>
                  </a:txBody>
                  <a:tcPr anchor="ctr"/>
                </a:tc>
                <a:tc>
                  <a:txBody>
                    <a:bodyPr/>
                    <a:lstStyle/>
                    <a:p>
                      <a:pPr algn="ctr"/>
                      <a:r>
                        <a:rPr lang="en-US" sz="1600" b="1" dirty="0">
                          <a:solidFill>
                            <a:srgbClr val="000000"/>
                          </a:solidFill>
                        </a:rPr>
                        <a:t>(8-10)</a:t>
                      </a:r>
                    </a:p>
                  </a:txBody>
                  <a:tcPr anchor="ctr"/>
                </a:tc>
                <a:extLst>
                  <a:ext uri="{0D108BD9-81ED-4DB2-BD59-A6C34878D82A}">
                    <a16:rowId xmlns:a16="http://schemas.microsoft.com/office/drawing/2014/main" val="896276312"/>
                  </a:ext>
                </a:extLst>
              </a:tr>
              <a:tr h="5486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High-risk </a:t>
                      </a:r>
                      <a:r>
                        <a:rPr lang="en-US" sz="1600" b="1" dirty="0" err="1">
                          <a:solidFill>
                            <a:srgbClr val="000000"/>
                          </a:solidFill>
                        </a:rPr>
                        <a:t>sex</a:t>
                      </a:r>
                      <a:r>
                        <a:rPr lang="en-US" sz="1600" b="1" baseline="30000" dirty="0" err="1">
                          <a:solidFill>
                            <a:srgbClr val="000000"/>
                          </a:solidFill>
                        </a:rPr>
                        <a:t>a</a:t>
                      </a:r>
                      <a:endParaRPr lang="en-US" sz="1600" b="1" baseline="30000" dirty="0">
                        <a:solidFill>
                          <a:srgbClr val="000000"/>
                        </a:solidFill>
                      </a:endParaRPr>
                    </a:p>
                  </a:txBody>
                  <a:tcPr anchor="ctr"/>
                </a:tc>
                <a:tc>
                  <a:txBody>
                    <a:bodyPr/>
                    <a:lstStyle/>
                    <a:p>
                      <a:pPr algn="ctr"/>
                      <a:r>
                        <a:rPr lang="en-US" sz="1600" b="1" dirty="0">
                          <a:solidFill>
                            <a:srgbClr val="000000"/>
                          </a:solidFill>
                        </a:rPr>
                        <a:t>6</a:t>
                      </a:r>
                    </a:p>
                  </a:txBody>
                  <a:tcPr anchor="ctr"/>
                </a:tc>
                <a:tc>
                  <a:txBody>
                    <a:bodyPr/>
                    <a:lstStyle/>
                    <a:p>
                      <a:pPr algn="ctr"/>
                      <a:r>
                        <a:rPr lang="en-US" sz="1600" b="1" dirty="0">
                          <a:solidFill>
                            <a:srgbClr val="000000"/>
                          </a:solidFill>
                        </a:rPr>
                        <a:t>(4-7)</a:t>
                      </a:r>
                    </a:p>
                  </a:txBody>
                  <a:tcPr anchor="ctr"/>
                </a:tc>
                <a:extLst>
                  <a:ext uri="{0D108BD9-81ED-4DB2-BD59-A6C34878D82A}">
                    <a16:rowId xmlns:a16="http://schemas.microsoft.com/office/drawing/2014/main" val="3298749030"/>
                  </a:ext>
                </a:extLst>
              </a:tr>
              <a:tr h="548640">
                <a:tc>
                  <a:txBody>
                    <a:bodyPr/>
                    <a:lstStyle/>
                    <a:p>
                      <a:endParaRPr lang="en-US" sz="1600" b="1" dirty="0">
                        <a:solidFill>
                          <a:srgbClr val="FFFFFF"/>
                        </a:solidFill>
                      </a:endParaRPr>
                    </a:p>
                  </a:txBody>
                  <a:tcPr anchor="ctr">
                    <a:solidFill>
                      <a:srgbClr val="00928F"/>
                    </a:solidFill>
                  </a:tcPr>
                </a:tc>
                <a:tc>
                  <a:txBody>
                    <a:bodyPr/>
                    <a:lstStyle/>
                    <a:p>
                      <a:pPr algn="ctr"/>
                      <a:r>
                        <a:rPr lang="en-US" sz="1600" b="1" dirty="0">
                          <a:solidFill>
                            <a:srgbClr val="FFFFFF"/>
                          </a:solidFill>
                        </a:rPr>
                        <a:t>Median</a:t>
                      </a:r>
                    </a:p>
                  </a:txBody>
                  <a:tcPr anchor="ctr">
                    <a:solidFill>
                      <a:srgbClr val="00928F"/>
                    </a:solidFill>
                  </a:tcPr>
                </a:tc>
                <a:tc>
                  <a:txBody>
                    <a:bodyPr/>
                    <a:lstStyle/>
                    <a:p>
                      <a:pPr algn="ctr"/>
                      <a:r>
                        <a:rPr lang="en-US" sz="1600" b="1" dirty="0">
                          <a:solidFill>
                            <a:srgbClr val="FFFFFF"/>
                          </a:solidFill>
                        </a:rPr>
                        <a:t>IQR</a:t>
                      </a:r>
                    </a:p>
                  </a:txBody>
                  <a:tcPr anchor="ctr">
                    <a:solidFill>
                      <a:srgbClr val="00928F"/>
                    </a:solidFill>
                  </a:tcPr>
                </a:tc>
                <a:extLst>
                  <a:ext uri="{0D108BD9-81ED-4DB2-BD59-A6C34878D82A}">
                    <a16:rowId xmlns:a16="http://schemas.microsoft.com/office/drawing/2014/main" val="92766284"/>
                  </a:ext>
                </a:extLst>
              </a:tr>
              <a:tr h="5486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rPr>
                        <a:t>HIV stigma</a:t>
                      </a:r>
                      <a:r>
                        <a:rPr lang="en-US" sz="1600" b="1" baseline="0" dirty="0">
                          <a:solidFill>
                            <a:srgbClr val="000000"/>
                          </a:solidFill>
                        </a:rPr>
                        <a:t> </a:t>
                      </a:r>
                      <a:r>
                        <a:rPr lang="en-US" sz="1600" b="1" baseline="0" dirty="0" err="1">
                          <a:solidFill>
                            <a:srgbClr val="000000"/>
                          </a:solidFill>
                        </a:rPr>
                        <a:t>scale</a:t>
                      </a:r>
                      <a:r>
                        <a:rPr lang="en-US" sz="1600" b="1" baseline="30000" dirty="0" err="1">
                          <a:solidFill>
                            <a:srgbClr val="000000"/>
                          </a:solidFill>
                        </a:rPr>
                        <a:t>b</a:t>
                      </a:r>
                      <a:endParaRPr lang="en-US" sz="1600" b="1" baseline="30000" dirty="0">
                        <a:solidFill>
                          <a:srgbClr val="000000"/>
                        </a:solidFill>
                      </a:endParaRPr>
                    </a:p>
                  </a:txBody>
                  <a:tcPr anchor="ctr">
                    <a:solidFill>
                      <a:schemeClr val="bg2"/>
                    </a:solidFill>
                  </a:tcPr>
                </a:tc>
                <a:tc>
                  <a:txBody>
                    <a:bodyPr/>
                    <a:lstStyle/>
                    <a:p>
                      <a:pPr algn="ctr"/>
                      <a:r>
                        <a:rPr lang="en-US" sz="1600" b="1" dirty="0">
                          <a:solidFill>
                            <a:srgbClr val="000000"/>
                          </a:solidFill>
                        </a:rPr>
                        <a:t>39</a:t>
                      </a:r>
                    </a:p>
                  </a:txBody>
                  <a:tcPr anchor="ctr">
                    <a:solidFill>
                      <a:schemeClr val="bg2"/>
                    </a:solidFill>
                  </a:tcPr>
                </a:tc>
                <a:tc>
                  <a:txBody>
                    <a:bodyPr/>
                    <a:lstStyle/>
                    <a:p>
                      <a:pPr algn="ctr"/>
                      <a:r>
                        <a:rPr lang="en-US" sz="1600" b="1" dirty="0">
                          <a:solidFill>
                            <a:srgbClr val="000000"/>
                          </a:solidFill>
                        </a:rPr>
                        <a:t>(24-57)</a:t>
                      </a:r>
                    </a:p>
                  </a:txBody>
                  <a:tcPr anchor="ctr">
                    <a:solidFill>
                      <a:schemeClr val="bg2"/>
                    </a:solidFill>
                  </a:tcPr>
                </a:tc>
                <a:extLst>
                  <a:ext uri="{0D108BD9-81ED-4DB2-BD59-A6C34878D82A}">
                    <a16:rowId xmlns:a16="http://schemas.microsoft.com/office/drawing/2014/main" val="3144120184"/>
                  </a:ext>
                </a:extLst>
              </a:tr>
            </a:tbl>
          </a:graphicData>
        </a:graphic>
      </p:graphicFrame>
      <p:sp>
        <p:nvSpPr>
          <p:cNvPr id="5" name="TextBox 4"/>
          <p:cNvSpPr txBox="1"/>
          <p:nvPr/>
        </p:nvSpPr>
        <p:spPr>
          <a:xfrm>
            <a:off x="609600" y="5029200"/>
            <a:ext cx="8001000" cy="1015663"/>
          </a:xfrm>
          <a:prstGeom prst="rect">
            <a:avLst/>
          </a:prstGeom>
          <a:noFill/>
        </p:spPr>
        <p:txBody>
          <a:bodyPr wrap="square" rtlCol="0">
            <a:spAutoFit/>
          </a:bodyPr>
          <a:lstStyle/>
          <a:p>
            <a:pPr marL="53975" indent="-53975"/>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Vaginal or anal sex with at least 1 HIV-negative or unknown status partner while not having sustained viral suppression (all viral load tests in the past 12 months &lt;200 copies/mL or undetectable), when a condom was not used, and the partner was not on pre-exposure prophylaxis (</a:t>
            </a:r>
            <a:r>
              <a:rPr lang="en-US" sz="1200" dirty="0" err="1">
                <a:solidFill>
                  <a:srgbClr val="000000"/>
                </a:solidFill>
                <a:latin typeface="Calibri" panose="020F0502020204030204" pitchFamily="34" charset="0"/>
              </a:rPr>
              <a:t>PrEP</a:t>
            </a:r>
            <a:r>
              <a:rPr lang="en-US" sz="1200" dirty="0">
                <a:solidFill>
                  <a:srgbClr val="000000"/>
                </a:solidFill>
                <a:latin typeface="Calibri" panose="020F0502020204030204" pitchFamily="34" charset="0"/>
              </a:rPr>
              <a:t>)</a:t>
            </a:r>
          </a:p>
          <a:p>
            <a:pPr marL="53975" indent="-53975"/>
            <a:r>
              <a:rPr lang="en-US" sz="1200" baseline="30000" dirty="0">
                <a:solidFill>
                  <a:srgbClr val="000000"/>
                </a:solidFill>
                <a:latin typeface="Calibri" panose="020F0502020204030204" pitchFamily="34" charset="0"/>
              </a:rPr>
              <a:t>b</a:t>
            </a:r>
            <a:r>
              <a:rPr lang="en-US" sz="1200" dirty="0">
                <a:solidFill>
                  <a:srgbClr val="000000"/>
                </a:solidFill>
                <a:latin typeface="Calibri" panose="020F0502020204030204" pitchFamily="34" charset="0"/>
              </a:rPr>
              <a:t> Ten-item scale ranging from 0 (no stigma) to 100 (high stigma) that measures 4 dimensions of HIV stigma: personalized stigma, disclosure concerns, negative self-image, and perceived public attitudes about people living with HIV</a:t>
            </a:r>
          </a:p>
        </p:txBody>
      </p:sp>
    </p:spTree>
    <p:extLst>
      <p:ext uri="{BB962C8B-B14F-4D97-AF65-F5344CB8AC3E}">
        <p14:creationId xmlns:p14="http://schemas.microsoft.com/office/powerpoint/2010/main" val="9058977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6" y="64008"/>
            <a:ext cx="8229600" cy="1143000"/>
          </a:xfrm>
        </p:spPr>
        <p:txBody>
          <a:bodyPr anchor="b" anchorCtr="0"/>
          <a:lstStyle/>
          <a:p>
            <a:pPr algn="ctr"/>
            <a:r>
              <a:rPr lang="en-US" dirty="0"/>
              <a:t>Medical Monitoring Project: Design</a:t>
            </a:r>
          </a:p>
        </p:txBody>
      </p:sp>
      <p:sp>
        <p:nvSpPr>
          <p:cNvPr id="5" name="Content Placeholder 4"/>
          <p:cNvSpPr>
            <a:spLocks noGrp="1"/>
          </p:cNvSpPr>
          <p:nvPr>
            <p:ph type="body" sz="quarter" idx="10"/>
          </p:nvPr>
        </p:nvSpPr>
        <p:spPr>
          <a:xfrm>
            <a:off x="768096" y="1527048"/>
            <a:ext cx="7772400" cy="3730752"/>
          </a:xfrm>
        </p:spPr>
        <p:txBody>
          <a:bodyPr/>
          <a:lstStyle/>
          <a:p>
            <a:pPr lvl="0"/>
            <a:r>
              <a:rPr lang="en-US" dirty="0"/>
              <a:t>2-stage sampling to produce nationally and locally representative estimates of adults with diagnosed HIV </a:t>
            </a:r>
            <a:r>
              <a:rPr lang="en-US" dirty="0" err="1"/>
              <a:t>infection</a:t>
            </a:r>
            <a:r>
              <a:rPr lang="en-US" baseline="30000" dirty="0" err="1"/>
              <a:t>a,b</a:t>
            </a:r>
            <a:endParaRPr lang="en-US" baseline="30000" dirty="0"/>
          </a:p>
          <a:p>
            <a:pPr marL="0" indent="0">
              <a:buNone/>
            </a:pPr>
            <a:endParaRPr lang="en-US" dirty="0"/>
          </a:p>
          <a:p>
            <a:pPr lvl="0"/>
            <a:r>
              <a:rPr lang="en-US" dirty="0"/>
              <a:t>Cross-sectional, annual</a:t>
            </a:r>
          </a:p>
          <a:p>
            <a:pPr marL="0" indent="0">
              <a:buNone/>
            </a:pPr>
            <a:endParaRPr lang="en-US" dirty="0"/>
          </a:p>
          <a:p>
            <a:pPr lvl="0"/>
            <a:r>
              <a:rPr lang="en-US" dirty="0"/>
              <a:t>Data collection: face-to-face or telephone interviews and medical record abstractions, June 2017–May 2018</a:t>
            </a:r>
          </a:p>
          <a:p>
            <a:pPr marL="0" indent="0">
              <a:buNone/>
            </a:pPr>
            <a:endParaRPr lang="en-US" dirty="0"/>
          </a:p>
          <a:p>
            <a:pPr lvl="0"/>
            <a:r>
              <a:rPr lang="en-US" dirty="0"/>
              <a:t>Time period for measurement of the estimates presented in this slide set is during the 12 months before interview unless otherwise noted</a:t>
            </a:r>
            <a:endParaRPr lang="en-US" dirty="0">
              <a:solidFill>
                <a:srgbClr val="000000"/>
              </a:solidFill>
            </a:endParaRPr>
          </a:p>
        </p:txBody>
      </p:sp>
      <p:sp>
        <p:nvSpPr>
          <p:cNvPr id="6" name="TextBox 5"/>
          <p:cNvSpPr txBox="1"/>
          <p:nvPr/>
        </p:nvSpPr>
        <p:spPr>
          <a:xfrm>
            <a:off x="723900" y="6096000"/>
            <a:ext cx="7353300" cy="461665"/>
          </a:xfrm>
          <a:prstGeom prst="rect">
            <a:avLst/>
          </a:prstGeom>
          <a:noFill/>
        </p:spPr>
        <p:txBody>
          <a:bodyPr wrap="square" rtlCol="0">
            <a:spAutoFit/>
          </a:bodyPr>
          <a:lstStyle/>
          <a:p>
            <a:r>
              <a:rPr lang="en-US" sz="1200" baseline="30000" dirty="0">
                <a:solidFill>
                  <a:srgbClr val="000000"/>
                </a:solidFill>
                <a:latin typeface="Calibri" panose="020F0502020204030204" pitchFamily="34" charset="0"/>
              </a:rPr>
              <a:t>a</a:t>
            </a:r>
            <a:r>
              <a:rPr lang="en-US" sz="1200" dirty="0">
                <a:solidFill>
                  <a:srgbClr val="000000"/>
                </a:solidFill>
                <a:latin typeface="Calibri" panose="020F0502020204030204" pitchFamily="34" charset="0"/>
              </a:rPr>
              <a:t> </a:t>
            </a:r>
            <a:r>
              <a:rPr lang="en-US" sz="1200" u="sng" dirty="0">
                <a:solidFill>
                  <a:srgbClr val="0F56DC"/>
                </a:solidFill>
                <a:latin typeface="Calibri" panose="020F0502020204030204" pitchFamily="34" charset="0"/>
                <a:hlinkClick r:id="rId3"/>
              </a:rPr>
              <a:t>https://www.cdc.gov/hiv/pdf/library/reports/surveillance/cdc-hiv-surveillance-special-report-number-23.pdf</a:t>
            </a:r>
            <a:endParaRPr lang="en-US" sz="1200" u="sng" dirty="0">
              <a:solidFill>
                <a:srgbClr val="0F56DC"/>
              </a:solidFill>
              <a:latin typeface="Calibri" panose="020F0502020204030204" pitchFamily="34" charset="0"/>
            </a:endParaRPr>
          </a:p>
          <a:p>
            <a:r>
              <a:rPr lang="en-US" sz="1200" baseline="30000" dirty="0">
                <a:solidFill>
                  <a:srgbClr val="000000"/>
                </a:solidFill>
                <a:latin typeface="Calibri" panose="020F0502020204030204" pitchFamily="34" charset="0"/>
              </a:rPr>
              <a:t>b </a:t>
            </a:r>
            <a:r>
              <a:rPr lang="en-US" sz="1200" dirty="0">
                <a:hlinkClick r:id="rId4"/>
              </a:rPr>
              <a:t>https://www.researchprotocols.org/2019/11/e15453/</a:t>
            </a:r>
            <a:endParaRPr 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7996801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64008"/>
            <a:ext cx="8229600" cy="1143000"/>
          </a:xfrm>
        </p:spPr>
        <p:txBody>
          <a:bodyPr/>
          <a:lstStyle/>
          <a:p>
            <a:pPr algn="ctr"/>
            <a:r>
              <a:rPr lang="en-US" dirty="0"/>
              <a:t>Acknowledgements</a:t>
            </a:r>
          </a:p>
        </p:txBody>
      </p:sp>
      <p:sp>
        <p:nvSpPr>
          <p:cNvPr id="3" name="Text Placeholder 2"/>
          <p:cNvSpPr>
            <a:spLocks noGrp="1"/>
          </p:cNvSpPr>
          <p:nvPr>
            <p:ph type="body" sz="quarter" idx="10"/>
          </p:nvPr>
        </p:nvSpPr>
        <p:spPr>
          <a:xfrm>
            <a:off x="498348" y="1545167"/>
            <a:ext cx="8229600" cy="4455584"/>
          </a:xfrm>
        </p:spPr>
        <p:txBody>
          <a:bodyPr/>
          <a:lstStyle/>
          <a:p>
            <a:r>
              <a:rPr lang="en-US" dirty="0"/>
              <a:t>This report is based, in part, on contributions by Medical Monitoring Project (MMP) participants, community and provider advisory boards, project area staff, interviewers, and abstractors; the Data Coordinating Center for HIV Supplemental Surveillance at ICF International; and members of the Clinical Outcomes Team, Division of HIV/AIDS Prevention, National Center for HIV/AIDS, Viral Hepatitis, STD, and TB Prevention, CDC, Atlanta, Georgia.</a:t>
            </a:r>
          </a:p>
        </p:txBody>
      </p:sp>
    </p:spTree>
    <p:extLst>
      <p:ext uri="{BB962C8B-B14F-4D97-AF65-F5344CB8AC3E}">
        <p14:creationId xmlns:p14="http://schemas.microsoft.com/office/powerpoint/2010/main" val="377217691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4533900"/>
            <a:ext cx="4133850" cy="358775"/>
          </a:xfrm>
          <a:prstGeom prst="rect">
            <a:avLst/>
          </a:prstGeom>
        </p:spPr>
        <p:txBody>
          <a:bodyPr/>
          <a:lstStyle/>
          <a:p>
            <a:pPr lvl="0" algn="l" eaLnBrk="1" fontAlgn="auto" hangingPunct="1">
              <a:spcBef>
                <a:spcPts val="0"/>
              </a:spcBef>
              <a:spcAft>
                <a:spcPts val="0"/>
              </a:spcAft>
            </a:pPr>
            <a:r>
              <a:rPr lang="en-US" sz="1400" u="sng" dirty="0">
                <a:solidFill>
                  <a:srgbClr val="0F56DC"/>
                </a:solidFill>
                <a:latin typeface="Calibri" panose="020F0502020204030204" pitchFamily="34" charset="0"/>
                <a:ea typeface="+mn-ea"/>
                <a:cs typeface="+mn-cs"/>
              </a:rPr>
              <a:t>https://www.cdc.gov/hiv/statistics/systems/mmp/</a:t>
            </a:r>
            <a:endParaRPr lang="en-US" dirty="0">
              <a:solidFill>
                <a:schemeClr val="bg2"/>
              </a:solidFill>
            </a:endParaRPr>
          </a:p>
        </p:txBody>
      </p:sp>
    </p:spTree>
    <p:extLst>
      <p:ext uri="{BB962C8B-B14F-4D97-AF65-F5344CB8AC3E}">
        <p14:creationId xmlns:p14="http://schemas.microsoft.com/office/powerpoint/2010/main" val="19281582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136604"/>
            <a:ext cx="8229600" cy="1143000"/>
          </a:xfrm>
        </p:spPr>
        <p:txBody>
          <a:bodyPr anchor="ctr" anchorCtr="0"/>
          <a:lstStyle/>
          <a:p>
            <a:pPr algn="ctr"/>
            <a:r>
              <a:rPr lang="en-US" dirty="0"/>
              <a:t>Medical Monitoring Project: </a:t>
            </a:r>
            <a:br>
              <a:rPr lang="en-US" dirty="0"/>
            </a:br>
            <a:r>
              <a:rPr lang="en-US" dirty="0"/>
              <a:t>23 Project Areas </a:t>
            </a:r>
            <a:br>
              <a:rPr lang="en-US" dirty="0"/>
            </a:br>
            <a:r>
              <a:rPr lang="en-US" dirty="0"/>
              <a:t>(16 states, 6 cities/counties, Puerto Rico)</a:t>
            </a:r>
          </a:p>
        </p:txBody>
      </p:sp>
      <p:pic>
        <p:nvPicPr>
          <p:cNvPr id="2" name="Picture 1" descr="For the 16 states and territory selected in the first stage of sampling, 23 individual jurisdictions were funded to conduct data collection for the 2017 cycle, including 16 states, Puerto Rico, and 6 independent surveillance jurisdictions within the selected states.&#1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1066800"/>
            <a:ext cx="9144000" cy="5622061"/>
          </a:xfrm>
          <a:prstGeom prst="rect">
            <a:avLst/>
          </a:prstGeom>
        </p:spPr>
      </p:pic>
    </p:spTree>
    <p:extLst>
      <p:ext uri="{BB962C8B-B14F-4D97-AF65-F5344CB8AC3E}">
        <p14:creationId xmlns:p14="http://schemas.microsoft.com/office/powerpoint/2010/main" val="22456237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419100"/>
            <a:ext cx="8229600" cy="1143000"/>
          </a:xfrm>
        </p:spPr>
        <p:txBody>
          <a:bodyPr anchor="ctr" anchorCtr="0"/>
          <a:lstStyle/>
          <a:p>
            <a:pPr algn="ctr"/>
            <a:r>
              <a:rPr lang="en-US" dirty="0"/>
              <a:t>Medical Monitoring Project 2017 Cycle: Data</a:t>
            </a:r>
          </a:p>
        </p:txBody>
      </p:sp>
      <p:sp>
        <p:nvSpPr>
          <p:cNvPr id="5" name="Content Placeholder 4"/>
          <p:cNvSpPr>
            <a:spLocks noGrp="1"/>
          </p:cNvSpPr>
          <p:nvPr>
            <p:ph type="body" sz="quarter" idx="10"/>
          </p:nvPr>
        </p:nvSpPr>
        <p:spPr>
          <a:xfrm>
            <a:off x="733425" y="1562099"/>
            <a:ext cx="7753350" cy="4305301"/>
          </a:xfrm>
        </p:spPr>
        <p:txBody>
          <a:bodyPr/>
          <a:lstStyle/>
          <a:p>
            <a:pPr marL="342891" lvl="1" indent="-342891">
              <a:buClr>
                <a:srgbClr val="006A71"/>
              </a:buClr>
              <a:buSzPct val="100000"/>
              <a:buFont typeface="Wingdings" panose="05000000000000000000" pitchFamily="2" charset="2"/>
              <a:buChar char="§"/>
            </a:pPr>
            <a:r>
              <a:rPr lang="en-US" dirty="0"/>
              <a:t>Adjusted response rates</a:t>
            </a:r>
          </a:p>
          <a:p>
            <a:pPr marL="557213" lvl="1" indent="-214313">
              <a:buSzPct val="70000"/>
            </a:pPr>
            <a:r>
              <a:rPr lang="en-US" dirty="0"/>
              <a:t>Project area: 100%</a:t>
            </a:r>
          </a:p>
          <a:p>
            <a:pPr marL="557213" lvl="1" indent="-214313">
              <a:buSzPct val="70000"/>
            </a:pPr>
            <a:r>
              <a:rPr lang="en-US" dirty="0"/>
              <a:t>Person: 46%</a:t>
            </a:r>
          </a:p>
          <a:p>
            <a:pPr marL="342900" lvl="1" indent="0">
              <a:buSzPct val="70000"/>
              <a:buNone/>
            </a:pPr>
            <a:endParaRPr lang="en-US" dirty="0"/>
          </a:p>
          <a:p>
            <a:pPr marL="342891" lvl="1" indent="-342891">
              <a:buClr>
                <a:srgbClr val="006A71"/>
              </a:buClr>
              <a:buSzPct val="100000"/>
              <a:buFont typeface="Wingdings" panose="05000000000000000000" pitchFamily="2" charset="2"/>
              <a:buChar char="§"/>
            </a:pPr>
            <a:r>
              <a:rPr lang="en-US" dirty="0"/>
              <a:t>4,222 adults with diagnosed HIV living in the 16 states and territory as of December 31, 2016 responded to the interview and, for persons who received HIV care within the past 12 months, had their medical records abstracted at their most frequent source of medical care during that time.</a:t>
            </a:r>
          </a:p>
          <a:p>
            <a:pPr marL="0" lvl="1" indent="0">
              <a:buClr>
                <a:srgbClr val="006A71"/>
              </a:buClr>
              <a:buSzPct val="100000"/>
              <a:buNone/>
            </a:pPr>
            <a:endParaRPr lang="en-US" dirty="0"/>
          </a:p>
          <a:p>
            <a:pPr marL="342891" lvl="1" indent="-342891">
              <a:buClr>
                <a:srgbClr val="006A71"/>
              </a:buClr>
              <a:buSzPct val="100000"/>
              <a:buFont typeface="Wingdings" panose="05000000000000000000" pitchFamily="2" charset="2"/>
              <a:buChar char="§"/>
            </a:pPr>
            <a:r>
              <a:rPr lang="en-US" dirty="0"/>
              <a:t>Data were weighted to represent all adults with diagnosed HIV infection living in the United States and Puerto Rico </a:t>
            </a:r>
          </a:p>
          <a:p>
            <a:pPr marL="742930" lvl="2" indent="-342891">
              <a:buClr>
                <a:srgbClr val="006A71"/>
              </a:buClr>
              <a:buSzPct val="100000"/>
              <a:buFont typeface="Wingdings" panose="05000000000000000000" pitchFamily="2" charset="2"/>
              <a:buChar char="§"/>
            </a:pPr>
            <a:r>
              <a:rPr lang="en-US" dirty="0"/>
              <a:t>All data in the following slides are presented as weighted percentages</a:t>
            </a:r>
            <a:endParaRPr lang="en-US" dirty="0">
              <a:solidFill>
                <a:srgbClr val="000000"/>
              </a:solidFill>
            </a:endParaRPr>
          </a:p>
          <a:p>
            <a:endParaRPr lang="en-US" dirty="0">
              <a:solidFill>
                <a:srgbClr val="000000"/>
              </a:solidFill>
            </a:endParaRPr>
          </a:p>
          <a:p>
            <a:endParaRPr lang="en-US" dirty="0">
              <a:solidFill>
                <a:srgbClr val="000000"/>
              </a:solidFill>
            </a:endParaRPr>
          </a:p>
          <a:p>
            <a:pPr lvl="1">
              <a:buNone/>
            </a:pPr>
            <a:endParaRPr lang="en-US" dirty="0">
              <a:solidFill>
                <a:srgbClr val="000000"/>
              </a:solidFill>
            </a:endParaRPr>
          </a:p>
          <a:p>
            <a:pPr lvl="1"/>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168031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2600"/>
            <a:ext cx="8686800" cy="1143000"/>
          </a:xfrm>
        </p:spPr>
        <p:txBody>
          <a:bodyPr anchor="ctr" anchorCtr="0"/>
          <a:lstStyle/>
          <a:p>
            <a:pPr algn="ctr"/>
            <a:r>
              <a:rPr lang="en-US" dirty="0"/>
              <a:t>Adults with Diagnosed HIV by Gender, </a:t>
            </a:r>
            <a:br>
              <a:rPr lang="en-US" dirty="0"/>
            </a:br>
            <a:r>
              <a:rPr lang="en-US" dirty="0"/>
              <a:t>Medical Monitoring Project 2017 Cycle</a:t>
            </a:r>
          </a:p>
        </p:txBody>
      </p:sp>
      <p:graphicFrame>
        <p:nvGraphicFramePr>
          <p:cNvPr id="5" name="Chart 4" descr="An estimated 75% of persons were male, 24% were female, and 2% were transgender (defined as either self-identifying as transgender or reporting a gender identity that was different from their reported sex assigned at birth). &#10;&#10;Data presented were from the Medical Monitoring Project, a surveillance system monitoring clinical outcomes and behaviors of adults with diagnosed HIV infection in the United States. Demographic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556440129"/>
              </p:ext>
            </p:extLst>
          </p:nvPr>
        </p:nvGraphicFramePr>
        <p:xfrm>
          <a:off x="1009650" y="1106268"/>
          <a:ext cx="7124700" cy="50292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66800" y="6135469"/>
            <a:ext cx="7010400" cy="461665"/>
          </a:xfrm>
          <a:prstGeom prst="rect">
            <a:avLst/>
          </a:prstGeom>
          <a:noFill/>
        </p:spPr>
        <p:txBody>
          <a:bodyPr wrap="square" rtlCol="0">
            <a:spAutoFit/>
          </a:bodyPr>
          <a:lstStyle/>
          <a:p>
            <a:r>
              <a:rPr lang="en-US" sz="1200" i="1" dirty="0">
                <a:solidFill>
                  <a:srgbClr val="000000"/>
                </a:solidFill>
                <a:latin typeface="Calibri" panose="020F0502020204030204" pitchFamily="34" charset="0"/>
              </a:rPr>
              <a:t>Note:</a:t>
            </a:r>
            <a:r>
              <a:rPr lang="en-US" sz="1200" dirty="0">
                <a:solidFill>
                  <a:srgbClr val="000000"/>
                </a:solidFill>
                <a:latin typeface="Calibri" panose="020F0502020204030204" pitchFamily="34" charset="0"/>
              </a:rPr>
              <a:t> Transgender defined as those who self-identified as transgender or who reported a gender identity different from sex assigned at birth</a:t>
            </a:r>
          </a:p>
        </p:txBody>
      </p:sp>
    </p:spTree>
    <p:extLst>
      <p:ext uri="{BB962C8B-B14F-4D97-AF65-F5344CB8AC3E}">
        <p14:creationId xmlns:p14="http://schemas.microsoft.com/office/powerpoint/2010/main" val="19847274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2600"/>
            <a:ext cx="8686800" cy="1143000"/>
          </a:xfrm>
        </p:spPr>
        <p:txBody>
          <a:bodyPr anchor="ctr" anchorCtr="0"/>
          <a:lstStyle/>
          <a:p>
            <a:pPr algn="ctr"/>
            <a:r>
              <a:rPr lang="en-US" dirty="0"/>
              <a:t>Adults with Diagnosed HIV by Age, </a:t>
            </a:r>
            <a:br>
              <a:rPr lang="en-US" dirty="0"/>
            </a:br>
            <a:r>
              <a:rPr lang="en-US" dirty="0"/>
              <a:t>Medical Monitoring Project 2017 Cycle</a:t>
            </a:r>
          </a:p>
        </p:txBody>
      </p:sp>
      <p:graphicFrame>
        <p:nvGraphicFramePr>
          <p:cNvPr id="5" name="Chart 4" descr="Nearly three-quarters (74%) of persons were at least 40 years of age. &#10;&#10;Data presented were from the Medical Monitoring Project, a surveillance system monitoring clinical outcomes and behaviors of adults with diagnosed HIV infection in the United States. Demographic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402749436"/>
              </p:ext>
            </p:extLst>
          </p:nvPr>
        </p:nvGraphicFramePr>
        <p:xfrm>
          <a:off x="1428750" y="1104900"/>
          <a:ext cx="6286500" cy="4838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0C6A46A-F194-4E10-985A-5E33EEEAD21D}"/>
              </a:ext>
            </a:extLst>
          </p:cNvPr>
          <p:cNvSpPr txBox="1"/>
          <p:nvPr/>
        </p:nvSpPr>
        <p:spPr>
          <a:xfrm>
            <a:off x="0" y="6484546"/>
            <a:ext cx="3652988"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*Percentages may not add up to 100% due to rounding.</a:t>
            </a:r>
          </a:p>
        </p:txBody>
      </p:sp>
    </p:spTree>
    <p:extLst>
      <p:ext uri="{BB962C8B-B14F-4D97-AF65-F5344CB8AC3E}">
        <p14:creationId xmlns:p14="http://schemas.microsoft.com/office/powerpoint/2010/main" val="40313701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254000"/>
            <a:ext cx="8001000" cy="1143000"/>
          </a:xfrm>
        </p:spPr>
        <p:txBody>
          <a:bodyPr anchor="ctr" anchorCtr="0"/>
          <a:lstStyle/>
          <a:p>
            <a:pPr algn="ctr"/>
            <a:r>
              <a:rPr lang="en-US" dirty="0"/>
              <a:t>Adults with Diagnosed HIV by Sexual Orientation, Medical Monitoring Project 2017 Cycle</a:t>
            </a:r>
          </a:p>
        </p:txBody>
      </p:sp>
      <p:graphicFrame>
        <p:nvGraphicFramePr>
          <p:cNvPr id="5" name="Chart 4" descr="Nearly half (47%) of persons identified themselves as heterosexual or straight; 42% as lesbian or gay; 9% as bisexual; and 2% as an other sexual orientation. &#10;&#10;Data presented were from the Medical Monitoring Project, a surveillance system monitoring clinical outcomes and behaviors of adults with diagnosed HIV infection in the United States. Demographic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1648221783"/>
              </p:ext>
            </p:extLst>
          </p:nvPr>
        </p:nvGraphicFramePr>
        <p:xfrm>
          <a:off x="1123950" y="1397000"/>
          <a:ext cx="6896100" cy="4965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E71F4E8-BAF5-43D2-B5AC-FC34F2F0E663}"/>
              </a:ext>
            </a:extLst>
          </p:cNvPr>
          <p:cNvSpPr txBox="1"/>
          <p:nvPr/>
        </p:nvSpPr>
        <p:spPr>
          <a:xfrm>
            <a:off x="0" y="6484546"/>
            <a:ext cx="3652988"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*Percentages may not add up to 100% due to rounding.</a:t>
            </a:r>
          </a:p>
        </p:txBody>
      </p:sp>
    </p:spTree>
    <p:extLst>
      <p:ext uri="{BB962C8B-B14F-4D97-AF65-F5344CB8AC3E}">
        <p14:creationId xmlns:p14="http://schemas.microsoft.com/office/powerpoint/2010/main" val="42622878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4467" y="237671"/>
            <a:ext cx="7253733" cy="1143000"/>
          </a:xfrm>
        </p:spPr>
        <p:txBody>
          <a:bodyPr anchor="ctr" anchorCtr="0"/>
          <a:lstStyle/>
          <a:p>
            <a:pPr algn="ctr"/>
            <a:r>
              <a:rPr lang="en-US" dirty="0"/>
              <a:t>Adults with Diagnosed HIV by Race/Ethnicity, Medical Monitoring Project 2017 Cycle</a:t>
            </a:r>
          </a:p>
        </p:txBody>
      </p:sp>
      <p:graphicFrame>
        <p:nvGraphicFramePr>
          <p:cNvPr id="5" name="Chart 4" descr="An estimated 41% of persons were black or African American and 29% were white. Additionally, 22% of all persons were Hispanic or Latino (Hispanics and Latinos can be of any race) and 8% were American Indian/Alaska Native, Asian, Native Hawaiian/Other Pacific Islander, or multiracial. &#10;&#10;Data presented were from the Medical Monitoring Project, a surveillance system monitoring clinical outcomes and behaviors of adults with diagnosed HIV infection in the United States. Demographic data were collected using in-person or telephone interviews. For more details on MMP methods, see here: https://www.cdc.gov/hiv/pdf/library/reports/surveillance/cdc-hiv-surveillance-special-report-number-23.pdf.&#10;"/>
          <p:cNvGraphicFramePr/>
          <p:nvPr>
            <p:extLst>
              <p:ext uri="{D42A27DB-BD31-4B8C-83A1-F6EECF244321}">
                <p14:modId xmlns:p14="http://schemas.microsoft.com/office/powerpoint/2010/main" val="2891060974"/>
              </p:ext>
            </p:extLst>
          </p:nvPr>
        </p:nvGraphicFramePr>
        <p:xfrm>
          <a:off x="1204332" y="1377883"/>
          <a:ext cx="6705600" cy="46862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9680427-DCAB-4E72-9C32-BA0CC661DE03}"/>
              </a:ext>
            </a:extLst>
          </p:cNvPr>
          <p:cNvSpPr txBox="1"/>
          <p:nvPr/>
        </p:nvSpPr>
        <p:spPr>
          <a:xfrm>
            <a:off x="15411" y="6286500"/>
            <a:ext cx="9144000" cy="461665"/>
          </a:xfrm>
          <a:prstGeom prst="rect">
            <a:avLst/>
          </a:prstGeom>
          <a:noFill/>
        </p:spPr>
        <p:txBody>
          <a:bodyPr wrap="square" rtlCol="0">
            <a:spAutoFit/>
          </a:bodyPr>
          <a:lstStyle/>
          <a:p>
            <a:r>
              <a:rPr lang="en-US" sz="1200" dirty="0">
                <a:solidFill>
                  <a:srgbClr val="000000"/>
                </a:solidFill>
                <a:latin typeface="Calibri" panose="020F0502020204030204" pitchFamily="34" charset="0"/>
              </a:rPr>
              <a:t>*Other defined as persons who were American Indian/Alaska Native, Asian, Native Hawaiian/Other Pacific Islander, or multiracial; Hispanics or Latinos can be of any race. Percentages may not add up to 100% due to rounding.</a:t>
            </a:r>
          </a:p>
        </p:txBody>
      </p:sp>
    </p:spTree>
    <p:extLst>
      <p:ext uri="{BB962C8B-B14F-4D97-AF65-F5344CB8AC3E}">
        <p14:creationId xmlns:p14="http://schemas.microsoft.com/office/powerpoint/2010/main" val="3072163729"/>
      </p:ext>
    </p:extLst>
  </p:cSld>
  <p:clrMapOvr>
    <a:masterClrMapping/>
  </p:clrMapOvr>
  <p:transition>
    <p:fade/>
  </p:transition>
</p:sld>
</file>

<file path=ppt/theme/theme1.xml><?xml version="1.0" encoding="utf-8"?>
<a:theme xmlns:a="http://schemas.openxmlformats.org/drawingml/2006/main" name="NCHHSTP_PPT_dark([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bg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15" ma:contentTypeDescription="Create a new document." ma:contentTypeScope="" ma:versionID="3265e5a86a44da53e9f6a80caab60a57">
  <xsd:schema xmlns:xsd="http://www.w3.org/2001/XMLSchema" xmlns:xs="http://www.w3.org/2001/XMLSchema" xmlns:p="http://schemas.microsoft.com/office/2006/metadata/properties" xmlns:ns1="http://schemas.microsoft.com/sharepoint/v3" xmlns:ns3="86765d95-7958-4d60-b35d-769de0760221" xmlns:ns4="dde2d2aa-043b-4580-afc4-8c4886710735" targetNamespace="http://schemas.microsoft.com/office/2006/metadata/properties" ma:root="true" ma:fieldsID="fd9a5a86a228a38820af6536feacc6ee" ns1:_="" ns3:_="" ns4:_="">
    <xsd:import namespace="http://schemas.microsoft.com/sharepoint/v3"/>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096C09F-B848-4FA8-AED0-10C98468DA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8D7951-CA86-4D0C-BEC6-02D9BE4C4635}">
  <ds:schemaRefs>
    <ds:schemaRef ds:uri="http://schemas.microsoft.com/sharepoint/v3/contenttype/forms"/>
  </ds:schemaRefs>
</ds:datastoreItem>
</file>

<file path=customXml/itemProps3.xml><?xml version="1.0" encoding="utf-8"?>
<ds:datastoreItem xmlns:ds="http://schemas.openxmlformats.org/officeDocument/2006/customXml" ds:itemID="{4C1BBA2E-649F-4E28-96A1-47739C0510CF}">
  <ds:schemaRefs>
    <ds:schemaRef ds:uri="http://purl.org/dc/dcmitype/"/>
    <ds:schemaRef ds:uri="http://schemas.microsoft.com/office/2006/metadata/properties"/>
    <ds:schemaRef ds:uri="86765d95-7958-4d60-b35d-769de0760221"/>
    <ds:schemaRef ds:uri="http://schemas.microsoft.com/sharepoint/v3"/>
    <ds:schemaRef ds:uri="http://schemas.microsoft.com/office/2006/documentManagement/types"/>
    <ds:schemaRef ds:uri="http://schemas.openxmlformats.org/package/2006/metadata/core-properties"/>
    <ds:schemaRef ds:uri="http://www.w3.org/XML/1998/namespace"/>
    <ds:schemaRef ds:uri="dde2d2aa-043b-4580-afc4-8c4886710735"/>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NCHHSTP_PPT_dark([1]</Template>
  <TotalTime>37436</TotalTime>
  <Words>7028</Words>
  <Application>Microsoft Office PowerPoint</Application>
  <PresentationFormat>On-screen Show (4:3)</PresentationFormat>
  <Paragraphs>554</Paragraphs>
  <Slides>31</Slides>
  <Notes>31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Calibri</vt:lpstr>
      <vt:lpstr>Courier New</vt:lpstr>
      <vt:lpstr>Myriad Web Pro</vt:lpstr>
      <vt:lpstr>Arial</vt:lpstr>
      <vt:lpstr>Wingdings</vt:lpstr>
      <vt:lpstr>NCHHSTP_PPT_dark([1]</vt:lpstr>
      <vt:lpstr>NCEH_ATSDR_combined</vt:lpstr>
      <vt:lpstr>1_NCEH_ATSDR_combined</vt:lpstr>
      <vt:lpstr>Behavioral and Clinical Characteristics of  Persons with Diagnosed HIV Infection</vt:lpstr>
      <vt:lpstr>Medical Monitoring Project</vt:lpstr>
      <vt:lpstr>Medical Monitoring Project: Design</vt:lpstr>
      <vt:lpstr>Medical Monitoring Project:  23 Project Areas  (16 states, 6 cities/counties, Puerto Rico)</vt:lpstr>
      <vt:lpstr>Medical Monitoring Project 2017 Cycle: Data</vt:lpstr>
      <vt:lpstr>Adults with Diagnosed HIV by Gender,  Medical Monitoring Project 2017 Cycle</vt:lpstr>
      <vt:lpstr>Adults with Diagnosed HIV by Age,  Medical Monitoring Project 2017 Cycle</vt:lpstr>
      <vt:lpstr>Adults with Diagnosed HIV by Sexual Orientation, Medical Monitoring Project 2017 Cycle</vt:lpstr>
      <vt:lpstr>Adults with Diagnosed HIV by Race/Ethnicity, Medical Monitoring Project 2017 Cycle</vt:lpstr>
      <vt:lpstr>Social Determinants of Health in the Past 12 Months Among Adults with Diagnosed HIV,  Medical Monitoring Project 2017 Cycle</vt:lpstr>
      <vt:lpstr>Health Insurance or Coverage for Care or Antiretroviral Medications in the Past 12 Months among Adults with Diagnosed HIV,  Medical Monitoring Project 2017 Cycle</vt:lpstr>
      <vt:lpstr>Symptoms of Depressiona in the Past 2 Weeks Among Adults With Diagnosed HIV,  Medical Monitoring Project 2017 Cycle</vt:lpstr>
      <vt:lpstr>Symptoms of Anxietya in the Past 2 Weeks Among Adults With Diagnosed HIV,  Medical Monitoring Project 2017 Cycle</vt:lpstr>
      <vt:lpstr>Cigarette Smoking in the Past 12 Months Among Adults with Diagnosed HIV,  Medical Monitoring Project 2017 Cycle</vt:lpstr>
      <vt:lpstr>Alcohol Use in the Past 12 Months Among Adults with Diagnosed HIV,  Medical Monitoring Project 2017 Cycle</vt:lpstr>
      <vt:lpstr>Recreational Drug Use in the Past 12 Months Among Adults with Diagnosed HIV,  Medical Monitoring Project 2017 Cycle</vt:lpstr>
      <vt:lpstr>High-Risk Sexa in the Past 12 Months Among Adults with Diagnosed HIV,  Medical Monitoring Project 2017 Cycle</vt:lpstr>
      <vt:lpstr>Measures of Gynecologic and Reproductive Health Services in the Past 12 Months Among Women with Diagnosed HIV,  Medical Monitoring Project 2017 Cycle</vt:lpstr>
      <vt:lpstr>Self-reported Antiretroviral Therapy (ART) Use in the Past 12 Months Among Adults with Diagnosed HIV,  Medical Monitoring Project 2017 Cycle</vt:lpstr>
      <vt:lpstr>Adherence to Antiretroviral Therapy (ART) in the Past 30 Days Among Adults with Diagnosed HIV taking ART,  Medical Monitoring Project 2017 Cycle</vt:lpstr>
      <vt:lpstr>Reasonsa for Last Missed Antiretroviral Therapy (ART) Dose Among Adults with Diagnosed HIV taking ART, Medical Monitoring Project 2017 Cycle</vt:lpstr>
      <vt:lpstr>Receipt of Care Among Adults with Diagnosed HIV, Medical Monitoring Project 2017 Cycle</vt:lpstr>
      <vt:lpstr>Emergency Department and Hospital Admissions in the Past 12 Months Among Adults with Diagnosed HIV,  Medical Monitoring Project 2017 Cycle</vt:lpstr>
      <vt:lpstr>Viral Suppressiona in the Past 12 Months Among Adults with Diagnosed HIV,  Medical Monitoring Project 2017 Cycle</vt:lpstr>
      <vt:lpstr>Sexually Transmitted Disease Testing in the Past 12 Months Among Sexually Active Adults with Diagnosed HIV,  Medical Monitoring Project 2017 Cycle</vt:lpstr>
      <vt:lpstr>Unmet Needsa for Ancillary Services in the Past 12 Months Among Adults with Diagnosed HIV,  Medical Monitoring Project 2017 Cycle</vt:lpstr>
      <vt:lpstr>Intimate Partner Violence and Sexual Violence Among Adults with Diagnosed HIV,  Medical Monitoring Project 2017 Cycle</vt:lpstr>
      <vt:lpstr>HIV Prevention Services Received in the Past 12 Months Among Adults with Diagnosed HIV,  Medical Monitoring Project 2017 Cycle</vt:lpstr>
      <vt:lpstr>National indicators: Homelessness, High-Risk Sex, and HIV Stigma in the Past 12 Months Among Adults with Diagnosed HIV, Medical Monitoring Project 2017 Cycle</vt:lpstr>
      <vt:lpstr>Acknowledgements</vt:lpstr>
      <vt:lpstr>https://www.cdc.gov/hiv/statistics/systems/mmp/</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and Clinical Characteristics of Persons with Diagnosed HIV Infection, Medical Monitoring Project 2017 Cycle (June 2017 - May 2018)</dc:title>
  <dc:creator>Division of HIV/AIDS Prevention</dc:creator>
  <cp:keywords/>
  <cp:lastModifiedBy>Dasgupta, Sharoda (CDC/DDID/NCHHSTP/DHPSE)</cp:lastModifiedBy>
  <cp:revision>1831</cp:revision>
  <cp:lastPrinted>2017-03-29T12:15:17Z</cp:lastPrinted>
  <dcterms:created xsi:type="dcterms:W3CDTF">2010-09-30T17:33:15Z</dcterms:created>
  <dcterms:modified xsi:type="dcterms:W3CDTF">2020-10-07T17:42:26Z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gur0@cdc.gov</vt:lpwstr>
  </property>
  <property fmtid="{D5CDD505-2E9C-101B-9397-08002B2CF9AE}" pid="6" name="MSIP_Label_7b94a7b8-f06c-4dfe-bdcc-9b548fd58c31_SetDate">
    <vt:lpwstr>2020-08-20T18:11:36.6619135Z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4956167b-58d7-4d4c-8146-3e107993ce34</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y fmtid="{D5CDD505-2E9C-101B-9397-08002B2CF9AE}" pid="12" name="ContentTypeId">
    <vt:lpwstr>0x010100B0280B11AB954C44BB2ADB61C885D152</vt:lpwstr>
  </property>
</Properties>
</file>