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3"/>
  </p:notesMasterIdLst>
  <p:sldIdLst>
    <p:sldId id="286" r:id="rId5"/>
    <p:sldId id="311" r:id="rId6"/>
    <p:sldId id="308" r:id="rId7"/>
    <p:sldId id="307" r:id="rId8"/>
    <p:sldId id="287" r:id="rId9"/>
    <p:sldId id="264" r:id="rId10"/>
    <p:sldId id="262" r:id="rId11"/>
    <p:sldId id="263" r:id="rId12"/>
    <p:sldId id="288" r:id="rId13"/>
    <p:sldId id="265" r:id="rId14"/>
    <p:sldId id="266" r:id="rId15"/>
    <p:sldId id="310" r:id="rId16"/>
    <p:sldId id="309" r:id="rId17"/>
    <p:sldId id="289" r:id="rId18"/>
    <p:sldId id="267" r:id="rId19"/>
    <p:sldId id="290" r:id="rId20"/>
    <p:sldId id="268" r:id="rId21"/>
    <p:sldId id="273" r:id="rId22"/>
    <p:sldId id="291" r:id="rId23"/>
    <p:sldId id="293" r:id="rId24"/>
    <p:sldId id="294" r:id="rId25"/>
    <p:sldId id="295" r:id="rId26"/>
    <p:sldId id="296" r:id="rId27"/>
    <p:sldId id="269" r:id="rId28"/>
    <p:sldId id="271" r:id="rId29"/>
    <p:sldId id="306" r:id="rId30"/>
    <p:sldId id="272" r:id="rId31"/>
    <p:sldId id="277" r:id="rId32"/>
    <p:sldId id="297" r:id="rId33"/>
    <p:sldId id="298" r:id="rId34"/>
    <p:sldId id="299" r:id="rId35"/>
    <p:sldId id="300" r:id="rId36"/>
    <p:sldId id="301" r:id="rId37"/>
    <p:sldId id="274" r:id="rId38"/>
    <p:sldId id="276" r:id="rId39"/>
    <p:sldId id="278" r:id="rId40"/>
    <p:sldId id="279" r:id="rId41"/>
    <p:sldId id="280" r:id="rId42"/>
    <p:sldId id="281" r:id="rId43"/>
    <p:sldId id="282" r:id="rId44"/>
    <p:sldId id="284" r:id="rId45"/>
    <p:sldId id="275" r:id="rId46"/>
    <p:sldId id="283" r:id="rId47"/>
    <p:sldId id="302" r:id="rId48"/>
    <p:sldId id="312" r:id="rId49"/>
    <p:sldId id="313" r:id="rId50"/>
    <p:sldId id="303" r:id="rId51"/>
    <p:sldId id="285"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hm, Michele (CDC/ONDIEH/NCIPC)" initials="BM(" lastIdx="12" clrIdx="0">
    <p:extLst>
      <p:ext uri="{19B8F6BF-5375-455C-9EA6-DF929625EA0E}">
        <p15:presenceInfo xmlns:p15="http://schemas.microsoft.com/office/powerpoint/2012/main" userId="S-1-5-21-1207783550-2075000910-922709458-178422" providerId="AD"/>
      </p:ext>
    </p:extLst>
  </p:cmAuthor>
  <p:cmAuthor id="2" name="Dita Broz" initials="DB" lastIdx="4" clrIdx="1">
    <p:extLst>
      <p:ext uri="{19B8F6BF-5375-455C-9EA6-DF929625EA0E}">
        <p15:presenceInfo xmlns:p15="http://schemas.microsoft.com/office/powerpoint/2012/main" userId="Dita Broz" providerId="None"/>
      </p:ext>
    </p:extLst>
  </p:cmAuthor>
  <p:cmAuthor id="3" name="Brooks, John T. (CDC/OID/NCHHSTP)" initials="BJT(" lastIdx="4" clrIdx="2">
    <p:extLst>
      <p:ext uri="{19B8F6BF-5375-455C-9EA6-DF929625EA0E}">
        <p15:presenceInfo xmlns:p15="http://schemas.microsoft.com/office/powerpoint/2012/main" userId="S-1-5-21-1207783550-2075000910-922709458-176911" providerId="AD"/>
      </p:ext>
    </p:extLst>
  </p:cmAuthor>
  <p:cmAuthor id="4" name="Butler, Terry (CDC/OID/NCHHSTP)" initials="BT(" lastIdx="4" clrIdx="3">
    <p:extLst>
      <p:ext uri="{19B8F6BF-5375-455C-9EA6-DF929625EA0E}">
        <p15:presenceInfo xmlns:p15="http://schemas.microsoft.com/office/powerpoint/2012/main" userId="S-1-5-21-1207783550-2075000910-922709458-1770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050" autoAdjust="0"/>
    <p:restoredTop sz="60924" autoAdjust="0"/>
  </p:normalViewPr>
  <p:slideViewPr>
    <p:cSldViewPr snapToGrid="0">
      <p:cViewPr varScale="1">
        <p:scale>
          <a:sx n="56" d="100"/>
          <a:sy n="56" d="100"/>
        </p:scale>
        <p:origin x="1224"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D5393CC-9AC4-4B16-8A8C-04B78F9A3BB6}" type="datetimeFigureOut">
              <a:rPr lang="en-US" smtClean="0"/>
              <a:t>5/6/2016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8FDA73D-3C60-4250-9677-319BA959E5B2}" type="slidenum">
              <a:rPr lang="en-US" smtClean="0"/>
              <a:t>‹#›</a:t>
            </a:fld>
            <a:endParaRPr lang="en-US"/>
          </a:p>
        </p:txBody>
      </p:sp>
    </p:spTree>
    <p:extLst>
      <p:ext uri="{BB962C8B-B14F-4D97-AF65-F5344CB8AC3E}">
        <p14:creationId xmlns:p14="http://schemas.microsoft.com/office/powerpoint/2010/main" val="2792429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We are going to be talking about the HHS Implementation Guidance to Support Certain Components of Syringe Service Programs, 2016 and requesting a determination of need in consultation with CDC.</a:t>
            </a:r>
          </a:p>
          <a:p>
            <a:endParaRPr lang="en-US" dirty="0" smtClean="0"/>
          </a:p>
          <a:p>
            <a:r>
              <a:rPr lang="en-US" dirty="0" smtClean="0"/>
              <a:t>My name is Gabriela Paz-Bailey, and I am a medical epidemiologist at the Centers for Disease Control and Prevention.  And I am joined today by my colleagues</a:t>
            </a:r>
            <a:r>
              <a:rPr lang="en-US" baseline="0" dirty="0" smtClean="0"/>
              <a:t> </a:t>
            </a:r>
            <a:r>
              <a:rPr lang="en-US" dirty="0" smtClean="0"/>
              <a:t>Dita Broz, an epidemiologist, and John Brooks, a medical epidemiologist.</a:t>
            </a:r>
          </a:p>
          <a:p>
            <a:endParaRPr lang="en-US" dirty="0" smtClean="0"/>
          </a:p>
          <a:p>
            <a:r>
              <a:rPr lang="en-US" dirty="0" smtClean="0"/>
              <a:t>I will be presenting all the slides. It will be about a 30-minute presentation, and my colleagues will be joining me to answer any questions you may have.  So, after the 30-minute presentation, we will open it up for questions.</a:t>
            </a:r>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1</a:t>
            </a:fld>
            <a:endParaRPr lang="en-US"/>
          </a:p>
        </p:txBody>
      </p:sp>
    </p:spTree>
    <p:extLst>
      <p:ext uri="{BB962C8B-B14F-4D97-AF65-F5344CB8AC3E}">
        <p14:creationId xmlns:p14="http://schemas.microsoft.com/office/powerpoint/2010/main" val="1715398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Consolidated Appropriations Act of 2016 modified the restriction on the use of federal funds for HHS programs distributing sterile needles or syringes.  The provision still prohibits the use of federal funds to purchase sterile needles or syringes for the purposes of hypodermic injection of any licit drug. </a:t>
            </a:r>
          </a:p>
          <a:p>
            <a:endParaRPr lang="en-US" dirty="0" smtClean="0"/>
          </a:p>
          <a:p>
            <a:r>
              <a:rPr lang="en-US" dirty="0" smtClean="0"/>
              <a:t>It allows for federal funds to be used for other aspects of SSPs based on evidence of a demonstrated need by the health department and in consultation with CDC.  Jurisdictions need to demonstrate that they are experiencing or at risk for increases in hepatitis infections or an HIV outbreak due to injection drug use.</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10</a:t>
            </a:fld>
            <a:endParaRPr lang="en-US"/>
          </a:p>
        </p:txBody>
      </p:sp>
    </p:spTree>
    <p:extLst>
      <p:ext uri="{BB962C8B-B14F-4D97-AF65-F5344CB8AC3E}">
        <p14:creationId xmlns:p14="http://schemas.microsoft.com/office/powerpoint/2010/main" val="2460530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can the federal funds be used for?  The federal funds can be used to support staff or personnel – and this would include both program staff but also staff for planning SSP services and for monitoring and evaluation activities – supplies such as alcohol patch, sterile water and cotton; testing kits for viral hepatitis and for HIV; syringe disposal services; navigation services to ensure linkage to HIV and viral hepatitis services, substance use disorder treatment and also medical care and mental health care; provision of naloxone to reserve drug overdoses; educational materials; condoms; communication and outreach activities and also planning and evaluation activities.  </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11</a:t>
            </a:fld>
            <a:endParaRPr lang="en-US"/>
          </a:p>
        </p:txBody>
      </p:sp>
    </p:spTree>
    <p:extLst>
      <p:ext uri="{BB962C8B-B14F-4D97-AF65-F5344CB8AC3E}">
        <p14:creationId xmlns:p14="http://schemas.microsoft.com/office/powerpoint/2010/main" val="3750340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again, federal funds cannot be used for needles and syringes for legal drug injection or for other devices solely used for legal drug injections such as cookers.</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12</a:t>
            </a:fld>
            <a:endParaRPr lang="en-US"/>
          </a:p>
        </p:txBody>
      </p:sp>
    </p:spTree>
    <p:extLst>
      <p:ext uri="{BB962C8B-B14F-4D97-AF65-F5344CB8AC3E}">
        <p14:creationId xmlns:p14="http://schemas.microsoft.com/office/powerpoint/2010/main" val="3794276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would you apply to redirect federal funds to support SSPs?  There are two steps to apply to redirect funds to support SSPs.  First, is the determination of need and, second, the process to apply to federal agencies to request approval to redirect fund.  But, in today’s presentation, we are only going to focus on step one, determination of need in consultation with CDC.  And you probably saw the CDC guidance, which addresses step two, was released this morning.</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13</a:t>
            </a:fld>
            <a:endParaRPr lang="en-US"/>
          </a:p>
        </p:txBody>
      </p:sp>
    </p:spTree>
    <p:extLst>
      <p:ext uri="{BB962C8B-B14F-4D97-AF65-F5344CB8AC3E}">
        <p14:creationId xmlns:p14="http://schemas.microsoft.com/office/powerpoint/2010/main" val="2254872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 us talk about how to demonstrate need.  There are, as I mentioned before, two scenarios that may apply to demonstrate need.  One is for jurisdictions experiencing increases and the second is for jurisdictions at risk for but not yet experiencing increases. </a:t>
            </a:r>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14</a:t>
            </a:fld>
            <a:endParaRPr lang="en-US"/>
          </a:p>
        </p:txBody>
      </p:sp>
    </p:spTree>
    <p:extLst>
      <p:ext uri="{BB962C8B-B14F-4D97-AF65-F5344CB8AC3E}">
        <p14:creationId xmlns:p14="http://schemas.microsoft.com/office/powerpoint/2010/main" val="3178317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p>
          <a:p>
            <a:r>
              <a:rPr lang="en-US" sz="1200" dirty="0" smtClean="0"/>
              <a:t>If experiencing increases in viral hepatitis or HIV infections, health departments can submit data that show increases in acute hepatitis C virus or HCV, acute hepatitis B virus or HBV, or HIV infections and also provide evidence that the increases in infections resulted from injection drug use.  And this could be done simply by presenting data on transmission category if this is available as it is for HIV surveillance data.  But, also, epidemiologic surveys of social or ethnographic community data can be used.</a:t>
            </a:r>
          </a:p>
          <a:p>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68FDA73D-3C60-4250-9677-319BA959E5B2}" type="slidenum">
              <a:rPr lang="en-US" smtClean="0"/>
              <a:t>15</a:t>
            </a:fld>
            <a:endParaRPr lang="en-US"/>
          </a:p>
        </p:txBody>
      </p:sp>
    </p:spTree>
    <p:extLst>
      <p:ext uri="{BB962C8B-B14F-4D97-AF65-F5344CB8AC3E}">
        <p14:creationId xmlns:p14="http://schemas.microsoft.com/office/powerpoint/2010/main" val="2947465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16</a:t>
            </a:fld>
            <a:endParaRPr lang="en-US"/>
          </a:p>
        </p:txBody>
      </p:sp>
    </p:spTree>
    <p:extLst>
      <p:ext uri="{BB962C8B-B14F-4D97-AF65-F5344CB8AC3E}">
        <p14:creationId xmlns:p14="http://schemas.microsoft.com/office/powerpoint/2010/main" val="3286122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for jurisdictions experiencing increases, we present an example here with this table on how to present the data to CDC.  We will be reviewing the different columns in more detail later in the presentation when I discuss how to prepare and submit a request.</a:t>
            </a:r>
          </a:p>
          <a:p>
            <a:endParaRPr lang="en-US" baseline="0" dirty="0" smtClean="0"/>
          </a:p>
          <a:p>
            <a:r>
              <a:rPr lang="en-US" baseline="0" dirty="0" smtClean="0"/>
              <a:t>Health departments should describe the outcome being analyzed, the data source, the geographic area that corresponds to the data and the start and ending year of the assessment period, also the measurement of the increases.  That could be a number or it could be a percentage or a rate.  And you would also need to calculate the relative increase during the assessment period.</a:t>
            </a:r>
          </a:p>
          <a:p>
            <a:endParaRPr lang="en-US" baseline="0" dirty="0" smtClean="0"/>
          </a:p>
        </p:txBody>
      </p:sp>
      <p:sp>
        <p:nvSpPr>
          <p:cNvPr id="4" name="Slide Number Placeholder 3"/>
          <p:cNvSpPr>
            <a:spLocks noGrp="1"/>
          </p:cNvSpPr>
          <p:nvPr>
            <p:ph type="sldNum" sz="quarter" idx="10"/>
          </p:nvPr>
        </p:nvSpPr>
        <p:spPr/>
        <p:txBody>
          <a:bodyPr/>
          <a:lstStyle/>
          <a:p>
            <a:fld id="{68FDA73D-3C60-4250-9677-319BA959E5B2}" type="slidenum">
              <a:rPr lang="en-US" smtClean="0"/>
              <a:t>17</a:t>
            </a:fld>
            <a:endParaRPr lang="en-US"/>
          </a:p>
        </p:txBody>
      </p:sp>
    </p:spTree>
    <p:extLst>
      <p:ext uri="{BB962C8B-B14F-4D97-AF65-F5344CB8AC3E}">
        <p14:creationId xmlns:p14="http://schemas.microsoft.com/office/powerpoint/2010/main" val="382680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the narrative that could accompany the data presented.  The narrative in this example clarifies, again, the outcome, analyzes the percent increases and summarizes the evidence to support that the increases were due to injection drug use.  And you can find this example in Appendix II of the HHS guidance so that you can read through the whole thing.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18</a:t>
            </a:fld>
            <a:endParaRPr lang="en-US"/>
          </a:p>
        </p:txBody>
      </p:sp>
    </p:spTree>
    <p:extLst>
      <p:ext uri="{BB962C8B-B14F-4D97-AF65-F5344CB8AC3E}">
        <p14:creationId xmlns:p14="http://schemas.microsoft.com/office/powerpoint/2010/main" val="2715181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some tips on how to present the data.  First, the scope of the presented evidence should address the geographic area for which a determination is being requested.  This may be a city, county or some other geographic area.  In some cases, state-level data could be used if it is well justified.  For example, if opioid overdose death data are only available at the state level and the applicant has a reasonable justification that this data likely reflects trends in the smaller geographic area that has a need, such data could be included.  Furthermore, if the SSP is expected to cover multiple neighboring </a:t>
            </a:r>
          </a:p>
          <a:p>
            <a:r>
              <a:rPr lang="en-US" baseline="0" dirty="0" smtClean="0"/>
              <a:t>jurisdictions or if multiple jurisdictions within a state are at risk, data from multiple jurisdictions should be presented.</a:t>
            </a:r>
          </a:p>
          <a:p>
            <a:endParaRPr lang="en-US" baseline="0" dirty="0" smtClean="0"/>
          </a:p>
          <a:p>
            <a:r>
              <a:rPr lang="en-US" baseline="0" dirty="0" smtClean="0"/>
              <a:t>Second, it is important to know that if only one jurisdiction within a state has a need, the CDC determination will apply to that one jurisdiction and any new need in other geographic areas would require a new consultation with CDC.  However, if multiple jurisdictions within a state have a need, the CDC determination of need could be requested for the entire state.  If CDC’s determination applies to the entire state, no new determinations for jurisdictions within the state would be needed.  So, keep in mind that you would need to request a determination for the entire state and data from multiple jurisdictions should be presented to support this request.</a:t>
            </a:r>
          </a:p>
        </p:txBody>
      </p:sp>
      <p:sp>
        <p:nvSpPr>
          <p:cNvPr id="4" name="Slide Number Placeholder 3"/>
          <p:cNvSpPr>
            <a:spLocks noGrp="1"/>
          </p:cNvSpPr>
          <p:nvPr>
            <p:ph type="sldNum" sz="quarter" idx="10"/>
          </p:nvPr>
        </p:nvSpPr>
        <p:spPr/>
        <p:txBody>
          <a:bodyPr/>
          <a:lstStyle/>
          <a:p>
            <a:fld id="{7CB2A9B2-D8CE-4E86-B81C-7F768F613C5F}" type="slidenum">
              <a:rPr lang="en-US" smtClean="0"/>
              <a:t>19</a:t>
            </a:fld>
            <a:endParaRPr lang="en-US"/>
          </a:p>
        </p:txBody>
      </p:sp>
    </p:spTree>
    <p:extLst>
      <p:ext uri="{BB962C8B-B14F-4D97-AF65-F5344CB8AC3E}">
        <p14:creationId xmlns:p14="http://schemas.microsoft.com/office/powerpoint/2010/main" val="2575794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HHS Implementation Guidance can be found on the AIDS.gov Web Site at the link provided on this slide.  </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2</a:t>
            </a:fld>
            <a:endParaRPr lang="en-US"/>
          </a:p>
        </p:txBody>
      </p:sp>
    </p:spTree>
    <p:extLst>
      <p:ext uri="{BB962C8B-B14F-4D97-AF65-F5344CB8AC3E}">
        <p14:creationId xmlns:p14="http://schemas.microsoft.com/office/powerpoint/2010/main" val="6755984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smtClean="0"/>
              <a:t>Data should be interpreted within your local context, which takes into account the local surveillance practices, the disease patterns and also long-term trends.  You should provide an explanation for why the current increases are above what is expected given past trends.  </a:t>
            </a:r>
          </a:p>
          <a:p>
            <a:endParaRPr lang="en-US" sz="1200" baseline="0" dirty="0" smtClean="0"/>
          </a:p>
          <a:p>
            <a:r>
              <a:rPr lang="en-US" sz="1200" baseline="0" dirty="0" smtClean="0"/>
              <a:t>In the case of HIV surveillance data, you may find that a particular county that had zero HIV diagnosis reported for the past 10 years but five new diagnosis of HIV attributed to injection drug use were reported in the past two years. So, even though the numbers are low, five cases are a substantial increase from the expected zero cases reported in the past.  You should clarify that the increased diagnosis of new HIV cases is not likely due to any changes in surveillance recording practices or other factors at the community level such as increased HIV testing that may artificially inflate the numbers</a:t>
            </a:r>
          </a:p>
        </p:txBody>
      </p:sp>
      <p:sp>
        <p:nvSpPr>
          <p:cNvPr id="4" name="Slide Number Placeholder 3"/>
          <p:cNvSpPr>
            <a:spLocks noGrp="1"/>
          </p:cNvSpPr>
          <p:nvPr>
            <p:ph type="sldNum" sz="quarter" idx="10"/>
          </p:nvPr>
        </p:nvSpPr>
        <p:spPr/>
        <p:txBody>
          <a:bodyPr/>
          <a:lstStyle/>
          <a:p>
            <a:fld id="{7CB2A9B2-D8CE-4E86-B81C-7F768F613C5F}" type="slidenum">
              <a:rPr lang="en-US" smtClean="0"/>
              <a:t>20</a:t>
            </a:fld>
            <a:endParaRPr lang="en-US"/>
          </a:p>
        </p:txBody>
      </p:sp>
    </p:spTree>
    <p:extLst>
      <p:ext uri="{BB962C8B-B14F-4D97-AF65-F5344CB8AC3E}">
        <p14:creationId xmlns:p14="http://schemas.microsoft.com/office/powerpoint/2010/main" val="447305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need to provide evidence that the increases in infections resulted from injection drug use.  For surveillance data, this is accomplished by examining the transmission category of injection drug use.  Such evidence may also be available through other sources such as epidemiological surveys or social or ethnographic community data, as I mentioned. If transmission category is not available – for example, for hepatitis – there are multiple reports suggesting that a majority of acute hepatitis C is due to injection drug use, and these publications could be referenced.  Another example may be qualitative interviews conducted by local researchers or program staff with newly-diagnosed HCV patients that found that all or most patients reported recent history of injection drug use.</a:t>
            </a:r>
          </a:p>
          <a:p>
            <a:endParaRPr lang="en-US" dirty="0" smtClean="0"/>
          </a:p>
        </p:txBody>
      </p:sp>
      <p:sp>
        <p:nvSpPr>
          <p:cNvPr id="4" name="Slide Number Placeholder 3"/>
          <p:cNvSpPr>
            <a:spLocks noGrp="1"/>
          </p:cNvSpPr>
          <p:nvPr>
            <p:ph type="sldNum" sz="quarter" idx="10"/>
          </p:nvPr>
        </p:nvSpPr>
        <p:spPr/>
        <p:txBody>
          <a:bodyPr/>
          <a:lstStyle/>
          <a:p>
            <a:fld id="{7CB2A9B2-D8CE-4E86-B81C-7F768F613C5F}" type="slidenum">
              <a:rPr lang="en-US" smtClean="0"/>
              <a:t>21</a:t>
            </a:fld>
            <a:endParaRPr lang="en-US"/>
          </a:p>
        </p:txBody>
      </p:sp>
    </p:spTree>
    <p:extLst>
      <p:ext uri="{BB962C8B-B14F-4D97-AF65-F5344CB8AC3E}">
        <p14:creationId xmlns:p14="http://schemas.microsoft.com/office/powerpoint/2010/main" val="658724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Existing reports and publications of increases in HIV or viral hepatitis may be submitted as supportive evidence too.  For example, your jurisdiction – your jurisdiction may have experienced an outbreak of hepatitis C infection and there may be a recent MMWR report document in the outbreak and also documenting recommendations that include establishing a necessity.  This would be a very strong supportive evidence to include.  But, you must still provide HIV or viral hepatitis surveillance data.  This is important if more recent data may be available since the outbreak investigation was conducted.</a:t>
            </a:r>
          </a:p>
          <a:p>
            <a:endParaRPr lang="en-US" sz="1200" dirty="0"/>
          </a:p>
        </p:txBody>
      </p:sp>
      <p:sp>
        <p:nvSpPr>
          <p:cNvPr id="4" name="Slide Number Placeholder 3"/>
          <p:cNvSpPr>
            <a:spLocks noGrp="1"/>
          </p:cNvSpPr>
          <p:nvPr>
            <p:ph type="sldNum" sz="quarter" idx="10"/>
          </p:nvPr>
        </p:nvSpPr>
        <p:spPr/>
        <p:txBody>
          <a:bodyPr/>
          <a:lstStyle/>
          <a:p>
            <a:fld id="{7CB2A9B2-D8CE-4E86-B81C-7F768F613C5F}" type="slidenum">
              <a:rPr lang="en-US" smtClean="0"/>
              <a:t>22</a:t>
            </a:fld>
            <a:endParaRPr lang="en-US"/>
          </a:p>
        </p:txBody>
      </p:sp>
    </p:spTree>
    <p:extLst>
      <p:ext uri="{BB962C8B-B14F-4D97-AF65-F5344CB8AC3E}">
        <p14:creationId xmlns:p14="http://schemas.microsoft.com/office/powerpoint/2010/main" val="39711615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 us talk now about jurisdictions at risk for increases.</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23</a:t>
            </a:fld>
            <a:endParaRPr lang="en-US"/>
          </a:p>
        </p:txBody>
      </p:sp>
    </p:spTree>
    <p:extLst>
      <p:ext uri="{BB962C8B-B14F-4D97-AF65-F5344CB8AC3E}">
        <p14:creationId xmlns:p14="http://schemas.microsoft.com/office/powerpoint/2010/main" val="3144307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jurisdictions at risk for but not yet experiencing increases, data should come from multiple sources.  You should use local data when available because it is likely more up to date than national data.  And you should triangulate the data to provide evidence that there is likely an increase in injection drug use.  The outcomes proposed in the guidance to be used to demonstrate needs are associated either directly or indirectly with injection drug use.  But, applicants are welcome to use other outcomes and data sources that may be different from the ones provided in Appendix I of the guidance if such sources may be helpful in demonstrating need for assistance.</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24</a:t>
            </a:fld>
            <a:endParaRPr lang="en-US"/>
          </a:p>
        </p:txBody>
      </p:sp>
    </p:spTree>
    <p:extLst>
      <p:ext uri="{BB962C8B-B14F-4D97-AF65-F5344CB8AC3E}">
        <p14:creationId xmlns:p14="http://schemas.microsoft.com/office/powerpoint/2010/main" val="39645781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list of outcomes is part of the HHS guidance.  And these are example variables that jurisdictions could analyze to document that they are at risk for increases.  They include prevalence of injection drug use that could come from surveys like NSDUH or YRBSS or also from local research, also uptake of SSP services, substance use disorder treatment and admissions related to injection drug, drug-related crime, drug-related overdose mortality and emergency department or other medical care related to substance use.</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25</a:t>
            </a:fld>
            <a:endParaRPr lang="en-US"/>
          </a:p>
        </p:txBody>
      </p:sp>
    </p:spTree>
    <p:extLst>
      <p:ext uri="{BB962C8B-B14F-4D97-AF65-F5344CB8AC3E}">
        <p14:creationId xmlns:p14="http://schemas.microsoft.com/office/powerpoint/2010/main" val="3263937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guidance also includes example data sources in Table Two and in Appendix One that has a detailed list and links of tools and resources.  For example, for the outcome prevalence of drug use and uptake of SSP services, surveys are listed such as the National Survey on Drug Use and Health and YRBSS.  So, again, more detail on how to access the data is provided in Appendix One together with some useful links.</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26</a:t>
            </a:fld>
            <a:endParaRPr lang="en-US"/>
          </a:p>
        </p:txBody>
      </p:sp>
    </p:spTree>
    <p:extLst>
      <p:ext uri="{BB962C8B-B14F-4D97-AF65-F5344CB8AC3E}">
        <p14:creationId xmlns:p14="http://schemas.microsoft.com/office/powerpoint/2010/main" val="36705383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on how to demonstrate need for jurisdiction at risk that is also part of Appendix II of the guidance.  Health departments could prepare their data the same way as is described in this table.  And, again, we will go later in the presentation through each of the columns to provide more detail.</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27</a:t>
            </a:fld>
            <a:endParaRPr lang="en-US"/>
          </a:p>
        </p:txBody>
      </p:sp>
    </p:spTree>
    <p:extLst>
      <p:ext uri="{BB962C8B-B14F-4D97-AF65-F5344CB8AC3E}">
        <p14:creationId xmlns:p14="http://schemas.microsoft.com/office/powerpoint/2010/main" val="21223820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Health departments need to include a narrative triangulating the different data sources and explaining why all the data together suggests the area is at risk of increases in HIV or viral hepatitis.  This example presented here goes through the different outcomes, discusses which outcomes are a direct indication of increases in injection drug use and explains why the increases are considered real and not an artefact or programmatic changes.</a:t>
            </a:r>
          </a:p>
          <a:p>
            <a:endParaRPr lang="en-US" baseline="0" dirty="0" smtClean="0"/>
          </a:p>
        </p:txBody>
      </p:sp>
      <p:sp>
        <p:nvSpPr>
          <p:cNvPr id="4" name="Slide Number Placeholder 3"/>
          <p:cNvSpPr>
            <a:spLocks noGrp="1"/>
          </p:cNvSpPr>
          <p:nvPr>
            <p:ph type="sldNum" sz="quarter" idx="10"/>
          </p:nvPr>
        </p:nvSpPr>
        <p:spPr/>
        <p:txBody>
          <a:bodyPr/>
          <a:lstStyle/>
          <a:p>
            <a:fld id="{68FDA73D-3C60-4250-9677-319BA959E5B2}" type="slidenum">
              <a:rPr lang="en-US" smtClean="0"/>
              <a:t>28</a:t>
            </a:fld>
            <a:endParaRPr lang="en-US"/>
          </a:p>
        </p:txBody>
      </p:sp>
    </p:spTree>
    <p:extLst>
      <p:ext uri="{BB962C8B-B14F-4D97-AF65-F5344CB8AC3E}">
        <p14:creationId xmlns:p14="http://schemas.microsoft.com/office/powerpoint/2010/main" val="17679914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sz="1200" dirty="0" smtClean="0"/>
          </a:p>
          <a:p>
            <a:pPr defTabSz="931774"/>
            <a:r>
              <a:rPr lang="en-US" sz="1200" dirty="0" smtClean="0"/>
              <a:t>So, some tips for presenting strong evidence for jurisdictions at risk for increases.  Triangulation of multiple data sources is recommended because, again, a single data source may be insufficient and lead to incorrect conclusions.  For example, increases in arrest for syringe and drug possession may be due to increased enforcement by the police force or additional human resources or drug enforcement units.  Evidence from multiple data sources that indicate similar trends strengthen the conclusion of increases in injection drug use.</a:t>
            </a:r>
            <a:endParaRPr lang="en-US" sz="1200" dirty="0"/>
          </a:p>
        </p:txBody>
      </p:sp>
      <p:sp>
        <p:nvSpPr>
          <p:cNvPr id="4" name="Slide Number Placeholder 3"/>
          <p:cNvSpPr>
            <a:spLocks noGrp="1"/>
          </p:cNvSpPr>
          <p:nvPr>
            <p:ph type="sldNum" sz="quarter" idx="10"/>
          </p:nvPr>
        </p:nvSpPr>
        <p:spPr/>
        <p:txBody>
          <a:bodyPr/>
          <a:lstStyle/>
          <a:p>
            <a:fld id="{68FDA73D-3C60-4250-9677-319BA959E5B2}" type="slidenum">
              <a:rPr lang="en-US" smtClean="0"/>
              <a:t>29</a:t>
            </a:fld>
            <a:endParaRPr lang="en-US"/>
          </a:p>
        </p:txBody>
      </p:sp>
    </p:spTree>
    <p:extLst>
      <p:ext uri="{BB962C8B-B14F-4D97-AF65-F5344CB8AC3E}">
        <p14:creationId xmlns:p14="http://schemas.microsoft.com/office/powerpoint/2010/main" val="2713960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objective of the talk is to review the HHS Implementation Guidance and provide information and tips for preparing requests for determination of need.</a:t>
            </a:r>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3</a:t>
            </a:fld>
            <a:endParaRPr lang="en-US"/>
          </a:p>
        </p:txBody>
      </p:sp>
    </p:spTree>
    <p:extLst>
      <p:ext uri="{BB962C8B-B14F-4D97-AF65-F5344CB8AC3E}">
        <p14:creationId xmlns:p14="http://schemas.microsoft.com/office/powerpoint/2010/main" val="24792642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If local data is available, you should use it over national data.  Local data may be more timely and relevant.  So, for example, rather than relying on federal datasets such as SAMHSA and (TETS) on admissions to substance use disorder treatment programs, request data from the relevant state agency that collects this information or directly from local treatment programs.  You can use local SSP (where) program data is available, which may be helpful to show that current services need to be strengthened or expanded.</a:t>
            </a:r>
            <a:endParaRPr lang="en-US" sz="1200" dirty="0"/>
          </a:p>
        </p:txBody>
      </p:sp>
      <p:sp>
        <p:nvSpPr>
          <p:cNvPr id="4" name="Slide Number Placeholder 3"/>
          <p:cNvSpPr>
            <a:spLocks noGrp="1"/>
          </p:cNvSpPr>
          <p:nvPr>
            <p:ph type="sldNum" sz="quarter" idx="10"/>
          </p:nvPr>
        </p:nvSpPr>
        <p:spPr/>
        <p:txBody>
          <a:bodyPr/>
          <a:lstStyle/>
          <a:p>
            <a:fld id="{68FDA73D-3C60-4250-9677-319BA959E5B2}" type="slidenum">
              <a:rPr lang="en-US" smtClean="0"/>
              <a:t>30</a:t>
            </a:fld>
            <a:endParaRPr lang="en-US"/>
          </a:p>
        </p:txBody>
      </p:sp>
    </p:spTree>
    <p:extLst>
      <p:ext uri="{BB962C8B-B14F-4D97-AF65-F5344CB8AC3E}">
        <p14:creationId xmlns:p14="http://schemas.microsoft.com/office/powerpoint/2010/main" val="21799030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More direct indicators of transmission risk related to injection drug use are more informative.  Some examples of more direct indicators of drug injection are admission to substance use disorder treatment for injection drug use, arrest records for injection paraphernalia, ER admissions for injection-related injuries such as severe skin and soft tissue abscesses or also overdoses.  And some examples of less direct indicators of drug injection are prescription opioid prescribing pattern and drug seizes by law enforcement</a:t>
            </a:r>
            <a:endParaRPr lang="en-US" sz="1200" dirty="0"/>
          </a:p>
        </p:txBody>
      </p:sp>
      <p:sp>
        <p:nvSpPr>
          <p:cNvPr id="4" name="Slide Number Placeholder 3"/>
          <p:cNvSpPr>
            <a:spLocks noGrp="1"/>
          </p:cNvSpPr>
          <p:nvPr>
            <p:ph type="sldNum" sz="quarter" idx="10"/>
          </p:nvPr>
        </p:nvSpPr>
        <p:spPr/>
        <p:txBody>
          <a:bodyPr/>
          <a:lstStyle/>
          <a:p>
            <a:fld id="{68FDA73D-3C60-4250-9677-319BA959E5B2}" type="slidenum">
              <a:rPr lang="en-US" smtClean="0"/>
              <a:t>31</a:t>
            </a:fld>
            <a:endParaRPr lang="en-US"/>
          </a:p>
        </p:txBody>
      </p:sp>
    </p:spTree>
    <p:extLst>
      <p:ext uri="{BB962C8B-B14F-4D97-AF65-F5344CB8AC3E}">
        <p14:creationId xmlns:p14="http://schemas.microsoft.com/office/powerpoint/2010/main" val="7793808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t>Existing reports and publications that document a risk for a potential increase in HIV or viral hepatitis may be submitted as supportive evidence.  For example, CDC recently released a vulnerability assessment report that identifies counties throughout the U.S. that may be at risk for a potential HIV outbreak. </a:t>
            </a:r>
          </a:p>
          <a:p>
            <a:endParaRPr lang="en-US" sz="1200" b="0" dirty="0" smtClean="0"/>
          </a:p>
          <a:p>
            <a:r>
              <a:rPr lang="en-US" sz="1200" b="0" dirty="0" smtClean="0"/>
              <a:t>This would be good supporting evidence to include.  However, the vulnerability assessment relied on nationally-available data that could have limitations such as timeliness.  It also did not include certain data that CDC believes would be very useful for demonstrating need but that at the time that analysis was not available nationally.  Therefore, you must still provide data on additional data sources.</a:t>
            </a:r>
            <a:endParaRPr lang="en-US" sz="1200" b="0" dirty="0"/>
          </a:p>
        </p:txBody>
      </p:sp>
      <p:sp>
        <p:nvSpPr>
          <p:cNvPr id="4" name="Slide Number Placeholder 3"/>
          <p:cNvSpPr>
            <a:spLocks noGrp="1"/>
          </p:cNvSpPr>
          <p:nvPr>
            <p:ph type="sldNum" sz="quarter" idx="10"/>
          </p:nvPr>
        </p:nvSpPr>
        <p:spPr/>
        <p:txBody>
          <a:bodyPr/>
          <a:lstStyle/>
          <a:p>
            <a:fld id="{7CB2A9B2-D8CE-4E86-B81C-7F768F613C5F}" type="slidenum">
              <a:rPr lang="en-US" smtClean="0"/>
              <a:t>32</a:t>
            </a:fld>
            <a:endParaRPr lang="en-US"/>
          </a:p>
        </p:txBody>
      </p:sp>
    </p:spTree>
    <p:extLst>
      <p:ext uri="{BB962C8B-B14F-4D97-AF65-F5344CB8AC3E}">
        <p14:creationId xmlns:p14="http://schemas.microsoft.com/office/powerpoint/2010/main" val="8069677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 us talk about how to prepare and submit a request for a determination of need</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33</a:t>
            </a:fld>
            <a:endParaRPr lang="en-US"/>
          </a:p>
        </p:txBody>
      </p:sp>
    </p:spTree>
    <p:extLst>
      <p:ext uri="{BB962C8B-B14F-4D97-AF65-F5344CB8AC3E}">
        <p14:creationId xmlns:p14="http://schemas.microsoft.com/office/powerpoint/2010/main" val="6040158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local, territorial and tribal health departments can request CDC’s concurrence for their determination of need.  And the determination of need </a:t>
            </a:r>
            <a:r>
              <a:rPr lang="en-US" baseline="0" dirty="0" smtClean="0"/>
              <a:t>request should </a:t>
            </a:r>
            <a:r>
              <a:rPr lang="en-US" dirty="0" smtClean="0"/>
              <a:t>indicate whether their jurisdiction is experiencing or at risk of but not yet experiencing increases in viral hepatitis or HIV infections due to injection drug use. </a:t>
            </a:r>
          </a:p>
          <a:p>
            <a:endParaRPr lang="en-US" dirty="0" smtClean="0"/>
          </a:p>
          <a:p>
            <a:r>
              <a:rPr lang="en-US" dirty="0" smtClean="0"/>
              <a:t>It should describe the outcomes, analyze the data sources, the geographic area covered, specify the assessment period, the type of measure used, the relative percent increase during the assessment period and, as mentioned previously for jurisdictions at risk for increases, also include a pre-summary of how the data was triangulated or taken together to support this determination.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34</a:t>
            </a:fld>
            <a:endParaRPr lang="en-US"/>
          </a:p>
        </p:txBody>
      </p:sp>
    </p:spTree>
    <p:extLst>
      <p:ext uri="{BB962C8B-B14F-4D97-AF65-F5344CB8AC3E}">
        <p14:creationId xmlns:p14="http://schemas.microsoft.com/office/powerpoint/2010/main" val="1472446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again, the appendix in the guidance can be very helpful since they provide examples on how to prepare and request for determination of need.  It could be that, in some situations, you have jurisdiction that are both experiencing increases or at risk for increases.  And that would be fine to include both cases into your request.</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35</a:t>
            </a:fld>
            <a:endParaRPr lang="en-US"/>
          </a:p>
        </p:txBody>
      </p:sp>
    </p:spTree>
    <p:extLst>
      <p:ext uri="{BB962C8B-B14F-4D97-AF65-F5344CB8AC3E}">
        <p14:creationId xmlns:p14="http://schemas.microsoft.com/office/powerpoint/2010/main" val="24481132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we will go through the different elements that are required.</a:t>
            </a:r>
          </a:p>
          <a:p>
            <a:endParaRPr lang="en-US" dirty="0" smtClean="0"/>
          </a:p>
          <a:p>
            <a:r>
              <a:rPr lang="en-US" dirty="0" smtClean="0"/>
              <a:t>The request should specify the outcomes analyzed.  In this example, the outcomes are treatment admissions, heroin-related arrest and overdose deaths.  </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36</a:t>
            </a:fld>
            <a:endParaRPr lang="en-US"/>
          </a:p>
        </p:txBody>
      </p:sp>
    </p:spTree>
    <p:extLst>
      <p:ext uri="{BB962C8B-B14F-4D97-AF65-F5344CB8AC3E}">
        <p14:creationId xmlns:p14="http://schemas.microsoft.com/office/powerpoint/2010/main" val="3509627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data sources analyzed for this outcome – in this example, data on treatment admissions that came from the State Division of Alcohol and Drug Abuse.  Arrest data came from the county arrest records, and drug overdose deaths were from the state medical examiner.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37</a:t>
            </a:fld>
            <a:endParaRPr lang="en-US"/>
          </a:p>
        </p:txBody>
      </p:sp>
    </p:spTree>
    <p:extLst>
      <p:ext uri="{BB962C8B-B14F-4D97-AF65-F5344CB8AC3E}">
        <p14:creationId xmlns:p14="http://schemas.microsoft.com/office/powerpoint/2010/main" val="9316789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request will be reviewed and approved for the specific geographic area.  The city or county that the data corresponds on is verified.  And, again, if only one jurisdiction within a state has a need, the CDC determination of need will apply to what – to that one jurisdiction and any new need in other geographic areas would require a new request of need to CDC.  However, if multiple jurisdictions within a state have a need, the health department could choose to make the request for a determination of need for the whole state.  CDC concurrence of need would then apply to the entire state and no new determinations will be needed for additional areas at risk within the state.</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38</a:t>
            </a:fld>
            <a:endParaRPr lang="en-US"/>
          </a:p>
        </p:txBody>
      </p:sp>
    </p:spTree>
    <p:extLst>
      <p:ext uri="{BB962C8B-B14F-4D97-AF65-F5344CB8AC3E}">
        <p14:creationId xmlns:p14="http://schemas.microsoft.com/office/powerpoint/2010/main" val="31560201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beginning and the end of the assessment period need to be specified for each outcome and also the type of measure that is being used.  </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39</a:t>
            </a:fld>
            <a:endParaRPr lang="en-US"/>
          </a:p>
        </p:txBody>
      </p:sp>
    </p:spTree>
    <p:extLst>
      <p:ext uri="{BB962C8B-B14F-4D97-AF65-F5344CB8AC3E}">
        <p14:creationId xmlns:p14="http://schemas.microsoft.com/office/powerpoint/2010/main" val="74252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start by providing you some background.  We will talk about the new legal authority for the use of federal funds for Syringe Service Programs.  We will go through the process to prepare determination of need in consultation with CDC.  That can be either for jurisdictions experiencing increases in viral hepatitis or HIV infections or for jurisdictions at risk of increases.  We will also talk about the submission of the request for determination of need.  And I will provide some additional resources that may be helpful during this process.</a:t>
            </a:r>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a:t>
            </a:fld>
            <a:endParaRPr lang="en-US"/>
          </a:p>
        </p:txBody>
      </p:sp>
    </p:spTree>
    <p:extLst>
      <p:ext uri="{BB962C8B-B14F-4D97-AF65-F5344CB8AC3E}">
        <p14:creationId xmlns:p14="http://schemas.microsoft.com/office/powerpoint/2010/main" val="42919192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in terms of the</a:t>
            </a:r>
            <a:r>
              <a:rPr lang="en-US" baseline="0" dirty="0" smtClean="0"/>
              <a:t> </a:t>
            </a:r>
            <a:r>
              <a:rPr lang="en-US" dirty="0" smtClean="0"/>
              <a:t>relative percent increase, it would be estimated by the percentage rate or number at the beginning year minus the measure at the end year divided by the beginning year.  </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40</a:t>
            </a:fld>
            <a:endParaRPr lang="en-US"/>
          </a:p>
        </p:txBody>
      </p:sp>
    </p:spTree>
    <p:extLst>
      <p:ext uri="{BB962C8B-B14F-4D97-AF65-F5344CB8AC3E}">
        <p14:creationId xmlns:p14="http://schemas.microsoft.com/office/powerpoint/2010/main" val="39842703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discussed, the triangulation of data is very important so that we can rule out changes in programs or additional support to law enforcement that may be artificially creating the increases in trend.</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41</a:t>
            </a:fld>
            <a:endParaRPr lang="en-US"/>
          </a:p>
        </p:txBody>
      </p:sp>
    </p:spTree>
    <p:extLst>
      <p:ext uri="{BB962C8B-B14F-4D97-AF65-F5344CB8AC3E}">
        <p14:creationId xmlns:p14="http://schemas.microsoft.com/office/powerpoint/2010/main" val="23497212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local, territorial and tribal health departments should submit the request for need determination to the e-mail address listed in this slide, sspcoordinator@cdc.gov.  </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42</a:t>
            </a:fld>
            <a:endParaRPr lang="en-US"/>
          </a:p>
        </p:txBody>
      </p:sp>
    </p:spTree>
    <p:extLst>
      <p:ext uri="{BB962C8B-B14F-4D97-AF65-F5344CB8AC3E}">
        <p14:creationId xmlns:p14="http://schemas.microsoft.com/office/powerpoint/2010/main" val="21697171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Within 30 days after receipt, CDC will notify the health department whether the evidence is sufficient to demonstrate need.</a:t>
            </a:r>
            <a:r>
              <a:rPr lang="en-US" baseline="0" dirty="0" smtClean="0"/>
              <a:t>  </a:t>
            </a:r>
            <a:r>
              <a:rPr lang="en-US" dirty="0" smtClean="0"/>
              <a:t>CDC will provide applicants with documentation that CDC has concurred that they have demonstrated need.  With the document provided by CDC, the health department and other federal funds recipient may then apply to direct</a:t>
            </a:r>
            <a:r>
              <a:rPr lang="en-US" baseline="0" dirty="0" smtClean="0"/>
              <a:t> funding for SSPs</a:t>
            </a:r>
            <a:r>
              <a:rPr lang="en-US" dirty="0" smtClean="0"/>
              <a:t> to their respective federal agency.  If the evidence is insufficient, then no programmatic or budget changes will be authorized.  Jurisdictions may choose to revise and then resubmit their request with additional evidence based on the feedback that they get from CDC.</a:t>
            </a:r>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43</a:t>
            </a:fld>
            <a:endParaRPr lang="en-US"/>
          </a:p>
        </p:txBody>
      </p:sp>
    </p:spTree>
    <p:extLst>
      <p:ext uri="{BB962C8B-B14F-4D97-AF65-F5344CB8AC3E}">
        <p14:creationId xmlns:p14="http://schemas.microsoft.com/office/powerpoint/2010/main" val="10153962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44</a:t>
            </a:fld>
            <a:endParaRPr lang="en-US"/>
          </a:p>
        </p:txBody>
      </p:sp>
    </p:spTree>
    <p:extLst>
      <p:ext uri="{BB962C8B-B14F-4D97-AF65-F5344CB8AC3E}">
        <p14:creationId xmlns:p14="http://schemas.microsoft.com/office/powerpoint/2010/main" val="4163107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terms of additional resources, if you have questions while preparing your determination of need, you should first review the HHS guidance that has detailed examples of outcomes and data sources.  Health departments should initially gather the data available and internally assess whether this data indicates possible increases.  If additional questions, you can submit request for technical assistance to sspcoordinator@cdc.gov.  Local health departments should request technical assistance from their state health department and collaborate with them in their submission as state health departments can submit a request for multiple jurisdictions in their state.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45</a:t>
            </a:fld>
            <a:endParaRPr lang="en-US"/>
          </a:p>
        </p:txBody>
      </p:sp>
    </p:spTree>
    <p:extLst>
      <p:ext uri="{BB962C8B-B14F-4D97-AF65-F5344CB8AC3E}">
        <p14:creationId xmlns:p14="http://schemas.microsoft.com/office/powerpoint/2010/main" val="4273949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helpful Web Sites.  The CDC Access to Sterile Syringes Web Site provides useful links, including a link to the CDC Program Guidance for Implementing Certain Components of Syringe Service Programs.  And the aids.gov Web Site hosts the HHS guidelines.</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46</a:t>
            </a:fld>
            <a:endParaRPr lang="en-US"/>
          </a:p>
        </p:txBody>
      </p:sp>
    </p:spTree>
    <p:extLst>
      <p:ext uri="{BB962C8B-B14F-4D97-AF65-F5344CB8AC3E}">
        <p14:creationId xmlns:p14="http://schemas.microsoft.com/office/powerpoint/2010/main" val="8673758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Other resources are listed here.  The Community Epidemiology Work Group from NIDA is a network of local drug abuse experts who report semi-annually on drug trends and emerging issues in sentinel sites.  Their Web Site – their Web Site (also) provides great examples on triangulation of multiple data sources on drug use and also provides a contact list for local drug abuse experts.  The CEWG stopped in 2014.  But, their work is being continued by the NIDA National Drug Early Warning System.  And the link for it is provided on this slide.</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47</a:t>
            </a:fld>
            <a:endParaRPr lang="en-US"/>
          </a:p>
        </p:txBody>
      </p:sp>
    </p:spTree>
    <p:extLst>
      <p:ext uri="{BB962C8B-B14F-4D97-AF65-F5344CB8AC3E}">
        <p14:creationId xmlns:p14="http://schemas.microsoft.com/office/powerpoint/2010/main" val="6157405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So, now, we have time for questions. </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48</a:t>
            </a:fld>
            <a:endParaRPr lang="en-US"/>
          </a:p>
        </p:txBody>
      </p:sp>
    </p:spTree>
    <p:extLst>
      <p:ext uri="{BB962C8B-B14F-4D97-AF65-F5344CB8AC3E}">
        <p14:creationId xmlns:p14="http://schemas.microsoft.com/office/powerpoint/2010/main" val="1377005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FDA73D-3C60-4250-9677-319BA959E5B2}" type="slidenum">
              <a:rPr lang="en-US" smtClean="0"/>
              <a:t>5</a:t>
            </a:fld>
            <a:endParaRPr lang="en-US"/>
          </a:p>
        </p:txBody>
      </p:sp>
    </p:spTree>
    <p:extLst>
      <p:ext uri="{BB962C8B-B14F-4D97-AF65-F5344CB8AC3E}">
        <p14:creationId xmlns:p14="http://schemas.microsoft.com/office/powerpoint/2010/main" val="178289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Diagnosis of HIV infection attributed to injection drug use have been declining in the United States after peaking in the late 1980s.  And this decline is, in part, due to effective HIV prevention interventions for persons who inject drugs, or PWID, including access to free sterile syringes and risk reduction education.</a:t>
            </a:r>
          </a:p>
          <a:p>
            <a:endParaRPr lang="en-US" dirty="0" smtClean="0"/>
          </a:p>
          <a:p>
            <a:r>
              <a:rPr lang="en-US" dirty="0" smtClean="0"/>
              <a:t>However, recent trends have suggested increased risk for HIV transmission among PWID that threaten to reverse these earlier successes.  The epidemic of prescription opioid use over the past decade and the increases in heroin use have led to increased prevalence of drug injections.  And there have been documented increases in the prevalence of injection drug use among younger people.  </a:t>
            </a:r>
          </a:p>
          <a:p>
            <a:endParaRPr lang="en-US" dirty="0" smtClean="0"/>
          </a:p>
          <a:p>
            <a:r>
              <a:rPr lang="en-US" dirty="0" smtClean="0"/>
              <a:t>Incidence of acute hepatitis C has increased substantially, reflecting high levels of risky injection practices.  And, finally, we have experienced a large HIV outbreak among PWID in Southeastern Indiana that highlights the devastating impact of injection drug use in communities that have previously lacked effective evidence-based public health interventions.</a:t>
            </a:r>
          </a:p>
          <a:p>
            <a:endParaRPr lang="en-US" dirty="0"/>
          </a:p>
        </p:txBody>
      </p:sp>
      <p:sp>
        <p:nvSpPr>
          <p:cNvPr id="4" name="Slide Number Placeholder 3"/>
          <p:cNvSpPr>
            <a:spLocks noGrp="1"/>
          </p:cNvSpPr>
          <p:nvPr>
            <p:ph type="sldNum" sz="quarter" idx="10"/>
          </p:nvPr>
        </p:nvSpPr>
        <p:spPr/>
        <p:txBody>
          <a:bodyPr/>
          <a:lstStyle/>
          <a:p>
            <a:fld id="{672FFB2D-9C7B-4069-8782-1AC5E8EDD141}" type="slidenum">
              <a:rPr lang="en-US" smtClean="0"/>
              <a:t>6</a:t>
            </a:fld>
            <a:endParaRPr lang="en-US"/>
          </a:p>
        </p:txBody>
      </p:sp>
    </p:spTree>
    <p:extLst>
      <p:ext uri="{BB962C8B-B14F-4D97-AF65-F5344CB8AC3E}">
        <p14:creationId xmlns:p14="http://schemas.microsoft.com/office/powerpoint/2010/main" val="1042903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 very effective tool in our HIV prevention toolbox.  Syringe Service Programs, or SSPs, provide access to free sterile syringes and other injection equipment, safe disposal of used syringes and syringe exchange.  Most provide other health and supportive services as well, including comprehensive risk reduction counseling, safer injection education, HIV and viral hepatitis screening and also referral to treatment and referral to substance use disorder treatment and medical and mental health care.  Over time, these programs have also been called Syringe Exchange Programs or SEPs, Needle Exchange Programs or NEPs and Needle and Syringe Programs or NSPs.</a:t>
            </a:r>
            <a:endParaRPr lang="en-US" dirty="0"/>
          </a:p>
        </p:txBody>
      </p:sp>
      <p:sp>
        <p:nvSpPr>
          <p:cNvPr id="4" name="Slide Number Placeholder 3"/>
          <p:cNvSpPr>
            <a:spLocks noGrp="1"/>
          </p:cNvSpPr>
          <p:nvPr>
            <p:ph type="sldNum" sz="quarter" idx="10"/>
          </p:nvPr>
        </p:nvSpPr>
        <p:spPr/>
        <p:txBody>
          <a:bodyPr/>
          <a:lstStyle/>
          <a:p>
            <a:fld id="{672FFB2D-9C7B-4069-8782-1AC5E8EDD141}" type="slidenum">
              <a:rPr lang="en-US" smtClean="0"/>
              <a:t>7</a:t>
            </a:fld>
            <a:endParaRPr lang="en-US"/>
          </a:p>
        </p:txBody>
      </p:sp>
    </p:spTree>
    <p:extLst>
      <p:ext uri="{BB962C8B-B14F-4D97-AF65-F5344CB8AC3E}">
        <p14:creationId xmlns:p14="http://schemas.microsoft.com/office/powerpoint/2010/main" val="4054362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SSPs were first established in the late 1980s in response to the HIV epidemic.  Based on the most recent data, there were 2014 SSPs known to be operating in the United States in 2013 with substantially fewer SSPs in rural and suburban areas than in urban areas.  Over the past 25-some years, we have collection compelling evidence of SSPs’ effectiveness, safety and also cost-effectiveness for HIV prevention among PWID.  SSPs have been associated with reductions in injection risk behaviors and in HIV incidence and this so, importantly, in the absence of increases in drug use.</a:t>
            </a:r>
          </a:p>
          <a:p>
            <a:endParaRPr lang="en-US" dirty="0" smtClean="0"/>
          </a:p>
          <a:p>
            <a:r>
              <a:rPr lang="en-US" dirty="0" smtClean="0"/>
              <a:t>For example, there have been no persuasive evidence that SSPs increase initiation, duration or frequency of drug injection in communities served by SSPs.  In fact, many of the recent increases in risk injection practices have been in communities that have not had SSPs.  There are also additional documented benefits to SSPs such as enrollment in substance use disorder treatment and higher HIV treatment retention rates.  The benefits of SSPs reach beyond enrolled clients through secondary exchange and also through peer outreach.</a:t>
            </a:r>
            <a:endParaRPr lang="en-US" dirty="0"/>
          </a:p>
        </p:txBody>
      </p:sp>
      <p:sp>
        <p:nvSpPr>
          <p:cNvPr id="4" name="Slide Number Placeholder 3"/>
          <p:cNvSpPr>
            <a:spLocks noGrp="1"/>
          </p:cNvSpPr>
          <p:nvPr>
            <p:ph type="sldNum" sz="quarter" idx="10"/>
          </p:nvPr>
        </p:nvSpPr>
        <p:spPr/>
        <p:txBody>
          <a:bodyPr/>
          <a:lstStyle/>
          <a:p>
            <a:fld id="{672FFB2D-9C7B-4069-8782-1AC5E8EDD141}" type="slidenum">
              <a:rPr lang="en-US" smtClean="0"/>
              <a:t>8</a:t>
            </a:fld>
            <a:endParaRPr lang="en-US"/>
          </a:p>
        </p:txBody>
      </p:sp>
    </p:spTree>
    <p:extLst>
      <p:ext uri="{BB962C8B-B14F-4D97-AF65-F5344CB8AC3E}">
        <p14:creationId xmlns:p14="http://schemas.microsoft.com/office/powerpoint/2010/main" val="1485334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federal funds can be used to support certain components of SSPs</a:t>
            </a:r>
            <a:endParaRPr lang="en-US" dirty="0"/>
          </a:p>
        </p:txBody>
      </p:sp>
      <p:sp>
        <p:nvSpPr>
          <p:cNvPr id="4" name="Slide Number Placeholder 3"/>
          <p:cNvSpPr>
            <a:spLocks noGrp="1"/>
          </p:cNvSpPr>
          <p:nvPr>
            <p:ph type="sldNum" sz="quarter" idx="10"/>
          </p:nvPr>
        </p:nvSpPr>
        <p:spPr/>
        <p:txBody>
          <a:bodyPr/>
          <a:lstStyle/>
          <a:p>
            <a:fld id="{68FDA73D-3C60-4250-9677-319BA959E5B2}" type="slidenum">
              <a:rPr lang="en-US" smtClean="0"/>
              <a:t>9</a:t>
            </a:fld>
            <a:endParaRPr lang="en-US"/>
          </a:p>
        </p:txBody>
      </p:sp>
    </p:spTree>
    <p:extLst>
      <p:ext uri="{BB962C8B-B14F-4D97-AF65-F5344CB8AC3E}">
        <p14:creationId xmlns:p14="http://schemas.microsoft.com/office/powerpoint/2010/main" val="91052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828800" y="3886200"/>
            <a:ext cx="85344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828800" y="4267200"/>
            <a:ext cx="85344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609600" y="1981200"/>
            <a:ext cx="10972800" cy="1676400"/>
          </a:xfrm>
          <a:prstGeom prst="rect">
            <a:avLst/>
          </a:prstGeom>
        </p:spPr>
        <p:txBody>
          <a:bodyPr/>
          <a:lstStyle>
            <a:lvl1pPr>
              <a:lnSpc>
                <a:spcPts val="3000"/>
              </a:lnSpc>
              <a:defRPr sz="2800" b="1" baseline="0">
                <a:solidFill>
                  <a:schemeClr val="bg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userDrawn="1">
            <p:ph type="body" sz="quarter" idx="11" hasCustomPrompt="1"/>
          </p:nvPr>
        </p:nvSpPr>
        <p:spPr>
          <a:xfrm>
            <a:off x="3048000" y="6272784"/>
            <a:ext cx="6807200" cy="182880"/>
          </a:xfrm>
          <a:prstGeom prst="rect">
            <a:avLst/>
          </a:prstGeom>
        </p:spPr>
        <p:txBody>
          <a:bodyPr/>
          <a:lstStyle>
            <a:lvl1pPr>
              <a:buNone/>
              <a:defRPr sz="1000" baseline="0">
                <a:solidFill>
                  <a:schemeClr val="tx2"/>
                </a:solidFill>
              </a:defRPr>
            </a:lvl1pPr>
          </a:lstStyle>
          <a:p>
            <a:r>
              <a:rPr lang="en-US" dirty="0" smtClean="0"/>
              <a:t>Place Descriptor Here</a:t>
            </a:r>
            <a:endParaRPr lang="en-US" dirty="0"/>
          </a:p>
        </p:txBody>
      </p:sp>
      <p:sp>
        <p:nvSpPr>
          <p:cNvPr id="7" name="Text Placeholder 6"/>
          <p:cNvSpPr>
            <a:spLocks noGrp="1"/>
          </p:cNvSpPr>
          <p:nvPr userDrawn="1">
            <p:ph type="body" sz="quarter" idx="12" hasCustomPrompt="1"/>
          </p:nvPr>
        </p:nvSpPr>
        <p:spPr>
          <a:xfrm>
            <a:off x="3048000" y="6464808"/>
            <a:ext cx="6807200" cy="228600"/>
          </a:xfrm>
          <a:prstGeom prst="rect">
            <a:avLst/>
          </a:prstGeom>
        </p:spPr>
        <p:txBody>
          <a:bodyPr/>
          <a:lstStyle>
            <a:lvl1pPr>
              <a:buNone/>
              <a:defRPr sz="1000" baseline="0">
                <a:solidFill>
                  <a:schemeClr val="tx2"/>
                </a:solidFill>
              </a:defRPr>
            </a:lvl1pPr>
          </a:lstStyle>
          <a:p>
            <a:r>
              <a:rPr lang="en-US" dirty="0" smtClean="0"/>
              <a:t>Place Descriptor Here</a:t>
            </a:r>
            <a:endParaRPr lang="en-US" dirty="0"/>
          </a:p>
        </p:txBody>
      </p:sp>
    </p:spTree>
    <p:extLst>
      <p:ext uri="{BB962C8B-B14F-4D97-AF65-F5344CB8AC3E}">
        <p14:creationId xmlns:p14="http://schemas.microsoft.com/office/powerpoint/2010/main" val="391793746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143000"/>
          </a:xfrm>
          <a:prstGeom prst="rect">
            <a:avLst/>
          </a:prstGeom>
        </p:spPr>
        <p:txBody>
          <a:bodyPr anchor="b" anchorCtr="0"/>
          <a:lstStyle>
            <a:lvl1pPr>
              <a:lnSpc>
                <a:spcPts val="3000"/>
              </a:lnSpc>
              <a:defRPr sz="2800" b="1" baseline="0">
                <a:solidFill>
                  <a:schemeClr val="bg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609600" y="1600201"/>
            <a:ext cx="109728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609600" y="5791200"/>
            <a:ext cx="109728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1535016650"/>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143000"/>
          </a:xfrm>
          <a:prstGeom prst="rect">
            <a:avLst/>
          </a:prstGeom>
        </p:spPr>
        <p:txBody>
          <a:bodyPr anchor="b" anchorCtr="0"/>
          <a:lstStyle>
            <a:lvl1pPr>
              <a:lnSpc>
                <a:spcPts val="3000"/>
              </a:lnSpc>
              <a:defRPr sz="2800" b="1" baseline="0">
                <a:solidFill>
                  <a:schemeClr val="bg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609600" y="1600201"/>
            <a:ext cx="109728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609600" y="5791200"/>
            <a:ext cx="109728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49072962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828800" y="3886200"/>
            <a:ext cx="85344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828800" y="4267200"/>
            <a:ext cx="85344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609600" y="1981200"/>
            <a:ext cx="10972800" cy="1676400"/>
          </a:xfrm>
          <a:prstGeom prst="rect">
            <a:avLst/>
          </a:prstGeom>
        </p:spPr>
        <p:txBody>
          <a:bodyPr/>
          <a:lstStyle>
            <a:lvl1pPr>
              <a:lnSpc>
                <a:spcPts val="3000"/>
              </a:lnSpc>
              <a:defRPr sz="2800" b="1" baseline="0">
                <a:solidFill>
                  <a:schemeClr val="bg1"/>
                </a:solidFill>
                <a:effectLst/>
              </a:defRPr>
            </a:lvl1pPr>
          </a:lstStyle>
          <a:p>
            <a:r>
              <a:rPr lang="en-US" dirty="0" smtClean="0"/>
              <a:t>Title of Presentation – Myriad Pro</a:t>
            </a:r>
            <a:br>
              <a:rPr lang="en-US" dirty="0" smtClean="0"/>
            </a:br>
            <a:r>
              <a:rPr lang="en-US" dirty="0" smtClean="0"/>
              <a:t> Bold, Shadow 28pt</a:t>
            </a:r>
            <a:endParaRPr lang="en-US" dirty="0"/>
          </a:p>
        </p:txBody>
      </p:sp>
    </p:spTree>
    <p:extLst>
      <p:ext uri="{BB962C8B-B14F-4D97-AF65-F5344CB8AC3E}">
        <p14:creationId xmlns:p14="http://schemas.microsoft.com/office/powerpoint/2010/main" val="329665204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143000"/>
          </a:xfrm>
          <a:prstGeom prst="rect">
            <a:avLst/>
          </a:prstGeom>
        </p:spPr>
        <p:txBody>
          <a:bodyPr anchor="b" anchorCtr="0"/>
          <a:lstStyle>
            <a:lvl1pPr>
              <a:lnSpc>
                <a:spcPts val="3000"/>
              </a:lnSpc>
              <a:defRPr sz="2800" b="1" baseline="0">
                <a:solidFill>
                  <a:schemeClr val="bg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609600" y="1600201"/>
            <a:ext cx="109728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609600" y="5791200"/>
            <a:ext cx="89408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387688917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3"/>
            <a:ext cx="10363200" cy="1362075"/>
          </a:xfrm>
          <a:prstGeom prst="rect">
            <a:avLst/>
          </a:prstGeom>
        </p:spPr>
        <p:txBody>
          <a:bodyPr anchor="t"/>
          <a:lstStyle>
            <a:lvl1pPr algn="l">
              <a:lnSpc>
                <a:spcPts val="3800"/>
              </a:lnSpc>
              <a:defRPr sz="3600" b="1" cap="all" baseline="0">
                <a:solidFill>
                  <a:schemeClr val="bg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963084" y="2906713"/>
            <a:ext cx="103632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extLst>
      <p:ext uri="{BB962C8B-B14F-4D97-AF65-F5344CB8AC3E}">
        <p14:creationId xmlns:p14="http://schemas.microsoft.com/office/powerpoint/2010/main" val="167447340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2" y="273050"/>
            <a:ext cx="4011084" cy="1162050"/>
          </a:xfrm>
          <a:prstGeom prst="rect">
            <a:avLst/>
          </a:prstGeom>
        </p:spPr>
        <p:txBody>
          <a:bodyPr anchor="b"/>
          <a:lstStyle>
            <a:lvl1pPr algn="l">
              <a:defRPr sz="2000" b="1" baseline="0">
                <a:solidFill>
                  <a:schemeClr val="bg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4766733" y="273051"/>
            <a:ext cx="6815667" cy="5518150"/>
          </a:xfrm>
          <a:prstGeom prst="rect">
            <a:avLst/>
          </a:prstGeom>
        </p:spPr>
        <p:txBody>
          <a:bodyPr anchor="ctr" anchorCtr="0"/>
          <a:lstStyle>
            <a:lvl1pPr>
              <a:buClr>
                <a:schemeClr val="bg1"/>
              </a:buClr>
              <a:buSzPct val="70000"/>
              <a:buFont typeface="Wingdings" pitchFamily="2" charset="2"/>
              <a:buChar char="q"/>
              <a:defRPr sz="2400" b="1">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609602" y="1435104"/>
            <a:ext cx="4011084"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609600" y="5791200"/>
            <a:ext cx="109728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358572584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89717" y="4800600"/>
            <a:ext cx="7315200" cy="566738"/>
          </a:xfrm>
          <a:prstGeom prst="rect">
            <a:avLst/>
          </a:prstGeom>
        </p:spPr>
        <p:txBody>
          <a:bodyPr anchor="b"/>
          <a:lstStyle>
            <a:lvl1pPr algn="l">
              <a:defRPr sz="2000" b="1" baseline="0">
                <a:solidFill>
                  <a:schemeClr val="bg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2389717" y="612775"/>
            <a:ext cx="73152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bg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2389717" y="5367338"/>
            <a:ext cx="73152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extLst>
      <p:ext uri="{BB962C8B-B14F-4D97-AF65-F5344CB8AC3E}">
        <p14:creationId xmlns:p14="http://schemas.microsoft.com/office/powerpoint/2010/main" val="115987199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28800" y="1981200"/>
            <a:ext cx="85344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9" name="Rectangle 8"/>
          <p:cNvSpPr/>
          <p:nvPr userDrawn="1"/>
        </p:nvSpPr>
        <p:spPr>
          <a:xfrm>
            <a:off x="1828800" y="4343400"/>
            <a:ext cx="8534400" cy="292388"/>
          </a:xfrm>
          <a:prstGeom prst="rect">
            <a:avLst/>
          </a:prstGeom>
        </p:spPr>
        <p:txBody>
          <a:bodyPr wrap="square">
            <a:spAutoFit/>
          </a:bodyPr>
          <a:lstStyle/>
          <a:p>
            <a:r>
              <a:rPr lang="en-US" sz="1300" b="1" dirty="0">
                <a:solidFill>
                  <a:srgbClr val="FFFFFF"/>
                </a:solidFill>
              </a:rPr>
              <a:t>For more information please contact Centers for Disease Control and Prevention</a:t>
            </a:r>
          </a:p>
        </p:txBody>
      </p:sp>
      <p:sp>
        <p:nvSpPr>
          <p:cNvPr id="11" name="Rectangle 10"/>
          <p:cNvSpPr/>
          <p:nvPr userDrawn="1"/>
        </p:nvSpPr>
        <p:spPr>
          <a:xfrm>
            <a:off x="1828800" y="4706037"/>
            <a:ext cx="7924800" cy="646331"/>
          </a:xfrm>
          <a:prstGeom prst="rect">
            <a:avLst/>
          </a:prstGeom>
        </p:spPr>
        <p:txBody>
          <a:bodyPr wrap="square">
            <a:spAutoFit/>
          </a:bodyPr>
          <a:lstStyle/>
          <a:p>
            <a:r>
              <a:rPr lang="en-US" sz="1200" dirty="0">
                <a:solidFill>
                  <a:srgbClr val="FFFFFF"/>
                </a:solidFill>
              </a:rPr>
              <a:t>1600 Clifton Road NE, Atlanta, GA 30333</a:t>
            </a:r>
          </a:p>
          <a:p>
            <a:r>
              <a:rPr lang="en-US" sz="1200" dirty="0">
                <a:solidFill>
                  <a:srgbClr val="FFFFFF"/>
                </a:solidFill>
              </a:rPr>
              <a:t>Telephone, 1-800-CDC-INFO (232-4636)/TTY: 1-888-232-6348</a:t>
            </a:r>
          </a:p>
          <a:p>
            <a:r>
              <a:rPr lang="en-US" sz="1200" dirty="0">
                <a:solidFill>
                  <a:srgbClr val="FFFFFF"/>
                </a:solidFill>
              </a:rPr>
              <a:t>E-mail: cdcinfo@cdc.gov 	Web: www.cdc.gov</a:t>
            </a:r>
          </a:p>
        </p:txBody>
      </p:sp>
      <p:sp>
        <p:nvSpPr>
          <p:cNvPr id="10" name="Text Placeholder 5"/>
          <p:cNvSpPr>
            <a:spLocks noGrp="1"/>
          </p:cNvSpPr>
          <p:nvPr>
            <p:ph type="body" sz="quarter" idx="11" hasCustomPrompt="1"/>
          </p:nvPr>
        </p:nvSpPr>
        <p:spPr>
          <a:xfrm>
            <a:off x="3048000" y="6272784"/>
            <a:ext cx="6807200" cy="182880"/>
          </a:xfrm>
          <a:prstGeom prst="rect">
            <a:avLst/>
          </a:prstGeom>
        </p:spPr>
        <p:txBody>
          <a:bodyPr/>
          <a:lstStyle>
            <a:lvl1pPr>
              <a:buNone/>
              <a:defRPr sz="1000" baseline="0">
                <a:solidFill>
                  <a:schemeClr val="tx2"/>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3048000" y="6464808"/>
            <a:ext cx="6807200" cy="228600"/>
          </a:xfrm>
          <a:prstGeom prst="rect">
            <a:avLst/>
          </a:prstGeom>
        </p:spPr>
        <p:txBody>
          <a:bodyPr/>
          <a:lstStyle>
            <a:lvl1pPr>
              <a:buNone/>
              <a:defRPr sz="1000" baseline="0">
                <a:solidFill>
                  <a:schemeClr val="tx2"/>
                </a:solidFill>
              </a:defRPr>
            </a:lvl1pPr>
          </a:lstStyle>
          <a:p>
            <a:r>
              <a:rPr lang="en-US" dirty="0" smtClean="0"/>
              <a:t>Place Descriptor Here</a:t>
            </a:r>
            <a:endParaRPr lang="en-US" dirty="0"/>
          </a:p>
        </p:txBody>
      </p:sp>
      <p:sp>
        <p:nvSpPr>
          <p:cNvPr id="7" name="Rectangle 6"/>
          <p:cNvSpPr/>
          <p:nvPr userDrawn="1"/>
        </p:nvSpPr>
        <p:spPr>
          <a:xfrm>
            <a:off x="1828800" y="5421868"/>
            <a:ext cx="7924800" cy="369332"/>
          </a:xfrm>
          <a:prstGeom prst="rect">
            <a:avLst/>
          </a:prstGeom>
        </p:spPr>
        <p:txBody>
          <a:bodyPr wrap="square">
            <a:spAutoFit/>
          </a:bodyPr>
          <a:lstStyle/>
          <a:p>
            <a:r>
              <a:rPr lang="en-US" sz="900" dirty="0">
                <a:solidFill>
                  <a:srgbClr val="FFFFFF"/>
                </a:solidFill>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143678419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753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SSPCOORDINATOR@CDC.GO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mailto:SSPCOORDINATOR@CDC.GOV"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cdc.gov/hiv/risk/syringes.html"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https://www.aids.gov/pdf/hhs-ssp-guidance.pdf"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drugabuse.gov/about-nida/organization/workgroups-interest-groups-consortia/community-epidemiology-work-group-cewg"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ndews.org/"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cdc.gov/hiv/library/reports/surveill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338355"/>
            <a:ext cx="10972800" cy="2560785"/>
          </a:xfrm>
        </p:spPr>
        <p:txBody>
          <a:bodyPr/>
          <a:lstStyle/>
          <a:p>
            <a:pPr>
              <a:lnSpc>
                <a:spcPct val="100000"/>
              </a:lnSpc>
            </a:pPr>
            <a:r>
              <a:rPr lang="en-US" sz="3200" b="0" dirty="0"/>
              <a:t/>
            </a:r>
            <a:br>
              <a:rPr lang="en-US" sz="3200" b="0" dirty="0"/>
            </a:br>
            <a:r>
              <a:rPr lang="en-US" sz="3200" b="0" dirty="0"/>
              <a:t> </a:t>
            </a:r>
            <a:r>
              <a:rPr lang="en-US" sz="3200" dirty="0"/>
              <a:t>HHS Implementation Guidance </a:t>
            </a:r>
            <a:r>
              <a:rPr lang="en-US" sz="3200" dirty="0" smtClean="0"/>
              <a:t>to </a:t>
            </a:r>
            <a:r>
              <a:rPr lang="en-US" sz="3200" dirty="0"/>
              <a:t>Support </a:t>
            </a:r>
            <a:r>
              <a:rPr lang="en-US" sz="3200" dirty="0" smtClean="0"/>
              <a:t>Certain Components of Syringe Services Programs, 2016:</a:t>
            </a:r>
            <a:r>
              <a:rPr lang="en-US" sz="1600" dirty="0" smtClean="0"/>
              <a:t/>
            </a:r>
            <a:br>
              <a:rPr lang="en-US" sz="1600" dirty="0" smtClean="0"/>
            </a:br>
            <a:r>
              <a:rPr lang="en-US" sz="1600" dirty="0" smtClean="0"/>
              <a:t/>
            </a:r>
            <a:br>
              <a:rPr lang="en-US" sz="1600" dirty="0" smtClean="0"/>
            </a:br>
            <a:r>
              <a:rPr lang="en-US" dirty="0" smtClean="0"/>
              <a:t>Requesting </a:t>
            </a:r>
            <a:r>
              <a:rPr lang="en-US" dirty="0"/>
              <a:t>a Determination of Need in Consultation with CDC</a:t>
            </a:r>
          </a:p>
        </p:txBody>
      </p:sp>
      <p:sp>
        <p:nvSpPr>
          <p:cNvPr id="6" name="Subtitle 5"/>
          <p:cNvSpPr>
            <a:spLocks noGrp="1"/>
          </p:cNvSpPr>
          <p:nvPr>
            <p:ph type="subTitle" idx="1"/>
          </p:nvPr>
        </p:nvSpPr>
        <p:spPr>
          <a:xfrm>
            <a:off x="927463" y="4118950"/>
            <a:ext cx="10162903" cy="570616"/>
          </a:xfrm>
        </p:spPr>
        <p:txBody>
          <a:bodyPr/>
          <a:lstStyle/>
          <a:p>
            <a:r>
              <a:rPr lang="en-US" sz="3600" dirty="0" smtClean="0"/>
              <a:t>Gabriela Paz-Bailey</a:t>
            </a:r>
          </a:p>
        </p:txBody>
      </p:sp>
      <p:sp>
        <p:nvSpPr>
          <p:cNvPr id="7" name="Title 4"/>
          <p:cNvSpPr txBox="1">
            <a:spLocks/>
          </p:cNvSpPr>
          <p:nvPr/>
        </p:nvSpPr>
        <p:spPr>
          <a:xfrm>
            <a:off x="522514" y="4943882"/>
            <a:ext cx="10972800" cy="790426"/>
          </a:xfrm>
          <a:prstGeom prst="rect">
            <a:avLst/>
          </a:prstGeom>
        </p:spPr>
        <p:txBody>
          <a:bodyPr/>
          <a:lstStyle>
            <a:lvl1pPr algn="ctr" defTabSz="914400" rtl="0" eaLnBrk="1" latinLnBrk="0" hangingPunct="1">
              <a:lnSpc>
                <a:spcPts val="3000"/>
              </a:lnSpc>
              <a:spcBef>
                <a:spcPct val="0"/>
              </a:spcBef>
              <a:buNone/>
              <a:defRPr sz="2800" b="1" kern="1200" baseline="0">
                <a:solidFill>
                  <a:schemeClr val="bg1"/>
                </a:solidFill>
                <a:effectLst/>
                <a:latin typeface="+mj-lt"/>
                <a:ea typeface="+mj-ea"/>
                <a:cs typeface="+mj-cs"/>
              </a:defRPr>
            </a:lvl1pPr>
          </a:lstStyle>
          <a:p>
            <a:pPr>
              <a:lnSpc>
                <a:spcPct val="100000"/>
              </a:lnSpc>
            </a:pPr>
            <a:r>
              <a:rPr lang="en-US" sz="3600" dirty="0">
                <a:latin typeface="+mn-lt"/>
                <a:ea typeface="+mn-ea"/>
                <a:cs typeface="+mn-cs"/>
              </a:rPr>
              <a:t>Centers for Disease Control </a:t>
            </a:r>
            <a:r>
              <a:rPr lang="en-US" sz="3600" dirty="0" smtClean="0">
                <a:latin typeface="+mn-lt"/>
                <a:ea typeface="+mn-ea"/>
                <a:cs typeface="+mn-cs"/>
              </a:rPr>
              <a:t>and Prevention</a:t>
            </a:r>
            <a:endParaRPr lang="en-US" sz="3600" dirty="0">
              <a:latin typeface="+mn-lt"/>
              <a:ea typeface="+mn-ea"/>
              <a:cs typeface="+mn-cs"/>
            </a:endParaRPr>
          </a:p>
        </p:txBody>
      </p:sp>
    </p:spTree>
    <p:extLst>
      <p:ext uri="{BB962C8B-B14F-4D97-AF65-F5344CB8AC3E}">
        <p14:creationId xmlns:p14="http://schemas.microsoft.com/office/powerpoint/2010/main" val="415286888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38773"/>
          </a:xfrm>
        </p:spPr>
        <p:txBody>
          <a:bodyPr/>
          <a:lstStyle/>
          <a:p>
            <a:r>
              <a:rPr lang="en-US" sz="3200" dirty="0"/>
              <a:t>Consolidated Appropriations Act, 2016 (P.L. 114-115): Federal funds can now be used to support SSPs</a:t>
            </a:r>
            <a:endParaRPr lang="en-US" sz="3000" dirty="0"/>
          </a:p>
        </p:txBody>
      </p:sp>
      <p:sp>
        <p:nvSpPr>
          <p:cNvPr id="3" name="Content Placeholder 2"/>
          <p:cNvSpPr>
            <a:spLocks noGrp="1"/>
          </p:cNvSpPr>
          <p:nvPr>
            <p:ph idx="1"/>
          </p:nvPr>
        </p:nvSpPr>
        <p:spPr/>
        <p:txBody>
          <a:bodyPr/>
          <a:lstStyle/>
          <a:p>
            <a:pPr lvl="0"/>
            <a:r>
              <a:rPr lang="en-US" dirty="0" smtClean="0">
                <a:solidFill>
                  <a:schemeClr val="bg1"/>
                </a:solidFill>
              </a:rPr>
              <a:t>Modifies</a:t>
            </a:r>
            <a:r>
              <a:rPr lang="en-US" dirty="0" smtClean="0"/>
              <a:t> </a:t>
            </a:r>
            <a:r>
              <a:rPr lang="en-US" dirty="0"/>
              <a:t>the restriction </a:t>
            </a:r>
            <a:r>
              <a:rPr lang="en-US" dirty="0" smtClean="0"/>
              <a:t>on use </a:t>
            </a:r>
            <a:r>
              <a:rPr lang="en-US" dirty="0"/>
              <a:t>of federal funds for </a:t>
            </a:r>
            <a:r>
              <a:rPr lang="en-US" dirty="0" smtClean="0"/>
              <a:t>SSPs</a:t>
            </a:r>
            <a:endParaRPr lang="en-US" sz="1000" dirty="0"/>
          </a:p>
          <a:p>
            <a:pPr lvl="0"/>
            <a:endParaRPr lang="en-US" dirty="0" smtClean="0"/>
          </a:p>
          <a:p>
            <a:pPr lvl="0"/>
            <a:r>
              <a:rPr lang="en-US" dirty="0" smtClean="0"/>
              <a:t>Still </a:t>
            </a:r>
            <a:r>
              <a:rPr lang="en-US" dirty="0"/>
              <a:t>prohibits </a:t>
            </a:r>
            <a:r>
              <a:rPr lang="en-US" dirty="0" smtClean="0"/>
              <a:t>use </a:t>
            </a:r>
            <a:r>
              <a:rPr lang="en-US" dirty="0"/>
              <a:t>of federal funds </a:t>
            </a:r>
            <a:r>
              <a:rPr lang="en-US" dirty="0" smtClean="0"/>
              <a:t>for sterile </a:t>
            </a:r>
            <a:r>
              <a:rPr lang="en-US" dirty="0"/>
              <a:t>needles or syringes for </a:t>
            </a:r>
            <a:r>
              <a:rPr lang="en-US" dirty="0" smtClean="0"/>
              <a:t>the injection </a:t>
            </a:r>
            <a:r>
              <a:rPr lang="en-US" dirty="0"/>
              <a:t>of </a:t>
            </a:r>
            <a:r>
              <a:rPr lang="en-US" dirty="0" smtClean="0"/>
              <a:t>drugs</a:t>
            </a:r>
            <a:endParaRPr lang="en-US" sz="1600" dirty="0"/>
          </a:p>
          <a:p>
            <a:endParaRPr lang="en-US" sz="1000" dirty="0"/>
          </a:p>
          <a:p>
            <a:pPr lvl="0"/>
            <a:r>
              <a:rPr lang="en-US" dirty="0"/>
              <a:t>A</a:t>
            </a:r>
            <a:r>
              <a:rPr lang="en-US" dirty="0" smtClean="0"/>
              <a:t>llows </a:t>
            </a:r>
            <a:r>
              <a:rPr lang="en-US" dirty="0"/>
              <a:t>for federal funds to be used for other </a:t>
            </a:r>
            <a:r>
              <a:rPr lang="en-US" dirty="0" smtClean="0"/>
              <a:t>components </a:t>
            </a:r>
            <a:r>
              <a:rPr lang="en-US" dirty="0"/>
              <a:t>of SSPs based on </a:t>
            </a:r>
            <a:r>
              <a:rPr lang="en-US" dirty="0">
                <a:solidFill>
                  <a:schemeClr val="bg1"/>
                </a:solidFill>
              </a:rPr>
              <a:t>evidence of a demonstrated need </a:t>
            </a:r>
            <a:r>
              <a:rPr lang="en-US" dirty="0"/>
              <a:t>by the health department and in consultation with CDC</a:t>
            </a:r>
            <a:endParaRPr lang="en-US" sz="1600" dirty="0"/>
          </a:p>
          <a:p>
            <a:pPr lvl="1"/>
            <a:r>
              <a:rPr lang="en-US" sz="2200" dirty="0"/>
              <a:t>Experiencing, or at risk for, increases in hepatitis infections or an HIV outbreak due to injection drug </a:t>
            </a:r>
            <a:r>
              <a:rPr lang="en-US" sz="2200" dirty="0" smtClean="0"/>
              <a:t>use</a:t>
            </a:r>
            <a:endParaRPr lang="en-US" sz="2200" dirty="0"/>
          </a:p>
          <a:p>
            <a:endParaRPr lang="en-US" dirty="0"/>
          </a:p>
        </p:txBody>
      </p:sp>
    </p:spTree>
    <p:extLst>
      <p:ext uri="{BB962C8B-B14F-4D97-AF65-F5344CB8AC3E}">
        <p14:creationId xmlns:p14="http://schemas.microsoft.com/office/powerpoint/2010/main" val="351025320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80004"/>
          </a:xfrm>
        </p:spPr>
        <p:txBody>
          <a:bodyPr/>
          <a:lstStyle/>
          <a:p>
            <a:r>
              <a:rPr lang="en-US" sz="3000" dirty="0" smtClean="0"/>
              <a:t>What can federal funds be used for?</a:t>
            </a:r>
            <a:endParaRPr lang="en-US" sz="3000" dirty="0"/>
          </a:p>
        </p:txBody>
      </p:sp>
      <p:sp>
        <p:nvSpPr>
          <p:cNvPr id="3" name="Content Placeholder 2"/>
          <p:cNvSpPr>
            <a:spLocks noGrp="1"/>
          </p:cNvSpPr>
          <p:nvPr>
            <p:ph idx="1"/>
          </p:nvPr>
        </p:nvSpPr>
        <p:spPr/>
        <p:txBody>
          <a:bodyPr/>
          <a:lstStyle/>
          <a:p>
            <a:pPr lvl="0"/>
            <a:r>
              <a:rPr lang="en-US" dirty="0" smtClean="0"/>
              <a:t>Staff </a:t>
            </a:r>
            <a:endParaRPr lang="en-US" dirty="0"/>
          </a:p>
          <a:p>
            <a:pPr lvl="0"/>
            <a:r>
              <a:rPr lang="en-US" dirty="0" smtClean="0"/>
              <a:t>Supplies (e.g., alcohol pads, sterile water, cotton)</a:t>
            </a:r>
            <a:endParaRPr lang="en-US" dirty="0"/>
          </a:p>
          <a:p>
            <a:pPr lvl="0"/>
            <a:r>
              <a:rPr lang="en-US" dirty="0"/>
              <a:t>Testing kits for viral hepatitis and </a:t>
            </a:r>
            <a:r>
              <a:rPr lang="en-US" dirty="0" smtClean="0"/>
              <a:t>HIV</a:t>
            </a:r>
            <a:endParaRPr lang="en-US" dirty="0"/>
          </a:p>
          <a:p>
            <a:pPr lvl="0"/>
            <a:r>
              <a:rPr lang="en-US" dirty="0"/>
              <a:t>Syringe disposal services </a:t>
            </a:r>
          </a:p>
          <a:p>
            <a:pPr lvl="0"/>
            <a:r>
              <a:rPr lang="en-US" dirty="0"/>
              <a:t>Navigation services to ensure linkage to </a:t>
            </a:r>
            <a:r>
              <a:rPr lang="en-US" dirty="0" smtClean="0"/>
              <a:t>services</a:t>
            </a:r>
          </a:p>
          <a:p>
            <a:pPr lvl="0"/>
            <a:r>
              <a:rPr lang="en-US" dirty="0" smtClean="0"/>
              <a:t>Provision </a:t>
            </a:r>
            <a:r>
              <a:rPr lang="en-US" dirty="0"/>
              <a:t>of naloxone to reverse drug </a:t>
            </a:r>
            <a:r>
              <a:rPr lang="en-US" dirty="0" smtClean="0"/>
              <a:t>overdoses</a:t>
            </a:r>
            <a:endParaRPr lang="en-US" dirty="0"/>
          </a:p>
          <a:p>
            <a:pPr lvl="0"/>
            <a:r>
              <a:rPr lang="en-US" dirty="0" smtClean="0"/>
              <a:t>Communication, outreach and educational materials</a:t>
            </a:r>
            <a:endParaRPr lang="en-US" dirty="0"/>
          </a:p>
          <a:p>
            <a:pPr lvl="0"/>
            <a:r>
              <a:rPr lang="en-US" dirty="0" smtClean="0"/>
              <a:t>Condoms</a:t>
            </a:r>
            <a:endParaRPr lang="en-US" dirty="0"/>
          </a:p>
          <a:p>
            <a:pPr lvl="0"/>
            <a:r>
              <a:rPr lang="en-US" dirty="0"/>
              <a:t>Planning and evaluation </a:t>
            </a:r>
            <a:r>
              <a:rPr lang="en-US" dirty="0" smtClean="0"/>
              <a:t>activities</a:t>
            </a:r>
            <a:endParaRPr lang="en-US" dirty="0"/>
          </a:p>
        </p:txBody>
      </p:sp>
    </p:spTree>
    <p:extLst>
      <p:ext uri="{BB962C8B-B14F-4D97-AF65-F5344CB8AC3E}">
        <p14:creationId xmlns:p14="http://schemas.microsoft.com/office/powerpoint/2010/main" val="371003987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72024"/>
          </a:xfrm>
        </p:spPr>
        <p:txBody>
          <a:bodyPr/>
          <a:lstStyle/>
          <a:p>
            <a:r>
              <a:rPr lang="en-US" dirty="0" smtClean="0"/>
              <a:t>Federal funds cannot be used for:</a:t>
            </a:r>
            <a:endParaRPr lang="en-US" dirty="0"/>
          </a:p>
        </p:txBody>
      </p:sp>
      <p:sp>
        <p:nvSpPr>
          <p:cNvPr id="3" name="Content Placeholder 2"/>
          <p:cNvSpPr>
            <a:spLocks noGrp="1"/>
          </p:cNvSpPr>
          <p:nvPr>
            <p:ph idx="1"/>
          </p:nvPr>
        </p:nvSpPr>
        <p:spPr/>
        <p:txBody>
          <a:bodyPr/>
          <a:lstStyle/>
          <a:p>
            <a:r>
              <a:rPr lang="en-US" dirty="0" smtClean="0"/>
              <a:t>Needles and syringes </a:t>
            </a:r>
            <a:r>
              <a:rPr lang="en-US" dirty="0"/>
              <a:t>for </a:t>
            </a:r>
            <a:r>
              <a:rPr lang="en-US" dirty="0" smtClean="0"/>
              <a:t>illegal drug injection</a:t>
            </a:r>
          </a:p>
          <a:p>
            <a:endParaRPr lang="en-US" sz="1000" dirty="0" smtClean="0"/>
          </a:p>
          <a:p>
            <a:r>
              <a:rPr lang="en-US" dirty="0" smtClean="0"/>
              <a:t>Other devices </a:t>
            </a:r>
            <a:r>
              <a:rPr lang="en-US" dirty="0"/>
              <a:t>solely used for </a:t>
            </a:r>
            <a:r>
              <a:rPr lang="en-US" dirty="0" smtClean="0"/>
              <a:t>illegal drug injection (e.g</a:t>
            </a:r>
            <a:r>
              <a:rPr lang="en-US" dirty="0"/>
              <a:t>., </a:t>
            </a:r>
            <a:r>
              <a:rPr lang="en-US" dirty="0" smtClean="0"/>
              <a:t>cookers)</a:t>
            </a:r>
            <a:endParaRPr lang="en-US" dirty="0"/>
          </a:p>
        </p:txBody>
      </p:sp>
    </p:spTree>
    <p:extLst>
      <p:ext uri="{BB962C8B-B14F-4D97-AF65-F5344CB8AC3E}">
        <p14:creationId xmlns:p14="http://schemas.microsoft.com/office/powerpoint/2010/main" val="419144404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16209"/>
          </a:xfrm>
        </p:spPr>
        <p:txBody>
          <a:bodyPr/>
          <a:lstStyle/>
          <a:p>
            <a:r>
              <a:rPr lang="en-US" dirty="0" smtClean="0"/>
              <a:t>How do I apply to re-direct federal funds to support SSPs?</a:t>
            </a:r>
            <a:endParaRPr lang="en-US" dirty="0"/>
          </a:p>
        </p:txBody>
      </p:sp>
      <p:sp>
        <p:nvSpPr>
          <p:cNvPr id="3" name="Content Placeholder 2"/>
          <p:cNvSpPr>
            <a:spLocks noGrp="1"/>
          </p:cNvSpPr>
          <p:nvPr>
            <p:ph idx="1"/>
          </p:nvPr>
        </p:nvSpPr>
        <p:spPr/>
        <p:txBody>
          <a:bodyPr/>
          <a:lstStyle/>
          <a:p>
            <a:pPr marL="0" indent="0">
              <a:buNone/>
            </a:pPr>
            <a:r>
              <a:rPr lang="en-US" dirty="0" smtClean="0"/>
              <a:t>Step 1: Determination of need</a:t>
            </a:r>
          </a:p>
          <a:p>
            <a:pPr lvl="1"/>
            <a:r>
              <a:rPr lang="en-US" sz="2400" dirty="0" smtClean="0"/>
              <a:t>State, local, tribal and territorial health departments consult with CDC and provide evidence of need for SSPs</a:t>
            </a:r>
          </a:p>
          <a:p>
            <a:pPr lvl="1"/>
            <a:endParaRPr lang="en-US" dirty="0" smtClean="0"/>
          </a:p>
          <a:p>
            <a:pPr marL="0" indent="0">
              <a:buNone/>
            </a:pPr>
            <a:r>
              <a:rPr lang="en-US" dirty="0" smtClean="0"/>
              <a:t>Step 2: Application to federal </a:t>
            </a:r>
            <a:r>
              <a:rPr lang="en-US" dirty="0"/>
              <a:t>agencies to direct funds </a:t>
            </a:r>
            <a:endParaRPr lang="en-US" dirty="0" smtClean="0"/>
          </a:p>
          <a:p>
            <a:pPr lvl="1"/>
            <a:r>
              <a:rPr lang="en-US" sz="2400" dirty="0"/>
              <a:t>State, local, tribal and territorial health departments </a:t>
            </a:r>
            <a:r>
              <a:rPr lang="en-US" sz="2400" dirty="0" smtClean="0"/>
              <a:t>and other HHS funding recipients apply to their respective federal agencies to direct funds to </a:t>
            </a:r>
            <a:r>
              <a:rPr lang="en-US" sz="2400" dirty="0"/>
              <a:t>support approved SSP </a:t>
            </a:r>
            <a:r>
              <a:rPr lang="en-US" sz="2400" dirty="0" smtClean="0"/>
              <a:t>activities</a:t>
            </a:r>
          </a:p>
          <a:p>
            <a:pPr lvl="1"/>
            <a:r>
              <a:rPr lang="en-US" sz="2400" dirty="0" smtClean="0"/>
              <a:t>Each federal agency (e.g., CDC, SAMHSA) is developing its own guidance for the application process</a:t>
            </a:r>
            <a:endParaRPr lang="en-US" sz="2400" dirty="0"/>
          </a:p>
        </p:txBody>
      </p:sp>
      <p:sp>
        <p:nvSpPr>
          <p:cNvPr id="5" name="Rectangle 4"/>
          <p:cNvSpPr/>
          <p:nvPr/>
        </p:nvSpPr>
        <p:spPr>
          <a:xfrm>
            <a:off x="318977" y="1446027"/>
            <a:ext cx="11546958" cy="1552353"/>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743214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to demonstrate need?</a:t>
            </a:r>
            <a:endParaRPr lang="en-US" dirty="0"/>
          </a:p>
        </p:txBody>
      </p:sp>
    </p:spTree>
    <p:extLst>
      <p:ext uri="{BB962C8B-B14F-4D97-AF65-F5344CB8AC3E}">
        <p14:creationId xmlns:p14="http://schemas.microsoft.com/office/powerpoint/2010/main" val="120737135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demonstrate need?</a:t>
            </a:r>
            <a:endParaRPr lang="en-US" dirty="0"/>
          </a:p>
        </p:txBody>
      </p:sp>
      <p:sp>
        <p:nvSpPr>
          <p:cNvPr id="3" name="Content Placeholder 2"/>
          <p:cNvSpPr>
            <a:spLocks noGrp="1"/>
          </p:cNvSpPr>
          <p:nvPr>
            <p:ph idx="1"/>
          </p:nvPr>
        </p:nvSpPr>
        <p:spPr/>
        <p:txBody>
          <a:bodyPr/>
          <a:lstStyle/>
          <a:p>
            <a:pPr marL="0" indent="0">
              <a:buNone/>
            </a:pPr>
            <a:r>
              <a:rPr lang="en-US" dirty="0" smtClean="0"/>
              <a:t>If </a:t>
            </a:r>
            <a:r>
              <a:rPr lang="en-US" dirty="0" smtClean="0">
                <a:solidFill>
                  <a:schemeClr val="bg1"/>
                </a:solidFill>
              </a:rPr>
              <a:t>experiencing</a:t>
            </a:r>
            <a:r>
              <a:rPr lang="en-US" dirty="0" smtClean="0"/>
              <a:t> </a:t>
            </a:r>
            <a:r>
              <a:rPr lang="en-US" dirty="0"/>
              <a:t>increases in viral hepatitis or HIV infections</a:t>
            </a:r>
            <a:endParaRPr lang="en-US" sz="2000" dirty="0"/>
          </a:p>
          <a:p>
            <a:pPr lvl="0"/>
            <a:r>
              <a:rPr lang="en-US" dirty="0"/>
              <a:t>Present data from surveillance </a:t>
            </a:r>
            <a:r>
              <a:rPr lang="en-US" dirty="0" smtClean="0"/>
              <a:t>that shows increases in:</a:t>
            </a:r>
          </a:p>
          <a:p>
            <a:pPr lvl="1"/>
            <a:r>
              <a:rPr lang="en-US" sz="2200" dirty="0" smtClean="0"/>
              <a:t>Acute </a:t>
            </a:r>
            <a:r>
              <a:rPr lang="en-US" sz="2200" dirty="0"/>
              <a:t>hepatitis C virus </a:t>
            </a:r>
            <a:r>
              <a:rPr lang="en-US" sz="2200" dirty="0" smtClean="0"/>
              <a:t>(HCV)</a:t>
            </a:r>
          </a:p>
          <a:p>
            <a:pPr lvl="1"/>
            <a:r>
              <a:rPr lang="en-US" sz="2200" dirty="0" smtClean="0"/>
              <a:t>Acute </a:t>
            </a:r>
            <a:r>
              <a:rPr lang="en-US" sz="2200" dirty="0"/>
              <a:t>hepatitis B virus </a:t>
            </a:r>
            <a:r>
              <a:rPr lang="en-US" sz="2200" dirty="0" smtClean="0"/>
              <a:t>(HBV)</a:t>
            </a:r>
          </a:p>
          <a:p>
            <a:pPr lvl="1"/>
            <a:r>
              <a:rPr lang="en-US" sz="2200" dirty="0" smtClean="0"/>
              <a:t>HIV infections</a:t>
            </a:r>
          </a:p>
          <a:p>
            <a:pPr lvl="1"/>
            <a:endParaRPr lang="en-US" sz="1000" dirty="0"/>
          </a:p>
          <a:p>
            <a:pPr lvl="0"/>
            <a:r>
              <a:rPr lang="en-US" dirty="0"/>
              <a:t>Provide evidence that the increase in infections resulted from injection drug </a:t>
            </a:r>
            <a:r>
              <a:rPr lang="en-US" dirty="0" smtClean="0"/>
              <a:t>use</a:t>
            </a:r>
            <a:endParaRPr lang="en-US" sz="2000" dirty="0"/>
          </a:p>
          <a:p>
            <a:pPr lvl="1"/>
            <a:r>
              <a:rPr lang="en-US" sz="2200" dirty="0"/>
              <a:t>Include data on transmission category </a:t>
            </a:r>
          </a:p>
          <a:p>
            <a:pPr lvl="1"/>
            <a:r>
              <a:rPr lang="en-US" sz="2200" dirty="0"/>
              <a:t>Epidemiologic surveys, or social or ethnographic community </a:t>
            </a:r>
            <a:r>
              <a:rPr lang="en-US" sz="2200" dirty="0" smtClean="0"/>
              <a:t>data</a:t>
            </a:r>
            <a:endParaRPr lang="en-US" sz="2200" dirty="0"/>
          </a:p>
          <a:p>
            <a:endParaRPr lang="en-US" dirty="0"/>
          </a:p>
        </p:txBody>
      </p:sp>
    </p:spTree>
    <p:extLst>
      <p:ext uri="{BB962C8B-B14F-4D97-AF65-F5344CB8AC3E}">
        <p14:creationId xmlns:p14="http://schemas.microsoft.com/office/powerpoint/2010/main" val="208781421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cap="none" dirty="0" smtClean="0"/>
              <a:t>Jurisdictions experiencing increases</a:t>
            </a:r>
            <a:endParaRPr lang="en-US" cap="none" dirty="0"/>
          </a:p>
        </p:txBody>
      </p:sp>
    </p:spTree>
    <p:extLst>
      <p:ext uri="{BB962C8B-B14F-4D97-AF65-F5344CB8AC3E}">
        <p14:creationId xmlns:p14="http://schemas.microsoft.com/office/powerpoint/2010/main" val="157039224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evidence for a jurisdiction experiencing increases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6139502"/>
              </p:ext>
            </p:extLst>
          </p:nvPr>
        </p:nvGraphicFramePr>
        <p:xfrm>
          <a:off x="609601" y="1959211"/>
          <a:ext cx="11081656" cy="3084576"/>
        </p:xfrm>
        <a:graphic>
          <a:graphicData uri="http://schemas.openxmlformats.org/drawingml/2006/table">
            <a:tbl>
              <a:tblPr firstRow="1" firstCol="1" bandRow="1">
                <a:tableStyleId>{5C22544A-7EE6-4342-B048-85BDC9FD1C3A}</a:tableStyleId>
              </a:tblPr>
              <a:tblGrid>
                <a:gridCol w="1328056"/>
                <a:gridCol w="2667000"/>
                <a:gridCol w="1514051"/>
                <a:gridCol w="2184499"/>
                <a:gridCol w="1990936"/>
                <a:gridCol w="1397114"/>
              </a:tblGrid>
              <a:tr h="0">
                <a:tc>
                  <a:txBody>
                    <a:bodyPr/>
                    <a:lstStyle/>
                    <a:p>
                      <a:pPr marL="0" marR="0" algn="ctr">
                        <a:lnSpc>
                          <a:spcPct val="115000"/>
                        </a:lnSpc>
                        <a:spcBef>
                          <a:spcPts val="0"/>
                        </a:spcBef>
                        <a:spcAft>
                          <a:spcPts val="0"/>
                        </a:spcAft>
                      </a:pPr>
                      <a:r>
                        <a:rPr lang="en-US" sz="1600" dirty="0">
                          <a:solidFill>
                            <a:schemeClr val="tx2"/>
                          </a:solidFill>
                          <a:effectLst/>
                        </a:rPr>
                        <a:t>Outcome(s)</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2"/>
                          </a:solidFill>
                          <a:effectLst/>
                        </a:rPr>
                        <a:t>Data source</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2"/>
                          </a:solidFill>
                          <a:effectLst/>
                        </a:rPr>
                        <a:t>Geographic area</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2"/>
                          </a:solidFill>
                          <a:effectLst/>
                        </a:rPr>
                        <a:t>Assessment period beginning year and number or rate</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2"/>
                          </a:solidFill>
                          <a:effectLst/>
                        </a:rPr>
                        <a:t>Assessment period ending year and number or rate</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2"/>
                          </a:solidFill>
                          <a:effectLst/>
                        </a:rPr>
                        <a:t>Percent increase during the assessment period</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B w="12700" cap="flat" cmpd="sng" algn="ctr">
                      <a:solidFill>
                        <a:schemeClr val="bg2"/>
                      </a:solidFill>
                      <a:prstDash val="solid"/>
                      <a:round/>
                      <a:headEnd type="none" w="med" len="med"/>
                      <a:tailEnd type="none" w="med" len="med"/>
                    </a:lnB>
                    <a:noFill/>
                  </a:tcPr>
                </a:tc>
              </a:tr>
              <a:tr h="0">
                <a:tc>
                  <a:txBody>
                    <a:bodyPr/>
                    <a:lstStyle/>
                    <a:p>
                      <a:pPr marL="0" marR="0" algn="ctr">
                        <a:lnSpc>
                          <a:spcPct val="115000"/>
                        </a:lnSpc>
                        <a:spcBef>
                          <a:spcPts val="0"/>
                        </a:spcBef>
                        <a:spcAft>
                          <a:spcPts val="0"/>
                        </a:spcAft>
                      </a:pPr>
                      <a:r>
                        <a:rPr lang="en-US" sz="1600" dirty="0">
                          <a:solidFill>
                            <a:schemeClr val="tx2"/>
                          </a:solidFill>
                          <a:effectLst/>
                        </a:rPr>
                        <a:t>Acute HCV</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smtClean="0">
                          <a:solidFill>
                            <a:schemeClr val="tx2"/>
                          </a:solidFill>
                          <a:effectLst/>
                        </a:rPr>
                        <a:t>Viral </a:t>
                      </a:r>
                      <a:r>
                        <a:rPr lang="en-US" sz="1600" dirty="0">
                          <a:solidFill>
                            <a:schemeClr val="tx2"/>
                          </a:solidFill>
                          <a:effectLst/>
                        </a:rPr>
                        <a:t>Hepatitis Surveillance United States, 2013 (CDC, http://www.cdc.gov/hepatitis/statistics/2013surveillance/pdfs/2013hepsurveillancerpt.pdf)</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smtClean="0">
                          <a:solidFill>
                            <a:schemeClr val="tx2"/>
                          </a:solidFill>
                          <a:effectLst/>
                        </a:rPr>
                        <a:t>City </a:t>
                      </a:r>
                      <a:r>
                        <a:rPr lang="en-US" sz="1600" dirty="0">
                          <a:solidFill>
                            <a:schemeClr val="tx2"/>
                          </a:solidFill>
                          <a:effectLst/>
                        </a:rPr>
                        <a:t>A</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solidFill>
                            <a:schemeClr val="tx2"/>
                          </a:solidFill>
                          <a:effectLst/>
                        </a:rPr>
                        <a:t>Month: Jan-Dec</a:t>
                      </a:r>
                    </a:p>
                    <a:p>
                      <a:pPr marL="0" marR="0" algn="ctr">
                        <a:lnSpc>
                          <a:spcPct val="115000"/>
                        </a:lnSpc>
                        <a:spcBef>
                          <a:spcPts val="0"/>
                        </a:spcBef>
                        <a:spcAft>
                          <a:spcPts val="0"/>
                        </a:spcAft>
                      </a:pPr>
                      <a:r>
                        <a:rPr lang="en-US" sz="1600" dirty="0">
                          <a:solidFill>
                            <a:schemeClr val="tx2"/>
                          </a:solidFill>
                          <a:effectLst/>
                        </a:rPr>
                        <a:t>Year: 2009</a:t>
                      </a:r>
                    </a:p>
                    <a:p>
                      <a:pPr marL="0" marR="0" algn="ctr">
                        <a:lnSpc>
                          <a:spcPct val="115000"/>
                        </a:lnSpc>
                        <a:spcBef>
                          <a:spcPts val="0"/>
                        </a:spcBef>
                        <a:spcAft>
                          <a:spcPts val="0"/>
                        </a:spcAft>
                      </a:pPr>
                      <a:r>
                        <a:rPr lang="en-US" sz="1600" dirty="0">
                          <a:solidFill>
                            <a:schemeClr val="tx2"/>
                          </a:solidFill>
                          <a:effectLst/>
                        </a:rPr>
                        <a:t> </a:t>
                      </a:r>
                    </a:p>
                    <a:p>
                      <a:pPr marL="0" marR="0" algn="ctr">
                        <a:lnSpc>
                          <a:spcPct val="115000"/>
                        </a:lnSpc>
                        <a:spcBef>
                          <a:spcPts val="0"/>
                        </a:spcBef>
                        <a:spcAft>
                          <a:spcPts val="0"/>
                        </a:spcAft>
                      </a:pPr>
                      <a:r>
                        <a:rPr lang="en-US" sz="1600" dirty="0">
                          <a:solidFill>
                            <a:schemeClr val="tx2"/>
                          </a:solidFill>
                          <a:effectLst/>
                        </a:rPr>
                        <a:t>Value: 0.3</a:t>
                      </a:r>
                    </a:p>
                    <a:p>
                      <a:pPr marL="0" marR="0" algn="ctr">
                        <a:lnSpc>
                          <a:spcPct val="115000"/>
                        </a:lnSpc>
                        <a:spcBef>
                          <a:spcPts val="0"/>
                        </a:spcBef>
                        <a:spcAft>
                          <a:spcPts val="0"/>
                        </a:spcAft>
                      </a:pPr>
                      <a:r>
                        <a:rPr lang="en-US" sz="1600" dirty="0">
                          <a:solidFill>
                            <a:schemeClr val="tx2"/>
                          </a:solidFill>
                          <a:effectLst/>
                        </a:rPr>
                        <a:t>Units: cases per 100,00 population</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solidFill>
                            <a:schemeClr val="tx2"/>
                          </a:solidFill>
                          <a:effectLst/>
                        </a:rPr>
                        <a:t>Month: Jan-Dec </a:t>
                      </a:r>
                    </a:p>
                    <a:p>
                      <a:pPr marL="0" marR="0" algn="ctr">
                        <a:lnSpc>
                          <a:spcPct val="115000"/>
                        </a:lnSpc>
                        <a:spcBef>
                          <a:spcPts val="0"/>
                        </a:spcBef>
                        <a:spcAft>
                          <a:spcPts val="0"/>
                        </a:spcAft>
                      </a:pPr>
                      <a:r>
                        <a:rPr lang="en-US" sz="1600" dirty="0">
                          <a:solidFill>
                            <a:schemeClr val="tx2"/>
                          </a:solidFill>
                          <a:effectLst/>
                        </a:rPr>
                        <a:t>Year: 2013</a:t>
                      </a:r>
                    </a:p>
                    <a:p>
                      <a:pPr marL="0" marR="0" algn="ctr">
                        <a:lnSpc>
                          <a:spcPct val="115000"/>
                        </a:lnSpc>
                        <a:spcBef>
                          <a:spcPts val="0"/>
                        </a:spcBef>
                        <a:spcAft>
                          <a:spcPts val="0"/>
                        </a:spcAft>
                      </a:pPr>
                      <a:r>
                        <a:rPr lang="en-US" sz="1600" dirty="0">
                          <a:solidFill>
                            <a:schemeClr val="tx2"/>
                          </a:solidFill>
                          <a:effectLst/>
                        </a:rPr>
                        <a:t> </a:t>
                      </a:r>
                    </a:p>
                    <a:p>
                      <a:pPr marL="0" marR="0" algn="ctr">
                        <a:lnSpc>
                          <a:spcPct val="115000"/>
                        </a:lnSpc>
                        <a:spcBef>
                          <a:spcPts val="0"/>
                        </a:spcBef>
                        <a:spcAft>
                          <a:spcPts val="0"/>
                        </a:spcAft>
                      </a:pPr>
                      <a:r>
                        <a:rPr lang="en-US" sz="1600" dirty="0">
                          <a:solidFill>
                            <a:schemeClr val="tx2"/>
                          </a:solidFill>
                          <a:effectLst/>
                        </a:rPr>
                        <a:t>Value: 2.7</a:t>
                      </a:r>
                    </a:p>
                    <a:p>
                      <a:pPr marL="0" marR="0" algn="ctr">
                        <a:lnSpc>
                          <a:spcPct val="115000"/>
                        </a:lnSpc>
                        <a:spcBef>
                          <a:spcPts val="0"/>
                        </a:spcBef>
                        <a:spcAft>
                          <a:spcPts val="0"/>
                        </a:spcAft>
                      </a:pPr>
                      <a:r>
                        <a:rPr lang="en-US" sz="1600" dirty="0">
                          <a:solidFill>
                            <a:schemeClr val="tx2"/>
                          </a:solidFill>
                          <a:effectLst/>
                        </a:rPr>
                        <a:t>Units: cases per 100,00 population</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solidFill>
                            <a:schemeClr val="tx2"/>
                          </a:solidFill>
                          <a:effectLst/>
                        </a:rPr>
                        <a:t>800% increase over 5 years</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73630017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of </a:t>
            </a:r>
            <a:r>
              <a:rPr lang="en-US" dirty="0"/>
              <a:t>evidence for a jurisdiction experiencing increases</a:t>
            </a:r>
          </a:p>
        </p:txBody>
      </p:sp>
      <p:sp>
        <p:nvSpPr>
          <p:cNvPr id="3" name="Content Placeholder 2"/>
          <p:cNvSpPr>
            <a:spLocks noGrp="1"/>
          </p:cNvSpPr>
          <p:nvPr>
            <p:ph idx="1"/>
          </p:nvPr>
        </p:nvSpPr>
        <p:spPr/>
        <p:txBody>
          <a:bodyPr/>
          <a:lstStyle/>
          <a:p>
            <a:r>
              <a:rPr lang="en-US" sz="2000" b="0" i="1" dirty="0"/>
              <a:t>Data submitted to CDC for the </a:t>
            </a:r>
            <a:r>
              <a:rPr lang="en-US" sz="2000" b="0" i="1" dirty="0" smtClean="0"/>
              <a:t>City </a:t>
            </a:r>
            <a:r>
              <a:rPr lang="en-US" sz="2000" b="0" i="1" dirty="0"/>
              <a:t>of A indicate a 800% increase in annualized rates of acute hepatitis C infection from 2009 to 2013.  During this period, data from at least three sources</a:t>
            </a:r>
            <a:r>
              <a:rPr lang="en-US" sz="2000" b="0" i="1" baseline="30000" dirty="0"/>
              <a:t>1-3</a:t>
            </a:r>
            <a:r>
              <a:rPr lang="en-US" sz="2000" b="0" i="1" dirty="0"/>
              <a:t> suggest that the majority of these infections (&gt;70%) resulted from injection drug use</a:t>
            </a:r>
            <a:r>
              <a:rPr lang="en-US" sz="2000" b="0" i="1" dirty="0" smtClean="0"/>
              <a:t>.</a:t>
            </a:r>
          </a:p>
          <a:p>
            <a:pPr lvl="1">
              <a:buFont typeface="+mj-lt"/>
              <a:buAutoNum type="arabicPeriod"/>
            </a:pPr>
            <a:r>
              <a:rPr lang="en-US" sz="1100" i="1" dirty="0" smtClean="0"/>
              <a:t>Zibbell</a:t>
            </a:r>
            <a:r>
              <a:rPr lang="en-US" sz="1100" i="1" dirty="0"/>
              <a:t>, J.E., et al., Increases in hepatitis C virus infection related to injection drug use among persons aged </a:t>
            </a:r>
            <a:r>
              <a:rPr lang="en-US" sz="1100" i="1" u="sng" dirty="0"/>
              <a:t>&lt;</a:t>
            </a:r>
            <a:r>
              <a:rPr lang="en-US" sz="1100" i="1" dirty="0"/>
              <a:t> 30 years - Kentucky, Tennessee, Virginia, and West Virginia, 2006-2012. MMWR </a:t>
            </a:r>
            <a:r>
              <a:rPr lang="en-US" sz="1100" i="1" dirty="0" err="1"/>
              <a:t>Morb</a:t>
            </a:r>
            <a:r>
              <a:rPr lang="en-US" sz="1100" i="1" dirty="0"/>
              <a:t> Mortal </a:t>
            </a:r>
            <a:r>
              <a:rPr lang="en-US" sz="1100" i="1" dirty="0" err="1"/>
              <a:t>Wkly</a:t>
            </a:r>
            <a:r>
              <a:rPr lang="en-US" sz="1100" i="1" dirty="0"/>
              <a:t> Rep, 2015. 64(17): p. 453-8.</a:t>
            </a:r>
            <a:endParaRPr lang="en-US" sz="1100" dirty="0"/>
          </a:p>
          <a:p>
            <a:pPr lvl="1">
              <a:buFont typeface="+mj-lt"/>
              <a:buAutoNum type="arabicPeriod"/>
            </a:pPr>
            <a:r>
              <a:rPr lang="en-US" sz="1100" i="1" dirty="0" err="1"/>
              <a:t>Suryaprasad</a:t>
            </a:r>
            <a:r>
              <a:rPr lang="en-US" sz="1100" i="1" dirty="0"/>
              <a:t>, A.G., et al., Emerging epidemic of hepatitis C virus infections among young nonurban persons who inject drugs in the United States, 2006-2012. </a:t>
            </a:r>
            <a:r>
              <a:rPr lang="en-US" sz="1100" i="1" dirty="0" err="1"/>
              <a:t>Clin</a:t>
            </a:r>
            <a:r>
              <a:rPr lang="en-US" sz="1100" i="1" dirty="0"/>
              <a:t> Infect Dis, 2014. 59(10): p. 1411-9</a:t>
            </a:r>
            <a:r>
              <a:rPr lang="en-US" sz="1100" i="1" dirty="0" smtClean="0"/>
              <a:t>.</a:t>
            </a:r>
            <a:r>
              <a:rPr lang="en-US" sz="1100" dirty="0" smtClean="0"/>
              <a:t> </a:t>
            </a:r>
          </a:p>
          <a:p>
            <a:pPr lvl="1">
              <a:buFont typeface="+mj-lt"/>
              <a:buAutoNum type="arabicPeriod"/>
            </a:pPr>
            <a:r>
              <a:rPr lang="en-US" sz="1100" i="1" dirty="0" smtClean="0"/>
              <a:t>Centers </a:t>
            </a:r>
            <a:r>
              <a:rPr lang="en-US" sz="1100" i="1" dirty="0"/>
              <a:t>for Disease Control and Prevention. Viral </a:t>
            </a:r>
            <a:r>
              <a:rPr lang="en-US" sz="1100" i="1" dirty="0" smtClean="0"/>
              <a:t>hepatitis </a:t>
            </a:r>
            <a:r>
              <a:rPr lang="en-US" sz="1100" i="1" dirty="0"/>
              <a:t>surveillance -- United States, 2013. 2014  (Accessed October 8, 2015).</a:t>
            </a:r>
            <a:endParaRPr lang="en-US" sz="1100" dirty="0"/>
          </a:p>
          <a:p>
            <a:r>
              <a:rPr lang="en-US" sz="2000" b="0" i="1" dirty="0"/>
              <a:t>During 2013, X County had a substantially higher rate of reported HCV cases compared with the </a:t>
            </a:r>
            <a:r>
              <a:rPr lang="en-US" sz="2000" b="0" i="1" dirty="0" smtClean="0"/>
              <a:t>City </a:t>
            </a:r>
            <a:r>
              <a:rPr lang="en-US" sz="2000" b="0" i="1" dirty="0"/>
              <a:t>overall: 97 per 100,000 population compared with 69 per 100,000 population. We therefore believe that rates of acute HCV infection are rising throughout the </a:t>
            </a:r>
            <a:r>
              <a:rPr lang="en-US" sz="2000" b="0" i="1" dirty="0" smtClean="0"/>
              <a:t>City </a:t>
            </a:r>
            <a:r>
              <a:rPr lang="en-US" sz="2000" b="0" i="1" dirty="0"/>
              <a:t>with an excess burden of disease in X County.</a:t>
            </a:r>
          </a:p>
        </p:txBody>
      </p:sp>
      <p:sp>
        <p:nvSpPr>
          <p:cNvPr id="5" name="TextBox 4"/>
          <p:cNvSpPr txBox="1"/>
          <p:nvPr/>
        </p:nvSpPr>
        <p:spPr>
          <a:xfrm>
            <a:off x="1049383" y="5129480"/>
            <a:ext cx="10363200" cy="1323439"/>
          </a:xfrm>
          <a:prstGeom prst="rect">
            <a:avLst/>
          </a:prstGeom>
          <a:solidFill>
            <a:srgbClr val="FFFF00"/>
          </a:solidFill>
        </p:spPr>
        <p:txBody>
          <a:bodyPr wrap="square" rtlCol="0">
            <a:spAutoFit/>
          </a:bodyPr>
          <a:lstStyle/>
          <a:p>
            <a:pPr algn="ctr"/>
            <a:r>
              <a:rPr lang="en-US" sz="3800" dirty="0" smtClean="0">
                <a:solidFill>
                  <a:srgbClr val="002060"/>
                </a:solidFill>
              </a:rPr>
              <a:t>Appendix 2. </a:t>
            </a:r>
            <a:r>
              <a:rPr lang="en-US" sz="4000" b="1" u="sng" dirty="0"/>
              <a:t>EXAMPLE OF A REQUEST FOR DETERMINATION OF NEED </a:t>
            </a:r>
            <a:endParaRPr lang="en-US" sz="3800" dirty="0">
              <a:solidFill>
                <a:srgbClr val="002060"/>
              </a:solidFill>
            </a:endParaRPr>
          </a:p>
        </p:txBody>
      </p:sp>
    </p:spTree>
    <p:extLst>
      <p:ext uri="{BB962C8B-B14F-4D97-AF65-F5344CB8AC3E}">
        <p14:creationId xmlns:p14="http://schemas.microsoft.com/office/powerpoint/2010/main" val="428242102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9918"/>
            <a:ext cx="11212286" cy="1203207"/>
          </a:xfrm>
        </p:spPr>
        <p:txBody>
          <a:bodyPr/>
          <a:lstStyle/>
          <a:p>
            <a:pPr>
              <a:lnSpc>
                <a:spcPct val="150000"/>
              </a:lnSpc>
              <a:spcBef>
                <a:spcPts val="1200"/>
              </a:spcBef>
              <a:spcAft>
                <a:spcPts val="1200"/>
              </a:spcAft>
            </a:pPr>
            <a:r>
              <a:rPr lang="en-US" u="sng" dirty="0" smtClean="0"/>
              <a:t>Tips for presenting strong evidence of need</a:t>
            </a:r>
            <a:r>
              <a:rPr lang="en-US" dirty="0" smtClean="0"/>
              <a:t/>
            </a:r>
            <a:br>
              <a:rPr lang="en-US" dirty="0" smtClean="0"/>
            </a:br>
            <a:r>
              <a:rPr lang="en-US" dirty="0" smtClean="0"/>
              <a:t>Tip 1: Data should be specific to the geographic area</a:t>
            </a:r>
            <a:endParaRPr lang="en-US" dirty="0"/>
          </a:p>
        </p:txBody>
      </p:sp>
      <p:sp>
        <p:nvSpPr>
          <p:cNvPr id="3" name="Content Placeholder 2"/>
          <p:cNvSpPr>
            <a:spLocks noGrp="1"/>
          </p:cNvSpPr>
          <p:nvPr>
            <p:ph idx="1"/>
          </p:nvPr>
        </p:nvSpPr>
        <p:spPr>
          <a:xfrm>
            <a:off x="609600" y="1716833"/>
            <a:ext cx="10972800" cy="4701220"/>
          </a:xfrm>
        </p:spPr>
        <p:txBody>
          <a:bodyPr/>
          <a:lstStyle/>
          <a:p>
            <a:pPr lvl="0"/>
            <a:r>
              <a:rPr lang="en-US" dirty="0"/>
              <a:t>The scope of the presented evidence should address the geographic area for which a determination is being requested  </a:t>
            </a:r>
          </a:p>
          <a:p>
            <a:pPr lvl="1"/>
            <a:r>
              <a:rPr lang="en-US" dirty="0"/>
              <a:t>County, city or other geographic area</a:t>
            </a:r>
          </a:p>
          <a:p>
            <a:pPr lvl="1"/>
            <a:r>
              <a:rPr lang="en-US" dirty="0"/>
              <a:t>State data as appropriate</a:t>
            </a:r>
          </a:p>
          <a:p>
            <a:pPr lvl="1"/>
            <a:r>
              <a:rPr lang="en-US" dirty="0"/>
              <a:t>Data from multiple jurisdictions, if relevant, is highly encouraged </a:t>
            </a:r>
          </a:p>
          <a:p>
            <a:pPr lvl="0"/>
            <a:r>
              <a:rPr lang="en-US" dirty="0"/>
              <a:t>If the request is for </a:t>
            </a:r>
            <a:r>
              <a:rPr lang="en-US" u="sng" dirty="0"/>
              <a:t>one</a:t>
            </a:r>
            <a:r>
              <a:rPr lang="en-US" dirty="0"/>
              <a:t> jurisdiction the determination will apply to that jurisdiction</a:t>
            </a:r>
          </a:p>
          <a:p>
            <a:pPr lvl="1"/>
            <a:r>
              <a:rPr lang="en-US" dirty="0"/>
              <a:t>Any new need in other geographic areas will require a new request of need to CDC</a:t>
            </a:r>
          </a:p>
          <a:p>
            <a:pPr lvl="0"/>
            <a:r>
              <a:rPr lang="en-US" dirty="0"/>
              <a:t>If </a:t>
            </a:r>
            <a:r>
              <a:rPr lang="en-US" u="sng" dirty="0" smtClean="0"/>
              <a:t>multiple</a:t>
            </a:r>
            <a:r>
              <a:rPr lang="en-US" dirty="0" smtClean="0"/>
              <a:t> </a:t>
            </a:r>
            <a:r>
              <a:rPr lang="en-US" dirty="0"/>
              <a:t>jurisdictions </a:t>
            </a:r>
            <a:r>
              <a:rPr lang="en-US" dirty="0" smtClean="0"/>
              <a:t>are affected the determination can be requested for entire </a:t>
            </a:r>
            <a:r>
              <a:rPr lang="en-US" dirty="0"/>
              <a:t>state</a:t>
            </a:r>
          </a:p>
          <a:p>
            <a:pPr lvl="1"/>
            <a:r>
              <a:rPr lang="en-US" dirty="0"/>
              <a:t>If CDC determination applies to the entire state, any new need in other geographic areas will </a:t>
            </a:r>
            <a:r>
              <a:rPr lang="en-US" b="1" u="sng" dirty="0"/>
              <a:t>not </a:t>
            </a:r>
            <a:r>
              <a:rPr lang="en-US" dirty="0"/>
              <a:t>require a new request of need to </a:t>
            </a:r>
            <a:r>
              <a:rPr lang="en-US" dirty="0" smtClean="0"/>
              <a:t>CDC</a:t>
            </a:r>
            <a:endParaRPr lang="en-US" dirty="0"/>
          </a:p>
        </p:txBody>
      </p:sp>
    </p:spTree>
    <p:extLst>
      <p:ext uri="{BB962C8B-B14F-4D97-AF65-F5344CB8AC3E}">
        <p14:creationId xmlns:p14="http://schemas.microsoft.com/office/powerpoint/2010/main" val="185122793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quarter" idx="10"/>
          </p:nvPr>
        </p:nvSpPr>
        <p:spPr/>
        <p:txBody>
          <a:bodyPr/>
          <a:lstStyle/>
          <a:p>
            <a:endParaRPr lang="en-US"/>
          </a:p>
        </p:txBody>
      </p:sp>
      <p:sp>
        <p:nvSpPr>
          <p:cNvPr id="8" name="Title 7"/>
          <p:cNvSpPr>
            <a:spLocks noGrp="1"/>
          </p:cNvSpPr>
          <p:nvPr>
            <p:ph type="title"/>
          </p:nvPr>
        </p:nvSpPr>
        <p:spPr/>
        <p:txBody>
          <a:bodyPr/>
          <a:lstStyle/>
          <a:p>
            <a:endParaRPr lang="en-US"/>
          </a:p>
        </p:txBody>
      </p:sp>
      <p:pic>
        <p:nvPicPr>
          <p:cNvPr id="5" name="Picture 4" descr="Thumbnail of the webpage AIDS.GOV" title="Thumbnail"/>
          <p:cNvPicPr>
            <a:picLocks noChangeAspect="1"/>
          </p:cNvPicPr>
          <p:nvPr/>
        </p:nvPicPr>
        <p:blipFill rotWithShape="1">
          <a:blip r:embed="rId3"/>
          <a:srcRect l="2343" t="15049" r="22303" b="8336"/>
          <a:stretch/>
        </p:blipFill>
        <p:spPr>
          <a:xfrm>
            <a:off x="1193800" y="734363"/>
            <a:ext cx="9804400" cy="5604538"/>
          </a:xfrm>
          <a:prstGeom prst="rect">
            <a:avLst/>
          </a:prstGeom>
        </p:spPr>
      </p:pic>
      <p:sp>
        <p:nvSpPr>
          <p:cNvPr id="6" name="Right Arrow 5"/>
          <p:cNvSpPr/>
          <p:nvPr/>
        </p:nvSpPr>
        <p:spPr>
          <a:xfrm rot="1088797">
            <a:off x="4981907" y="5291940"/>
            <a:ext cx="849085" cy="66088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218478" y="4917492"/>
            <a:ext cx="5540664" cy="369332"/>
          </a:xfrm>
          <a:prstGeom prst="rect">
            <a:avLst/>
          </a:prstGeom>
          <a:solidFill>
            <a:schemeClr val="bg2"/>
          </a:solidFill>
        </p:spPr>
        <p:txBody>
          <a:bodyPr wrap="square" rtlCol="0">
            <a:spAutoFit/>
          </a:bodyPr>
          <a:lstStyle/>
          <a:p>
            <a:r>
              <a:rPr lang="en-US" b="1" dirty="0"/>
              <a:t>https://www.aids.gov/pdf/hhs-ssp-guidance.pdf</a:t>
            </a:r>
          </a:p>
        </p:txBody>
      </p:sp>
    </p:spTree>
    <p:extLst>
      <p:ext uri="{BB962C8B-B14F-4D97-AF65-F5344CB8AC3E}">
        <p14:creationId xmlns:p14="http://schemas.microsoft.com/office/powerpoint/2010/main" val="223952223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Tip 2: Interpret </a:t>
            </a:r>
            <a:r>
              <a:rPr lang="en-US" dirty="0"/>
              <a:t>data within the local </a:t>
            </a:r>
            <a:r>
              <a:rPr lang="en-US" dirty="0" smtClean="0"/>
              <a:t>context</a:t>
            </a:r>
            <a:endParaRPr lang="en-US" dirty="0"/>
          </a:p>
        </p:txBody>
      </p:sp>
      <p:sp>
        <p:nvSpPr>
          <p:cNvPr id="3" name="Content Placeholder 2"/>
          <p:cNvSpPr>
            <a:spLocks noGrp="1"/>
          </p:cNvSpPr>
          <p:nvPr>
            <p:ph idx="1"/>
          </p:nvPr>
        </p:nvSpPr>
        <p:spPr/>
        <p:txBody>
          <a:bodyPr/>
          <a:lstStyle/>
          <a:p>
            <a:r>
              <a:rPr lang="en-US" sz="2600" dirty="0" smtClean="0"/>
              <a:t>Interpret data in </a:t>
            </a:r>
            <a:r>
              <a:rPr lang="en-US" sz="2600" dirty="0"/>
              <a:t>the context of local surveillance practices</a:t>
            </a:r>
            <a:r>
              <a:rPr lang="en-US" sz="2600" dirty="0" smtClean="0"/>
              <a:t>, disease </a:t>
            </a:r>
            <a:r>
              <a:rPr lang="en-US" sz="2600" dirty="0"/>
              <a:t>patterns and long-term </a:t>
            </a:r>
            <a:r>
              <a:rPr lang="en-US" sz="2600" dirty="0" smtClean="0"/>
              <a:t>trends</a:t>
            </a:r>
          </a:p>
          <a:p>
            <a:endParaRPr lang="en-US" sz="1000" dirty="0"/>
          </a:p>
          <a:p>
            <a:r>
              <a:rPr lang="en-US" sz="2600" dirty="0" smtClean="0"/>
              <a:t>Current </a:t>
            </a:r>
            <a:r>
              <a:rPr lang="en-US" sz="2600" dirty="0"/>
              <a:t>increases are above what is expected given </a:t>
            </a:r>
            <a:r>
              <a:rPr lang="en-US" sz="2600" dirty="0" smtClean="0"/>
              <a:t>past trends</a:t>
            </a:r>
          </a:p>
          <a:p>
            <a:pPr lvl="1"/>
            <a:r>
              <a:rPr lang="en-US" sz="2200" dirty="0" smtClean="0"/>
              <a:t>Example: 0 new HIV diagnoses reported between 2000 to 2013, but 5 new HIV diagnoses </a:t>
            </a:r>
            <a:r>
              <a:rPr lang="en-US" sz="2200" dirty="0"/>
              <a:t>attributed to injection drug use reported </a:t>
            </a:r>
            <a:r>
              <a:rPr lang="en-US" sz="2200" dirty="0" smtClean="0"/>
              <a:t>in 2014 and 2015</a:t>
            </a:r>
          </a:p>
          <a:p>
            <a:pPr lvl="1"/>
            <a:endParaRPr lang="en-US" sz="1000" dirty="0"/>
          </a:p>
          <a:p>
            <a:r>
              <a:rPr lang="en-US" sz="2600" dirty="0" smtClean="0"/>
              <a:t>Clarify </a:t>
            </a:r>
            <a:r>
              <a:rPr lang="en-US" sz="2600" dirty="0"/>
              <a:t>that there have been no changes in surveillance practices </a:t>
            </a:r>
            <a:r>
              <a:rPr lang="en-US" sz="2600" dirty="0" smtClean="0"/>
              <a:t>to </a:t>
            </a:r>
            <a:r>
              <a:rPr lang="en-US" sz="2600" dirty="0"/>
              <a:t>increase </a:t>
            </a:r>
            <a:r>
              <a:rPr lang="en-US" sz="2600" dirty="0" smtClean="0"/>
              <a:t>reporting </a:t>
            </a:r>
            <a:r>
              <a:rPr lang="en-US" sz="2600" dirty="0"/>
              <a:t>that may artificially inflate </a:t>
            </a:r>
            <a:r>
              <a:rPr lang="en-US" sz="2600" dirty="0" smtClean="0"/>
              <a:t>numbers/rates</a:t>
            </a:r>
          </a:p>
          <a:p>
            <a:pPr lvl="1"/>
            <a:r>
              <a:rPr lang="en-US" sz="2200" dirty="0" smtClean="0"/>
              <a:t>Example: increased HIV testing efforts</a:t>
            </a:r>
            <a:endParaRPr lang="en-US" sz="2200" dirty="0"/>
          </a:p>
          <a:p>
            <a:endParaRPr lang="en-US" dirty="0"/>
          </a:p>
        </p:txBody>
      </p:sp>
    </p:spTree>
    <p:extLst>
      <p:ext uri="{BB962C8B-B14F-4D97-AF65-F5344CB8AC3E}">
        <p14:creationId xmlns:p14="http://schemas.microsoft.com/office/powerpoint/2010/main" val="240089690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3: Increase </a:t>
            </a:r>
            <a:r>
              <a:rPr lang="en-US" dirty="0"/>
              <a:t>in infections resulted from injection drug </a:t>
            </a:r>
            <a:r>
              <a:rPr lang="en-US" dirty="0" smtClean="0"/>
              <a:t>use</a:t>
            </a:r>
            <a:endParaRPr lang="en-US" dirty="0"/>
          </a:p>
        </p:txBody>
      </p:sp>
      <p:sp>
        <p:nvSpPr>
          <p:cNvPr id="3" name="Content Placeholder 2"/>
          <p:cNvSpPr>
            <a:spLocks noGrp="1"/>
          </p:cNvSpPr>
          <p:nvPr>
            <p:ph idx="1"/>
          </p:nvPr>
        </p:nvSpPr>
        <p:spPr/>
        <p:txBody>
          <a:bodyPr/>
          <a:lstStyle/>
          <a:p>
            <a:r>
              <a:rPr lang="en-US" dirty="0" smtClean="0"/>
              <a:t>Transmission </a:t>
            </a:r>
            <a:r>
              <a:rPr lang="en-US" dirty="0"/>
              <a:t>category </a:t>
            </a:r>
          </a:p>
          <a:p>
            <a:pPr lvl="1"/>
            <a:r>
              <a:rPr lang="en-US" sz="2200" dirty="0" smtClean="0"/>
              <a:t>Risk </a:t>
            </a:r>
            <a:r>
              <a:rPr lang="en-US" sz="2200" dirty="0"/>
              <a:t>factor most likely </a:t>
            </a:r>
            <a:r>
              <a:rPr lang="en-US" sz="2200" dirty="0" smtClean="0"/>
              <a:t>responsible </a:t>
            </a:r>
            <a:r>
              <a:rPr lang="en-US" sz="2200" dirty="0"/>
              <a:t>for transmission of HIV infection, HCV or </a:t>
            </a:r>
            <a:r>
              <a:rPr lang="en-US" sz="2200" dirty="0" smtClean="0"/>
              <a:t>HBV </a:t>
            </a:r>
            <a:r>
              <a:rPr lang="en-US" sz="2200" dirty="0"/>
              <a:t>collected as part of routine case </a:t>
            </a:r>
            <a:r>
              <a:rPr lang="en-US" sz="2200" dirty="0" smtClean="0"/>
              <a:t>reporting</a:t>
            </a:r>
          </a:p>
          <a:p>
            <a:pPr lvl="1"/>
            <a:endParaRPr lang="en-US" dirty="0" smtClean="0"/>
          </a:p>
          <a:p>
            <a:r>
              <a:rPr lang="en-US" dirty="0" smtClean="0"/>
              <a:t>Epidemiologic </a:t>
            </a:r>
            <a:r>
              <a:rPr lang="en-US" dirty="0"/>
              <a:t>surveys, scientific data, or social or ethnographic community </a:t>
            </a:r>
            <a:r>
              <a:rPr lang="en-US" dirty="0" smtClean="0"/>
              <a:t>data</a:t>
            </a:r>
          </a:p>
          <a:p>
            <a:pPr lvl="1"/>
            <a:r>
              <a:rPr lang="en-US" sz="2200" dirty="0" smtClean="0"/>
              <a:t>Example 1: Publications suggesting that a majority of acute HCV cases are due to injection drug use.</a:t>
            </a:r>
          </a:p>
          <a:p>
            <a:pPr lvl="1"/>
            <a:r>
              <a:rPr lang="en-US" sz="2200" dirty="0" smtClean="0"/>
              <a:t>Example 2: Qualitative interviews with recently diagnosed HCV patients found that all/most reported history of injection drug use</a:t>
            </a:r>
            <a:endParaRPr lang="en-US" sz="2200" dirty="0"/>
          </a:p>
        </p:txBody>
      </p:sp>
    </p:spTree>
    <p:extLst>
      <p:ext uri="{BB962C8B-B14F-4D97-AF65-F5344CB8AC3E}">
        <p14:creationId xmlns:p14="http://schemas.microsoft.com/office/powerpoint/2010/main" val="418410858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58862"/>
          </a:xfrm>
        </p:spPr>
        <p:txBody>
          <a:bodyPr/>
          <a:lstStyle/>
          <a:p>
            <a:r>
              <a:rPr lang="en-US" dirty="0" smtClean="0"/>
              <a:t>Tip 4: Existing reports and publications</a:t>
            </a:r>
            <a:endParaRPr lang="en-US" dirty="0"/>
          </a:p>
        </p:txBody>
      </p:sp>
      <p:sp>
        <p:nvSpPr>
          <p:cNvPr id="3" name="Content Placeholder 2"/>
          <p:cNvSpPr>
            <a:spLocks noGrp="1"/>
          </p:cNvSpPr>
          <p:nvPr>
            <p:ph idx="1"/>
          </p:nvPr>
        </p:nvSpPr>
        <p:spPr/>
        <p:txBody>
          <a:bodyPr/>
          <a:lstStyle/>
          <a:p>
            <a:r>
              <a:rPr lang="en-US" sz="2600" dirty="0"/>
              <a:t>Existing reports and publications </a:t>
            </a:r>
            <a:r>
              <a:rPr lang="en-US" sz="2600" dirty="0" smtClean="0"/>
              <a:t>of increases in HIV or viral hepatitis may </a:t>
            </a:r>
            <a:r>
              <a:rPr lang="en-US" sz="2600" dirty="0"/>
              <a:t>be submitted as supportive </a:t>
            </a:r>
            <a:r>
              <a:rPr lang="en-US" sz="2600" dirty="0" smtClean="0"/>
              <a:t>evidence</a:t>
            </a:r>
          </a:p>
          <a:p>
            <a:endParaRPr lang="en-US" sz="2600" dirty="0"/>
          </a:p>
          <a:p>
            <a:r>
              <a:rPr lang="en-US" sz="2600" dirty="0" smtClean="0"/>
              <a:t>Example: MMWR report documenting an outbreak of hepatitis C infection</a:t>
            </a:r>
          </a:p>
          <a:p>
            <a:pPr lvl="1"/>
            <a:r>
              <a:rPr lang="en-US" sz="2200" dirty="0" smtClean="0"/>
              <a:t>Also provide surveillance data, more recent data may be available</a:t>
            </a:r>
            <a:endParaRPr lang="en-US" sz="2200" dirty="0"/>
          </a:p>
          <a:p>
            <a:pPr marL="0" lvl="0" indent="0">
              <a:buNone/>
            </a:pPr>
            <a:endParaRPr lang="en-US" sz="1000" dirty="0" smtClean="0"/>
          </a:p>
        </p:txBody>
      </p:sp>
    </p:spTree>
    <p:extLst>
      <p:ext uri="{BB962C8B-B14F-4D97-AF65-F5344CB8AC3E}">
        <p14:creationId xmlns:p14="http://schemas.microsoft.com/office/powerpoint/2010/main" val="184677429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cap="none" dirty="0" smtClean="0"/>
              <a:t>Jurisdictions at risk for increases</a:t>
            </a:r>
            <a:endParaRPr lang="en-US" cap="none" dirty="0"/>
          </a:p>
        </p:txBody>
      </p:sp>
    </p:spTree>
    <p:extLst>
      <p:ext uri="{BB962C8B-B14F-4D97-AF65-F5344CB8AC3E}">
        <p14:creationId xmlns:p14="http://schemas.microsoft.com/office/powerpoint/2010/main" val="291411090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demonstrate need</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For jurisdictions </a:t>
            </a:r>
            <a:r>
              <a:rPr lang="en-US" dirty="0" smtClean="0">
                <a:solidFill>
                  <a:schemeClr val="bg1"/>
                </a:solidFill>
              </a:rPr>
              <a:t>at </a:t>
            </a:r>
            <a:r>
              <a:rPr lang="en-US" dirty="0">
                <a:solidFill>
                  <a:schemeClr val="bg1"/>
                </a:solidFill>
              </a:rPr>
              <a:t>risk </a:t>
            </a:r>
            <a:r>
              <a:rPr lang="en-US" dirty="0"/>
              <a:t>for – but not yet experiencing – increases </a:t>
            </a:r>
            <a:endParaRPr lang="en-US" dirty="0" smtClean="0"/>
          </a:p>
          <a:p>
            <a:r>
              <a:rPr lang="en-US" dirty="0"/>
              <a:t>Data should come from multiple sources </a:t>
            </a:r>
          </a:p>
          <a:p>
            <a:pPr lvl="0"/>
            <a:r>
              <a:rPr lang="en-US" dirty="0" smtClean="0"/>
              <a:t>Use </a:t>
            </a:r>
            <a:r>
              <a:rPr lang="en-US" dirty="0"/>
              <a:t>local data </a:t>
            </a:r>
            <a:r>
              <a:rPr lang="en-US" dirty="0" smtClean="0"/>
              <a:t>when </a:t>
            </a:r>
            <a:r>
              <a:rPr lang="en-US" dirty="0"/>
              <a:t>available</a:t>
            </a:r>
          </a:p>
          <a:p>
            <a:pPr lvl="0"/>
            <a:r>
              <a:rPr lang="en-US" dirty="0" smtClean="0"/>
              <a:t>Triangulate the </a:t>
            </a:r>
            <a:r>
              <a:rPr lang="en-US" dirty="0"/>
              <a:t>data to </a:t>
            </a:r>
            <a:r>
              <a:rPr lang="en-US" dirty="0" smtClean="0"/>
              <a:t>provide </a:t>
            </a:r>
            <a:r>
              <a:rPr lang="en-US" dirty="0"/>
              <a:t>evidence that there </a:t>
            </a:r>
            <a:r>
              <a:rPr lang="en-US" dirty="0" smtClean="0"/>
              <a:t>is likely </a:t>
            </a:r>
            <a:r>
              <a:rPr lang="en-US" dirty="0"/>
              <a:t>an increase in </a:t>
            </a:r>
            <a:r>
              <a:rPr lang="en-US" dirty="0" smtClean="0"/>
              <a:t>injection </a:t>
            </a:r>
            <a:r>
              <a:rPr lang="en-US" dirty="0"/>
              <a:t>drug </a:t>
            </a:r>
            <a:r>
              <a:rPr lang="en-US" dirty="0" smtClean="0"/>
              <a:t>use</a:t>
            </a:r>
          </a:p>
          <a:p>
            <a:pPr lvl="0"/>
            <a:r>
              <a:rPr lang="en-US" dirty="0" smtClean="0"/>
              <a:t>Outcomes proposed in the guidance are associated directly or indirectly with injection </a:t>
            </a:r>
            <a:r>
              <a:rPr lang="en-US" dirty="0"/>
              <a:t>drug </a:t>
            </a:r>
            <a:r>
              <a:rPr lang="en-US" dirty="0" smtClean="0"/>
              <a:t>use</a:t>
            </a:r>
            <a:endParaRPr lang="en-US" dirty="0"/>
          </a:p>
          <a:p>
            <a:pPr marL="0" indent="0">
              <a:buNone/>
            </a:pPr>
            <a:endParaRPr lang="en-US" dirty="0"/>
          </a:p>
        </p:txBody>
      </p:sp>
    </p:spTree>
    <p:extLst>
      <p:ext uri="{BB962C8B-B14F-4D97-AF65-F5344CB8AC3E}">
        <p14:creationId xmlns:p14="http://schemas.microsoft.com/office/powerpoint/2010/main" val="392883856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outcomes for jurisdictions at risk for increases</a:t>
            </a:r>
            <a:endParaRPr lang="en-US" dirty="0"/>
          </a:p>
        </p:txBody>
      </p:sp>
      <p:sp>
        <p:nvSpPr>
          <p:cNvPr id="3" name="Content Placeholder 2"/>
          <p:cNvSpPr>
            <a:spLocks noGrp="1"/>
          </p:cNvSpPr>
          <p:nvPr>
            <p:ph idx="1"/>
          </p:nvPr>
        </p:nvSpPr>
        <p:spPr/>
        <p:txBody>
          <a:bodyPr/>
          <a:lstStyle/>
          <a:p>
            <a:r>
              <a:rPr lang="en-US" dirty="0" smtClean="0"/>
              <a:t>Prevalence of injection drug use</a:t>
            </a:r>
          </a:p>
          <a:p>
            <a:r>
              <a:rPr lang="en-US" dirty="0" smtClean="0"/>
              <a:t>Uptake </a:t>
            </a:r>
            <a:r>
              <a:rPr lang="en-US" dirty="0"/>
              <a:t>of SSP </a:t>
            </a:r>
            <a:r>
              <a:rPr lang="en-US" dirty="0" smtClean="0"/>
              <a:t>services</a:t>
            </a:r>
          </a:p>
          <a:p>
            <a:r>
              <a:rPr lang="en-US" dirty="0"/>
              <a:t>Substance use disorder treatment admissions related to injection </a:t>
            </a:r>
            <a:r>
              <a:rPr lang="en-US" dirty="0" smtClean="0"/>
              <a:t>drugs</a:t>
            </a:r>
            <a:endParaRPr lang="en-US" dirty="0"/>
          </a:p>
          <a:p>
            <a:r>
              <a:rPr lang="en-US" dirty="0"/>
              <a:t>Drug-related </a:t>
            </a:r>
            <a:r>
              <a:rPr lang="en-US" dirty="0" smtClean="0"/>
              <a:t>crime</a:t>
            </a:r>
          </a:p>
          <a:p>
            <a:r>
              <a:rPr lang="en-US" dirty="0"/>
              <a:t>Drug-related overdose </a:t>
            </a:r>
            <a:r>
              <a:rPr lang="en-US" dirty="0" smtClean="0"/>
              <a:t>mortality</a:t>
            </a:r>
          </a:p>
          <a:p>
            <a:r>
              <a:rPr lang="en-US" dirty="0"/>
              <a:t>Emergency department or other medical care related to substance use</a:t>
            </a:r>
          </a:p>
        </p:txBody>
      </p:sp>
    </p:spTree>
    <p:extLst>
      <p:ext uri="{BB962C8B-B14F-4D97-AF65-F5344CB8AC3E}">
        <p14:creationId xmlns:p14="http://schemas.microsoft.com/office/powerpoint/2010/main" val="187710872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data sources</a:t>
            </a:r>
            <a:endParaRPr lang="en-US" dirty="0"/>
          </a:p>
        </p:txBody>
      </p:sp>
      <p:graphicFrame>
        <p:nvGraphicFramePr>
          <p:cNvPr id="8" name="Content Placeholder 7"/>
          <p:cNvGraphicFramePr>
            <a:graphicFrameLocks noGrp="1"/>
          </p:cNvGraphicFramePr>
          <p:nvPr>
            <p:ph idx="1"/>
            <p:extLst/>
          </p:nvPr>
        </p:nvGraphicFramePr>
        <p:xfrm>
          <a:off x="609600" y="1613581"/>
          <a:ext cx="11092544" cy="5251770"/>
        </p:xfrm>
        <a:graphic>
          <a:graphicData uri="http://schemas.openxmlformats.org/drawingml/2006/table">
            <a:tbl>
              <a:tblPr firstRow="1" firstCol="1" bandRow="1">
                <a:tableStyleId>{5C22544A-7EE6-4342-B048-85BDC9FD1C3A}</a:tableStyleId>
              </a:tblPr>
              <a:tblGrid>
                <a:gridCol w="3167743"/>
                <a:gridCol w="7924801"/>
              </a:tblGrid>
              <a:tr h="904780">
                <a:tc>
                  <a:txBody>
                    <a:bodyPr/>
                    <a:lstStyle/>
                    <a:p>
                      <a:pPr marL="0" marR="184785">
                        <a:lnSpc>
                          <a:spcPct val="115000"/>
                        </a:lnSpc>
                        <a:spcBef>
                          <a:spcPts val="0"/>
                        </a:spcBef>
                        <a:spcAft>
                          <a:spcPts val="0"/>
                        </a:spcAft>
                      </a:pPr>
                      <a:r>
                        <a:rPr lang="en-US" sz="1200" b="0" dirty="0">
                          <a:solidFill>
                            <a:schemeClr val="bg2"/>
                          </a:solidFill>
                          <a:effectLst/>
                        </a:rPr>
                        <a:t>Drug use, injection drug use and uptake of SSP services</a:t>
                      </a:r>
                      <a:endParaRPr lang="en-US" sz="1200" b="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9" marR="4049" marT="4049" marB="0">
                    <a:lnL w="127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184785"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Substance Abuse and Mental Health Services Administration (SAMHSA), National Survey on Drug Use and Health (NSDUH)</a:t>
                      </a:r>
                    </a:p>
                    <a:p>
                      <a:pPr marL="342900" marR="184785"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Scientific surveys, syringe service program data, or social or ethnographic community data </a:t>
                      </a:r>
                    </a:p>
                    <a:p>
                      <a:pPr marL="342900" marR="184785"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Community poison control data</a:t>
                      </a:r>
                    </a:p>
                    <a:p>
                      <a:pPr marL="342900" marR="184785"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CDC, Youth Risk Behavior Surveillance System (YRBSS</a:t>
                      </a:r>
                      <a:r>
                        <a:rPr lang="en-US" sz="1200" b="0" dirty="0" smtClean="0">
                          <a:solidFill>
                            <a:schemeClr val="bg2"/>
                          </a:solidFill>
                          <a:effectLst/>
                        </a:rPr>
                        <a:t>)</a:t>
                      </a:r>
                      <a:endParaRPr lang="en-US" sz="1200" b="0" dirty="0">
                        <a:solidFill>
                          <a:schemeClr val="bg2"/>
                        </a:solidFill>
                        <a:effectLst/>
                      </a:endParaRPr>
                    </a:p>
                  </a:txBody>
                  <a:tcPr marL="4049" marR="4049" marT="4049" marB="0">
                    <a:lnL w="12700" cap="flat" cmpd="sng" algn="ctr">
                      <a:noFill/>
                      <a:prstDash val="solid"/>
                      <a:round/>
                      <a:headEnd type="none" w="med" len="med"/>
                      <a:tailEnd type="none" w="med" len="med"/>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92646">
                <a:tc>
                  <a:txBody>
                    <a:bodyPr/>
                    <a:lstStyle/>
                    <a:p>
                      <a:pPr marL="0" marR="184785">
                        <a:lnSpc>
                          <a:spcPct val="115000"/>
                        </a:lnSpc>
                        <a:spcBef>
                          <a:spcPts val="0"/>
                        </a:spcBef>
                        <a:spcAft>
                          <a:spcPts val="0"/>
                        </a:spcAft>
                      </a:pPr>
                      <a:r>
                        <a:rPr lang="en-US" sz="1200" b="0" dirty="0">
                          <a:solidFill>
                            <a:schemeClr val="bg2"/>
                          </a:solidFill>
                          <a:effectLst/>
                        </a:rPr>
                        <a:t>Substance use disorder treatment admissions related to injection drug use</a:t>
                      </a:r>
                    </a:p>
                    <a:p>
                      <a:pPr marL="0" marR="184785">
                        <a:lnSpc>
                          <a:spcPct val="115000"/>
                        </a:lnSpc>
                        <a:spcBef>
                          <a:spcPts val="0"/>
                        </a:spcBef>
                        <a:spcAft>
                          <a:spcPts val="0"/>
                        </a:spcAft>
                      </a:pPr>
                      <a:r>
                        <a:rPr lang="en-US" sz="1200" b="0" dirty="0">
                          <a:solidFill>
                            <a:schemeClr val="bg2"/>
                          </a:solidFill>
                          <a:effectLst/>
                        </a:rPr>
                        <a:t> </a:t>
                      </a:r>
                      <a:endParaRPr lang="en-US" sz="1200" b="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9" marR="4049" marT="4049"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182880"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SAMHSA, Treatment Episode Data Set (TEDS)</a:t>
                      </a:r>
                    </a:p>
                    <a:p>
                      <a:pPr marL="342900" marR="182880"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State treatment admissions data</a:t>
                      </a:r>
                    </a:p>
                    <a:p>
                      <a:pPr marL="342900" marR="182880"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Health care Cost and Utilization Project (HCUP)-State Inpatient Databases (SID)</a:t>
                      </a:r>
                    </a:p>
                    <a:p>
                      <a:pPr marL="342900" marR="182880"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State hospital discharge </a:t>
                      </a:r>
                      <a:r>
                        <a:rPr lang="en-US" sz="1200" b="0" dirty="0" smtClean="0">
                          <a:solidFill>
                            <a:schemeClr val="bg2"/>
                          </a:solidFill>
                          <a:effectLst/>
                        </a:rPr>
                        <a:t>files</a:t>
                      </a:r>
                      <a:endParaRPr lang="en-US" sz="1200" b="0" dirty="0">
                        <a:solidFill>
                          <a:schemeClr val="bg2"/>
                        </a:solidFill>
                        <a:effectLst/>
                      </a:endParaRPr>
                    </a:p>
                  </a:txBody>
                  <a:tcPr marL="4049" marR="4049" marT="4049"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71521">
                <a:tc>
                  <a:txBody>
                    <a:bodyPr/>
                    <a:lstStyle/>
                    <a:p>
                      <a:pPr marL="0" marR="184785">
                        <a:lnSpc>
                          <a:spcPct val="115000"/>
                        </a:lnSpc>
                        <a:spcBef>
                          <a:spcPts val="0"/>
                        </a:spcBef>
                        <a:spcAft>
                          <a:spcPts val="0"/>
                        </a:spcAft>
                      </a:pPr>
                      <a:r>
                        <a:rPr lang="en-US" sz="1200" b="0" dirty="0">
                          <a:solidFill>
                            <a:schemeClr val="bg2"/>
                          </a:solidFill>
                          <a:effectLst/>
                        </a:rPr>
                        <a:t>Drug-related crime</a:t>
                      </a:r>
                      <a:endParaRPr lang="en-US" sz="1200" b="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9" marR="4049" marT="4049"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182880"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State or county arrest records  </a:t>
                      </a:r>
                    </a:p>
                    <a:p>
                      <a:pPr marL="342900" marR="182880"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Federal Bureau of Investigations (FBI), Uniform Crime Reports </a:t>
                      </a:r>
                    </a:p>
                    <a:p>
                      <a:pPr marL="342900" marR="182880"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Uniform Crime Reports via Inter-university Consortium for Political and Social Research (ICPRS)</a:t>
                      </a:r>
                    </a:p>
                    <a:p>
                      <a:pPr marL="342900" marR="182880"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National Forensic Laboratory Information System (NFLIS</a:t>
                      </a:r>
                      <a:r>
                        <a:rPr lang="en-US" sz="1200" b="0" dirty="0" smtClean="0">
                          <a:solidFill>
                            <a:schemeClr val="bg2"/>
                          </a:solidFill>
                          <a:effectLst/>
                        </a:rPr>
                        <a:t>)</a:t>
                      </a:r>
                      <a:endParaRPr lang="en-US" sz="1200" b="0" dirty="0">
                        <a:solidFill>
                          <a:schemeClr val="bg2"/>
                        </a:solidFill>
                        <a:effectLst/>
                      </a:endParaRPr>
                    </a:p>
                  </a:txBody>
                  <a:tcPr marL="4049" marR="4049" marT="4049"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908545">
                <a:tc>
                  <a:txBody>
                    <a:bodyPr/>
                    <a:lstStyle/>
                    <a:p>
                      <a:pPr marL="0" marR="184785">
                        <a:lnSpc>
                          <a:spcPct val="115000"/>
                        </a:lnSpc>
                        <a:spcBef>
                          <a:spcPts val="0"/>
                        </a:spcBef>
                        <a:spcAft>
                          <a:spcPts val="0"/>
                        </a:spcAft>
                      </a:pPr>
                      <a:r>
                        <a:rPr lang="en-US" sz="1200" b="0" dirty="0">
                          <a:solidFill>
                            <a:schemeClr val="bg2"/>
                          </a:solidFill>
                          <a:effectLst/>
                        </a:rPr>
                        <a:t>Drug-related overdose mortality</a:t>
                      </a:r>
                      <a:endParaRPr lang="en-US" sz="1200" b="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9" marR="4049" marT="4049"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182880" lvl="0" indent="-342900">
                        <a:lnSpc>
                          <a:spcPct val="115000"/>
                        </a:lnSpc>
                        <a:spcBef>
                          <a:spcPts val="0"/>
                        </a:spcBef>
                        <a:spcAft>
                          <a:spcPts val="0"/>
                        </a:spcAft>
                        <a:buFont typeface="Symbol" panose="05050102010706020507" pitchFamily="18" charset="2"/>
                        <a:buChar char=""/>
                      </a:pPr>
                      <a:r>
                        <a:rPr lang="en-US" sz="1200" b="0">
                          <a:solidFill>
                            <a:schemeClr val="bg2"/>
                          </a:solidFill>
                          <a:effectLst/>
                        </a:rPr>
                        <a:t>CDC, National Center for Health Statistics (NCHS)/National Vital Statistics System (accessible through Wide-ranging Online Data for Epidemiologic Research [WONDER])</a:t>
                      </a:r>
                    </a:p>
                    <a:p>
                      <a:pPr marL="342900" marR="182880" lvl="0" indent="-342900">
                        <a:lnSpc>
                          <a:spcPct val="115000"/>
                        </a:lnSpc>
                        <a:spcBef>
                          <a:spcPts val="0"/>
                        </a:spcBef>
                        <a:spcAft>
                          <a:spcPts val="0"/>
                        </a:spcAft>
                        <a:buFont typeface="Symbol" panose="05050102010706020507" pitchFamily="18" charset="2"/>
                        <a:buChar char=""/>
                      </a:pPr>
                      <a:r>
                        <a:rPr lang="en-US" sz="1200" b="0">
                          <a:solidFill>
                            <a:schemeClr val="bg2"/>
                          </a:solidFill>
                          <a:effectLst/>
                        </a:rPr>
                        <a:t>CDC, Web-based Injury Statistics Query and Reporting System (WISQARS™)</a:t>
                      </a:r>
                    </a:p>
                    <a:p>
                      <a:pPr marL="342900" marR="182880" lvl="0" indent="-342900">
                        <a:lnSpc>
                          <a:spcPct val="115000"/>
                        </a:lnSpc>
                        <a:spcBef>
                          <a:spcPts val="0"/>
                        </a:spcBef>
                        <a:spcAft>
                          <a:spcPts val="0"/>
                        </a:spcAft>
                        <a:buFont typeface="Symbol" panose="05050102010706020507" pitchFamily="18" charset="2"/>
                        <a:buChar char=""/>
                      </a:pPr>
                      <a:r>
                        <a:rPr lang="en-US" sz="1200" b="0">
                          <a:solidFill>
                            <a:schemeClr val="bg2"/>
                          </a:solidFill>
                          <a:effectLst/>
                        </a:rPr>
                        <a:t>State Vital Statistics System </a:t>
                      </a:r>
                    </a:p>
                    <a:p>
                      <a:pPr marL="342900" marR="182880" lvl="0" indent="-342900">
                        <a:lnSpc>
                          <a:spcPct val="115000"/>
                        </a:lnSpc>
                        <a:spcBef>
                          <a:spcPts val="0"/>
                        </a:spcBef>
                        <a:spcAft>
                          <a:spcPts val="0"/>
                        </a:spcAft>
                        <a:buFont typeface="Symbol" panose="05050102010706020507" pitchFamily="18" charset="2"/>
                        <a:buChar char=""/>
                      </a:pPr>
                      <a:r>
                        <a:rPr lang="en-US" sz="1200" b="0">
                          <a:solidFill>
                            <a:schemeClr val="bg2"/>
                          </a:solidFill>
                          <a:effectLst/>
                        </a:rPr>
                        <a:t>State or county Medical Examiner/Coroner files</a:t>
                      </a:r>
                      <a:endParaRPr lang="en-US" sz="1200" b="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9" marR="4049" marT="4049"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1822">
                <a:tc rowSpan="2">
                  <a:txBody>
                    <a:bodyPr/>
                    <a:lstStyle/>
                    <a:p>
                      <a:pPr marL="0" marR="184785">
                        <a:lnSpc>
                          <a:spcPct val="115000"/>
                        </a:lnSpc>
                        <a:spcBef>
                          <a:spcPts val="0"/>
                        </a:spcBef>
                        <a:spcAft>
                          <a:spcPts val="0"/>
                        </a:spcAft>
                      </a:pPr>
                      <a:r>
                        <a:rPr lang="en-US" sz="1200" b="0" dirty="0">
                          <a:solidFill>
                            <a:schemeClr val="bg2"/>
                          </a:solidFill>
                          <a:effectLst/>
                        </a:rPr>
                        <a:t>Emergency department or other medical care related to substance use</a:t>
                      </a:r>
                      <a:endParaRPr lang="en-US" sz="1200" b="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9" marR="4049" marT="4049"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184785" lvl="0" indent="-342900">
                        <a:lnSpc>
                          <a:spcPct val="115000"/>
                        </a:lnSpc>
                        <a:spcBef>
                          <a:spcPts val="0"/>
                        </a:spcBef>
                        <a:spcAft>
                          <a:spcPts val="0"/>
                        </a:spcAft>
                        <a:buFont typeface="Symbol" panose="05050102010706020507" pitchFamily="18" charset="2"/>
                        <a:buChar char=""/>
                      </a:pPr>
                      <a:r>
                        <a:rPr lang="en-US" sz="1200" b="0">
                          <a:solidFill>
                            <a:schemeClr val="bg2"/>
                          </a:solidFill>
                          <a:effectLst/>
                        </a:rPr>
                        <a:t>Healthcare Cost and Utilization Project (HCUP): State Inpatient Databases (SID)</a:t>
                      </a:r>
                    </a:p>
                    <a:p>
                      <a:pPr marL="342900" marR="184785" lvl="0" indent="-342900">
                        <a:lnSpc>
                          <a:spcPct val="115000"/>
                        </a:lnSpc>
                        <a:spcBef>
                          <a:spcPts val="0"/>
                        </a:spcBef>
                        <a:spcAft>
                          <a:spcPts val="0"/>
                        </a:spcAft>
                        <a:buFont typeface="Symbol" panose="05050102010706020507" pitchFamily="18" charset="2"/>
                        <a:buChar char=""/>
                      </a:pPr>
                      <a:r>
                        <a:rPr lang="en-US" sz="1200" b="0">
                          <a:solidFill>
                            <a:schemeClr val="bg2"/>
                          </a:solidFill>
                          <a:effectLst/>
                        </a:rPr>
                        <a:t>HCUP- State Emergency Department Databases (SEDD) </a:t>
                      </a:r>
                    </a:p>
                    <a:p>
                      <a:pPr marL="342900" marR="184785" lvl="0" indent="-342900">
                        <a:lnSpc>
                          <a:spcPct val="115000"/>
                        </a:lnSpc>
                        <a:spcBef>
                          <a:spcPts val="0"/>
                        </a:spcBef>
                        <a:spcAft>
                          <a:spcPts val="0"/>
                        </a:spcAft>
                        <a:buFont typeface="Symbol" panose="05050102010706020507" pitchFamily="18" charset="2"/>
                        <a:buChar char=""/>
                      </a:pPr>
                      <a:r>
                        <a:rPr lang="en-US" sz="1200" b="0">
                          <a:solidFill>
                            <a:schemeClr val="bg2"/>
                          </a:solidFill>
                          <a:effectLst/>
                        </a:rPr>
                        <a:t>State emergency department  surveillance systems and EMS systems</a:t>
                      </a:r>
                      <a:endParaRPr lang="en-US" sz="1200" b="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9" marR="4049" marT="4049"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788749">
                <a:tc vMerge="1">
                  <a:txBody>
                    <a:bodyPr/>
                    <a:lstStyle/>
                    <a:p>
                      <a:endParaRPr lang="en-US"/>
                    </a:p>
                  </a:txBody>
                  <a:tcPr/>
                </a:tc>
                <a:tc>
                  <a:txBody>
                    <a:bodyPr/>
                    <a:lstStyle/>
                    <a:p>
                      <a:pPr marL="342900" marR="184785" lvl="0" indent="-342900">
                        <a:lnSpc>
                          <a:spcPct val="115000"/>
                        </a:lnSpc>
                        <a:spcBef>
                          <a:spcPts val="0"/>
                        </a:spcBef>
                        <a:spcAft>
                          <a:spcPts val="0"/>
                        </a:spcAft>
                        <a:buFont typeface="Symbol" panose="05050102010706020507" pitchFamily="18" charset="2"/>
                        <a:buChar char=""/>
                      </a:pPr>
                      <a:r>
                        <a:rPr lang="en-US" sz="1200" b="0" dirty="0">
                          <a:solidFill>
                            <a:schemeClr val="bg2"/>
                          </a:solidFill>
                          <a:effectLst/>
                        </a:rPr>
                        <a:t>State hospital discharge data</a:t>
                      </a:r>
                      <a:endParaRPr lang="en-US" sz="1200" b="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9" marR="4049" marT="4049" marB="0">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TextBox 3"/>
          <p:cNvSpPr txBox="1"/>
          <p:nvPr/>
        </p:nvSpPr>
        <p:spPr>
          <a:xfrm>
            <a:off x="722811" y="3673708"/>
            <a:ext cx="10363200" cy="677108"/>
          </a:xfrm>
          <a:prstGeom prst="rect">
            <a:avLst/>
          </a:prstGeom>
          <a:solidFill>
            <a:srgbClr val="FFFF00"/>
          </a:solidFill>
        </p:spPr>
        <p:txBody>
          <a:bodyPr wrap="square" rtlCol="0">
            <a:spAutoFit/>
          </a:bodyPr>
          <a:lstStyle/>
          <a:p>
            <a:pPr algn="ctr"/>
            <a:r>
              <a:rPr lang="en-US" sz="3800" dirty="0" smtClean="0">
                <a:solidFill>
                  <a:srgbClr val="002060"/>
                </a:solidFill>
              </a:rPr>
              <a:t>Appendix 1. Tools and Resources</a:t>
            </a:r>
            <a:endParaRPr lang="en-US" sz="3800" dirty="0">
              <a:solidFill>
                <a:srgbClr val="002060"/>
              </a:solidFill>
            </a:endParaRPr>
          </a:p>
        </p:txBody>
      </p:sp>
    </p:spTree>
    <p:extLst>
      <p:ext uri="{BB962C8B-B14F-4D97-AF65-F5344CB8AC3E}">
        <p14:creationId xmlns:p14="http://schemas.microsoft.com/office/powerpoint/2010/main" val="299357653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request for a jurisdiction </a:t>
            </a:r>
            <a:r>
              <a:rPr lang="en-US" dirty="0" smtClean="0"/>
              <a:t>at risk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1798672"/>
              </p:ext>
            </p:extLst>
          </p:nvPr>
        </p:nvGraphicFramePr>
        <p:xfrm>
          <a:off x="914400" y="1883229"/>
          <a:ext cx="10668000" cy="4399026"/>
        </p:xfrm>
        <a:graphic>
          <a:graphicData uri="http://schemas.openxmlformats.org/drawingml/2006/table">
            <a:tbl>
              <a:tblPr firstRow="1" firstCol="1" bandRow="1"/>
              <a:tblGrid>
                <a:gridCol w="1935615"/>
                <a:gridCol w="1510053"/>
                <a:gridCol w="1372776"/>
                <a:gridCol w="2265083"/>
                <a:gridCol w="2059165"/>
                <a:gridCol w="1525308"/>
              </a:tblGrid>
              <a:tr h="709798">
                <a:tc>
                  <a:txBody>
                    <a:bodyPr/>
                    <a:lstStyle/>
                    <a:p>
                      <a:pPr marL="0" marR="0">
                        <a:lnSpc>
                          <a:spcPct val="115000"/>
                        </a:lnSpc>
                        <a:spcBef>
                          <a:spcPts val="0"/>
                        </a:spcBef>
                        <a:spcAft>
                          <a:spcPts val="0"/>
                        </a:spcAft>
                      </a:pPr>
                      <a:r>
                        <a:rPr lang="en-US" sz="1600" dirty="0">
                          <a:solidFill>
                            <a:schemeClr val="bg2"/>
                          </a:solidFill>
                          <a:effectLst/>
                        </a:rPr>
                        <a:t>Outcomes</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Data source</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Geographic area</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Assessment period beginning year and number or rate</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Assessment period Ending year and number or rate</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Percent increase during the assessment period</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87247">
                <a:tc>
                  <a:txBody>
                    <a:bodyPr/>
                    <a:lstStyle/>
                    <a:p>
                      <a:pPr marL="0" marR="0">
                        <a:lnSpc>
                          <a:spcPct val="115000"/>
                        </a:lnSpc>
                        <a:spcBef>
                          <a:spcPts val="0"/>
                        </a:spcBef>
                        <a:spcAft>
                          <a:spcPts val="0"/>
                        </a:spcAft>
                      </a:pPr>
                      <a:r>
                        <a:rPr lang="en-US" sz="1200" dirty="0">
                          <a:solidFill>
                            <a:schemeClr val="bg2"/>
                          </a:solidFill>
                          <a:effectLst/>
                        </a:rPr>
                        <a:t>Increase in Injection drug use among treatment admissions (any drug) to publicly funded programs</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State Division of Alcohol and Drug Abuse</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B County</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Month: Jan-Dec</a:t>
                      </a:r>
                    </a:p>
                    <a:p>
                      <a:pPr marL="0" marR="0">
                        <a:lnSpc>
                          <a:spcPct val="115000"/>
                        </a:lnSpc>
                        <a:spcBef>
                          <a:spcPts val="0"/>
                        </a:spcBef>
                        <a:spcAft>
                          <a:spcPts val="0"/>
                        </a:spcAft>
                      </a:pPr>
                      <a:r>
                        <a:rPr lang="en-US" sz="1200" dirty="0">
                          <a:solidFill>
                            <a:schemeClr val="bg2"/>
                          </a:solidFill>
                          <a:effectLst/>
                        </a:rPr>
                        <a:t>Year: 2009</a:t>
                      </a:r>
                    </a:p>
                    <a:p>
                      <a:pPr marL="0" marR="0">
                        <a:lnSpc>
                          <a:spcPct val="115000"/>
                        </a:lnSpc>
                        <a:spcBef>
                          <a:spcPts val="0"/>
                        </a:spcBef>
                        <a:spcAft>
                          <a:spcPts val="0"/>
                        </a:spcAft>
                      </a:pPr>
                      <a:r>
                        <a:rPr lang="en-US" sz="900" dirty="0">
                          <a:solidFill>
                            <a:schemeClr val="bg2"/>
                          </a:solidFill>
                          <a:effectLst/>
                        </a:rPr>
                        <a:t> </a:t>
                      </a:r>
                      <a:endParaRPr lang="en-US" sz="1200" dirty="0">
                        <a:solidFill>
                          <a:schemeClr val="bg2"/>
                        </a:solidFill>
                        <a:effectLst/>
                      </a:endParaRPr>
                    </a:p>
                    <a:p>
                      <a:pPr marL="0" marR="0">
                        <a:lnSpc>
                          <a:spcPct val="115000"/>
                        </a:lnSpc>
                        <a:spcBef>
                          <a:spcPts val="0"/>
                        </a:spcBef>
                        <a:spcAft>
                          <a:spcPts val="0"/>
                        </a:spcAft>
                      </a:pPr>
                      <a:r>
                        <a:rPr lang="en-US" sz="1200" dirty="0">
                          <a:solidFill>
                            <a:schemeClr val="bg2"/>
                          </a:solidFill>
                          <a:effectLst/>
                        </a:rPr>
                        <a:t>Value: 3,500</a:t>
                      </a:r>
                    </a:p>
                    <a:p>
                      <a:pPr marL="0" marR="0">
                        <a:lnSpc>
                          <a:spcPct val="115000"/>
                        </a:lnSpc>
                        <a:spcBef>
                          <a:spcPts val="0"/>
                        </a:spcBef>
                        <a:spcAft>
                          <a:spcPts val="0"/>
                        </a:spcAft>
                      </a:pPr>
                      <a:r>
                        <a:rPr lang="en-US" sz="1200" dirty="0">
                          <a:solidFill>
                            <a:schemeClr val="bg2"/>
                          </a:solidFill>
                          <a:effectLst/>
                        </a:rPr>
                        <a:t>Units: number per year</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Month: Jan-Dec</a:t>
                      </a:r>
                    </a:p>
                    <a:p>
                      <a:pPr marL="0" marR="0">
                        <a:lnSpc>
                          <a:spcPct val="115000"/>
                        </a:lnSpc>
                        <a:spcBef>
                          <a:spcPts val="0"/>
                        </a:spcBef>
                        <a:spcAft>
                          <a:spcPts val="0"/>
                        </a:spcAft>
                      </a:pPr>
                      <a:r>
                        <a:rPr lang="en-US" sz="1200" dirty="0">
                          <a:solidFill>
                            <a:schemeClr val="bg2"/>
                          </a:solidFill>
                          <a:effectLst/>
                        </a:rPr>
                        <a:t>Year: 2014</a:t>
                      </a:r>
                    </a:p>
                    <a:p>
                      <a:pPr marL="0" marR="0">
                        <a:lnSpc>
                          <a:spcPct val="115000"/>
                        </a:lnSpc>
                        <a:spcBef>
                          <a:spcPts val="0"/>
                        </a:spcBef>
                        <a:spcAft>
                          <a:spcPts val="0"/>
                        </a:spcAft>
                      </a:pPr>
                      <a:r>
                        <a:rPr lang="en-US" sz="900" dirty="0">
                          <a:solidFill>
                            <a:schemeClr val="bg2"/>
                          </a:solidFill>
                          <a:effectLst/>
                        </a:rPr>
                        <a:t> </a:t>
                      </a:r>
                      <a:endParaRPr lang="en-US" sz="1200" dirty="0">
                        <a:solidFill>
                          <a:schemeClr val="bg2"/>
                        </a:solidFill>
                        <a:effectLst/>
                      </a:endParaRPr>
                    </a:p>
                    <a:p>
                      <a:pPr marL="0" marR="0">
                        <a:lnSpc>
                          <a:spcPct val="115000"/>
                        </a:lnSpc>
                        <a:spcBef>
                          <a:spcPts val="0"/>
                        </a:spcBef>
                        <a:spcAft>
                          <a:spcPts val="0"/>
                        </a:spcAft>
                      </a:pPr>
                      <a:r>
                        <a:rPr lang="en-US" sz="1200" dirty="0">
                          <a:solidFill>
                            <a:schemeClr val="bg2"/>
                          </a:solidFill>
                          <a:effectLst/>
                        </a:rPr>
                        <a:t>Value: 6,200</a:t>
                      </a:r>
                    </a:p>
                    <a:p>
                      <a:pPr marL="0" marR="0">
                        <a:lnSpc>
                          <a:spcPct val="115000"/>
                        </a:lnSpc>
                        <a:spcBef>
                          <a:spcPts val="0"/>
                        </a:spcBef>
                        <a:spcAft>
                          <a:spcPts val="0"/>
                        </a:spcAft>
                      </a:pPr>
                      <a:r>
                        <a:rPr lang="en-US" sz="1200" dirty="0">
                          <a:solidFill>
                            <a:schemeClr val="bg2"/>
                          </a:solidFill>
                          <a:effectLst/>
                        </a:rPr>
                        <a:t>Units: number per year</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77%</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a:solidFill>
                            <a:schemeClr val="bg2"/>
                          </a:solidFill>
                          <a:effectLst/>
                        </a:rPr>
                        <a:t>Heroin-related arrests</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bg2"/>
                          </a:solidFill>
                          <a:effectLst/>
                        </a:rPr>
                        <a:t>County arrest records</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bg2"/>
                          </a:solidFill>
                          <a:effectLst/>
                        </a:rPr>
                        <a:t>B County</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bg2"/>
                          </a:solidFill>
                          <a:effectLst/>
                        </a:rPr>
                        <a:t>Month: Jan-Dec</a:t>
                      </a:r>
                    </a:p>
                    <a:p>
                      <a:pPr marL="0" marR="0">
                        <a:lnSpc>
                          <a:spcPct val="115000"/>
                        </a:lnSpc>
                        <a:spcBef>
                          <a:spcPts val="0"/>
                        </a:spcBef>
                        <a:spcAft>
                          <a:spcPts val="0"/>
                        </a:spcAft>
                      </a:pPr>
                      <a:r>
                        <a:rPr lang="en-US" sz="1200">
                          <a:solidFill>
                            <a:schemeClr val="bg2"/>
                          </a:solidFill>
                          <a:effectLst/>
                        </a:rPr>
                        <a:t>Year: 2012</a:t>
                      </a:r>
                    </a:p>
                    <a:p>
                      <a:pPr marL="0" marR="0">
                        <a:lnSpc>
                          <a:spcPct val="115000"/>
                        </a:lnSpc>
                        <a:spcBef>
                          <a:spcPts val="0"/>
                        </a:spcBef>
                        <a:spcAft>
                          <a:spcPts val="0"/>
                        </a:spcAft>
                      </a:pPr>
                      <a:r>
                        <a:rPr lang="en-US" sz="900">
                          <a:solidFill>
                            <a:schemeClr val="bg2"/>
                          </a:solidFill>
                          <a:effectLst/>
                        </a:rPr>
                        <a:t> </a:t>
                      </a:r>
                      <a:endParaRPr lang="en-US" sz="1200">
                        <a:solidFill>
                          <a:schemeClr val="bg2"/>
                        </a:solidFill>
                        <a:effectLst/>
                      </a:endParaRPr>
                    </a:p>
                    <a:p>
                      <a:pPr marL="0" marR="0">
                        <a:lnSpc>
                          <a:spcPct val="115000"/>
                        </a:lnSpc>
                        <a:spcBef>
                          <a:spcPts val="0"/>
                        </a:spcBef>
                        <a:spcAft>
                          <a:spcPts val="0"/>
                        </a:spcAft>
                      </a:pPr>
                      <a:r>
                        <a:rPr lang="en-US" sz="1200">
                          <a:solidFill>
                            <a:schemeClr val="bg2"/>
                          </a:solidFill>
                          <a:effectLst/>
                        </a:rPr>
                        <a:t>Value: 5,280</a:t>
                      </a:r>
                    </a:p>
                    <a:p>
                      <a:pPr marL="0" marR="0">
                        <a:lnSpc>
                          <a:spcPct val="115000"/>
                        </a:lnSpc>
                        <a:spcBef>
                          <a:spcPts val="0"/>
                        </a:spcBef>
                        <a:spcAft>
                          <a:spcPts val="0"/>
                        </a:spcAft>
                      </a:pPr>
                      <a:r>
                        <a:rPr lang="en-US" sz="1200">
                          <a:solidFill>
                            <a:schemeClr val="bg2"/>
                          </a:solidFill>
                          <a:effectLst/>
                        </a:rPr>
                        <a:t>Units: number per year</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bg2"/>
                          </a:solidFill>
                          <a:effectLst/>
                        </a:rPr>
                        <a:t>Month: Jan-Dec</a:t>
                      </a:r>
                    </a:p>
                    <a:p>
                      <a:pPr marL="0" marR="0">
                        <a:lnSpc>
                          <a:spcPct val="115000"/>
                        </a:lnSpc>
                        <a:spcBef>
                          <a:spcPts val="0"/>
                        </a:spcBef>
                        <a:spcAft>
                          <a:spcPts val="0"/>
                        </a:spcAft>
                      </a:pPr>
                      <a:r>
                        <a:rPr lang="en-US" sz="1200">
                          <a:solidFill>
                            <a:schemeClr val="bg2"/>
                          </a:solidFill>
                          <a:effectLst/>
                        </a:rPr>
                        <a:t>Year: 2014</a:t>
                      </a:r>
                    </a:p>
                    <a:p>
                      <a:pPr marL="0" marR="0">
                        <a:lnSpc>
                          <a:spcPct val="115000"/>
                        </a:lnSpc>
                        <a:spcBef>
                          <a:spcPts val="0"/>
                        </a:spcBef>
                        <a:spcAft>
                          <a:spcPts val="0"/>
                        </a:spcAft>
                      </a:pPr>
                      <a:r>
                        <a:rPr lang="en-US" sz="900">
                          <a:solidFill>
                            <a:schemeClr val="bg2"/>
                          </a:solidFill>
                          <a:effectLst/>
                        </a:rPr>
                        <a:t> </a:t>
                      </a:r>
                      <a:endParaRPr lang="en-US" sz="1200">
                        <a:solidFill>
                          <a:schemeClr val="bg2"/>
                        </a:solidFill>
                        <a:effectLst/>
                      </a:endParaRPr>
                    </a:p>
                    <a:p>
                      <a:pPr marL="0" marR="0">
                        <a:lnSpc>
                          <a:spcPct val="115000"/>
                        </a:lnSpc>
                        <a:spcBef>
                          <a:spcPts val="0"/>
                        </a:spcBef>
                        <a:spcAft>
                          <a:spcPts val="0"/>
                        </a:spcAft>
                      </a:pPr>
                      <a:r>
                        <a:rPr lang="en-US" sz="1200">
                          <a:solidFill>
                            <a:schemeClr val="bg2"/>
                          </a:solidFill>
                          <a:effectLst/>
                        </a:rPr>
                        <a:t>Value: 6,355</a:t>
                      </a:r>
                    </a:p>
                    <a:p>
                      <a:pPr marL="0" marR="0">
                        <a:lnSpc>
                          <a:spcPct val="115000"/>
                        </a:lnSpc>
                        <a:spcBef>
                          <a:spcPts val="0"/>
                        </a:spcBef>
                        <a:spcAft>
                          <a:spcPts val="0"/>
                        </a:spcAft>
                      </a:pPr>
                      <a:r>
                        <a:rPr lang="en-US" sz="1200">
                          <a:solidFill>
                            <a:schemeClr val="bg2"/>
                          </a:solidFill>
                          <a:effectLst/>
                        </a:rPr>
                        <a:t>Units: number per year</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bg2"/>
                          </a:solidFill>
                          <a:effectLst/>
                        </a:rPr>
                        <a:t>20%</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bg2"/>
                          </a:solidFill>
                          <a:effectLst/>
                        </a:rPr>
                        <a:t>Drug overdose deaths </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bg2"/>
                          </a:solidFill>
                          <a:effectLst/>
                        </a:rPr>
                        <a:t>State Medical Examiner/Coroner files</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bg2"/>
                          </a:solidFill>
                          <a:effectLst/>
                        </a:rPr>
                        <a:t>B County</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bg2"/>
                          </a:solidFill>
                          <a:effectLst/>
                        </a:rPr>
                        <a:t>Month: Jan-Dec</a:t>
                      </a:r>
                    </a:p>
                    <a:p>
                      <a:pPr marL="0" marR="0">
                        <a:lnSpc>
                          <a:spcPct val="115000"/>
                        </a:lnSpc>
                        <a:spcBef>
                          <a:spcPts val="0"/>
                        </a:spcBef>
                        <a:spcAft>
                          <a:spcPts val="0"/>
                        </a:spcAft>
                      </a:pPr>
                      <a:r>
                        <a:rPr lang="en-US" sz="1200">
                          <a:solidFill>
                            <a:schemeClr val="bg2"/>
                          </a:solidFill>
                          <a:effectLst/>
                        </a:rPr>
                        <a:t>Year: 2009</a:t>
                      </a:r>
                    </a:p>
                    <a:p>
                      <a:pPr marL="0" marR="0">
                        <a:lnSpc>
                          <a:spcPct val="115000"/>
                        </a:lnSpc>
                        <a:spcBef>
                          <a:spcPts val="0"/>
                        </a:spcBef>
                        <a:spcAft>
                          <a:spcPts val="0"/>
                        </a:spcAft>
                      </a:pPr>
                      <a:r>
                        <a:rPr lang="en-US" sz="900">
                          <a:solidFill>
                            <a:schemeClr val="bg2"/>
                          </a:solidFill>
                          <a:effectLst/>
                        </a:rPr>
                        <a:t> </a:t>
                      </a:r>
                      <a:endParaRPr lang="en-US" sz="1200">
                        <a:solidFill>
                          <a:schemeClr val="bg2"/>
                        </a:solidFill>
                        <a:effectLst/>
                      </a:endParaRPr>
                    </a:p>
                    <a:p>
                      <a:pPr marL="0" marR="0">
                        <a:lnSpc>
                          <a:spcPct val="115000"/>
                        </a:lnSpc>
                        <a:spcBef>
                          <a:spcPts val="0"/>
                        </a:spcBef>
                        <a:spcAft>
                          <a:spcPts val="0"/>
                        </a:spcAft>
                      </a:pPr>
                      <a:r>
                        <a:rPr lang="en-US" sz="1200">
                          <a:solidFill>
                            <a:schemeClr val="bg2"/>
                          </a:solidFill>
                          <a:effectLst/>
                        </a:rPr>
                        <a:t>Value: 9.8 per 100,000</a:t>
                      </a:r>
                    </a:p>
                    <a:p>
                      <a:pPr marL="0" marR="0">
                        <a:lnSpc>
                          <a:spcPct val="115000"/>
                        </a:lnSpc>
                        <a:spcBef>
                          <a:spcPts val="0"/>
                        </a:spcBef>
                        <a:spcAft>
                          <a:spcPts val="0"/>
                        </a:spcAft>
                      </a:pPr>
                      <a:r>
                        <a:rPr lang="en-US" sz="1200">
                          <a:solidFill>
                            <a:schemeClr val="bg2"/>
                          </a:solidFill>
                          <a:effectLst/>
                        </a:rPr>
                        <a:t>Units: rate </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bg2"/>
                          </a:solidFill>
                          <a:effectLst/>
                        </a:rPr>
                        <a:t>Month: Jan-Dec</a:t>
                      </a:r>
                    </a:p>
                    <a:p>
                      <a:pPr marL="0" marR="0">
                        <a:lnSpc>
                          <a:spcPct val="115000"/>
                        </a:lnSpc>
                        <a:spcBef>
                          <a:spcPts val="0"/>
                        </a:spcBef>
                        <a:spcAft>
                          <a:spcPts val="0"/>
                        </a:spcAft>
                      </a:pPr>
                      <a:r>
                        <a:rPr lang="en-US" sz="1200">
                          <a:solidFill>
                            <a:schemeClr val="bg2"/>
                          </a:solidFill>
                          <a:effectLst/>
                        </a:rPr>
                        <a:t>Year: 2013</a:t>
                      </a:r>
                    </a:p>
                    <a:p>
                      <a:pPr marL="0" marR="0">
                        <a:lnSpc>
                          <a:spcPct val="115000"/>
                        </a:lnSpc>
                        <a:spcBef>
                          <a:spcPts val="0"/>
                        </a:spcBef>
                        <a:spcAft>
                          <a:spcPts val="0"/>
                        </a:spcAft>
                      </a:pPr>
                      <a:r>
                        <a:rPr lang="en-US" sz="900">
                          <a:solidFill>
                            <a:schemeClr val="bg2"/>
                          </a:solidFill>
                          <a:effectLst/>
                        </a:rPr>
                        <a:t> </a:t>
                      </a:r>
                      <a:endParaRPr lang="en-US" sz="1200">
                        <a:solidFill>
                          <a:schemeClr val="bg2"/>
                        </a:solidFill>
                        <a:effectLst/>
                      </a:endParaRPr>
                    </a:p>
                    <a:p>
                      <a:pPr marL="0" marR="0">
                        <a:lnSpc>
                          <a:spcPct val="115000"/>
                        </a:lnSpc>
                        <a:spcBef>
                          <a:spcPts val="0"/>
                        </a:spcBef>
                        <a:spcAft>
                          <a:spcPts val="0"/>
                        </a:spcAft>
                      </a:pPr>
                      <a:r>
                        <a:rPr lang="en-US" sz="1200">
                          <a:solidFill>
                            <a:schemeClr val="bg2"/>
                          </a:solidFill>
                          <a:effectLst/>
                        </a:rPr>
                        <a:t>Value: 18.3 per 100,000</a:t>
                      </a:r>
                    </a:p>
                    <a:p>
                      <a:pPr marL="0" marR="0">
                        <a:lnSpc>
                          <a:spcPct val="115000"/>
                        </a:lnSpc>
                        <a:spcBef>
                          <a:spcPts val="0"/>
                        </a:spcBef>
                        <a:spcAft>
                          <a:spcPts val="0"/>
                        </a:spcAft>
                      </a:pPr>
                      <a:r>
                        <a:rPr lang="en-US" sz="1200">
                          <a:solidFill>
                            <a:schemeClr val="bg2"/>
                          </a:solidFill>
                          <a:effectLst/>
                        </a:rPr>
                        <a:t>Units: rate </a:t>
                      </a:r>
                      <a:endParaRPr lang="en-US"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87%</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6182287"/>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how to synthesize the evidence</a:t>
            </a:r>
            <a:endParaRPr lang="en-US" dirty="0"/>
          </a:p>
        </p:txBody>
      </p:sp>
      <p:sp>
        <p:nvSpPr>
          <p:cNvPr id="3" name="Content Placeholder 2"/>
          <p:cNvSpPr>
            <a:spLocks noGrp="1"/>
          </p:cNvSpPr>
          <p:nvPr>
            <p:ph idx="1"/>
          </p:nvPr>
        </p:nvSpPr>
        <p:spPr/>
        <p:txBody>
          <a:bodyPr/>
          <a:lstStyle/>
          <a:p>
            <a:pPr marL="0" indent="0">
              <a:buNone/>
            </a:pPr>
            <a:r>
              <a:rPr lang="en-US" sz="1600" i="1" dirty="0"/>
              <a:t>The state of XX assessed 4 variables related to injection drug use in County B that together suggest an increasing trend in unsafe injection practices </a:t>
            </a:r>
            <a:r>
              <a:rPr lang="en-US" sz="1600" i="1" dirty="0" smtClean="0"/>
              <a:t>…. </a:t>
            </a:r>
            <a:endParaRPr lang="en-US" sz="1600" dirty="0"/>
          </a:p>
          <a:p>
            <a:pPr marL="0" indent="0">
              <a:buNone/>
            </a:pPr>
            <a:endParaRPr lang="en-US" sz="1600" i="1" dirty="0"/>
          </a:p>
          <a:p>
            <a:pPr marL="0" indent="0">
              <a:buNone/>
            </a:pPr>
            <a:r>
              <a:rPr lang="en-US" sz="1600" i="1" dirty="0" smtClean="0"/>
              <a:t>The </a:t>
            </a:r>
            <a:r>
              <a:rPr lang="en-US" sz="1600" i="1" dirty="0"/>
              <a:t>most direct indicator of injection drug use is the treatment admissions dataset. Treatment admissions related to injection drug use increased by 77% from 2009 to 2014. Admissions in the younger age group (15-24 years) increased </a:t>
            </a:r>
            <a:r>
              <a:rPr lang="en-US" sz="1600" i="1" dirty="0" smtClean="0"/>
              <a:t>…No </a:t>
            </a:r>
            <a:r>
              <a:rPr lang="en-US" sz="1600" i="1" dirty="0"/>
              <a:t>new policing initiatives have been documented that may artificially inflate this trend.  Heroin-related arrest reports do not distinguish between the different routes of administration, but based on treatment data, 60% of treatment admissions related injection drug use were for heroin. </a:t>
            </a:r>
            <a:endParaRPr lang="en-US" sz="1600" dirty="0"/>
          </a:p>
          <a:p>
            <a:pPr marL="0" indent="0">
              <a:buNone/>
            </a:pPr>
            <a:endParaRPr lang="en-US" sz="1600" i="1" dirty="0" smtClean="0"/>
          </a:p>
          <a:p>
            <a:pPr marL="0" indent="0">
              <a:buNone/>
            </a:pPr>
            <a:r>
              <a:rPr lang="en-US" sz="1600" i="1" dirty="0" smtClean="0"/>
              <a:t>Opioid-related hospital discharges did not show increases, but where high: 3,345 in 2012, 3,046 in 2013 and 2,792 in 2014. On </a:t>
            </a:r>
            <a:r>
              <a:rPr lang="en-US" sz="1600" i="1" dirty="0"/>
              <a:t>the other hand, drug overdose deaths involving opioids increased substantially (87%) between 2009 and 2013, with the largest increases among younger people (&lt;30 years</a:t>
            </a:r>
            <a:r>
              <a:rPr lang="en-US" sz="1600" i="1" dirty="0" smtClean="0"/>
              <a:t>)…</a:t>
            </a:r>
          </a:p>
          <a:p>
            <a:pPr marL="0" indent="0">
              <a:buNone/>
            </a:pPr>
            <a:endParaRPr lang="en-US" sz="1600" i="1" dirty="0"/>
          </a:p>
          <a:p>
            <a:pPr marL="0" indent="0">
              <a:buNone/>
            </a:pPr>
            <a:r>
              <a:rPr lang="en-US" sz="1600" i="1" dirty="0" smtClean="0"/>
              <a:t>The </a:t>
            </a:r>
            <a:r>
              <a:rPr lang="en-US" sz="1600" i="1" dirty="0"/>
              <a:t>overall rates per 100,000 persons </a:t>
            </a:r>
            <a:r>
              <a:rPr lang="en-US" sz="1600" i="1" dirty="0" smtClean="0"/>
              <a:t>were….</a:t>
            </a:r>
          </a:p>
          <a:p>
            <a:pPr marL="0" indent="0">
              <a:buNone/>
            </a:pPr>
            <a:endParaRPr lang="en-US" sz="1600" i="1" dirty="0" smtClean="0"/>
          </a:p>
          <a:p>
            <a:pPr marL="0" indent="0">
              <a:buNone/>
            </a:pPr>
            <a:r>
              <a:rPr lang="en-US" sz="1600" i="1" dirty="0" smtClean="0"/>
              <a:t>Together </a:t>
            </a:r>
            <a:r>
              <a:rPr lang="en-US" sz="1600" i="1" dirty="0"/>
              <a:t>these data suggest high and increasing levels of unsafe injection drug use in this jurisdiction, and particularly among young people (&lt;30 years) who could greatly benefit from syringe service programs and harm reduction education to prevent future spread of viral hepatitis and HIV.</a:t>
            </a:r>
            <a:endParaRPr lang="en-US" sz="1600" dirty="0"/>
          </a:p>
          <a:p>
            <a:endParaRPr lang="en-US" sz="1600" dirty="0"/>
          </a:p>
        </p:txBody>
      </p:sp>
      <p:sp>
        <p:nvSpPr>
          <p:cNvPr id="4" name="TextBox 3"/>
          <p:cNvSpPr txBox="1"/>
          <p:nvPr/>
        </p:nvSpPr>
        <p:spPr>
          <a:xfrm>
            <a:off x="705394" y="3080148"/>
            <a:ext cx="10363200" cy="1231106"/>
          </a:xfrm>
          <a:prstGeom prst="rect">
            <a:avLst/>
          </a:prstGeom>
          <a:solidFill>
            <a:srgbClr val="FFFF00"/>
          </a:solidFill>
        </p:spPr>
        <p:txBody>
          <a:bodyPr wrap="square" rtlCol="0">
            <a:spAutoFit/>
          </a:bodyPr>
          <a:lstStyle/>
          <a:p>
            <a:pPr algn="ctr"/>
            <a:r>
              <a:rPr lang="en-US" sz="3800" dirty="0">
                <a:solidFill>
                  <a:srgbClr val="002060"/>
                </a:solidFill>
              </a:rPr>
              <a:t>Appendix 2. </a:t>
            </a:r>
            <a:r>
              <a:rPr lang="en-US" sz="3600" b="1" u="sng" dirty="0"/>
              <a:t>EXAMPLE OF A REQUEST FOR DETERMINATION OF NEED </a:t>
            </a:r>
            <a:endParaRPr lang="en-US" sz="3800" dirty="0">
              <a:solidFill>
                <a:srgbClr val="002060"/>
              </a:solidFill>
            </a:endParaRPr>
          </a:p>
        </p:txBody>
      </p:sp>
    </p:spTree>
    <p:extLst>
      <p:ext uri="{BB962C8B-B14F-4D97-AF65-F5344CB8AC3E}">
        <p14:creationId xmlns:p14="http://schemas.microsoft.com/office/powerpoint/2010/main" val="341381529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09600" y="335902"/>
            <a:ext cx="10972800" cy="1203207"/>
          </a:xfrm>
          <a:prstGeom prst="rect">
            <a:avLst/>
          </a:prstGeom>
        </p:spPr>
        <p:txBody>
          <a:bodyPr anchor="b" anchorCtr="0"/>
          <a:lstStyle>
            <a:lvl1pPr algn="ctr" defTabSz="914400" rtl="0" eaLnBrk="1" latinLnBrk="0" hangingPunct="1">
              <a:lnSpc>
                <a:spcPts val="3000"/>
              </a:lnSpc>
              <a:spcBef>
                <a:spcPct val="0"/>
              </a:spcBef>
              <a:buNone/>
              <a:defRPr sz="2800" b="1" kern="1200" baseline="0">
                <a:solidFill>
                  <a:schemeClr val="bg1"/>
                </a:solidFill>
                <a:effectLst/>
                <a:latin typeface="+mj-lt"/>
                <a:ea typeface="+mj-ea"/>
                <a:cs typeface="+mj-cs"/>
              </a:defRPr>
            </a:lvl1pPr>
          </a:lstStyle>
          <a:p>
            <a:pPr>
              <a:lnSpc>
                <a:spcPct val="150000"/>
              </a:lnSpc>
              <a:spcBef>
                <a:spcPts val="1200"/>
              </a:spcBef>
              <a:spcAft>
                <a:spcPts val="1200"/>
              </a:spcAft>
            </a:pPr>
            <a:r>
              <a:rPr lang="en-US" u="sng" dirty="0" smtClean="0"/>
              <a:t>Tips for presenting strong evidence of need</a:t>
            </a:r>
            <a:r>
              <a:rPr lang="en-US" dirty="0" smtClean="0"/>
              <a:t/>
            </a:r>
            <a:br>
              <a:rPr lang="en-US" dirty="0" smtClean="0"/>
            </a:br>
            <a:r>
              <a:rPr lang="en-US" dirty="0" smtClean="0"/>
              <a:t>Tip 1: </a:t>
            </a:r>
            <a:r>
              <a:rPr lang="en-US" dirty="0"/>
              <a:t>The more data sources, the better</a:t>
            </a:r>
          </a:p>
        </p:txBody>
      </p:sp>
      <p:sp>
        <p:nvSpPr>
          <p:cNvPr id="3" name="Content Placeholder 2"/>
          <p:cNvSpPr>
            <a:spLocks noGrp="1"/>
          </p:cNvSpPr>
          <p:nvPr>
            <p:ph idx="1"/>
          </p:nvPr>
        </p:nvSpPr>
        <p:spPr>
          <a:xfrm>
            <a:off x="609600" y="1768150"/>
            <a:ext cx="10972800" cy="4191000"/>
          </a:xfrm>
        </p:spPr>
        <p:txBody>
          <a:bodyPr/>
          <a:lstStyle/>
          <a:p>
            <a:r>
              <a:rPr lang="en-US" dirty="0" smtClean="0"/>
              <a:t>Triangulation of multiple </a:t>
            </a:r>
            <a:r>
              <a:rPr lang="en-US" dirty="0"/>
              <a:t>data sources </a:t>
            </a:r>
            <a:r>
              <a:rPr lang="en-US" dirty="0" smtClean="0"/>
              <a:t>is </a:t>
            </a:r>
            <a:r>
              <a:rPr lang="en-US" dirty="0"/>
              <a:t>recommended because a single data source may be </a:t>
            </a:r>
            <a:r>
              <a:rPr lang="en-US" dirty="0" smtClean="0"/>
              <a:t>insufficient and </a:t>
            </a:r>
            <a:r>
              <a:rPr lang="en-US" dirty="0"/>
              <a:t>lead to incorrect conclusions</a:t>
            </a:r>
          </a:p>
          <a:p>
            <a:endParaRPr lang="en-US" dirty="0" smtClean="0"/>
          </a:p>
          <a:p>
            <a:r>
              <a:rPr lang="en-US" dirty="0" smtClean="0"/>
              <a:t>Example: Increases </a:t>
            </a:r>
            <a:r>
              <a:rPr lang="en-US" dirty="0"/>
              <a:t>in arrests for syringe and drug possession may be due to increased enforcement by the police </a:t>
            </a:r>
            <a:r>
              <a:rPr lang="en-US" dirty="0" smtClean="0"/>
              <a:t>force </a:t>
            </a:r>
            <a:r>
              <a:rPr lang="en-US" dirty="0"/>
              <a:t>or additional human resources for drug enforcement </a:t>
            </a:r>
            <a:r>
              <a:rPr lang="en-US" dirty="0" smtClean="0"/>
              <a:t>units </a:t>
            </a:r>
          </a:p>
          <a:p>
            <a:pPr lvl="1"/>
            <a:r>
              <a:rPr lang="en-US" sz="2200" dirty="0" smtClean="0"/>
              <a:t>Evidence </a:t>
            </a:r>
            <a:r>
              <a:rPr lang="en-US" sz="2200" dirty="0"/>
              <a:t>from multiple data </a:t>
            </a:r>
            <a:r>
              <a:rPr lang="en-US" sz="2200" dirty="0" smtClean="0"/>
              <a:t>sources that indicate similar trends strengthen the conclusion of increases in injection drug use</a:t>
            </a:r>
            <a:endParaRPr lang="en-US" sz="2200" dirty="0"/>
          </a:p>
        </p:txBody>
      </p:sp>
    </p:spTree>
    <p:extLst>
      <p:ext uri="{BB962C8B-B14F-4D97-AF65-F5344CB8AC3E}">
        <p14:creationId xmlns:p14="http://schemas.microsoft.com/office/powerpoint/2010/main" val="280608027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Objectives</a:t>
            </a:r>
            <a:endParaRPr lang="en-US" sz="3000" dirty="0"/>
          </a:p>
        </p:txBody>
      </p:sp>
      <p:sp>
        <p:nvSpPr>
          <p:cNvPr id="3" name="Content Placeholder 2"/>
          <p:cNvSpPr>
            <a:spLocks noGrp="1"/>
          </p:cNvSpPr>
          <p:nvPr>
            <p:ph idx="1"/>
          </p:nvPr>
        </p:nvSpPr>
        <p:spPr>
          <a:xfrm>
            <a:off x="609600" y="1637413"/>
            <a:ext cx="10972800" cy="4153787"/>
          </a:xfrm>
        </p:spPr>
        <p:txBody>
          <a:bodyPr/>
          <a:lstStyle/>
          <a:p>
            <a:r>
              <a:rPr lang="en-US" sz="2600" dirty="0" smtClean="0"/>
              <a:t>Review HHS Implementation Guidance </a:t>
            </a:r>
          </a:p>
          <a:p>
            <a:pPr lvl="1"/>
            <a:r>
              <a:rPr lang="en-US" sz="2400" dirty="0" smtClean="0"/>
              <a:t>Determination of need in consultation with CDC</a:t>
            </a:r>
          </a:p>
          <a:p>
            <a:pPr lvl="1"/>
            <a:endParaRPr lang="en-US" dirty="0" smtClean="0"/>
          </a:p>
          <a:p>
            <a:r>
              <a:rPr lang="en-US" sz="2600" dirty="0" smtClean="0"/>
              <a:t>Provide practical information and tips for preparing requests for determination of need</a:t>
            </a:r>
            <a:endParaRPr lang="en-US" sz="2600" dirty="0"/>
          </a:p>
        </p:txBody>
      </p:sp>
    </p:spTree>
    <p:extLst>
      <p:ext uri="{BB962C8B-B14F-4D97-AF65-F5344CB8AC3E}">
        <p14:creationId xmlns:p14="http://schemas.microsoft.com/office/powerpoint/2010/main" val="115545046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Tip 2: </a:t>
            </a:r>
            <a:r>
              <a:rPr lang="en-US" dirty="0"/>
              <a:t>Use local data if </a:t>
            </a:r>
            <a:r>
              <a:rPr lang="en-US" dirty="0" smtClean="0"/>
              <a:t>available</a:t>
            </a:r>
            <a:endParaRPr lang="en-US" dirty="0"/>
          </a:p>
        </p:txBody>
      </p:sp>
      <p:sp>
        <p:nvSpPr>
          <p:cNvPr id="3" name="Content Placeholder 2"/>
          <p:cNvSpPr>
            <a:spLocks noGrp="1"/>
          </p:cNvSpPr>
          <p:nvPr>
            <p:ph idx="1"/>
          </p:nvPr>
        </p:nvSpPr>
        <p:spPr/>
        <p:txBody>
          <a:bodyPr/>
          <a:lstStyle/>
          <a:p>
            <a:r>
              <a:rPr lang="en-US" sz="2600" dirty="0" smtClean="0"/>
              <a:t>Local data may be more </a:t>
            </a:r>
            <a:r>
              <a:rPr lang="en-US" sz="2600" dirty="0"/>
              <a:t>timely and </a:t>
            </a:r>
            <a:r>
              <a:rPr lang="en-US" sz="2600" dirty="0" smtClean="0"/>
              <a:t>relevant</a:t>
            </a:r>
          </a:p>
          <a:p>
            <a:pPr marL="0" indent="0">
              <a:buNone/>
            </a:pPr>
            <a:endParaRPr lang="en-US" sz="1000" dirty="0" smtClean="0"/>
          </a:p>
          <a:p>
            <a:r>
              <a:rPr lang="en-US" sz="2600" dirty="0" smtClean="0"/>
              <a:t>Examples</a:t>
            </a:r>
          </a:p>
          <a:p>
            <a:pPr lvl="1"/>
            <a:r>
              <a:rPr lang="en-US" sz="2200" dirty="0" smtClean="0"/>
              <a:t>Instead of using federal datasets (e.g., SAMHSA TEDS) on admissions to substance use disorder treatment programs, use data from State agency that collects this information or from local treatment programs</a:t>
            </a:r>
          </a:p>
          <a:p>
            <a:pPr lvl="1"/>
            <a:r>
              <a:rPr lang="en-US" sz="2200" dirty="0" smtClean="0"/>
              <a:t>Local SSP routine program data if available</a:t>
            </a:r>
          </a:p>
          <a:p>
            <a:endParaRPr lang="en-US" sz="2200" dirty="0"/>
          </a:p>
          <a:p>
            <a:pPr marL="0" lvl="0" indent="0">
              <a:buNone/>
            </a:pPr>
            <a:endParaRPr lang="en-US" sz="1000" dirty="0"/>
          </a:p>
          <a:p>
            <a:endParaRPr lang="en-US" dirty="0"/>
          </a:p>
        </p:txBody>
      </p:sp>
    </p:spTree>
    <p:extLst>
      <p:ext uri="{BB962C8B-B14F-4D97-AF65-F5344CB8AC3E}">
        <p14:creationId xmlns:p14="http://schemas.microsoft.com/office/powerpoint/2010/main" val="42296387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Tip 3: Use more </a:t>
            </a:r>
            <a:r>
              <a:rPr lang="en-US" dirty="0"/>
              <a:t>direct indicators </a:t>
            </a:r>
            <a:r>
              <a:rPr lang="en-US" dirty="0" smtClean="0"/>
              <a:t>of injection drug use</a:t>
            </a:r>
            <a:endParaRPr lang="en-US" dirty="0"/>
          </a:p>
        </p:txBody>
      </p:sp>
      <p:sp>
        <p:nvSpPr>
          <p:cNvPr id="3" name="Content Placeholder 2"/>
          <p:cNvSpPr>
            <a:spLocks noGrp="1"/>
          </p:cNvSpPr>
          <p:nvPr>
            <p:ph idx="1"/>
          </p:nvPr>
        </p:nvSpPr>
        <p:spPr>
          <a:xfrm>
            <a:off x="609600" y="1600201"/>
            <a:ext cx="10972800" cy="4608094"/>
          </a:xfrm>
        </p:spPr>
        <p:txBody>
          <a:bodyPr/>
          <a:lstStyle/>
          <a:p>
            <a:r>
              <a:rPr lang="en-US" dirty="0" smtClean="0"/>
              <a:t>More direct indicators of transmission risk related to injection drug use are more informative </a:t>
            </a:r>
          </a:p>
          <a:p>
            <a:endParaRPr lang="en-US" sz="1000" dirty="0" smtClean="0"/>
          </a:p>
          <a:p>
            <a:r>
              <a:rPr lang="en-US" dirty="0" smtClean="0"/>
              <a:t>Examples of more direct indicators of drug injection</a:t>
            </a:r>
          </a:p>
          <a:p>
            <a:pPr lvl="1"/>
            <a:r>
              <a:rPr lang="en-US" sz="2200" dirty="0" smtClean="0"/>
              <a:t>Admissions to substance use disorder treatment for injection drug use</a:t>
            </a:r>
          </a:p>
          <a:p>
            <a:pPr lvl="1"/>
            <a:r>
              <a:rPr lang="en-US" sz="2200" dirty="0" smtClean="0"/>
              <a:t>Arrest records for injection paraphernalia</a:t>
            </a:r>
          </a:p>
          <a:p>
            <a:pPr lvl="1"/>
            <a:r>
              <a:rPr lang="en-US" sz="2200" dirty="0" smtClean="0"/>
              <a:t>ER admissions for injection related injury, such as severe skin and soft tissue abscesses or overdoses</a:t>
            </a:r>
          </a:p>
          <a:p>
            <a:pPr lvl="1"/>
            <a:endParaRPr lang="en-US" sz="1000" dirty="0"/>
          </a:p>
          <a:p>
            <a:r>
              <a:rPr lang="en-US" dirty="0"/>
              <a:t>Examples of </a:t>
            </a:r>
            <a:r>
              <a:rPr lang="en-US" dirty="0" smtClean="0"/>
              <a:t>less </a:t>
            </a:r>
            <a:r>
              <a:rPr lang="en-US" dirty="0"/>
              <a:t>direct indicators of drug </a:t>
            </a:r>
            <a:r>
              <a:rPr lang="en-US" dirty="0" smtClean="0"/>
              <a:t>injection</a:t>
            </a:r>
          </a:p>
          <a:p>
            <a:pPr lvl="1"/>
            <a:r>
              <a:rPr lang="en-US" sz="2200" dirty="0" smtClean="0"/>
              <a:t>Prescription opioid prescribing patterns</a:t>
            </a:r>
          </a:p>
          <a:p>
            <a:pPr lvl="1"/>
            <a:r>
              <a:rPr lang="en-US" sz="2200" dirty="0" smtClean="0"/>
              <a:t>Drug seizures by law enforcement</a:t>
            </a:r>
            <a:endParaRPr lang="en-US" sz="2200" dirty="0"/>
          </a:p>
          <a:p>
            <a:endParaRPr lang="en-US" dirty="0" smtClean="0"/>
          </a:p>
        </p:txBody>
      </p:sp>
    </p:spTree>
    <p:extLst>
      <p:ext uri="{BB962C8B-B14F-4D97-AF65-F5344CB8AC3E}">
        <p14:creationId xmlns:p14="http://schemas.microsoft.com/office/powerpoint/2010/main" val="2584657783"/>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58862"/>
          </a:xfrm>
        </p:spPr>
        <p:txBody>
          <a:bodyPr/>
          <a:lstStyle/>
          <a:p>
            <a:r>
              <a:rPr lang="en-US" dirty="0" smtClean="0"/>
              <a:t>Tip 4: Use existing </a:t>
            </a:r>
            <a:r>
              <a:rPr lang="en-US" dirty="0"/>
              <a:t>reports and publications </a:t>
            </a:r>
          </a:p>
        </p:txBody>
      </p:sp>
      <p:sp>
        <p:nvSpPr>
          <p:cNvPr id="3" name="Content Placeholder 2"/>
          <p:cNvSpPr>
            <a:spLocks noGrp="1"/>
          </p:cNvSpPr>
          <p:nvPr>
            <p:ph idx="1"/>
          </p:nvPr>
        </p:nvSpPr>
        <p:spPr/>
        <p:txBody>
          <a:bodyPr/>
          <a:lstStyle/>
          <a:p>
            <a:r>
              <a:rPr lang="en-US" sz="2600" dirty="0"/>
              <a:t>Existing reports and publications </a:t>
            </a:r>
            <a:r>
              <a:rPr lang="en-US" sz="2600" dirty="0" smtClean="0"/>
              <a:t>documenting risk for potential </a:t>
            </a:r>
            <a:r>
              <a:rPr lang="en-US" sz="2600" dirty="0"/>
              <a:t>increases in HIV or viral hepatitis may be submitted as supportive evidence</a:t>
            </a:r>
          </a:p>
          <a:p>
            <a:endParaRPr lang="en-US" sz="1000" dirty="0" smtClean="0"/>
          </a:p>
          <a:p>
            <a:r>
              <a:rPr lang="en-US" sz="2600" dirty="0" smtClean="0"/>
              <a:t>Example: CDC’s vulnerability assessment indicating a jurisdiction is at risk for an increase in HIV infections</a:t>
            </a:r>
          </a:p>
          <a:p>
            <a:endParaRPr lang="en-US" sz="1000" dirty="0" smtClean="0"/>
          </a:p>
          <a:p>
            <a:r>
              <a:rPr lang="en-US" sz="2600" dirty="0" smtClean="0"/>
              <a:t>Need to provide additional data sources</a:t>
            </a:r>
          </a:p>
          <a:p>
            <a:pPr lvl="1"/>
            <a:r>
              <a:rPr lang="en-US" sz="2200" dirty="0" smtClean="0"/>
              <a:t>Example, </a:t>
            </a:r>
            <a:r>
              <a:rPr lang="en-US" sz="2200" dirty="0"/>
              <a:t>more recent </a:t>
            </a:r>
            <a:r>
              <a:rPr lang="en-US" sz="2200" dirty="0" smtClean="0"/>
              <a:t>or local relevant data </a:t>
            </a:r>
            <a:r>
              <a:rPr lang="en-US" sz="2200" dirty="0"/>
              <a:t>is </a:t>
            </a:r>
            <a:r>
              <a:rPr lang="en-US" sz="2200" dirty="0" smtClean="0"/>
              <a:t>available</a:t>
            </a:r>
            <a:endParaRPr lang="en-US" sz="2200" dirty="0"/>
          </a:p>
        </p:txBody>
      </p:sp>
    </p:spTree>
    <p:extLst>
      <p:ext uri="{BB962C8B-B14F-4D97-AF65-F5344CB8AC3E}">
        <p14:creationId xmlns:p14="http://schemas.microsoft.com/office/powerpoint/2010/main" val="316496054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3084" y="4406903"/>
            <a:ext cx="10363200" cy="1362075"/>
          </a:xfrm>
        </p:spPr>
        <p:txBody>
          <a:bodyPr/>
          <a:lstStyle/>
          <a:p>
            <a:r>
              <a:rPr lang="en-US" dirty="0" smtClean="0"/>
              <a:t>How to prepare and submit a request for determination of  need?</a:t>
            </a:r>
            <a:endParaRPr lang="en-US" dirty="0"/>
          </a:p>
        </p:txBody>
      </p:sp>
    </p:spTree>
    <p:extLst>
      <p:ext uri="{BB962C8B-B14F-4D97-AF65-F5344CB8AC3E}">
        <p14:creationId xmlns:p14="http://schemas.microsoft.com/office/powerpoint/2010/main" val="4113034793"/>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3697"/>
          </a:xfrm>
        </p:spPr>
        <p:txBody>
          <a:bodyPr/>
          <a:lstStyle/>
          <a:p>
            <a:r>
              <a:rPr lang="en-US" dirty="0" smtClean="0"/>
              <a:t>How to prepare and submit a request?</a:t>
            </a:r>
            <a:endParaRPr lang="en-US" dirty="0"/>
          </a:p>
        </p:txBody>
      </p:sp>
      <p:sp>
        <p:nvSpPr>
          <p:cNvPr id="3" name="Content Placeholder 2"/>
          <p:cNvSpPr>
            <a:spLocks noGrp="1"/>
          </p:cNvSpPr>
          <p:nvPr>
            <p:ph idx="1"/>
          </p:nvPr>
        </p:nvSpPr>
        <p:spPr>
          <a:xfrm>
            <a:off x="609600" y="1362269"/>
            <a:ext cx="11128310" cy="4428932"/>
          </a:xfrm>
        </p:spPr>
        <p:txBody>
          <a:bodyPr/>
          <a:lstStyle/>
          <a:p>
            <a:pPr lvl="0"/>
            <a:r>
              <a:rPr lang="en-US" dirty="0" smtClean="0"/>
              <a:t>Submit to CDC a request for determination of need that indicates: </a:t>
            </a:r>
            <a:endParaRPr lang="en-US" sz="2000" dirty="0" smtClean="0"/>
          </a:p>
          <a:p>
            <a:pPr lvl="1"/>
            <a:r>
              <a:rPr lang="en-US" sz="2200" dirty="0" smtClean="0"/>
              <a:t>Whether the jurisdiction is (1) experiencing or (2) at risk of, but not yet experiencing increases in viral hepatitis or HIV infections due to injection drug use</a:t>
            </a:r>
          </a:p>
          <a:p>
            <a:pPr lvl="1"/>
            <a:r>
              <a:rPr lang="en-US" sz="2200" dirty="0" smtClean="0"/>
              <a:t>Outcomes analyzed</a:t>
            </a:r>
          </a:p>
          <a:p>
            <a:pPr lvl="1"/>
            <a:r>
              <a:rPr lang="en-US" sz="2200" dirty="0" smtClean="0"/>
              <a:t>Data sources</a:t>
            </a:r>
          </a:p>
          <a:p>
            <a:pPr lvl="1"/>
            <a:r>
              <a:rPr lang="en-US" sz="2200" dirty="0" smtClean="0"/>
              <a:t>Geographic area covered</a:t>
            </a:r>
          </a:p>
          <a:p>
            <a:pPr lvl="1"/>
            <a:r>
              <a:rPr lang="en-US" sz="2200" dirty="0" smtClean="0"/>
              <a:t>Assessment period (beginning year/date to end year/date)</a:t>
            </a:r>
          </a:p>
          <a:p>
            <a:pPr lvl="1"/>
            <a:r>
              <a:rPr lang="en-US" sz="2200" dirty="0" smtClean="0"/>
              <a:t>Type of measure (e.g., number, rate)</a:t>
            </a:r>
          </a:p>
          <a:p>
            <a:pPr lvl="1"/>
            <a:r>
              <a:rPr lang="en-US" sz="2200" dirty="0" smtClean="0"/>
              <a:t>Relative percent increase during the assessment period. </a:t>
            </a:r>
          </a:p>
          <a:p>
            <a:pPr lvl="1"/>
            <a:r>
              <a:rPr lang="en-US" sz="2200" dirty="0" smtClean="0"/>
              <a:t>For jurisdictions at risk for increases, include a brief summary of how the data when taken together (i.e., “triangulated”) support this determination</a:t>
            </a:r>
          </a:p>
          <a:p>
            <a:endParaRPr lang="en-US" dirty="0"/>
          </a:p>
        </p:txBody>
      </p:sp>
    </p:spTree>
    <p:extLst>
      <p:ext uri="{BB962C8B-B14F-4D97-AF65-F5344CB8AC3E}">
        <p14:creationId xmlns:p14="http://schemas.microsoft.com/office/powerpoint/2010/main" val="42646140"/>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request for a jurisdiction </a:t>
            </a:r>
            <a:r>
              <a:rPr lang="en-US" dirty="0" smtClean="0"/>
              <a:t>at risk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1729146"/>
              </p:ext>
            </p:extLst>
          </p:nvPr>
        </p:nvGraphicFramePr>
        <p:xfrm>
          <a:off x="914400" y="1883229"/>
          <a:ext cx="10668000" cy="4399026"/>
        </p:xfrm>
        <a:graphic>
          <a:graphicData uri="http://schemas.openxmlformats.org/drawingml/2006/table">
            <a:tbl>
              <a:tblPr firstRow="1" firstCol="1" bandRow="1"/>
              <a:tblGrid>
                <a:gridCol w="1935615"/>
                <a:gridCol w="1510053"/>
                <a:gridCol w="1372776"/>
                <a:gridCol w="2265083"/>
                <a:gridCol w="2059165"/>
                <a:gridCol w="1525308"/>
              </a:tblGrid>
              <a:tr h="709798">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Outcomes</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Data source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Geographic area</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Assessment period beginning year and number or rate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a:solidFill>
                            <a:schemeClr val="tx1">
                              <a:lumMod val="60000"/>
                              <a:lumOff val="40000"/>
                            </a:schemeClr>
                          </a:solidFill>
                          <a:effectLst/>
                        </a:rPr>
                        <a:t>Assessment period Ending year and number or rate</a:t>
                      </a:r>
                      <a:endParaRPr lang="en-US" sz="16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Percent increase during the assessment period</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87247">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Increase in Injection drug use among treatment admissions (any drug) to publicly funded programs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State Division of Alcohol and Drug Abuse</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3,500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6,200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77%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a:solidFill>
                            <a:schemeClr val="tx1">
                              <a:lumMod val="60000"/>
                              <a:lumOff val="40000"/>
                            </a:schemeClr>
                          </a:solidFill>
                          <a:effectLst/>
                        </a:rPr>
                        <a:t>Heroin-related arrests</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County arrest records</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B County</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2012</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5,280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6,355</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20%</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Drug overdose deaths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State Medical Examiner/Coroner files</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smtClean="0">
                          <a:solidFill>
                            <a:schemeClr val="tx1">
                              <a:lumMod val="60000"/>
                              <a:lumOff val="40000"/>
                            </a:schemeClr>
                          </a:solidFill>
                          <a:effectLst/>
                        </a:rPr>
                        <a:t>Value: 9.8 per 100,000</a:t>
                      </a:r>
                    </a:p>
                    <a:p>
                      <a:pPr marL="0" marR="0">
                        <a:lnSpc>
                          <a:spcPct val="115000"/>
                        </a:lnSpc>
                        <a:spcBef>
                          <a:spcPts val="0"/>
                        </a:spcBef>
                        <a:spcAft>
                          <a:spcPts val="0"/>
                        </a:spcAft>
                      </a:pPr>
                      <a:r>
                        <a:rPr lang="en-US" sz="1200" dirty="0" smtClean="0">
                          <a:solidFill>
                            <a:schemeClr val="tx1">
                              <a:lumMod val="60000"/>
                              <a:lumOff val="40000"/>
                            </a:schemeClr>
                          </a:solidFill>
                          <a:effectLst/>
                        </a:rPr>
                        <a:t>Units</a:t>
                      </a:r>
                      <a:r>
                        <a:rPr lang="en-US" sz="1200" dirty="0">
                          <a:solidFill>
                            <a:schemeClr val="tx1">
                              <a:lumMod val="60000"/>
                              <a:lumOff val="40000"/>
                            </a:schemeClr>
                          </a:solidFill>
                          <a:effectLst/>
                        </a:rPr>
                        <a:t>: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2013</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18.3 per 100,000</a:t>
                      </a:r>
                    </a:p>
                    <a:p>
                      <a:pPr marL="0" marR="0">
                        <a:lnSpc>
                          <a:spcPct val="115000"/>
                        </a:lnSpc>
                        <a:spcBef>
                          <a:spcPts val="0"/>
                        </a:spcBef>
                        <a:spcAft>
                          <a:spcPts val="0"/>
                        </a:spcAft>
                      </a:pPr>
                      <a:r>
                        <a:rPr lang="en-US" sz="1200" dirty="0">
                          <a:solidFill>
                            <a:schemeClr val="tx1">
                              <a:lumMod val="60000"/>
                              <a:lumOff val="40000"/>
                            </a:schemeClr>
                          </a:solidFill>
                          <a:effectLst/>
                        </a:rPr>
                        <a:t>Units: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87%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Right Arrow 2" descr="Yellow Arrow ponting to the title" title="Yellow Arrow"/>
          <p:cNvSpPr/>
          <p:nvPr/>
        </p:nvSpPr>
        <p:spPr>
          <a:xfrm rot="14678983">
            <a:off x="9416145" y="1393372"/>
            <a:ext cx="849085" cy="81642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8157732"/>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request for a jurisdiction </a:t>
            </a:r>
            <a:r>
              <a:rPr lang="en-US" dirty="0" smtClean="0"/>
              <a:t>at risk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50825568"/>
              </p:ext>
            </p:extLst>
          </p:nvPr>
        </p:nvGraphicFramePr>
        <p:xfrm>
          <a:off x="914400" y="1883229"/>
          <a:ext cx="10668000" cy="4399026"/>
        </p:xfrm>
        <a:graphic>
          <a:graphicData uri="http://schemas.openxmlformats.org/drawingml/2006/table">
            <a:tbl>
              <a:tblPr firstRow="1" firstCol="1" bandRow="1"/>
              <a:tblGrid>
                <a:gridCol w="1935615"/>
                <a:gridCol w="1510053"/>
                <a:gridCol w="1372776"/>
                <a:gridCol w="2265083"/>
                <a:gridCol w="2059165"/>
                <a:gridCol w="1525308"/>
              </a:tblGrid>
              <a:tr h="709798">
                <a:tc>
                  <a:txBody>
                    <a:bodyPr/>
                    <a:lstStyle/>
                    <a:p>
                      <a:pPr marL="0" marR="0">
                        <a:lnSpc>
                          <a:spcPct val="115000"/>
                        </a:lnSpc>
                        <a:spcBef>
                          <a:spcPts val="0"/>
                        </a:spcBef>
                        <a:spcAft>
                          <a:spcPts val="0"/>
                        </a:spcAft>
                      </a:pPr>
                      <a:r>
                        <a:rPr lang="en-US" sz="1600" dirty="0">
                          <a:solidFill>
                            <a:schemeClr val="bg2"/>
                          </a:solidFill>
                          <a:effectLst/>
                        </a:rPr>
                        <a:t>Outcomes</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Data source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Geographic area</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Assessment period beginning year and number or rate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a:solidFill>
                            <a:schemeClr val="tx1">
                              <a:lumMod val="60000"/>
                              <a:lumOff val="40000"/>
                            </a:schemeClr>
                          </a:solidFill>
                          <a:effectLst/>
                        </a:rPr>
                        <a:t>Assessment period Ending year and number or rate</a:t>
                      </a:r>
                      <a:endParaRPr lang="en-US" sz="16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Percent increase during the assessment period</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87247">
                <a:tc>
                  <a:txBody>
                    <a:bodyPr/>
                    <a:lstStyle/>
                    <a:p>
                      <a:pPr marL="0" marR="0">
                        <a:lnSpc>
                          <a:spcPct val="115000"/>
                        </a:lnSpc>
                        <a:spcBef>
                          <a:spcPts val="0"/>
                        </a:spcBef>
                        <a:spcAft>
                          <a:spcPts val="0"/>
                        </a:spcAft>
                      </a:pPr>
                      <a:r>
                        <a:rPr lang="en-US" sz="1200" dirty="0">
                          <a:solidFill>
                            <a:schemeClr val="bg2"/>
                          </a:solidFill>
                          <a:effectLst/>
                        </a:rPr>
                        <a:t>Increase in Injection drug use among treatment admissions (any drug) to publicly funded programs</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State Division of Alcohol and Drug Abuse</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3,500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6,200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77%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bg2"/>
                          </a:solidFill>
                          <a:effectLst/>
                        </a:rPr>
                        <a:t>Heroin-related arrests</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County arrest records</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B County</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2012</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5,280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6,355</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20%</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bg2"/>
                          </a:solidFill>
                          <a:effectLst/>
                        </a:rPr>
                        <a:t>Drug overdose deaths </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State Medical Examiner/Coroner files</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smtClean="0">
                          <a:solidFill>
                            <a:schemeClr val="tx1">
                              <a:lumMod val="60000"/>
                              <a:lumOff val="40000"/>
                            </a:schemeClr>
                          </a:solidFill>
                          <a:effectLst/>
                        </a:rPr>
                        <a:t>Value: 9.8 per 100,000</a:t>
                      </a:r>
                    </a:p>
                    <a:p>
                      <a:pPr marL="0" marR="0">
                        <a:lnSpc>
                          <a:spcPct val="115000"/>
                        </a:lnSpc>
                        <a:spcBef>
                          <a:spcPts val="0"/>
                        </a:spcBef>
                        <a:spcAft>
                          <a:spcPts val="0"/>
                        </a:spcAft>
                      </a:pPr>
                      <a:r>
                        <a:rPr lang="en-US" sz="1200" dirty="0" smtClean="0">
                          <a:solidFill>
                            <a:schemeClr val="tx1">
                              <a:lumMod val="60000"/>
                              <a:lumOff val="40000"/>
                            </a:schemeClr>
                          </a:solidFill>
                          <a:effectLst/>
                        </a:rPr>
                        <a:t>Units</a:t>
                      </a:r>
                      <a:r>
                        <a:rPr lang="en-US" sz="1200" dirty="0">
                          <a:solidFill>
                            <a:schemeClr val="tx1">
                              <a:lumMod val="60000"/>
                              <a:lumOff val="40000"/>
                            </a:schemeClr>
                          </a:solidFill>
                          <a:effectLst/>
                        </a:rPr>
                        <a:t>: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2013</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18.3 per 100,000</a:t>
                      </a:r>
                    </a:p>
                    <a:p>
                      <a:pPr marL="0" marR="0">
                        <a:lnSpc>
                          <a:spcPct val="115000"/>
                        </a:lnSpc>
                        <a:spcBef>
                          <a:spcPts val="0"/>
                        </a:spcBef>
                        <a:spcAft>
                          <a:spcPts val="0"/>
                        </a:spcAft>
                      </a:pPr>
                      <a:r>
                        <a:rPr lang="en-US" sz="1200" dirty="0">
                          <a:solidFill>
                            <a:schemeClr val="tx1">
                              <a:lumMod val="60000"/>
                              <a:lumOff val="40000"/>
                            </a:schemeClr>
                          </a:solidFill>
                          <a:effectLst/>
                        </a:rPr>
                        <a:t>Units: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87%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Right Arrow 2" descr="Yellow Arrow ponting to the word Outcomes"/>
          <p:cNvSpPr/>
          <p:nvPr/>
        </p:nvSpPr>
        <p:spPr>
          <a:xfrm rot="14678983">
            <a:off x="1774373" y="2721429"/>
            <a:ext cx="849085" cy="81642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002613"/>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request for a jurisdiction </a:t>
            </a:r>
            <a:r>
              <a:rPr lang="en-US" dirty="0" smtClean="0"/>
              <a:t>at risk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4146106"/>
              </p:ext>
            </p:extLst>
          </p:nvPr>
        </p:nvGraphicFramePr>
        <p:xfrm>
          <a:off x="914400" y="1883229"/>
          <a:ext cx="10668000" cy="4399026"/>
        </p:xfrm>
        <a:graphic>
          <a:graphicData uri="http://schemas.openxmlformats.org/drawingml/2006/table">
            <a:tbl>
              <a:tblPr firstRow="1" firstCol="1" bandRow="1"/>
              <a:tblGrid>
                <a:gridCol w="1935615"/>
                <a:gridCol w="1510053"/>
                <a:gridCol w="1372776"/>
                <a:gridCol w="2265083"/>
                <a:gridCol w="2059165"/>
                <a:gridCol w="1525308"/>
              </a:tblGrid>
              <a:tr h="709798">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Outcomes</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Data source</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Geographic area</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Assessment period beginning year and number or rate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a:solidFill>
                            <a:schemeClr val="tx1">
                              <a:lumMod val="60000"/>
                              <a:lumOff val="40000"/>
                            </a:schemeClr>
                          </a:solidFill>
                          <a:effectLst/>
                        </a:rPr>
                        <a:t>Assessment period Ending year and number or rate</a:t>
                      </a:r>
                      <a:endParaRPr lang="en-US" sz="16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Percent increase during the assessment period</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87247">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Increase in Injection drug use among treatment admissions (any drug) to publicly funded programs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State Division of Alcohol and Drug Abuse</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3,500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6,200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77%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Heroin-related arrests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County arrest records</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B County</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2012</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5,280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6,355</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20%</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Drug overdose deaths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State Medical Examiner/Coroner files</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smtClean="0">
                          <a:solidFill>
                            <a:schemeClr val="tx1">
                              <a:lumMod val="60000"/>
                              <a:lumOff val="40000"/>
                            </a:schemeClr>
                          </a:solidFill>
                          <a:effectLst/>
                        </a:rPr>
                        <a:t>Value: 9.8 per 100,000</a:t>
                      </a:r>
                    </a:p>
                    <a:p>
                      <a:pPr marL="0" marR="0">
                        <a:lnSpc>
                          <a:spcPct val="115000"/>
                        </a:lnSpc>
                        <a:spcBef>
                          <a:spcPts val="0"/>
                        </a:spcBef>
                        <a:spcAft>
                          <a:spcPts val="0"/>
                        </a:spcAft>
                      </a:pPr>
                      <a:r>
                        <a:rPr lang="en-US" sz="1200" dirty="0" smtClean="0">
                          <a:solidFill>
                            <a:schemeClr val="tx1">
                              <a:lumMod val="60000"/>
                              <a:lumOff val="40000"/>
                            </a:schemeClr>
                          </a:solidFill>
                          <a:effectLst/>
                        </a:rPr>
                        <a:t>Units</a:t>
                      </a:r>
                      <a:r>
                        <a:rPr lang="en-US" sz="1200" dirty="0">
                          <a:solidFill>
                            <a:schemeClr val="tx1">
                              <a:lumMod val="60000"/>
                              <a:lumOff val="40000"/>
                            </a:schemeClr>
                          </a:solidFill>
                          <a:effectLst/>
                        </a:rPr>
                        <a:t>: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2013</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18.3 per 100,000</a:t>
                      </a:r>
                    </a:p>
                    <a:p>
                      <a:pPr marL="0" marR="0">
                        <a:lnSpc>
                          <a:spcPct val="115000"/>
                        </a:lnSpc>
                        <a:spcBef>
                          <a:spcPts val="0"/>
                        </a:spcBef>
                        <a:spcAft>
                          <a:spcPts val="0"/>
                        </a:spcAft>
                      </a:pPr>
                      <a:r>
                        <a:rPr lang="en-US" sz="1200" dirty="0">
                          <a:solidFill>
                            <a:schemeClr val="tx1">
                              <a:lumMod val="60000"/>
                              <a:lumOff val="40000"/>
                            </a:schemeClr>
                          </a:solidFill>
                          <a:effectLst/>
                        </a:rPr>
                        <a:t>Units: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87%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Right Arrow 2" descr="Yellow Arrow ponting to the Data Source" title="Yellow Arrow "/>
          <p:cNvSpPr/>
          <p:nvPr/>
        </p:nvSpPr>
        <p:spPr>
          <a:xfrm rot="14678983">
            <a:off x="3722917" y="2721429"/>
            <a:ext cx="849085" cy="81642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5774845"/>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request for a jurisdiction </a:t>
            </a:r>
            <a:r>
              <a:rPr lang="en-US" dirty="0" smtClean="0"/>
              <a:t>at risk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9765612"/>
              </p:ext>
            </p:extLst>
          </p:nvPr>
        </p:nvGraphicFramePr>
        <p:xfrm>
          <a:off x="914400" y="1883229"/>
          <a:ext cx="10668000" cy="4399026"/>
        </p:xfrm>
        <a:graphic>
          <a:graphicData uri="http://schemas.openxmlformats.org/drawingml/2006/table">
            <a:tbl>
              <a:tblPr firstRow="1" firstCol="1" bandRow="1"/>
              <a:tblGrid>
                <a:gridCol w="1935615"/>
                <a:gridCol w="1510053"/>
                <a:gridCol w="1372776"/>
                <a:gridCol w="2265083"/>
                <a:gridCol w="2059165"/>
                <a:gridCol w="1525308"/>
              </a:tblGrid>
              <a:tr h="709798">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Outcomes</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Data source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Geographic area</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Assessment period beginning year and number or rate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a:solidFill>
                            <a:schemeClr val="tx1">
                              <a:lumMod val="60000"/>
                              <a:lumOff val="40000"/>
                            </a:schemeClr>
                          </a:solidFill>
                          <a:effectLst/>
                        </a:rPr>
                        <a:t>Assessment period Ending year and number or rate</a:t>
                      </a:r>
                      <a:endParaRPr lang="en-US" sz="16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Percent increase during the assessment period</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87247">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Increase in Injection drug use among treatment admissions (any drug) to publicly funded programs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State Division of Alcohol and Drug Abuse</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B County</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3,500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6,200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77%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Heroin-related arrests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County arrest records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B County</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2012</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5,280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6,355</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20%</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Drug overdose deaths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State Medical Examiner/Coroner files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B County</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smtClean="0">
                          <a:solidFill>
                            <a:schemeClr val="tx1">
                              <a:lumMod val="60000"/>
                              <a:lumOff val="40000"/>
                            </a:schemeClr>
                          </a:solidFill>
                          <a:effectLst/>
                        </a:rPr>
                        <a:t>Value: 9.8 per 100,000</a:t>
                      </a:r>
                    </a:p>
                    <a:p>
                      <a:pPr marL="0" marR="0">
                        <a:lnSpc>
                          <a:spcPct val="115000"/>
                        </a:lnSpc>
                        <a:spcBef>
                          <a:spcPts val="0"/>
                        </a:spcBef>
                        <a:spcAft>
                          <a:spcPts val="0"/>
                        </a:spcAft>
                      </a:pPr>
                      <a:r>
                        <a:rPr lang="en-US" sz="1200" dirty="0" smtClean="0">
                          <a:solidFill>
                            <a:schemeClr val="tx1">
                              <a:lumMod val="60000"/>
                              <a:lumOff val="40000"/>
                            </a:schemeClr>
                          </a:solidFill>
                          <a:effectLst/>
                        </a:rPr>
                        <a:t>Units</a:t>
                      </a:r>
                      <a:r>
                        <a:rPr lang="en-US" sz="1200" dirty="0">
                          <a:solidFill>
                            <a:schemeClr val="tx1">
                              <a:lumMod val="60000"/>
                              <a:lumOff val="40000"/>
                            </a:schemeClr>
                          </a:solidFill>
                          <a:effectLst/>
                        </a:rPr>
                        <a:t>: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2013</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18.3 per 100,000</a:t>
                      </a:r>
                    </a:p>
                    <a:p>
                      <a:pPr marL="0" marR="0">
                        <a:lnSpc>
                          <a:spcPct val="115000"/>
                        </a:lnSpc>
                        <a:spcBef>
                          <a:spcPts val="0"/>
                        </a:spcBef>
                        <a:spcAft>
                          <a:spcPts val="0"/>
                        </a:spcAft>
                      </a:pPr>
                      <a:r>
                        <a:rPr lang="en-US" sz="1200" dirty="0">
                          <a:solidFill>
                            <a:schemeClr val="tx1">
                              <a:lumMod val="60000"/>
                              <a:lumOff val="40000"/>
                            </a:schemeClr>
                          </a:solidFill>
                          <a:effectLst/>
                        </a:rPr>
                        <a:t>Units: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87%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Right Arrow 2" descr="Yellow Arrow ponting to the Greographic Colum" title="Yellow Arrow "/>
          <p:cNvSpPr/>
          <p:nvPr/>
        </p:nvSpPr>
        <p:spPr>
          <a:xfrm rot="14678983">
            <a:off x="5007432" y="2873830"/>
            <a:ext cx="849085" cy="81642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62000" y="4680860"/>
            <a:ext cx="10972800" cy="1323439"/>
          </a:xfrm>
          <a:prstGeom prst="rect">
            <a:avLst/>
          </a:prstGeom>
          <a:solidFill>
            <a:srgbClr val="FFFF00"/>
          </a:solidFill>
        </p:spPr>
        <p:txBody>
          <a:bodyPr wrap="square">
            <a:spAutoFit/>
          </a:bodyPr>
          <a:lstStyle/>
          <a:p>
            <a:pPr algn="ctr"/>
            <a:r>
              <a:rPr lang="en-US" sz="4000" dirty="0" smtClean="0">
                <a:solidFill>
                  <a:srgbClr val="0070C0"/>
                </a:solidFill>
              </a:rPr>
              <a:t>The request of determination of need can be for a country, city or state. </a:t>
            </a:r>
            <a:endParaRPr lang="en-US" sz="4000" dirty="0">
              <a:solidFill>
                <a:srgbClr val="0070C0"/>
              </a:solidFill>
            </a:endParaRPr>
          </a:p>
        </p:txBody>
      </p:sp>
    </p:spTree>
    <p:extLst>
      <p:ext uri="{BB962C8B-B14F-4D97-AF65-F5344CB8AC3E}">
        <p14:creationId xmlns:p14="http://schemas.microsoft.com/office/powerpoint/2010/main" val="1610474550"/>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request for a jurisdiction </a:t>
            </a:r>
            <a:r>
              <a:rPr lang="en-US" dirty="0" smtClean="0"/>
              <a:t>at risk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70331639"/>
              </p:ext>
            </p:extLst>
          </p:nvPr>
        </p:nvGraphicFramePr>
        <p:xfrm>
          <a:off x="914400" y="1883229"/>
          <a:ext cx="10668000" cy="4399026"/>
        </p:xfrm>
        <a:graphic>
          <a:graphicData uri="http://schemas.openxmlformats.org/drawingml/2006/table">
            <a:tbl>
              <a:tblPr firstRow="1" firstCol="1" bandRow="1"/>
              <a:tblGrid>
                <a:gridCol w="1935615"/>
                <a:gridCol w="1510053"/>
                <a:gridCol w="1372776"/>
                <a:gridCol w="2265083"/>
                <a:gridCol w="2059165"/>
                <a:gridCol w="1525308"/>
              </a:tblGrid>
              <a:tr h="709798">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Outcomes</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Data source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Geographic area</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Assessment period beginning year and number or rate</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Assessment period Ending year and number or rate</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Percent increase during the assessment period</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87247">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Increase in Injection drug use among treatment admissions (any drug) to publicly funded programs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State Division of Alcohol and Drug Abuse</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Month: Jan-Dec</a:t>
                      </a:r>
                    </a:p>
                    <a:p>
                      <a:pPr marL="0" marR="0">
                        <a:lnSpc>
                          <a:spcPct val="115000"/>
                        </a:lnSpc>
                        <a:spcBef>
                          <a:spcPts val="0"/>
                        </a:spcBef>
                        <a:spcAft>
                          <a:spcPts val="0"/>
                        </a:spcAft>
                      </a:pPr>
                      <a:r>
                        <a:rPr lang="en-US" sz="1200" dirty="0">
                          <a:solidFill>
                            <a:schemeClr val="bg2"/>
                          </a:solidFill>
                          <a:effectLst/>
                        </a:rPr>
                        <a:t>Year: 2009</a:t>
                      </a:r>
                    </a:p>
                    <a:p>
                      <a:pPr marL="0" marR="0">
                        <a:lnSpc>
                          <a:spcPct val="115000"/>
                        </a:lnSpc>
                        <a:spcBef>
                          <a:spcPts val="0"/>
                        </a:spcBef>
                        <a:spcAft>
                          <a:spcPts val="0"/>
                        </a:spcAft>
                      </a:pPr>
                      <a:r>
                        <a:rPr lang="en-US" sz="900" dirty="0">
                          <a:solidFill>
                            <a:schemeClr val="bg2"/>
                          </a:solidFill>
                          <a:effectLst/>
                        </a:rPr>
                        <a:t> </a:t>
                      </a:r>
                      <a:endParaRPr lang="en-US" sz="1200" dirty="0">
                        <a:solidFill>
                          <a:schemeClr val="bg2"/>
                        </a:solidFill>
                        <a:effectLst/>
                      </a:endParaRPr>
                    </a:p>
                    <a:p>
                      <a:pPr marL="0" marR="0">
                        <a:lnSpc>
                          <a:spcPct val="115000"/>
                        </a:lnSpc>
                        <a:spcBef>
                          <a:spcPts val="0"/>
                        </a:spcBef>
                        <a:spcAft>
                          <a:spcPts val="0"/>
                        </a:spcAft>
                      </a:pPr>
                      <a:r>
                        <a:rPr lang="en-US" sz="1200" dirty="0">
                          <a:solidFill>
                            <a:schemeClr val="bg2"/>
                          </a:solidFill>
                          <a:effectLst/>
                        </a:rPr>
                        <a:t>Value: 3,500</a:t>
                      </a:r>
                    </a:p>
                    <a:p>
                      <a:pPr marL="0" marR="0">
                        <a:lnSpc>
                          <a:spcPct val="115000"/>
                        </a:lnSpc>
                        <a:spcBef>
                          <a:spcPts val="0"/>
                        </a:spcBef>
                        <a:spcAft>
                          <a:spcPts val="0"/>
                        </a:spcAft>
                      </a:pPr>
                      <a:r>
                        <a:rPr lang="en-US" sz="1200" dirty="0">
                          <a:solidFill>
                            <a:schemeClr val="bg2"/>
                          </a:solidFill>
                          <a:effectLst/>
                        </a:rPr>
                        <a:t>Units: number per year</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Month: Jan-Dec</a:t>
                      </a:r>
                    </a:p>
                    <a:p>
                      <a:pPr marL="0" marR="0">
                        <a:lnSpc>
                          <a:spcPct val="115000"/>
                        </a:lnSpc>
                        <a:spcBef>
                          <a:spcPts val="0"/>
                        </a:spcBef>
                        <a:spcAft>
                          <a:spcPts val="0"/>
                        </a:spcAft>
                      </a:pPr>
                      <a:r>
                        <a:rPr lang="en-US" sz="1200" dirty="0">
                          <a:solidFill>
                            <a:schemeClr val="bg2"/>
                          </a:solidFill>
                          <a:effectLst/>
                        </a:rPr>
                        <a:t>Year: 2014</a:t>
                      </a:r>
                    </a:p>
                    <a:p>
                      <a:pPr marL="0" marR="0">
                        <a:lnSpc>
                          <a:spcPct val="115000"/>
                        </a:lnSpc>
                        <a:spcBef>
                          <a:spcPts val="0"/>
                        </a:spcBef>
                        <a:spcAft>
                          <a:spcPts val="0"/>
                        </a:spcAft>
                      </a:pPr>
                      <a:r>
                        <a:rPr lang="en-US" sz="900" dirty="0">
                          <a:solidFill>
                            <a:schemeClr val="bg2"/>
                          </a:solidFill>
                          <a:effectLst/>
                        </a:rPr>
                        <a:t> </a:t>
                      </a:r>
                      <a:endParaRPr lang="en-US" sz="1200" dirty="0">
                        <a:solidFill>
                          <a:schemeClr val="bg2"/>
                        </a:solidFill>
                        <a:effectLst/>
                      </a:endParaRPr>
                    </a:p>
                    <a:p>
                      <a:pPr marL="0" marR="0">
                        <a:lnSpc>
                          <a:spcPct val="115000"/>
                        </a:lnSpc>
                        <a:spcBef>
                          <a:spcPts val="0"/>
                        </a:spcBef>
                        <a:spcAft>
                          <a:spcPts val="0"/>
                        </a:spcAft>
                      </a:pPr>
                      <a:r>
                        <a:rPr lang="en-US" sz="1200" dirty="0">
                          <a:solidFill>
                            <a:schemeClr val="bg2"/>
                          </a:solidFill>
                          <a:effectLst/>
                        </a:rPr>
                        <a:t>Value: 6,200</a:t>
                      </a:r>
                    </a:p>
                    <a:p>
                      <a:pPr marL="0" marR="0">
                        <a:lnSpc>
                          <a:spcPct val="115000"/>
                        </a:lnSpc>
                        <a:spcBef>
                          <a:spcPts val="0"/>
                        </a:spcBef>
                        <a:spcAft>
                          <a:spcPts val="0"/>
                        </a:spcAft>
                      </a:pPr>
                      <a:r>
                        <a:rPr lang="en-US" sz="1200" dirty="0">
                          <a:solidFill>
                            <a:schemeClr val="bg2"/>
                          </a:solidFill>
                          <a:effectLst/>
                        </a:rPr>
                        <a:t>Units: number per year</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77%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Heroin-related arrests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County arrest records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Month: Jan-Dec</a:t>
                      </a:r>
                    </a:p>
                    <a:p>
                      <a:pPr marL="0" marR="0">
                        <a:lnSpc>
                          <a:spcPct val="115000"/>
                        </a:lnSpc>
                        <a:spcBef>
                          <a:spcPts val="0"/>
                        </a:spcBef>
                        <a:spcAft>
                          <a:spcPts val="0"/>
                        </a:spcAft>
                      </a:pPr>
                      <a:r>
                        <a:rPr lang="en-US" sz="1200" dirty="0">
                          <a:solidFill>
                            <a:schemeClr val="bg2"/>
                          </a:solidFill>
                          <a:effectLst/>
                        </a:rPr>
                        <a:t>Year: 2012</a:t>
                      </a:r>
                    </a:p>
                    <a:p>
                      <a:pPr marL="0" marR="0">
                        <a:lnSpc>
                          <a:spcPct val="115000"/>
                        </a:lnSpc>
                        <a:spcBef>
                          <a:spcPts val="0"/>
                        </a:spcBef>
                        <a:spcAft>
                          <a:spcPts val="0"/>
                        </a:spcAft>
                      </a:pPr>
                      <a:r>
                        <a:rPr lang="en-US" sz="900" dirty="0">
                          <a:solidFill>
                            <a:schemeClr val="bg2"/>
                          </a:solidFill>
                          <a:effectLst/>
                        </a:rPr>
                        <a:t> </a:t>
                      </a:r>
                      <a:endParaRPr lang="en-US" sz="1200" dirty="0">
                        <a:solidFill>
                          <a:schemeClr val="bg2"/>
                        </a:solidFill>
                        <a:effectLst/>
                      </a:endParaRPr>
                    </a:p>
                    <a:p>
                      <a:pPr marL="0" marR="0">
                        <a:lnSpc>
                          <a:spcPct val="115000"/>
                        </a:lnSpc>
                        <a:spcBef>
                          <a:spcPts val="0"/>
                        </a:spcBef>
                        <a:spcAft>
                          <a:spcPts val="0"/>
                        </a:spcAft>
                      </a:pPr>
                      <a:r>
                        <a:rPr lang="en-US" sz="1200" dirty="0">
                          <a:solidFill>
                            <a:schemeClr val="bg2"/>
                          </a:solidFill>
                          <a:effectLst/>
                        </a:rPr>
                        <a:t>Value: 5,280</a:t>
                      </a:r>
                    </a:p>
                    <a:p>
                      <a:pPr marL="0" marR="0">
                        <a:lnSpc>
                          <a:spcPct val="115000"/>
                        </a:lnSpc>
                        <a:spcBef>
                          <a:spcPts val="0"/>
                        </a:spcBef>
                        <a:spcAft>
                          <a:spcPts val="0"/>
                        </a:spcAft>
                      </a:pPr>
                      <a:r>
                        <a:rPr lang="en-US" sz="1200" dirty="0">
                          <a:solidFill>
                            <a:schemeClr val="bg2"/>
                          </a:solidFill>
                          <a:effectLst/>
                        </a:rPr>
                        <a:t>Units: number per year</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Month: Jan-Dec</a:t>
                      </a:r>
                    </a:p>
                    <a:p>
                      <a:pPr marL="0" marR="0">
                        <a:lnSpc>
                          <a:spcPct val="115000"/>
                        </a:lnSpc>
                        <a:spcBef>
                          <a:spcPts val="0"/>
                        </a:spcBef>
                        <a:spcAft>
                          <a:spcPts val="0"/>
                        </a:spcAft>
                      </a:pPr>
                      <a:r>
                        <a:rPr lang="en-US" sz="1200" dirty="0">
                          <a:solidFill>
                            <a:schemeClr val="bg2"/>
                          </a:solidFill>
                          <a:effectLst/>
                        </a:rPr>
                        <a:t>Year: 2014</a:t>
                      </a:r>
                    </a:p>
                    <a:p>
                      <a:pPr marL="0" marR="0">
                        <a:lnSpc>
                          <a:spcPct val="115000"/>
                        </a:lnSpc>
                        <a:spcBef>
                          <a:spcPts val="0"/>
                        </a:spcBef>
                        <a:spcAft>
                          <a:spcPts val="0"/>
                        </a:spcAft>
                      </a:pPr>
                      <a:r>
                        <a:rPr lang="en-US" sz="900" dirty="0">
                          <a:solidFill>
                            <a:schemeClr val="bg2"/>
                          </a:solidFill>
                          <a:effectLst/>
                        </a:rPr>
                        <a:t> </a:t>
                      </a:r>
                      <a:endParaRPr lang="en-US" sz="1200" dirty="0">
                        <a:solidFill>
                          <a:schemeClr val="bg2"/>
                        </a:solidFill>
                        <a:effectLst/>
                      </a:endParaRPr>
                    </a:p>
                    <a:p>
                      <a:pPr marL="0" marR="0">
                        <a:lnSpc>
                          <a:spcPct val="115000"/>
                        </a:lnSpc>
                        <a:spcBef>
                          <a:spcPts val="0"/>
                        </a:spcBef>
                        <a:spcAft>
                          <a:spcPts val="0"/>
                        </a:spcAft>
                      </a:pPr>
                      <a:r>
                        <a:rPr lang="en-US" sz="1200" dirty="0">
                          <a:solidFill>
                            <a:schemeClr val="bg2"/>
                          </a:solidFill>
                          <a:effectLst/>
                        </a:rPr>
                        <a:t>Value: 6,355</a:t>
                      </a:r>
                    </a:p>
                    <a:p>
                      <a:pPr marL="0" marR="0">
                        <a:lnSpc>
                          <a:spcPct val="115000"/>
                        </a:lnSpc>
                        <a:spcBef>
                          <a:spcPts val="0"/>
                        </a:spcBef>
                        <a:spcAft>
                          <a:spcPts val="0"/>
                        </a:spcAft>
                      </a:pPr>
                      <a:r>
                        <a:rPr lang="en-US" sz="1200" dirty="0">
                          <a:solidFill>
                            <a:schemeClr val="bg2"/>
                          </a:solidFill>
                          <a:effectLst/>
                        </a:rPr>
                        <a:t>Units: number per year</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solidFill>
                            <a:schemeClr val="tx1">
                              <a:lumMod val="60000"/>
                              <a:lumOff val="40000"/>
                            </a:schemeClr>
                          </a:solidFill>
                          <a:effectLst/>
                        </a:rPr>
                        <a:t>20%</a:t>
                      </a:r>
                      <a:endParaRPr lang="en-US" sz="12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Drug overdose deaths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State Medical Examiner/Coroner files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Month: Jan-Dec</a:t>
                      </a:r>
                    </a:p>
                    <a:p>
                      <a:pPr marL="0" marR="0">
                        <a:lnSpc>
                          <a:spcPct val="115000"/>
                        </a:lnSpc>
                        <a:spcBef>
                          <a:spcPts val="0"/>
                        </a:spcBef>
                        <a:spcAft>
                          <a:spcPts val="0"/>
                        </a:spcAft>
                      </a:pPr>
                      <a:r>
                        <a:rPr lang="en-US" sz="1200" dirty="0">
                          <a:solidFill>
                            <a:schemeClr val="bg2"/>
                          </a:solidFill>
                          <a:effectLst/>
                        </a:rPr>
                        <a:t>Year: 2009</a:t>
                      </a:r>
                    </a:p>
                    <a:p>
                      <a:pPr marL="0" marR="0">
                        <a:lnSpc>
                          <a:spcPct val="115000"/>
                        </a:lnSpc>
                        <a:spcBef>
                          <a:spcPts val="0"/>
                        </a:spcBef>
                        <a:spcAft>
                          <a:spcPts val="0"/>
                        </a:spcAft>
                      </a:pPr>
                      <a:r>
                        <a:rPr lang="en-US" sz="900" dirty="0">
                          <a:solidFill>
                            <a:schemeClr val="bg2"/>
                          </a:solidFill>
                          <a:effectLst/>
                        </a:rPr>
                        <a:t> </a:t>
                      </a:r>
                      <a:endParaRPr lang="en-US" sz="1200" dirty="0">
                        <a:solidFill>
                          <a:schemeClr val="bg2"/>
                        </a:solidFill>
                        <a:effectLst/>
                      </a:endParaRPr>
                    </a:p>
                    <a:p>
                      <a:pPr marL="0" marR="0">
                        <a:lnSpc>
                          <a:spcPct val="115000"/>
                        </a:lnSpc>
                        <a:spcBef>
                          <a:spcPts val="0"/>
                        </a:spcBef>
                        <a:spcAft>
                          <a:spcPts val="0"/>
                        </a:spcAft>
                      </a:pPr>
                      <a:r>
                        <a:rPr lang="en-US" sz="1200" dirty="0" smtClean="0">
                          <a:solidFill>
                            <a:schemeClr val="bg2"/>
                          </a:solidFill>
                          <a:effectLst/>
                        </a:rPr>
                        <a:t>Value: 9.8 per 100,000</a:t>
                      </a:r>
                    </a:p>
                    <a:p>
                      <a:pPr marL="0" marR="0">
                        <a:lnSpc>
                          <a:spcPct val="115000"/>
                        </a:lnSpc>
                        <a:spcBef>
                          <a:spcPts val="0"/>
                        </a:spcBef>
                        <a:spcAft>
                          <a:spcPts val="0"/>
                        </a:spcAft>
                      </a:pPr>
                      <a:r>
                        <a:rPr lang="en-US" sz="1200" dirty="0" smtClean="0">
                          <a:solidFill>
                            <a:schemeClr val="bg2"/>
                          </a:solidFill>
                          <a:effectLst/>
                        </a:rPr>
                        <a:t>Units</a:t>
                      </a:r>
                      <a:r>
                        <a:rPr lang="en-US" sz="1200" dirty="0">
                          <a:solidFill>
                            <a:schemeClr val="bg2"/>
                          </a:solidFill>
                          <a:effectLst/>
                        </a:rPr>
                        <a:t>: rate </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Month: Jan-Dec</a:t>
                      </a:r>
                    </a:p>
                    <a:p>
                      <a:pPr marL="0" marR="0">
                        <a:lnSpc>
                          <a:spcPct val="115000"/>
                        </a:lnSpc>
                        <a:spcBef>
                          <a:spcPts val="0"/>
                        </a:spcBef>
                        <a:spcAft>
                          <a:spcPts val="0"/>
                        </a:spcAft>
                      </a:pPr>
                      <a:r>
                        <a:rPr lang="en-US" sz="1200" dirty="0">
                          <a:solidFill>
                            <a:schemeClr val="bg2"/>
                          </a:solidFill>
                          <a:effectLst/>
                        </a:rPr>
                        <a:t>Year: 2013</a:t>
                      </a:r>
                    </a:p>
                    <a:p>
                      <a:pPr marL="0" marR="0">
                        <a:lnSpc>
                          <a:spcPct val="115000"/>
                        </a:lnSpc>
                        <a:spcBef>
                          <a:spcPts val="0"/>
                        </a:spcBef>
                        <a:spcAft>
                          <a:spcPts val="0"/>
                        </a:spcAft>
                      </a:pPr>
                      <a:r>
                        <a:rPr lang="en-US" sz="900" dirty="0">
                          <a:solidFill>
                            <a:schemeClr val="bg2"/>
                          </a:solidFill>
                          <a:effectLst/>
                        </a:rPr>
                        <a:t> </a:t>
                      </a:r>
                      <a:endParaRPr lang="en-US" sz="1200" dirty="0">
                        <a:solidFill>
                          <a:schemeClr val="bg2"/>
                        </a:solidFill>
                        <a:effectLst/>
                      </a:endParaRPr>
                    </a:p>
                    <a:p>
                      <a:pPr marL="0" marR="0">
                        <a:lnSpc>
                          <a:spcPct val="115000"/>
                        </a:lnSpc>
                        <a:spcBef>
                          <a:spcPts val="0"/>
                        </a:spcBef>
                        <a:spcAft>
                          <a:spcPts val="0"/>
                        </a:spcAft>
                      </a:pPr>
                      <a:r>
                        <a:rPr lang="en-US" sz="1200" dirty="0">
                          <a:solidFill>
                            <a:schemeClr val="bg2"/>
                          </a:solidFill>
                          <a:effectLst/>
                        </a:rPr>
                        <a:t>Value: 18.3 per 100,000</a:t>
                      </a:r>
                    </a:p>
                    <a:p>
                      <a:pPr marL="0" marR="0">
                        <a:lnSpc>
                          <a:spcPct val="115000"/>
                        </a:lnSpc>
                        <a:spcBef>
                          <a:spcPts val="0"/>
                        </a:spcBef>
                        <a:spcAft>
                          <a:spcPts val="0"/>
                        </a:spcAft>
                      </a:pPr>
                      <a:r>
                        <a:rPr lang="en-US" sz="1200" dirty="0">
                          <a:solidFill>
                            <a:schemeClr val="bg2"/>
                          </a:solidFill>
                          <a:effectLst/>
                        </a:rPr>
                        <a:t>Units: rate </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87%</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Right Arrow 2" descr="Yellow Arrow ponting to the Assesment peiod beginning year and number of rate Colum" title="Yellow Arrow"/>
          <p:cNvSpPr/>
          <p:nvPr/>
        </p:nvSpPr>
        <p:spPr>
          <a:xfrm rot="14678983">
            <a:off x="7315204" y="2819402"/>
            <a:ext cx="849085" cy="81642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descr="Yellow Arrow ponting to the Assesment peiod ending year and number of rate Colum" title="Yellow Arrow"/>
          <p:cNvSpPr/>
          <p:nvPr/>
        </p:nvSpPr>
        <p:spPr>
          <a:xfrm rot="14678983">
            <a:off x="9511868" y="2819403"/>
            <a:ext cx="849085" cy="81642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684241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Outline</a:t>
            </a:r>
            <a:endParaRPr lang="en-US" sz="3000" dirty="0"/>
          </a:p>
        </p:txBody>
      </p:sp>
      <p:sp>
        <p:nvSpPr>
          <p:cNvPr id="3" name="Content Placeholder 2"/>
          <p:cNvSpPr>
            <a:spLocks noGrp="1"/>
          </p:cNvSpPr>
          <p:nvPr>
            <p:ph idx="1"/>
          </p:nvPr>
        </p:nvSpPr>
        <p:spPr>
          <a:xfrm>
            <a:off x="609600" y="1600200"/>
            <a:ext cx="10972800" cy="4472795"/>
          </a:xfrm>
        </p:spPr>
        <p:txBody>
          <a:bodyPr/>
          <a:lstStyle/>
          <a:p>
            <a:r>
              <a:rPr lang="en-US" sz="2600" dirty="0" smtClean="0"/>
              <a:t>Background</a:t>
            </a:r>
          </a:p>
          <a:p>
            <a:endParaRPr lang="en-US" sz="1000" dirty="0" smtClean="0"/>
          </a:p>
          <a:p>
            <a:r>
              <a:rPr lang="en-US" sz="2600" dirty="0" smtClean="0"/>
              <a:t>New legal authority for the use of federal funds for syringe services programs</a:t>
            </a:r>
          </a:p>
          <a:p>
            <a:endParaRPr lang="en-US" sz="1000" dirty="0" smtClean="0"/>
          </a:p>
          <a:p>
            <a:r>
              <a:rPr lang="en-US" sz="2600" dirty="0" smtClean="0"/>
              <a:t>Determination of need in consultation with CDC</a:t>
            </a:r>
          </a:p>
          <a:p>
            <a:pPr lvl="1"/>
            <a:r>
              <a:rPr lang="en-US" sz="2400" dirty="0" smtClean="0"/>
              <a:t>Jurisdictions </a:t>
            </a:r>
            <a:r>
              <a:rPr lang="en-US" sz="2400" dirty="0" smtClean="0">
                <a:solidFill>
                  <a:schemeClr val="bg1"/>
                </a:solidFill>
              </a:rPr>
              <a:t>experiencing</a:t>
            </a:r>
            <a:r>
              <a:rPr lang="en-US" sz="2400" dirty="0" smtClean="0"/>
              <a:t> increases in viral hepatitis or HIV infections</a:t>
            </a:r>
          </a:p>
          <a:p>
            <a:pPr lvl="1"/>
            <a:r>
              <a:rPr lang="en-US" sz="2400" dirty="0" smtClean="0"/>
              <a:t>Jurisdictions </a:t>
            </a:r>
            <a:r>
              <a:rPr lang="en-US" sz="2400" dirty="0" smtClean="0">
                <a:solidFill>
                  <a:schemeClr val="bg1"/>
                </a:solidFill>
              </a:rPr>
              <a:t>at risk</a:t>
            </a:r>
            <a:r>
              <a:rPr lang="en-US" sz="2400" dirty="0" smtClean="0"/>
              <a:t> of increases in viral hepatitis or HIV infections</a:t>
            </a:r>
          </a:p>
          <a:p>
            <a:pPr lvl="1"/>
            <a:endParaRPr lang="en-US" sz="1000" dirty="0" smtClean="0"/>
          </a:p>
          <a:p>
            <a:r>
              <a:rPr lang="en-US" sz="2600" dirty="0" smtClean="0"/>
              <a:t>Submission of requests for determination of need</a:t>
            </a:r>
          </a:p>
          <a:p>
            <a:endParaRPr lang="en-US" sz="1000" dirty="0" smtClean="0"/>
          </a:p>
          <a:p>
            <a:r>
              <a:rPr lang="en-US" sz="2600" dirty="0" smtClean="0"/>
              <a:t>Additional resources</a:t>
            </a:r>
            <a:endParaRPr lang="en-US" sz="2600" dirty="0"/>
          </a:p>
        </p:txBody>
      </p:sp>
    </p:spTree>
    <p:extLst>
      <p:ext uri="{BB962C8B-B14F-4D97-AF65-F5344CB8AC3E}">
        <p14:creationId xmlns:p14="http://schemas.microsoft.com/office/powerpoint/2010/main" val="103018881"/>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request for a jurisdiction </a:t>
            </a:r>
            <a:r>
              <a:rPr lang="en-US" dirty="0" smtClean="0"/>
              <a:t>at risk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45053365"/>
              </p:ext>
            </p:extLst>
          </p:nvPr>
        </p:nvGraphicFramePr>
        <p:xfrm>
          <a:off x="914400" y="1883229"/>
          <a:ext cx="10668000" cy="4410918"/>
        </p:xfrm>
        <a:graphic>
          <a:graphicData uri="http://schemas.openxmlformats.org/drawingml/2006/table">
            <a:tbl>
              <a:tblPr firstRow="1" firstCol="1" bandRow="1"/>
              <a:tblGrid>
                <a:gridCol w="1935615"/>
                <a:gridCol w="1510053"/>
                <a:gridCol w="1372776"/>
                <a:gridCol w="2265083"/>
                <a:gridCol w="2059165"/>
                <a:gridCol w="1525308"/>
              </a:tblGrid>
              <a:tr h="709798">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Outcomes</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Data source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Geographic area</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tx1">
                              <a:lumMod val="60000"/>
                              <a:lumOff val="40000"/>
                            </a:schemeClr>
                          </a:solidFill>
                          <a:effectLst/>
                        </a:rPr>
                        <a:t>Assessment period beginning year and number or rate</a:t>
                      </a:r>
                      <a:endParaRPr lang="en-US" sz="16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a:solidFill>
                            <a:schemeClr val="tx1">
                              <a:lumMod val="60000"/>
                              <a:lumOff val="40000"/>
                            </a:schemeClr>
                          </a:solidFill>
                          <a:effectLst/>
                        </a:rPr>
                        <a:t>Assessment period Ending year and number or rate</a:t>
                      </a:r>
                      <a:endParaRPr lang="en-US" sz="160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600" dirty="0">
                          <a:solidFill>
                            <a:schemeClr val="bg2"/>
                          </a:solidFill>
                          <a:effectLst/>
                        </a:rPr>
                        <a:t>Percent increase during the assessment period</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1010874">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Increase in Injection drug use among treatment admissions (any drug) to publicly funded programs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State Division of Alcohol and Drug Abuse</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3,500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6,200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77%</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Heroin-related arrests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County arrest records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2012</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5,280</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2014</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6,355</a:t>
                      </a:r>
                    </a:p>
                    <a:p>
                      <a:pPr marL="0" marR="0">
                        <a:lnSpc>
                          <a:spcPct val="115000"/>
                        </a:lnSpc>
                        <a:spcBef>
                          <a:spcPts val="0"/>
                        </a:spcBef>
                        <a:spcAft>
                          <a:spcPts val="0"/>
                        </a:spcAft>
                      </a:pPr>
                      <a:r>
                        <a:rPr lang="en-US" sz="1200" dirty="0">
                          <a:solidFill>
                            <a:schemeClr val="tx1">
                              <a:lumMod val="60000"/>
                              <a:lumOff val="40000"/>
                            </a:schemeClr>
                          </a:solidFill>
                          <a:effectLst/>
                        </a:rPr>
                        <a:t>Units: number per year</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20%</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838852">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Drug overdose deaths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State Medical Examiner/Coroner files</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B County</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2009</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smtClean="0">
                          <a:solidFill>
                            <a:schemeClr val="tx1">
                              <a:lumMod val="60000"/>
                              <a:lumOff val="40000"/>
                            </a:schemeClr>
                          </a:solidFill>
                          <a:effectLst/>
                        </a:rPr>
                        <a:t>Value: 9.8 per 100,000</a:t>
                      </a:r>
                    </a:p>
                    <a:p>
                      <a:pPr marL="0" marR="0">
                        <a:lnSpc>
                          <a:spcPct val="115000"/>
                        </a:lnSpc>
                        <a:spcBef>
                          <a:spcPts val="0"/>
                        </a:spcBef>
                        <a:spcAft>
                          <a:spcPts val="0"/>
                        </a:spcAft>
                      </a:pPr>
                      <a:r>
                        <a:rPr lang="en-US" sz="1200" dirty="0" smtClean="0">
                          <a:solidFill>
                            <a:schemeClr val="tx1">
                              <a:lumMod val="60000"/>
                              <a:lumOff val="40000"/>
                            </a:schemeClr>
                          </a:solidFill>
                          <a:effectLst/>
                        </a:rPr>
                        <a:t>Units</a:t>
                      </a:r>
                      <a:r>
                        <a:rPr lang="en-US" sz="1200" dirty="0">
                          <a:solidFill>
                            <a:schemeClr val="tx1">
                              <a:lumMod val="60000"/>
                              <a:lumOff val="40000"/>
                            </a:schemeClr>
                          </a:solidFill>
                          <a:effectLst/>
                        </a:rPr>
                        <a:t>: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tx1">
                              <a:lumMod val="60000"/>
                              <a:lumOff val="40000"/>
                            </a:schemeClr>
                          </a:solidFill>
                          <a:effectLst/>
                        </a:rPr>
                        <a:t>Month: Jan-Dec</a:t>
                      </a:r>
                    </a:p>
                    <a:p>
                      <a:pPr marL="0" marR="0">
                        <a:lnSpc>
                          <a:spcPct val="115000"/>
                        </a:lnSpc>
                        <a:spcBef>
                          <a:spcPts val="0"/>
                        </a:spcBef>
                        <a:spcAft>
                          <a:spcPts val="0"/>
                        </a:spcAft>
                      </a:pPr>
                      <a:r>
                        <a:rPr lang="en-US" sz="1200" dirty="0">
                          <a:solidFill>
                            <a:schemeClr val="tx1">
                              <a:lumMod val="60000"/>
                              <a:lumOff val="40000"/>
                            </a:schemeClr>
                          </a:solidFill>
                          <a:effectLst/>
                        </a:rPr>
                        <a:t>Year: 2013</a:t>
                      </a:r>
                    </a:p>
                    <a:p>
                      <a:pPr marL="0" marR="0">
                        <a:lnSpc>
                          <a:spcPct val="115000"/>
                        </a:lnSpc>
                        <a:spcBef>
                          <a:spcPts val="0"/>
                        </a:spcBef>
                        <a:spcAft>
                          <a:spcPts val="0"/>
                        </a:spcAft>
                      </a:pPr>
                      <a:r>
                        <a:rPr lang="en-US" sz="900" dirty="0">
                          <a:solidFill>
                            <a:schemeClr val="tx1">
                              <a:lumMod val="60000"/>
                              <a:lumOff val="40000"/>
                            </a:schemeClr>
                          </a:solidFill>
                          <a:effectLst/>
                        </a:rPr>
                        <a:t> </a:t>
                      </a:r>
                      <a:endParaRPr lang="en-US" sz="1200" dirty="0">
                        <a:solidFill>
                          <a:schemeClr val="tx1">
                            <a:lumMod val="60000"/>
                            <a:lumOff val="40000"/>
                          </a:schemeClr>
                        </a:solidFill>
                        <a:effectLst/>
                      </a:endParaRPr>
                    </a:p>
                    <a:p>
                      <a:pPr marL="0" marR="0">
                        <a:lnSpc>
                          <a:spcPct val="115000"/>
                        </a:lnSpc>
                        <a:spcBef>
                          <a:spcPts val="0"/>
                        </a:spcBef>
                        <a:spcAft>
                          <a:spcPts val="0"/>
                        </a:spcAft>
                      </a:pPr>
                      <a:r>
                        <a:rPr lang="en-US" sz="1200" dirty="0">
                          <a:solidFill>
                            <a:schemeClr val="tx1">
                              <a:lumMod val="60000"/>
                              <a:lumOff val="40000"/>
                            </a:schemeClr>
                          </a:solidFill>
                          <a:effectLst/>
                        </a:rPr>
                        <a:t>Value: 18.3 per 100,000</a:t>
                      </a:r>
                    </a:p>
                    <a:p>
                      <a:pPr marL="0" marR="0">
                        <a:lnSpc>
                          <a:spcPct val="115000"/>
                        </a:lnSpc>
                        <a:spcBef>
                          <a:spcPts val="0"/>
                        </a:spcBef>
                        <a:spcAft>
                          <a:spcPts val="0"/>
                        </a:spcAft>
                      </a:pPr>
                      <a:r>
                        <a:rPr lang="en-US" sz="1200" dirty="0">
                          <a:solidFill>
                            <a:schemeClr val="tx1">
                              <a:lumMod val="60000"/>
                              <a:lumOff val="40000"/>
                            </a:schemeClr>
                          </a:solidFill>
                          <a:effectLst/>
                        </a:rPr>
                        <a:t>Units: rate </a:t>
                      </a:r>
                      <a:endParaRPr lang="en-US" sz="1200" dirty="0">
                        <a:solidFill>
                          <a:schemeClr val="tx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solidFill>
                            <a:schemeClr val="bg2"/>
                          </a:solidFill>
                          <a:effectLst/>
                        </a:rPr>
                        <a:t>87%</a:t>
                      </a:r>
                      <a:endParaRPr lang="en-US"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8" marR="68048"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Right Arrow 2" descr="Yellow Arrow ponting to the Percent increase during the assessment period&#10;" title="Yellow Arrow"/>
          <p:cNvSpPr/>
          <p:nvPr/>
        </p:nvSpPr>
        <p:spPr>
          <a:xfrm rot="14678983">
            <a:off x="10922869" y="2971802"/>
            <a:ext cx="849085" cy="81642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891349" y="4323806"/>
            <a:ext cx="5590902" cy="646331"/>
          </a:xfrm>
          <a:prstGeom prst="rect">
            <a:avLst/>
          </a:prstGeom>
          <a:solidFill>
            <a:srgbClr val="FFFF00"/>
          </a:solidFill>
        </p:spPr>
        <p:txBody>
          <a:bodyPr wrap="square" rtlCol="0">
            <a:spAutoFit/>
          </a:bodyPr>
          <a:lstStyle/>
          <a:p>
            <a:pPr algn="ctr"/>
            <a:r>
              <a:rPr lang="en-US" dirty="0" smtClean="0"/>
              <a:t>=</a:t>
            </a:r>
            <a:r>
              <a:rPr lang="en-US" u="sng" dirty="0" smtClean="0"/>
              <a:t>(No. beginning year- No. end year)</a:t>
            </a:r>
            <a:r>
              <a:rPr lang="en-US" dirty="0" smtClean="0"/>
              <a:t> x 100</a:t>
            </a:r>
            <a:r>
              <a:rPr lang="en-US" u="sng" dirty="0"/>
              <a:t> </a:t>
            </a:r>
            <a:endParaRPr lang="en-US" u="sng" dirty="0" smtClean="0"/>
          </a:p>
          <a:p>
            <a:pPr algn="ctr"/>
            <a:r>
              <a:rPr lang="en-US" dirty="0" smtClean="0"/>
              <a:t>beginning year</a:t>
            </a:r>
            <a:endParaRPr lang="en-US" dirty="0"/>
          </a:p>
        </p:txBody>
      </p:sp>
    </p:spTree>
    <p:extLst>
      <p:ext uri="{BB962C8B-B14F-4D97-AF65-F5344CB8AC3E}">
        <p14:creationId xmlns:p14="http://schemas.microsoft.com/office/powerpoint/2010/main" val="2211801508"/>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how to synthesize the evidence</a:t>
            </a:r>
            <a:endParaRPr lang="en-US" dirty="0"/>
          </a:p>
        </p:txBody>
      </p:sp>
      <p:sp>
        <p:nvSpPr>
          <p:cNvPr id="3" name="Content Placeholder 2"/>
          <p:cNvSpPr>
            <a:spLocks noGrp="1"/>
          </p:cNvSpPr>
          <p:nvPr>
            <p:ph idx="1"/>
          </p:nvPr>
        </p:nvSpPr>
        <p:spPr/>
        <p:txBody>
          <a:bodyPr/>
          <a:lstStyle/>
          <a:p>
            <a:pPr marL="0" indent="0">
              <a:buNone/>
            </a:pPr>
            <a:r>
              <a:rPr lang="en-US" sz="1600" i="1" dirty="0"/>
              <a:t>The state of XX assessed 4 variables related to injection drug use in County B that together suggest an increasing trend in unsafe injection practices </a:t>
            </a:r>
            <a:r>
              <a:rPr lang="en-US" sz="1600" i="1" dirty="0" smtClean="0"/>
              <a:t>…. </a:t>
            </a:r>
            <a:endParaRPr lang="en-US" sz="1600" dirty="0"/>
          </a:p>
          <a:p>
            <a:pPr marL="0" indent="0">
              <a:buNone/>
            </a:pPr>
            <a:endParaRPr lang="en-US" sz="1600" i="1" dirty="0"/>
          </a:p>
          <a:p>
            <a:pPr marL="0" indent="0">
              <a:buNone/>
            </a:pPr>
            <a:r>
              <a:rPr lang="en-US" sz="1600" i="1" dirty="0" smtClean="0"/>
              <a:t>The </a:t>
            </a:r>
            <a:r>
              <a:rPr lang="en-US" sz="1600" i="1" dirty="0"/>
              <a:t>most direct indicator of injection drug use is the treatment admissions dataset. Treatment admissions related to injection drug use increased by 77% from 2009 to 2014. Admissions in the younger age group (15-24 years) increased </a:t>
            </a:r>
            <a:r>
              <a:rPr lang="en-US" sz="1600" i="1" dirty="0" smtClean="0"/>
              <a:t>…No </a:t>
            </a:r>
            <a:r>
              <a:rPr lang="en-US" sz="1600" i="1" dirty="0"/>
              <a:t>new policing initiatives have been documented that may artificially inflate this trend.  Heroin-related arrest reports do not distinguish between the different routes of administration, but based on treatment data, 60% of treatment admissions related injection drug use were for heroin. </a:t>
            </a:r>
            <a:endParaRPr lang="en-US" sz="1600" dirty="0"/>
          </a:p>
          <a:p>
            <a:pPr marL="0" indent="0">
              <a:buNone/>
            </a:pPr>
            <a:endParaRPr lang="en-US" sz="1600" i="1" dirty="0" smtClean="0"/>
          </a:p>
          <a:p>
            <a:pPr marL="0" indent="0">
              <a:buNone/>
            </a:pPr>
            <a:r>
              <a:rPr lang="en-US" sz="1600" i="1" dirty="0" smtClean="0"/>
              <a:t>Opioid-related hospital discharges did not show increases, but where high: 3,345 in 2012, 3,046 in 2013 and 2,792 in 2014. On </a:t>
            </a:r>
            <a:r>
              <a:rPr lang="en-US" sz="1600" i="1" dirty="0"/>
              <a:t>the other hand, drug overdose deaths involving opioids increased substantially (87%) between 2009 and 2013, with the largest increases among younger people (&lt;30 years</a:t>
            </a:r>
            <a:r>
              <a:rPr lang="en-US" sz="1600" i="1" dirty="0" smtClean="0"/>
              <a:t>)…</a:t>
            </a:r>
          </a:p>
          <a:p>
            <a:pPr marL="0" indent="0">
              <a:buNone/>
            </a:pPr>
            <a:endParaRPr lang="en-US" sz="1600" i="1" dirty="0"/>
          </a:p>
          <a:p>
            <a:pPr marL="0" indent="0">
              <a:buNone/>
            </a:pPr>
            <a:r>
              <a:rPr lang="en-US" sz="1600" i="1" dirty="0" smtClean="0"/>
              <a:t>The </a:t>
            </a:r>
            <a:r>
              <a:rPr lang="en-US" sz="1600" i="1" dirty="0"/>
              <a:t>overall rates per 100,000 persons </a:t>
            </a:r>
            <a:r>
              <a:rPr lang="en-US" sz="1600" i="1" dirty="0" smtClean="0"/>
              <a:t>were….</a:t>
            </a:r>
          </a:p>
          <a:p>
            <a:pPr marL="0" indent="0">
              <a:buNone/>
            </a:pPr>
            <a:endParaRPr lang="en-US" sz="1600" i="1" dirty="0" smtClean="0"/>
          </a:p>
          <a:p>
            <a:pPr marL="0" indent="0">
              <a:buNone/>
            </a:pPr>
            <a:r>
              <a:rPr lang="en-US" sz="1600" i="1" dirty="0" smtClean="0"/>
              <a:t>Together </a:t>
            </a:r>
            <a:r>
              <a:rPr lang="en-US" sz="1600" i="1" dirty="0"/>
              <a:t>these data suggest high and increasing levels of unsafe injection drug use in this jurisdiction, and particularly among young people (&lt;30 years) who could greatly benefit from syringe service programs and harm reduction education to prevent future spread of viral hepatitis and HIV.</a:t>
            </a:r>
            <a:endParaRPr lang="en-US" sz="1600" dirty="0"/>
          </a:p>
          <a:p>
            <a:endParaRPr lang="en-US" sz="1600" dirty="0"/>
          </a:p>
        </p:txBody>
      </p:sp>
      <p:sp>
        <p:nvSpPr>
          <p:cNvPr id="4" name="TextBox 3"/>
          <p:cNvSpPr txBox="1"/>
          <p:nvPr/>
        </p:nvSpPr>
        <p:spPr>
          <a:xfrm>
            <a:off x="1023257" y="2772371"/>
            <a:ext cx="10363200" cy="1846659"/>
          </a:xfrm>
          <a:prstGeom prst="rect">
            <a:avLst/>
          </a:prstGeom>
          <a:solidFill>
            <a:srgbClr val="FFFF00"/>
          </a:solidFill>
        </p:spPr>
        <p:txBody>
          <a:bodyPr wrap="square" rtlCol="0">
            <a:spAutoFit/>
          </a:bodyPr>
          <a:lstStyle/>
          <a:p>
            <a:pPr algn="ctr"/>
            <a:r>
              <a:rPr lang="en-US" sz="3800" dirty="0">
                <a:solidFill>
                  <a:srgbClr val="002060"/>
                </a:solidFill>
              </a:rPr>
              <a:t>B</a:t>
            </a:r>
            <a:r>
              <a:rPr lang="en-US" sz="3800" dirty="0" smtClean="0">
                <a:solidFill>
                  <a:srgbClr val="002060"/>
                </a:solidFill>
              </a:rPr>
              <a:t>rief </a:t>
            </a:r>
            <a:r>
              <a:rPr lang="en-US" sz="3800" dirty="0">
                <a:solidFill>
                  <a:srgbClr val="002060"/>
                </a:solidFill>
              </a:rPr>
              <a:t>summary of how the </a:t>
            </a:r>
            <a:r>
              <a:rPr lang="en-US" sz="3800" dirty="0" smtClean="0">
                <a:solidFill>
                  <a:srgbClr val="002060"/>
                </a:solidFill>
              </a:rPr>
              <a:t>data, </a:t>
            </a:r>
            <a:r>
              <a:rPr lang="en-US" sz="3800" dirty="0">
                <a:solidFill>
                  <a:srgbClr val="002060"/>
                </a:solidFill>
              </a:rPr>
              <a:t>when taken together (i.e., “triangulated</a:t>
            </a:r>
            <a:r>
              <a:rPr lang="en-US" sz="3800" dirty="0" smtClean="0">
                <a:solidFill>
                  <a:srgbClr val="002060"/>
                </a:solidFill>
              </a:rPr>
              <a:t>”), </a:t>
            </a:r>
            <a:r>
              <a:rPr lang="en-US" sz="3800" dirty="0">
                <a:solidFill>
                  <a:srgbClr val="002060"/>
                </a:solidFill>
              </a:rPr>
              <a:t>support </a:t>
            </a:r>
            <a:r>
              <a:rPr lang="en-US" sz="3800" dirty="0" smtClean="0">
                <a:solidFill>
                  <a:srgbClr val="002060"/>
                </a:solidFill>
              </a:rPr>
              <a:t>the determination of need</a:t>
            </a:r>
            <a:endParaRPr lang="en-US" sz="3800" dirty="0">
              <a:solidFill>
                <a:srgbClr val="002060"/>
              </a:solidFill>
            </a:endParaRPr>
          </a:p>
        </p:txBody>
      </p:sp>
    </p:spTree>
    <p:extLst>
      <p:ext uri="{BB962C8B-B14F-4D97-AF65-F5344CB8AC3E}">
        <p14:creationId xmlns:p14="http://schemas.microsoft.com/office/powerpoint/2010/main" val="1593618862"/>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send the request for determination of need?</a:t>
            </a:r>
            <a:endParaRPr lang="en-US" dirty="0"/>
          </a:p>
        </p:txBody>
      </p:sp>
      <p:sp>
        <p:nvSpPr>
          <p:cNvPr id="3" name="Content Placeholder 2"/>
          <p:cNvSpPr>
            <a:spLocks noGrp="1"/>
          </p:cNvSpPr>
          <p:nvPr>
            <p:ph idx="1"/>
          </p:nvPr>
        </p:nvSpPr>
        <p:spPr/>
        <p:txBody>
          <a:bodyPr/>
          <a:lstStyle/>
          <a:p>
            <a:r>
              <a:rPr lang="en-US" dirty="0"/>
              <a:t>State, local, territorial, and tribal health departments should submit the request for need determination </a:t>
            </a:r>
            <a:r>
              <a:rPr lang="en-US" dirty="0" smtClean="0"/>
              <a:t>to:</a:t>
            </a:r>
            <a:endParaRPr lang="en-US" dirty="0"/>
          </a:p>
          <a:p>
            <a:pPr marL="0" lvl="0" indent="0" algn="ctr">
              <a:buNone/>
            </a:pPr>
            <a:r>
              <a:rPr lang="en-US" sz="4400" u="sng" dirty="0" smtClean="0">
                <a:hlinkClick r:id="rId3"/>
              </a:rPr>
              <a:t>SSPCOORDINATOR@CDC.GOV</a:t>
            </a:r>
            <a:r>
              <a:rPr lang="en-US" sz="5200" dirty="0" smtClean="0"/>
              <a:t>  </a:t>
            </a:r>
            <a:endParaRPr lang="en-US" sz="5200" dirty="0"/>
          </a:p>
          <a:p>
            <a:endParaRPr lang="en-US" dirty="0"/>
          </a:p>
        </p:txBody>
      </p:sp>
    </p:spTree>
    <p:extLst>
      <p:ext uri="{BB962C8B-B14F-4D97-AF65-F5344CB8AC3E}">
        <p14:creationId xmlns:p14="http://schemas.microsoft.com/office/powerpoint/2010/main" val="880952572"/>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be the process after I submit my request?</a:t>
            </a:r>
            <a:endParaRPr lang="en-US" dirty="0"/>
          </a:p>
        </p:txBody>
      </p:sp>
      <p:sp>
        <p:nvSpPr>
          <p:cNvPr id="3" name="Content Placeholder 2"/>
          <p:cNvSpPr>
            <a:spLocks noGrp="1"/>
          </p:cNvSpPr>
          <p:nvPr>
            <p:ph idx="1"/>
          </p:nvPr>
        </p:nvSpPr>
        <p:spPr/>
        <p:txBody>
          <a:bodyPr/>
          <a:lstStyle/>
          <a:p>
            <a:pPr lvl="0"/>
            <a:r>
              <a:rPr lang="en-US" sz="2600" dirty="0"/>
              <a:t>Within 30 </a:t>
            </a:r>
            <a:r>
              <a:rPr lang="en-US" sz="2600" dirty="0" smtClean="0"/>
              <a:t>days, </a:t>
            </a:r>
            <a:r>
              <a:rPr lang="en-US" sz="2600" dirty="0"/>
              <a:t>CDC </a:t>
            </a:r>
            <a:r>
              <a:rPr lang="en-US" sz="2600" dirty="0" smtClean="0"/>
              <a:t>will notify if the </a:t>
            </a:r>
            <a:r>
              <a:rPr lang="en-US" sz="2600" dirty="0"/>
              <a:t>evidence is </a:t>
            </a:r>
            <a:r>
              <a:rPr lang="en-US" sz="2600" dirty="0" smtClean="0"/>
              <a:t>sufficient</a:t>
            </a:r>
          </a:p>
          <a:p>
            <a:pPr lvl="0"/>
            <a:r>
              <a:rPr lang="en-US" sz="2600" dirty="0" smtClean="0"/>
              <a:t>CDC will provide written documentation</a:t>
            </a:r>
          </a:p>
          <a:p>
            <a:pPr lvl="0"/>
            <a:r>
              <a:rPr lang="en-US" sz="2600" dirty="0" smtClean="0"/>
              <a:t>Health </a:t>
            </a:r>
            <a:r>
              <a:rPr lang="en-US" sz="2600" dirty="0"/>
              <a:t>department </a:t>
            </a:r>
            <a:r>
              <a:rPr lang="en-US" sz="2600" dirty="0" smtClean="0"/>
              <a:t>and others may </a:t>
            </a:r>
            <a:r>
              <a:rPr lang="en-US" sz="2600" dirty="0"/>
              <a:t>then apply </a:t>
            </a:r>
            <a:r>
              <a:rPr lang="en-US" sz="2600" dirty="0" smtClean="0"/>
              <a:t>to direction </a:t>
            </a:r>
            <a:r>
              <a:rPr lang="en-US" sz="2600" dirty="0"/>
              <a:t>funds to the respective federal </a:t>
            </a:r>
            <a:r>
              <a:rPr lang="en-US" sz="2600" dirty="0" smtClean="0"/>
              <a:t>agency</a:t>
            </a:r>
          </a:p>
          <a:p>
            <a:pPr lvl="0"/>
            <a:r>
              <a:rPr lang="en-US" sz="2600" dirty="0" smtClean="0"/>
              <a:t>If </a:t>
            </a:r>
            <a:r>
              <a:rPr lang="en-US" sz="2600" dirty="0"/>
              <a:t>the evidence is insufficient, no programmatic or budgetary changes will be </a:t>
            </a:r>
            <a:r>
              <a:rPr lang="en-US" sz="2600" dirty="0" smtClean="0"/>
              <a:t>authorized</a:t>
            </a:r>
          </a:p>
          <a:p>
            <a:pPr lvl="0"/>
            <a:r>
              <a:rPr lang="en-US" sz="2600" dirty="0" smtClean="0"/>
              <a:t>Jurisdictions</a:t>
            </a:r>
            <a:r>
              <a:rPr lang="en-US" sz="2600" dirty="0"/>
              <a:t>, may choose to revise and resubmit their request with additional evidence based on feedback from </a:t>
            </a:r>
            <a:r>
              <a:rPr lang="en-US" sz="2600" dirty="0" smtClean="0"/>
              <a:t>CDC</a:t>
            </a:r>
            <a:endParaRPr lang="en-US" sz="2600" dirty="0"/>
          </a:p>
        </p:txBody>
      </p:sp>
    </p:spTree>
    <p:extLst>
      <p:ext uri="{BB962C8B-B14F-4D97-AF65-F5344CB8AC3E}">
        <p14:creationId xmlns:p14="http://schemas.microsoft.com/office/powerpoint/2010/main" val="1178374677"/>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Tree>
    <p:extLst>
      <p:ext uri="{BB962C8B-B14F-4D97-AF65-F5344CB8AC3E}">
        <p14:creationId xmlns:p14="http://schemas.microsoft.com/office/powerpoint/2010/main" val="1595846312"/>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if I have questions while preparing my determination of need?</a:t>
            </a:r>
            <a:endParaRPr lang="en-US" dirty="0"/>
          </a:p>
        </p:txBody>
      </p:sp>
      <p:sp>
        <p:nvSpPr>
          <p:cNvPr id="5" name="Content Placeholder 4"/>
          <p:cNvSpPr>
            <a:spLocks noGrp="1"/>
          </p:cNvSpPr>
          <p:nvPr>
            <p:ph idx="1"/>
          </p:nvPr>
        </p:nvSpPr>
        <p:spPr/>
        <p:txBody>
          <a:bodyPr/>
          <a:lstStyle/>
          <a:p>
            <a:pPr lvl="0"/>
            <a:r>
              <a:rPr lang="en-US" dirty="0" smtClean="0"/>
              <a:t>The HHS guidance has example data sources</a:t>
            </a:r>
            <a:endParaRPr lang="en-US" dirty="0"/>
          </a:p>
          <a:p>
            <a:pPr lvl="0"/>
            <a:r>
              <a:rPr lang="en-US" dirty="0"/>
              <a:t>Initially, health departments should gather the data available </a:t>
            </a:r>
            <a:r>
              <a:rPr lang="en-US" dirty="0" smtClean="0"/>
              <a:t>and </a:t>
            </a:r>
            <a:r>
              <a:rPr lang="en-US" dirty="0"/>
              <a:t>internally assess whether this data indicates possible increases </a:t>
            </a:r>
            <a:endParaRPr lang="en-US" dirty="0" smtClean="0"/>
          </a:p>
          <a:p>
            <a:pPr lvl="0"/>
            <a:r>
              <a:rPr lang="en-US" dirty="0" smtClean="0"/>
              <a:t>If additional </a:t>
            </a:r>
            <a:r>
              <a:rPr lang="en-US" dirty="0"/>
              <a:t>questions, </a:t>
            </a:r>
            <a:r>
              <a:rPr lang="en-US" dirty="0" smtClean="0"/>
              <a:t>submit requests </a:t>
            </a:r>
            <a:r>
              <a:rPr lang="en-US" dirty="0"/>
              <a:t>for additional technical assistance to </a:t>
            </a:r>
            <a:r>
              <a:rPr lang="en-US" u="sng" dirty="0" smtClean="0">
                <a:hlinkClick r:id="rId3"/>
              </a:rPr>
              <a:t>SSPCOORDINATOR@CDC.GOV</a:t>
            </a:r>
            <a:r>
              <a:rPr lang="en-US" sz="3200" dirty="0" smtClean="0"/>
              <a:t> </a:t>
            </a:r>
          </a:p>
          <a:p>
            <a:pPr lvl="0"/>
            <a:r>
              <a:rPr lang="en-US" dirty="0" smtClean="0"/>
              <a:t>Local </a:t>
            </a:r>
            <a:r>
              <a:rPr lang="en-US" dirty="0"/>
              <a:t>health departments should request technical assistance from their state health department.</a:t>
            </a:r>
          </a:p>
          <a:p>
            <a:endParaRPr lang="en-US" dirty="0"/>
          </a:p>
        </p:txBody>
      </p:sp>
    </p:spTree>
    <p:extLst>
      <p:ext uri="{BB962C8B-B14F-4D97-AF65-F5344CB8AC3E}">
        <p14:creationId xmlns:p14="http://schemas.microsoft.com/office/powerpoint/2010/main" val="1545320363"/>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57003"/>
          </a:xfrm>
        </p:spPr>
        <p:txBody>
          <a:bodyPr/>
          <a:lstStyle/>
          <a:p>
            <a:r>
              <a:rPr lang="en-US" dirty="0" smtClean="0"/>
              <a:t>CDC websites</a:t>
            </a:r>
            <a:endParaRPr lang="en-US" dirty="0"/>
          </a:p>
        </p:txBody>
      </p:sp>
      <p:sp>
        <p:nvSpPr>
          <p:cNvPr id="3" name="Content Placeholder 2"/>
          <p:cNvSpPr>
            <a:spLocks noGrp="1"/>
          </p:cNvSpPr>
          <p:nvPr>
            <p:ph idx="1"/>
          </p:nvPr>
        </p:nvSpPr>
        <p:spPr/>
        <p:txBody>
          <a:bodyPr/>
          <a:lstStyle/>
          <a:p>
            <a:r>
              <a:rPr lang="en-US" dirty="0" smtClean="0"/>
              <a:t>CDC “Access to Sterile Syringes” website </a:t>
            </a:r>
          </a:p>
          <a:p>
            <a:pPr lvl="1"/>
            <a:r>
              <a:rPr lang="en-US" sz="2200" dirty="0" smtClean="0"/>
              <a:t>Resources and tools for data to assess local injection drug use </a:t>
            </a:r>
          </a:p>
          <a:p>
            <a:pPr lvl="1"/>
            <a:r>
              <a:rPr lang="en-US" sz="2200" dirty="0" smtClean="0"/>
              <a:t>Links to existing guidance documents, reports and publications for planning and implementing SSPs</a:t>
            </a:r>
          </a:p>
          <a:p>
            <a:pPr lvl="1"/>
            <a:r>
              <a:rPr lang="en-US" sz="2200" dirty="0"/>
              <a:t>CDC </a:t>
            </a:r>
            <a:r>
              <a:rPr lang="en-US" sz="2200" dirty="0" smtClean="0"/>
              <a:t>guidance to request directing funds for SSPs </a:t>
            </a:r>
          </a:p>
          <a:p>
            <a:pPr lvl="1"/>
            <a:r>
              <a:rPr lang="en-US" sz="2200" dirty="0" smtClean="0">
                <a:hlinkClick r:id="rId3"/>
              </a:rPr>
              <a:t>http</a:t>
            </a:r>
            <a:r>
              <a:rPr lang="en-US" sz="2200" dirty="0">
                <a:hlinkClick r:id="rId3"/>
              </a:rPr>
              <a:t>://</a:t>
            </a:r>
            <a:r>
              <a:rPr lang="en-US" sz="2200" dirty="0" smtClean="0">
                <a:hlinkClick r:id="rId3"/>
              </a:rPr>
              <a:t>www.cdc.gov/hiv/risk/syringes.html</a:t>
            </a:r>
            <a:r>
              <a:rPr lang="en-US" sz="2200" dirty="0" smtClean="0"/>
              <a:t> </a:t>
            </a:r>
          </a:p>
          <a:p>
            <a:pPr lvl="1"/>
            <a:endParaRPr lang="en-US" dirty="0" smtClean="0"/>
          </a:p>
          <a:p>
            <a:r>
              <a:rPr lang="en-US" dirty="0" smtClean="0"/>
              <a:t>The AIDS.gov website hosts the HHS guidelines</a:t>
            </a:r>
          </a:p>
          <a:p>
            <a:pPr lvl="1"/>
            <a:r>
              <a:rPr lang="en-US" dirty="0" smtClean="0">
                <a:hlinkClick r:id="rId4"/>
              </a:rPr>
              <a:t>https</a:t>
            </a:r>
            <a:r>
              <a:rPr lang="en-US" dirty="0">
                <a:hlinkClick r:id="rId4"/>
              </a:rPr>
              <a:t>://</a:t>
            </a:r>
            <a:r>
              <a:rPr lang="en-US" dirty="0" smtClean="0">
                <a:hlinkClick r:id="rId4"/>
              </a:rPr>
              <a:t>www.aids.gov/pdf/hhs-ssp-guidance.pdf</a:t>
            </a:r>
            <a:endParaRPr lang="en-US" dirty="0" smtClean="0"/>
          </a:p>
          <a:p>
            <a:endParaRPr lang="en-US" dirty="0" smtClean="0"/>
          </a:p>
        </p:txBody>
      </p:sp>
    </p:spTree>
    <p:extLst>
      <p:ext uri="{BB962C8B-B14F-4D97-AF65-F5344CB8AC3E}">
        <p14:creationId xmlns:p14="http://schemas.microsoft.com/office/powerpoint/2010/main" val="3351377078"/>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55646"/>
          </a:xfrm>
        </p:spPr>
        <p:txBody>
          <a:bodyPr/>
          <a:lstStyle/>
          <a:p>
            <a:r>
              <a:rPr lang="en-US" dirty="0" smtClean="0"/>
              <a:t>Other resources</a:t>
            </a:r>
            <a:endParaRPr lang="en-US" dirty="0"/>
          </a:p>
        </p:txBody>
      </p:sp>
      <p:sp>
        <p:nvSpPr>
          <p:cNvPr id="3" name="Content Placeholder 2"/>
          <p:cNvSpPr>
            <a:spLocks noGrp="1"/>
          </p:cNvSpPr>
          <p:nvPr>
            <p:ph idx="1"/>
          </p:nvPr>
        </p:nvSpPr>
        <p:spPr>
          <a:xfrm>
            <a:off x="609600" y="1446415"/>
            <a:ext cx="10972800" cy="4344786"/>
          </a:xfrm>
        </p:spPr>
        <p:txBody>
          <a:bodyPr/>
          <a:lstStyle/>
          <a:p>
            <a:r>
              <a:rPr lang="en-US" dirty="0" smtClean="0"/>
              <a:t>National Institute on Drug Abuse (NIDA) Community Epidemiology Work Group (CEWG), 1976-2014</a:t>
            </a:r>
          </a:p>
          <a:p>
            <a:pPr lvl="1"/>
            <a:r>
              <a:rPr lang="en-US" dirty="0"/>
              <a:t>A </a:t>
            </a:r>
            <a:r>
              <a:rPr lang="en-US" dirty="0" smtClean="0"/>
              <a:t>network </a:t>
            </a:r>
            <a:r>
              <a:rPr lang="en-US" dirty="0"/>
              <a:t>of local drug abuse experts who reported semiannually on drug trends and emerging issues in sentinel sites </a:t>
            </a:r>
            <a:endParaRPr lang="en-US" dirty="0" smtClean="0"/>
          </a:p>
          <a:p>
            <a:pPr lvl="1"/>
            <a:r>
              <a:rPr lang="en-US" dirty="0" smtClean="0"/>
              <a:t>Triangulate multiple data sources on drug use</a:t>
            </a:r>
          </a:p>
          <a:p>
            <a:pPr lvl="1"/>
            <a:r>
              <a:rPr lang="en-US" dirty="0" smtClean="0"/>
              <a:t>Contact list for local drug abuse experts</a:t>
            </a:r>
          </a:p>
          <a:p>
            <a:pPr lvl="1"/>
            <a:r>
              <a:rPr lang="en-US" dirty="0">
                <a:hlinkClick r:id="rId3"/>
              </a:rPr>
              <a:t>https://</a:t>
            </a:r>
            <a:r>
              <a:rPr lang="en-US" dirty="0" smtClean="0">
                <a:hlinkClick r:id="rId3"/>
              </a:rPr>
              <a:t>www.drugabuse.gov/about-nida/organization/workgroups-interest-groups-consortia/community-epidemiology-work-group-cewg</a:t>
            </a:r>
            <a:r>
              <a:rPr lang="en-US" dirty="0" smtClean="0"/>
              <a:t> </a:t>
            </a:r>
          </a:p>
          <a:p>
            <a:pPr lvl="1"/>
            <a:endParaRPr lang="en-US" sz="1000" dirty="0" smtClean="0"/>
          </a:p>
          <a:p>
            <a:r>
              <a:rPr lang="en-US" dirty="0" smtClean="0"/>
              <a:t>NIDA National Drug Early Warning System (NDEWS), 2015-present</a:t>
            </a:r>
          </a:p>
          <a:p>
            <a:pPr lvl="1"/>
            <a:r>
              <a:rPr lang="en-US" dirty="0" smtClean="0"/>
              <a:t>Continues the work of CEWG</a:t>
            </a:r>
          </a:p>
          <a:p>
            <a:pPr lvl="1"/>
            <a:r>
              <a:rPr lang="en-US" dirty="0">
                <a:hlinkClick r:id="rId4"/>
              </a:rPr>
              <a:t>http://www.ndews.org</a:t>
            </a:r>
            <a:r>
              <a:rPr lang="en-US" dirty="0" smtClean="0">
                <a:hlinkClick r:id="rId4"/>
              </a:rPr>
              <a:t>/</a:t>
            </a:r>
            <a:r>
              <a:rPr lang="en-US" dirty="0" smtClean="0"/>
              <a:t> </a:t>
            </a:r>
            <a:endParaRPr lang="en-US" dirty="0"/>
          </a:p>
        </p:txBody>
      </p:sp>
    </p:spTree>
    <p:extLst>
      <p:ext uri="{BB962C8B-B14F-4D97-AF65-F5344CB8AC3E}">
        <p14:creationId xmlns:p14="http://schemas.microsoft.com/office/powerpoint/2010/main" val="3329423544"/>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5249401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165062533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9438"/>
            <a:ext cx="10972800" cy="792162"/>
          </a:xfrm>
        </p:spPr>
        <p:txBody>
          <a:bodyPr/>
          <a:lstStyle/>
          <a:p>
            <a:pPr>
              <a:lnSpc>
                <a:spcPct val="100000"/>
              </a:lnSpc>
            </a:pPr>
            <a:r>
              <a:rPr lang="en-US" sz="3000" dirty="0" smtClean="0"/>
              <a:t>HIV and Hepatitis C Infections among Persons Who Inject Drugs (PWID) in the United States</a:t>
            </a:r>
            <a:endParaRPr lang="en-US" sz="3000" dirty="0"/>
          </a:p>
        </p:txBody>
      </p:sp>
      <p:sp>
        <p:nvSpPr>
          <p:cNvPr id="3" name="Content Placeholder 2"/>
          <p:cNvSpPr>
            <a:spLocks noGrp="1"/>
          </p:cNvSpPr>
          <p:nvPr>
            <p:ph idx="1"/>
          </p:nvPr>
        </p:nvSpPr>
        <p:spPr>
          <a:xfrm>
            <a:off x="609600" y="1676399"/>
            <a:ext cx="10972800" cy="4495801"/>
          </a:xfrm>
        </p:spPr>
        <p:txBody>
          <a:bodyPr/>
          <a:lstStyle/>
          <a:p>
            <a:r>
              <a:rPr lang="en-US" dirty="0" smtClean="0"/>
              <a:t>HIV diagnoses attributed to injection drug use have been declining since the late 1980’s</a:t>
            </a:r>
            <a:r>
              <a:rPr lang="en-US" baseline="30000" dirty="0" smtClean="0"/>
              <a:t>1</a:t>
            </a:r>
            <a:endParaRPr lang="en-US" dirty="0" smtClean="0"/>
          </a:p>
          <a:p>
            <a:pPr lvl="1"/>
            <a:r>
              <a:rPr lang="en-US" sz="2200" dirty="0" smtClean="0"/>
              <a:t>Effective HIV prevention interventions</a:t>
            </a:r>
          </a:p>
          <a:p>
            <a:pPr lvl="1"/>
            <a:endParaRPr lang="en-US" sz="1200" dirty="0" smtClean="0"/>
          </a:p>
          <a:p>
            <a:r>
              <a:rPr lang="en-US" dirty="0"/>
              <a:t>Recent trends suggest increased risk for HIV </a:t>
            </a:r>
            <a:r>
              <a:rPr lang="en-US" dirty="0" smtClean="0"/>
              <a:t>and hepatitis C transmission </a:t>
            </a:r>
            <a:r>
              <a:rPr lang="en-US" dirty="0"/>
              <a:t>attributed to injection drug use</a:t>
            </a:r>
          </a:p>
          <a:p>
            <a:pPr lvl="1"/>
            <a:r>
              <a:rPr lang="en-US" sz="2200" dirty="0"/>
              <a:t>Epidemic of prescription opioid </a:t>
            </a:r>
            <a:r>
              <a:rPr lang="en-US" sz="2200" dirty="0" smtClean="0"/>
              <a:t>use and </a:t>
            </a:r>
            <a:r>
              <a:rPr lang="en-US" sz="2200" dirty="0"/>
              <a:t>increases in heroin </a:t>
            </a:r>
            <a:r>
              <a:rPr lang="en-US" sz="2200" dirty="0" smtClean="0"/>
              <a:t>use</a:t>
            </a:r>
            <a:r>
              <a:rPr lang="en-US" sz="2200" baseline="30000" dirty="0" smtClean="0"/>
              <a:t>2,3</a:t>
            </a:r>
            <a:endParaRPr lang="en-US" sz="2200" baseline="30000" dirty="0"/>
          </a:p>
          <a:p>
            <a:pPr lvl="1"/>
            <a:r>
              <a:rPr lang="en-US" sz="2200" dirty="0"/>
              <a:t>Increased prevalence of </a:t>
            </a:r>
            <a:r>
              <a:rPr lang="en-US" sz="2200" dirty="0" smtClean="0"/>
              <a:t>injection </a:t>
            </a:r>
            <a:r>
              <a:rPr lang="en-US" sz="2200" dirty="0"/>
              <a:t>drug </a:t>
            </a:r>
            <a:r>
              <a:rPr lang="en-US" sz="2200" dirty="0" smtClean="0"/>
              <a:t>use among </a:t>
            </a:r>
            <a:r>
              <a:rPr lang="en-US" sz="2200" dirty="0"/>
              <a:t>young people (&lt;30 years)</a:t>
            </a:r>
            <a:r>
              <a:rPr lang="en-US" sz="2200" baseline="30000" dirty="0" smtClean="0"/>
              <a:t>4 </a:t>
            </a:r>
          </a:p>
          <a:p>
            <a:pPr lvl="1"/>
            <a:r>
              <a:rPr lang="en-US" sz="2200" dirty="0" smtClean="0"/>
              <a:t>Incidence </a:t>
            </a:r>
            <a:r>
              <a:rPr lang="en-US" sz="2200" dirty="0"/>
              <a:t>of acute hepatitis C infection increased </a:t>
            </a:r>
            <a:r>
              <a:rPr lang="en-US" sz="2200" dirty="0" smtClean="0"/>
              <a:t>from </a:t>
            </a:r>
            <a:r>
              <a:rPr lang="en-US" sz="2200" dirty="0"/>
              <a:t>2006 to </a:t>
            </a:r>
            <a:r>
              <a:rPr lang="en-US" sz="2200" dirty="0" smtClean="0"/>
              <a:t>2012</a:t>
            </a:r>
            <a:r>
              <a:rPr lang="en-US" sz="2400" baseline="30000" dirty="0" smtClean="0"/>
              <a:t>5</a:t>
            </a:r>
            <a:r>
              <a:rPr lang="en-US" sz="2200" dirty="0" smtClean="0"/>
              <a:t> </a:t>
            </a:r>
            <a:endParaRPr lang="en-US" sz="2200" baseline="30000" dirty="0"/>
          </a:p>
          <a:p>
            <a:pPr lvl="1"/>
            <a:r>
              <a:rPr lang="en-US" sz="2200" dirty="0"/>
              <a:t>Large HIV outbreak among PWID in Southeastern </a:t>
            </a:r>
            <a:r>
              <a:rPr lang="en-US" sz="2200" dirty="0" smtClean="0"/>
              <a:t>Indiana</a:t>
            </a:r>
            <a:r>
              <a:rPr lang="en-US" sz="2200" baseline="30000" dirty="0" smtClean="0"/>
              <a:t>6</a:t>
            </a:r>
            <a:endParaRPr lang="en-US" sz="2200" baseline="30000" dirty="0"/>
          </a:p>
          <a:p>
            <a:pPr lvl="1"/>
            <a:endParaRPr lang="en-US" sz="1000" dirty="0" smtClean="0"/>
          </a:p>
        </p:txBody>
      </p:sp>
      <p:sp>
        <p:nvSpPr>
          <p:cNvPr id="4" name="Text Placeholder 3"/>
          <p:cNvSpPr>
            <a:spLocks noGrp="1"/>
          </p:cNvSpPr>
          <p:nvPr>
            <p:ph type="body" sz="quarter" idx="10"/>
          </p:nvPr>
        </p:nvSpPr>
        <p:spPr>
          <a:xfrm>
            <a:off x="533400" y="5791200"/>
            <a:ext cx="11201400" cy="685800"/>
          </a:xfrm>
        </p:spPr>
        <p:txBody>
          <a:bodyPr/>
          <a:lstStyle/>
          <a:p>
            <a:pPr marL="0" indent="0">
              <a:lnSpc>
                <a:spcPct val="100000"/>
              </a:lnSpc>
              <a:spcBef>
                <a:spcPts val="0"/>
              </a:spcBef>
            </a:pPr>
            <a:r>
              <a:rPr lang="en-US" sz="1200" baseline="30000" dirty="0" smtClean="0"/>
              <a:t>1</a:t>
            </a:r>
            <a:r>
              <a:rPr lang="en-US" sz="1200" dirty="0" smtClean="0"/>
              <a:t>CDC: </a:t>
            </a:r>
            <a:r>
              <a:rPr lang="en-US" sz="1200" dirty="0" smtClean="0">
                <a:hlinkClick r:id="rId3"/>
              </a:rPr>
              <a:t>www.cdc.gov/hiv/library/reports/surveillance</a:t>
            </a:r>
            <a:r>
              <a:rPr lang="en-US" sz="1200" dirty="0"/>
              <a:t>;</a:t>
            </a:r>
            <a:r>
              <a:rPr lang="en-US" sz="1200" dirty="0" smtClean="0"/>
              <a:t> </a:t>
            </a:r>
            <a:r>
              <a:rPr lang="en-US" sz="1200" baseline="30000" dirty="0"/>
              <a:t>2</a:t>
            </a:r>
            <a:r>
              <a:rPr lang="en-US" sz="1200" dirty="0" smtClean="0"/>
              <a:t>Maxwell </a:t>
            </a:r>
            <a:r>
              <a:rPr lang="en-US" sz="1200" dirty="0"/>
              <a:t>JC. Drug Alcohol Rev </a:t>
            </a:r>
            <a:r>
              <a:rPr lang="en-US" sz="1200" dirty="0" smtClean="0"/>
              <a:t>2011</a:t>
            </a:r>
            <a:r>
              <a:rPr lang="en-US" sz="1200" dirty="0"/>
              <a:t>,</a:t>
            </a:r>
            <a:r>
              <a:rPr lang="en-US" sz="1200" dirty="0" smtClean="0"/>
              <a:t> 30:264-70; </a:t>
            </a:r>
            <a:r>
              <a:rPr lang="en-US" sz="1200" baseline="30000" dirty="0"/>
              <a:t>3</a:t>
            </a:r>
            <a:r>
              <a:rPr lang="en-US" sz="1200" dirty="0" smtClean="0"/>
              <a:t>CDC</a:t>
            </a:r>
            <a:r>
              <a:rPr lang="en-US" sz="1200" dirty="0"/>
              <a:t>. Vital Signs. MMWR </a:t>
            </a:r>
            <a:r>
              <a:rPr lang="en-US" sz="1200" dirty="0" smtClean="0"/>
              <a:t>2015, 64:</a:t>
            </a:r>
            <a:r>
              <a:rPr lang="en-US" sz="1200" dirty="0"/>
              <a:t> 64(26);719-725</a:t>
            </a:r>
            <a:r>
              <a:rPr lang="en-US" sz="1200" dirty="0" smtClean="0"/>
              <a:t>; </a:t>
            </a:r>
            <a:r>
              <a:rPr lang="en-US" sz="1200" baseline="30000" dirty="0"/>
              <a:t>4</a:t>
            </a:r>
            <a:r>
              <a:rPr lang="en-US" sz="1200" dirty="0" smtClean="0"/>
              <a:t>Tempalski </a:t>
            </a:r>
            <a:r>
              <a:rPr lang="en-US" sz="1200" dirty="0"/>
              <a:t>B et. al. </a:t>
            </a:r>
            <a:r>
              <a:rPr lang="en-US" sz="1200" dirty="0" err="1"/>
              <a:t>PLoS</a:t>
            </a:r>
            <a:r>
              <a:rPr lang="en-US" sz="1200" dirty="0"/>
              <a:t> ONE </a:t>
            </a:r>
            <a:r>
              <a:rPr lang="en-US" sz="1200" dirty="0" smtClean="0"/>
              <a:t>2013, 8:e64789. </a:t>
            </a:r>
            <a:r>
              <a:rPr lang="en-US" sz="1200" baseline="30000" dirty="0" smtClean="0"/>
              <a:t>5</a:t>
            </a:r>
            <a:r>
              <a:rPr lang="en-US" sz="1200" dirty="0" smtClean="0"/>
              <a:t>Suryaprasad </a:t>
            </a:r>
            <a:r>
              <a:rPr lang="en-US" sz="1200" dirty="0"/>
              <a:t>AG et al. </a:t>
            </a:r>
            <a:r>
              <a:rPr lang="en-US" sz="1200" dirty="0" err="1"/>
              <a:t>Clin</a:t>
            </a:r>
            <a:r>
              <a:rPr lang="en-US" sz="1200" dirty="0"/>
              <a:t> Infect Dis </a:t>
            </a:r>
            <a:r>
              <a:rPr lang="en-US" sz="1200" dirty="0" smtClean="0"/>
              <a:t>2014,59:1411-9</a:t>
            </a:r>
            <a:r>
              <a:rPr lang="en-US" sz="1200" dirty="0"/>
              <a:t>;</a:t>
            </a:r>
            <a:r>
              <a:rPr lang="en-US" sz="1200" baseline="30000" dirty="0" smtClean="0"/>
              <a:t> 6</a:t>
            </a:r>
            <a:r>
              <a:rPr lang="en-US" sz="1200" dirty="0" smtClean="0"/>
              <a:t>Conrad </a:t>
            </a:r>
            <a:r>
              <a:rPr lang="en-US" sz="1200" dirty="0"/>
              <a:t>C, et al. MMWR </a:t>
            </a:r>
            <a:r>
              <a:rPr lang="en-US" sz="1200" dirty="0" smtClean="0"/>
              <a:t>2015, 64(16):443-4.</a:t>
            </a:r>
            <a:endParaRPr lang="en-US" sz="1200" dirty="0"/>
          </a:p>
        </p:txBody>
      </p:sp>
    </p:spTree>
    <p:extLst>
      <p:ext uri="{BB962C8B-B14F-4D97-AF65-F5344CB8AC3E}">
        <p14:creationId xmlns:p14="http://schemas.microsoft.com/office/powerpoint/2010/main" val="114874819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62"/>
          </a:xfrm>
        </p:spPr>
        <p:txBody>
          <a:bodyPr/>
          <a:lstStyle/>
          <a:p>
            <a:r>
              <a:rPr lang="en-US" sz="3000" dirty="0" smtClean="0"/>
              <a:t>Syringe Services Programs (SSPs)</a:t>
            </a:r>
            <a:endParaRPr lang="en-US" sz="3000" dirty="0"/>
          </a:p>
        </p:txBody>
      </p:sp>
      <p:sp>
        <p:nvSpPr>
          <p:cNvPr id="3" name="Content Placeholder 2"/>
          <p:cNvSpPr>
            <a:spLocks noGrp="1"/>
          </p:cNvSpPr>
          <p:nvPr>
            <p:ph idx="1"/>
          </p:nvPr>
        </p:nvSpPr>
        <p:spPr>
          <a:xfrm>
            <a:off x="609600" y="1354016"/>
            <a:ext cx="10744200" cy="4437186"/>
          </a:xfrm>
        </p:spPr>
        <p:txBody>
          <a:bodyPr/>
          <a:lstStyle/>
          <a:p>
            <a:r>
              <a:rPr lang="en-US" dirty="0" smtClean="0"/>
              <a:t>Provide access to free sterile syringes and other injection equipment, safe disposal of used syringes, and syringe exchange</a:t>
            </a:r>
          </a:p>
          <a:p>
            <a:pPr marL="0" indent="0">
              <a:buNone/>
            </a:pPr>
            <a:endParaRPr lang="en-US" sz="1000" dirty="0" smtClean="0"/>
          </a:p>
          <a:p>
            <a:r>
              <a:rPr lang="en-US" dirty="0"/>
              <a:t>P</a:t>
            </a:r>
            <a:r>
              <a:rPr lang="en-US" dirty="0" smtClean="0"/>
              <a:t>rovide other health and supportive services</a:t>
            </a:r>
          </a:p>
          <a:p>
            <a:pPr lvl="1"/>
            <a:r>
              <a:rPr lang="en-US" dirty="0"/>
              <a:t>C</a:t>
            </a:r>
            <a:r>
              <a:rPr lang="en-US" dirty="0" smtClean="0"/>
              <a:t>omprehensive </a:t>
            </a:r>
            <a:r>
              <a:rPr lang="en-US" dirty="0"/>
              <a:t>risk reduction </a:t>
            </a:r>
            <a:r>
              <a:rPr lang="en-US" dirty="0" smtClean="0"/>
              <a:t>counseling</a:t>
            </a:r>
          </a:p>
          <a:p>
            <a:pPr lvl="1"/>
            <a:r>
              <a:rPr lang="en-US" dirty="0" smtClean="0"/>
              <a:t>HIV </a:t>
            </a:r>
            <a:r>
              <a:rPr lang="en-US" dirty="0"/>
              <a:t>and viral hepatitis </a:t>
            </a:r>
            <a:r>
              <a:rPr lang="en-US" dirty="0" smtClean="0"/>
              <a:t>screening and referral to treatment</a:t>
            </a:r>
          </a:p>
          <a:p>
            <a:pPr lvl="1"/>
            <a:r>
              <a:rPr lang="en-US" dirty="0"/>
              <a:t>R</a:t>
            </a:r>
            <a:r>
              <a:rPr lang="en-US" dirty="0" smtClean="0"/>
              <a:t>eferral to substance </a:t>
            </a:r>
            <a:r>
              <a:rPr lang="en-US" dirty="0"/>
              <a:t>use disorder </a:t>
            </a:r>
            <a:r>
              <a:rPr lang="en-US" dirty="0" smtClean="0"/>
              <a:t>treatment</a:t>
            </a:r>
          </a:p>
          <a:p>
            <a:pPr lvl="1"/>
            <a:r>
              <a:rPr lang="en-US" dirty="0" smtClean="0"/>
              <a:t>Referral to medical </a:t>
            </a:r>
            <a:r>
              <a:rPr lang="en-US" dirty="0"/>
              <a:t>and mental health </a:t>
            </a:r>
            <a:r>
              <a:rPr lang="en-US" dirty="0" smtClean="0"/>
              <a:t>care</a:t>
            </a:r>
          </a:p>
          <a:p>
            <a:pPr marL="0" indent="0">
              <a:buNone/>
            </a:pPr>
            <a:endParaRPr lang="en-US" sz="1000" dirty="0" smtClean="0"/>
          </a:p>
          <a:p>
            <a:r>
              <a:rPr lang="en-US" dirty="0" smtClean="0"/>
              <a:t>Also known as syringe exchange programs (SEPs),                                                     needle-exchange programs (NEPs), needle and syringe                       programs (NSPs)</a:t>
            </a:r>
            <a:endParaRPr lang="en-US" dirty="0"/>
          </a:p>
        </p:txBody>
      </p:sp>
      <p:pic>
        <p:nvPicPr>
          <p:cNvPr id="2050" name="Picture 2" descr="Clipart image: Syrimg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1200" y="4322438"/>
            <a:ext cx="2209800" cy="2201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0393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p>
            <a:r>
              <a:rPr lang="en-US" sz="3000" dirty="0" smtClean="0"/>
              <a:t>Effectiveness of SSPs in Reducing HIV Risk</a:t>
            </a:r>
            <a:endParaRPr lang="en-US" sz="3000" dirty="0"/>
          </a:p>
        </p:txBody>
      </p:sp>
      <p:sp>
        <p:nvSpPr>
          <p:cNvPr id="3" name="Content Placeholder 2"/>
          <p:cNvSpPr>
            <a:spLocks noGrp="1"/>
          </p:cNvSpPr>
          <p:nvPr>
            <p:ph idx="1"/>
          </p:nvPr>
        </p:nvSpPr>
        <p:spPr>
          <a:xfrm>
            <a:off x="609600" y="1178169"/>
            <a:ext cx="10972800" cy="4429001"/>
          </a:xfrm>
        </p:spPr>
        <p:txBody>
          <a:bodyPr/>
          <a:lstStyle/>
          <a:p>
            <a:pPr>
              <a:spcBef>
                <a:spcPts val="0"/>
              </a:spcBef>
            </a:pPr>
            <a:r>
              <a:rPr lang="en-US" dirty="0"/>
              <a:t>F</a:t>
            </a:r>
            <a:r>
              <a:rPr lang="en-US" dirty="0" smtClean="0"/>
              <a:t>irst </a:t>
            </a:r>
            <a:r>
              <a:rPr lang="en-US" dirty="0"/>
              <a:t>established </a:t>
            </a:r>
            <a:r>
              <a:rPr lang="en-US" dirty="0" smtClean="0"/>
              <a:t>in late 1980s in response to the HIV epidemic</a:t>
            </a:r>
          </a:p>
          <a:p>
            <a:pPr lvl="1">
              <a:spcBef>
                <a:spcPts val="0"/>
              </a:spcBef>
            </a:pPr>
            <a:r>
              <a:rPr lang="en-US" sz="2200" dirty="0" smtClean="0"/>
              <a:t>204 known SSPs in the US in 2013</a:t>
            </a:r>
            <a:r>
              <a:rPr lang="en-US" sz="2400" baseline="30000" dirty="0" smtClean="0"/>
              <a:t>1</a:t>
            </a:r>
            <a:endParaRPr lang="en-US" sz="2200" dirty="0" smtClean="0"/>
          </a:p>
          <a:p>
            <a:pPr>
              <a:spcBef>
                <a:spcPts val="0"/>
              </a:spcBef>
            </a:pPr>
            <a:endParaRPr lang="en-US" sz="1000" dirty="0" smtClean="0"/>
          </a:p>
          <a:p>
            <a:pPr>
              <a:spcBef>
                <a:spcPts val="0"/>
              </a:spcBef>
            </a:pPr>
            <a:r>
              <a:rPr lang="en-US" dirty="0" smtClean="0"/>
              <a:t>Compelling evidence of SSPs effectiveness, safety and cost-effectiveness for HIV prevention among PWID</a:t>
            </a:r>
            <a:r>
              <a:rPr lang="en-US" baseline="30000" dirty="0"/>
              <a:t>2</a:t>
            </a:r>
            <a:endParaRPr lang="en-US" baseline="30000" dirty="0" smtClean="0"/>
          </a:p>
          <a:p>
            <a:pPr lvl="1">
              <a:spcBef>
                <a:spcPts val="0"/>
              </a:spcBef>
            </a:pPr>
            <a:r>
              <a:rPr lang="en-US" sz="2200" dirty="0" smtClean="0"/>
              <a:t>Reduction in injection risk behaviors</a:t>
            </a:r>
          </a:p>
          <a:p>
            <a:pPr lvl="1">
              <a:spcBef>
                <a:spcPts val="0"/>
              </a:spcBef>
            </a:pPr>
            <a:r>
              <a:rPr lang="en-US" sz="2200" dirty="0" smtClean="0"/>
              <a:t>Reduction in HIV incidence</a:t>
            </a:r>
          </a:p>
          <a:p>
            <a:pPr lvl="1">
              <a:spcBef>
                <a:spcPts val="0"/>
              </a:spcBef>
            </a:pPr>
            <a:r>
              <a:rPr lang="en-US" sz="2200" dirty="0" smtClean="0"/>
              <a:t>No increase in drug use (e.g., no increases in initiation, duration or frequency)</a:t>
            </a:r>
          </a:p>
          <a:p>
            <a:pPr lvl="1">
              <a:spcBef>
                <a:spcPts val="0"/>
              </a:spcBef>
            </a:pPr>
            <a:r>
              <a:rPr lang="en-US" sz="2200" dirty="0" smtClean="0"/>
              <a:t>Additional benefits (e.g., enrollment in substance use disorder treatment, higher HIV treatment retention, reduced </a:t>
            </a:r>
            <a:r>
              <a:rPr lang="en-US" sz="2200" dirty="0"/>
              <a:t>needle stick injuries among </a:t>
            </a:r>
            <a:r>
              <a:rPr lang="en-US" sz="2200" dirty="0" smtClean="0"/>
              <a:t>first responders)</a:t>
            </a:r>
          </a:p>
          <a:p>
            <a:pPr lvl="1">
              <a:spcBef>
                <a:spcPts val="0"/>
              </a:spcBef>
            </a:pPr>
            <a:endParaRPr lang="en-US" sz="1000" dirty="0" smtClean="0"/>
          </a:p>
          <a:p>
            <a:pPr>
              <a:spcBef>
                <a:spcPts val="0"/>
              </a:spcBef>
            </a:pPr>
            <a:r>
              <a:rPr lang="en-US" dirty="0" smtClean="0"/>
              <a:t>Reach beyond enrolled SSP clients through secondary exchange and peer outreach</a:t>
            </a:r>
            <a:endParaRPr lang="en-US" baseline="30000" dirty="0" smtClean="0"/>
          </a:p>
        </p:txBody>
      </p:sp>
      <p:sp>
        <p:nvSpPr>
          <p:cNvPr id="4" name="Text Placeholder 3"/>
          <p:cNvSpPr>
            <a:spLocks noGrp="1"/>
          </p:cNvSpPr>
          <p:nvPr>
            <p:ph type="body" sz="quarter" idx="10"/>
          </p:nvPr>
        </p:nvSpPr>
        <p:spPr>
          <a:xfrm>
            <a:off x="483266" y="5902569"/>
            <a:ext cx="11225468" cy="609600"/>
          </a:xfrm>
        </p:spPr>
        <p:txBody>
          <a:bodyPr/>
          <a:lstStyle/>
          <a:p>
            <a:pPr marL="0" indent="0">
              <a:lnSpc>
                <a:spcPct val="100000"/>
              </a:lnSpc>
              <a:spcBef>
                <a:spcPts val="0"/>
              </a:spcBef>
            </a:pPr>
            <a:r>
              <a:rPr lang="en-US" sz="1200" baseline="30000" dirty="0" smtClean="0"/>
              <a:t>1</a:t>
            </a:r>
            <a:r>
              <a:rPr lang="en-US" sz="1200" dirty="0" smtClean="0"/>
              <a:t>CDC</a:t>
            </a:r>
            <a:r>
              <a:rPr lang="en-US" sz="1200" dirty="0"/>
              <a:t>. Syringe </a:t>
            </a:r>
            <a:r>
              <a:rPr lang="en-US" sz="1200" dirty="0" smtClean="0"/>
              <a:t>Services Programs for Persons Who Inject Drugs in Urban, Suburban and Rural Areas </a:t>
            </a:r>
            <a:r>
              <a:rPr lang="en-US" sz="1200" dirty="0"/>
              <a:t>– United States, </a:t>
            </a:r>
            <a:r>
              <a:rPr lang="en-US" sz="1200" dirty="0" smtClean="0"/>
              <a:t>2013. </a:t>
            </a:r>
            <a:r>
              <a:rPr lang="en-US" sz="1200" dirty="0"/>
              <a:t>MMWR </a:t>
            </a:r>
            <a:r>
              <a:rPr lang="en-US" sz="1200" dirty="0" smtClean="0"/>
              <a:t>2015; 64(48):1337-41. </a:t>
            </a:r>
            <a:r>
              <a:rPr lang="en-US" sz="1200" baseline="30000" dirty="0" smtClean="0"/>
              <a:t>2</a:t>
            </a:r>
            <a:r>
              <a:rPr lang="en-US" sz="1200" dirty="0" smtClean="0"/>
              <a:t>Wodak and Cooney (2006). </a:t>
            </a:r>
            <a:r>
              <a:rPr lang="en-US" sz="1200" dirty="0"/>
              <a:t>Do Needle Syringe Programs Reduce HIV </a:t>
            </a:r>
            <a:r>
              <a:rPr lang="en-US" sz="1200" dirty="0" smtClean="0"/>
              <a:t>Infection Among </a:t>
            </a:r>
            <a:r>
              <a:rPr lang="en-US" sz="1200" dirty="0"/>
              <a:t>Injecting Drug Users: A </a:t>
            </a:r>
            <a:r>
              <a:rPr lang="en-US" sz="1200" dirty="0" smtClean="0"/>
              <a:t>Comprehensive Review </a:t>
            </a:r>
            <a:r>
              <a:rPr lang="en-US" sz="1200" dirty="0"/>
              <a:t>of the International </a:t>
            </a:r>
            <a:r>
              <a:rPr lang="en-US" sz="1200" dirty="0" smtClean="0"/>
              <a:t>Evidence. Substance Use &amp; Misuse, 41:777-813. </a:t>
            </a:r>
            <a:endParaRPr lang="en-US" sz="1200" dirty="0"/>
          </a:p>
        </p:txBody>
      </p:sp>
    </p:spTree>
    <p:extLst>
      <p:ext uri="{BB962C8B-B14F-4D97-AF65-F5344CB8AC3E}">
        <p14:creationId xmlns:p14="http://schemas.microsoft.com/office/powerpoint/2010/main" val="145947384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Federal Funds can support SSP</a:t>
            </a:r>
            <a:r>
              <a:rPr lang="en-US" cap="none" dirty="0" smtClean="0"/>
              <a:t>s</a:t>
            </a:r>
            <a:endParaRPr lang="en-US" cap="none" dirty="0"/>
          </a:p>
        </p:txBody>
      </p:sp>
    </p:spTree>
    <p:extLst>
      <p:ext uri="{BB962C8B-B14F-4D97-AF65-F5344CB8AC3E}">
        <p14:creationId xmlns:p14="http://schemas.microsoft.com/office/powerpoint/2010/main" val="3204123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CHHSTP_PPT_dark([1]">
  <a:themeElements>
    <a:clrScheme name="NCHHSTP Dark PPT Colors">
      <a:dk1>
        <a:srgbClr val="0F56DC"/>
      </a:dk1>
      <a:lt1>
        <a:srgbClr val="FFC000"/>
      </a:lt1>
      <a:dk2>
        <a:srgbClr val="FFFFFF"/>
      </a:dk2>
      <a:lt2>
        <a:srgbClr val="FFFFFF"/>
      </a:lt2>
      <a:accent1>
        <a:srgbClr val="00C6D7"/>
      </a:accent1>
      <a:accent2>
        <a:srgbClr val="6F2C3E"/>
      </a:accent2>
      <a:accent3>
        <a:srgbClr val="8E258D"/>
      </a:accent3>
      <a:accent4>
        <a:srgbClr val="AA272F"/>
      </a:accent4>
      <a:accent5>
        <a:srgbClr val="EC7A08"/>
      </a:accent5>
      <a:accent6>
        <a:srgbClr val="7F7F7F"/>
      </a:accent6>
      <a:hlink>
        <a:srgbClr val="FFC000"/>
      </a:hlink>
      <a:folHlink>
        <a:srgbClr val="002060"/>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F59F44-A7E1-4CE6-8D53-E3C20D030702}">
  <ds:schemaRefs>
    <ds:schemaRef ds:uri="http://purl.org/dc/elements/1.1/"/>
    <ds:schemaRef ds:uri="http://schemas.microsoft.com/office/2006/documentManagement/types"/>
    <ds:schemaRef ds:uri="http://www.w3.org/XML/1998/namespace"/>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A9C0C03-7FDE-4748-80CF-93D44D1E57AE}">
  <ds:schemaRefs>
    <ds:schemaRef ds:uri="http://schemas.microsoft.com/sharepoint/v3/contenttype/forms"/>
  </ds:schemaRefs>
</ds:datastoreItem>
</file>

<file path=customXml/itemProps3.xml><?xml version="1.0" encoding="utf-8"?>
<ds:datastoreItem xmlns:ds="http://schemas.openxmlformats.org/officeDocument/2006/customXml" ds:itemID="{196158EF-20D3-4780-AEE3-842F4B37B7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1512</TotalTime>
  <Words>7639</Words>
  <Application>Microsoft Office PowerPoint</Application>
  <PresentationFormat>Widescreen</PresentationFormat>
  <Paragraphs>761</Paragraphs>
  <Slides>48</Slides>
  <Notes>48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Courier New</vt:lpstr>
      <vt:lpstr>Myriad Web Pro</vt:lpstr>
      <vt:lpstr>Symbol</vt:lpstr>
      <vt:lpstr>Times New Roman</vt:lpstr>
      <vt:lpstr>Wingdings</vt:lpstr>
      <vt:lpstr>NCHHSTP_PPT_dark([1]</vt:lpstr>
      <vt:lpstr>  HHS Implementation Guidance to Support Certain Components of Syringe Services Programs, 2016:  Requesting a Determination of Need in Consultation with CDC</vt:lpstr>
      <vt:lpstr>PowerPoint Presentation</vt:lpstr>
      <vt:lpstr>Objectives</vt:lpstr>
      <vt:lpstr>Outline</vt:lpstr>
      <vt:lpstr>Background</vt:lpstr>
      <vt:lpstr>HIV and Hepatitis C Infections among Persons Who Inject Drugs (PWID) in the United States</vt:lpstr>
      <vt:lpstr>Syringe Services Programs (SSPs)</vt:lpstr>
      <vt:lpstr>Effectiveness of SSPs in Reducing HIV Risk</vt:lpstr>
      <vt:lpstr>Federal Funds can support SSPs</vt:lpstr>
      <vt:lpstr>Consolidated Appropriations Act, 2016 (P.L. 114-115): Federal funds can now be used to support SSPs</vt:lpstr>
      <vt:lpstr>What can federal funds be used for?</vt:lpstr>
      <vt:lpstr>Federal funds cannot be used for:</vt:lpstr>
      <vt:lpstr>How do I apply to re-direct federal funds to support SSPs?</vt:lpstr>
      <vt:lpstr>How to demonstrate need?</vt:lpstr>
      <vt:lpstr>How to demonstrate need?</vt:lpstr>
      <vt:lpstr>Jurisdictions experiencing increases</vt:lpstr>
      <vt:lpstr>Example of evidence for a jurisdiction experiencing increases</vt:lpstr>
      <vt:lpstr>Example of evidence for a jurisdiction experiencing increases</vt:lpstr>
      <vt:lpstr>Tips for presenting strong evidence of need Tip 1: Data should be specific to the geographic area</vt:lpstr>
      <vt:lpstr>Tip 2: Interpret data within the local context</vt:lpstr>
      <vt:lpstr>Tip 3: Increase in infections resulted from injection drug use</vt:lpstr>
      <vt:lpstr>Tip 4: Existing reports and publications</vt:lpstr>
      <vt:lpstr>Jurisdictions at risk for increases</vt:lpstr>
      <vt:lpstr>How to demonstrate need? </vt:lpstr>
      <vt:lpstr>Example of outcomes for jurisdictions at risk for increases</vt:lpstr>
      <vt:lpstr>Example data sources</vt:lpstr>
      <vt:lpstr>Example of a request for a jurisdiction at risk</vt:lpstr>
      <vt:lpstr>Example of how to synthesize the evidence</vt:lpstr>
      <vt:lpstr>PowerPoint Presentation</vt:lpstr>
      <vt:lpstr>Tip 2: Use local data if available</vt:lpstr>
      <vt:lpstr>Tip 3: Use more direct indicators of injection drug use</vt:lpstr>
      <vt:lpstr>Tip 4: Use existing reports and publications </vt:lpstr>
      <vt:lpstr>How to prepare and submit a request for determination of  need?</vt:lpstr>
      <vt:lpstr>How to prepare and submit a request?</vt:lpstr>
      <vt:lpstr>Example of a request for a jurisdiction at risk</vt:lpstr>
      <vt:lpstr>Example of a request for a jurisdiction at risk</vt:lpstr>
      <vt:lpstr>Example of a request for a jurisdiction at risk</vt:lpstr>
      <vt:lpstr>Example of a request for a jurisdiction at risk</vt:lpstr>
      <vt:lpstr>Example of a request for a jurisdiction at risk</vt:lpstr>
      <vt:lpstr>Example of a request for a jurisdiction at risk</vt:lpstr>
      <vt:lpstr>Example of how to synthesize the evidence</vt:lpstr>
      <vt:lpstr>Where to send the request for determination of need?</vt:lpstr>
      <vt:lpstr>What will be the process after I submit my request?</vt:lpstr>
      <vt:lpstr>Additional Resources</vt:lpstr>
      <vt:lpstr>What if I have questions while preparing my determination of need?</vt:lpstr>
      <vt:lpstr>CDC websites</vt:lpstr>
      <vt:lpstr>Other resources</vt:lpstr>
      <vt:lpstr>Questions?</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HHS SSP Guidance Webinar PowerPoint </dc:title>
  <dc:creator>HHS CDC NCHHSTP DHAP</dc:creator>
  <cp:keywords>SSP, HIV, Syringe Services Program </cp:keywords>
  <cp:lastModifiedBy>Salazar, Guillermo (CDC/OID/NCHHSTP) (CTR)</cp:lastModifiedBy>
  <cp:revision>121</cp:revision>
  <cp:lastPrinted>2016-04-26T12:01:27Z</cp:lastPrinted>
  <dcterms:created xsi:type="dcterms:W3CDTF">2016-03-25T14:52:08Z</dcterms:created>
  <dcterms:modified xsi:type="dcterms:W3CDTF">2016-05-06T18:11:20Z</dcterms:modified>
  <cp:category>HIV/AIDS</cp:category>
</cp:coreProperties>
</file>