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slides/slide3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6.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7.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Masters/slideMaster6.xml" ContentType="application/vnd.openxmlformats-officedocument.presentationml.slideMaster+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notesSlides/notesSlide9.xml" ContentType="application/vnd.openxmlformats-officedocument.presentationml.notesSlide+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9.xml" ContentType="application/vnd.openxmlformats-officedocument.theme+xml"/>
  <Override PartName="/ppt/theme/theme5.xml" ContentType="application/vnd.openxmlformats-officedocument.theme+xml"/>
  <Override PartName="/ppt/theme/theme8.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808" r:id="rId1"/>
    <p:sldMasterId id="2147483857" r:id="rId2"/>
    <p:sldMasterId id="2147483872" r:id="rId3"/>
    <p:sldMasterId id="2147483966" r:id="rId4"/>
    <p:sldMasterId id="2147483987" r:id="rId5"/>
    <p:sldMasterId id="2147484009" r:id="rId6"/>
    <p:sldMasterId id="2147484020" r:id="rId7"/>
  </p:sldMasterIdLst>
  <p:notesMasterIdLst>
    <p:notesMasterId r:id="rId40"/>
  </p:notesMasterIdLst>
  <p:handoutMasterIdLst>
    <p:handoutMasterId r:id="rId41"/>
  </p:handoutMasterIdLst>
  <p:sldIdLst>
    <p:sldId id="872" r:id="rId8"/>
    <p:sldId id="865" r:id="rId9"/>
    <p:sldId id="873" r:id="rId10"/>
    <p:sldId id="899" r:id="rId11"/>
    <p:sldId id="906" r:id="rId12"/>
    <p:sldId id="891" r:id="rId13"/>
    <p:sldId id="907" r:id="rId14"/>
    <p:sldId id="742" r:id="rId15"/>
    <p:sldId id="892" r:id="rId16"/>
    <p:sldId id="901" r:id="rId17"/>
    <p:sldId id="853" r:id="rId18"/>
    <p:sldId id="917" r:id="rId19"/>
    <p:sldId id="888" r:id="rId20"/>
    <p:sldId id="955" r:id="rId21"/>
    <p:sldId id="956" r:id="rId22"/>
    <p:sldId id="908" r:id="rId23"/>
    <p:sldId id="940" r:id="rId24"/>
    <p:sldId id="909" r:id="rId25"/>
    <p:sldId id="946" r:id="rId26"/>
    <p:sldId id="957" r:id="rId27"/>
    <p:sldId id="947" r:id="rId28"/>
    <p:sldId id="948" r:id="rId29"/>
    <p:sldId id="949" r:id="rId30"/>
    <p:sldId id="953" r:id="rId31"/>
    <p:sldId id="893" r:id="rId32"/>
    <p:sldId id="958" r:id="rId33"/>
    <p:sldId id="910" r:id="rId34"/>
    <p:sldId id="903" r:id="rId35"/>
    <p:sldId id="935" r:id="rId36"/>
    <p:sldId id="954" r:id="rId37"/>
    <p:sldId id="898" r:id="rId38"/>
    <p:sldId id="897" r:id="rId39"/>
  </p:sldIdLst>
  <p:sldSz cx="9144000" cy="5143500" type="screen16x9"/>
  <p:notesSz cx="7010400" cy="9296400"/>
  <p:embeddedFontLst>
    <p:embeddedFont>
      <p:font typeface="Calibri" panose="020F0502020204030204" pitchFamily="34" charset="0"/>
      <p:regular r:id="rId42"/>
      <p:bold r:id="rId43"/>
      <p:italic r:id="rId44"/>
      <p:boldItalic r:id="rId45"/>
    </p:embeddedFont>
    <p:embeddedFont>
      <p:font typeface="Arial Unicode MS" panose="020B0604020202020204" pitchFamily="34" charset="-128"/>
      <p:regular r:id="rId46"/>
    </p:embeddedFont>
    <p:embeddedFont>
      <p:font typeface="Myriad Web Pro" panose="020B0604020202020204" charset="0"/>
      <p:regular r:id="rId47"/>
      <p:bold r:id="rId48"/>
      <p:italic r:id="rId49"/>
    </p:embeddedFont>
    <p:embeddedFont>
      <p:font typeface="Garamond" panose="02020404030301010803" pitchFamily="18" charset="0"/>
      <p:regular r:id="rId50"/>
      <p:bold r:id="rId51"/>
      <p:italic r:id="rId52"/>
    </p:embeddedFont>
    <p:embeddedFont>
      <p:font typeface="Adobe Garamond Pro" panose="02020502060506020403" pitchFamily="18" charset="0"/>
      <p:regular r:id="rId53"/>
      <p:italic r:id="rId54"/>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Marie France" initials="AMF" lastIdx="4" clrIdx="0">
    <p:extLst>
      <p:ext uri="{19B8F6BF-5375-455C-9EA6-DF929625EA0E}">
        <p15:presenceInfo xmlns:p15="http://schemas.microsoft.com/office/powerpoint/2012/main" userId="Anne Marie France" providerId="None"/>
      </p:ext>
    </p:extLst>
  </p:cmAuthor>
  <p:cmAuthor id="2" name="Alexa Oster" initials="AO" lastIdx="30" clrIdx="1">
    <p:extLst>
      <p:ext uri="{19B8F6BF-5375-455C-9EA6-DF929625EA0E}">
        <p15:presenceInfo xmlns:p15="http://schemas.microsoft.com/office/powerpoint/2012/main" userId="Alexa Oster" providerId="None"/>
      </p:ext>
    </p:extLst>
  </p:cmAuthor>
  <p:cmAuthor id="3" name="France, Anne (CDC/OID/NCHHSTP)" initials="FA(" lastIdx="11" clrIdx="2">
    <p:extLst>
      <p:ext uri="{19B8F6BF-5375-455C-9EA6-DF929625EA0E}">
        <p15:presenceInfo xmlns:p15="http://schemas.microsoft.com/office/powerpoint/2012/main" userId="S-1-5-21-1207783550-2075000910-922709458-217708" providerId="AD"/>
      </p:ext>
    </p:extLst>
  </p:cmAuthor>
  <p:cmAuthor id="4" name="Watson, Meg (CDC/OID/NCHHSTP)" initials="WM(" lastIdx="9" clrIdx="7">
    <p:extLst>
      <p:ext uri="{19B8F6BF-5375-455C-9EA6-DF929625EA0E}">
        <p15:presenceInfo xmlns:p15="http://schemas.microsoft.com/office/powerpoint/2012/main" userId="S-1-5-21-1207783550-2075000910-922709458-199343" providerId="AD"/>
      </p:ext>
    </p:extLst>
  </p:cmAuthor>
  <p:cmAuthor id="5" name="Watson, Meg (CDC/OID/NCHHSTP)" initials="Meg" lastIdx="86" clrIdx="3">
    <p:extLst>
      <p:ext uri="{19B8F6BF-5375-455C-9EA6-DF929625EA0E}">
        <p15:presenceInfo xmlns:p15="http://schemas.microsoft.com/office/powerpoint/2012/main" userId="Watson, Meg (CDC/OID/NCHHSTP)" providerId="None"/>
      </p:ext>
    </p:extLst>
  </p:cmAuthor>
  <p:cmAuthor id="6" name="Oster, Alexandra (Alexa) (CDC/OID/NCHHSTP)" initials="OA((" lastIdx="191" clrIdx="4">
    <p:extLst>
      <p:ext uri="{19B8F6BF-5375-455C-9EA6-DF929625EA0E}">
        <p15:presenceInfo xmlns:p15="http://schemas.microsoft.com/office/powerpoint/2012/main" userId="S-1-5-21-1207783550-2075000910-922709458-170752" providerId="AD"/>
      </p:ext>
    </p:extLst>
  </p:cmAuthor>
  <p:cmAuthor id="7" name="eze5" initials="eze5" lastIdx="2" clrIdx="5">
    <p:extLst>
      <p:ext uri="{19B8F6BF-5375-455C-9EA6-DF929625EA0E}">
        <p15:presenceInfo xmlns:p15="http://schemas.microsoft.com/office/powerpoint/2012/main" userId="eze5" providerId="None"/>
      </p:ext>
    </p:extLst>
  </p:cmAuthor>
  <p:cmAuthor id="8" name="McClung, Robert &quot;Paul&quot; (CDC/OID/NCHHSTP)" initials="MR&quot;(" lastIdx="18" clrIdx="6">
    <p:extLst>
      <p:ext uri="{19B8F6BF-5375-455C-9EA6-DF929625EA0E}">
        <p15:presenceInfo xmlns:p15="http://schemas.microsoft.com/office/powerpoint/2012/main" userId="S-1-5-21-1207783550-2075000910-922709458-567405" providerId="AD"/>
      </p:ext>
    </p:extLst>
  </p:cmAuthor>
  <p:cmAuthor id="9" name="Sweeney, Patricia (CDC/OID/NCHHSTP)" initials="SP(" lastIdx="25" clrIdx="8">
    <p:extLst>
      <p:ext uri="{19B8F6BF-5375-455C-9EA6-DF929625EA0E}">
        <p15:presenceInfo xmlns:p15="http://schemas.microsoft.com/office/powerpoint/2012/main" userId="S-1-5-21-1207783550-2075000910-922709458-177217" providerId="AD"/>
      </p:ext>
    </p:extLst>
  </p:cmAuthor>
  <p:cmAuthor id="10" name="LaFlam, Michael (CDC/OID/NCHHSTP)" initials="LM(" lastIdx="8" clrIdx="9">
    <p:extLst>
      <p:ext uri="{19B8F6BF-5375-455C-9EA6-DF929625EA0E}">
        <p15:presenceInfo xmlns:p15="http://schemas.microsoft.com/office/powerpoint/2012/main" userId="S-1-5-21-1207783550-2075000910-922709458-177347" providerId="AD"/>
      </p:ext>
    </p:extLst>
  </p:cmAuthor>
  <p:cmAuthor id="11" name="Eastham, Laura (CDC/OID/NCHHSTP)" initials="hvm7" lastIdx="8" clrIdx="10">
    <p:extLst>
      <p:ext uri="{19B8F6BF-5375-455C-9EA6-DF929625EA0E}">
        <p15:presenceInfo xmlns:p15="http://schemas.microsoft.com/office/powerpoint/2012/main" userId="Eastham, Laura (CDC/OID/NCHHSTP)" providerId="None"/>
      </p:ext>
    </p:extLst>
  </p:cmAuthor>
  <p:cmAuthor id="12" name="Tobey Sapiano" initials="TS" lastIdx="9" clrIdx="11">
    <p:extLst>
      <p:ext uri="{19B8F6BF-5375-455C-9EA6-DF929625EA0E}">
        <p15:presenceInfo xmlns:p15="http://schemas.microsoft.com/office/powerpoint/2012/main" userId="S-1-5-21-1207783550-2075000910-922709458-189027" providerId="AD"/>
      </p:ext>
    </p:extLst>
  </p:cmAuthor>
  <p:cmAuthor id="13" name="Hall, Irene (CDC/OID/NCHHSTP)" initials="Ixh1" lastIdx="4" clrIdx="12">
    <p:extLst>
      <p:ext uri="{19B8F6BF-5375-455C-9EA6-DF929625EA0E}">
        <p15:presenceInfo xmlns:p15="http://schemas.microsoft.com/office/powerpoint/2012/main" userId="Hall, Irene (CDC/OID/NCHHSTP)" providerId="None"/>
      </p:ext>
    </p:extLst>
  </p:cmAuthor>
  <p:cmAuthor id="14" name="Resha, Karen (CDC/DDID/NCHHSTP)" initials="RK(" lastIdx="9" clrIdx="13">
    <p:extLst>
      <p:ext uri="{19B8F6BF-5375-455C-9EA6-DF929625EA0E}">
        <p15:presenceInfo xmlns:p15="http://schemas.microsoft.com/office/powerpoint/2012/main" userId="S-1-5-21-1207783550-2075000910-922709458-197358" providerId="AD"/>
      </p:ext>
    </p:extLst>
  </p:cmAuthor>
  <p:cmAuthor id="15" name="Board, Amy (CDC/DDID/NCHHSTP/DHPSE)" initials="BA(" lastIdx="4" clrIdx="14">
    <p:extLst>
      <p:ext uri="{19B8F6BF-5375-455C-9EA6-DF929625EA0E}">
        <p15:presenceInfo xmlns:p15="http://schemas.microsoft.com/office/powerpoint/2012/main" userId="S-1-5-21-1207783550-2075000910-922709458-6378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BF311A"/>
    <a:srgbClr val="00788A"/>
    <a:srgbClr val="3B3D3C"/>
    <a:srgbClr val="F7A01A"/>
    <a:srgbClr val="C03119"/>
    <a:srgbClr val="176E6F"/>
    <a:srgbClr val="005DAA"/>
    <a:srgbClr val="8F35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4" autoAdjust="0"/>
    <p:restoredTop sz="62632" autoAdjust="0"/>
  </p:normalViewPr>
  <p:slideViewPr>
    <p:cSldViewPr snapToGrid="0">
      <p:cViewPr varScale="1">
        <p:scale>
          <a:sx n="87" d="100"/>
          <a:sy n="87" d="100"/>
        </p:scale>
        <p:origin x="426" y="84"/>
      </p:cViewPr>
      <p:guideLst>
        <p:guide orient="horz" pos="1620"/>
        <p:guide pos="2880"/>
      </p:guideLst>
    </p:cSldViewPr>
  </p:slideViewPr>
  <p:outlineViewPr>
    <p:cViewPr>
      <p:scale>
        <a:sx n="33" d="100"/>
        <a:sy n="33" d="100"/>
      </p:scale>
      <p:origin x="0" y="-99264"/>
    </p:cViewPr>
  </p:outlineViewPr>
  <p:notesTextViewPr>
    <p:cViewPr>
      <p:scale>
        <a:sx n="125" d="100"/>
        <a:sy n="125" d="100"/>
      </p:scale>
      <p:origin x="0" y="0"/>
    </p:cViewPr>
  </p:notesTextViewPr>
  <p:sorterViewPr>
    <p:cViewPr varScale="1">
      <p:scale>
        <a:sx n="1" d="1"/>
        <a:sy n="1" d="1"/>
      </p:scale>
      <p:origin x="0" y="0"/>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customXml" Target="../customXml/item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145" cy="465743"/>
          </a:xfrm>
          <a:prstGeom prst="rect">
            <a:avLst/>
          </a:prstGeom>
        </p:spPr>
        <p:txBody>
          <a:bodyPr vert="horz" lIns="88126" tIns="44064" rIns="88126" bIns="44064"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5743"/>
          </a:xfrm>
          <a:prstGeom prst="rect">
            <a:avLst/>
          </a:prstGeom>
        </p:spPr>
        <p:txBody>
          <a:bodyPr vert="horz" lIns="88126" tIns="44064" rIns="88126" bIns="44064" rtlCol="0"/>
          <a:lstStyle>
            <a:lvl1pPr algn="r">
              <a:defRPr sz="1200"/>
            </a:lvl1pPr>
          </a:lstStyle>
          <a:p>
            <a:fld id="{CCD9D4F3-1CB6-4E57-BC6A-8FDD6DF1AC39}" type="datetimeFigureOut">
              <a:rPr lang="en-US" smtClean="0"/>
              <a:t>2/12/2019</a:t>
            </a:fld>
            <a:endParaRPr lang="en-US"/>
          </a:p>
        </p:txBody>
      </p:sp>
      <p:sp>
        <p:nvSpPr>
          <p:cNvPr id="4" name="Footer Placeholder 3"/>
          <p:cNvSpPr>
            <a:spLocks noGrp="1"/>
          </p:cNvSpPr>
          <p:nvPr>
            <p:ph type="ftr" sz="quarter" idx="2"/>
          </p:nvPr>
        </p:nvSpPr>
        <p:spPr>
          <a:xfrm>
            <a:off x="1" y="8830658"/>
            <a:ext cx="3038145" cy="465742"/>
          </a:xfrm>
          <a:prstGeom prst="rect">
            <a:avLst/>
          </a:prstGeom>
        </p:spPr>
        <p:txBody>
          <a:bodyPr vert="horz" lIns="88126" tIns="44064" rIns="88126" bIns="44064"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26" tIns="44064" rIns="88126" bIns="44064"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145" cy="464205"/>
          </a:xfrm>
          <a:prstGeom prst="rect">
            <a:avLst/>
          </a:prstGeom>
        </p:spPr>
        <p:txBody>
          <a:bodyPr vert="horz" lIns="88126" tIns="44064" rIns="88126" bIns="4406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734" y="2"/>
            <a:ext cx="3038145" cy="464205"/>
          </a:xfrm>
          <a:prstGeom prst="rect">
            <a:avLst/>
          </a:prstGeom>
        </p:spPr>
        <p:txBody>
          <a:bodyPr vert="horz" lIns="88126" tIns="44064" rIns="88126" bIns="44064"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2/12/2019</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88126" tIns="44064" rIns="88126" bIns="44064" rtlCol="0" anchor="ctr"/>
          <a:lstStyle/>
          <a:p>
            <a:pPr lvl="0"/>
            <a:endParaRPr lang="en-US" noProof="0"/>
          </a:p>
        </p:txBody>
      </p:sp>
      <p:sp>
        <p:nvSpPr>
          <p:cNvPr id="5" name="Notes Placeholder 4"/>
          <p:cNvSpPr>
            <a:spLocks noGrp="1"/>
          </p:cNvSpPr>
          <p:nvPr>
            <p:ph type="body" sz="quarter" idx="3"/>
          </p:nvPr>
        </p:nvSpPr>
        <p:spPr>
          <a:xfrm>
            <a:off x="701346" y="4416100"/>
            <a:ext cx="5607711" cy="4182457"/>
          </a:xfrm>
          <a:prstGeom prst="rect">
            <a:avLst/>
          </a:prstGeom>
        </p:spPr>
        <p:txBody>
          <a:bodyPr vert="horz" lIns="88126" tIns="44064" rIns="88126" bIns="440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30660"/>
            <a:ext cx="3038145" cy="464205"/>
          </a:xfrm>
          <a:prstGeom prst="rect">
            <a:avLst/>
          </a:prstGeom>
        </p:spPr>
        <p:txBody>
          <a:bodyPr vert="horz" lIns="88126" tIns="44064" rIns="88126" bIns="4406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734" y="8830660"/>
            <a:ext cx="3038145" cy="464205"/>
          </a:xfrm>
          <a:prstGeom prst="rect">
            <a:avLst/>
          </a:prstGeom>
        </p:spPr>
        <p:txBody>
          <a:bodyPr vert="horz" lIns="88126" tIns="44064" rIns="88126" bIns="44064"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kern="1200" dirty="0" smtClean="0">
                <a:solidFill>
                  <a:srgbClr val="000000"/>
                </a:solidFill>
                <a:effectLst/>
                <a:latin typeface="+mn-lt"/>
                <a:ea typeface="+mn-ea"/>
                <a:cs typeface="+mn-cs"/>
              </a:rPr>
              <a:t>Welcome,</a:t>
            </a:r>
            <a:r>
              <a:rPr lang="en-US" sz="1500" kern="1200" baseline="0" dirty="0" smtClean="0">
                <a:solidFill>
                  <a:srgbClr val="000000"/>
                </a:solidFill>
                <a:effectLst/>
                <a:latin typeface="+mn-lt"/>
                <a:ea typeface="+mn-ea"/>
                <a:cs typeface="+mn-cs"/>
              </a:rPr>
              <a:t> and thank  you</a:t>
            </a:r>
            <a:r>
              <a:rPr lang="en-US" sz="1500" kern="1200" dirty="0" smtClean="0">
                <a:solidFill>
                  <a:srgbClr val="000000"/>
                </a:solidFill>
                <a:effectLst/>
                <a:latin typeface="+mn-lt"/>
                <a:ea typeface="+mn-ea"/>
                <a:cs typeface="+mn-cs"/>
              </a:rPr>
              <a:t> for joining us to talk about HIV data in action and how we use HIV data to prevent infections and improve health. Over the next 20 minutes, we’ll talk about how, in this era of better </a:t>
            </a:r>
            <a:r>
              <a:rPr lang="en-US" sz="1500" kern="1200" baseline="0" dirty="0" smtClean="0">
                <a:solidFill>
                  <a:srgbClr val="000000"/>
                </a:solidFill>
                <a:effectLst/>
                <a:latin typeface="+mn-lt"/>
                <a:ea typeface="+mn-ea"/>
                <a:cs typeface="+mn-cs"/>
              </a:rPr>
              <a:t>than ever</a:t>
            </a:r>
            <a:r>
              <a:rPr lang="en-US" sz="1500" kern="1200" dirty="0" smtClean="0">
                <a:solidFill>
                  <a:srgbClr val="000000"/>
                </a:solidFill>
                <a:effectLst/>
                <a:latin typeface="+mn-lt"/>
                <a:ea typeface="+mn-ea"/>
                <a:cs typeface="+mn-cs"/>
              </a:rPr>
              <a:t> treatment and prevention</a:t>
            </a:r>
            <a:r>
              <a:rPr lang="en-US" sz="1500" kern="1200" baseline="0" dirty="0" smtClean="0">
                <a:solidFill>
                  <a:srgbClr val="000000"/>
                </a:solidFill>
                <a:effectLst/>
                <a:latin typeface="+mn-lt"/>
                <a:ea typeface="+mn-ea"/>
                <a:cs typeface="+mn-cs"/>
              </a:rPr>
              <a:t> options,</a:t>
            </a:r>
            <a:r>
              <a:rPr lang="en-US" sz="1500" kern="1200" dirty="0" smtClean="0">
                <a:solidFill>
                  <a:srgbClr val="000000"/>
                </a:solidFill>
                <a:effectLst/>
                <a:latin typeface="+mn-lt"/>
                <a:ea typeface="+mn-ea"/>
                <a:cs typeface="+mn-cs"/>
              </a:rPr>
              <a:t> the HIV prevention landscape is changing, and how we are integrating traditional public health practice and new technology, including the use of molecular data, into HIV prevention and care efforts.  </a:t>
            </a:r>
            <a:endParaRPr lang="en-US" sz="150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a:t>
            </a:fld>
            <a:endParaRPr lang="en-US"/>
          </a:p>
        </p:txBody>
      </p:sp>
    </p:spTree>
    <p:extLst>
      <p:ext uri="{BB962C8B-B14F-4D97-AF65-F5344CB8AC3E}">
        <p14:creationId xmlns:p14="http://schemas.microsoft.com/office/powerpoint/2010/main" val="2974309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1157"/>
              </a:spcAft>
              <a:buClrTx/>
              <a:buSzTx/>
              <a:buFontTx/>
              <a:buNone/>
              <a:tabLst/>
              <a:defRPr/>
            </a:pPr>
            <a:r>
              <a:rPr lang="en-US" sz="1500" dirty="0">
                <a:solidFill>
                  <a:srgbClr val="000000"/>
                </a:solidFill>
              </a:rPr>
              <a:t>The public health data that we collect through HIV </a:t>
            </a:r>
            <a:r>
              <a:rPr lang="en-US" sz="1500" dirty="0" smtClean="0">
                <a:solidFill>
                  <a:srgbClr val="000000"/>
                </a:solidFill>
              </a:rPr>
              <a:t>surveillance systems</a:t>
            </a:r>
            <a:r>
              <a:rPr lang="en-US" sz="1500" baseline="0" dirty="0" smtClean="0">
                <a:solidFill>
                  <a:srgbClr val="000000"/>
                </a:solidFill>
              </a:rPr>
              <a:t> have evolved over time,</a:t>
            </a:r>
            <a:r>
              <a:rPr lang="en-US" sz="1500" dirty="0" smtClean="0">
                <a:solidFill>
                  <a:srgbClr val="000000"/>
                </a:solidFill>
              </a:rPr>
              <a:t> </a:t>
            </a:r>
            <a:r>
              <a:rPr lang="en-US" sz="1500" dirty="0">
                <a:solidFill>
                  <a:srgbClr val="000000"/>
                </a:solidFill>
              </a:rPr>
              <a:t>and how we use those data –including the extent</a:t>
            </a:r>
            <a:r>
              <a:rPr lang="en-US" sz="1500" baseline="0" dirty="0">
                <a:solidFill>
                  <a:srgbClr val="000000"/>
                </a:solidFill>
              </a:rPr>
              <a:t> </a:t>
            </a:r>
            <a:r>
              <a:rPr lang="en-US" sz="1500" baseline="0" dirty="0" smtClean="0">
                <a:solidFill>
                  <a:srgbClr val="000000"/>
                </a:solidFill>
              </a:rPr>
              <a:t>to which </a:t>
            </a:r>
            <a:r>
              <a:rPr lang="en-US" sz="1500" baseline="0" dirty="0">
                <a:solidFill>
                  <a:srgbClr val="000000"/>
                </a:solidFill>
              </a:rPr>
              <a:t>data are used for </a:t>
            </a:r>
            <a:r>
              <a:rPr lang="en-US" sz="1500" dirty="0">
                <a:solidFill>
                  <a:srgbClr val="000000"/>
                </a:solidFill>
              </a:rPr>
              <a:t>public health prevention and response </a:t>
            </a:r>
            <a:r>
              <a:rPr lang="en-US" sz="1500" dirty="0" smtClean="0">
                <a:solidFill>
                  <a:srgbClr val="000000"/>
                </a:solidFill>
              </a:rPr>
              <a:t>activities– </a:t>
            </a:r>
            <a:r>
              <a:rPr lang="en-US" sz="1500" baseline="0" dirty="0" smtClean="0">
                <a:solidFill>
                  <a:srgbClr val="000000"/>
                </a:solidFill>
              </a:rPr>
              <a:t>has also evolved, along with </a:t>
            </a:r>
            <a:r>
              <a:rPr lang="en-US" sz="1500" dirty="0" smtClean="0">
                <a:solidFill>
                  <a:srgbClr val="000000"/>
                </a:solidFill>
              </a:rPr>
              <a:t>our </a:t>
            </a:r>
            <a:r>
              <a:rPr lang="en-US" sz="1500" dirty="0">
                <a:solidFill>
                  <a:srgbClr val="000000"/>
                </a:solidFill>
              </a:rPr>
              <a:t>understanding of HIV </a:t>
            </a:r>
            <a:r>
              <a:rPr lang="en-US" sz="1500" dirty="0" smtClean="0">
                <a:solidFill>
                  <a:srgbClr val="000000"/>
                </a:solidFill>
              </a:rPr>
              <a:t>treatment and prevention.</a:t>
            </a:r>
            <a:r>
              <a:rPr lang="en-US" sz="1500" baseline="0" dirty="0" smtClean="0">
                <a:solidFill>
                  <a:srgbClr val="000000"/>
                </a:solidFill>
              </a:rPr>
              <a:t>  </a:t>
            </a:r>
            <a:r>
              <a:rPr lang="en-US" sz="1500" baseline="0" dirty="0">
                <a:solidFill>
                  <a:srgbClr val="000000"/>
                </a:solidFill>
              </a:rPr>
              <a:t>From early on, public health data </a:t>
            </a:r>
            <a:r>
              <a:rPr lang="en-US" sz="1500" baseline="0" dirty="0" smtClean="0">
                <a:solidFill>
                  <a:srgbClr val="000000"/>
                </a:solidFill>
              </a:rPr>
              <a:t>were </a:t>
            </a:r>
            <a:r>
              <a:rPr lang="en-US" sz="1500" baseline="0" dirty="0">
                <a:solidFill>
                  <a:srgbClr val="000000"/>
                </a:solidFill>
              </a:rPr>
              <a:t>the best source of information to describe who was being affected by HIV and where the virus was spreading.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D131A-06F0-4786-852A-8A31187B1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5965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aseline="0" dirty="0">
                <a:solidFill>
                  <a:srgbClr val="000000"/>
                </a:solidFill>
              </a:rPr>
              <a:t>Until </a:t>
            </a:r>
            <a:r>
              <a:rPr lang="en-US" sz="1500" baseline="0" dirty="0" smtClean="0">
                <a:solidFill>
                  <a:srgbClr val="000000"/>
                </a:solidFill>
              </a:rPr>
              <a:t>effective antiretroviral </a:t>
            </a:r>
            <a:r>
              <a:rPr lang="en-US" sz="1500" baseline="0" dirty="0">
                <a:solidFill>
                  <a:srgbClr val="000000"/>
                </a:solidFill>
              </a:rPr>
              <a:t>treatment became </a:t>
            </a:r>
            <a:r>
              <a:rPr lang="en-US" sz="1500" baseline="0" dirty="0" smtClean="0">
                <a:solidFill>
                  <a:srgbClr val="000000"/>
                </a:solidFill>
              </a:rPr>
              <a:t>available, individuals recognized few benefits from health departments collecting HIV data. HIV is highly stigmatized, and people often faced serious social and personal risks, including loss of employment and health insurance. Without good antiretroviral treatment available, the risks of loss of confidentiality outweighed the benefits. These issues were central </a:t>
            </a:r>
            <a:r>
              <a:rPr lang="en-US" sz="1500" baseline="0" dirty="0">
                <a:solidFill>
                  <a:srgbClr val="000000"/>
                </a:solidFill>
              </a:rPr>
              <a:t>to the debates around </a:t>
            </a:r>
            <a:r>
              <a:rPr lang="en-US" sz="1500" baseline="0" dirty="0" smtClean="0">
                <a:solidFill>
                  <a:srgbClr val="000000"/>
                </a:solidFill>
              </a:rPr>
              <a:t>name-based reporting of HIV to health departments throughout </a:t>
            </a:r>
            <a:r>
              <a:rPr lang="en-US" sz="1500" baseline="0" dirty="0">
                <a:solidFill>
                  <a:srgbClr val="000000"/>
                </a:solidFill>
              </a:rPr>
              <a:t>the </a:t>
            </a:r>
            <a:r>
              <a:rPr lang="en-US" sz="1500" baseline="0" dirty="0" smtClean="0">
                <a:solidFill>
                  <a:srgbClr val="000000"/>
                </a:solidFill>
              </a:rPr>
              <a:t>1990s</a:t>
            </a:r>
            <a:r>
              <a:rPr lang="en-US" sz="1500" baseline="0" dirty="0">
                <a:solidFill>
                  <a:srgbClr val="000000"/>
                </a:solidFill>
              </a:rPr>
              <a:t>.  </a:t>
            </a:r>
            <a:endParaRPr lang="en-US" sz="1500"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00000"/>
                </a:solidFill>
              </a:rPr>
              <a:t>In </a:t>
            </a:r>
            <a:r>
              <a:rPr lang="en-US" sz="1500" dirty="0">
                <a:solidFill>
                  <a:srgbClr val="000000"/>
                </a:solidFill>
              </a:rPr>
              <a:t>response to these concerns, [CLICK] CDC and health departments</a:t>
            </a:r>
            <a:r>
              <a:rPr lang="en-US" sz="1500" baseline="0" dirty="0">
                <a:solidFill>
                  <a:srgbClr val="000000"/>
                </a:solidFill>
              </a:rPr>
              <a:t> </a:t>
            </a:r>
            <a:r>
              <a:rPr lang="en-US" sz="1500" dirty="0">
                <a:solidFill>
                  <a:srgbClr val="000000"/>
                </a:solidFill>
              </a:rPr>
              <a:t>implemented</a:t>
            </a:r>
            <a:r>
              <a:rPr lang="en-US" sz="1500" baseline="0" dirty="0">
                <a:solidFill>
                  <a:srgbClr val="000000"/>
                </a:solidFill>
              </a:rPr>
              <a:t> unprecedented strict policies and procedures to ensure </a:t>
            </a:r>
            <a:r>
              <a:rPr lang="en-US" sz="1500" baseline="0" dirty="0" smtClean="0">
                <a:solidFill>
                  <a:srgbClr val="000000"/>
                </a:solidFill>
              </a:rPr>
              <a:t>security </a:t>
            </a:r>
            <a:r>
              <a:rPr lang="en-US" sz="1500" baseline="0" dirty="0">
                <a:solidFill>
                  <a:srgbClr val="000000"/>
                </a:solidFill>
              </a:rPr>
              <a:t>and confidentiality of the </a:t>
            </a:r>
            <a:r>
              <a:rPr lang="en-US" sz="1500" baseline="0" dirty="0" smtClean="0">
                <a:solidFill>
                  <a:srgbClr val="000000"/>
                </a:solidFill>
              </a:rPr>
              <a:t>HIV data, beyond what was required for other reportable conditions.  </a:t>
            </a:r>
            <a:r>
              <a:rPr lang="en-US" sz="1500" baseline="0" dirty="0">
                <a:solidFill>
                  <a:srgbClr val="000000"/>
                </a:solidFill>
              </a:rPr>
              <a:t>The use of these data was severely restricted. </a:t>
            </a:r>
            <a:r>
              <a:rPr lang="en-US" sz="1500" baseline="0" dirty="0" smtClean="0">
                <a:solidFill>
                  <a:srgbClr val="000000"/>
                </a:solidFill>
              </a:rPr>
              <a:t> Because of community input, coupled with the fact that there weren’t good prevention and treatment options, most programs did not use the data to implement individual-level prevention efforts. </a:t>
            </a:r>
            <a:endParaRPr lang="en-US" sz="15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D131A-06F0-4786-852A-8A31187B1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6916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dirty="0">
                <a:solidFill>
                  <a:srgbClr val="000000"/>
                </a:solidFill>
              </a:rPr>
              <a:t>So let’s talk a bit about how we use HIV public health data.</a:t>
            </a:r>
            <a:r>
              <a:rPr lang="en-US" sz="1500" baseline="0" dirty="0">
                <a:solidFill>
                  <a:srgbClr val="000000"/>
                </a:solidFill>
              </a:rPr>
              <a:t> </a:t>
            </a:r>
            <a:r>
              <a:rPr lang="en-US" sz="1500" dirty="0">
                <a:solidFill>
                  <a:srgbClr val="000000"/>
                </a:solidFill>
              </a:rPr>
              <a:t>As a result of strict data use policies, our initial uses of public health HIV data were primarily focused on describing populations</a:t>
            </a:r>
            <a:r>
              <a:rPr lang="en-US" sz="1500" dirty="0" smtClean="0">
                <a:solidFill>
                  <a:srgbClr val="000000"/>
                </a:solidFill>
              </a:rPr>
              <a:t>… [CLICK</a:t>
            </a:r>
            <a:r>
              <a:rPr lang="en-US" sz="1500" baseline="0" dirty="0" smtClean="0">
                <a:solidFill>
                  <a:srgbClr val="000000"/>
                </a:solidFill>
              </a:rPr>
              <a:t> ON IMAGE TO BE TAKEN TO A WEB PAGE OUTSIDE OF POWERPOINT]</a:t>
            </a:r>
            <a:endParaRPr lang="en-US" sz="1500"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aseline="0" dirty="0" smtClean="0">
                <a:solidFill>
                  <a:srgbClr val="000000"/>
                </a:solidFill>
              </a:rPr>
              <a:t>Although the data are not real, imagine </a:t>
            </a:r>
            <a:r>
              <a:rPr lang="en-US" sz="1500" baseline="0" dirty="0">
                <a:solidFill>
                  <a:srgbClr val="000000"/>
                </a:solidFill>
              </a:rPr>
              <a:t>for a moment that each dot on this slide represents a person with newly diagnosed HIV </a:t>
            </a:r>
            <a:r>
              <a:rPr lang="en-US" sz="1500" baseline="0" dirty="0" smtClean="0">
                <a:solidFill>
                  <a:srgbClr val="000000"/>
                </a:solidFill>
              </a:rPr>
              <a:t>infection. </a:t>
            </a:r>
            <a:r>
              <a:rPr lang="en-US" sz="1500" baseline="0" dirty="0">
                <a:solidFill>
                  <a:srgbClr val="000000"/>
                </a:solidFill>
              </a:rPr>
              <a:t>Public health data help us to better understand who is being affected by HIV—for instance…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aseline="0" dirty="0">
                <a:solidFill>
                  <a:srgbClr val="000000"/>
                </a:solidFill>
              </a:rPr>
              <a:t>[CLICK age at diagnosis]  How old they were when they found out they had HIV. Here we can see that a lot of people are in their 20s when they find out that they have HIV.</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aseline="0" dirty="0">
                <a:solidFill>
                  <a:srgbClr val="000000"/>
                </a:solidFill>
              </a:rPr>
              <a:t>[CLICK race/ethnicity] Their race/ethnicity. This is how we can learn that some groups are disproportionately affected by HIV</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aseline="0" dirty="0">
                <a:solidFill>
                  <a:srgbClr val="000000"/>
                </a:solidFill>
              </a:rPr>
              <a:t>[CLICK region]  We can also look at what part of the country they live in [PAUSE]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aseline="0" dirty="0">
                <a:solidFill>
                  <a:srgbClr val="000000"/>
                </a:solidFill>
              </a:rPr>
              <a:t>[CLICK transmission category]  Or how they likely acquired HIV [PAUSE]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aseline="0" dirty="0">
                <a:solidFill>
                  <a:srgbClr val="000000"/>
                </a:solidFill>
              </a:rPr>
              <a:t>This information can help us to better understand what types of prevention are needed, by whom, and where.  It’s also important in identifying disparities, whether those disparities are occurring among racial/ethnic groups, certain parts of the country, or LGBT populations…and this is important in allowing us to determine when certain groups need additional support to overcome barriers they might be facing.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aseline="0" dirty="0">
                <a:solidFill>
                  <a:srgbClr val="000000"/>
                </a:solidFill>
              </a:rPr>
              <a:t>We also know that public health data need to evolve over time. [CLICK sex at birth] For a long time, our reports of public health data have focused on sex at birth. However, we have been working to collect improved data on gender </a:t>
            </a:r>
            <a:r>
              <a:rPr lang="en-US" sz="1500" baseline="0" dirty="0" smtClean="0">
                <a:solidFill>
                  <a:srgbClr val="000000"/>
                </a:solidFill>
              </a:rPr>
              <a:t>identity </a:t>
            </a:r>
            <a:r>
              <a:rPr lang="en-US" sz="1500" baseline="0" dirty="0">
                <a:solidFill>
                  <a:srgbClr val="000000"/>
                </a:solidFill>
              </a:rPr>
              <a:t>[CLICK gender </a:t>
            </a:r>
            <a:r>
              <a:rPr lang="en-US" sz="1500" baseline="0" dirty="0" smtClean="0">
                <a:solidFill>
                  <a:srgbClr val="000000"/>
                </a:solidFill>
              </a:rPr>
              <a:t>identity], which </a:t>
            </a:r>
            <a:r>
              <a:rPr lang="en-US" sz="1500" baseline="0" dirty="0">
                <a:solidFill>
                  <a:srgbClr val="000000"/>
                </a:solidFill>
              </a:rPr>
              <a:t>allows us to better understand the needs of transgender populations.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500" baseline="0"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aseline="0" dirty="0">
                <a:solidFill>
                  <a:srgbClr val="000000"/>
                </a:solidFill>
              </a:rPr>
              <a:t>Additionally, as our prevention options have broadened, we have begun using public health data in new ways. [Click care] Health departments can now use public health data to identify people who appear not to be receiving HIV care.  They may need additional support to access HIV care and succeed at maintaining viral suppression. This is sometimes called Data to Care.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500" baseline="0"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aseline="0" dirty="0">
                <a:solidFill>
                  <a:srgbClr val="000000"/>
                </a:solidFill>
              </a:rPr>
              <a:t>[Click year] We can also use public health data to determine when there might be an increase in HIV transmission.  For example, we might find that a particular county, which typically has only a few new HIV diagnoses in a typical year, all of a sudden has a lot more than expected. This might signal that there is an outbreak, perhaps like the outbreak of HIV that occurred among people who inject drugs in Scott County, Indiana, in 2015.  This would be a signal that public health should respond to try to stop HIV transmission.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500" baseline="0"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aseline="0" dirty="0">
                <a:solidFill>
                  <a:srgbClr val="000000"/>
                </a:solidFill>
              </a:rPr>
              <a:t>[Click none] Now, we have a new tool for identifying situations where there is increased transmission. [Click color by cluster] We can use laboratory information to identify when there are groups of infections that are very similar, much like public health does when looking at outbreaks of tuberculosis or foodborne illness.  [Click sort by cluster] For example, here you can see several </a:t>
            </a:r>
            <a:r>
              <a:rPr lang="en-US" sz="1500" baseline="0" dirty="0" smtClean="0">
                <a:solidFill>
                  <a:srgbClr val="000000"/>
                </a:solidFill>
              </a:rPr>
              <a:t>clusters, or groups of similar infections. </a:t>
            </a:r>
            <a:r>
              <a:rPr lang="en-US" sz="1500" baseline="0" dirty="0">
                <a:solidFill>
                  <a:srgbClr val="000000"/>
                </a:solidFill>
              </a:rPr>
              <a:t>For HIV, when we find a group of similar infections, it suggests that they are all part of a common network. These similarities also tell us that HIV likely spread quickly through this network.  So let’s zoom in on one of these networks.</a:t>
            </a:r>
            <a:endParaRPr lang="en-US" sz="15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1412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aseline="0" dirty="0" smtClean="0">
                <a:solidFill>
                  <a:srgbClr val="000000"/>
                </a:solidFill>
              </a:rPr>
              <a:t>Better understanding </a:t>
            </a:r>
            <a:r>
              <a:rPr lang="en-US" sz="1500" baseline="0" dirty="0">
                <a:solidFill>
                  <a:srgbClr val="000000"/>
                </a:solidFill>
              </a:rPr>
              <a:t>these networks can help us to see what resources are needed and target our outreach efforts. For instance, by </a:t>
            </a:r>
            <a:r>
              <a:rPr lang="en-US" sz="1500" baseline="0" dirty="0" smtClean="0">
                <a:solidFill>
                  <a:srgbClr val="000000"/>
                </a:solidFill>
              </a:rPr>
              <a:t>finding people who might be in the network, we can make extra efforts to test and offer treatment to people who… </a:t>
            </a:r>
            <a:r>
              <a:rPr lang="en-US" sz="1500" baseline="0" dirty="0">
                <a:solidFill>
                  <a:srgbClr val="000000"/>
                </a:solidFill>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aseline="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1982245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aseline="0" dirty="0" smtClean="0">
                <a:solidFill>
                  <a:srgbClr val="000000"/>
                </a:solidFill>
              </a:rPr>
              <a:t>…</a:t>
            </a:r>
            <a:r>
              <a:rPr lang="en-US" sz="1500" baseline="0" dirty="0">
                <a:solidFill>
                  <a:srgbClr val="000000"/>
                </a:solidFill>
              </a:rPr>
              <a:t>who might not have known they had HIV or…[CLICK]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baseline="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1203947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aseline="0" dirty="0" smtClean="0">
                <a:solidFill>
                  <a:srgbClr val="000000"/>
                </a:solidFill>
              </a:rPr>
              <a:t>…</a:t>
            </a:r>
            <a:r>
              <a:rPr lang="en-US" sz="1500" baseline="0" dirty="0">
                <a:solidFill>
                  <a:srgbClr val="000000"/>
                </a:solidFill>
              </a:rPr>
              <a:t>help people who are at high risk of acquiring HIV to avoid getting </a:t>
            </a:r>
            <a:r>
              <a:rPr lang="en-US" sz="1500" baseline="0" dirty="0" smtClean="0">
                <a:solidFill>
                  <a:srgbClr val="000000"/>
                </a:solidFill>
              </a:rPr>
              <a:t>it.  </a:t>
            </a:r>
            <a:r>
              <a:rPr lang="en-US" sz="1500" baseline="0" dirty="0">
                <a:solidFill>
                  <a:srgbClr val="000000"/>
                </a:solidFill>
              </a:rPr>
              <a:t>We can also work to understand what barriers may exist and identify ways to help reduce these barriers so that people can get the prevention and care that they need.</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15</a:t>
            </a:fld>
            <a:endParaRPr lang="en-US"/>
          </a:p>
        </p:txBody>
      </p:sp>
    </p:spTree>
    <p:extLst>
      <p:ext uri="{BB962C8B-B14F-4D97-AF65-F5344CB8AC3E}">
        <p14:creationId xmlns:p14="http://schemas.microsoft.com/office/powerpoint/2010/main" val="811897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solidFill>
                  <a:srgbClr val="000000"/>
                </a:solidFill>
              </a:rPr>
              <a:t>So we just saw</a:t>
            </a:r>
            <a:r>
              <a:rPr lang="en-US" sz="1500" baseline="0" dirty="0" smtClean="0">
                <a:solidFill>
                  <a:srgbClr val="000000"/>
                </a:solidFill>
              </a:rPr>
              <a:t> how </a:t>
            </a:r>
            <a:r>
              <a:rPr lang="en-US" sz="1500" baseline="0" dirty="0">
                <a:solidFill>
                  <a:srgbClr val="000000"/>
                </a:solidFill>
              </a:rPr>
              <a:t>we can use laboratory data to identify </a:t>
            </a:r>
            <a:r>
              <a:rPr lang="en-US" sz="1500" baseline="0" dirty="0" smtClean="0">
                <a:solidFill>
                  <a:srgbClr val="000000"/>
                </a:solidFill>
              </a:rPr>
              <a:t>networks in </a:t>
            </a:r>
            <a:r>
              <a:rPr lang="en-US" sz="1500" baseline="0" dirty="0">
                <a:solidFill>
                  <a:srgbClr val="000000"/>
                </a:solidFill>
              </a:rPr>
              <a:t>which HIV is spreading rapidly. </a:t>
            </a:r>
            <a:endParaRPr lang="en-US" sz="1500" dirty="0">
              <a:solidFill>
                <a:srgbClr val="000000"/>
              </a:solidFill>
            </a:endParaRPr>
          </a:p>
          <a:p>
            <a:r>
              <a:rPr lang="en-US" sz="1500" dirty="0" smtClean="0">
                <a:solidFill>
                  <a:srgbClr val="000000"/>
                </a:solidFill>
              </a:rPr>
              <a:t>What exactly are </a:t>
            </a:r>
            <a:r>
              <a:rPr lang="en-US" sz="1500" dirty="0">
                <a:solidFill>
                  <a:srgbClr val="000000"/>
                </a:solidFill>
              </a:rPr>
              <a:t>these lab data?  </a:t>
            </a:r>
            <a:r>
              <a:rPr lang="en-US" sz="1500" dirty="0" smtClean="0">
                <a:solidFill>
                  <a:srgbClr val="000000"/>
                </a:solidFill>
              </a:rPr>
              <a:t>[CLICK]</a:t>
            </a:r>
            <a:r>
              <a:rPr lang="en-US" sz="1500" baseline="0" dirty="0" smtClean="0">
                <a:solidFill>
                  <a:srgbClr val="000000"/>
                </a:solidFill>
              </a:rPr>
              <a:t> </a:t>
            </a:r>
            <a:r>
              <a:rPr lang="en-US" sz="1500" dirty="0" smtClean="0">
                <a:solidFill>
                  <a:srgbClr val="000000"/>
                </a:solidFill>
              </a:rPr>
              <a:t>Well</a:t>
            </a:r>
            <a:r>
              <a:rPr lang="en-US" sz="1500" dirty="0">
                <a:solidFill>
                  <a:srgbClr val="000000"/>
                </a:solidFill>
              </a:rPr>
              <a:t>, as</a:t>
            </a:r>
            <a:r>
              <a:rPr lang="en-US" sz="1500" baseline="0" dirty="0">
                <a:solidFill>
                  <a:srgbClr val="000000"/>
                </a:solidFill>
              </a:rPr>
              <a:t> part of HIV care, health care providers order testing to learn which treatments will work best for a person’s HIV strain.  This is called </a:t>
            </a:r>
            <a:r>
              <a:rPr lang="en-US" sz="1500" baseline="0" dirty="0" smtClean="0">
                <a:solidFill>
                  <a:srgbClr val="000000"/>
                </a:solidFill>
              </a:rPr>
              <a:t>drug-resistance </a:t>
            </a:r>
            <a:r>
              <a:rPr lang="en-US" sz="1500" baseline="0" dirty="0">
                <a:solidFill>
                  <a:srgbClr val="000000"/>
                </a:solidFill>
              </a:rPr>
              <a:t>testing</a:t>
            </a:r>
            <a:r>
              <a:rPr lang="en-US" sz="1500" baseline="0" dirty="0" smtClean="0">
                <a:solidFill>
                  <a:srgbClr val="000000"/>
                </a:solidFill>
              </a:rPr>
              <a:t>, </a:t>
            </a:r>
            <a:r>
              <a:rPr lang="en-US" sz="1500" kern="1200" dirty="0" smtClean="0">
                <a:solidFill>
                  <a:srgbClr val="000000"/>
                </a:solidFill>
                <a:effectLst/>
                <a:latin typeface="+mn-lt"/>
                <a:ea typeface="+mn-ea"/>
                <a:cs typeface="+mn-cs"/>
              </a:rPr>
              <a:t>[CLICK]</a:t>
            </a:r>
            <a:r>
              <a:rPr lang="en-US" sz="1500" baseline="0" dirty="0" smtClean="0">
                <a:solidFill>
                  <a:srgbClr val="000000"/>
                </a:solidFill>
              </a:rPr>
              <a:t> </a:t>
            </a:r>
            <a:r>
              <a:rPr lang="en-US" sz="1500" baseline="0" dirty="0">
                <a:solidFill>
                  <a:srgbClr val="000000"/>
                </a:solidFill>
              </a:rPr>
              <a:t>and it involves determining the genetic sequence of the virus </a:t>
            </a:r>
            <a:r>
              <a:rPr lang="en-US" sz="1500" baseline="0" dirty="0" smtClean="0">
                <a:solidFill>
                  <a:srgbClr val="000000"/>
                </a:solidFill>
              </a:rPr>
              <a:t>(not </a:t>
            </a:r>
            <a:r>
              <a:rPr lang="en-US" sz="1500" baseline="0" dirty="0">
                <a:solidFill>
                  <a:srgbClr val="000000"/>
                </a:solidFill>
              </a:rPr>
              <a:t>the </a:t>
            </a:r>
            <a:r>
              <a:rPr lang="en-US" sz="1500" baseline="0" dirty="0" smtClean="0">
                <a:solidFill>
                  <a:srgbClr val="000000"/>
                </a:solidFill>
              </a:rPr>
              <a:t>person</a:t>
            </a:r>
            <a:r>
              <a:rPr lang="en-US" sz="1500" baseline="0" dirty="0">
                <a:solidFill>
                  <a:srgbClr val="000000"/>
                </a:solidFill>
              </a:rPr>
              <a:t>).  We sometimes call this ‘molecular data.’ This information helps the provider to make treatment choices, and you might have heard people refer to the collection of this information by public health as ‘molecular surveillance</a:t>
            </a:r>
            <a:r>
              <a:rPr lang="en-US" sz="1500" baseline="0" dirty="0" smtClean="0">
                <a:solidFill>
                  <a:srgbClr val="000000"/>
                </a:solidFill>
              </a:rPr>
              <a:t>.’</a:t>
            </a:r>
          </a:p>
          <a:p>
            <a:endParaRPr lang="en-US" sz="1500" baseline="0" dirty="0" smtClean="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aseline="0" dirty="0" smtClean="0">
                <a:solidFill>
                  <a:srgbClr val="000000"/>
                </a:solidFill>
              </a:rPr>
              <a:t>[CLICK] Drug resistance testing is also important for monitoring drug resistance in the population. If many people develop resistance to commonly used drugs, it can make HIV more difficult to treat.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D131A-06F0-4786-852A-8A31187B1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8277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baseline="0" dirty="0" smtClean="0">
                <a:solidFill>
                  <a:srgbClr val="000000"/>
                </a:solidFill>
              </a:rPr>
              <a:t>These molecular data can be used to help inform public health activities. HIV mutates, and it mutates a little bit differently in each person.  These mutations add up and over time, lead to changes in the genetic sequence of the virus. </a:t>
            </a:r>
          </a:p>
          <a:p>
            <a:endParaRPr lang="en-US" sz="1500" baseline="0" dirty="0" smtClean="0">
              <a:solidFill>
                <a:srgbClr val="000000"/>
              </a:solidFill>
            </a:endParaRPr>
          </a:p>
          <a:p>
            <a:r>
              <a:rPr lang="en-US" sz="1500" baseline="0" dirty="0" smtClean="0">
                <a:solidFill>
                  <a:srgbClr val="000000"/>
                </a:solidFill>
              </a:rPr>
              <a:t>[CLICK] Public health agencies can analyze the sequences, or molecular data, to find groups of infections that are very similar.  This indicates that HIV is spreading quickly, because it hasn’t had time to change much between transmissions.</a:t>
            </a:r>
          </a:p>
          <a:p>
            <a:endParaRPr lang="en-US" sz="1500" baseline="0" dirty="0" smtClean="0">
              <a:solidFill>
                <a:srgbClr val="000000"/>
              </a:solidFill>
            </a:endParaRPr>
          </a:p>
          <a:p>
            <a:r>
              <a:rPr lang="en-US" sz="1500" baseline="0" dirty="0" smtClean="0">
                <a:solidFill>
                  <a:srgbClr val="000000"/>
                </a:solidFill>
              </a:rPr>
              <a:t>In fact, we have found that </a:t>
            </a:r>
            <a:r>
              <a:rPr lang="en-US" sz="1500" b="0" strike="noStrike" baseline="0" dirty="0" smtClean="0">
                <a:solidFill>
                  <a:srgbClr val="000000"/>
                </a:solidFill>
              </a:rPr>
              <a:t>HIV is spreading 10 times faster in these networks, compared to the average.</a:t>
            </a:r>
            <a:endParaRPr lang="en-US" sz="1500" b="0" strike="noStrike" baseline="0" dirty="0">
              <a:solidFill>
                <a:srgbClr val="00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2568277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aseline="0" dirty="0" smtClean="0">
                <a:solidFill>
                  <a:srgbClr val="000000"/>
                </a:solidFill>
              </a:rPr>
              <a:t>We </a:t>
            </a:r>
            <a:r>
              <a:rPr lang="en-US" sz="1500" baseline="0" dirty="0">
                <a:solidFill>
                  <a:srgbClr val="000000"/>
                </a:solidFill>
              </a:rPr>
              <a:t>can then reach out to those networks to provide the services that </a:t>
            </a:r>
            <a:r>
              <a:rPr lang="en-US" sz="1500" baseline="0" dirty="0" smtClean="0">
                <a:solidFill>
                  <a:srgbClr val="000000"/>
                </a:solidFill>
              </a:rPr>
              <a:t>people </a:t>
            </a:r>
            <a:r>
              <a:rPr lang="en-US" sz="1500" baseline="0" dirty="0">
                <a:solidFill>
                  <a:srgbClr val="000000"/>
                </a:solidFill>
              </a:rPr>
              <a:t>need, understand barriers to care and prevention, and develop approaches to overcome them</a:t>
            </a:r>
            <a:r>
              <a:rPr lang="en-US" sz="1500" baseline="0" dirty="0" smtClean="0">
                <a:solidFill>
                  <a:srgbClr val="000000"/>
                </a:solidFill>
              </a:rPr>
              <a:t>. This can be done through a variety of methods, such as social network strategies, which involve people recruiting people that they know for services like testing and </a:t>
            </a:r>
            <a:r>
              <a:rPr lang="en-US" sz="1500" baseline="0" dirty="0" err="1" smtClean="0">
                <a:solidFill>
                  <a:srgbClr val="000000"/>
                </a:solidFill>
              </a:rPr>
              <a:t>PrEP.</a:t>
            </a:r>
            <a:endParaRPr lang="en-US" sz="1500" dirty="0">
              <a:solidFill>
                <a:srgbClr val="00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436771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dirty="0" smtClean="0">
                <a:solidFill>
                  <a:srgbClr val="000000"/>
                </a:solidFill>
              </a:rPr>
              <a:t>We’ve already</a:t>
            </a:r>
            <a:r>
              <a:rPr lang="en-US" sz="1500" baseline="0" dirty="0" smtClean="0">
                <a:solidFill>
                  <a:srgbClr val="000000"/>
                </a:solidFill>
              </a:rPr>
              <a:t> seen some examples of how identifying networks of rapid transmission using molecular data can strengthen prevention efforts. [CLICK] For example, in 2017 Texas identified a large group of Latino gay and bisexual men in San Antonio with similar HIV strains. 24 men were initially identified as having similar strains of HIV. [CLICK]</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4170222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0" kern="1200" dirty="0" smtClean="0">
                <a:solidFill>
                  <a:srgbClr val="000000"/>
                </a:solidFill>
                <a:effectLst/>
                <a:latin typeface="+mn-lt"/>
                <a:ea typeface="+mn-ea"/>
                <a:cs typeface="+mn-cs"/>
              </a:rPr>
              <a:t>CDC has</a:t>
            </a:r>
            <a:r>
              <a:rPr lang="en-US" sz="1500" b="0" kern="1200" baseline="0" dirty="0" smtClean="0">
                <a:solidFill>
                  <a:srgbClr val="000000"/>
                </a:solidFill>
                <a:effectLst/>
                <a:latin typeface="+mn-lt"/>
                <a:ea typeface="+mn-ea"/>
                <a:cs typeface="+mn-cs"/>
              </a:rPr>
              <a:t> provided guidance for including communities in planning for HIV prevention programs since 1993. Existing HIV programs were shaped with significant input from communities. </a:t>
            </a:r>
          </a:p>
          <a:p>
            <a:r>
              <a:rPr lang="en-US" sz="1500" kern="1200" baseline="0" dirty="0" smtClean="0">
                <a:solidFill>
                  <a:srgbClr val="000000"/>
                </a:solidFill>
                <a:effectLst/>
                <a:latin typeface="+mn-lt"/>
                <a:ea typeface="+mn-ea"/>
                <a:cs typeface="+mn-cs"/>
              </a:rPr>
              <a:t>[CLICK]</a:t>
            </a:r>
          </a:p>
          <a:p>
            <a:r>
              <a:rPr lang="en-US" sz="1500" kern="1200" dirty="0" smtClean="0">
                <a:solidFill>
                  <a:srgbClr val="000000"/>
                </a:solidFill>
                <a:effectLst/>
                <a:latin typeface="+mn-lt"/>
                <a:ea typeface="+mn-ea"/>
                <a:cs typeface="+mn-cs"/>
              </a:rPr>
              <a:t>CDC and state and local health departments</a:t>
            </a:r>
            <a:r>
              <a:rPr lang="en-US" sz="1500" kern="1200" baseline="0" dirty="0" smtClean="0">
                <a:solidFill>
                  <a:srgbClr val="000000"/>
                </a:solidFill>
                <a:effectLst/>
                <a:latin typeface="+mn-lt"/>
                <a:ea typeface="+mn-ea"/>
                <a:cs typeface="+mn-cs"/>
              </a:rPr>
              <a:t> continue to support </a:t>
            </a:r>
            <a:r>
              <a:rPr lang="en-US" sz="1500" kern="1200" dirty="0" smtClean="0">
                <a:solidFill>
                  <a:srgbClr val="000000"/>
                </a:solidFill>
                <a:effectLst/>
                <a:latin typeface="+mn-lt"/>
                <a:ea typeface="+mn-ea"/>
                <a:cs typeface="+mn-cs"/>
              </a:rPr>
              <a:t>engagement </a:t>
            </a:r>
            <a:r>
              <a:rPr lang="en-US" sz="1500" kern="1200" dirty="0">
                <a:solidFill>
                  <a:srgbClr val="000000"/>
                </a:solidFill>
                <a:effectLst/>
                <a:latin typeface="+mn-lt"/>
                <a:ea typeface="+mn-ea"/>
                <a:cs typeface="+mn-cs"/>
              </a:rPr>
              <a:t>with </a:t>
            </a:r>
            <a:r>
              <a:rPr lang="en-US" sz="1500" kern="1200" dirty="0" smtClean="0">
                <a:solidFill>
                  <a:srgbClr val="000000"/>
                </a:solidFill>
                <a:effectLst/>
                <a:latin typeface="+mn-lt"/>
                <a:ea typeface="+mn-ea"/>
                <a:cs typeface="+mn-cs"/>
              </a:rPr>
              <a:t>communities and partners in prevention</a:t>
            </a:r>
            <a:r>
              <a:rPr lang="en-US" sz="1500" kern="1200" baseline="0" dirty="0" smtClean="0">
                <a:solidFill>
                  <a:srgbClr val="000000"/>
                </a:solidFill>
                <a:effectLst/>
                <a:latin typeface="+mn-lt"/>
                <a:ea typeface="+mn-ea"/>
                <a:cs typeface="+mn-cs"/>
              </a:rPr>
              <a:t> </a:t>
            </a:r>
            <a:r>
              <a:rPr lang="en-US" sz="1500" kern="1200" dirty="0" smtClean="0">
                <a:solidFill>
                  <a:srgbClr val="000000"/>
                </a:solidFill>
                <a:effectLst/>
                <a:latin typeface="+mn-lt"/>
                <a:ea typeface="+mn-ea"/>
                <a:cs typeface="+mn-cs"/>
              </a:rPr>
              <a:t>with </a:t>
            </a:r>
            <a:r>
              <a:rPr lang="en-US" sz="1500" kern="1200" dirty="0">
                <a:solidFill>
                  <a:srgbClr val="000000"/>
                </a:solidFill>
                <a:effectLst/>
                <a:latin typeface="+mn-lt"/>
                <a:ea typeface="+mn-ea"/>
                <a:cs typeface="+mn-cs"/>
              </a:rPr>
              <a:t>three aims in mind:</a:t>
            </a:r>
          </a:p>
          <a:p>
            <a:pPr marL="171450" lvl="0" indent="-171450">
              <a:buFont typeface="Arial" panose="020B0604020202020204" pitchFamily="34" charset="0"/>
              <a:buChar char="•"/>
            </a:pPr>
            <a:r>
              <a:rPr lang="en-US" sz="1500" kern="1200" dirty="0" smtClean="0">
                <a:solidFill>
                  <a:srgbClr val="000000"/>
                </a:solidFill>
                <a:effectLst/>
                <a:latin typeface="+mn-lt"/>
                <a:ea typeface="+mn-ea"/>
                <a:cs typeface="+mn-cs"/>
              </a:rPr>
              <a:t>First, to increase our partners’ understanding </a:t>
            </a:r>
            <a:r>
              <a:rPr lang="en-US" sz="1500" kern="1200" dirty="0">
                <a:solidFill>
                  <a:srgbClr val="000000"/>
                </a:solidFill>
                <a:effectLst/>
                <a:latin typeface="+mn-lt"/>
                <a:ea typeface="+mn-ea"/>
                <a:cs typeface="+mn-cs"/>
              </a:rPr>
              <a:t>about how and why we use data for HIV prevention purposes;</a:t>
            </a:r>
          </a:p>
          <a:p>
            <a:pPr marL="171450" lvl="0" indent="-171450">
              <a:buFont typeface="Arial" panose="020B0604020202020204" pitchFamily="34" charset="0"/>
              <a:buChar char="•"/>
            </a:pPr>
            <a:r>
              <a:rPr lang="en-US" sz="1500" kern="1200" dirty="0" smtClean="0">
                <a:solidFill>
                  <a:srgbClr val="000000"/>
                </a:solidFill>
                <a:effectLst/>
                <a:latin typeface="+mn-lt"/>
                <a:ea typeface="+mn-ea"/>
                <a:cs typeface="+mn-cs"/>
              </a:rPr>
              <a:t>Second, to increase public health agency understanding </a:t>
            </a:r>
            <a:r>
              <a:rPr lang="en-US" sz="1500" kern="1200" dirty="0">
                <a:solidFill>
                  <a:srgbClr val="000000"/>
                </a:solidFill>
                <a:effectLst/>
                <a:latin typeface="+mn-lt"/>
                <a:ea typeface="+mn-ea"/>
                <a:cs typeface="+mn-cs"/>
              </a:rPr>
              <a:t>of community concerns related to the new ways we are using data; and </a:t>
            </a:r>
          </a:p>
          <a:p>
            <a:pPr marL="171450" lvl="0" indent="-171450">
              <a:buFont typeface="Arial" panose="020B0604020202020204" pitchFamily="34" charset="0"/>
              <a:buChar char="•"/>
            </a:pPr>
            <a:r>
              <a:rPr lang="en-US" sz="1500" kern="1200" dirty="0" smtClean="0">
                <a:solidFill>
                  <a:srgbClr val="000000"/>
                </a:solidFill>
                <a:effectLst/>
                <a:latin typeface="+mn-lt"/>
                <a:ea typeface="+mn-ea"/>
                <a:cs typeface="+mn-cs"/>
              </a:rPr>
              <a:t>Last,</a:t>
            </a:r>
            <a:r>
              <a:rPr lang="en-US" sz="1500" kern="1200" baseline="0" dirty="0" smtClean="0">
                <a:solidFill>
                  <a:srgbClr val="000000"/>
                </a:solidFill>
                <a:effectLst/>
                <a:latin typeface="+mn-lt"/>
                <a:ea typeface="+mn-ea"/>
                <a:cs typeface="+mn-cs"/>
              </a:rPr>
              <a:t> to i</a:t>
            </a:r>
            <a:r>
              <a:rPr lang="en-US" sz="1500" kern="1200" dirty="0" smtClean="0">
                <a:solidFill>
                  <a:srgbClr val="000000"/>
                </a:solidFill>
                <a:effectLst/>
                <a:latin typeface="+mn-lt"/>
                <a:ea typeface="+mn-ea"/>
                <a:cs typeface="+mn-cs"/>
              </a:rPr>
              <a:t>dentify </a:t>
            </a:r>
            <a:r>
              <a:rPr lang="en-US" sz="1500" kern="1200" dirty="0">
                <a:solidFill>
                  <a:srgbClr val="000000"/>
                </a:solidFill>
                <a:effectLst/>
                <a:latin typeface="+mn-lt"/>
                <a:ea typeface="+mn-ea"/>
                <a:cs typeface="+mn-cs"/>
              </a:rPr>
              <a:t>ways that we can work together to address these concerns and </a:t>
            </a:r>
            <a:r>
              <a:rPr lang="en-US" sz="1500" kern="1200" dirty="0" smtClean="0">
                <a:solidFill>
                  <a:srgbClr val="000000"/>
                </a:solidFill>
                <a:effectLst/>
                <a:latin typeface="+mn-lt"/>
                <a:ea typeface="+mn-ea"/>
                <a:cs typeface="+mn-cs"/>
              </a:rPr>
              <a:t>minimize </a:t>
            </a:r>
            <a:r>
              <a:rPr lang="en-US" sz="1500" kern="1200" dirty="0">
                <a:solidFill>
                  <a:srgbClr val="000000"/>
                </a:solidFill>
                <a:effectLst/>
                <a:latin typeface="+mn-lt"/>
                <a:ea typeface="+mn-ea"/>
                <a:cs typeface="+mn-cs"/>
              </a:rPr>
              <a:t>risks associated with these practices.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a:t>
            </a:fld>
            <a:endParaRPr lang="en-US"/>
          </a:p>
        </p:txBody>
      </p:sp>
    </p:spTree>
    <p:extLst>
      <p:ext uri="{BB962C8B-B14F-4D97-AF65-F5344CB8AC3E}">
        <p14:creationId xmlns:p14="http://schemas.microsoft.com/office/powerpoint/2010/main" val="442196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aseline="0" dirty="0" smtClean="0">
                <a:solidFill>
                  <a:srgbClr val="000000"/>
                </a:solidFill>
              </a:rPr>
              <a:t>After CDC and the health department followed up, another 87 people were identified as being sexual or needle sharing partners.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2533022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500" baseline="0" dirty="0" smtClean="0">
                <a:solidFill>
                  <a:srgbClr val="000000"/>
                </a:solidFill>
              </a:rPr>
              <a:t>Additional information gathered by the health department revealed that HIV testing wasn’t always conducted according to guidelines, and as a result, providers had missed some opportunities to diagnose people at the stage of acute infection, resulting in delayed treatment. In response, the health department sent an alert to providers clarifying the guidelines for, and importance of, HIV diagnostic testing and acute infection. </a:t>
            </a:r>
          </a:p>
          <a:p>
            <a:endParaRPr lang="en-US" sz="1500" baseline="0" dirty="0" smtClean="0">
              <a:solidFill>
                <a:srgbClr val="000000"/>
              </a:solidFill>
            </a:endParaRPr>
          </a:p>
          <a:p>
            <a:r>
              <a:rPr lang="en-US" sz="1500" baseline="0" dirty="0" smtClean="0">
                <a:solidFill>
                  <a:srgbClr val="000000"/>
                </a:solidFill>
              </a:rPr>
              <a:t>The investigation also highlighted a lack of access to </a:t>
            </a:r>
            <a:r>
              <a:rPr lang="en-US" sz="1500" baseline="0" dirty="0" err="1" smtClean="0">
                <a:solidFill>
                  <a:srgbClr val="000000"/>
                </a:solidFill>
              </a:rPr>
              <a:t>PrEP</a:t>
            </a:r>
            <a:r>
              <a:rPr lang="en-US" sz="1500" baseline="0" dirty="0" smtClean="0">
                <a:solidFill>
                  <a:srgbClr val="000000"/>
                </a:solidFill>
              </a:rPr>
              <a:t> for many who could benefit from it, so the health alert sent out also worked to increase awareness of </a:t>
            </a:r>
            <a:r>
              <a:rPr lang="en-US" sz="1500" baseline="0" dirty="0" err="1" smtClean="0">
                <a:solidFill>
                  <a:srgbClr val="000000"/>
                </a:solidFill>
              </a:rPr>
              <a:t>PrEP.</a:t>
            </a:r>
            <a:r>
              <a:rPr lang="en-US" sz="1500" baseline="0" dirty="0" smtClean="0">
                <a:solidFill>
                  <a:srgbClr val="000000"/>
                </a:solidFill>
              </a:rPr>
              <a:t> In addition, health department funds were redirected to increase access to </a:t>
            </a:r>
            <a:r>
              <a:rPr lang="en-US" sz="1500" baseline="0" dirty="0" err="1" smtClean="0">
                <a:solidFill>
                  <a:srgbClr val="000000"/>
                </a:solidFill>
              </a:rPr>
              <a:t>PrEP</a:t>
            </a:r>
            <a:r>
              <a:rPr lang="en-US" sz="1500" baseline="0" dirty="0" smtClean="0">
                <a:solidFill>
                  <a:srgbClr val="000000"/>
                </a:solidFill>
              </a:rPr>
              <a:t> in specific areas of the city. </a:t>
            </a:r>
          </a:p>
          <a:p>
            <a:endParaRPr lang="en-US" sz="1500" baseline="0" dirty="0" smtClean="0">
              <a:solidFill>
                <a:srgbClr val="000000"/>
              </a:solidFill>
            </a:endParaRPr>
          </a:p>
          <a:p>
            <a:r>
              <a:rPr lang="en-US" sz="1500" baseline="0" dirty="0" smtClean="0">
                <a:solidFill>
                  <a:srgbClr val="000000"/>
                </a:solidFill>
              </a:rPr>
              <a:t>Responding to this situation brought together a new coalition made up of community members, providers, and public health staff in San Antonio, and as a result the coalition provided the support that enabled San Antonio to sign on as a Fast Track City, with commitment from the Mayor and City Council to working together to reduce stigma, improve care, and eliminate new cases of HIV. </a:t>
            </a:r>
          </a:p>
          <a:p>
            <a:endParaRPr lang="en-US" sz="1500" baseline="0" dirty="0" smtClean="0">
              <a:solidFill>
                <a:srgbClr val="000000"/>
              </a:solidFill>
            </a:endParaRPr>
          </a:p>
          <a:p>
            <a:r>
              <a:rPr lang="en-US" sz="1500" dirty="0" smtClean="0">
                <a:solidFill>
                  <a:srgbClr val="000000"/>
                </a:solidFill>
              </a:rPr>
              <a:t>So these are things that health departments are already working on… making sure that people are educated about HIV,</a:t>
            </a:r>
            <a:r>
              <a:rPr lang="en-US" sz="1500" baseline="0" dirty="0" smtClean="0">
                <a:solidFill>
                  <a:srgbClr val="000000"/>
                </a:solidFill>
              </a:rPr>
              <a:t> and that prevention services are reaching the right populations.  This is an example of cluster detection leading to an opportunity to detect gaps in those services, and how the HD can redirect efforts to make sure that the services are reaching the populations that need them most.</a:t>
            </a:r>
            <a:endParaRPr lang="en-US" sz="1500" dirty="0">
              <a:solidFill>
                <a:srgbClr val="00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2036748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baseline="0" dirty="0" smtClean="0">
                <a:solidFill>
                  <a:srgbClr val="000000"/>
                </a:solidFill>
              </a:rPr>
              <a:t>Sometimes we identify a possible increase in transmission by seeing an increase of cases of HIV.  Here’s one example of that scenario.  The West Virginia Health Department </a:t>
            </a:r>
            <a:r>
              <a:rPr lang="en-US" sz="1500" dirty="0" smtClean="0">
                <a:solidFill>
                  <a:srgbClr val="000000"/>
                </a:solidFill>
              </a:rPr>
              <a:t>identified an increase in HIV diagnoses among gay and bisexual</a:t>
            </a:r>
            <a:r>
              <a:rPr lang="en-US" sz="1500" baseline="0" dirty="0" smtClean="0">
                <a:solidFill>
                  <a:srgbClr val="000000"/>
                </a:solidFill>
              </a:rPr>
              <a:t> men in a part of the state that typically has few HIV diagnoses. Because injection drug use is common in the area, the health department was also concerned that HIV might spread into communities of people who inject drugs, so, with help from CDC, they conducted in-depth interviews. Molecular data were also used to help better understand the increase. </a:t>
            </a:r>
          </a:p>
          <a:p>
            <a:endParaRPr lang="en-US" sz="1500" baseline="0" dirty="0" smtClean="0">
              <a:solidFill>
                <a:srgbClr val="000000"/>
              </a:solidFill>
            </a:endParaRPr>
          </a:p>
          <a:p>
            <a:r>
              <a:rPr lang="en-US" sz="1500" baseline="0" dirty="0" smtClean="0">
                <a:solidFill>
                  <a:srgbClr val="000000"/>
                </a:solidFill>
              </a:rPr>
              <a:t>As a result of what they learned, they increased access to HIV testing by relocating some testing sites, and increased awareness of the need for testing through radio and social media ads. The HD also established syringe service programs in counties that did not previously have them.</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22</a:t>
            </a:fld>
            <a:endParaRPr lang="en-US"/>
          </a:p>
        </p:txBody>
      </p:sp>
    </p:spTree>
    <p:extLst>
      <p:ext uri="{BB962C8B-B14F-4D97-AF65-F5344CB8AC3E}">
        <p14:creationId xmlns:p14="http://schemas.microsoft.com/office/powerpoint/2010/main" val="1768119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solidFill>
                  <a:srgbClr val="000000"/>
                </a:solidFill>
              </a:rPr>
              <a:t>Descriptions</a:t>
            </a:r>
            <a:r>
              <a:rPr lang="en-US" sz="1500" baseline="0" dirty="0" smtClean="0">
                <a:solidFill>
                  <a:srgbClr val="000000"/>
                </a:solidFill>
              </a:rPr>
              <a:t> of the previous two examples have been published. The following two have not, so we did not name the jurisdiction.</a:t>
            </a:r>
            <a:endParaRPr lang="en-US" sz="1500" dirty="0" smtClean="0">
              <a:solidFill>
                <a:srgbClr val="000000"/>
              </a:solidFill>
            </a:endParaRPr>
          </a:p>
          <a:p>
            <a:endParaRPr lang="en-US" sz="1500" dirty="0" smtClean="0">
              <a:solidFill>
                <a:srgbClr val="000000"/>
              </a:solidFill>
            </a:endParaRPr>
          </a:p>
          <a:p>
            <a:r>
              <a:rPr lang="en-US" sz="1500" dirty="0" smtClean="0">
                <a:solidFill>
                  <a:srgbClr val="000000"/>
                </a:solidFill>
              </a:rPr>
              <a:t>Sometimes, it’s actually a healthcare provider that identifies</a:t>
            </a:r>
            <a:r>
              <a:rPr lang="en-US" sz="1500" baseline="0" dirty="0" smtClean="0">
                <a:solidFill>
                  <a:srgbClr val="000000"/>
                </a:solidFill>
              </a:rPr>
              <a:t> a possible increase in transmission.  In this example, which occurred in a medium-sized city in a northeastern state, a healthcare provider called the health department to report concern about increased diagnoses among heterosexuals. Laboratory data showed rapid transmission among this group. As a result of the findings, the health department worked to establish a </a:t>
            </a:r>
            <a:r>
              <a:rPr lang="en-US" sz="1500" baseline="0" dirty="0" err="1" smtClean="0">
                <a:solidFill>
                  <a:srgbClr val="000000"/>
                </a:solidFill>
              </a:rPr>
              <a:t>PrEP</a:t>
            </a:r>
            <a:r>
              <a:rPr lang="en-US" sz="1500" baseline="0" dirty="0" smtClean="0">
                <a:solidFill>
                  <a:srgbClr val="000000"/>
                </a:solidFill>
              </a:rPr>
              <a:t> provider in the region, held a regional provider meeting, and expanded HIV testing in jails and reproductive health clinics.</a:t>
            </a:r>
            <a:endParaRPr lang="en-US" sz="1500" dirty="0">
              <a:solidFill>
                <a:srgbClr val="00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2452230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solidFill>
                  <a:srgbClr val="000000"/>
                </a:solidFill>
              </a:rPr>
              <a:t>In this example, which occurred in a Midwestern state, laboratory data identified a growing network of rapid transmission.</a:t>
            </a:r>
            <a:r>
              <a:rPr lang="en-US" sz="1500" baseline="0" dirty="0" smtClean="0">
                <a:solidFill>
                  <a:srgbClr val="000000"/>
                </a:solidFill>
              </a:rPr>
              <a:t>  The thing that was surprising was that, even though everyone in the network was virally suppressed, it continued to grow.  This suggested that there might be additional people who hadn’t yet found out they had HIV, so the health department and HIV providers worked with their patients to encourage them to help increase testing, linkage to care, and prevention among people in their social networks.</a:t>
            </a:r>
          </a:p>
          <a:p>
            <a:endParaRPr lang="en-US" baseline="0"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3905611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solidFill>
                  <a:srgbClr val="000000"/>
                </a:solidFill>
              </a:rPr>
              <a:t>As</a:t>
            </a:r>
            <a:r>
              <a:rPr lang="en-US" sz="1500" baseline="0" dirty="0" smtClean="0">
                <a:solidFill>
                  <a:srgbClr val="000000"/>
                </a:solidFill>
              </a:rPr>
              <a:t> we’ve been working on cluster detection and response activities, we’ve recognized the need for more community engagement, and we’ve heard some concerns, which we’d like to discuss. </a:t>
            </a:r>
            <a:endParaRPr lang="en-US" sz="1500" dirty="0">
              <a:solidFill>
                <a:srgbClr val="00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1850332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dirty="0" smtClean="0">
                <a:solidFill>
                  <a:srgbClr val="000000"/>
                </a:solidFill>
              </a:rPr>
              <a:t>State and local health departments</a:t>
            </a:r>
            <a:r>
              <a:rPr lang="en-US" sz="1500" baseline="0" dirty="0" smtClean="0">
                <a:solidFill>
                  <a:srgbClr val="000000"/>
                </a:solidFill>
              </a:rPr>
              <a:t> have a duty to improve the public’s health, and as part of that responsibility they collect personal information when people are diagnosed with reportable illnesses, including HIV. </a:t>
            </a:r>
            <a:r>
              <a:rPr lang="en-US" sz="1500" dirty="0" smtClean="0">
                <a:solidFill>
                  <a:srgbClr val="000000"/>
                </a:solidFill>
              </a:rPr>
              <a:t>These agencies have many protections in place to safeguard people’s </a:t>
            </a:r>
            <a:r>
              <a:rPr lang="en-US" sz="1500" dirty="0">
                <a:solidFill>
                  <a:srgbClr val="000000"/>
                </a:solidFill>
              </a:rPr>
              <a:t>information. </a:t>
            </a:r>
            <a:r>
              <a:rPr lang="en-US" sz="1500" dirty="0" smtClean="0">
                <a:solidFill>
                  <a:srgbClr val="000000"/>
                </a:solidFill>
              </a:rPr>
              <a:t>Some of these </a:t>
            </a:r>
            <a:r>
              <a:rPr lang="en-US" sz="1500" baseline="0" dirty="0" smtClean="0">
                <a:solidFill>
                  <a:srgbClr val="000000"/>
                </a:solidFill>
              </a:rPr>
              <a:t>policies and procedures to protect the data are required by CDC, and health departments have additional protections in place specific to their area. </a:t>
            </a:r>
            <a:endParaRPr lang="en-US" sz="1500" dirty="0">
              <a:solidFill>
                <a:srgbClr val="000000"/>
              </a:solidFill>
            </a:endParaRPr>
          </a:p>
          <a:p>
            <a:r>
              <a:rPr lang="en-US" sz="1500" baseline="0" dirty="0">
                <a:solidFill>
                  <a:srgbClr val="000000"/>
                </a:solidFill>
              </a:rPr>
              <a:t>Whether at CDC or your local health department, w</a:t>
            </a:r>
            <a:r>
              <a:rPr lang="en-US" sz="1500" dirty="0">
                <a:solidFill>
                  <a:srgbClr val="000000"/>
                </a:solidFill>
              </a:rPr>
              <a:t>e keep all </a:t>
            </a:r>
            <a:r>
              <a:rPr lang="en-US" sz="1500" dirty="0" smtClean="0">
                <a:solidFill>
                  <a:srgbClr val="000000"/>
                </a:solidFill>
              </a:rPr>
              <a:t>HIV public </a:t>
            </a:r>
            <a:r>
              <a:rPr lang="en-US" sz="1500" dirty="0">
                <a:solidFill>
                  <a:srgbClr val="000000"/>
                </a:solidFill>
              </a:rPr>
              <a:t>health information on secure data systems, and only allow people to access information if they need to know it to do their job. </a:t>
            </a:r>
          </a:p>
          <a:p>
            <a:endParaRPr lang="en-US" sz="1500" dirty="0">
              <a:solidFill>
                <a:srgbClr val="000000"/>
              </a:solidFill>
            </a:endParaRPr>
          </a:p>
          <a:p>
            <a:r>
              <a:rPr lang="en-US" sz="1500" dirty="0">
                <a:solidFill>
                  <a:srgbClr val="000000"/>
                </a:solidFill>
              </a:rPr>
              <a:t>We also require </a:t>
            </a:r>
            <a:r>
              <a:rPr lang="en-US" sz="1500" dirty="0" smtClean="0">
                <a:solidFill>
                  <a:srgbClr val="000000"/>
                </a:solidFill>
              </a:rPr>
              <a:t>that people </a:t>
            </a:r>
            <a:r>
              <a:rPr lang="en-US" sz="1500" dirty="0">
                <a:solidFill>
                  <a:srgbClr val="000000"/>
                </a:solidFill>
              </a:rPr>
              <a:t>with access to the data </a:t>
            </a:r>
            <a:r>
              <a:rPr lang="en-US" sz="1500" dirty="0" smtClean="0">
                <a:solidFill>
                  <a:srgbClr val="000000"/>
                </a:solidFill>
              </a:rPr>
              <a:t>complete </a:t>
            </a:r>
            <a:r>
              <a:rPr lang="en-US" sz="1500" dirty="0">
                <a:solidFill>
                  <a:srgbClr val="000000"/>
                </a:solidFill>
              </a:rPr>
              <a:t>a data security training annually and </a:t>
            </a:r>
            <a:r>
              <a:rPr lang="en-US" sz="1500" dirty="0" smtClean="0">
                <a:solidFill>
                  <a:srgbClr val="000000"/>
                </a:solidFill>
              </a:rPr>
              <a:t>sign </a:t>
            </a:r>
            <a:r>
              <a:rPr lang="en-US" sz="1500" dirty="0">
                <a:solidFill>
                  <a:srgbClr val="000000"/>
                </a:solidFill>
              </a:rPr>
              <a:t>a binding confidentiality agreement.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500" dirty="0" smtClean="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dirty="0" smtClean="0">
                <a:solidFill>
                  <a:srgbClr val="000000"/>
                </a:solidFill>
              </a:rPr>
              <a:t>P</a:t>
            </a:r>
            <a:r>
              <a:rPr lang="en-US" sz="1500" baseline="0" dirty="0" smtClean="0">
                <a:solidFill>
                  <a:srgbClr val="000000"/>
                </a:solidFill>
              </a:rPr>
              <a:t>ersonally identifiable information, such as name, address, or phone number, is not sent to CDC. </a:t>
            </a:r>
            <a:endParaRPr lang="en-US" sz="150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D131A-06F0-4786-852A-8A31187B1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479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dirty="0">
                <a:solidFill>
                  <a:srgbClr val="000000"/>
                </a:solidFill>
              </a:rPr>
              <a:t>It is our goal to use these data t</a:t>
            </a:r>
            <a:r>
              <a:rPr lang="en-US" sz="1500" baseline="0" dirty="0">
                <a:solidFill>
                  <a:srgbClr val="000000"/>
                </a:solidFill>
              </a:rPr>
              <a:t>o help improve people’s health. </a:t>
            </a:r>
            <a:r>
              <a:rPr lang="en-US" sz="1500" dirty="0" smtClean="0">
                <a:solidFill>
                  <a:srgbClr val="000000"/>
                </a:solidFill>
              </a:rPr>
              <a:t>We’ve </a:t>
            </a:r>
            <a:r>
              <a:rPr lang="en-US" sz="1500" dirty="0">
                <a:solidFill>
                  <a:srgbClr val="000000"/>
                </a:solidFill>
              </a:rPr>
              <a:t>been</a:t>
            </a:r>
            <a:r>
              <a:rPr lang="en-US" sz="1500" baseline="0" dirty="0">
                <a:solidFill>
                  <a:srgbClr val="000000"/>
                </a:solidFill>
              </a:rPr>
              <a:t> talking with a variety of people about this work, and there have been a number of questions and concerns raised, [CLICK] </a:t>
            </a:r>
            <a:r>
              <a:rPr lang="en-US" sz="1500" baseline="0" dirty="0" smtClean="0">
                <a:solidFill>
                  <a:srgbClr val="000000"/>
                </a:solidFill>
              </a:rPr>
              <a:t>including the extent to which public health activities will be conducted in ways that are culturally sensitive and non-coercive, which is certainly our goal, [CLICK]. People have also raised questions about the levels of protections for public health data. People need to feel sure their data are protected from improper use. Data held by CDC are </a:t>
            </a:r>
            <a:r>
              <a:rPr lang="en-US" sz="1500" strike="sngStrike" baseline="0" dirty="0" smtClean="0">
                <a:solidFill>
                  <a:srgbClr val="000000"/>
                </a:solidFill>
              </a:rPr>
              <a:t>is</a:t>
            </a:r>
            <a:r>
              <a:rPr lang="en-US" sz="1500" baseline="0" dirty="0" smtClean="0">
                <a:solidFill>
                  <a:srgbClr val="000000"/>
                </a:solidFill>
              </a:rPr>
              <a:t> maintained secu</a:t>
            </a:r>
            <a:r>
              <a:rPr lang="en-US" sz="1500" b="0" baseline="0" dirty="0" smtClean="0">
                <a:solidFill>
                  <a:srgbClr val="000000"/>
                </a:solidFill>
              </a:rPr>
              <a:t>rely according to strict guidelines and regulations, and we require that state health departments maintain their HIV data securely as well.  We have heard your concerns that molecular analysis could tell who infected whom and be used in criminal proceedings. We are emphasizing that health departments need to assess their existing data protections, ensure they are adequate to protect against non-public health purposes, and to assess whether their jurisdiction has criminal exposure laws. Many of these laws were passed before we had the tools and evidence on ways to decrease risk of transmission, and they are now outdated.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0" kern="1200" dirty="0" smtClean="0">
                <a:solidFill>
                  <a:srgbClr val="000000"/>
                </a:solidFill>
                <a:effectLst/>
                <a:latin typeface="+mn-lt"/>
                <a:ea typeface="+mn-ea"/>
                <a:cs typeface="+mn-cs"/>
              </a:rPr>
              <a:t>Currently, our molecular technology and analysis cannot tell us who infected whom.  We can only tell that the viruses are closely related.  Right now, we don’t want or need molecular analysis to provide a direction.  We need it to detect growing networks of rapid transmission,</a:t>
            </a:r>
            <a:r>
              <a:rPr lang="en-US" sz="1500" b="0" kern="1200" baseline="0" dirty="0" smtClean="0">
                <a:solidFill>
                  <a:srgbClr val="000000"/>
                </a:solidFill>
                <a:effectLst/>
                <a:latin typeface="+mn-lt"/>
                <a:ea typeface="+mn-ea"/>
                <a:cs typeface="+mn-cs"/>
              </a:rPr>
              <a:t> </a:t>
            </a:r>
            <a:r>
              <a:rPr lang="en-US" sz="1500" b="0" kern="1200" dirty="0" smtClean="0">
                <a:solidFill>
                  <a:srgbClr val="000000"/>
                </a:solidFill>
                <a:effectLst/>
                <a:latin typeface="+mn-lt"/>
                <a:ea typeface="+mn-ea"/>
                <a:cs typeface="+mn-cs"/>
              </a:rPr>
              <a:t>[CLICK] </a:t>
            </a:r>
            <a:r>
              <a:rPr lang="en-US" sz="1500" b="0" kern="1200" baseline="0" dirty="0" smtClean="0">
                <a:solidFill>
                  <a:srgbClr val="000000"/>
                </a:solidFill>
                <a:effectLst/>
                <a:latin typeface="+mn-lt"/>
                <a:ea typeface="+mn-ea"/>
                <a:cs typeface="+mn-cs"/>
              </a:rPr>
              <a:t>and we are interested in protecting the data against use in criminal cases. </a:t>
            </a:r>
            <a:r>
              <a:rPr lang="en-US" sz="1500" b="0" kern="1200" dirty="0" smtClean="0">
                <a:solidFill>
                  <a:srgbClr val="000000"/>
                </a:solidFill>
                <a:effectLst/>
                <a:latin typeface="+mn-lt"/>
                <a:ea typeface="+mn-ea"/>
                <a:cs typeface="+mn-cs"/>
              </a:rPr>
              <a:t>[CLICK]</a:t>
            </a:r>
            <a:r>
              <a:rPr lang="en-US" sz="1500" b="0" kern="1200" baseline="0" dirty="0" smtClean="0">
                <a:solidFill>
                  <a:srgbClr val="000000"/>
                </a:solidFill>
                <a:effectLst/>
                <a:latin typeface="+mn-lt"/>
                <a:ea typeface="+mn-ea"/>
                <a:cs typeface="+mn-cs"/>
              </a:rPr>
              <a:t> </a:t>
            </a:r>
            <a:r>
              <a:rPr lang="en-US" sz="1500" b="0" baseline="0" dirty="0" smtClean="0">
                <a:solidFill>
                  <a:srgbClr val="000000"/>
                </a:solidFill>
              </a:rPr>
              <a:t>Finally, people have wondered how CDC and health departments will engage the community.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2025292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solidFill>
                  <a:srgbClr val="000000"/>
                </a:solidFill>
              </a:rPr>
              <a:t>Community engagement is critical.  We always recommend that health departments engage their communities around the work that</a:t>
            </a:r>
            <a:r>
              <a:rPr lang="en-US" sz="1500" baseline="0" dirty="0" smtClean="0">
                <a:solidFill>
                  <a:srgbClr val="000000"/>
                </a:solidFill>
              </a:rPr>
              <a:t> they are doing, because we know that we are all working toward the same goals and that community members have a lot to offer.  Given that cluster detection and response is new and there is still a lot to be worked out, engaging community is particularly important.  </a:t>
            </a:r>
          </a:p>
          <a:p>
            <a:endParaRPr lang="en-US" sz="1500" baseline="0" dirty="0" smtClean="0">
              <a:solidFill>
                <a:srgbClr val="000000"/>
              </a:solidFill>
            </a:endParaRPr>
          </a:p>
          <a:p>
            <a:r>
              <a:rPr lang="en-US" sz="1500" baseline="0" dirty="0" smtClean="0">
                <a:solidFill>
                  <a:srgbClr val="000000"/>
                </a:solidFill>
              </a:rPr>
              <a:t>[CLICK] Community engagement aims to inform community of the program, engage stakeholders, and hear their priorities and ideas.  This offers the opportunity of building support, and also of identifying ways that we can partner with communities to achieve our common goals.  It also honors past processes and agreements with communities.</a:t>
            </a:r>
            <a:endParaRPr lang="en-US" sz="1500" baseline="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D131A-06F0-4786-852A-8A31187B1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3139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solidFill>
                  <a:srgbClr val="000000"/>
                </a:solidFill>
              </a:rPr>
              <a:t>All health departments engage their communities in the development of prevention plans and priorities. Health departments </a:t>
            </a:r>
            <a:r>
              <a:rPr lang="en-US" sz="1500" baseline="0" dirty="0" smtClean="0">
                <a:solidFill>
                  <a:srgbClr val="000000"/>
                </a:solidFill>
              </a:rPr>
              <a:t>use a variety of methods to do so, including prevention and care planning groups, meetings with local health care providers, community-based organizations, and other stakeholders, and community advisory boards.</a:t>
            </a:r>
          </a:p>
          <a:p>
            <a:endParaRPr lang="en-US" sz="1500" baseline="0" dirty="0" smtClean="0">
              <a:solidFill>
                <a:srgbClr val="000000"/>
              </a:solidFill>
            </a:endParaRPr>
          </a:p>
          <a:p>
            <a:r>
              <a:rPr lang="en-US" sz="1500" baseline="0" dirty="0" smtClean="0">
                <a:solidFill>
                  <a:srgbClr val="000000"/>
                </a:solidFill>
              </a:rPr>
              <a:t>CDC is also conducting some community engagement, and it’s possible that you may have participated in one of those sessions.</a:t>
            </a:r>
            <a:endParaRPr lang="en-US" sz="1500" dirty="0" smtClean="0">
              <a:solidFill>
                <a:srgbClr val="000000"/>
              </a:solidFill>
            </a:endParaRPr>
          </a:p>
          <a:p>
            <a:endParaRPr lang="en-US" baseline="0" dirty="0" smtClean="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748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t>First, a bit of background about the HIV prevention landscape. </a:t>
            </a:r>
            <a:endParaRPr lang="en-US" sz="15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a:t>
            </a:fld>
            <a:endParaRPr lang="en-US"/>
          </a:p>
        </p:txBody>
      </p:sp>
    </p:spTree>
    <p:extLst>
      <p:ext uri="{BB962C8B-B14F-4D97-AF65-F5344CB8AC3E}">
        <p14:creationId xmlns:p14="http://schemas.microsoft.com/office/powerpoint/2010/main" val="2071179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dirty="0" smtClean="0">
                <a:solidFill>
                  <a:srgbClr val="000000"/>
                </a:solidFill>
              </a:rPr>
              <a:t>We’d like to</a:t>
            </a:r>
            <a:r>
              <a:rPr lang="en-US" sz="1500" baseline="0" dirty="0" smtClean="0">
                <a:solidFill>
                  <a:srgbClr val="000000"/>
                </a:solidFill>
              </a:rPr>
              <a:t> close by saying that w</a:t>
            </a:r>
            <a:r>
              <a:rPr lang="en-US" sz="1500" dirty="0" smtClean="0">
                <a:solidFill>
                  <a:srgbClr val="000000"/>
                </a:solidFill>
              </a:rPr>
              <a:t>e </a:t>
            </a:r>
            <a:r>
              <a:rPr lang="en-US" sz="1500" dirty="0">
                <a:solidFill>
                  <a:srgbClr val="000000"/>
                </a:solidFill>
              </a:rPr>
              <a:t>can end </a:t>
            </a:r>
            <a:endParaRPr lang="en-US" sz="1500" dirty="0" smtClean="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500" dirty="0" smtClean="0">
              <a:solidFill>
                <a:srgbClr val="000000"/>
              </a:solidFill>
            </a:endParaRPr>
          </a:p>
          <a:p>
            <a:pPr marL="0" marR="0" lvl="0" indent="0" algn="l" defTabSz="914400" rtl="0" eaLnBrk="1" fontAlgn="base" latinLnBrk="0" hangingPunct="1">
              <a:lnSpc>
                <a:spcPct val="100000"/>
              </a:lnSpc>
              <a:spcBef>
                <a:spcPct val="30000"/>
              </a:spcBef>
              <a:spcAft>
                <a:spcPct val="0"/>
              </a:spcAft>
              <a:buClr>
                <a:srgbClr val="00788A"/>
              </a:buClr>
              <a:buSzTx/>
              <a:buFontTx/>
              <a:buNone/>
              <a:tabLst/>
              <a:defRPr/>
            </a:pPr>
            <a:r>
              <a:rPr lang="en-US" sz="1500" dirty="0" smtClean="0">
                <a:solidFill>
                  <a:srgbClr val="000000"/>
                </a:solidFill>
              </a:rPr>
              <a:t>[CLICK]</a:t>
            </a:r>
            <a:r>
              <a:rPr lang="en-US" sz="1500" baseline="0" dirty="0" smtClean="0">
                <a:solidFill>
                  <a:srgbClr val="000000"/>
                </a:solidFill>
              </a:rPr>
              <a:t> </a:t>
            </a:r>
            <a:r>
              <a:rPr lang="en-US" sz="1500" dirty="0" smtClean="0">
                <a:solidFill>
                  <a:srgbClr val="000000"/>
                </a:solidFill>
              </a:rPr>
              <a:t>We are at an exciting time in HIV treatment and prevention.</a:t>
            </a:r>
            <a:r>
              <a:rPr lang="en-US" sz="1500" baseline="0" dirty="0" smtClean="0">
                <a:solidFill>
                  <a:srgbClr val="000000"/>
                </a:solidFill>
              </a:rPr>
              <a:t> </a:t>
            </a:r>
            <a:r>
              <a:rPr lang="en-US" sz="1500" dirty="0" smtClean="0">
                <a:solidFill>
                  <a:srgbClr val="000000"/>
                </a:solidFill>
              </a:rPr>
              <a:t>We can detect infection, and networks of infection earlier than ever  – saving lives and preventing transmission.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500" dirty="0" smtClean="0">
              <a:solidFill>
                <a:srgbClr val="000000"/>
              </a:solidFill>
            </a:endParaRPr>
          </a:p>
          <a:p>
            <a:pPr lvl="0"/>
            <a:r>
              <a:rPr lang="en-US" sz="1500" dirty="0" smtClean="0">
                <a:solidFill>
                  <a:srgbClr val="000000"/>
                </a:solidFill>
              </a:rPr>
              <a:t>[CLICK] </a:t>
            </a:r>
            <a:r>
              <a:rPr lang="en-US" sz="1500" kern="1200" dirty="0" smtClean="0">
                <a:solidFill>
                  <a:srgbClr val="000000"/>
                </a:solidFill>
                <a:effectLst/>
                <a:latin typeface="+mn-lt"/>
                <a:ea typeface="+mn-ea"/>
                <a:cs typeface="+mn-cs"/>
              </a:rPr>
              <a:t>CDC is committed to using both traditional public health tools and the new tools in our toolbox to end HIV.  </a:t>
            </a:r>
          </a:p>
          <a:p>
            <a:pPr lvl="0"/>
            <a:r>
              <a:rPr lang="en-US" sz="1500" kern="1200" dirty="0" smtClean="0">
                <a:solidFill>
                  <a:srgbClr val="000000"/>
                </a:solidFill>
                <a:effectLst/>
                <a:latin typeface="+mn-lt"/>
                <a:ea typeface="+mn-ea"/>
                <a:cs typeface="+mn-cs"/>
              </a:rPr>
              <a:t>We are also committed to responsible use of the data,</a:t>
            </a:r>
            <a:r>
              <a:rPr lang="en-US" sz="1500" kern="1200" baseline="0" dirty="0" smtClean="0">
                <a:solidFill>
                  <a:srgbClr val="000000"/>
                </a:solidFill>
                <a:effectLst/>
                <a:latin typeface="+mn-lt"/>
                <a:ea typeface="+mn-ea"/>
                <a:cs typeface="+mn-cs"/>
              </a:rPr>
              <a:t> </a:t>
            </a:r>
            <a:r>
              <a:rPr lang="en-US" sz="1500" kern="1200" dirty="0" smtClean="0">
                <a:solidFill>
                  <a:srgbClr val="000000"/>
                </a:solidFill>
                <a:effectLst/>
                <a:latin typeface="+mn-lt"/>
                <a:ea typeface="+mn-ea"/>
                <a:cs typeface="+mn-cs"/>
              </a:rPr>
              <a:t>to hearing your concerns and working with community to address them, and to using the data we have to more effectively reach and serve more people with or at risk for HIV.</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9727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dirty="0" smtClean="0">
                <a:solidFill>
                  <a:srgbClr val="000000"/>
                </a:solidFill>
              </a:rPr>
              <a:t>Now we’ll begin</a:t>
            </a:r>
            <a:r>
              <a:rPr lang="en-US" sz="1500" baseline="0" dirty="0" smtClean="0">
                <a:solidFill>
                  <a:srgbClr val="000000"/>
                </a:solidFill>
              </a:rPr>
              <a:t> the discussion portion of our webinar. First, we’d like to use an online polling system, </a:t>
            </a:r>
            <a:r>
              <a:rPr lang="en-US" sz="1500" baseline="0" dirty="0" err="1" smtClean="0">
                <a:solidFill>
                  <a:srgbClr val="000000"/>
                </a:solidFill>
              </a:rPr>
              <a:t>Mentimeter</a:t>
            </a:r>
            <a:r>
              <a:rPr lang="en-US" sz="1500" baseline="0" dirty="0" smtClean="0">
                <a:solidFill>
                  <a:srgbClr val="000000"/>
                </a:solidFill>
              </a:rPr>
              <a:t>, to get the conversation started.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500" baseline="0" dirty="0" smtClean="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dirty="0" smtClean="0">
                <a:solidFill>
                  <a:srgbClr val="000000"/>
                </a:solidFill>
              </a:rPr>
              <a:t>If you have questions, type them into the chat box.</a:t>
            </a:r>
            <a:r>
              <a:rPr lang="en-US" sz="1500" baseline="0" dirty="0" smtClean="0">
                <a:solidFill>
                  <a:srgbClr val="000000"/>
                </a:solidFill>
              </a:rPr>
              <a:t> </a:t>
            </a:r>
            <a:endParaRPr lang="en-US" sz="1500" dirty="0">
              <a:solidFill>
                <a:srgbClr val="00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3008793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aseline="0" dirty="0">
                <a:solidFill>
                  <a:srgbClr val="000000"/>
                </a:solidFill>
              </a:rPr>
              <a:t>We are at an exciting time in </a:t>
            </a:r>
            <a:r>
              <a:rPr lang="en-US" sz="1500" baseline="0" dirty="0" smtClean="0">
                <a:solidFill>
                  <a:srgbClr val="000000"/>
                </a:solidFill>
              </a:rPr>
              <a:t>HIV prevention. Testing </a:t>
            </a:r>
            <a:r>
              <a:rPr lang="en-US" sz="1500" baseline="0" dirty="0">
                <a:solidFill>
                  <a:srgbClr val="000000"/>
                </a:solidFill>
              </a:rPr>
              <a:t>is faster and can detect infection earlier.  If that test is positive, we </a:t>
            </a:r>
            <a:r>
              <a:rPr lang="en-US" sz="1500" baseline="0" dirty="0" smtClean="0">
                <a:solidFill>
                  <a:srgbClr val="000000"/>
                </a:solidFill>
              </a:rPr>
              <a:t>have improved treatment options that can save </a:t>
            </a:r>
            <a:r>
              <a:rPr lang="en-US" sz="1500" baseline="0" dirty="0">
                <a:solidFill>
                  <a:srgbClr val="000000"/>
                </a:solidFill>
              </a:rPr>
              <a:t>lives and </a:t>
            </a:r>
            <a:r>
              <a:rPr lang="en-US" sz="1500" baseline="0" dirty="0" smtClean="0">
                <a:solidFill>
                  <a:srgbClr val="000000"/>
                </a:solidFill>
              </a:rPr>
              <a:t>prevent future transmissions. For </a:t>
            </a:r>
            <a:r>
              <a:rPr lang="en-US" sz="1500" baseline="0" dirty="0">
                <a:solidFill>
                  <a:srgbClr val="000000"/>
                </a:solidFill>
              </a:rPr>
              <a:t>those that are negative but are at risk, we have effective prevention options, including </a:t>
            </a:r>
            <a:r>
              <a:rPr lang="en-US" sz="1500" baseline="0" dirty="0" err="1">
                <a:solidFill>
                  <a:srgbClr val="000000"/>
                </a:solidFill>
              </a:rPr>
              <a:t>PrEP</a:t>
            </a:r>
            <a:r>
              <a:rPr lang="en-US" sz="1500" baseline="0" dirty="0">
                <a:solidFill>
                  <a:srgbClr val="000000"/>
                </a:solidFill>
              </a:rPr>
              <a:t> and </a:t>
            </a:r>
            <a:r>
              <a:rPr lang="en-US" sz="1500" baseline="0" dirty="0" smtClean="0">
                <a:solidFill>
                  <a:srgbClr val="000000"/>
                </a:solidFill>
              </a:rPr>
              <a:t>PEP, </a:t>
            </a:r>
            <a:r>
              <a:rPr lang="en-US" sz="1500" b="0" baseline="0" dirty="0" smtClean="0">
                <a:solidFill>
                  <a:srgbClr val="000000"/>
                </a:solidFill>
              </a:rPr>
              <a:t>condom distribution, and syringe service programs.  </a:t>
            </a:r>
            <a:r>
              <a:rPr lang="en-US" sz="1500" baseline="0" dirty="0">
                <a:solidFill>
                  <a:srgbClr val="000000"/>
                </a:solidFill>
              </a:rPr>
              <a:t>And we now have improved strategies and interventions to reach populations in need of prevention, care, and related services.</a:t>
            </a:r>
          </a:p>
          <a:p>
            <a:endParaRPr lang="en-US" sz="1500" baseline="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D131A-06F0-4786-852A-8A31187B1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8828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57"/>
              </a:spcAft>
            </a:pPr>
            <a:r>
              <a:rPr lang="en-US" sz="1500" dirty="0">
                <a:solidFill>
                  <a:srgbClr val="000000"/>
                </a:solidFill>
                <a:latin typeface="+mj-lt"/>
                <a:ea typeface="Arial Unicode MS" pitchFamily="34" charset="-128"/>
                <a:cs typeface="Arial Unicode MS" pitchFamily="34" charset="-128"/>
              </a:rPr>
              <a:t>We all share these </a:t>
            </a:r>
            <a:r>
              <a:rPr lang="en-US" sz="1500" baseline="0" dirty="0">
                <a:solidFill>
                  <a:srgbClr val="000000"/>
                </a:solidFill>
                <a:latin typeface="+mj-lt"/>
                <a:ea typeface="Arial Unicode MS" pitchFamily="34" charset="-128"/>
                <a:cs typeface="Arial Unicode MS" pitchFamily="34" charset="-128"/>
              </a:rPr>
              <a:t>HIV prevention goals, which include ensuring that people with HIV live healthy lives, reducing the number of new HIV infections, and reducing HIV-related health disparities.  As I just mentioned, we have some great prevention options.  However, we still have some major challenges.  </a:t>
            </a:r>
            <a:r>
              <a:rPr lang="en-US" sz="1500" baseline="0" dirty="0" smtClean="0">
                <a:solidFill>
                  <a:srgbClr val="000000"/>
                </a:solidFill>
                <a:latin typeface="+mj-lt"/>
                <a:ea typeface="Arial Unicode MS" pitchFamily="34" charset="-128"/>
                <a:cs typeface="Arial Unicode MS" pitchFamily="34" charset="-128"/>
              </a:rPr>
              <a:t>Some groups are at very high risk of getting </a:t>
            </a:r>
            <a:r>
              <a:rPr lang="en-US" sz="1500" baseline="0" dirty="0">
                <a:solidFill>
                  <a:srgbClr val="000000"/>
                </a:solidFill>
                <a:latin typeface="+mj-lt"/>
                <a:ea typeface="Arial Unicode MS" pitchFamily="34" charset="-128"/>
                <a:cs typeface="Arial Unicode MS" pitchFamily="34" charset="-128"/>
              </a:rPr>
              <a:t>HIV during their </a:t>
            </a:r>
            <a:r>
              <a:rPr lang="en-US" sz="1500" baseline="0" dirty="0" smtClean="0">
                <a:solidFill>
                  <a:srgbClr val="000000"/>
                </a:solidFill>
                <a:latin typeface="+mj-lt"/>
                <a:ea typeface="Arial Unicode MS" pitchFamily="34" charset="-128"/>
                <a:cs typeface="Arial Unicode MS" pitchFamily="34" charset="-128"/>
              </a:rPr>
              <a:t>lifetime; </a:t>
            </a:r>
            <a:r>
              <a:rPr lang="en-US" sz="1500" b="0" baseline="0" dirty="0" smtClean="0">
                <a:solidFill>
                  <a:srgbClr val="000000"/>
                </a:solidFill>
                <a:latin typeface="+mj-lt"/>
                <a:ea typeface="Arial Unicode MS" pitchFamily="34" charset="-128"/>
                <a:cs typeface="Arial Unicode MS" pitchFamily="34" charset="-128"/>
              </a:rPr>
              <a:t>for example, communities of color, gay, bisexual, and other men who have sex with men, and people who inject drugs</a:t>
            </a:r>
            <a:r>
              <a:rPr lang="en-US" sz="1500" baseline="0" dirty="0" smtClean="0">
                <a:solidFill>
                  <a:srgbClr val="000000"/>
                </a:solidFill>
                <a:latin typeface="+mj-lt"/>
                <a:ea typeface="Arial Unicode MS" pitchFamily="34" charset="-128"/>
                <a:cs typeface="Arial Unicode MS" pitchFamily="34" charset="-128"/>
              </a:rPr>
              <a:t>. </a:t>
            </a:r>
            <a:r>
              <a:rPr lang="en-US" sz="1500" baseline="0" dirty="0">
                <a:solidFill>
                  <a:srgbClr val="000000"/>
                </a:solidFill>
                <a:latin typeface="+mj-lt"/>
                <a:ea typeface="Arial Unicode MS" pitchFamily="34" charset="-128"/>
                <a:cs typeface="Arial Unicode MS" pitchFamily="34" charset="-128"/>
              </a:rPr>
              <a:t>We also know that we have groups at risk for outbreaks.  People’s health is on the line, and to achieve these prevention goals, we need to use all tools available to 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D131A-06F0-4786-852A-8A31187B1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531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solidFill>
                  <a:srgbClr val="000000"/>
                </a:solidFill>
              </a:rPr>
              <a:t>Let’s start by talking about traditional</a:t>
            </a:r>
            <a:r>
              <a:rPr lang="en-US" sz="1500" baseline="0" dirty="0" smtClean="0">
                <a:solidFill>
                  <a:srgbClr val="000000"/>
                </a:solidFill>
              </a:rPr>
              <a:t> public health practice.</a:t>
            </a:r>
            <a:endParaRPr lang="en-US" sz="1500" dirty="0">
              <a:solidFill>
                <a:srgbClr val="00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319026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b="0" dirty="0">
                <a:solidFill>
                  <a:srgbClr val="000000"/>
                </a:solidFill>
              </a:rPr>
              <a:t>Public health helps people and communities. [CLICK] In order</a:t>
            </a:r>
            <a:r>
              <a:rPr lang="en-US" sz="1500" b="0" baseline="0" dirty="0">
                <a:solidFill>
                  <a:srgbClr val="000000"/>
                </a:solidFill>
              </a:rPr>
              <a:t> to understand public health problems, </a:t>
            </a:r>
            <a:r>
              <a:rPr lang="en-US" sz="1500" b="0" dirty="0">
                <a:solidFill>
                  <a:srgbClr val="000000"/>
                </a:solidFill>
              </a:rPr>
              <a:t>CDC and health departments monitor and report illness and other health conditions. </a:t>
            </a:r>
            <a:r>
              <a:rPr lang="en-US" sz="1500" b="0" dirty="0" smtClean="0">
                <a:solidFill>
                  <a:srgbClr val="000000"/>
                </a:solidFill>
              </a:rPr>
              <a:t>This </a:t>
            </a:r>
            <a:r>
              <a:rPr lang="en-US" sz="1500" b="0" dirty="0">
                <a:solidFill>
                  <a:srgbClr val="000000"/>
                </a:solidFill>
              </a:rPr>
              <a:t>is called public health surveillance</a:t>
            </a:r>
            <a:r>
              <a:rPr lang="en-US" sz="1500" b="0" dirty="0" smtClean="0">
                <a:solidFill>
                  <a:srgbClr val="000000"/>
                </a:solidFill>
              </a:rPr>
              <a:t>. The word surveillance can have different meanings</a:t>
            </a:r>
            <a:r>
              <a:rPr lang="en-US" sz="1500" b="0" baseline="0" dirty="0" smtClean="0">
                <a:solidFill>
                  <a:srgbClr val="000000"/>
                </a:solidFill>
              </a:rPr>
              <a:t> in different situations, but </a:t>
            </a:r>
            <a:r>
              <a:rPr lang="en-US" sz="1500" b="0" i="0" kern="1200" baseline="0" dirty="0" smtClean="0">
                <a:solidFill>
                  <a:srgbClr val="000000"/>
                </a:solidFill>
                <a:effectLst/>
                <a:latin typeface="+mn-lt"/>
                <a:ea typeface="+mn-ea"/>
                <a:cs typeface="+mn-cs"/>
              </a:rPr>
              <a:t>public </a:t>
            </a:r>
            <a:r>
              <a:rPr lang="en-US" sz="1500" b="0" i="0" kern="1200" baseline="0" dirty="0">
                <a:solidFill>
                  <a:srgbClr val="000000"/>
                </a:solidFill>
                <a:effectLst/>
                <a:latin typeface="+mn-lt"/>
                <a:ea typeface="+mn-ea"/>
                <a:cs typeface="+mn-cs"/>
              </a:rPr>
              <a:t>health </a:t>
            </a:r>
            <a:r>
              <a:rPr lang="en-US" sz="1500" b="0" i="0" kern="1200" baseline="0" dirty="0" smtClean="0">
                <a:solidFill>
                  <a:srgbClr val="000000"/>
                </a:solidFill>
                <a:effectLst/>
                <a:latin typeface="+mn-lt"/>
                <a:ea typeface="+mn-ea"/>
                <a:cs typeface="+mn-cs"/>
              </a:rPr>
              <a:t>surveillance </a:t>
            </a:r>
            <a:r>
              <a:rPr lang="en-US" sz="1500" b="0" i="0" kern="1200" baseline="0" dirty="0">
                <a:solidFill>
                  <a:srgbClr val="000000"/>
                </a:solidFill>
                <a:effectLst/>
                <a:latin typeface="+mn-lt"/>
                <a:ea typeface="+mn-ea"/>
                <a:cs typeface="+mn-cs"/>
              </a:rPr>
              <a:t>has a very different </a:t>
            </a:r>
            <a:r>
              <a:rPr lang="en-US" sz="1500" b="0" i="0" kern="1200" baseline="0" dirty="0" smtClean="0">
                <a:solidFill>
                  <a:srgbClr val="000000"/>
                </a:solidFill>
                <a:effectLst/>
                <a:latin typeface="+mn-lt"/>
                <a:ea typeface="+mn-ea"/>
                <a:cs typeface="+mn-cs"/>
              </a:rPr>
              <a:t>goal than some other types of surveillance, </a:t>
            </a:r>
            <a:r>
              <a:rPr lang="en-US" sz="1500" b="0" i="0" kern="1200" baseline="0" dirty="0">
                <a:solidFill>
                  <a:srgbClr val="000000"/>
                </a:solidFill>
                <a:effectLst/>
                <a:latin typeface="+mn-lt"/>
                <a:ea typeface="+mn-ea"/>
                <a:cs typeface="+mn-cs"/>
              </a:rPr>
              <a:t>and the information health departments gather guides</a:t>
            </a:r>
            <a:r>
              <a:rPr lang="en-US" sz="1500" dirty="0">
                <a:solidFill>
                  <a:srgbClr val="000000"/>
                </a:solidFill>
                <a:effectLst/>
              </a:rPr>
              <a:t> public health policy and prevention strategies to keep people healthy.</a:t>
            </a:r>
            <a:endParaRPr lang="en-US" sz="1500" b="0" baseline="0"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500" b="0" baseline="0"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500" b="0" baseline="0" dirty="0">
                <a:solidFill>
                  <a:srgbClr val="000000"/>
                </a:solidFill>
              </a:rPr>
              <a:t>Public health surveillance has been used for more than 100 years for a wide variety of conditions, </a:t>
            </a:r>
            <a:r>
              <a:rPr lang="en-US" sz="1500" b="0" baseline="0" dirty="0" smtClean="0">
                <a:solidFill>
                  <a:srgbClr val="000000"/>
                </a:solidFill>
              </a:rPr>
              <a:t>like [CLICK] </a:t>
            </a:r>
            <a:r>
              <a:rPr lang="en-US" sz="1500" b="0" baseline="0" dirty="0">
                <a:solidFill>
                  <a:srgbClr val="000000"/>
                </a:solidFill>
              </a:rPr>
              <a:t>foodborne illness, </a:t>
            </a:r>
            <a:r>
              <a:rPr lang="en-US" sz="1500" b="0" baseline="0" dirty="0" smtClean="0">
                <a:solidFill>
                  <a:srgbClr val="000000"/>
                </a:solidFill>
              </a:rPr>
              <a:t>[CLICK] cancer</a:t>
            </a:r>
            <a:r>
              <a:rPr lang="en-US" sz="1500" b="0" baseline="0" dirty="0">
                <a:solidFill>
                  <a:srgbClr val="000000"/>
                </a:solidFill>
              </a:rPr>
              <a:t>, and </a:t>
            </a:r>
            <a:r>
              <a:rPr lang="en-US" sz="1500" b="0" baseline="0" dirty="0" smtClean="0">
                <a:solidFill>
                  <a:srgbClr val="000000"/>
                </a:solidFill>
              </a:rPr>
              <a:t>[CLICK] tuberculosis</a:t>
            </a:r>
            <a:r>
              <a:rPr lang="en-US" sz="1500" b="0" baseline="0" dirty="0">
                <a:solidFill>
                  <a:srgbClr val="000000"/>
                </a:solidFill>
              </a:rPr>
              <a:t>.</a:t>
            </a:r>
            <a:endParaRPr lang="en-US" sz="1500" b="0" dirty="0">
              <a:solidFill>
                <a:srgbClr val="000000"/>
              </a:solidFill>
            </a:endParaRPr>
          </a:p>
          <a:p>
            <a:endParaRPr lang="en-US" sz="1600"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785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500" b="0" baseline="0" dirty="0" smtClean="0">
                <a:solidFill>
                  <a:srgbClr val="000000"/>
                </a:solidFill>
              </a:rPr>
              <a:t>This </a:t>
            </a:r>
            <a:r>
              <a:rPr lang="en-US" sz="1500" b="0" baseline="0" dirty="0">
                <a:solidFill>
                  <a:srgbClr val="000000"/>
                </a:solidFill>
              </a:rPr>
              <a:t>monitoring is important for detecting developing outbreaks. For example, public health data help to find outbreaks associated with contaminated food and keep the food supply safe.</a:t>
            </a:r>
          </a:p>
          <a:p>
            <a:endParaRPr lang="en-US" sz="1500" b="0" baseline="0" dirty="0">
              <a:solidFill>
                <a:srgbClr val="000000"/>
              </a:solidFill>
            </a:endParaRPr>
          </a:p>
          <a:p>
            <a:r>
              <a:rPr lang="en-US" sz="1500" b="0" baseline="0" dirty="0" smtClean="0">
                <a:solidFill>
                  <a:srgbClr val="000000"/>
                </a:solidFill>
              </a:rPr>
              <a:t>[CLICK] It’s </a:t>
            </a:r>
            <a:r>
              <a:rPr lang="en-US" sz="1500" b="0" baseline="0" dirty="0">
                <a:solidFill>
                  <a:srgbClr val="000000"/>
                </a:solidFill>
              </a:rPr>
              <a:t>also important for </a:t>
            </a:r>
            <a:r>
              <a:rPr lang="en-US" sz="1500" b="0" baseline="0" dirty="0" smtClean="0">
                <a:solidFill>
                  <a:srgbClr val="000000"/>
                </a:solidFill>
              </a:rPr>
              <a:t>helping people at </a:t>
            </a:r>
            <a:r>
              <a:rPr lang="en-US" sz="1500" b="0" baseline="0" dirty="0">
                <a:solidFill>
                  <a:srgbClr val="000000"/>
                </a:solidFill>
              </a:rPr>
              <a:t>risk to stay well.  For example, when public health identifies a community with increases in tuberculosis, it can help to get testing and treatment to the people who need it.</a:t>
            </a:r>
          </a:p>
          <a:p>
            <a:endParaRPr lang="en-US" sz="1500" b="0" baseline="0" dirty="0">
              <a:solidFill>
                <a:srgbClr val="000000"/>
              </a:solidFill>
            </a:endParaRPr>
          </a:p>
          <a:p>
            <a:r>
              <a:rPr lang="en-US" sz="1500" b="0" baseline="0" dirty="0" smtClean="0">
                <a:solidFill>
                  <a:srgbClr val="000000"/>
                </a:solidFill>
              </a:rPr>
              <a:t>[CLICK] Overall</a:t>
            </a:r>
            <a:r>
              <a:rPr lang="en-US" sz="1500" b="0" baseline="0" dirty="0">
                <a:solidFill>
                  <a:srgbClr val="000000"/>
                </a:solidFill>
              </a:rPr>
              <a:t>, public health surveillance helps us to target limited resources to the people and areas that need them most. For example, public health data help to identify states with high rates of drug </a:t>
            </a:r>
            <a:r>
              <a:rPr lang="en-US" sz="1500" b="0" baseline="0" dirty="0" smtClean="0">
                <a:solidFill>
                  <a:srgbClr val="000000"/>
                </a:solidFill>
              </a:rPr>
              <a:t>overdoses. Those states can then work to prevent </a:t>
            </a:r>
            <a:r>
              <a:rPr lang="en-US" sz="1500" b="0" baseline="0" dirty="0">
                <a:solidFill>
                  <a:srgbClr val="000000"/>
                </a:solidFill>
              </a:rPr>
              <a:t>overdoses and treat opioid use disorder.</a:t>
            </a:r>
          </a:p>
          <a:p>
            <a:endParaRPr lang="en-US" sz="1500" b="0" baseline="0" dirty="0">
              <a:solidFill>
                <a:srgbClr val="000000"/>
              </a:solidFill>
            </a:endParaRPr>
          </a:p>
          <a:p>
            <a:r>
              <a:rPr lang="en-US" sz="1500" dirty="0" smtClean="0">
                <a:solidFill>
                  <a:srgbClr val="000000"/>
                </a:solidFill>
              </a:rPr>
              <a:t>Without </a:t>
            </a:r>
            <a:r>
              <a:rPr lang="en-US" sz="1500" dirty="0">
                <a:solidFill>
                  <a:srgbClr val="000000"/>
                </a:solidFill>
              </a:rPr>
              <a:t>public health surveillance, our society couldn’t prevent illness or provide care as effectively.</a:t>
            </a:r>
            <a:r>
              <a:rPr lang="en-US" sz="1500" baseline="0" dirty="0">
                <a:solidFill>
                  <a:srgbClr val="000000"/>
                </a:solidFill>
              </a:rPr>
              <a:t>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2235755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solidFill>
                  <a:srgbClr val="000000"/>
                </a:solidFill>
              </a:rPr>
              <a:t>Public health surveillance</a:t>
            </a:r>
            <a:r>
              <a:rPr lang="en-US" sz="1500" baseline="0" dirty="0" smtClean="0">
                <a:solidFill>
                  <a:srgbClr val="000000"/>
                </a:solidFill>
              </a:rPr>
              <a:t> systems have evolved over the past century, with the availability of new technologies.</a:t>
            </a:r>
            <a:endParaRPr lang="en-US" sz="1500" dirty="0">
              <a:solidFill>
                <a:srgbClr val="00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581832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wmf"/><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Master" Target="../slideMasters/slideMaster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1.wmf"/><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Master" Target="../slideMasters/slideMaster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0"/>
            <a:ext cx="9144000" cy="907961"/>
          </a:xfrm>
          <a:prstGeom prst="rect">
            <a:avLst/>
          </a:prstGeom>
        </p:spPr>
      </p:pic>
      <p:sp>
        <p:nvSpPr>
          <p:cNvPr id="7" name="Title 1"/>
          <p:cNvSpPr>
            <a:spLocks noGrp="1"/>
          </p:cNvSpPr>
          <p:nvPr>
            <p:ph type="title"/>
          </p:nvPr>
        </p:nvSpPr>
        <p:spPr>
          <a:xfrm>
            <a:off x="457199" y="1039553"/>
            <a:ext cx="8408977" cy="885728"/>
          </a:xfrm>
          <a:prstGeom prst="rect">
            <a:avLst/>
          </a:prstGeom>
        </p:spPr>
        <p:txBody>
          <a:bodyPr/>
          <a:lstStyle>
            <a:lvl1pPr algn="l">
              <a:lnSpc>
                <a:spcPts val="3000"/>
              </a:lnSpc>
              <a:defRPr sz="2800" b="1" baseline="0">
                <a:solidFill>
                  <a:srgbClr val="00788A"/>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788A"/>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National Center for HIV/AIDS, Viral Hepatitis, STD, and TB Prevention</a:t>
            </a:r>
          </a:p>
        </p:txBody>
      </p:sp>
    </p:spTree>
    <p:extLst>
      <p:ext uri="{BB962C8B-B14F-4D97-AF65-F5344CB8AC3E}">
        <p14:creationId xmlns:p14="http://schemas.microsoft.com/office/powerpoint/2010/main" val="660902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nSpc>
                <a:spcPts val="2250"/>
              </a:lnSpc>
              <a:defRPr sz="21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200151"/>
            <a:ext cx="8229600" cy="3143250"/>
          </a:xfrm>
          <a:prstGeom prst="rect">
            <a:avLst/>
          </a:prstGeom>
        </p:spPr>
        <p:txBody>
          <a:bodyPr/>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24645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667" b="15561"/>
          <a:stretch/>
        </p:blipFill>
        <p:spPr>
          <a:xfrm>
            <a:off x="-7129" y="2"/>
            <a:ext cx="9151130" cy="738089"/>
          </a:xfrm>
          <a:prstGeom prst="rect">
            <a:avLst/>
          </a:prstGeom>
        </p:spPr>
      </p:pic>
      <p:sp>
        <p:nvSpPr>
          <p:cNvPr id="7" name="Title 1"/>
          <p:cNvSpPr>
            <a:spLocks noGrp="1"/>
          </p:cNvSpPr>
          <p:nvPr>
            <p:ph type="title"/>
          </p:nvPr>
        </p:nvSpPr>
        <p:spPr>
          <a:xfrm>
            <a:off x="457199" y="1039554"/>
            <a:ext cx="8408978" cy="885728"/>
          </a:xfrm>
          <a:prstGeom prst="rect">
            <a:avLst/>
          </a:prstGeom>
        </p:spPr>
        <p:txBody>
          <a:bodyPr/>
          <a:lstStyle>
            <a:lvl1pPr algn="l">
              <a:lnSpc>
                <a:spcPts val="2250"/>
              </a:lnSpc>
              <a:defRPr sz="2100" b="1" baseline="0">
                <a:solidFill>
                  <a:srgbClr val="00788A"/>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1500" b="1" baseline="0">
                <a:solidFill>
                  <a:srgbClr val="00788A"/>
                </a:solidFill>
                <a:effectLst/>
                <a:latin typeface="Calibri"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1500"/>
              </a:lnSpc>
              <a:buNone/>
              <a:defRPr sz="135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1" y="90152"/>
            <a:ext cx="6903076" cy="369332"/>
          </a:xfrm>
          <a:prstGeom prst="rect">
            <a:avLst/>
          </a:prstGeom>
          <a:noFill/>
        </p:spPr>
        <p:txBody>
          <a:bodyPr wrap="square" rtlCol="0">
            <a:spAutoFit/>
          </a:bodyPr>
          <a:lstStyle/>
          <a:p>
            <a:r>
              <a:rPr lang="en-US" sz="1800" b="1" dirty="0">
                <a:solidFill>
                  <a:srgbClr val="FFFFFF">
                    <a:lumMod val="95000"/>
                  </a:srgbClr>
                </a:solidFill>
                <a:latin typeface="Calibri" panose="020F0502020204030204" pitchFamily="34" charset="0"/>
              </a:rPr>
              <a:t>National Center for HIV/AIDS, Viral Hepatitis, STD, and TB Prevention</a:t>
            </a:r>
          </a:p>
        </p:txBody>
      </p:sp>
    </p:spTree>
    <p:extLst>
      <p:ext uri="{BB962C8B-B14F-4D97-AF65-F5344CB8AC3E}">
        <p14:creationId xmlns:p14="http://schemas.microsoft.com/office/powerpoint/2010/main" val="746384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2250"/>
              </a:lnSpc>
              <a:defRPr sz="21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5"/>
            <a:ext cx="9144000" cy="134374"/>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257168" indent="-257168">
              <a:buClr>
                <a:srgbClr val="006A71"/>
              </a:buClr>
              <a:buFont typeface="Wingdings" panose="05000000000000000000" pitchFamily="2" charset="2"/>
              <a:buChar char="§"/>
              <a:defRPr sz="1500">
                <a:solidFill>
                  <a:schemeClr val="accent4">
                    <a:lumMod val="75000"/>
                  </a:schemeClr>
                </a:solidFill>
              </a:defRPr>
            </a:lvl1pPr>
            <a:lvl2pPr>
              <a:buClr>
                <a:srgbClr val="9A4E9E"/>
              </a:buClr>
              <a:defRPr sz="1500">
                <a:solidFill>
                  <a:schemeClr val="accent4">
                    <a:lumMod val="75000"/>
                  </a:schemeClr>
                </a:solidFill>
              </a:defRPr>
            </a:lvl2pPr>
            <a:lvl3pPr>
              <a:buClr>
                <a:srgbClr val="C00000"/>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39678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2250"/>
              </a:lnSpc>
              <a:defRPr sz="2100" b="1" baseline="0">
                <a:solidFill>
                  <a:srgbClr val="006166"/>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257168" indent="-257168">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9" indent="-214308">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3" y="1200151"/>
            <a:ext cx="3879669" cy="3143250"/>
          </a:xfrm>
          <a:prstGeom prst="rect">
            <a:avLst/>
          </a:prstGeom>
        </p:spPr>
        <p:txBody>
          <a:bodyPr/>
          <a:lstStyle>
            <a:lvl1pPr marL="257168" indent="-257168">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9" indent="-214308">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1" y="5029202"/>
            <a:ext cx="9143196" cy="122049"/>
          </a:xfrm>
          <a:prstGeom prst="rect">
            <a:avLst/>
          </a:prstGeom>
        </p:spPr>
      </p:pic>
    </p:spTree>
    <p:extLst>
      <p:ext uri="{BB962C8B-B14F-4D97-AF65-F5344CB8AC3E}">
        <p14:creationId xmlns:p14="http://schemas.microsoft.com/office/powerpoint/2010/main" val="3262363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27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2" y="4425696"/>
            <a:ext cx="7772400" cy="426244"/>
          </a:xfrm>
          <a:prstGeom prst="rect">
            <a:avLst/>
          </a:prstGeom>
        </p:spPr>
        <p:txBody>
          <a:bodyPr anchor="b"/>
          <a:lstStyle>
            <a:lvl1pPr marL="0" indent="0" algn="l">
              <a:lnSpc>
                <a:spcPts val="1650"/>
              </a:lnSpc>
              <a:buNone/>
              <a:defRPr sz="1500" baseline="0">
                <a:solidFill>
                  <a:schemeClr val="bg2"/>
                </a:solidFill>
                <a:latin typeface="Calibri"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59987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4" b="18140"/>
          <a:stretch/>
        </p:blipFill>
        <p:spPr>
          <a:xfrm>
            <a:off x="-7130" y="4425564"/>
            <a:ext cx="9158259" cy="717937"/>
          </a:xfrm>
          <a:prstGeom prst="rect">
            <a:avLst/>
          </a:prstGeom>
        </p:spPr>
      </p:pic>
      <p:sp>
        <p:nvSpPr>
          <p:cNvPr id="3" name="TextBox 2"/>
          <p:cNvSpPr txBox="1"/>
          <p:nvPr userDrawn="1"/>
        </p:nvSpPr>
        <p:spPr>
          <a:xfrm>
            <a:off x="419542" y="2746826"/>
            <a:ext cx="7794016"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710058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nSpc>
                <a:spcPts val="2250"/>
              </a:lnSpc>
              <a:defRPr sz="21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200151"/>
            <a:ext cx="8229600" cy="3143250"/>
          </a:xfrm>
          <a:prstGeom prst="rect">
            <a:avLst/>
          </a:prstGeom>
        </p:spPr>
        <p:txBody>
          <a:bodyPr/>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614863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858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914401"/>
            <a:ext cx="8229600" cy="3886199"/>
          </a:xfrm>
          <a:prstGeom prst="rect">
            <a:avLst/>
          </a:prstGeom>
        </p:spPr>
        <p:txBody>
          <a:bodyPr/>
          <a:lstStyle>
            <a:lvl1pPr marL="173831" indent="-173831">
              <a:defRPr/>
            </a:lvl1pPr>
            <a:lvl2pPr marL="429816" indent="-219075">
              <a:defRPr/>
            </a:lvl2pPr>
            <a:lvl3pPr marL="600075" indent="-163116">
              <a:defRPr/>
            </a:lvl3pPr>
            <a:lvl4pPr marL="771525" indent="-169069">
              <a:defRPr/>
            </a:lvl4pPr>
            <a:lvl5pPr marL="939404" indent="-17145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304800" y="4869657"/>
            <a:ext cx="2133600" cy="273844"/>
          </a:xfrm>
          <a:prstGeom prst="rect">
            <a:avLst/>
          </a:prstGeom>
        </p:spPr>
        <p:txBody>
          <a:bodyPr/>
          <a:lstStyle/>
          <a:p>
            <a:pPr eaLnBrk="1" fontAlgn="auto" hangingPunct="1">
              <a:spcBef>
                <a:spcPts val="0"/>
              </a:spcBef>
              <a:spcAft>
                <a:spcPts val="0"/>
              </a:spcAft>
            </a:pPr>
            <a:fld id="{1B0A5EE0-B5F2-4B59-8A61-622E16480F6A}" type="datetime1">
              <a:rPr lang="en-US" smtClean="0">
                <a:solidFill>
                  <a:prstClr val="black">
                    <a:tint val="75000"/>
                  </a:prstClr>
                </a:solidFill>
                <a:latin typeface="Myriad Web Pro"/>
              </a:rPr>
              <a:pPr eaLnBrk="1" fontAlgn="auto" hangingPunct="1">
                <a:spcBef>
                  <a:spcPts val="0"/>
                </a:spcBef>
                <a:spcAft>
                  <a:spcPts val="0"/>
                </a:spcAft>
              </a:pPr>
              <a:t>2/12/2019</a:t>
            </a:fld>
            <a:endParaRPr lang="en-US" dirty="0">
              <a:solidFill>
                <a:prstClr val="black">
                  <a:tint val="75000"/>
                </a:prstClr>
              </a:solidFill>
              <a:latin typeface="Myriad Web Pro"/>
            </a:endParaRPr>
          </a:p>
        </p:txBody>
      </p:sp>
      <p:sp>
        <p:nvSpPr>
          <p:cNvPr id="5" name="Footer Placeholder 4"/>
          <p:cNvSpPr>
            <a:spLocks noGrp="1"/>
          </p:cNvSpPr>
          <p:nvPr>
            <p:ph type="ftr" sz="quarter" idx="11"/>
          </p:nvPr>
        </p:nvSpPr>
        <p:spPr>
          <a:xfrm>
            <a:off x="3124200" y="4869657"/>
            <a:ext cx="2895600" cy="273844"/>
          </a:xfrm>
          <a:prstGeom prst="rect">
            <a:avLst/>
          </a:prstGeom>
        </p:spPr>
        <p:txBody>
          <a:bodyPr/>
          <a:lstStyle/>
          <a:p>
            <a:pPr eaLnBrk="1" fontAlgn="auto" hangingPunct="1">
              <a:spcBef>
                <a:spcPts val="0"/>
              </a:spcBef>
              <a:spcAft>
                <a:spcPts val="0"/>
              </a:spcAft>
            </a:pPr>
            <a:endParaRPr lang="en-US" dirty="0">
              <a:solidFill>
                <a:prstClr val="black">
                  <a:tint val="75000"/>
                </a:prstClr>
              </a:solidFill>
              <a:latin typeface="Myriad Web Pro"/>
            </a:endParaRPr>
          </a:p>
        </p:txBody>
      </p:sp>
      <p:sp>
        <p:nvSpPr>
          <p:cNvPr id="6" name="Slide Number Placeholder 5"/>
          <p:cNvSpPr>
            <a:spLocks noGrp="1"/>
          </p:cNvSpPr>
          <p:nvPr>
            <p:ph type="sldNum" sz="quarter" idx="12"/>
          </p:nvPr>
        </p:nvSpPr>
        <p:spPr>
          <a:xfrm>
            <a:off x="6773091" y="4627994"/>
            <a:ext cx="2133600" cy="273844"/>
          </a:xfrm>
          <a:prstGeom prst="rect">
            <a:avLst/>
          </a:prstGeom>
        </p:spPr>
        <p:txBody>
          <a:bodyPr/>
          <a:lstStyle>
            <a:lvl1pPr>
              <a:defRPr sz="1200"/>
            </a:lvl1pPr>
          </a:lstStyle>
          <a:p>
            <a:pPr eaLnBrk="1" fontAlgn="auto" hangingPunct="1">
              <a:spcBef>
                <a:spcPts val="0"/>
              </a:spcBef>
              <a:spcAft>
                <a:spcPts val="0"/>
              </a:spcAft>
            </a:pPr>
            <a:fld id="{47BB38AB-6F56-44B1-96C7-1CA418B1F478}" type="slidenum">
              <a:rPr lang="en-US" smtClean="0">
                <a:solidFill>
                  <a:prstClr val="black">
                    <a:tint val="75000"/>
                  </a:prstClr>
                </a:solidFill>
                <a:latin typeface="Myriad Web Pro"/>
              </a:rPr>
              <a:pPr eaLnBrk="1" fontAlgn="auto" hangingPunct="1">
                <a:spcBef>
                  <a:spcPts val="0"/>
                </a:spcBef>
                <a:spcAft>
                  <a:spcPts val="0"/>
                </a:spcAft>
              </a:pPr>
              <a:t>‹#›</a:t>
            </a:fld>
            <a:endParaRPr lang="en-US" dirty="0">
              <a:solidFill>
                <a:prstClr val="black">
                  <a:tint val="75000"/>
                </a:prstClr>
              </a:solidFill>
              <a:latin typeface="Myriad Web Pro"/>
            </a:endParaRPr>
          </a:p>
        </p:txBody>
      </p:sp>
    </p:spTree>
    <p:extLst>
      <p:ext uri="{BB962C8B-B14F-4D97-AF65-F5344CB8AC3E}">
        <p14:creationId xmlns:p14="http://schemas.microsoft.com/office/powerpoint/2010/main" val="1375489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485900"/>
            <a:ext cx="8229600" cy="1257300"/>
          </a:xfrm>
          <a:prstGeom prst="rect">
            <a:avLst/>
          </a:prstGeom>
        </p:spPr>
        <p:txBody>
          <a:bodyPr lIns="68390" tIns="34289" rIns="68390" bIns="34289"/>
          <a:lstStyle>
            <a:lvl1pPr>
              <a:lnSpc>
                <a:spcPts val="2250"/>
              </a:lnSpc>
              <a:defRPr sz="2100" b="1" baseline="0">
                <a:solidFill>
                  <a:schemeClr val="bg1"/>
                </a:solidFill>
                <a:effectLst/>
              </a:defRPr>
            </a:lvl1pPr>
          </a:lstStyle>
          <a:p>
            <a:r>
              <a:rPr lang="en-US" dirty="0"/>
              <a:t>Title of Presentation – Myriad Pro</a:t>
            </a:r>
            <a:br>
              <a:rPr lang="en-US" dirty="0"/>
            </a:br>
            <a:r>
              <a:rPr lang="en-US" dirty="0"/>
              <a:t> Bold, Shadow 28pt</a:t>
            </a:r>
          </a:p>
        </p:txBody>
      </p:sp>
      <p:sp>
        <p:nvSpPr>
          <p:cNvPr id="5" name="Subtitle 2"/>
          <p:cNvSpPr>
            <a:spLocks noGrp="1"/>
          </p:cNvSpPr>
          <p:nvPr>
            <p:ph type="subTitle" idx="1" hasCustomPrompt="1"/>
          </p:nvPr>
        </p:nvSpPr>
        <p:spPr>
          <a:xfrm>
            <a:off x="1371600" y="2914650"/>
            <a:ext cx="6400800" cy="342900"/>
          </a:xfrm>
          <a:prstGeom prst="rect">
            <a:avLst/>
          </a:prstGeom>
        </p:spPr>
        <p:txBody>
          <a:bodyPr lIns="68390" tIns="34289" rIns="68390" bIns="34289"/>
          <a:lstStyle>
            <a:lvl1pPr marL="0" indent="0" algn="ctr">
              <a:buNone/>
              <a:defRPr sz="1500" b="1" baseline="0">
                <a:solidFill>
                  <a:schemeClr val="bg2"/>
                </a:solidFill>
                <a:effectLst/>
              </a:defRPr>
            </a:lvl1pPr>
            <a:lvl2pPr marL="341759" indent="0" algn="ctr">
              <a:buNone/>
              <a:defRPr>
                <a:solidFill>
                  <a:schemeClr val="tx1">
                    <a:tint val="75000"/>
                  </a:schemeClr>
                </a:solidFill>
              </a:defRPr>
            </a:lvl2pPr>
            <a:lvl3pPr marL="683641" indent="0" algn="ctr">
              <a:buNone/>
              <a:defRPr>
                <a:solidFill>
                  <a:schemeClr val="tx1">
                    <a:tint val="75000"/>
                  </a:schemeClr>
                </a:solidFill>
              </a:defRPr>
            </a:lvl3pPr>
            <a:lvl4pPr marL="1025462" indent="0" algn="ctr">
              <a:buNone/>
              <a:defRPr>
                <a:solidFill>
                  <a:schemeClr val="tx1">
                    <a:tint val="75000"/>
                  </a:schemeClr>
                </a:solidFill>
              </a:defRPr>
            </a:lvl4pPr>
            <a:lvl5pPr marL="1367282" indent="0" algn="ctr">
              <a:buNone/>
              <a:defRPr>
                <a:solidFill>
                  <a:schemeClr val="tx1">
                    <a:tint val="75000"/>
                  </a:schemeClr>
                </a:solidFill>
              </a:defRPr>
            </a:lvl5pPr>
            <a:lvl6pPr marL="1709165" indent="0" algn="ctr">
              <a:buNone/>
              <a:defRPr>
                <a:solidFill>
                  <a:schemeClr val="tx1">
                    <a:tint val="75000"/>
                  </a:schemeClr>
                </a:solidFill>
              </a:defRPr>
            </a:lvl6pPr>
            <a:lvl7pPr marL="2050922" indent="0" algn="ctr">
              <a:buNone/>
              <a:defRPr>
                <a:solidFill>
                  <a:schemeClr val="tx1">
                    <a:tint val="75000"/>
                  </a:schemeClr>
                </a:solidFill>
              </a:defRPr>
            </a:lvl7pPr>
            <a:lvl8pPr marL="2392680" indent="0" algn="ctr">
              <a:buNone/>
              <a:defRPr>
                <a:solidFill>
                  <a:schemeClr val="tx1">
                    <a:tint val="75000"/>
                  </a:schemeClr>
                </a:solidFill>
              </a:defRPr>
            </a:lvl8pPr>
            <a:lvl9pPr marL="2734447"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3200400"/>
            <a:ext cx="6400800" cy="971550"/>
          </a:xfrm>
          <a:prstGeom prst="rect">
            <a:avLst/>
          </a:prstGeom>
        </p:spPr>
        <p:txBody>
          <a:bodyPr lIns="68390" tIns="34289" rIns="68390" bIns="34289"/>
          <a:lstStyle>
            <a:lvl1pPr algn="ctr">
              <a:lnSpc>
                <a:spcPts val="1500"/>
              </a:lnSpc>
              <a:buNone/>
              <a:defRPr sz="14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400" dirty="0"/>
              <a:t>Title of Presenter –Myriad Pro, 18pt</a:t>
            </a:r>
          </a:p>
          <a:p>
            <a:pPr lvl="0"/>
            <a:endParaRPr lang="en-US" sz="1400" dirty="0"/>
          </a:p>
          <a:p>
            <a:pPr lvl="0"/>
            <a:r>
              <a:rPr lang="en-US" sz="1400" dirty="0"/>
              <a:t>Title of Event</a:t>
            </a:r>
          </a:p>
          <a:p>
            <a:pPr lvl="0"/>
            <a:r>
              <a:rPr lang="en-US" sz="1400" dirty="0"/>
              <a:t>Date of Event</a:t>
            </a:r>
            <a:endParaRPr lang="en-US" dirty="0"/>
          </a:p>
        </p:txBody>
      </p:sp>
      <p:sp>
        <p:nvSpPr>
          <p:cNvPr id="6" name="Text Placeholder 5"/>
          <p:cNvSpPr>
            <a:spLocks noGrp="1"/>
          </p:cNvSpPr>
          <p:nvPr>
            <p:ph type="body" sz="quarter" idx="11" hasCustomPrompt="1"/>
          </p:nvPr>
        </p:nvSpPr>
        <p:spPr>
          <a:xfrm>
            <a:off x="2286000" y="4704588"/>
            <a:ext cx="5105400" cy="137160"/>
          </a:xfrm>
          <a:prstGeom prst="rect">
            <a:avLst/>
          </a:prstGeom>
        </p:spPr>
        <p:txBody>
          <a:bodyPr lIns="68390" tIns="34289" rIns="68390" bIns="34289"/>
          <a:lstStyle>
            <a:lvl1pPr>
              <a:buNone/>
              <a:defRPr sz="800" baseline="0">
                <a:solidFill>
                  <a:schemeClr val="tx2"/>
                </a:solidFill>
              </a:defRPr>
            </a:lvl1pPr>
          </a:lstStyle>
          <a:p>
            <a:r>
              <a:rPr lang="en-US" dirty="0"/>
              <a:t>Place Descriptor Here</a:t>
            </a:r>
          </a:p>
        </p:txBody>
      </p:sp>
      <p:sp>
        <p:nvSpPr>
          <p:cNvPr id="7" name="Text Placeholder 6"/>
          <p:cNvSpPr>
            <a:spLocks noGrp="1"/>
          </p:cNvSpPr>
          <p:nvPr>
            <p:ph type="body" sz="quarter" idx="12" hasCustomPrompt="1"/>
          </p:nvPr>
        </p:nvSpPr>
        <p:spPr>
          <a:xfrm>
            <a:off x="2286000" y="4848606"/>
            <a:ext cx="5105400" cy="171450"/>
          </a:xfrm>
          <a:prstGeom prst="rect">
            <a:avLst/>
          </a:prstGeom>
        </p:spPr>
        <p:txBody>
          <a:bodyPr lIns="68390" tIns="34289" rIns="68390" bIns="34289"/>
          <a:lstStyle>
            <a:lvl1pPr>
              <a:buNone/>
              <a:defRPr sz="800" baseline="0">
                <a:solidFill>
                  <a:schemeClr val="tx2"/>
                </a:solidFill>
              </a:defRPr>
            </a:lvl1pPr>
          </a:lstStyle>
          <a:p>
            <a:r>
              <a:rPr lang="en-US" dirty="0"/>
              <a:t>Place Descriptor Here</a:t>
            </a:r>
          </a:p>
        </p:txBody>
      </p:sp>
    </p:spTree>
    <p:extLst>
      <p:ext uri="{BB962C8B-B14F-4D97-AF65-F5344CB8AC3E}">
        <p14:creationId xmlns:p14="http://schemas.microsoft.com/office/powerpoint/2010/main" val="1601486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68390" tIns="34289" rIns="68390" bIns="34289" anchor="b" anchorCtr="0"/>
          <a:lstStyle>
            <a:lvl1pPr>
              <a:lnSpc>
                <a:spcPts val="2250"/>
              </a:lnSpc>
              <a:defRPr sz="21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200151"/>
            <a:ext cx="8229600" cy="3143250"/>
          </a:xfrm>
          <a:prstGeom prst="rect">
            <a:avLst/>
          </a:prstGeom>
        </p:spPr>
        <p:txBody>
          <a:bodyPr lIns="68390" tIns="34289" rIns="68390" bIns="34289"/>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400">
                <a:solidFill>
                  <a:schemeClr val="bg2"/>
                </a:solidFill>
              </a:defRPr>
            </a:lvl3pPr>
            <a:lvl4pPr>
              <a:buClr>
                <a:schemeClr val="bg1"/>
              </a:buClr>
              <a:buSzPct val="70000"/>
              <a:buFont typeface="Courier New" pitchFamily="49" charset="0"/>
              <a:buChar char="o"/>
              <a:defRPr sz="1400" baseline="0">
                <a:solidFill>
                  <a:schemeClr val="bg2"/>
                </a:solidFill>
              </a:defRPr>
            </a:lvl4pPr>
            <a:lvl5pPr>
              <a:buClr>
                <a:schemeClr val="bg1"/>
              </a:buClr>
              <a:buSzPct val="70000"/>
              <a:buFont typeface="Arial" pitchFamily="34" charset="0"/>
              <a:buChar char="•"/>
              <a:defRPr sz="14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lIns="68390" tIns="34289" rIns="68390" bIns="34289" anchor="b" anchorCtr="0"/>
          <a:lstStyle>
            <a:lvl1pPr algn="ctr">
              <a:lnSpc>
                <a:spcPts val="825"/>
              </a:lnSpc>
              <a:buNone/>
              <a:defRPr sz="800" b="1"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FOR INTERNAL US GOVRNEMENT USE ONLY – DATA ARE THE PROPERTY OF INDIANA STATE HEALTH DEPARTMENT</a:t>
            </a:r>
          </a:p>
        </p:txBody>
      </p:sp>
    </p:spTree>
    <p:extLst>
      <p:ext uri="{BB962C8B-B14F-4D97-AF65-F5344CB8AC3E}">
        <p14:creationId xmlns:p14="http://schemas.microsoft.com/office/powerpoint/2010/main" val="1412273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342900" indent="-342900">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7376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68390" tIns="34289" rIns="68390" bIns="34289" anchor="b" anchorCtr="0"/>
          <a:lstStyle>
            <a:lvl1pPr>
              <a:lnSpc>
                <a:spcPts val="2250"/>
              </a:lnSpc>
              <a:defRPr sz="21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200151"/>
            <a:ext cx="8229600" cy="3143250"/>
          </a:xfrm>
          <a:prstGeom prst="rect">
            <a:avLst/>
          </a:prstGeom>
        </p:spPr>
        <p:txBody>
          <a:bodyPr lIns="68390" tIns="34289" rIns="68390" bIns="34289"/>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400">
                <a:solidFill>
                  <a:schemeClr val="bg2"/>
                </a:solidFill>
              </a:defRPr>
            </a:lvl3pPr>
            <a:lvl4pPr>
              <a:buClr>
                <a:schemeClr val="bg1"/>
              </a:buClr>
              <a:buSzPct val="70000"/>
              <a:buFont typeface="Courier New" pitchFamily="49" charset="0"/>
              <a:buChar char="o"/>
              <a:defRPr sz="1400" baseline="0">
                <a:solidFill>
                  <a:schemeClr val="bg2"/>
                </a:solidFill>
              </a:defRPr>
            </a:lvl4pPr>
            <a:lvl5pPr>
              <a:buClr>
                <a:schemeClr val="bg1"/>
              </a:buClr>
              <a:buSzPct val="70000"/>
              <a:buFont typeface="Arial" pitchFamily="34" charset="0"/>
              <a:buChar char="•"/>
              <a:defRPr sz="14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lIns="68390" tIns="34289" rIns="68390" bIns="34289" anchor="b" anchorCtr="0"/>
          <a:lstStyle>
            <a:lvl1pPr algn="ctr">
              <a:lnSpc>
                <a:spcPts val="825"/>
              </a:lnSpc>
              <a:buNone/>
              <a:defRPr sz="800" b="1"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FOR INTERNAL US GOVRNEMENT USE ONLY – DATA ARE THE PROPERTY OF INDIANA STATE HEALTH DEPARTMENT</a:t>
            </a:r>
          </a:p>
        </p:txBody>
      </p:sp>
    </p:spTree>
    <p:extLst>
      <p:ext uri="{BB962C8B-B14F-4D97-AF65-F5344CB8AC3E}">
        <p14:creationId xmlns:p14="http://schemas.microsoft.com/office/powerpoint/2010/main" val="4009497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2914650"/>
            <a:ext cx="6400800" cy="342900"/>
          </a:xfrm>
          <a:prstGeom prst="rect">
            <a:avLst/>
          </a:prstGeom>
        </p:spPr>
        <p:txBody>
          <a:bodyPr lIns="68390" tIns="34289" rIns="68390" bIns="34289"/>
          <a:lstStyle>
            <a:lvl1pPr marL="0" indent="0" algn="ctr">
              <a:buNone/>
              <a:defRPr sz="1500" b="1" baseline="0">
                <a:solidFill>
                  <a:schemeClr val="bg2"/>
                </a:solidFill>
                <a:effectLst/>
              </a:defRPr>
            </a:lvl1pPr>
            <a:lvl2pPr marL="341759" indent="0" algn="ctr">
              <a:buNone/>
              <a:defRPr>
                <a:solidFill>
                  <a:schemeClr val="tx1">
                    <a:tint val="75000"/>
                  </a:schemeClr>
                </a:solidFill>
              </a:defRPr>
            </a:lvl2pPr>
            <a:lvl3pPr marL="683641" indent="0" algn="ctr">
              <a:buNone/>
              <a:defRPr>
                <a:solidFill>
                  <a:schemeClr val="tx1">
                    <a:tint val="75000"/>
                  </a:schemeClr>
                </a:solidFill>
              </a:defRPr>
            </a:lvl3pPr>
            <a:lvl4pPr marL="1025462" indent="0" algn="ctr">
              <a:buNone/>
              <a:defRPr>
                <a:solidFill>
                  <a:schemeClr val="tx1">
                    <a:tint val="75000"/>
                  </a:schemeClr>
                </a:solidFill>
              </a:defRPr>
            </a:lvl4pPr>
            <a:lvl5pPr marL="1367282" indent="0" algn="ctr">
              <a:buNone/>
              <a:defRPr>
                <a:solidFill>
                  <a:schemeClr val="tx1">
                    <a:tint val="75000"/>
                  </a:schemeClr>
                </a:solidFill>
              </a:defRPr>
            </a:lvl5pPr>
            <a:lvl6pPr marL="1709165" indent="0" algn="ctr">
              <a:buNone/>
              <a:defRPr>
                <a:solidFill>
                  <a:schemeClr val="tx1">
                    <a:tint val="75000"/>
                  </a:schemeClr>
                </a:solidFill>
              </a:defRPr>
            </a:lvl6pPr>
            <a:lvl7pPr marL="2050922" indent="0" algn="ctr">
              <a:buNone/>
              <a:defRPr>
                <a:solidFill>
                  <a:schemeClr val="tx1">
                    <a:tint val="75000"/>
                  </a:schemeClr>
                </a:solidFill>
              </a:defRPr>
            </a:lvl7pPr>
            <a:lvl8pPr marL="2392680" indent="0" algn="ctr">
              <a:buNone/>
              <a:defRPr>
                <a:solidFill>
                  <a:schemeClr val="tx1">
                    <a:tint val="75000"/>
                  </a:schemeClr>
                </a:solidFill>
              </a:defRPr>
            </a:lvl8pPr>
            <a:lvl9pPr marL="2734447"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3200400"/>
            <a:ext cx="6400800" cy="971550"/>
          </a:xfrm>
          <a:prstGeom prst="rect">
            <a:avLst/>
          </a:prstGeom>
        </p:spPr>
        <p:txBody>
          <a:bodyPr lIns="68390" tIns="34289" rIns="68390" bIns="34289"/>
          <a:lstStyle>
            <a:lvl1pPr algn="ctr">
              <a:lnSpc>
                <a:spcPts val="1500"/>
              </a:lnSpc>
              <a:buNone/>
              <a:defRPr sz="14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400" dirty="0"/>
              <a:t>Title of Presenter –Myriad Pro, 18pt</a:t>
            </a:r>
          </a:p>
          <a:p>
            <a:pPr lvl="0"/>
            <a:endParaRPr lang="en-US" sz="1400" dirty="0"/>
          </a:p>
          <a:p>
            <a:pPr lvl="0"/>
            <a:r>
              <a:rPr lang="en-US" sz="1400" dirty="0"/>
              <a:t>Title of Event</a:t>
            </a:r>
          </a:p>
          <a:p>
            <a:pPr lvl="0"/>
            <a:r>
              <a:rPr lang="en-US" sz="1400" dirty="0"/>
              <a:t>Date of Event</a:t>
            </a:r>
            <a:endParaRPr lang="en-US" dirty="0"/>
          </a:p>
        </p:txBody>
      </p:sp>
      <p:sp>
        <p:nvSpPr>
          <p:cNvPr id="11" name="Title 1"/>
          <p:cNvSpPr>
            <a:spLocks noGrp="1"/>
          </p:cNvSpPr>
          <p:nvPr>
            <p:ph type="title" hasCustomPrompt="1"/>
          </p:nvPr>
        </p:nvSpPr>
        <p:spPr>
          <a:xfrm>
            <a:off x="457200" y="1485900"/>
            <a:ext cx="8229600" cy="1257300"/>
          </a:xfrm>
          <a:prstGeom prst="rect">
            <a:avLst/>
          </a:prstGeom>
        </p:spPr>
        <p:txBody>
          <a:bodyPr lIns="68390" tIns="34289" rIns="68390" bIns="34289"/>
          <a:lstStyle>
            <a:lvl1pPr>
              <a:lnSpc>
                <a:spcPts val="2250"/>
              </a:lnSpc>
              <a:defRPr sz="2100" b="1" baseline="0">
                <a:solidFill>
                  <a:schemeClr val="bg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742671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68390" tIns="34289" rIns="68390" bIns="34289" anchor="b" anchorCtr="0"/>
          <a:lstStyle>
            <a:lvl1pPr>
              <a:lnSpc>
                <a:spcPts val="2250"/>
              </a:lnSpc>
              <a:defRPr sz="21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200151"/>
            <a:ext cx="8229600" cy="3143250"/>
          </a:xfrm>
          <a:prstGeom prst="rect">
            <a:avLst/>
          </a:prstGeom>
        </p:spPr>
        <p:txBody>
          <a:bodyPr lIns="68390" tIns="34289" rIns="68390" bIns="34289"/>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400">
                <a:solidFill>
                  <a:schemeClr val="bg2"/>
                </a:solidFill>
              </a:defRPr>
            </a:lvl3pPr>
            <a:lvl4pPr>
              <a:buClr>
                <a:schemeClr val="bg1"/>
              </a:buClr>
              <a:buSzPct val="70000"/>
              <a:buFont typeface="Courier New" pitchFamily="49" charset="0"/>
              <a:buChar char="o"/>
              <a:defRPr sz="1400" baseline="0">
                <a:solidFill>
                  <a:schemeClr val="bg2"/>
                </a:solidFill>
              </a:defRPr>
            </a:lvl4pPr>
            <a:lvl5pPr>
              <a:buClr>
                <a:schemeClr val="bg1"/>
              </a:buClr>
              <a:buSzPct val="70000"/>
              <a:buFont typeface="Arial" pitchFamily="34" charset="0"/>
              <a:buChar char="•"/>
              <a:defRPr sz="14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4343400"/>
            <a:ext cx="6705600" cy="457200"/>
          </a:xfrm>
          <a:prstGeom prst="rect">
            <a:avLst/>
          </a:prstGeom>
        </p:spPr>
        <p:txBody>
          <a:bodyPr lIns="68390" tIns="34289" rIns="68390" bIns="34289" anchor="b" anchorCtr="0"/>
          <a:lstStyle>
            <a:lvl1pPr algn="l">
              <a:lnSpc>
                <a:spcPts val="825"/>
              </a:lnSpc>
              <a:buNone/>
              <a:defRPr sz="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969519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a:prstGeom prst="rect">
            <a:avLst/>
          </a:prstGeom>
        </p:spPr>
        <p:txBody>
          <a:bodyPr lIns="68390" tIns="34289" rIns="68390" bIns="34289" anchor="t"/>
          <a:lstStyle>
            <a:lvl1pPr algn="l">
              <a:lnSpc>
                <a:spcPts val="2850"/>
              </a:lnSpc>
              <a:defRPr sz="2700" b="1" cap="all" baseline="0">
                <a:solidFill>
                  <a:schemeClr val="bg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722313" y="2180035"/>
            <a:ext cx="7772400" cy="1125140"/>
          </a:xfrm>
          <a:prstGeom prst="rect">
            <a:avLst/>
          </a:prstGeom>
        </p:spPr>
        <p:txBody>
          <a:bodyPr lIns="68390" tIns="34289" rIns="68390" bIns="34289" anchor="b"/>
          <a:lstStyle>
            <a:lvl1pPr marL="0" indent="0">
              <a:lnSpc>
                <a:spcPts val="1650"/>
              </a:lnSpc>
              <a:buNone/>
              <a:defRPr sz="1500" baseline="0">
                <a:solidFill>
                  <a:schemeClr val="bg2"/>
                </a:solidFill>
              </a:defRPr>
            </a:lvl1pPr>
            <a:lvl2pPr marL="341759" indent="0">
              <a:buNone/>
              <a:defRPr sz="1400">
                <a:solidFill>
                  <a:schemeClr val="tx1">
                    <a:tint val="75000"/>
                  </a:schemeClr>
                </a:solidFill>
              </a:defRPr>
            </a:lvl2pPr>
            <a:lvl3pPr marL="683641" indent="0">
              <a:buNone/>
              <a:defRPr sz="1200">
                <a:solidFill>
                  <a:schemeClr val="tx1">
                    <a:tint val="75000"/>
                  </a:schemeClr>
                </a:solidFill>
              </a:defRPr>
            </a:lvl3pPr>
            <a:lvl4pPr marL="1025462" indent="0">
              <a:buNone/>
              <a:defRPr sz="1100">
                <a:solidFill>
                  <a:schemeClr val="tx1">
                    <a:tint val="75000"/>
                  </a:schemeClr>
                </a:solidFill>
              </a:defRPr>
            </a:lvl4pPr>
            <a:lvl5pPr marL="1367282" indent="0">
              <a:buNone/>
              <a:defRPr sz="1100">
                <a:solidFill>
                  <a:schemeClr val="tx1">
                    <a:tint val="75000"/>
                  </a:schemeClr>
                </a:solidFill>
              </a:defRPr>
            </a:lvl5pPr>
            <a:lvl6pPr marL="1709165" indent="0">
              <a:buNone/>
              <a:defRPr sz="1100">
                <a:solidFill>
                  <a:schemeClr val="tx1">
                    <a:tint val="75000"/>
                  </a:schemeClr>
                </a:solidFill>
              </a:defRPr>
            </a:lvl6pPr>
            <a:lvl7pPr marL="2050922" indent="0">
              <a:buNone/>
              <a:defRPr sz="1100">
                <a:solidFill>
                  <a:schemeClr val="tx1">
                    <a:tint val="75000"/>
                  </a:schemeClr>
                </a:solidFill>
              </a:defRPr>
            </a:lvl7pPr>
            <a:lvl8pPr marL="2392680" indent="0">
              <a:buNone/>
              <a:defRPr sz="1100">
                <a:solidFill>
                  <a:schemeClr val="tx1">
                    <a:tint val="75000"/>
                  </a:schemeClr>
                </a:solidFill>
              </a:defRPr>
            </a:lvl8pPr>
            <a:lvl9pPr marL="2734447" indent="0">
              <a:buNone/>
              <a:defRPr sz="11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2897023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8" y="204787"/>
            <a:ext cx="3008313" cy="871538"/>
          </a:xfrm>
          <a:prstGeom prst="rect">
            <a:avLst/>
          </a:prstGeom>
        </p:spPr>
        <p:txBody>
          <a:bodyPr lIns="68390" tIns="34289" rIns="68390" bIns="34289" anchor="b"/>
          <a:lstStyle>
            <a:lvl1pPr algn="l">
              <a:defRPr sz="1500" b="1" baseline="0">
                <a:solidFill>
                  <a:schemeClr val="bg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3575050" y="204917"/>
            <a:ext cx="5111750" cy="4138613"/>
          </a:xfrm>
          <a:prstGeom prst="rect">
            <a:avLst/>
          </a:prstGeom>
        </p:spPr>
        <p:txBody>
          <a:bodyPr lIns="68390" tIns="34289" rIns="68390" bIns="34289" anchor="ctr" anchorCtr="0"/>
          <a:lstStyle>
            <a:lvl1pPr>
              <a:buClr>
                <a:schemeClr val="bg1"/>
              </a:buClr>
              <a:buSzPct val="70000"/>
              <a:buFont typeface="Wingdings" pitchFamily="2" charset="2"/>
              <a:buChar char="q"/>
              <a:defRPr sz="1800" b="1">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400">
                <a:solidFill>
                  <a:schemeClr val="bg2"/>
                </a:solidFill>
              </a:defRPr>
            </a:lvl3pPr>
            <a:lvl4pPr>
              <a:buClr>
                <a:schemeClr val="bg1"/>
              </a:buClr>
              <a:buSzPct val="70000"/>
              <a:buFont typeface="Courier New" pitchFamily="49" charset="0"/>
              <a:buChar char="o"/>
              <a:defRPr sz="1400">
                <a:solidFill>
                  <a:schemeClr val="bg2"/>
                </a:solidFill>
              </a:defRPr>
            </a:lvl4pPr>
            <a:lvl5pPr>
              <a:buClr>
                <a:schemeClr val="bg1"/>
              </a:buClr>
              <a:buSzPct val="70000"/>
              <a:buFont typeface="Arial" pitchFamily="34" charset="0"/>
              <a:buChar char="•"/>
              <a:defRPr sz="1400">
                <a:solidFill>
                  <a:schemeClr val="bg2"/>
                </a:solidFill>
              </a:defRPr>
            </a:lvl5pPr>
            <a:lvl6pPr>
              <a:defRPr sz="1500"/>
            </a:lvl6pPr>
            <a:lvl7pPr>
              <a:defRPr sz="1500"/>
            </a:lvl7pPr>
            <a:lvl8pPr>
              <a:defRPr sz="1500"/>
            </a:lvl8pPr>
            <a:lvl9pPr>
              <a:defRPr sz="15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457208" y="1076329"/>
            <a:ext cx="3008313" cy="3267074"/>
          </a:xfrm>
          <a:prstGeom prst="rect">
            <a:avLst/>
          </a:prstGeom>
        </p:spPr>
        <p:txBody>
          <a:bodyPr lIns="68390" tIns="34289" rIns="68390" bIns="34289"/>
          <a:lstStyle>
            <a:lvl1pPr marL="0" indent="0">
              <a:buNone/>
              <a:defRPr sz="1100" baseline="0">
                <a:solidFill>
                  <a:schemeClr val="bg2"/>
                </a:solidFill>
              </a:defRPr>
            </a:lvl1pPr>
            <a:lvl2pPr marL="341759" indent="0">
              <a:buNone/>
              <a:defRPr sz="900"/>
            </a:lvl2pPr>
            <a:lvl3pPr marL="683641" indent="0">
              <a:buNone/>
              <a:defRPr sz="800"/>
            </a:lvl3pPr>
            <a:lvl4pPr marL="1025462" indent="0">
              <a:buNone/>
              <a:defRPr sz="700"/>
            </a:lvl4pPr>
            <a:lvl5pPr marL="1367282" indent="0">
              <a:buNone/>
              <a:defRPr sz="700"/>
            </a:lvl5pPr>
            <a:lvl6pPr marL="1709165" indent="0">
              <a:buNone/>
              <a:defRPr sz="700"/>
            </a:lvl6pPr>
            <a:lvl7pPr marL="2050922" indent="0">
              <a:buNone/>
              <a:defRPr sz="700"/>
            </a:lvl7pPr>
            <a:lvl8pPr marL="2392680" indent="0">
              <a:buNone/>
              <a:defRPr sz="700"/>
            </a:lvl8pPr>
            <a:lvl9pPr marL="2734447" indent="0">
              <a:buNone/>
              <a:defRPr sz="7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lIns="68390" tIns="34289" rIns="68390" bIns="34289" anchor="b" anchorCtr="0"/>
          <a:lstStyle>
            <a:lvl1pPr algn="l">
              <a:lnSpc>
                <a:spcPts val="825"/>
              </a:lnSpc>
              <a:buNone/>
              <a:defRPr sz="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222576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1"/>
            <a:ext cx="5486400" cy="425054"/>
          </a:xfrm>
          <a:prstGeom prst="rect">
            <a:avLst/>
          </a:prstGeom>
        </p:spPr>
        <p:txBody>
          <a:bodyPr lIns="68390" tIns="34289" rIns="68390" bIns="34289" anchor="b"/>
          <a:lstStyle>
            <a:lvl1pPr algn="l">
              <a:defRPr sz="1500" b="1" baseline="0">
                <a:solidFill>
                  <a:schemeClr val="bg1"/>
                </a:solidFill>
                <a:effectLst/>
              </a:defRPr>
            </a:lvl1pPr>
          </a:lstStyle>
          <a:p>
            <a:r>
              <a:rPr lang="en-US" dirty="0"/>
              <a:t>Photo Title – Myriad Pro, Bold, Shadow, 20pt</a:t>
            </a:r>
          </a:p>
        </p:txBody>
      </p:sp>
      <p:sp>
        <p:nvSpPr>
          <p:cNvPr id="3" name="Picture Placeholder 2"/>
          <p:cNvSpPr>
            <a:spLocks noGrp="1"/>
          </p:cNvSpPr>
          <p:nvPr>
            <p:ph type="pic" idx="1"/>
          </p:nvPr>
        </p:nvSpPr>
        <p:spPr>
          <a:xfrm>
            <a:off x="1792288" y="459581"/>
            <a:ext cx="5486400" cy="3086100"/>
          </a:xfrm>
          <a:prstGeom prst="rect">
            <a:avLst/>
          </a:prstGeom>
          <a:ln w="25400">
            <a:solidFill>
              <a:schemeClr val="bg2"/>
            </a:solidFill>
          </a:ln>
          <a:effectLst>
            <a:outerShdw blurRad="44450" dist="27940" dir="5400000" algn="ctr">
              <a:srgbClr val="000000">
                <a:alpha val="32000"/>
              </a:srgbClr>
            </a:outerShdw>
          </a:effectLst>
        </p:spPr>
        <p:txBody>
          <a:bodyPr lIns="68390" tIns="34289" rIns="68390" bIns="34289"/>
          <a:lstStyle>
            <a:lvl1pPr marL="0" indent="0">
              <a:buNone/>
              <a:defRPr sz="2400">
                <a:solidFill>
                  <a:schemeClr val="bg1"/>
                </a:solidFill>
                <a:effectLst/>
              </a:defRPr>
            </a:lvl1pPr>
            <a:lvl2pPr marL="341759" indent="0">
              <a:buNone/>
              <a:defRPr sz="2100"/>
            </a:lvl2pPr>
            <a:lvl3pPr marL="683641" indent="0">
              <a:buNone/>
              <a:defRPr sz="1800"/>
            </a:lvl3pPr>
            <a:lvl4pPr marL="1025462" indent="0">
              <a:buNone/>
              <a:defRPr sz="1500"/>
            </a:lvl4pPr>
            <a:lvl5pPr marL="1367282" indent="0">
              <a:buNone/>
              <a:defRPr sz="1500"/>
            </a:lvl5pPr>
            <a:lvl6pPr marL="1709165" indent="0">
              <a:buNone/>
              <a:defRPr sz="1500"/>
            </a:lvl6pPr>
            <a:lvl7pPr marL="2050922" indent="0">
              <a:buNone/>
              <a:defRPr sz="1500"/>
            </a:lvl7pPr>
            <a:lvl8pPr marL="2392680" indent="0">
              <a:buNone/>
              <a:defRPr sz="1500"/>
            </a:lvl8pPr>
            <a:lvl9pPr marL="2734447" indent="0">
              <a:buNone/>
              <a:defRPr sz="1500"/>
            </a:lvl9pPr>
          </a:lstStyle>
          <a:p>
            <a:r>
              <a:rPr lang="en-US"/>
              <a:t>Click icon to add picture</a:t>
            </a:r>
            <a:endParaRPr lang="en-US" dirty="0"/>
          </a:p>
        </p:txBody>
      </p:sp>
      <p:sp>
        <p:nvSpPr>
          <p:cNvPr id="4" name="Text Placeholder 3"/>
          <p:cNvSpPr>
            <a:spLocks noGrp="1"/>
          </p:cNvSpPr>
          <p:nvPr>
            <p:ph type="body" sz="half" idx="2" hasCustomPrompt="1"/>
          </p:nvPr>
        </p:nvSpPr>
        <p:spPr>
          <a:xfrm>
            <a:off x="1792288" y="4025632"/>
            <a:ext cx="5486400" cy="603647"/>
          </a:xfrm>
          <a:prstGeom prst="rect">
            <a:avLst/>
          </a:prstGeom>
        </p:spPr>
        <p:txBody>
          <a:bodyPr lIns="68390" tIns="34289" rIns="68390" bIns="34289"/>
          <a:lstStyle>
            <a:lvl1pPr marL="0" indent="0">
              <a:buNone/>
              <a:defRPr sz="1100" baseline="0">
                <a:solidFill>
                  <a:schemeClr val="bg2"/>
                </a:solidFill>
              </a:defRPr>
            </a:lvl1pPr>
            <a:lvl2pPr marL="341759" indent="0">
              <a:buNone/>
              <a:defRPr sz="900"/>
            </a:lvl2pPr>
            <a:lvl3pPr marL="683641" indent="0">
              <a:buNone/>
              <a:defRPr sz="800"/>
            </a:lvl3pPr>
            <a:lvl4pPr marL="1025462" indent="0">
              <a:buNone/>
              <a:defRPr sz="700"/>
            </a:lvl4pPr>
            <a:lvl5pPr marL="1367282" indent="0">
              <a:buNone/>
              <a:defRPr sz="700"/>
            </a:lvl5pPr>
            <a:lvl6pPr marL="1709165" indent="0">
              <a:buNone/>
              <a:defRPr sz="700"/>
            </a:lvl6pPr>
            <a:lvl7pPr marL="2050922" indent="0">
              <a:buNone/>
              <a:defRPr sz="700"/>
            </a:lvl7pPr>
            <a:lvl8pPr marL="2392680" indent="0">
              <a:buNone/>
              <a:defRPr sz="700"/>
            </a:lvl8pPr>
            <a:lvl9pPr marL="2734447" indent="0">
              <a:buNone/>
              <a:defRPr sz="700"/>
            </a:lvl9pPr>
          </a:lstStyle>
          <a:p>
            <a:pPr lvl="0"/>
            <a:r>
              <a:rPr lang="en-US" dirty="0"/>
              <a:t>Caption or credits for photo – Myriad Pro, 14pt</a:t>
            </a:r>
          </a:p>
        </p:txBody>
      </p:sp>
    </p:spTree>
    <p:extLst>
      <p:ext uri="{BB962C8B-B14F-4D97-AF65-F5344CB8AC3E}">
        <p14:creationId xmlns:p14="http://schemas.microsoft.com/office/powerpoint/2010/main" val="69221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543050"/>
            <a:ext cx="6400800" cy="1543050"/>
          </a:xfrm>
          <a:prstGeom prst="rect">
            <a:avLst/>
          </a:prstGeom>
        </p:spPr>
        <p:txBody>
          <a:bodyPr lIns="68390" tIns="34289" rIns="68390" bIns="34289"/>
          <a:lstStyle>
            <a:lvl1pPr marL="0" indent="0" algn="ctr">
              <a:buNone/>
              <a:defRPr sz="2100" b="1" baseline="0">
                <a:solidFill>
                  <a:schemeClr val="bg2"/>
                </a:solidFill>
                <a:effectLst/>
              </a:defRPr>
            </a:lvl1pPr>
            <a:lvl2pPr marL="341759" indent="0" algn="ctr">
              <a:buNone/>
              <a:defRPr>
                <a:solidFill>
                  <a:schemeClr val="tx1">
                    <a:tint val="75000"/>
                  </a:schemeClr>
                </a:solidFill>
              </a:defRPr>
            </a:lvl2pPr>
            <a:lvl3pPr marL="683641" indent="0" algn="ctr">
              <a:buNone/>
              <a:defRPr>
                <a:solidFill>
                  <a:schemeClr val="tx1">
                    <a:tint val="75000"/>
                  </a:schemeClr>
                </a:solidFill>
              </a:defRPr>
            </a:lvl3pPr>
            <a:lvl4pPr marL="1025462" indent="0" algn="ctr">
              <a:buNone/>
              <a:defRPr>
                <a:solidFill>
                  <a:schemeClr val="tx1">
                    <a:tint val="75000"/>
                  </a:schemeClr>
                </a:solidFill>
              </a:defRPr>
            </a:lvl4pPr>
            <a:lvl5pPr marL="1367282" indent="0" algn="ctr">
              <a:buNone/>
              <a:defRPr>
                <a:solidFill>
                  <a:schemeClr val="tx1">
                    <a:tint val="75000"/>
                  </a:schemeClr>
                </a:solidFill>
              </a:defRPr>
            </a:lvl5pPr>
            <a:lvl6pPr marL="1709165" indent="0" algn="ctr">
              <a:buNone/>
              <a:defRPr>
                <a:solidFill>
                  <a:schemeClr val="tx1">
                    <a:tint val="75000"/>
                  </a:schemeClr>
                </a:solidFill>
              </a:defRPr>
            </a:lvl6pPr>
            <a:lvl7pPr marL="2050922" indent="0" algn="ctr">
              <a:buNone/>
              <a:defRPr>
                <a:solidFill>
                  <a:schemeClr val="tx1">
                    <a:tint val="75000"/>
                  </a:schemeClr>
                </a:solidFill>
              </a:defRPr>
            </a:lvl7pPr>
            <a:lvl8pPr marL="2392680" indent="0" algn="ctr">
              <a:buNone/>
              <a:defRPr>
                <a:solidFill>
                  <a:schemeClr val="tx1">
                    <a:tint val="75000"/>
                  </a:schemeClr>
                </a:solidFill>
              </a:defRPr>
            </a:lvl8pPr>
            <a:lvl9pPr marL="2734447" indent="0" algn="ctr">
              <a:buNone/>
              <a:defRPr>
                <a:solidFill>
                  <a:schemeClr val="tx1">
                    <a:tint val="75000"/>
                  </a:schemeClr>
                </a:solidFill>
              </a:defRPr>
            </a:lvl9pPr>
          </a:lstStyle>
          <a:p>
            <a:r>
              <a:rPr lang="en-US" dirty="0"/>
              <a:t>Closing– Myriad Pro, Bold, 28pt</a:t>
            </a:r>
          </a:p>
        </p:txBody>
      </p:sp>
      <p:sp>
        <p:nvSpPr>
          <p:cNvPr id="10" name="Text Placeholder 5"/>
          <p:cNvSpPr>
            <a:spLocks noGrp="1"/>
          </p:cNvSpPr>
          <p:nvPr>
            <p:ph type="body" sz="quarter" idx="11" hasCustomPrompt="1"/>
          </p:nvPr>
        </p:nvSpPr>
        <p:spPr>
          <a:xfrm>
            <a:off x="2286000" y="4704588"/>
            <a:ext cx="5105400" cy="137160"/>
          </a:xfrm>
          <a:prstGeom prst="rect">
            <a:avLst/>
          </a:prstGeom>
        </p:spPr>
        <p:txBody>
          <a:bodyPr lIns="68390" tIns="34289" rIns="68390" bIns="34289"/>
          <a:lstStyle>
            <a:lvl1pPr>
              <a:buNone/>
              <a:defRPr sz="800" baseline="0">
                <a:solidFill>
                  <a:schemeClr val="tx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4848606"/>
            <a:ext cx="5105400" cy="171450"/>
          </a:xfrm>
          <a:prstGeom prst="rect">
            <a:avLst/>
          </a:prstGeom>
        </p:spPr>
        <p:txBody>
          <a:bodyPr lIns="68390" tIns="34289" rIns="68390" bIns="34289"/>
          <a:lstStyle>
            <a:lvl1pPr>
              <a:buNone/>
              <a:defRPr sz="800" baseline="0">
                <a:solidFill>
                  <a:schemeClr val="tx2"/>
                </a:solidFill>
              </a:defRPr>
            </a:lvl1pPr>
          </a:lstStyle>
          <a:p>
            <a:r>
              <a:rPr lang="en-US" dirty="0"/>
              <a:t>Place Descriptor Here</a:t>
            </a:r>
          </a:p>
        </p:txBody>
      </p:sp>
    </p:spTree>
    <p:extLst>
      <p:ext uri="{BB962C8B-B14F-4D97-AF65-F5344CB8AC3E}">
        <p14:creationId xmlns:p14="http://schemas.microsoft.com/office/powerpoint/2010/main" val="239078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lIns="68390" tIns="34289" rIns="68390" bIns="34289" anchor="b" anchorCtr="0"/>
          <a:lstStyle>
            <a:lvl1pPr>
              <a:lnSpc>
                <a:spcPts val="2250"/>
              </a:lnSpc>
              <a:defRPr sz="21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457200" y="1200151"/>
            <a:ext cx="8229600" cy="3143250"/>
          </a:xfrm>
          <a:prstGeom prst="rect">
            <a:avLst/>
          </a:prstGeom>
        </p:spPr>
        <p:txBody>
          <a:bodyPr lIns="68390" tIns="34289" rIns="68390" bIns="34289"/>
          <a:lstStyle>
            <a:lvl1pPr>
              <a:buClr>
                <a:schemeClr val="tx1"/>
              </a:buClr>
              <a:buSzPct val="100000"/>
              <a:buFont typeface="Arial" pitchFamily="34" charset="0"/>
              <a:buChar char="□"/>
              <a:defRPr sz="18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1500">
                <a:solidFill>
                  <a:schemeClr val="bg2"/>
                </a:solidFill>
                <a:latin typeface="Arial" pitchFamily="34" charset="0"/>
                <a:cs typeface="Arial" pitchFamily="34" charset="0"/>
              </a:defRPr>
            </a:lvl2pPr>
            <a:lvl3pPr>
              <a:buClr>
                <a:schemeClr val="tx1"/>
              </a:buClr>
              <a:buSzPct val="80000"/>
              <a:buFont typeface="Arial" pitchFamily="34" charset="0"/>
              <a:buChar char="●"/>
              <a:defRPr sz="1400">
                <a:solidFill>
                  <a:schemeClr val="bg2"/>
                </a:solidFill>
                <a:latin typeface="Arial" pitchFamily="34" charset="0"/>
                <a:cs typeface="Arial" pitchFamily="34" charset="0"/>
              </a:defRPr>
            </a:lvl3pPr>
            <a:lvl4pPr>
              <a:buClr>
                <a:schemeClr val="tx1"/>
              </a:buClr>
              <a:buSzPct val="100000"/>
              <a:buFont typeface="Arial" pitchFamily="34" charset="0"/>
              <a:buChar char="◦"/>
              <a:defRPr sz="14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4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457200" y="4343400"/>
            <a:ext cx="8229600" cy="457200"/>
          </a:xfrm>
          <a:prstGeom prst="rect">
            <a:avLst/>
          </a:prstGeom>
        </p:spPr>
        <p:txBody>
          <a:bodyPr lIns="68390" tIns="34289" rIns="68390" bIns="34289" anchor="b"/>
          <a:lstStyle>
            <a:lvl1pPr>
              <a:buNone/>
              <a:defRPr sz="8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762902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8" y="204787"/>
            <a:ext cx="3008313" cy="871538"/>
          </a:xfrm>
          <a:prstGeom prst="rect">
            <a:avLst/>
          </a:prstGeom>
        </p:spPr>
        <p:txBody>
          <a:bodyPr lIns="68390" tIns="34289" rIns="68390" bIns="34289" anchor="b"/>
          <a:lstStyle>
            <a:lvl1pPr algn="l">
              <a:defRPr sz="1500" b="1" baseline="0">
                <a:effectLst/>
                <a:latin typeface="Arial" pitchFamily="34" charset="0"/>
                <a:cs typeface="Arial" pitchFamily="34" charset="0"/>
              </a:defRPr>
            </a:lvl1pPr>
          </a:lstStyle>
          <a:p>
            <a:r>
              <a:rPr lang="en-US" dirty="0"/>
              <a:t>Header—Arial, bold, No shadow, 20pt</a:t>
            </a:r>
          </a:p>
        </p:txBody>
      </p:sp>
      <p:sp>
        <p:nvSpPr>
          <p:cNvPr id="4" name="Text Placeholder 3"/>
          <p:cNvSpPr>
            <a:spLocks noGrp="1"/>
          </p:cNvSpPr>
          <p:nvPr>
            <p:ph type="body" sz="half" idx="2" hasCustomPrompt="1"/>
          </p:nvPr>
        </p:nvSpPr>
        <p:spPr>
          <a:xfrm>
            <a:off x="457208" y="1076329"/>
            <a:ext cx="3008313" cy="3267074"/>
          </a:xfrm>
          <a:prstGeom prst="rect">
            <a:avLst/>
          </a:prstGeom>
        </p:spPr>
        <p:txBody>
          <a:bodyPr lIns="68390" tIns="34289" rIns="68390" bIns="34289"/>
          <a:lstStyle>
            <a:lvl1pPr marL="0" indent="0">
              <a:buNone/>
              <a:defRPr sz="1100" baseline="0">
                <a:solidFill>
                  <a:schemeClr val="bg2"/>
                </a:solidFill>
                <a:latin typeface="Arial" pitchFamily="34" charset="0"/>
                <a:cs typeface="Arial" pitchFamily="34" charset="0"/>
              </a:defRPr>
            </a:lvl1pPr>
            <a:lvl2pPr marL="341759" indent="0">
              <a:buNone/>
              <a:defRPr sz="900"/>
            </a:lvl2pPr>
            <a:lvl3pPr marL="683641" indent="0">
              <a:buNone/>
              <a:defRPr sz="800"/>
            </a:lvl3pPr>
            <a:lvl4pPr marL="1025462" indent="0">
              <a:buNone/>
              <a:defRPr sz="700"/>
            </a:lvl4pPr>
            <a:lvl5pPr marL="1367282" indent="0">
              <a:buNone/>
              <a:defRPr sz="700"/>
            </a:lvl5pPr>
            <a:lvl6pPr marL="1709165" indent="0">
              <a:buNone/>
              <a:defRPr sz="700"/>
            </a:lvl6pPr>
            <a:lvl7pPr marL="2050922" indent="0">
              <a:buNone/>
              <a:defRPr sz="700"/>
            </a:lvl7pPr>
            <a:lvl8pPr marL="2392680" indent="0">
              <a:buNone/>
              <a:defRPr sz="700"/>
            </a:lvl8pPr>
            <a:lvl9pPr marL="2734447" indent="0">
              <a:buNone/>
              <a:defRPr sz="700"/>
            </a:lvl9pPr>
          </a:lstStyle>
          <a:p>
            <a:pPr lvl="0"/>
            <a:r>
              <a:rPr lang="en-US" dirty="0"/>
              <a:t>Paragraph of type</a:t>
            </a:r>
          </a:p>
          <a:p>
            <a:pPr lvl="0"/>
            <a:r>
              <a:rPr lang="en-US" dirty="0"/>
              <a:t>Arial, 14pt</a:t>
            </a:r>
          </a:p>
        </p:txBody>
      </p:sp>
      <p:sp>
        <p:nvSpPr>
          <p:cNvPr id="6" name="Content Placeholder 2"/>
          <p:cNvSpPr>
            <a:spLocks noGrp="1"/>
          </p:cNvSpPr>
          <p:nvPr>
            <p:ph idx="12" hasCustomPrompt="1"/>
          </p:nvPr>
        </p:nvSpPr>
        <p:spPr>
          <a:xfrm>
            <a:off x="3478306" y="218645"/>
            <a:ext cx="5410200" cy="4114801"/>
          </a:xfrm>
          <a:prstGeom prst="rect">
            <a:avLst/>
          </a:prstGeom>
        </p:spPr>
        <p:txBody>
          <a:bodyPr lIns="68390" tIns="34289" rIns="68390" bIns="34289"/>
          <a:lstStyle>
            <a:lvl1pPr>
              <a:buClr>
                <a:schemeClr val="tx1"/>
              </a:buClr>
              <a:buSzPct val="100000"/>
              <a:buFont typeface="Arial" pitchFamily="34" charset="0"/>
              <a:buChar char="□"/>
              <a:defRPr sz="1800" b="1" baseline="0">
                <a:solidFill>
                  <a:schemeClr val="bg2"/>
                </a:solidFill>
                <a:latin typeface="Arial" pitchFamily="34" charset="0"/>
                <a:cs typeface="Arial" pitchFamily="34" charset="0"/>
              </a:defRPr>
            </a:lvl1pPr>
            <a:lvl2pPr>
              <a:buClr>
                <a:schemeClr val="tx1"/>
              </a:buClr>
              <a:buSzPct val="70000"/>
              <a:buFont typeface="Arial" pitchFamily="34" charset="0"/>
              <a:buChar char="■"/>
              <a:defRPr sz="1500">
                <a:solidFill>
                  <a:schemeClr val="bg2"/>
                </a:solidFill>
                <a:latin typeface="Arial" pitchFamily="34" charset="0"/>
                <a:cs typeface="Arial" pitchFamily="34" charset="0"/>
              </a:defRPr>
            </a:lvl2pPr>
            <a:lvl3pPr>
              <a:buClr>
                <a:schemeClr val="tx1"/>
              </a:buClr>
              <a:buSzPct val="70000"/>
              <a:buFont typeface="Arial" pitchFamily="34" charset="0"/>
              <a:buChar char="●"/>
              <a:defRPr sz="1400">
                <a:solidFill>
                  <a:schemeClr val="bg2"/>
                </a:solidFill>
                <a:latin typeface="Arial" pitchFamily="34" charset="0"/>
                <a:cs typeface="Arial" pitchFamily="34" charset="0"/>
              </a:defRPr>
            </a:lvl3pPr>
            <a:lvl4pPr>
              <a:buClr>
                <a:schemeClr val="tx1"/>
              </a:buClr>
              <a:buSzPct val="70000"/>
              <a:buFont typeface="Arial" pitchFamily="34" charset="0"/>
              <a:buChar char="○"/>
              <a:defRPr sz="1400" baseline="0">
                <a:solidFill>
                  <a:schemeClr val="bg2"/>
                </a:solidFill>
                <a:latin typeface="Arial" pitchFamily="34" charset="0"/>
                <a:cs typeface="Arial" pitchFamily="34" charset="0"/>
              </a:defRPr>
            </a:lvl4pPr>
            <a:lvl5pPr>
              <a:buClr>
                <a:schemeClr val="tx1"/>
              </a:buClr>
              <a:buSzPct val="60000"/>
              <a:buFont typeface="Arial" pitchFamily="34" charset="0"/>
              <a:buChar char="●"/>
              <a:defRPr sz="14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7" name="Text Placeholder 5"/>
          <p:cNvSpPr>
            <a:spLocks noGrp="1"/>
          </p:cNvSpPr>
          <p:nvPr userDrawn="1">
            <p:ph type="body" sz="quarter" idx="11" hasCustomPrompt="1"/>
          </p:nvPr>
        </p:nvSpPr>
        <p:spPr>
          <a:xfrm>
            <a:off x="457200" y="4343400"/>
            <a:ext cx="8229600" cy="457200"/>
          </a:xfrm>
          <a:prstGeom prst="rect">
            <a:avLst/>
          </a:prstGeom>
        </p:spPr>
        <p:txBody>
          <a:bodyPr lIns="68390" tIns="34289" rIns="68390" bIns="34289" anchor="b"/>
          <a:lstStyle>
            <a:lvl1pPr>
              <a:buNone/>
              <a:defRPr sz="800">
                <a:solidFill>
                  <a:schemeClr val="tx1"/>
                </a:solidFill>
                <a:latin typeface="Arial" pitchFamily="34" charset="0"/>
                <a:cs typeface="Arial" pitchFamily="34" charset="0"/>
              </a:defRPr>
            </a:lvl1pPr>
          </a:lstStyle>
          <a:p>
            <a:r>
              <a:rPr lang="en-US" dirty="0"/>
              <a:t>* Citations, references, and credits – Myriad Pro, 11pt</a:t>
            </a:r>
          </a:p>
        </p:txBody>
      </p:sp>
    </p:spTree>
    <p:extLst>
      <p:ext uri="{BB962C8B-B14F-4D97-AF65-F5344CB8AC3E}">
        <p14:creationId xmlns:p14="http://schemas.microsoft.com/office/powerpoint/2010/main" val="753047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47152" y="1485900"/>
            <a:ext cx="8229600" cy="1257300"/>
          </a:xfrm>
          <a:prstGeom prst="rect">
            <a:avLst/>
          </a:prstGeom>
        </p:spPr>
        <p:txBody>
          <a:bodyPr lIns="68390" tIns="34289" rIns="68390" bIns="34289"/>
          <a:lstStyle>
            <a:lvl1pPr>
              <a:lnSpc>
                <a:spcPts val="2250"/>
              </a:lnSpc>
              <a:defRPr sz="2100" b="1" baseline="0">
                <a:effectLst/>
                <a:latin typeface="Arial" pitchFamily="34" charset="0"/>
                <a:cs typeface="Arial" pitchFamily="34" charset="0"/>
              </a:defRPr>
            </a:lvl1pPr>
          </a:lstStyle>
          <a:p>
            <a:r>
              <a:rPr lang="en-US" dirty="0"/>
              <a:t>Title of Presentation—Arial</a:t>
            </a:r>
            <a:br>
              <a:rPr lang="en-US" dirty="0"/>
            </a:br>
            <a:r>
              <a:rPr lang="en-US" dirty="0"/>
              <a:t> Bold, NO Shadow 28pt</a:t>
            </a:r>
          </a:p>
        </p:txBody>
      </p:sp>
      <p:sp>
        <p:nvSpPr>
          <p:cNvPr id="5" name="Subtitle 2"/>
          <p:cNvSpPr>
            <a:spLocks noGrp="1"/>
          </p:cNvSpPr>
          <p:nvPr>
            <p:ph type="subTitle" idx="1" hasCustomPrompt="1"/>
          </p:nvPr>
        </p:nvSpPr>
        <p:spPr>
          <a:xfrm>
            <a:off x="1371600" y="2914650"/>
            <a:ext cx="6400800" cy="342900"/>
          </a:xfrm>
          <a:prstGeom prst="rect">
            <a:avLst/>
          </a:prstGeom>
        </p:spPr>
        <p:txBody>
          <a:bodyPr lIns="68390" tIns="34289" rIns="68390" bIns="34289"/>
          <a:lstStyle>
            <a:lvl1pPr marL="0" indent="0" algn="ctr">
              <a:buNone/>
              <a:defRPr sz="1500" b="1" baseline="0">
                <a:solidFill>
                  <a:schemeClr val="bg2"/>
                </a:solidFill>
                <a:effectLst/>
                <a:latin typeface="Arial" pitchFamily="34" charset="0"/>
                <a:cs typeface="Arial" pitchFamily="34" charset="0"/>
              </a:defRPr>
            </a:lvl1pPr>
            <a:lvl2pPr marL="341759" indent="0" algn="ctr">
              <a:buNone/>
              <a:defRPr>
                <a:solidFill>
                  <a:schemeClr val="tx1">
                    <a:tint val="75000"/>
                  </a:schemeClr>
                </a:solidFill>
              </a:defRPr>
            </a:lvl2pPr>
            <a:lvl3pPr marL="683641" indent="0" algn="ctr">
              <a:buNone/>
              <a:defRPr>
                <a:solidFill>
                  <a:schemeClr val="tx1">
                    <a:tint val="75000"/>
                  </a:schemeClr>
                </a:solidFill>
              </a:defRPr>
            </a:lvl3pPr>
            <a:lvl4pPr marL="1025462" indent="0" algn="ctr">
              <a:buNone/>
              <a:defRPr>
                <a:solidFill>
                  <a:schemeClr val="tx1">
                    <a:tint val="75000"/>
                  </a:schemeClr>
                </a:solidFill>
              </a:defRPr>
            </a:lvl4pPr>
            <a:lvl5pPr marL="1367282" indent="0" algn="ctr">
              <a:buNone/>
              <a:defRPr>
                <a:solidFill>
                  <a:schemeClr val="tx1">
                    <a:tint val="75000"/>
                  </a:schemeClr>
                </a:solidFill>
              </a:defRPr>
            </a:lvl5pPr>
            <a:lvl6pPr marL="1709165" indent="0" algn="ctr">
              <a:buNone/>
              <a:defRPr>
                <a:solidFill>
                  <a:schemeClr val="tx1">
                    <a:tint val="75000"/>
                  </a:schemeClr>
                </a:solidFill>
              </a:defRPr>
            </a:lvl6pPr>
            <a:lvl7pPr marL="2050922" indent="0" algn="ctr">
              <a:buNone/>
              <a:defRPr>
                <a:solidFill>
                  <a:schemeClr val="tx1">
                    <a:tint val="75000"/>
                  </a:schemeClr>
                </a:solidFill>
              </a:defRPr>
            </a:lvl7pPr>
            <a:lvl8pPr marL="2392680" indent="0" algn="ctr">
              <a:buNone/>
              <a:defRPr>
                <a:solidFill>
                  <a:schemeClr val="tx1">
                    <a:tint val="75000"/>
                  </a:schemeClr>
                </a:solidFill>
              </a:defRPr>
            </a:lvl8pPr>
            <a:lvl9pPr marL="2734447" indent="0" algn="ctr">
              <a:buNone/>
              <a:defRPr>
                <a:solidFill>
                  <a:schemeClr val="tx1">
                    <a:tint val="75000"/>
                  </a:schemeClr>
                </a:solidFill>
              </a:defRPr>
            </a:lvl9pPr>
          </a:lstStyle>
          <a:p>
            <a:r>
              <a:rPr lang="en-US" dirty="0"/>
              <a:t>Presenters Name—Arial, Bold, 20pt</a:t>
            </a:r>
          </a:p>
        </p:txBody>
      </p:sp>
      <p:sp>
        <p:nvSpPr>
          <p:cNvPr id="9" name="Text Placeholder 8"/>
          <p:cNvSpPr>
            <a:spLocks noGrp="1"/>
          </p:cNvSpPr>
          <p:nvPr>
            <p:ph type="body" sz="quarter" idx="10" hasCustomPrompt="1"/>
          </p:nvPr>
        </p:nvSpPr>
        <p:spPr>
          <a:xfrm>
            <a:off x="1371600" y="3257550"/>
            <a:ext cx="6400800" cy="971550"/>
          </a:xfrm>
          <a:prstGeom prst="rect">
            <a:avLst/>
          </a:prstGeom>
        </p:spPr>
        <p:txBody>
          <a:bodyPr lIns="68390" tIns="34289" rIns="68390" bIns="34289"/>
          <a:lstStyle>
            <a:lvl1pPr algn="ctr">
              <a:lnSpc>
                <a:spcPts val="1500"/>
              </a:lnSpc>
              <a:buNone/>
              <a:defRPr sz="1400" baseline="0">
                <a:solidFill>
                  <a:schemeClr val="tx1"/>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400" dirty="0"/>
              <a:t>Title of Presenter—Arial, 18pt</a:t>
            </a:r>
          </a:p>
          <a:p>
            <a:pPr lvl="0"/>
            <a:endParaRPr lang="en-US" sz="1400" dirty="0"/>
          </a:p>
          <a:p>
            <a:pPr lvl="0"/>
            <a:r>
              <a:rPr lang="en-US" sz="1400" dirty="0"/>
              <a:t>Title of Event</a:t>
            </a:r>
          </a:p>
          <a:p>
            <a:pPr lvl="0"/>
            <a:r>
              <a:rPr lang="en-US" sz="1400" dirty="0"/>
              <a:t>Date of Event</a:t>
            </a:r>
            <a:endParaRPr lang="en-US" dirty="0"/>
          </a:p>
        </p:txBody>
      </p:sp>
      <p:sp>
        <p:nvSpPr>
          <p:cNvPr id="8" name="Text Placeholder 5"/>
          <p:cNvSpPr>
            <a:spLocks noGrp="1"/>
          </p:cNvSpPr>
          <p:nvPr>
            <p:ph type="body" sz="quarter" idx="11" hasCustomPrompt="1"/>
          </p:nvPr>
        </p:nvSpPr>
        <p:spPr>
          <a:xfrm>
            <a:off x="2286000" y="4711446"/>
            <a:ext cx="5105400" cy="137160"/>
          </a:xfrm>
          <a:prstGeom prst="rect">
            <a:avLst/>
          </a:prstGeom>
        </p:spPr>
        <p:txBody>
          <a:bodyPr lIns="68390" tIns="34289" rIns="68390" bIns="34289"/>
          <a:lstStyle>
            <a:lvl1pPr>
              <a:buNone/>
              <a:defRPr sz="800" baseline="0">
                <a:solidFill>
                  <a:schemeClr val="bg1"/>
                </a:solidFill>
                <a:latin typeface="Arial" pitchFamily="34" charset="0"/>
                <a:cs typeface="Arial" pitchFamily="34" charset="0"/>
              </a:defRPr>
            </a:lvl1pPr>
          </a:lstStyle>
          <a:p>
            <a:r>
              <a:rPr lang="en-US" dirty="0"/>
              <a:t>Place Descriptor Here</a:t>
            </a:r>
          </a:p>
        </p:txBody>
      </p:sp>
      <p:sp>
        <p:nvSpPr>
          <p:cNvPr id="10" name="Text Placeholder 6"/>
          <p:cNvSpPr>
            <a:spLocks noGrp="1"/>
          </p:cNvSpPr>
          <p:nvPr>
            <p:ph type="body" sz="quarter" idx="12" hasCustomPrompt="1"/>
          </p:nvPr>
        </p:nvSpPr>
        <p:spPr>
          <a:xfrm>
            <a:off x="2286000" y="4855464"/>
            <a:ext cx="5105400" cy="171450"/>
          </a:xfrm>
          <a:prstGeom prst="rect">
            <a:avLst/>
          </a:prstGeom>
        </p:spPr>
        <p:txBody>
          <a:bodyPr lIns="68390" tIns="34289" rIns="68390" bIns="34289"/>
          <a:lstStyle>
            <a:lvl1pPr>
              <a:buNone/>
              <a:defRPr sz="800" baseline="0">
                <a:solidFill>
                  <a:schemeClr val="bg1"/>
                </a:solidFill>
                <a:latin typeface="Arial" pitchFamily="34" charset="0"/>
                <a:cs typeface="Arial" pitchFamily="34" charset="0"/>
              </a:defRPr>
            </a:lvl1pPr>
          </a:lstStyle>
          <a:p>
            <a:r>
              <a:rPr lang="en-US" dirty="0"/>
              <a:t>Place Descriptor Here</a:t>
            </a:r>
          </a:p>
        </p:txBody>
      </p:sp>
    </p:spTree>
    <p:extLst>
      <p:ext uri="{BB962C8B-B14F-4D97-AF65-F5344CB8AC3E}">
        <p14:creationId xmlns:p14="http://schemas.microsoft.com/office/powerpoint/2010/main" val="914069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166"/>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3584413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1"/>
            <a:ext cx="9144000" cy="907961"/>
          </a:xfrm>
          <a:prstGeom prst="rect">
            <a:avLst/>
          </a:prstGeom>
        </p:spPr>
      </p:pic>
      <p:sp>
        <p:nvSpPr>
          <p:cNvPr id="7" name="Title 1"/>
          <p:cNvSpPr>
            <a:spLocks noGrp="1"/>
          </p:cNvSpPr>
          <p:nvPr>
            <p:ph type="title"/>
          </p:nvPr>
        </p:nvSpPr>
        <p:spPr>
          <a:xfrm>
            <a:off x="457200" y="1039554"/>
            <a:ext cx="8408977" cy="885728"/>
          </a:xfrm>
          <a:prstGeom prst="rect">
            <a:avLst/>
          </a:prstGeom>
        </p:spPr>
        <p:txBody>
          <a:bodyPr/>
          <a:lstStyle>
            <a:lvl1pPr algn="l">
              <a:lnSpc>
                <a:spcPts val="3000"/>
              </a:lnSpc>
              <a:defRPr sz="2800" b="1" baseline="0">
                <a:solidFill>
                  <a:srgbClr val="00788A"/>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788A"/>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pPr eaLnBrk="0" fontAlgn="base" hangingPunct="0">
              <a:spcBef>
                <a:spcPct val="0"/>
              </a:spcBef>
              <a:spcAft>
                <a:spcPct val="0"/>
              </a:spcAft>
            </a:pPr>
            <a:r>
              <a:rPr lang="en-US" sz="1800" b="1" dirty="0">
                <a:solidFill>
                  <a:srgbClr val="FFFFFF">
                    <a:lumMod val="95000"/>
                  </a:srgbClr>
                </a:solidFill>
                <a:latin typeface="Calibri" panose="020F0502020204030204" pitchFamily="34" charset="0"/>
              </a:rPr>
              <a:t>National Center for HIV/AIDS, Viral Hepatitis, STD, and TB Prevention</a:t>
            </a:r>
          </a:p>
        </p:txBody>
      </p:sp>
    </p:spTree>
    <p:extLst>
      <p:ext uri="{BB962C8B-B14F-4D97-AF65-F5344CB8AC3E}">
        <p14:creationId xmlns:p14="http://schemas.microsoft.com/office/powerpoint/2010/main" val="286452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5"/>
            <a:ext cx="9144000" cy="134374"/>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342892" indent="-342892">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2292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166"/>
                </a:solidFill>
                <a:effectLst/>
                <a:latin typeface="Calibri" pitchFamily="34" charset="0"/>
              </a:defRPr>
            </a:lvl1pPr>
          </a:lstStyle>
          <a:p>
            <a:endParaRPr lang="en-US" dirty="0"/>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1"/>
            <a:ext cx="9143196" cy="122049"/>
          </a:xfrm>
          <a:prstGeom prst="rect">
            <a:avLst/>
          </a:prstGeom>
        </p:spPr>
      </p:pic>
    </p:spTree>
    <p:extLst>
      <p:ext uri="{BB962C8B-B14F-4D97-AF65-F5344CB8AC3E}">
        <p14:creationId xmlns:p14="http://schemas.microsoft.com/office/powerpoint/2010/main" val="3734561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01890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 y="4259856"/>
            <a:ext cx="9148928" cy="883645"/>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pPr eaLnBrk="0" fontAlgn="base" hangingPunct="0">
              <a:spcBef>
                <a:spcPct val="0"/>
              </a:spcBef>
              <a:spcAft>
                <a:spcPct val="0"/>
              </a:spcAft>
            </a:pPr>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927421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485900"/>
            <a:ext cx="8229600" cy="1257300"/>
          </a:xfrm>
          <a:prstGeom prst="rect">
            <a:avLst/>
          </a:prstGeom>
        </p:spPr>
        <p:txBody>
          <a:bodyPr/>
          <a:lstStyle>
            <a:lvl1pPr>
              <a:lnSpc>
                <a:spcPts val="2250"/>
              </a:lnSpc>
              <a:defRPr sz="2100" b="1" baseline="0">
                <a:solidFill>
                  <a:schemeClr val="bg1"/>
                </a:solidFill>
                <a:effectLst/>
              </a:defRPr>
            </a:lvl1pPr>
          </a:lstStyle>
          <a:p>
            <a:r>
              <a:rPr lang="en-US" dirty="0"/>
              <a:t>Title of Presentation – Myriad Pro</a:t>
            </a:r>
            <a:br>
              <a:rPr lang="en-US" dirty="0"/>
            </a:br>
            <a:r>
              <a:rPr lang="en-US" dirty="0"/>
              <a:t> Bold, Shadow 28pt</a:t>
            </a:r>
          </a:p>
        </p:txBody>
      </p:sp>
      <p:sp>
        <p:nvSpPr>
          <p:cNvPr id="5" name="Subtitle 2"/>
          <p:cNvSpPr>
            <a:spLocks noGrp="1"/>
          </p:cNvSpPr>
          <p:nvPr>
            <p:ph type="subTitle" idx="1" hasCustomPrompt="1"/>
          </p:nvPr>
        </p:nvSpPr>
        <p:spPr>
          <a:xfrm>
            <a:off x="1371600" y="2914650"/>
            <a:ext cx="6400800" cy="342900"/>
          </a:xfrm>
          <a:prstGeom prst="rect">
            <a:avLst/>
          </a:prstGeom>
        </p:spPr>
        <p:txBody>
          <a:bodyPr/>
          <a:lstStyle>
            <a:lvl1pPr marL="0" indent="0" algn="ctr">
              <a:buNone/>
              <a:defRPr sz="1500" b="1" baseline="0">
                <a:solidFill>
                  <a:schemeClr val="bg2"/>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3200400"/>
            <a:ext cx="6400800" cy="971550"/>
          </a:xfrm>
          <a:prstGeom prst="rect">
            <a:avLst/>
          </a:prstGeom>
        </p:spPr>
        <p:txBody>
          <a:bodyPr/>
          <a:lstStyle>
            <a:lvl1pPr algn="ctr">
              <a:lnSpc>
                <a:spcPts val="1500"/>
              </a:lnSpc>
              <a:buNone/>
              <a:defRPr sz="135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350" dirty="0"/>
              <a:t>Title of Presenter –Myriad Pro, 18pt</a:t>
            </a:r>
          </a:p>
          <a:p>
            <a:pPr lvl="0"/>
            <a:endParaRPr lang="en-US" sz="1350" dirty="0"/>
          </a:p>
          <a:p>
            <a:pPr lvl="0"/>
            <a:r>
              <a:rPr lang="en-US" sz="1350" dirty="0"/>
              <a:t>Title of Event</a:t>
            </a:r>
          </a:p>
          <a:p>
            <a:pPr lvl="0"/>
            <a:r>
              <a:rPr lang="en-US" sz="1350" dirty="0"/>
              <a:t>Date of Event</a:t>
            </a:r>
            <a:endParaRPr lang="en-US" dirty="0"/>
          </a:p>
        </p:txBody>
      </p:sp>
      <p:sp>
        <p:nvSpPr>
          <p:cNvPr id="6" name="Text Placeholder 5"/>
          <p:cNvSpPr>
            <a:spLocks noGrp="1"/>
          </p:cNvSpPr>
          <p:nvPr userDrawn="1">
            <p:ph type="body" sz="quarter" idx="11" hasCustomPrompt="1"/>
          </p:nvPr>
        </p:nvSpPr>
        <p:spPr>
          <a:xfrm>
            <a:off x="2286000" y="4704588"/>
            <a:ext cx="5105400" cy="137160"/>
          </a:xfrm>
          <a:prstGeom prst="rect">
            <a:avLst/>
          </a:prstGeom>
        </p:spPr>
        <p:txBody>
          <a:bodyPr/>
          <a:lstStyle>
            <a:lvl1pPr>
              <a:buNone/>
              <a:defRPr sz="750" baseline="0">
                <a:solidFill>
                  <a:schemeClr val="tx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2286000" y="4848606"/>
            <a:ext cx="5105400" cy="171450"/>
          </a:xfrm>
          <a:prstGeom prst="rect">
            <a:avLst/>
          </a:prstGeom>
        </p:spPr>
        <p:txBody>
          <a:bodyPr/>
          <a:lstStyle>
            <a:lvl1pPr>
              <a:buNone/>
              <a:defRPr sz="750" baseline="0">
                <a:solidFill>
                  <a:schemeClr val="tx2"/>
                </a:solidFill>
              </a:defRPr>
            </a:lvl1pPr>
          </a:lstStyle>
          <a:p>
            <a:r>
              <a:rPr lang="en-US" dirty="0"/>
              <a:t>Place Descriptor Here</a:t>
            </a:r>
          </a:p>
        </p:txBody>
      </p:sp>
    </p:spTree>
    <p:extLst>
      <p:ext uri="{BB962C8B-B14F-4D97-AF65-F5344CB8AC3E}">
        <p14:creationId xmlns:p14="http://schemas.microsoft.com/office/powerpoint/2010/main" val="507001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nSpc>
                <a:spcPts val="2250"/>
              </a:lnSpc>
              <a:defRPr sz="21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200151"/>
            <a:ext cx="8229600" cy="3143250"/>
          </a:xfrm>
          <a:prstGeom prst="rect">
            <a:avLst/>
          </a:prstGeom>
        </p:spPr>
        <p:txBody>
          <a:bodyPr/>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434622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nSpc>
                <a:spcPts val="2250"/>
              </a:lnSpc>
              <a:defRPr sz="21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200151"/>
            <a:ext cx="8229600" cy="3143250"/>
          </a:xfrm>
          <a:prstGeom prst="rect">
            <a:avLst/>
          </a:prstGeom>
        </p:spPr>
        <p:txBody>
          <a:bodyPr/>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476788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2914650"/>
            <a:ext cx="6400800" cy="342900"/>
          </a:xfrm>
          <a:prstGeom prst="rect">
            <a:avLst/>
          </a:prstGeom>
        </p:spPr>
        <p:txBody>
          <a:bodyPr/>
          <a:lstStyle>
            <a:lvl1pPr marL="0" indent="0" algn="ctr">
              <a:buNone/>
              <a:defRPr sz="1500" b="1" baseline="0">
                <a:solidFill>
                  <a:schemeClr val="bg2"/>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3200400"/>
            <a:ext cx="6400800" cy="971550"/>
          </a:xfrm>
          <a:prstGeom prst="rect">
            <a:avLst/>
          </a:prstGeom>
        </p:spPr>
        <p:txBody>
          <a:bodyPr/>
          <a:lstStyle>
            <a:lvl1pPr algn="ctr">
              <a:lnSpc>
                <a:spcPts val="1500"/>
              </a:lnSpc>
              <a:buNone/>
              <a:defRPr sz="135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350" dirty="0"/>
              <a:t>Title of Presenter –Myriad Pro, 18pt</a:t>
            </a:r>
          </a:p>
          <a:p>
            <a:pPr lvl="0"/>
            <a:endParaRPr lang="en-US" sz="1350" dirty="0"/>
          </a:p>
          <a:p>
            <a:pPr lvl="0"/>
            <a:r>
              <a:rPr lang="en-US" sz="1350" dirty="0"/>
              <a:t>Title of Event</a:t>
            </a:r>
          </a:p>
          <a:p>
            <a:pPr lvl="0"/>
            <a:r>
              <a:rPr lang="en-US" sz="1350" dirty="0"/>
              <a:t>Date of Event</a:t>
            </a:r>
            <a:endParaRPr lang="en-US" dirty="0"/>
          </a:p>
        </p:txBody>
      </p:sp>
      <p:sp>
        <p:nvSpPr>
          <p:cNvPr id="11" name="Title 1"/>
          <p:cNvSpPr>
            <a:spLocks noGrp="1"/>
          </p:cNvSpPr>
          <p:nvPr>
            <p:ph type="title" hasCustomPrompt="1"/>
          </p:nvPr>
        </p:nvSpPr>
        <p:spPr>
          <a:xfrm>
            <a:off x="457200" y="1485900"/>
            <a:ext cx="8229600" cy="1257300"/>
          </a:xfrm>
          <a:prstGeom prst="rect">
            <a:avLst/>
          </a:prstGeom>
        </p:spPr>
        <p:txBody>
          <a:bodyPr/>
          <a:lstStyle>
            <a:lvl1pPr>
              <a:lnSpc>
                <a:spcPts val="2250"/>
              </a:lnSpc>
              <a:defRPr sz="2100" b="1" baseline="0">
                <a:solidFill>
                  <a:schemeClr val="bg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113875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nSpc>
                <a:spcPts val="2250"/>
              </a:lnSpc>
              <a:defRPr sz="21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200151"/>
            <a:ext cx="8229600" cy="3143250"/>
          </a:xfrm>
          <a:prstGeom prst="rect">
            <a:avLst/>
          </a:prstGeom>
        </p:spPr>
        <p:txBody>
          <a:bodyPr/>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4343400"/>
            <a:ext cx="6705600" cy="4572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150733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3067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a:prstGeom prst="rect">
            <a:avLst/>
          </a:prstGeom>
        </p:spPr>
        <p:txBody>
          <a:bodyPr anchor="t"/>
          <a:lstStyle>
            <a:lvl1pPr algn="l">
              <a:lnSpc>
                <a:spcPts val="2850"/>
              </a:lnSpc>
              <a:defRPr sz="2700" b="1" cap="all" baseline="0">
                <a:solidFill>
                  <a:schemeClr val="bg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722313" y="2180035"/>
            <a:ext cx="7772400" cy="1125140"/>
          </a:xfrm>
          <a:prstGeom prst="rect">
            <a:avLst/>
          </a:prstGeom>
        </p:spPr>
        <p:txBody>
          <a:bodyPr anchor="b"/>
          <a:lstStyle>
            <a:lvl1pPr marL="0" indent="0">
              <a:lnSpc>
                <a:spcPts val="1650"/>
              </a:lnSpc>
              <a:buNone/>
              <a:defRPr sz="1500" baseline="0">
                <a:solidFill>
                  <a:schemeClr val="bg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710459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4787"/>
            <a:ext cx="3008313" cy="871538"/>
          </a:xfrm>
          <a:prstGeom prst="rect">
            <a:avLst/>
          </a:prstGeom>
        </p:spPr>
        <p:txBody>
          <a:bodyPr anchor="b"/>
          <a:lstStyle>
            <a:lvl1pPr algn="l">
              <a:defRPr sz="1500" b="1" baseline="0">
                <a:solidFill>
                  <a:schemeClr val="bg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3575050" y="204788"/>
            <a:ext cx="5111750" cy="4138613"/>
          </a:xfrm>
          <a:prstGeom prst="rect">
            <a:avLst/>
          </a:prstGeom>
        </p:spPr>
        <p:txBody>
          <a:bodyPr anchor="ctr" anchorCtr="0"/>
          <a:lstStyle>
            <a:lvl1pPr>
              <a:buClr>
                <a:schemeClr val="bg1"/>
              </a:buClr>
              <a:buSzPct val="70000"/>
              <a:buFont typeface="Wingdings" pitchFamily="2" charset="2"/>
              <a:buChar char="q"/>
              <a:defRPr sz="1800" b="1">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a:solidFill>
                  <a:schemeClr val="bg2"/>
                </a:solidFill>
              </a:defRPr>
            </a:lvl4pPr>
            <a:lvl5pPr>
              <a:buClr>
                <a:schemeClr val="bg1"/>
              </a:buClr>
              <a:buSzPct val="70000"/>
              <a:buFont typeface="Arial" pitchFamily="34" charset="0"/>
              <a:buChar char="•"/>
              <a:defRPr sz="1350">
                <a:solidFill>
                  <a:schemeClr val="bg2"/>
                </a:solidFill>
              </a:defRPr>
            </a:lvl5pPr>
            <a:lvl6pPr>
              <a:defRPr sz="1500"/>
            </a:lvl6pPr>
            <a:lvl7pPr>
              <a:defRPr sz="1500"/>
            </a:lvl7pPr>
            <a:lvl8pPr>
              <a:defRPr sz="1500"/>
            </a:lvl8pPr>
            <a:lvl9pPr>
              <a:defRPr sz="15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457201" y="1076326"/>
            <a:ext cx="3008313" cy="3267074"/>
          </a:xfrm>
          <a:prstGeom prst="rect">
            <a:avLst/>
          </a:prstGeom>
        </p:spPr>
        <p:txBody>
          <a:bodyPr/>
          <a:lstStyle>
            <a:lvl1pPr marL="0" indent="0">
              <a:buNone/>
              <a:defRPr sz="1050" baseline="0">
                <a:solidFill>
                  <a:schemeClr val="bg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147956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0"/>
            <a:ext cx="5486400" cy="425054"/>
          </a:xfrm>
          <a:prstGeom prst="rect">
            <a:avLst/>
          </a:prstGeom>
        </p:spPr>
        <p:txBody>
          <a:bodyPr anchor="b"/>
          <a:lstStyle>
            <a:lvl1pPr algn="l">
              <a:defRPr sz="1500" b="1" baseline="0">
                <a:solidFill>
                  <a:schemeClr val="bg1"/>
                </a:solidFill>
                <a:effectLst/>
              </a:defRPr>
            </a:lvl1pPr>
          </a:lstStyle>
          <a:p>
            <a:r>
              <a:rPr lang="en-US" dirty="0"/>
              <a:t>Photo Title – Myriad Pro, Bold, Shadow, 20pt</a:t>
            </a:r>
          </a:p>
        </p:txBody>
      </p:sp>
      <p:sp>
        <p:nvSpPr>
          <p:cNvPr id="3" name="Picture Placeholder 2"/>
          <p:cNvSpPr>
            <a:spLocks noGrp="1"/>
          </p:cNvSpPr>
          <p:nvPr>
            <p:ph type="pic" idx="1"/>
          </p:nvPr>
        </p:nvSpPr>
        <p:spPr>
          <a:xfrm>
            <a:off x="1792288" y="459581"/>
            <a:ext cx="5486400" cy="30861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2400">
                <a:solidFill>
                  <a:schemeClr val="bg1"/>
                </a:solidFill>
                <a:effectLs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hasCustomPrompt="1"/>
          </p:nvPr>
        </p:nvSpPr>
        <p:spPr>
          <a:xfrm>
            <a:off x="1792288" y="4025503"/>
            <a:ext cx="5486400" cy="603647"/>
          </a:xfrm>
          <a:prstGeom prst="rect">
            <a:avLst/>
          </a:prstGeom>
        </p:spPr>
        <p:txBody>
          <a:bodyPr/>
          <a:lstStyle>
            <a:lvl1pPr marL="0" indent="0">
              <a:buNone/>
              <a:defRPr sz="1050" baseline="0">
                <a:solidFill>
                  <a:schemeClr val="bg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Caption or credits for photo – Myriad Pro, 14pt</a:t>
            </a:r>
          </a:p>
        </p:txBody>
      </p:sp>
    </p:spTree>
    <p:extLst>
      <p:ext uri="{BB962C8B-B14F-4D97-AF65-F5344CB8AC3E}">
        <p14:creationId xmlns:p14="http://schemas.microsoft.com/office/powerpoint/2010/main" val="3469067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543050"/>
            <a:ext cx="6400800" cy="1543050"/>
          </a:xfrm>
          <a:prstGeom prst="rect">
            <a:avLst/>
          </a:prstGeom>
        </p:spPr>
        <p:txBody>
          <a:bodyPr/>
          <a:lstStyle>
            <a:lvl1pPr marL="0" indent="0" algn="ctr">
              <a:buNone/>
              <a:defRPr sz="2100" b="1" baseline="0">
                <a:solidFill>
                  <a:schemeClr val="bg2"/>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Closing– Myriad Pro, Bold, 28pt</a:t>
            </a:r>
          </a:p>
        </p:txBody>
      </p:sp>
      <p:sp>
        <p:nvSpPr>
          <p:cNvPr id="10" name="Text Placeholder 5"/>
          <p:cNvSpPr>
            <a:spLocks noGrp="1"/>
          </p:cNvSpPr>
          <p:nvPr>
            <p:ph type="body" sz="quarter" idx="11" hasCustomPrompt="1"/>
          </p:nvPr>
        </p:nvSpPr>
        <p:spPr>
          <a:xfrm>
            <a:off x="2286000" y="4704588"/>
            <a:ext cx="5105400" cy="137160"/>
          </a:xfrm>
          <a:prstGeom prst="rect">
            <a:avLst/>
          </a:prstGeom>
        </p:spPr>
        <p:txBody>
          <a:bodyPr/>
          <a:lstStyle>
            <a:lvl1pPr>
              <a:buNone/>
              <a:defRPr sz="750" baseline="0">
                <a:solidFill>
                  <a:schemeClr val="tx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4848606"/>
            <a:ext cx="5105400" cy="171450"/>
          </a:xfrm>
          <a:prstGeom prst="rect">
            <a:avLst/>
          </a:prstGeom>
        </p:spPr>
        <p:txBody>
          <a:bodyPr/>
          <a:lstStyle>
            <a:lvl1pPr>
              <a:buNone/>
              <a:defRPr sz="750" baseline="0">
                <a:solidFill>
                  <a:schemeClr val="tx2"/>
                </a:solidFill>
              </a:defRPr>
            </a:lvl1pPr>
          </a:lstStyle>
          <a:p>
            <a:r>
              <a:rPr lang="en-US" dirty="0"/>
              <a:t>Place Descriptor Here</a:t>
            </a:r>
          </a:p>
        </p:txBody>
      </p:sp>
    </p:spTree>
    <p:extLst>
      <p:ext uri="{BB962C8B-B14F-4D97-AF65-F5344CB8AC3E}">
        <p14:creationId xmlns:p14="http://schemas.microsoft.com/office/powerpoint/2010/main" val="1666462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485900"/>
            <a:ext cx="7772400" cy="30861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4686300"/>
            <a:ext cx="1905000" cy="34290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3124200" y="4686300"/>
            <a:ext cx="2895600" cy="34290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4686300"/>
            <a:ext cx="1905000" cy="342900"/>
          </a:xfrm>
          <a:prstGeom prst="rect">
            <a:avLst/>
          </a:prstGeom>
        </p:spPr>
        <p:txBody>
          <a:bodyPr/>
          <a:lstStyle>
            <a:lvl1pPr>
              <a:defRPr/>
            </a:lvl1pPr>
          </a:lstStyle>
          <a:p>
            <a:fld id="{F4032D12-9B3F-4AC9-A644-A00A9F2B0C14}" type="slidenum">
              <a:rPr lang="en-US"/>
              <a:pPr/>
              <a:t>‹#›</a:t>
            </a:fld>
            <a:endParaRPr lang="en-US" dirty="0"/>
          </a:p>
        </p:txBody>
      </p:sp>
    </p:spTree>
    <p:extLst>
      <p:ext uri="{BB962C8B-B14F-4D97-AF65-F5344CB8AC3E}">
        <p14:creationId xmlns:p14="http://schemas.microsoft.com/office/powerpoint/2010/main" val="2657919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DHAP">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D9EFAE-6F00-E840-9E4B-4D87069513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1731"/>
          <a:stretch/>
        </p:blipFill>
        <p:spPr>
          <a:xfrm>
            <a:off x="0" y="-43544"/>
            <a:ext cx="9143999" cy="1105428"/>
          </a:xfrm>
          <a:prstGeom prst="rect">
            <a:avLst/>
          </a:prstGeom>
        </p:spPr>
      </p:pic>
      <p:pic>
        <p:nvPicPr>
          <p:cNvPr id="12" name="Picture 11">
            <a:extLst>
              <a:ext uri="{FF2B5EF4-FFF2-40B4-BE49-F238E27FC236}">
                <a16:creationId xmlns:a16="http://schemas.microsoft.com/office/drawing/2014/main" id="{41F157C3-9306-4A4F-88FC-A3EA467DA3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7036" y="4179535"/>
            <a:ext cx="1010195" cy="537337"/>
          </a:xfrm>
          <a:prstGeom prst="rect">
            <a:avLst/>
          </a:prstGeom>
        </p:spPr>
      </p:pic>
      <p:sp>
        <p:nvSpPr>
          <p:cNvPr id="13" name="Title 2">
            <a:extLst>
              <a:ext uri="{FF2B5EF4-FFF2-40B4-BE49-F238E27FC236}">
                <a16:creationId xmlns:a16="http://schemas.microsoft.com/office/drawing/2014/main" id="{ED1A8DBD-928E-E744-BCBC-F6C001BABDA4}"/>
              </a:ext>
            </a:extLst>
          </p:cNvPr>
          <p:cNvSpPr>
            <a:spLocks noGrp="1"/>
          </p:cNvSpPr>
          <p:nvPr>
            <p:ph type="title" hasCustomPrompt="1"/>
          </p:nvPr>
        </p:nvSpPr>
        <p:spPr>
          <a:xfrm>
            <a:off x="966014" y="1980650"/>
            <a:ext cx="7564664" cy="993775"/>
          </a:xfrm>
          <a:prstGeom prst="rect">
            <a:avLst/>
          </a:prstGeom>
        </p:spPr>
        <p:txBody>
          <a:bodyPr/>
          <a:lstStyle>
            <a:lvl1pPr algn="l">
              <a:defRPr sz="2900" b="1">
                <a:solidFill>
                  <a:srgbClr val="00788A"/>
                </a:solidFill>
              </a:defRPr>
            </a:lvl1pPr>
          </a:lstStyle>
          <a:p>
            <a:r>
              <a:rPr lang="en-US" dirty="0">
                <a:latin typeface="Adobe Garamond Pro" panose="02020502060506020403" pitchFamily="18" charset="77"/>
              </a:rPr>
              <a:t>Headline for Presentation Goes Here (Line 1) </a:t>
            </a:r>
            <a:br>
              <a:rPr lang="en-US" dirty="0">
                <a:latin typeface="Adobe Garamond Pro" panose="02020502060506020403" pitchFamily="18" charset="77"/>
              </a:rPr>
            </a:br>
            <a:r>
              <a:rPr lang="en-US" dirty="0">
                <a:latin typeface="Adobe Garamond Pro" panose="02020502060506020403" pitchFamily="18" charset="77"/>
              </a:rPr>
              <a:t>Subhead for Presentation (Line 2)</a:t>
            </a:r>
            <a:br>
              <a:rPr lang="en-US" dirty="0">
                <a:latin typeface="Adobe Garamond Pro" panose="02020502060506020403" pitchFamily="18" charset="77"/>
              </a:rPr>
            </a:br>
            <a:r>
              <a:rPr lang="en-US" b="0" dirty="0">
                <a:latin typeface="Adobe Garamond Pro" panose="02020502060506020403" pitchFamily="18" charset="77"/>
              </a:rPr>
              <a:t>Author Name Goes Here</a:t>
            </a:r>
            <a:r>
              <a:rPr lang="en-US" dirty="0">
                <a:latin typeface="Adobe Garamond Pro" panose="02020502060506020403" pitchFamily="18" charset="77"/>
              </a:rPr>
              <a:t/>
            </a:r>
            <a:br>
              <a:rPr lang="en-US" dirty="0">
                <a:latin typeface="Adobe Garamond Pro" panose="02020502060506020403" pitchFamily="18" charset="77"/>
              </a:rPr>
            </a:br>
            <a:endParaRPr lang="en-US" dirty="0"/>
          </a:p>
        </p:txBody>
      </p:sp>
    </p:spTree>
    <p:extLst>
      <p:ext uri="{BB962C8B-B14F-4D97-AF65-F5344CB8AC3E}">
        <p14:creationId xmlns:p14="http://schemas.microsoft.com/office/powerpoint/2010/main" val="726272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py Left | Image Righ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09126"/>
            <a:ext cx="9144000" cy="134374"/>
          </a:xfrm>
          <a:prstGeom prst="rect">
            <a:avLst/>
          </a:prstGeom>
        </p:spPr>
      </p:pic>
      <p:sp>
        <p:nvSpPr>
          <p:cNvPr id="6" name="Text Placeholder 7"/>
          <p:cNvSpPr>
            <a:spLocks noGrp="1"/>
          </p:cNvSpPr>
          <p:nvPr>
            <p:ph type="body" sz="quarter" idx="10" hasCustomPrompt="1"/>
          </p:nvPr>
        </p:nvSpPr>
        <p:spPr>
          <a:xfrm>
            <a:off x="457201" y="1157086"/>
            <a:ext cx="4318000" cy="3341688"/>
          </a:xfrm>
          <a:prstGeom prst="rect">
            <a:avLst/>
          </a:prstGeom>
        </p:spPr>
        <p:txBody>
          <a:bodyPr/>
          <a:lstStyle>
            <a:lvl1pPr marL="342900" indent="-342900">
              <a:buClr>
                <a:srgbClr val="00788A"/>
              </a:buClr>
              <a:buFont typeface="Wingdings" panose="05000000000000000000" pitchFamily="2" charset="2"/>
              <a:buChar char="§"/>
              <a:defRPr sz="2200" b="1">
                <a:solidFill>
                  <a:srgbClr val="00788A"/>
                </a:solidFill>
              </a:defRPr>
            </a:lvl1pPr>
            <a:lvl2pPr>
              <a:buClr>
                <a:srgbClr val="9A4E9E"/>
              </a:buClr>
              <a:defRPr sz="1800">
                <a:solidFill>
                  <a:schemeClr val="accent4">
                    <a:lumMod val="75000"/>
                  </a:schemeClr>
                </a:solidFill>
              </a:defRPr>
            </a:lvl2pPr>
            <a:lvl3pPr>
              <a:buClr>
                <a:srgbClr val="C00000"/>
              </a:buClr>
              <a:defRPr sz="15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3" name="Title 2">
            <a:extLst>
              <a:ext uri="{FF2B5EF4-FFF2-40B4-BE49-F238E27FC236}">
                <a16:creationId xmlns:a16="http://schemas.microsoft.com/office/drawing/2014/main" id="{EEDD84B2-AB16-8649-9500-B8949CB5381A}"/>
              </a:ext>
            </a:extLst>
          </p:cNvPr>
          <p:cNvSpPr>
            <a:spLocks noGrp="1"/>
          </p:cNvSpPr>
          <p:nvPr>
            <p:ph type="title" hasCustomPrompt="1"/>
          </p:nvPr>
        </p:nvSpPr>
        <p:spPr>
          <a:xfrm>
            <a:off x="457200" y="427036"/>
            <a:ext cx="8303368" cy="547903"/>
          </a:xfrm>
          <a:prstGeom prst="rect">
            <a:avLst/>
          </a:prstGeom>
        </p:spPr>
        <p:txBody>
          <a:bodyPr/>
          <a:lstStyle>
            <a:lvl1pPr algn="l">
              <a:defRPr sz="3000" b="1">
                <a:solidFill>
                  <a:srgbClr val="00788A"/>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EB46C16E-D7BF-3849-B519-BEC1E882631F}"/>
              </a:ext>
            </a:extLst>
          </p:cNvPr>
          <p:cNvSpPr>
            <a:spLocks noGrp="1"/>
          </p:cNvSpPr>
          <p:nvPr>
            <p:ph idx="11"/>
          </p:nvPr>
        </p:nvSpPr>
        <p:spPr>
          <a:xfrm>
            <a:off x="4867296" y="1157086"/>
            <a:ext cx="3893272" cy="3352901"/>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marL="1371600" indent="0">
              <a:buClr>
                <a:schemeClr val="bg1"/>
              </a:buClr>
              <a:buSzPct val="70000"/>
              <a:buFont typeface="Courier New" pitchFamily="49" charset="0"/>
              <a:buNone/>
              <a:defRPr sz="1800" baseline="0">
                <a:solidFill>
                  <a:schemeClr val="bg2"/>
                </a:solidFill>
              </a:defRPr>
            </a:lvl4pPr>
            <a:lvl5pPr marL="1828800" indent="0">
              <a:buClr>
                <a:schemeClr val="bg1"/>
              </a:buClr>
              <a:buSzPct val="70000"/>
              <a:buFont typeface="Arial" pitchFamily="34" charset="0"/>
              <a:buNone/>
              <a:defRPr sz="1800">
                <a:solidFill>
                  <a:schemeClr val="bg2"/>
                </a:solidFill>
              </a:defRPr>
            </a:lvl5pPr>
          </a:lstStyle>
          <a:p>
            <a:pPr lvl="3"/>
            <a:endParaRPr lang="en-US" dirty="0"/>
          </a:p>
        </p:txBody>
      </p:sp>
    </p:spTree>
    <p:extLst>
      <p:ext uri="{BB962C8B-B14F-4D97-AF65-F5344CB8AC3E}">
        <p14:creationId xmlns:p14="http://schemas.microsoft.com/office/powerpoint/2010/main" val="1343406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py Slide">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36B61FDE-C929-504E-84E0-2F6C7DB47E6B}"/>
              </a:ext>
            </a:extLst>
          </p:cNvPr>
          <p:cNvSpPr>
            <a:spLocks noGrp="1"/>
          </p:cNvSpPr>
          <p:nvPr>
            <p:ph type="body" sz="quarter" idx="10" hasCustomPrompt="1"/>
          </p:nvPr>
        </p:nvSpPr>
        <p:spPr>
          <a:xfrm>
            <a:off x="457200" y="1157086"/>
            <a:ext cx="8303367" cy="3643514"/>
          </a:xfrm>
          <a:prstGeom prst="rect">
            <a:avLst/>
          </a:prstGeom>
        </p:spPr>
        <p:txBody>
          <a:bodyPr/>
          <a:lstStyle>
            <a:lvl1pPr marL="342900" indent="-342900">
              <a:buClr>
                <a:srgbClr val="00788A"/>
              </a:buClr>
              <a:buFont typeface="Wingdings" panose="05000000000000000000" pitchFamily="2" charset="2"/>
              <a:buChar char="§"/>
              <a:defRPr sz="2200" b="1">
                <a:solidFill>
                  <a:srgbClr val="00788A"/>
                </a:solidFill>
              </a:defRPr>
            </a:lvl1pPr>
            <a:lvl2pPr>
              <a:buClr>
                <a:srgbClr val="9A4E9E"/>
              </a:buClr>
              <a:defRPr sz="1800">
                <a:solidFill>
                  <a:schemeClr val="accent4">
                    <a:lumMod val="75000"/>
                  </a:schemeClr>
                </a:solidFill>
              </a:defRPr>
            </a:lvl2pPr>
            <a:lvl3pPr>
              <a:buClr>
                <a:srgbClr val="C00000"/>
              </a:buClr>
              <a:defRPr sz="15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0"/>
            <a:r>
              <a:rPr lang="en-US" dirty="0"/>
              <a:t>Click to edit Master text styles</a:t>
            </a:r>
          </a:p>
          <a:p>
            <a:pPr lvl="1"/>
            <a:r>
              <a:rPr lang="en-US" dirty="0"/>
              <a:t>Second level</a:t>
            </a:r>
          </a:p>
          <a:p>
            <a:pPr lvl="2"/>
            <a:r>
              <a:rPr lang="en-US" dirty="0"/>
              <a:t>Third level</a:t>
            </a:r>
          </a:p>
          <a:p>
            <a:pPr lvl="2"/>
            <a:endParaRPr lang="en-US" dirty="0"/>
          </a:p>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4" name="Title 2">
            <a:extLst>
              <a:ext uri="{FF2B5EF4-FFF2-40B4-BE49-F238E27FC236}">
                <a16:creationId xmlns:a16="http://schemas.microsoft.com/office/drawing/2014/main" id="{1ADFEE1A-4FEA-2143-845A-95DDE1D06876}"/>
              </a:ext>
            </a:extLst>
          </p:cNvPr>
          <p:cNvSpPr>
            <a:spLocks noGrp="1"/>
          </p:cNvSpPr>
          <p:nvPr>
            <p:ph type="title" hasCustomPrompt="1"/>
          </p:nvPr>
        </p:nvSpPr>
        <p:spPr>
          <a:xfrm>
            <a:off x="457200" y="427036"/>
            <a:ext cx="8303368" cy="547903"/>
          </a:xfrm>
          <a:prstGeom prst="rect">
            <a:avLst/>
          </a:prstGeom>
        </p:spPr>
        <p:txBody>
          <a:bodyPr/>
          <a:lstStyle>
            <a:lvl1pPr algn="l">
              <a:defRPr sz="3000" b="1">
                <a:solidFill>
                  <a:srgbClr val="00788A"/>
                </a:solidFill>
              </a:defRPr>
            </a:lvl1pPr>
          </a:lstStyle>
          <a:p>
            <a:r>
              <a:rPr lang="en-US" dirty="0"/>
              <a:t>Click to edit master title style</a:t>
            </a:r>
          </a:p>
        </p:txBody>
      </p:sp>
    </p:spTree>
    <p:extLst>
      <p:ext uri="{BB962C8B-B14F-4D97-AF65-F5344CB8AC3E}">
        <p14:creationId xmlns:p14="http://schemas.microsoft.com/office/powerpoint/2010/main" val="3180759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py Left | Copy Righ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09126"/>
            <a:ext cx="9144000" cy="134374"/>
          </a:xfrm>
          <a:prstGeom prst="rect">
            <a:avLst/>
          </a:prstGeom>
        </p:spPr>
      </p:pic>
      <p:sp>
        <p:nvSpPr>
          <p:cNvPr id="6" name="Text Placeholder 7"/>
          <p:cNvSpPr>
            <a:spLocks noGrp="1"/>
          </p:cNvSpPr>
          <p:nvPr>
            <p:ph type="body" sz="quarter" idx="10" hasCustomPrompt="1"/>
          </p:nvPr>
        </p:nvSpPr>
        <p:spPr>
          <a:xfrm>
            <a:off x="457201" y="1157086"/>
            <a:ext cx="4034970" cy="3341688"/>
          </a:xfrm>
          <a:prstGeom prst="rect">
            <a:avLst/>
          </a:prstGeom>
        </p:spPr>
        <p:txBody>
          <a:bodyPr/>
          <a:lstStyle>
            <a:lvl1pPr marL="342900" indent="-342900">
              <a:buClr>
                <a:srgbClr val="00788A"/>
              </a:buClr>
              <a:buFont typeface="Wingdings" panose="05000000000000000000" pitchFamily="2" charset="2"/>
              <a:buChar char="§"/>
              <a:defRPr sz="2200" b="1">
                <a:solidFill>
                  <a:srgbClr val="00788A"/>
                </a:solidFill>
              </a:defRPr>
            </a:lvl1pPr>
            <a:lvl2pPr>
              <a:buClr>
                <a:srgbClr val="9A4E9E"/>
              </a:buClr>
              <a:defRPr sz="1800">
                <a:solidFill>
                  <a:schemeClr val="accent4">
                    <a:lumMod val="75000"/>
                  </a:schemeClr>
                </a:solidFill>
              </a:defRPr>
            </a:lvl2pPr>
            <a:lvl3pPr>
              <a:buClr>
                <a:srgbClr val="C00000"/>
              </a:buClr>
              <a:defRPr sz="15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3" name="Title 2">
            <a:extLst>
              <a:ext uri="{FF2B5EF4-FFF2-40B4-BE49-F238E27FC236}">
                <a16:creationId xmlns:a16="http://schemas.microsoft.com/office/drawing/2014/main" id="{EEDD84B2-AB16-8649-9500-B8949CB5381A}"/>
              </a:ext>
            </a:extLst>
          </p:cNvPr>
          <p:cNvSpPr>
            <a:spLocks noGrp="1"/>
          </p:cNvSpPr>
          <p:nvPr>
            <p:ph type="title" hasCustomPrompt="1"/>
          </p:nvPr>
        </p:nvSpPr>
        <p:spPr>
          <a:xfrm>
            <a:off x="457200" y="427036"/>
            <a:ext cx="8303368" cy="547903"/>
          </a:xfrm>
          <a:prstGeom prst="rect">
            <a:avLst/>
          </a:prstGeom>
        </p:spPr>
        <p:txBody>
          <a:bodyPr/>
          <a:lstStyle>
            <a:lvl1pPr algn="l">
              <a:defRPr sz="3000" b="1">
                <a:solidFill>
                  <a:srgbClr val="00788A"/>
                </a:solidFill>
              </a:defRPr>
            </a:lvl1pPr>
          </a:lstStyle>
          <a:p>
            <a:r>
              <a:rPr lang="en-US" dirty="0"/>
              <a:t>Click to edit master title style</a:t>
            </a:r>
          </a:p>
        </p:txBody>
      </p:sp>
      <p:sp>
        <p:nvSpPr>
          <p:cNvPr id="7" name="Text Placeholder 7">
            <a:extLst>
              <a:ext uri="{FF2B5EF4-FFF2-40B4-BE49-F238E27FC236}">
                <a16:creationId xmlns:a16="http://schemas.microsoft.com/office/drawing/2014/main" id="{8D7D8199-9F9E-854A-A4E4-337C72E49999}"/>
              </a:ext>
            </a:extLst>
          </p:cNvPr>
          <p:cNvSpPr>
            <a:spLocks noGrp="1"/>
          </p:cNvSpPr>
          <p:nvPr>
            <p:ph type="body" sz="quarter" idx="11" hasCustomPrompt="1"/>
          </p:nvPr>
        </p:nvSpPr>
        <p:spPr>
          <a:xfrm>
            <a:off x="4717143" y="1157086"/>
            <a:ext cx="4043425" cy="3341688"/>
          </a:xfrm>
          <a:prstGeom prst="rect">
            <a:avLst/>
          </a:prstGeom>
        </p:spPr>
        <p:txBody>
          <a:bodyPr/>
          <a:lstStyle>
            <a:lvl1pPr marL="342900" indent="-342900">
              <a:buClr>
                <a:srgbClr val="00788A"/>
              </a:buClr>
              <a:buFont typeface="Wingdings" panose="05000000000000000000" pitchFamily="2" charset="2"/>
              <a:buChar char="§"/>
              <a:defRPr sz="2200" b="1">
                <a:solidFill>
                  <a:srgbClr val="00788A"/>
                </a:solidFill>
              </a:defRPr>
            </a:lvl1pPr>
            <a:lvl2pPr>
              <a:buClr>
                <a:srgbClr val="9A4E9E"/>
              </a:buClr>
              <a:defRPr sz="1800">
                <a:solidFill>
                  <a:schemeClr val="accent4">
                    <a:lumMod val="75000"/>
                  </a:schemeClr>
                </a:solidFill>
              </a:defRPr>
            </a:lvl2pPr>
            <a:lvl3pPr>
              <a:buClr>
                <a:srgbClr val="C00000"/>
              </a:buClr>
              <a:defRPr sz="15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1107678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py Right | Image Lef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
        <p:nvSpPr>
          <p:cNvPr id="6" name="Title 2">
            <a:extLst>
              <a:ext uri="{FF2B5EF4-FFF2-40B4-BE49-F238E27FC236}">
                <a16:creationId xmlns:a16="http://schemas.microsoft.com/office/drawing/2014/main" id="{F34FB52A-9FBE-664B-AC69-E506FE1FA381}"/>
              </a:ext>
            </a:extLst>
          </p:cNvPr>
          <p:cNvSpPr>
            <a:spLocks noGrp="1"/>
          </p:cNvSpPr>
          <p:nvPr>
            <p:ph type="title" hasCustomPrompt="1"/>
          </p:nvPr>
        </p:nvSpPr>
        <p:spPr>
          <a:xfrm>
            <a:off x="457199" y="427036"/>
            <a:ext cx="8477539" cy="547903"/>
          </a:xfrm>
          <a:prstGeom prst="rect">
            <a:avLst/>
          </a:prstGeom>
        </p:spPr>
        <p:txBody>
          <a:bodyPr/>
          <a:lstStyle>
            <a:lvl1pPr algn="l">
              <a:defRPr sz="3000" b="1">
                <a:solidFill>
                  <a:srgbClr val="00788A"/>
                </a:solidFill>
              </a:defRPr>
            </a:lvl1pPr>
          </a:lstStyle>
          <a:p>
            <a:r>
              <a:rPr lang="en-US" dirty="0"/>
              <a:t>Click to edit master title style</a:t>
            </a:r>
          </a:p>
        </p:txBody>
      </p:sp>
      <p:sp>
        <p:nvSpPr>
          <p:cNvPr id="9" name="Text Placeholder 7">
            <a:extLst>
              <a:ext uri="{FF2B5EF4-FFF2-40B4-BE49-F238E27FC236}">
                <a16:creationId xmlns:a16="http://schemas.microsoft.com/office/drawing/2014/main" id="{6FF14B5A-2336-3647-A9A7-EF68CABAEE0B}"/>
              </a:ext>
            </a:extLst>
          </p:cNvPr>
          <p:cNvSpPr>
            <a:spLocks noGrp="1"/>
          </p:cNvSpPr>
          <p:nvPr>
            <p:ph type="body" sz="quarter" idx="10" hasCustomPrompt="1"/>
          </p:nvPr>
        </p:nvSpPr>
        <p:spPr>
          <a:xfrm>
            <a:off x="4484913" y="1109484"/>
            <a:ext cx="4449825" cy="3335188"/>
          </a:xfrm>
          <a:prstGeom prst="rect">
            <a:avLst/>
          </a:prstGeom>
        </p:spPr>
        <p:txBody>
          <a:bodyPr/>
          <a:lstStyle>
            <a:lvl1pPr marL="342900" indent="-342900">
              <a:buClr>
                <a:srgbClr val="00788A"/>
              </a:buClr>
              <a:buFont typeface="Wingdings" panose="05000000000000000000" pitchFamily="2" charset="2"/>
              <a:buChar char="§"/>
              <a:defRPr sz="2000" b="1">
                <a:solidFill>
                  <a:srgbClr val="00788A"/>
                </a:solidFill>
              </a:defRPr>
            </a:lvl1pPr>
            <a:lvl2pPr>
              <a:buClr>
                <a:srgbClr val="9A4E9E"/>
              </a:buClr>
              <a:defRPr sz="1800">
                <a:solidFill>
                  <a:schemeClr val="accent4">
                    <a:lumMod val="75000"/>
                  </a:schemeClr>
                </a:solidFill>
              </a:defRPr>
            </a:lvl2pPr>
            <a:lvl3pPr>
              <a:buClr>
                <a:srgbClr val="C00000"/>
              </a:buClr>
              <a:defRPr sz="15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15" name="Content Placeholder 2">
            <a:extLst>
              <a:ext uri="{FF2B5EF4-FFF2-40B4-BE49-F238E27FC236}">
                <a16:creationId xmlns:a16="http://schemas.microsoft.com/office/drawing/2014/main" id="{50627546-5432-4941-B6D8-CA3BA58352FE}"/>
              </a:ext>
            </a:extLst>
          </p:cNvPr>
          <p:cNvSpPr>
            <a:spLocks noGrp="1"/>
          </p:cNvSpPr>
          <p:nvPr>
            <p:ph idx="11"/>
          </p:nvPr>
        </p:nvSpPr>
        <p:spPr>
          <a:xfrm>
            <a:off x="457199" y="1091770"/>
            <a:ext cx="3893272" cy="3352901"/>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marL="1371600" indent="0">
              <a:buClr>
                <a:schemeClr val="bg1"/>
              </a:buClr>
              <a:buSzPct val="70000"/>
              <a:buFont typeface="Courier New" pitchFamily="49" charset="0"/>
              <a:buNone/>
              <a:defRPr sz="1800" baseline="0">
                <a:solidFill>
                  <a:schemeClr val="bg2"/>
                </a:solidFill>
              </a:defRPr>
            </a:lvl4pPr>
            <a:lvl5pPr marL="1828800" indent="0">
              <a:buClr>
                <a:schemeClr val="bg1"/>
              </a:buClr>
              <a:buSzPct val="70000"/>
              <a:buFont typeface="Arial" pitchFamily="34" charset="0"/>
              <a:buNone/>
              <a:defRPr sz="1800">
                <a:solidFill>
                  <a:schemeClr val="bg2"/>
                </a:solidFill>
              </a:defRPr>
            </a:lvl5pPr>
          </a:lstStyle>
          <a:p>
            <a:pPr lvl="3"/>
            <a:endParaRPr lang="en-US" dirty="0"/>
          </a:p>
        </p:txBody>
      </p:sp>
    </p:spTree>
    <p:extLst>
      <p:ext uri="{BB962C8B-B14F-4D97-AF65-F5344CB8AC3E}">
        <p14:creationId xmlns:p14="http://schemas.microsoft.com/office/powerpoint/2010/main" val="2182636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667" b="15561"/>
          <a:stretch/>
        </p:blipFill>
        <p:spPr>
          <a:xfrm>
            <a:off x="-7129" y="2"/>
            <a:ext cx="9151130" cy="738089"/>
          </a:xfrm>
          <a:prstGeom prst="rect">
            <a:avLst/>
          </a:prstGeom>
        </p:spPr>
      </p:pic>
      <p:sp>
        <p:nvSpPr>
          <p:cNvPr id="7" name="Title 1"/>
          <p:cNvSpPr>
            <a:spLocks noGrp="1"/>
          </p:cNvSpPr>
          <p:nvPr>
            <p:ph type="title"/>
          </p:nvPr>
        </p:nvSpPr>
        <p:spPr>
          <a:xfrm>
            <a:off x="457199" y="1039554"/>
            <a:ext cx="8408978" cy="885728"/>
          </a:xfrm>
          <a:prstGeom prst="rect">
            <a:avLst/>
          </a:prstGeom>
        </p:spPr>
        <p:txBody>
          <a:bodyPr/>
          <a:lstStyle>
            <a:lvl1pPr algn="l">
              <a:lnSpc>
                <a:spcPts val="2250"/>
              </a:lnSpc>
              <a:defRPr sz="2100" b="1" baseline="0">
                <a:solidFill>
                  <a:srgbClr val="00788A"/>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1500" b="1" baseline="0">
                <a:solidFill>
                  <a:srgbClr val="00788A"/>
                </a:solidFill>
                <a:effectLst/>
                <a:latin typeface="Calibri"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1500"/>
              </a:lnSpc>
              <a:buNone/>
              <a:defRPr sz="135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1" y="90152"/>
            <a:ext cx="6903076" cy="369332"/>
          </a:xfrm>
          <a:prstGeom prst="rect">
            <a:avLst/>
          </a:prstGeom>
          <a:noFill/>
        </p:spPr>
        <p:txBody>
          <a:bodyPr wrap="square" rtlCol="0">
            <a:spAutoFit/>
          </a:bodyPr>
          <a:lstStyle/>
          <a:p>
            <a:r>
              <a:rPr lang="en-US" sz="1800" b="1" dirty="0">
                <a:solidFill>
                  <a:srgbClr val="FFFFFF">
                    <a:lumMod val="95000"/>
                  </a:srgbClr>
                </a:solidFill>
                <a:latin typeface="Calibri" panose="020F0502020204030204" pitchFamily="34" charset="0"/>
              </a:rPr>
              <a:t>National Center for HIV/AIDS, Viral Hepatitis, STD, and TB Prevention</a:t>
            </a:r>
          </a:p>
        </p:txBody>
      </p:sp>
    </p:spTree>
    <p:extLst>
      <p:ext uri="{BB962C8B-B14F-4D97-AF65-F5344CB8AC3E}">
        <p14:creationId xmlns:p14="http://schemas.microsoft.com/office/powerpoint/2010/main" val="386770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Pictures | Three Textbox">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
        <p:nvSpPr>
          <p:cNvPr id="6" name="Title 2">
            <a:extLst>
              <a:ext uri="{FF2B5EF4-FFF2-40B4-BE49-F238E27FC236}">
                <a16:creationId xmlns:a16="http://schemas.microsoft.com/office/drawing/2014/main" id="{F34FB52A-9FBE-664B-AC69-E506FE1FA381}"/>
              </a:ext>
            </a:extLst>
          </p:cNvPr>
          <p:cNvSpPr>
            <a:spLocks noGrp="1"/>
          </p:cNvSpPr>
          <p:nvPr>
            <p:ph type="title" hasCustomPrompt="1"/>
          </p:nvPr>
        </p:nvSpPr>
        <p:spPr>
          <a:xfrm>
            <a:off x="457199" y="427036"/>
            <a:ext cx="8477539" cy="547903"/>
          </a:xfrm>
          <a:prstGeom prst="rect">
            <a:avLst/>
          </a:prstGeom>
        </p:spPr>
        <p:txBody>
          <a:bodyPr/>
          <a:lstStyle>
            <a:lvl1pPr algn="l">
              <a:defRPr sz="3000" b="1">
                <a:solidFill>
                  <a:srgbClr val="00788A"/>
                </a:solidFill>
              </a:defRPr>
            </a:lvl1pPr>
          </a:lstStyle>
          <a:p>
            <a:r>
              <a:rPr lang="en-US" dirty="0"/>
              <a:t>Click to edit master title style</a:t>
            </a:r>
          </a:p>
        </p:txBody>
      </p:sp>
      <p:sp>
        <p:nvSpPr>
          <p:cNvPr id="9" name="Text Placeholder 7">
            <a:extLst>
              <a:ext uri="{FF2B5EF4-FFF2-40B4-BE49-F238E27FC236}">
                <a16:creationId xmlns:a16="http://schemas.microsoft.com/office/drawing/2014/main" id="{6FF14B5A-2336-3647-A9A7-EF68CABAEE0B}"/>
              </a:ext>
            </a:extLst>
          </p:cNvPr>
          <p:cNvSpPr>
            <a:spLocks noGrp="1"/>
          </p:cNvSpPr>
          <p:nvPr>
            <p:ph type="body" sz="quarter" idx="10" hasCustomPrompt="1"/>
          </p:nvPr>
        </p:nvSpPr>
        <p:spPr>
          <a:xfrm>
            <a:off x="457200" y="3170929"/>
            <a:ext cx="2743200" cy="1730255"/>
          </a:xfrm>
          <a:prstGeom prst="rect">
            <a:avLst/>
          </a:prstGeom>
        </p:spPr>
        <p:txBody>
          <a:bodyPr/>
          <a:lstStyle>
            <a:lvl1pPr marL="342900" indent="-342900">
              <a:buClr>
                <a:srgbClr val="00788A"/>
              </a:buClr>
              <a:buFont typeface="Wingdings" panose="05000000000000000000" pitchFamily="2" charset="2"/>
              <a:buChar char="§"/>
              <a:defRPr sz="1600" b="1">
                <a:solidFill>
                  <a:srgbClr val="00788A"/>
                </a:solidFill>
              </a:defRPr>
            </a:lvl1pPr>
            <a:lvl2pPr>
              <a:buClr>
                <a:srgbClr val="9A4E9E"/>
              </a:buClr>
              <a:defRPr sz="1400">
                <a:solidFill>
                  <a:schemeClr val="accent4">
                    <a:lumMod val="75000"/>
                  </a:schemeClr>
                </a:solidFill>
              </a:defRPr>
            </a:lvl2pPr>
            <a:lvl3pPr>
              <a:buClr>
                <a:srgbClr val="C00000"/>
              </a:buClr>
              <a:defRPr sz="12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11" name="Content Placeholder 2">
            <a:extLst>
              <a:ext uri="{FF2B5EF4-FFF2-40B4-BE49-F238E27FC236}">
                <a16:creationId xmlns:a16="http://schemas.microsoft.com/office/drawing/2014/main" id="{38B2ED1B-ADCC-684D-99D2-AF07AAA77682}"/>
              </a:ext>
            </a:extLst>
          </p:cNvPr>
          <p:cNvSpPr>
            <a:spLocks noGrp="1"/>
          </p:cNvSpPr>
          <p:nvPr>
            <p:ph idx="15"/>
          </p:nvPr>
        </p:nvSpPr>
        <p:spPr>
          <a:xfrm>
            <a:off x="457198" y="1098160"/>
            <a:ext cx="2743201" cy="1962326"/>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marL="1371600" indent="0">
              <a:buClr>
                <a:schemeClr val="bg1"/>
              </a:buClr>
              <a:buSzPct val="70000"/>
              <a:buFont typeface="Courier New" pitchFamily="49" charset="0"/>
              <a:buNone/>
              <a:defRPr sz="1800" baseline="0">
                <a:solidFill>
                  <a:schemeClr val="bg2"/>
                </a:solidFill>
              </a:defRPr>
            </a:lvl4pPr>
            <a:lvl5pPr marL="1828800" indent="0">
              <a:buClr>
                <a:schemeClr val="bg1"/>
              </a:buClr>
              <a:buSzPct val="70000"/>
              <a:buFont typeface="Arial" pitchFamily="34" charset="0"/>
              <a:buNone/>
              <a:defRPr sz="1800">
                <a:solidFill>
                  <a:schemeClr val="bg2"/>
                </a:solidFill>
              </a:defRPr>
            </a:lvl5pPr>
          </a:lstStyle>
          <a:p>
            <a:pPr lvl="3"/>
            <a:endParaRPr lang="en-US" dirty="0"/>
          </a:p>
        </p:txBody>
      </p:sp>
      <p:sp>
        <p:nvSpPr>
          <p:cNvPr id="12" name="Content Placeholder 2">
            <a:extLst>
              <a:ext uri="{FF2B5EF4-FFF2-40B4-BE49-F238E27FC236}">
                <a16:creationId xmlns:a16="http://schemas.microsoft.com/office/drawing/2014/main" id="{EC32D7D9-84EC-214B-8006-9FB1BCBC3082}"/>
              </a:ext>
            </a:extLst>
          </p:cNvPr>
          <p:cNvSpPr>
            <a:spLocks noGrp="1"/>
          </p:cNvSpPr>
          <p:nvPr>
            <p:ph idx="16"/>
          </p:nvPr>
        </p:nvSpPr>
        <p:spPr>
          <a:xfrm>
            <a:off x="3324367" y="1098160"/>
            <a:ext cx="2743201" cy="1962326"/>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marL="1371600" indent="0">
              <a:buClr>
                <a:schemeClr val="bg1"/>
              </a:buClr>
              <a:buSzPct val="70000"/>
              <a:buFont typeface="Courier New" pitchFamily="49" charset="0"/>
              <a:buNone/>
              <a:defRPr sz="1800" baseline="0">
                <a:solidFill>
                  <a:schemeClr val="bg2"/>
                </a:solidFill>
              </a:defRPr>
            </a:lvl4pPr>
            <a:lvl5pPr marL="1828800" indent="0">
              <a:buClr>
                <a:schemeClr val="bg1"/>
              </a:buClr>
              <a:buSzPct val="70000"/>
              <a:buFont typeface="Arial" pitchFamily="34" charset="0"/>
              <a:buNone/>
              <a:defRPr sz="1800">
                <a:solidFill>
                  <a:schemeClr val="bg2"/>
                </a:solidFill>
              </a:defRPr>
            </a:lvl5pPr>
          </a:lstStyle>
          <a:p>
            <a:pPr lvl="3"/>
            <a:endParaRPr lang="en-US" dirty="0"/>
          </a:p>
        </p:txBody>
      </p:sp>
      <p:sp>
        <p:nvSpPr>
          <p:cNvPr id="13" name="Content Placeholder 2">
            <a:extLst>
              <a:ext uri="{FF2B5EF4-FFF2-40B4-BE49-F238E27FC236}">
                <a16:creationId xmlns:a16="http://schemas.microsoft.com/office/drawing/2014/main" id="{867EAB34-46B4-0F48-AFCC-DBD71239BCAD}"/>
              </a:ext>
            </a:extLst>
          </p:cNvPr>
          <p:cNvSpPr>
            <a:spLocks noGrp="1"/>
          </p:cNvSpPr>
          <p:nvPr>
            <p:ph idx="17"/>
          </p:nvPr>
        </p:nvSpPr>
        <p:spPr>
          <a:xfrm>
            <a:off x="6191537" y="1098160"/>
            <a:ext cx="2743201" cy="1962326"/>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marL="1371600" indent="0">
              <a:buClr>
                <a:schemeClr val="bg1"/>
              </a:buClr>
              <a:buSzPct val="70000"/>
              <a:buFont typeface="Courier New" pitchFamily="49" charset="0"/>
              <a:buNone/>
              <a:defRPr sz="1800" baseline="0">
                <a:solidFill>
                  <a:schemeClr val="bg2"/>
                </a:solidFill>
              </a:defRPr>
            </a:lvl4pPr>
            <a:lvl5pPr marL="1828800" indent="0">
              <a:buClr>
                <a:schemeClr val="bg1"/>
              </a:buClr>
              <a:buSzPct val="70000"/>
              <a:buFont typeface="Arial" pitchFamily="34" charset="0"/>
              <a:buNone/>
              <a:defRPr sz="1800">
                <a:solidFill>
                  <a:schemeClr val="bg2"/>
                </a:solidFill>
              </a:defRPr>
            </a:lvl5pPr>
          </a:lstStyle>
          <a:p>
            <a:pPr lvl="3"/>
            <a:endParaRPr lang="en-US" dirty="0"/>
          </a:p>
        </p:txBody>
      </p:sp>
      <p:sp>
        <p:nvSpPr>
          <p:cNvPr id="16" name="Text Placeholder 7">
            <a:extLst>
              <a:ext uri="{FF2B5EF4-FFF2-40B4-BE49-F238E27FC236}">
                <a16:creationId xmlns:a16="http://schemas.microsoft.com/office/drawing/2014/main" id="{C9280D13-B626-B940-8818-E674FAFFB438}"/>
              </a:ext>
            </a:extLst>
          </p:cNvPr>
          <p:cNvSpPr>
            <a:spLocks noGrp="1"/>
          </p:cNvSpPr>
          <p:nvPr>
            <p:ph type="body" sz="quarter" idx="18" hasCustomPrompt="1"/>
          </p:nvPr>
        </p:nvSpPr>
        <p:spPr>
          <a:xfrm>
            <a:off x="3324368" y="3179715"/>
            <a:ext cx="2743200" cy="1730255"/>
          </a:xfrm>
          <a:prstGeom prst="rect">
            <a:avLst/>
          </a:prstGeom>
        </p:spPr>
        <p:txBody>
          <a:bodyPr/>
          <a:lstStyle>
            <a:lvl1pPr marL="342900" indent="-342900">
              <a:buClr>
                <a:srgbClr val="00788A"/>
              </a:buClr>
              <a:buFont typeface="Wingdings" panose="05000000000000000000" pitchFamily="2" charset="2"/>
              <a:buChar char="§"/>
              <a:defRPr sz="1600" b="1">
                <a:solidFill>
                  <a:srgbClr val="00788A"/>
                </a:solidFill>
              </a:defRPr>
            </a:lvl1pPr>
            <a:lvl2pPr>
              <a:buClr>
                <a:srgbClr val="9A4E9E"/>
              </a:buClr>
              <a:defRPr sz="1400">
                <a:solidFill>
                  <a:schemeClr val="accent4">
                    <a:lumMod val="75000"/>
                  </a:schemeClr>
                </a:solidFill>
              </a:defRPr>
            </a:lvl2pPr>
            <a:lvl3pPr>
              <a:buClr>
                <a:srgbClr val="C00000"/>
              </a:buClr>
              <a:defRPr sz="12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17" name="Text Placeholder 7">
            <a:extLst>
              <a:ext uri="{FF2B5EF4-FFF2-40B4-BE49-F238E27FC236}">
                <a16:creationId xmlns:a16="http://schemas.microsoft.com/office/drawing/2014/main" id="{BEBB5150-F29E-134E-B67B-C5ADE9310A36}"/>
              </a:ext>
            </a:extLst>
          </p:cNvPr>
          <p:cNvSpPr>
            <a:spLocks noGrp="1"/>
          </p:cNvSpPr>
          <p:nvPr>
            <p:ph type="body" sz="quarter" idx="19" hasCustomPrompt="1"/>
          </p:nvPr>
        </p:nvSpPr>
        <p:spPr>
          <a:xfrm>
            <a:off x="6191536" y="3179714"/>
            <a:ext cx="2743200" cy="1730255"/>
          </a:xfrm>
          <a:prstGeom prst="rect">
            <a:avLst/>
          </a:prstGeom>
        </p:spPr>
        <p:txBody>
          <a:bodyPr/>
          <a:lstStyle>
            <a:lvl1pPr marL="342900" indent="-342900">
              <a:buClr>
                <a:srgbClr val="00788A"/>
              </a:buClr>
              <a:buFont typeface="Wingdings" panose="05000000000000000000" pitchFamily="2" charset="2"/>
              <a:buChar char="§"/>
              <a:defRPr sz="1600" b="1">
                <a:solidFill>
                  <a:srgbClr val="00788A"/>
                </a:solidFill>
              </a:defRPr>
            </a:lvl1pPr>
            <a:lvl2pPr>
              <a:buClr>
                <a:srgbClr val="9A4E9E"/>
              </a:buClr>
              <a:defRPr sz="1400">
                <a:solidFill>
                  <a:schemeClr val="accent4">
                    <a:lumMod val="75000"/>
                  </a:schemeClr>
                </a:solidFill>
              </a:defRPr>
            </a:lvl2pPr>
            <a:lvl3pPr>
              <a:buClr>
                <a:srgbClr val="C00000"/>
              </a:buClr>
              <a:defRPr sz="12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Tree>
    <p:extLst>
      <p:ext uri="{BB962C8B-B14F-4D97-AF65-F5344CB8AC3E}">
        <p14:creationId xmlns:p14="http://schemas.microsoft.com/office/powerpoint/2010/main" val="674873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lide Separator | Subtitle Pag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D9EFAE-6F00-E840-9E4B-4D87069513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570" b="42707"/>
          <a:stretch/>
        </p:blipFill>
        <p:spPr>
          <a:xfrm rot="10800000">
            <a:off x="-1" y="-40469"/>
            <a:ext cx="9144001" cy="5100177"/>
          </a:xfrm>
          <a:prstGeom prst="rect">
            <a:avLst/>
          </a:prstGeom>
        </p:spPr>
      </p:pic>
      <p:sp>
        <p:nvSpPr>
          <p:cNvPr id="2" name="Rectangle 1">
            <a:extLst>
              <a:ext uri="{FF2B5EF4-FFF2-40B4-BE49-F238E27FC236}">
                <a16:creationId xmlns:a16="http://schemas.microsoft.com/office/drawing/2014/main" id="{3CFC93E4-9F92-AF41-87F9-0B1104B02EBC}"/>
              </a:ext>
            </a:extLst>
          </p:cNvPr>
          <p:cNvSpPr/>
          <p:nvPr userDrawn="1"/>
        </p:nvSpPr>
        <p:spPr>
          <a:xfrm>
            <a:off x="2350008" y="3493007"/>
            <a:ext cx="6793992" cy="15667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2">
            <a:extLst>
              <a:ext uri="{FF2B5EF4-FFF2-40B4-BE49-F238E27FC236}">
                <a16:creationId xmlns:a16="http://schemas.microsoft.com/office/drawing/2014/main" id="{ED1A8DBD-928E-E744-BCBC-F6C001BABDA4}"/>
              </a:ext>
            </a:extLst>
          </p:cNvPr>
          <p:cNvSpPr>
            <a:spLocks noGrp="1"/>
          </p:cNvSpPr>
          <p:nvPr>
            <p:ph type="title" hasCustomPrompt="1"/>
          </p:nvPr>
        </p:nvSpPr>
        <p:spPr>
          <a:xfrm>
            <a:off x="2350008" y="3779469"/>
            <a:ext cx="6793992" cy="993775"/>
          </a:xfrm>
          <a:prstGeom prst="rect">
            <a:avLst/>
          </a:prstGeom>
        </p:spPr>
        <p:txBody>
          <a:bodyPr/>
          <a:lstStyle>
            <a:lvl1pPr algn="l">
              <a:defRPr sz="2600" b="1">
                <a:solidFill>
                  <a:srgbClr val="00788A"/>
                </a:solidFill>
              </a:defRPr>
            </a:lvl1pPr>
          </a:lstStyle>
          <a:p>
            <a:r>
              <a:rPr lang="en-US" dirty="0">
                <a:latin typeface="Adobe Garamond Pro" panose="02020502060506020403" pitchFamily="18" charset="77"/>
              </a:rPr>
              <a:t>Subtitle Headline Page</a:t>
            </a:r>
            <a:br>
              <a:rPr lang="en-US" dirty="0">
                <a:latin typeface="Adobe Garamond Pro" panose="02020502060506020403" pitchFamily="18" charset="77"/>
              </a:rPr>
            </a:br>
            <a:r>
              <a:rPr lang="en-US" b="0" dirty="0">
                <a:latin typeface="Adobe Garamond Pro" panose="02020502060506020403" pitchFamily="18" charset="77"/>
              </a:rPr>
              <a:t>Support Copy Here</a:t>
            </a:r>
            <a:r>
              <a:rPr lang="en-US" dirty="0">
                <a:latin typeface="Adobe Garamond Pro" panose="02020502060506020403" pitchFamily="18" charset="77"/>
              </a:rPr>
              <a:t/>
            </a:r>
            <a:br>
              <a:rPr lang="en-US" dirty="0">
                <a:latin typeface="Adobe Garamond Pro" panose="02020502060506020403" pitchFamily="18" charset="77"/>
              </a:rPr>
            </a:br>
            <a:endParaRPr lang="en-US" dirty="0"/>
          </a:p>
        </p:txBody>
      </p:sp>
    </p:spTree>
    <p:extLst>
      <p:ext uri="{BB962C8B-B14F-4D97-AF65-F5344CB8AC3E}">
        <p14:creationId xmlns:p14="http://schemas.microsoft.com/office/powerpoint/2010/main" val="76136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amp; Quot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3046012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mall Icon Library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
        <p:nvSpPr>
          <p:cNvPr id="6" name="Title 2">
            <a:extLst>
              <a:ext uri="{FF2B5EF4-FFF2-40B4-BE49-F238E27FC236}">
                <a16:creationId xmlns:a16="http://schemas.microsoft.com/office/drawing/2014/main" id="{F34FB52A-9FBE-664B-AC69-E506FE1FA381}"/>
              </a:ext>
            </a:extLst>
          </p:cNvPr>
          <p:cNvSpPr>
            <a:spLocks noGrp="1"/>
          </p:cNvSpPr>
          <p:nvPr>
            <p:ph type="title" hasCustomPrompt="1"/>
          </p:nvPr>
        </p:nvSpPr>
        <p:spPr>
          <a:xfrm>
            <a:off x="457200" y="433436"/>
            <a:ext cx="8303368" cy="547903"/>
          </a:xfrm>
          <a:prstGeom prst="rect">
            <a:avLst/>
          </a:prstGeom>
        </p:spPr>
        <p:txBody>
          <a:bodyPr/>
          <a:lstStyle>
            <a:lvl1pPr algn="l">
              <a:defRPr sz="3000" b="1">
                <a:solidFill>
                  <a:srgbClr val="00788A"/>
                </a:solidFill>
              </a:defRPr>
            </a:lvl1pPr>
          </a:lstStyle>
          <a:p>
            <a:r>
              <a:rPr lang="en-US" dirty="0"/>
              <a:t>Small Icon Library </a:t>
            </a:r>
          </a:p>
        </p:txBody>
      </p:sp>
      <p:pic>
        <p:nvPicPr>
          <p:cNvPr id="7" name="Picture 6">
            <a:extLst>
              <a:ext uri="{FF2B5EF4-FFF2-40B4-BE49-F238E27FC236}">
                <a16:creationId xmlns:a16="http://schemas.microsoft.com/office/drawing/2014/main" id="{1C9FA662-A6CD-AD44-B344-3BAC19EFC8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1536918"/>
            <a:ext cx="511338" cy="511338"/>
          </a:xfrm>
          <a:prstGeom prst="rect">
            <a:avLst/>
          </a:prstGeom>
        </p:spPr>
      </p:pic>
      <p:pic>
        <p:nvPicPr>
          <p:cNvPr id="8" name="Picture 7">
            <a:extLst>
              <a:ext uri="{FF2B5EF4-FFF2-40B4-BE49-F238E27FC236}">
                <a16:creationId xmlns:a16="http://schemas.microsoft.com/office/drawing/2014/main" id="{CF2E4FE1-14D9-8144-B9CF-E906960E4D7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0440" y="1536918"/>
            <a:ext cx="511338" cy="511338"/>
          </a:xfrm>
          <a:prstGeom prst="rect">
            <a:avLst/>
          </a:prstGeom>
        </p:spPr>
      </p:pic>
      <p:pic>
        <p:nvPicPr>
          <p:cNvPr id="9" name="Picture 8">
            <a:extLst>
              <a:ext uri="{FF2B5EF4-FFF2-40B4-BE49-F238E27FC236}">
                <a16:creationId xmlns:a16="http://schemas.microsoft.com/office/drawing/2014/main" id="{B89FFF33-C6E6-0F47-9380-D0D1960213D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67060" y="1536918"/>
            <a:ext cx="511338" cy="511338"/>
          </a:xfrm>
          <a:prstGeom prst="rect">
            <a:avLst/>
          </a:prstGeom>
        </p:spPr>
      </p:pic>
      <p:pic>
        <p:nvPicPr>
          <p:cNvPr id="10" name="Picture 9">
            <a:extLst>
              <a:ext uri="{FF2B5EF4-FFF2-40B4-BE49-F238E27FC236}">
                <a16:creationId xmlns:a16="http://schemas.microsoft.com/office/drawing/2014/main" id="{1B9116AE-E2BD-9748-AF68-786236819FB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3680" y="1536918"/>
            <a:ext cx="511338" cy="511338"/>
          </a:xfrm>
          <a:prstGeom prst="rect">
            <a:avLst/>
          </a:prstGeom>
        </p:spPr>
      </p:pic>
      <p:pic>
        <p:nvPicPr>
          <p:cNvPr id="11" name="Picture 10">
            <a:extLst>
              <a:ext uri="{FF2B5EF4-FFF2-40B4-BE49-F238E27FC236}">
                <a16:creationId xmlns:a16="http://schemas.microsoft.com/office/drawing/2014/main" id="{B41C5890-DB08-8F46-9D9E-9985C54B5B5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40300" y="1536918"/>
            <a:ext cx="511338" cy="511338"/>
          </a:xfrm>
          <a:prstGeom prst="rect">
            <a:avLst/>
          </a:prstGeom>
        </p:spPr>
      </p:pic>
      <p:pic>
        <p:nvPicPr>
          <p:cNvPr id="12" name="Picture 11">
            <a:extLst>
              <a:ext uri="{FF2B5EF4-FFF2-40B4-BE49-F238E27FC236}">
                <a16:creationId xmlns:a16="http://schemas.microsoft.com/office/drawing/2014/main" id="{EACBBE00-FA12-4349-BF1D-93C4E0A0BF5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76920" y="1536918"/>
            <a:ext cx="511338" cy="511338"/>
          </a:xfrm>
          <a:prstGeom prst="rect">
            <a:avLst/>
          </a:prstGeom>
        </p:spPr>
      </p:pic>
      <p:pic>
        <p:nvPicPr>
          <p:cNvPr id="15" name="Picture 14">
            <a:extLst>
              <a:ext uri="{FF2B5EF4-FFF2-40B4-BE49-F238E27FC236}">
                <a16:creationId xmlns:a16="http://schemas.microsoft.com/office/drawing/2014/main" id="{E1FA15B0-A0FD-A44B-91C9-112A9D1EE36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313540" y="1536918"/>
            <a:ext cx="511338" cy="511338"/>
          </a:xfrm>
          <a:prstGeom prst="rect">
            <a:avLst/>
          </a:prstGeom>
        </p:spPr>
      </p:pic>
      <p:pic>
        <p:nvPicPr>
          <p:cNvPr id="16" name="Picture 15">
            <a:extLst>
              <a:ext uri="{FF2B5EF4-FFF2-40B4-BE49-F238E27FC236}">
                <a16:creationId xmlns:a16="http://schemas.microsoft.com/office/drawing/2014/main" id="{4C59CB0B-D8F8-0D43-B431-10095570B2F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50160" y="1536918"/>
            <a:ext cx="511338" cy="511338"/>
          </a:xfrm>
          <a:prstGeom prst="rect">
            <a:avLst/>
          </a:prstGeom>
        </p:spPr>
      </p:pic>
      <p:pic>
        <p:nvPicPr>
          <p:cNvPr id="17" name="Picture 16">
            <a:extLst>
              <a:ext uri="{FF2B5EF4-FFF2-40B4-BE49-F238E27FC236}">
                <a16:creationId xmlns:a16="http://schemas.microsoft.com/office/drawing/2014/main" id="{AE705594-433D-4B4E-AEE0-8A5A28148DB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986777" y="1536918"/>
            <a:ext cx="511338" cy="511338"/>
          </a:xfrm>
          <a:prstGeom prst="rect">
            <a:avLst/>
          </a:prstGeom>
        </p:spPr>
      </p:pic>
      <p:pic>
        <p:nvPicPr>
          <p:cNvPr id="18" name="Picture 17">
            <a:extLst>
              <a:ext uri="{FF2B5EF4-FFF2-40B4-BE49-F238E27FC236}">
                <a16:creationId xmlns:a16="http://schemas.microsoft.com/office/drawing/2014/main" id="{CB30382A-1A9B-954E-9489-806F92D2BD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86777" y="2490731"/>
            <a:ext cx="511338" cy="511338"/>
          </a:xfrm>
          <a:prstGeom prst="rect">
            <a:avLst/>
          </a:prstGeom>
        </p:spPr>
      </p:pic>
      <p:pic>
        <p:nvPicPr>
          <p:cNvPr id="19" name="Picture 18">
            <a:extLst>
              <a:ext uri="{FF2B5EF4-FFF2-40B4-BE49-F238E27FC236}">
                <a16:creationId xmlns:a16="http://schemas.microsoft.com/office/drawing/2014/main" id="{95F4881F-03E0-9046-BD6F-8DACE2989BB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03680" y="2490731"/>
            <a:ext cx="511338" cy="511338"/>
          </a:xfrm>
          <a:prstGeom prst="rect">
            <a:avLst/>
          </a:prstGeom>
        </p:spPr>
      </p:pic>
      <p:pic>
        <p:nvPicPr>
          <p:cNvPr id="20" name="Picture 19">
            <a:extLst>
              <a:ext uri="{FF2B5EF4-FFF2-40B4-BE49-F238E27FC236}">
                <a16:creationId xmlns:a16="http://schemas.microsoft.com/office/drawing/2014/main" id="{49628BC7-FB80-7240-B4E2-39AA0BC3C25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40300" y="2490731"/>
            <a:ext cx="511338" cy="511338"/>
          </a:xfrm>
          <a:prstGeom prst="rect">
            <a:avLst/>
          </a:prstGeom>
        </p:spPr>
      </p:pic>
      <p:pic>
        <p:nvPicPr>
          <p:cNvPr id="21" name="Picture 20">
            <a:extLst>
              <a:ext uri="{FF2B5EF4-FFF2-40B4-BE49-F238E27FC236}">
                <a16:creationId xmlns:a16="http://schemas.microsoft.com/office/drawing/2014/main" id="{21DC6F35-88CF-C740-B11E-604E0523651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313540" y="2490731"/>
            <a:ext cx="511338" cy="511338"/>
          </a:xfrm>
          <a:prstGeom prst="rect">
            <a:avLst/>
          </a:prstGeom>
        </p:spPr>
      </p:pic>
      <p:pic>
        <p:nvPicPr>
          <p:cNvPr id="22" name="Picture 21">
            <a:extLst>
              <a:ext uri="{FF2B5EF4-FFF2-40B4-BE49-F238E27FC236}">
                <a16:creationId xmlns:a16="http://schemas.microsoft.com/office/drawing/2014/main" id="{B11E9B02-5F45-7045-8FFA-55F79A9CED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93820" y="1536918"/>
            <a:ext cx="511338" cy="511338"/>
          </a:xfrm>
          <a:prstGeom prst="rect">
            <a:avLst/>
          </a:prstGeom>
        </p:spPr>
      </p:pic>
      <p:pic>
        <p:nvPicPr>
          <p:cNvPr id="23" name="Picture 22">
            <a:extLst>
              <a:ext uri="{FF2B5EF4-FFF2-40B4-BE49-F238E27FC236}">
                <a16:creationId xmlns:a16="http://schemas.microsoft.com/office/drawing/2014/main" id="{5CBFEA1C-F983-AF4C-AD56-BCA76FC49B1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93820" y="2490731"/>
            <a:ext cx="511338" cy="511338"/>
          </a:xfrm>
          <a:prstGeom prst="rect">
            <a:avLst/>
          </a:prstGeom>
        </p:spPr>
      </p:pic>
      <p:pic>
        <p:nvPicPr>
          <p:cNvPr id="24" name="Picture 23">
            <a:extLst>
              <a:ext uri="{FF2B5EF4-FFF2-40B4-BE49-F238E27FC236}">
                <a16:creationId xmlns:a16="http://schemas.microsoft.com/office/drawing/2014/main" id="{B1D8477B-4912-F142-96C6-C1531F11E33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40" y="2490731"/>
            <a:ext cx="511338" cy="511338"/>
          </a:xfrm>
          <a:prstGeom prst="rect">
            <a:avLst/>
          </a:prstGeom>
        </p:spPr>
      </p:pic>
      <p:pic>
        <p:nvPicPr>
          <p:cNvPr id="25" name="Picture 24">
            <a:extLst>
              <a:ext uri="{FF2B5EF4-FFF2-40B4-BE49-F238E27FC236}">
                <a16:creationId xmlns:a16="http://schemas.microsoft.com/office/drawing/2014/main" id="{0C4DB8F5-9246-3545-A8A4-9B27725DD1F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7060" y="2490731"/>
            <a:ext cx="511338" cy="511338"/>
          </a:xfrm>
          <a:prstGeom prst="rect">
            <a:avLst/>
          </a:prstGeom>
        </p:spPr>
      </p:pic>
      <p:pic>
        <p:nvPicPr>
          <p:cNvPr id="26" name="Picture 25">
            <a:extLst>
              <a:ext uri="{FF2B5EF4-FFF2-40B4-BE49-F238E27FC236}">
                <a16:creationId xmlns:a16="http://schemas.microsoft.com/office/drawing/2014/main" id="{53438876-E9AE-3947-A08C-AF2848445AEE}"/>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57200" y="2490731"/>
            <a:ext cx="511338" cy="511338"/>
          </a:xfrm>
          <a:prstGeom prst="rect">
            <a:avLst/>
          </a:prstGeom>
        </p:spPr>
      </p:pic>
      <p:pic>
        <p:nvPicPr>
          <p:cNvPr id="27" name="Picture 26">
            <a:extLst>
              <a:ext uri="{FF2B5EF4-FFF2-40B4-BE49-F238E27FC236}">
                <a16:creationId xmlns:a16="http://schemas.microsoft.com/office/drawing/2014/main" id="{5EA2369A-0A69-5245-AD03-4F28791F0AF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76920" y="2490731"/>
            <a:ext cx="511338" cy="511338"/>
          </a:xfrm>
          <a:prstGeom prst="rect">
            <a:avLst/>
          </a:prstGeom>
        </p:spPr>
      </p:pic>
      <p:pic>
        <p:nvPicPr>
          <p:cNvPr id="28" name="Picture 27">
            <a:extLst>
              <a:ext uri="{FF2B5EF4-FFF2-40B4-BE49-F238E27FC236}">
                <a16:creationId xmlns:a16="http://schemas.microsoft.com/office/drawing/2014/main" id="{EF245563-4596-384F-9BD9-427485B2A31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150160" y="2490731"/>
            <a:ext cx="511338" cy="511338"/>
          </a:xfrm>
          <a:prstGeom prst="rect">
            <a:avLst/>
          </a:prstGeom>
        </p:spPr>
      </p:pic>
      <p:sp>
        <p:nvSpPr>
          <p:cNvPr id="49" name="TextBox 48">
            <a:extLst>
              <a:ext uri="{FF2B5EF4-FFF2-40B4-BE49-F238E27FC236}">
                <a16:creationId xmlns:a16="http://schemas.microsoft.com/office/drawing/2014/main" id="{93BB8159-6762-4A4E-8718-AFE176F67FD6}"/>
              </a:ext>
            </a:extLst>
          </p:cNvPr>
          <p:cNvSpPr txBox="1"/>
          <p:nvPr userDrawn="1"/>
        </p:nvSpPr>
        <p:spPr>
          <a:xfrm>
            <a:off x="2307771" y="4035456"/>
            <a:ext cx="4903362" cy="246221"/>
          </a:xfrm>
          <a:prstGeom prst="rect">
            <a:avLst/>
          </a:prstGeom>
          <a:solidFill>
            <a:srgbClr val="FF0000"/>
          </a:solidFill>
        </p:spPr>
        <p:txBody>
          <a:bodyPr wrap="square" rtlCol="0">
            <a:spAutoFit/>
          </a:bodyPr>
          <a:lstStyle/>
          <a:p>
            <a:pPr algn="ctr"/>
            <a:r>
              <a:rPr lang="en-US" sz="1000" b="1" dirty="0">
                <a:solidFill>
                  <a:schemeClr val="bg2"/>
                </a:solidFill>
                <a:latin typeface="Calibri" panose="020F0502020204030204" pitchFamily="34" charset="0"/>
              </a:rPr>
              <a:t>NOTE: If you need a small icon not featured here – please submit a web request</a:t>
            </a:r>
            <a:r>
              <a:rPr lang="en-US" sz="1000" dirty="0">
                <a:solidFill>
                  <a:schemeClr val="bg2"/>
                </a:solidFill>
                <a:latin typeface="Calibri" panose="020F0502020204030204" pitchFamily="34" charset="0"/>
              </a:rPr>
              <a:t>.  </a:t>
            </a:r>
            <a:endParaRPr lang="en-US" sz="1000" b="1" i="1" dirty="0">
              <a:solidFill>
                <a:schemeClr val="bg2"/>
              </a:solidFill>
              <a:latin typeface="Calibri" panose="020F0502020204030204" pitchFamily="34" charset="0"/>
            </a:endParaRPr>
          </a:p>
        </p:txBody>
      </p:sp>
    </p:spTree>
    <p:extLst>
      <p:ext uri="{BB962C8B-B14F-4D97-AF65-F5344CB8AC3E}">
        <p14:creationId xmlns:p14="http://schemas.microsoft.com/office/powerpoint/2010/main" val="2543353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rge Icon Library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
        <p:nvSpPr>
          <p:cNvPr id="6" name="Title 2">
            <a:extLst>
              <a:ext uri="{FF2B5EF4-FFF2-40B4-BE49-F238E27FC236}">
                <a16:creationId xmlns:a16="http://schemas.microsoft.com/office/drawing/2014/main" id="{F34FB52A-9FBE-664B-AC69-E506FE1FA381}"/>
              </a:ext>
            </a:extLst>
          </p:cNvPr>
          <p:cNvSpPr>
            <a:spLocks noGrp="1"/>
          </p:cNvSpPr>
          <p:nvPr>
            <p:ph type="title" hasCustomPrompt="1"/>
          </p:nvPr>
        </p:nvSpPr>
        <p:spPr>
          <a:xfrm>
            <a:off x="457200" y="427036"/>
            <a:ext cx="8303368" cy="547903"/>
          </a:xfrm>
          <a:prstGeom prst="rect">
            <a:avLst/>
          </a:prstGeom>
        </p:spPr>
        <p:txBody>
          <a:bodyPr/>
          <a:lstStyle>
            <a:lvl1pPr algn="l">
              <a:defRPr sz="3000" b="1">
                <a:solidFill>
                  <a:srgbClr val="00788A"/>
                </a:solidFill>
              </a:defRPr>
            </a:lvl1pPr>
          </a:lstStyle>
          <a:p>
            <a:r>
              <a:rPr lang="en-US" dirty="0"/>
              <a:t>Large Icon Library</a:t>
            </a:r>
          </a:p>
        </p:txBody>
      </p:sp>
      <p:sp>
        <p:nvSpPr>
          <p:cNvPr id="7" name="TextBox 6">
            <a:extLst>
              <a:ext uri="{FF2B5EF4-FFF2-40B4-BE49-F238E27FC236}">
                <a16:creationId xmlns:a16="http://schemas.microsoft.com/office/drawing/2014/main" id="{AE7A6E17-F145-864D-B2F5-3FD00B4FBC42}"/>
              </a:ext>
            </a:extLst>
          </p:cNvPr>
          <p:cNvSpPr txBox="1"/>
          <p:nvPr userDrawn="1"/>
        </p:nvSpPr>
        <p:spPr>
          <a:xfrm>
            <a:off x="4145302" y="585571"/>
            <a:ext cx="4434874" cy="230832"/>
          </a:xfrm>
          <a:prstGeom prst="rect">
            <a:avLst/>
          </a:prstGeom>
          <a:solidFill>
            <a:srgbClr val="FF0000"/>
          </a:solidFill>
        </p:spPr>
        <p:txBody>
          <a:bodyPr wrap="square" rtlCol="0">
            <a:spAutoFit/>
          </a:bodyPr>
          <a:lstStyle/>
          <a:p>
            <a:pPr algn="ctr"/>
            <a:r>
              <a:rPr lang="en-US" sz="900" b="1" dirty="0">
                <a:solidFill>
                  <a:schemeClr val="bg2"/>
                </a:solidFill>
                <a:latin typeface="Calibri" panose="020F0502020204030204" pitchFamily="34" charset="0"/>
              </a:rPr>
              <a:t>NOTE: If you need a large icon not featured here – please submit a web request</a:t>
            </a:r>
            <a:r>
              <a:rPr lang="en-US" sz="900" dirty="0">
                <a:solidFill>
                  <a:schemeClr val="bg2"/>
                </a:solidFill>
                <a:latin typeface="Calibri" panose="020F0502020204030204" pitchFamily="34" charset="0"/>
              </a:rPr>
              <a:t>.  </a:t>
            </a:r>
            <a:endParaRPr lang="en-US" sz="900" b="1" i="1" dirty="0">
              <a:solidFill>
                <a:schemeClr val="bg2"/>
              </a:solidFill>
              <a:latin typeface="Calibri" panose="020F0502020204030204" pitchFamily="34" charset="0"/>
            </a:endParaRPr>
          </a:p>
        </p:txBody>
      </p:sp>
      <p:pic>
        <p:nvPicPr>
          <p:cNvPr id="116" name="Picture 115">
            <a:extLst>
              <a:ext uri="{FF2B5EF4-FFF2-40B4-BE49-F238E27FC236}">
                <a16:creationId xmlns:a16="http://schemas.microsoft.com/office/drawing/2014/main" id="{23B97EC8-165F-FA4A-819A-05BFB4F5D5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11" y="759836"/>
            <a:ext cx="1828800" cy="1828800"/>
          </a:xfrm>
          <a:prstGeom prst="rect">
            <a:avLst/>
          </a:prstGeom>
        </p:spPr>
      </p:pic>
      <p:pic>
        <p:nvPicPr>
          <p:cNvPr id="117" name="Picture 116">
            <a:extLst>
              <a:ext uri="{FF2B5EF4-FFF2-40B4-BE49-F238E27FC236}">
                <a16:creationId xmlns:a16="http://schemas.microsoft.com/office/drawing/2014/main" id="{AAB8D10E-9F18-764B-925D-B0680ABA12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5590" y="759836"/>
            <a:ext cx="1828800" cy="1828800"/>
          </a:xfrm>
          <a:prstGeom prst="rect">
            <a:avLst/>
          </a:prstGeom>
        </p:spPr>
      </p:pic>
      <p:pic>
        <p:nvPicPr>
          <p:cNvPr id="118" name="Picture 117">
            <a:extLst>
              <a:ext uri="{FF2B5EF4-FFF2-40B4-BE49-F238E27FC236}">
                <a16:creationId xmlns:a16="http://schemas.microsoft.com/office/drawing/2014/main" id="{DC4A33C6-78ED-E14A-A81D-930DAC2C584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395" y="759836"/>
            <a:ext cx="1828800" cy="1828800"/>
          </a:xfrm>
          <a:prstGeom prst="rect">
            <a:avLst/>
          </a:prstGeom>
        </p:spPr>
      </p:pic>
      <p:pic>
        <p:nvPicPr>
          <p:cNvPr id="119" name="Picture 118">
            <a:extLst>
              <a:ext uri="{FF2B5EF4-FFF2-40B4-BE49-F238E27FC236}">
                <a16:creationId xmlns:a16="http://schemas.microsoft.com/office/drawing/2014/main" id="{9073DD27-7F4B-BD41-8072-E56EE23D6D5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40437" y="759836"/>
            <a:ext cx="1828800" cy="1828800"/>
          </a:xfrm>
          <a:prstGeom prst="rect">
            <a:avLst/>
          </a:prstGeom>
        </p:spPr>
      </p:pic>
      <p:pic>
        <p:nvPicPr>
          <p:cNvPr id="120" name="Picture 119">
            <a:extLst>
              <a:ext uri="{FF2B5EF4-FFF2-40B4-BE49-F238E27FC236}">
                <a16:creationId xmlns:a16="http://schemas.microsoft.com/office/drawing/2014/main" id="{6BDA92A2-01C9-9247-B5D8-9FF13C6225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5284" y="759836"/>
            <a:ext cx="1828800" cy="1828800"/>
          </a:xfrm>
          <a:prstGeom prst="rect">
            <a:avLst/>
          </a:prstGeom>
        </p:spPr>
      </p:pic>
      <p:pic>
        <p:nvPicPr>
          <p:cNvPr id="121" name="Picture 120">
            <a:extLst>
              <a:ext uri="{FF2B5EF4-FFF2-40B4-BE49-F238E27FC236}">
                <a16:creationId xmlns:a16="http://schemas.microsoft.com/office/drawing/2014/main" id="{D0FCCA7F-6EF9-6C4F-8398-94ECAE5A3E4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97564" y="759836"/>
            <a:ext cx="1828800" cy="1828800"/>
          </a:xfrm>
          <a:prstGeom prst="rect">
            <a:avLst/>
          </a:prstGeom>
        </p:spPr>
      </p:pic>
      <p:pic>
        <p:nvPicPr>
          <p:cNvPr id="122" name="Picture 121">
            <a:extLst>
              <a:ext uri="{FF2B5EF4-FFF2-40B4-BE49-F238E27FC236}">
                <a16:creationId xmlns:a16="http://schemas.microsoft.com/office/drawing/2014/main" id="{607D0800-008C-DA46-AAD1-7172C6D4CE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25590" y="2044640"/>
            <a:ext cx="1828800" cy="1828800"/>
          </a:xfrm>
          <a:prstGeom prst="rect">
            <a:avLst/>
          </a:prstGeom>
        </p:spPr>
      </p:pic>
      <p:pic>
        <p:nvPicPr>
          <p:cNvPr id="123" name="Picture 122">
            <a:extLst>
              <a:ext uri="{FF2B5EF4-FFF2-40B4-BE49-F238E27FC236}">
                <a16:creationId xmlns:a16="http://schemas.microsoft.com/office/drawing/2014/main" id="{79521098-AAB1-2343-86B3-8B6E95EECBD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95" y="2044640"/>
            <a:ext cx="1828800" cy="1828800"/>
          </a:xfrm>
          <a:prstGeom prst="rect">
            <a:avLst/>
          </a:prstGeom>
        </p:spPr>
      </p:pic>
      <p:pic>
        <p:nvPicPr>
          <p:cNvPr id="124" name="Picture 123">
            <a:extLst>
              <a:ext uri="{FF2B5EF4-FFF2-40B4-BE49-F238E27FC236}">
                <a16:creationId xmlns:a16="http://schemas.microsoft.com/office/drawing/2014/main" id="{409808B7-7372-8E47-9DD9-2C3FADD006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24011" y="2044640"/>
            <a:ext cx="1828800" cy="1828800"/>
          </a:xfrm>
          <a:prstGeom prst="rect">
            <a:avLst/>
          </a:prstGeom>
        </p:spPr>
      </p:pic>
      <p:pic>
        <p:nvPicPr>
          <p:cNvPr id="125" name="Picture 124">
            <a:extLst>
              <a:ext uri="{FF2B5EF4-FFF2-40B4-BE49-F238E27FC236}">
                <a16:creationId xmlns:a16="http://schemas.microsoft.com/office/drawing/2014/main" id="{B6D1BAA7-6447-F64F-9631-E8A99A0696A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340437" y="2044640"/>
            <a:ext cx="1828800" cy="1828800"/>
          </a:xfrm>
          <a:prstGeom prst="rect">
            <a:avLst/>
          </a:prstGeom>
        </p:spPr>
      </p:pic>
      <p:pic>
        <p:nvPicPr>
          <p:cNvPr id="126" name="Picture 125">
            <a:extLst>
              <a:ext uri="{FF2B5EF4-FFF2-40B4-BE49-F238E27FC236}">
                <a16:creationId xmlns:a16="http://schemas.microsoft.com/office/drawing/2014/main" id="{190A4603-D69A-524E-A6DF-1381D3E698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5284" y="2044640"/>
            <a:ext cx="1828800" cy="1828800"/>
          </a:xfrm>
          <a:prstGeom prst="rect">
            <a:avLst/>
          </a:prstGeom>
        </p:spPr>
      </p:pic>
      <p:pic>
        <p:nvPicPr>
          <p:cNvPr id="127" name="Picture 126">
            <a:extLst>
              <a:ext uri="{FF2B5EF4-FFF2-40B4-BE49-F238E27FC236}">
                <a16:creationId xmlns:a16="http://schemas.microsoft.com/office/drawing/2014/main" id="{571855B3-B33D-654B-902B-9DD3B6F2A85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197564" y="2044640"/>
            <a:ext cx="1828800" cy="1828800"/>
          </a:xfrm>
          <a:prstGeom prst="rect">
            <a:avLst/>
          </a:prstGeom>
        </p:spPr>
      </p:pic>
      <p:pic>
        <p:nvPicPr>
          <p:cNvPr id="128" name="Picture 127">
            <a:extLst>
              <a:ext uri="{FF2B5EF4-FFF2-40B4-BE49-F238E27FC236}">
                <a16:creationId xmlns:a16="http://schemas.microsoft.com/office/drawing/2014/main" id="{6285532C-3F9F-F04A-ABA1-3D89407E9C3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925590" y="3395081"/>
            <a:ext cx="1828800" cy="1828800"/>
          </a:xfrm>
          <a:prstGeom prst="rect">
            <a:avLst/>
          </a:prstGeom>
        </p:spPr>
      </p:pic>
      <p:pic>
        <p:nvPicPr>
          <p:cNvPr id="129" name="Picture 128">
            <a:extLst>
              <a:ext uri="{FF2B5EF4-FFF2-40B4-BE49-F238E27FC236}">
                <a16:creationId xmlns:a16="http://schemas.microsoft.com/office/drawing/2014/main" id="{3D0735B1-0E59-1E40-B3D3-F4A5AF1FF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24011" y="3395081"/>
            <a:ext cx="1828800" cy="1828800"/>
          </a:xfrm>
          <a:prstGeom prst="rect">
            <a:avLst/>
          </a:prstGeom>
        </p:spPr>
      </p:pic>
      <p:pic>
        <p:nvPicPr>
          <p:cNvPr id="130" name="Picture 129">
            <a:extLst>
              <a:ext uri="{FF2B5EF4-FFF2-40B4-BE49-F238E27FC236}">
                <a16:creationId xmlns:a16="http://schemas.microsoft.com/office/drawing/2014/main" id="{730C992C-AE4B-AB4B-88C4-7101EFE87B0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8395" y="3395081"/>
            <a:ext cx="1828800" cy="1828800"/>
          </a:xfrm>
          <a:prstGeom prst="rect">
            <a:avLst/>
          </a:prstGeom>
        </p:spPr>
      </p:pic>
      <p:pic>
        <p:nvPicPr>
          <p:cNvPr id="131" name="Picture 130">
            <a:extLst>
              <a:ext uri="{FF2B5EF4-FFF2-40B4-BE49-F238E27FC236}">
                <a16:creationId xmlns:a16="http://schemas.microsoft.com/office/drawing/2014/main" id="{6101D5C1-B68B-1F40-B692-4A069943329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197564" y="3395081"/>
            <a:ext cx="1828800" cy="1828800"/>
          </a:xfrm>
          <a:prstGeom prst="rect">
            <a:avLst/>
          </a:prstGeom>
        </p:spPr>
      </p:pic>
      <p:pic>
        <p:nvPicPr>
          <p:cNvPr id="132" name="Picture 131">
            <a:extLst>
              <a:ext uri="{FF2B5EF4-FFF2-40B4-BE49-F238E27FC236}">
                <a16:creationId xmlns:a16="http://schemas.microsoft.com/office/drawing/2014/main" id="{99A99E1A-D80C-854F-9978-2CD06FBAA90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755284" y="3395081"/>
            <a:ext cx="1828800" cy="1828800"/>
          </a:xfrm>
          <a:prstGeom prst="rect">
            <a:avLst/>
          </a:prstGeom>
        </p:spPr>
      </p:pic>
      <p:pic>
        <p:nvPicPr>
          <p:cNvPr id="133" name="Picture 132">
            <a:extLst>
              <a:ext uri="{FF2B5EF4-FFF2-40B4-BE49-F238E27FC236}">
                <a16:creationId xmlns:a16="http://schemas.microsoft.com/office/drawing/2014/main" id="{C44A4EC8-40EF-7048-83C4-33C1D74F246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340437" y="3395081"/>
            <a:ext cx="1828800" cy="1828800"/>
          </a:xfrm>
          <a:prstGeom prst="rect">
            <a:avLst/>
          </a:prstGeom>
        </p:spPr>
      </p:pic>
    </p:spTree>
    <p:extLst>
      <p:ext uri="{BB962C8B-B14F-4D97-AF65-F5344CB8AC3E}">
        <p14:creationId xmlns:p14="http://schemas.microsoft.com/office/powerpoint/2010/main" val="153108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ews | Legal Copy">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
        <p:nvSpPr>
          <p:cNvPr id="2" name="Rectangle 1">
            <a:extLst>
              <a:ext uri="{FF2B5EF4-FFF2-40B4-BE49-F238E27FC236}">
                <a16:creationId xmlns:a16="http://schemas.microsoft.com/office/drawing/2014/main" id="{73983744-54E5-904F-B433-6EDDF128DD81}"/>
              </a:ext>
            </a:extLst>
          </p:cNvPr>
          <p:cNvSpPr/>
          <p:nvPr userDrawn="1"/>
        </p:nvSpPr>
        <p:spPr>
          <a:xfrm>
            <a:off x="0" y="0"/>
            <a:ext cx="9144000" cy="5151249"/>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7">
            <a:extLst>
              <a:ext uri="{FF2B5EF4-FFF2-40B4-BE49-F238E27FC236}">
                <a16:creationId xmlns:a16="http://schemas.microsoft.com/office/drawing/2014/main" id="{9AE9C998-9FF7-A442-8D02-90961D53E36A}"/>
              </a:ext>
            </a:extLst>
          </p:cNvPr>
          <p:cNvSpPr txBox="1">
            <a:spLocks noChangeArrowheads="1"/>
          </p:cNvSpPr>
          <p:nvPr userDrawn="1"/>
        </p:nvSpPr>
        <p:spPr bwMode="auto">
          <a:xfrm>
            <a:off x="557784" y="1745337"/>
            <a:ext cx="353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eaLnBrk="1" hangingPunct="1">
              <a:spcBef>
                <a:spcPct val="0"/>
              </a:spcBef>
              <a:buFontTx/>
              <a:buNone/>
            </a:pPr>
            <a:r>
              <a:rPr lang="en-US" altLang="en-US" sz="3200" b="1" dirty="0">
                <a:solidFill>
                  <a:schemeClr val="bg2"/>
                </a:solidFill>
                <a:latin typeface="Adobe Garamond Pro" panose="02020502060506020403" pitchFamily="18" charset="77"/>
              </a:rPr>
              <a:t>Disclaimer</a:t>
            </a:r>
          </a:p>
        </p:txBody>
      </p:sp>
      <p:sp>
        <p:nvSpPr>
          <p:cNvPr id="3" name="TextBox 2">
            <a:extLst>
              <a:ext uri="{FF2B5EF4-FFF2-40B4-BE49-F238E27FC236}">
                <a16:creationId xmlns:a16="http://schemas.microsoft.com/office/drawing/2014/main" id="{F64EE19D-04A0-1544-B242-2743FD2523EA}"/>
              </a:ext>
            </a:extLst>
          </p:cNvPr>
          <p:cNvSpPr txBox="1"/>
          <p:nvPr userDrawn="1"/>
        </p:nvSpPr>
        <p:spPr>
          <a:xfrm>
            <a:off x="557784" y="2452866"/>
            <a:ext cx="8165592" cy="830997"/>
          </a:xfrm>
          <a:prstGeom prst="rect">
            <a:avLst/>
          </a:prstGeom>
          <a:noFill/>
        </p:spPr>
        <p:txBody>
          <a:bodyPr wrap="square" rtlCol="0">
            <a:spAutoFit/>
          </a:bodyPr>
          <a:lstStyle/>
          <a:p>
            <a:pPr marL="0" indent="0" eaLnBrk="1" hangingPunct="1">
              <a:buFont typeface="Wingdings" pitchFamily="2" charset="2"/>
              <a:buNone/>
            </a:pPr>
            <a:r>
              <a:rPr lang="en-US" altLang="en-US" sz="1600" b="0" dirty="0">
                <a:solidFill>
                  <a:schemeClr val="bg2"/>
                </a:solidFill>
                <a:latin typeface="Calibri" panose="020F0502020204030204" pitchFamily="34" charset="0"/>
                <a:cs typeface="Calibri" panose="020F0502020204030204" pitchFamily="34" charset="0"/>
              </a:rPr>
              <a:t>The findings and conclusions in this presentation are those of the authors and do not necessarily represent the official position of the Centers for Disease Control and Prevention.</a:t>
            </a:r>
          </a:p>
          <a:p>
            <a:endParaRPr lang="en-US" sz="160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0595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Slide - Questions?">
    <p:bg>
      <p:bgPr>
        <a:solidFill>
          <a:srgbClr val="00616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7840C2-9890-8347-9730-6AB41F97C85B}"/>
              </a:ext>
            </a:extLst>
          </p:cNvPr>
          <p:cNvSpPr/>
          <p:nvPr userDrawn="1"/>
        </p:nvSpPr>
        <p:spPr>
          <a:xfrm>
            <a:off x="0" y="-81116"/>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22F3D40-3F3B-C840-BC4A-547BF5B9E8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8810" y="3547536"/>
            <a:ext cx="7433297" cy="1072519"/>
          </a:xfrm>
          <a:prstGeom prst="rect">
            <a:avLst/>
          </a:prstGeom>
        </p:spPr>
      </p:pic>
    </p:spTree>
    <p:extLst>
      <p:ext uri="{BB962C8B-B14F-4D97-AF65-F5344CB8AC3E}">
        <p14:creationId xmlns:p14="http://schemas.microsoft.com/office/powerpoint/2010/main" val="2327475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342900" indent="-342900">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0044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2250"/>
              </a:lnSpc>
              <a:defRPr sz="21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5"/>
            <a:ext cx="9144000" cy="134374"/>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257168" indent="-257168">
              <a:buClr>
                <a:srgbClr val="006A71"/>
              </a:buClr>
              <a:buFont typeface="Wingdings" panose="05000000000000000000" pitchFamily="2" charset="2"/>
              <a:buChar char="§"/>
              <a:defRPr sz="1500">
                <a:solidFill>
                  <a:schemeClr val="accent4">
                    <a:lumMod val="75000"/>
                  </a:schemeClr>
                </a:solidFill>
              </a:defRPr>
            </a:lvl1pPr>
            <a:lvl2pPr>
              <a:buClr>
                <a:srgbClr val="9A4E9E"/>
              </a:buClr>
              <a:defRPr sz="1500">
                <a:solidFill>
                  <a:schemeClr val="accent4">
                    <a:lumMod val="75000"/>
                  </a:schemeClr>
                </a:solidFill>
              </a:defRPr>
            </a:lvl2pPr>
            <a:lvl3pPr>
              <a:buClr>
                <a:srgbClr val="C00000"/>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76022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2250"/>
              </a:lnSpc>
              <a:defRPr sz="2100" b="1" baseline="0">
                <a:solidFill>
                  <a:srgbClr val="006166"/>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257168" indent="-257168">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9" indent="-214308">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3" y="1200151"/>
            <a:ext cx="3879669" cy="3143250"/>
          </a:xfrm>
          <a:prstGeom prst="rect">
            <a:avLst/>
          </a:prstGeom>
        </p:spPr>
        <p:txBody>
          <a:bodyPr/>
          <a:lstStyle>
            <a:lvl1pPr marL="257168" indent="-257168">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9" indent="-214308">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1" y="5029202"/>
            <a:ext cx="9143196" cy="122049"/>
          </a:xfrm>
          <a:prstGeom prst="rect">
            <a:avLst/>
          </a:prstGeom>
        </p:spPr>
      </p:pic>
    </p:spTree>
    <p:extLst>
      <p:ext uri="{BB962C8B-B14F-4D97-AF65-F5344CB8AC3E}">
        <p14:creationId xmlns:p14="http://schemas.microsoft.com/office/powerpoint/2010/main" val="316156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27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2" y="4425696"/>
            <a:ext cx="7772400" cy="426244"/>
          </a:xfrm>
          <a:prstGeom prst="rect">
            <a:avLst/>
          </a:prstGeom>
        </p:spPr>
        <p:txBody>
          <a:bodyPr anchor="b"/>
          <a:lstStyle>
            <a:lvl1pPr marL="0" indent="0" algn="l">
              <a:lnSpc>
                <a:spcPts val="1650"/>
              </a:lnSpc>
              <a:buNone/>
              <a:defRPr sz="1500" baseline="0">
                <a:solidFill>
                  <a:schemeClr val="bg2"/>
                </a:solidFill>
                <a:latin typeface="Calibri"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98195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4" b="18140"/>
          <a:stretch/>
        </p:blipFill>
        <p:spPr>
          <a:xfrm>
            <a:off x="-7130" y="4425564"/>
            <a:ext cx="9158259" cy="717937"/>
          </a:xfrm>
          <a:prstGeom prst="rect">
            <a:avLst/>
          </a:prstGeom>
        </p:spPr>
      </p:pic>
      <p:sp>
        <p:nvSpPr>
          <p:cNvPr id="3" name="TextBox 2"/>
          <p:cNvSpPr txBox="1"/>
          <p:nvPr userDrawn="1"/>
        </p:nvSpPr>
        <p:spPr>
          <a:xfrm>
            <a:off x="419542" y="2746826"/>
            <a:ext cx="7794016"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415921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4.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6.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wm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2" r:id="rId3"/>
    <p:sldLayoutId id="2147483823" r:id="rId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2"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71449671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Myriad Web Pro" panose="020B0503030403020204" pitchFamily="34" charset="0"/>
        </a:defRPr>
      </a:lvl2pPr>
      <a:lvl3pPr algn="ctr" rtl="0" eaLnBrk="0" fontAlgn="base" hangingPunct="0">
        <a:spcBef>
          <a:spcPct val="0"/>
        </a:spcBef>
        <a:spcAft>
          <a:spcPct val="0"/>
        </a:spcAft>
        <a:defRPr sz="3300">
          <a:solidFill>
            <a:schemeClr val="tx1"/>
          </a:solidFill>
          <a:latin typeface="Myriad Web Pro" panose="020B0503030403020204" pitchFamily="34" charset="0"/>
        </a:defRPr>
      </a:lvl3pPr>
      <a:lvl4pPr algn="ctr" rtl="0" eaLnBrk="0" fontAlgn="base" hangingPunct="0">
        <a:spcBef>
          <a:spcPct val="0"/>
        </a:spcBef>
        <a:spcAft>
          <a:spcPct val="0"/>
        </a:spcAft>
        <a:defRPr sz="3300">
          <a:solidFill>
            <a:schemeClr val="tx1"/>
          </a:solidFill>
          <a:latin typeface="Myriad Web Pro" panose="020B0503030403020204" pitchFamily="34" charset="0"/>
        </a:defRPr>
      </a:lvl4pPr>
      <a:lvl5pPr algn="ctr" rtl="0" eaLnBrk="0" fontAlgn="base" hangingPunct="0">
        <a:spcBef>
          <a:spcPct val="0"/>
        </a:spcBef>
        <a:spcAft>
          <a:spcPct val="0"/>
        </a:spcAft>
        <a:defRPr sz="3300">
          <a:solidFill>
            <a:schemeClr val="tx1"/>
          </a:solidFill>
          <a:latin typeface="Myriad Web Pro" panose="020B0503030403020204" pitchFamily="34" charset="0"/>
        </a:defRPr>
      </a:lvl5pPr>
      <a:lvl6pPr marL="342892" algn="ctr" rtl="0" fontAlgn="base">
        <a:spcBef>
          <a:spcPct val="0"/>
        </a:spcBef>
        <a:spcAft>
          <a:spcPct val="0"/>
        </a:spcAft>
        <a:defRPr sz="3300">
          <a:solidFill>
            <a:schemeClr val="tx1"/>
          </a:solidFill>
          <a:latin typeface="Myriad Web Pro" panose="020B0503030403020204" pitchFamily="34" charset="0"/>
        </a:defRPr>
      </a:lvl6pPr>
      <a:lvl7pPr marL="685783" algn="ctr" rtl="0" fontAlgn="base">
        <a:spcBef>
          <a:spcPct val="0"/>
        </a:spcBef>
        <a:spcAft>
          <a:spcPct val="0"/>
        </a:spcAft>
        <a:defRPr sz="3300">
          <a:solidFill>
            <a:schemeClr val="tx1"/>
          </a:solidFill>
          <a:latin typeface="Myriad Web Pro" panose="020B0503030403020204" pitchFamily="34" charset="0"/>
        </a:defRPr>
      </a:lvl7pPr>
      <a:lvl8pPr marL="1028675" algn="ctr" rtl="0" fontAlgn="base">
        <a:spcBef>
          <a:spcPct val="0"/>
        </a:spcBef>
        <a:spcAft>
          <a:spcPct val="0"/>
        </a:spcAft>
        <a:defRPr sz="3300">
          <a:solidFill>
            <a:schemeClr val="tx1"/>
          </a:solidFill>
          <a:latin typeface="Myriad Web Pro" panose="020B0503030403020204" pitchFamily="34" charset="0"/>
        </a:defRPr>
      </a:lvl8pPr>
      <a:lvl9pPr marL="1371566" algn="ctr" rtl="0" fontAlgn="base">
        <a:spcBef>
          <a:spcPct val="0"/>
        </a:spcBef>
        <a:spcAft>
          <a:spcPct val="0"/>
        </a:spcAft>
        <a:defRPr sz="3300">
          <a:solidFill>
            <a:schemeClr val="tx1"/>
          </a:solidFill>
          <a:latin typeface="Myriad Web Pro" panose="020B0503030403020204" pitchFamily="34" charset="0"/>
        </a:defRPr>
      </a:lvl9pPr>
    </p:titleStyle>
    <p:bodyStyle>
      <a:lvl1pPr marL="257168" indent="-257168"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a:solidFill>
            <a:srgbClr val="7F7F7F"/>
          </a:solidFill>
          <a:latin typeface="Calibri" panose="020F0502020204030204" pitchFamily="34" charset="0"/>
          <a:ea typeface="+mn-ea"/>
          <a:cs typeface="+mn-cs"/>
        </a:defRPr>
      </a:lvl2pPr>
      <a:lvl3pPr marL="857228" indent="-171446" algn="l" rtl="0" eaLnBrk="0" fontAlgn="base" hangingPunct="0">
        <a:spcBef>
          <a:spcPct val="20000"/>
        </a:spcBef>
        <a:spcAft>
          <a:spcPct val="0"/>
        </a:spcAft>
        <a:buFont typeface="Arial" panose="020B0604020202020204" pitchFamily="34" charset="0"/>
        <a:buChar char="•"/>
        <a:defRPr sz="1800" kern="1200">
          <a:solidFill>
            <a:srgbClr val="7F7F7F"/>
          </a:solidFill>
          <a:latin typeface="Calibri" panose="020F0502020204030204" pitchFamily="34" charset="0"/>
          <a:ea typeface="+mn-ea"/>
          <a:cs typeface="+mn-cs"/>
        </a:defRPr>
      </a:lvl3pPr>
      <a:lvl4pPr marL="1200120" indent="-171446" algn="l" rtl="0" eaLnBrk="0" fontAlgn="base" hangingPunct="0">
        <a:spcBef>
          <a:spcPct val="20000"/>
        </a:spcBef>
        <a:spcAft>
          <a:spcPct val="0"/>
        </a:spcAft>
        <a:buFont typeface="Arial" panose="020B0604020202020204" pitchFamily="34" charset="0"/>
        <a:buChar char="–"/>
        <a:defRPr sz="1500" kern="1200">
          <a:solidFill>
            <a:srgbClr val="7F7F7F"/>
          </a:solidFill>
          <a:latin typeface="Calibri" panose="020F0502020204030204" pitchFamily="34" charset="0"/>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a:solidFill>
            <a:srgbClr val="7F7F7F"/>
          </a:solidFill>
          <a:latin typeface="Calibri" panose="020F050202020403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2"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66582576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Myriad Web Pro" panose="020B0503030403020204" pitchFamily="34" charset="0"/>
        </a:defRPr>
      </a:lvl2pPr>
      <a:lvl3pPr algn="ctr" rtl="0" eaLnBrk="0" fontAlgn="base" hangingPunct="0">
        <a:spcBef>
          <a:spcPct val="0"/>
        </a:spcBef>
        <a:spcAft>
          <a:spcPct val="0"/>
        </a:spcAft>
        <a:defRPr sz="3300">
          <a:solidFill>
            <a:schemeClr val="tx1"/>
          </a:solidFill>
          <a:latin typeface="Myriad Web Pro" panose="020B0503030403020204" pitchFamily="34" charset="0"/>
        </a:defRPr>
      </a:lvl3pPr>
      <a:lvl4pPr algn="ctr" rtl="0" eaLnBrk="0" fontAlgn="base" hangingPunct="0">
        <a:spcBef>
          <a:spcPct val="0"/>
        </a:spcBef>
        <a:spcAft>
          <a:spcPct val="0"/>
        </a:spcAft>
        <a:defRPr sz="3300">
          <a:solidFill>
            <a:schemeClr val="tx1"/>
          </a:solidFill>
          <a:latin typeface="Myriad Web Pro" panose="020B0503030403020204" pitchFamily="34" charset="0"/>
        </a:defRPr>
      </a:lvl4pPr>
      <a:lvl5pPr algn="ctr" rtl="0" eaLnBrk="0" fontAlgn="base" hangingPunct="0">
        <a:spcBef>
          <a:spcPct val="0"/>
        </a:spcBef>
        <a:spcAft>
          <a:spcPct val="0"/>
        </a:spcAft>
        <a:defRPr sz="3300">
          <a:solidFill>
            <a:schemeClr val="tx1"/>
          </a:solidFill>
          <a:latin typeface="Myriad Web Pro" panose="020B0503030403020204" pitchFamily="34" charset="0"/>
        </a:defRPr>
      </a:lvl5pPr>
      <a:lvl6pPr marL="342892" algn="ctr" rtl="0" fontAlgn="base">
        <a:spcBef>
          <a:spcPct val="0"/>
        </a:spcBef>
        <a:spcAft>
          <a:spcPct val="0"/>
        </a:spcAft>
        <a:defRPr sz="3300">
          <a:solidFill>
            <a:schemeClr val="tx1"/>
          </a:solidFill>
          <a:latin typeface="Myriad Web Pro" panose="020B0503030403020204" pitchFamily="34" charset="0"/>
        </a:defRPr>
      </a:lvl6pPr>
      <a:lvl7pPr marL="685783" algn="ctr" rtl="0" fontAlgn="base">
        <a:spcBef>
          <a:spcPct val="0"/>
        </a:spcBef>
        <a:spcAft>
          <a:spcPct val="0"/>
        </a:spcAft>
        <a:defRPr sz="3300">
          <a:solidFill>
            <a:schemeClr val="tx1"/>
          </a:solidFill>
          <a:latin typeface="Myriad Web Pro" panose="020B0503030403020204" pitchFamily="34" charset="0"/>
        </a:defRPr>
      </a:lvl7pPr>
      <a:lvl8pPr marL="1028675" algn="ctr" rtl="0" fontAlgn="base">
        <a:spcBef>
          <a:spcPct val="0"/>
        </a:spcBef>
        <a:spcAft>
          <a:spcPct val="0"/>
        </a:spcAft>
        <a:defRPr sz="3300">
          <a:solidFill>
            <a:schemeClr val="tx1"/>
          </a:solidFill>
          <a:latin typeface="Myriad Web Pro" panose="020B0503030403020204" pitchFamily="34" charset="0"/>
        </a:defRPr>
      </a:lvl8pPr>
      <a:lvl9pPr marL="1371566" algn="ctr" rtl="0" fontAlgn="base">
        <a:spcBef>
          <a:spcPct val="0"/>
        </a:spcBef>
        <a:spcAft>
          <a:spcPct val="0"/>
        </a:spcAft>
        <a:defRPr sz="3300">
          <a:solidFill>
            <a:schemeClr val="tx1"/>
          </a:solidFill>
          <a:latin typeface="Myriad Web Pro" panose="020B0503030403020204" pitchFamily="34" charset="0"/>
        </a:defRPr>
      </a:lvl9pPr>
    </p:titleStyle>
    <p:bodyStyle>
      <a:lvl1pPr marL="257168" indent="-257168"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a:solidFill>
            <a:srgbClr val="7F7F7F"/>
          </a:solidFill>
          <a:latin typeface="Calibri" panose="020F0502020204030204" pitchFamily="34" charset="0"/>
          <a:ea typeface="+mn-ea"/>
          <a:cs typeface="+mn-cs"/>
        </a:defRPr>
      </a:lvl2pPr>
      <a:lvl3pPr marL="857228" indent="-171446" algn="l" rtl="0" eaLnBrk="0" fontAlgn="base" hangingPunct="0">
        <a:spcBef>
          <a:spcPct val="20000"/>
        </a:spcBef>
        <a:spcAft>
          <a:spcPct val="0"/>
        </a:spcAft>
        <a:buFont typeface="Arial" panose="020B0604020202020204" pitchFamily="34" charset="0"/>
        <a:buChar char="•"/>
        <a:defRPr sz="1800" kern="1200">
          <a:solidFill>
            <a:srgbClr val="7F7F7F"/>
          </a:solidFill>
          <a:latin typeface="Calibri" panose="020F0502020204030204" pitchFamily="34" charset="0"/>
          <a:ea typeface="+mn-ea"/>
          <a:cs typeface="+mn-cs"/>
        </a:defRPr>
      </a:lvl3pPr>
      <a:lvl4pPr marL="1200120" indent="-171446" algn="l" rtl="0" eaLnBrk="0" fontAlgn="base" hangingPunct="0">
        <a:spcBef>
          <a:spcPct val="20000"/>
        </a:spcBef>
        <a:spcAft>
          <a:spcPct val="0"/>
        </a:spcAft>
        <a:buFont typeface="Arial" panose="020B0604020202020204" pitchFamily="34" charset="0"/>
        <a:buChar char="–"/>
        <a:defRPr sz="1500" kern="1200">
          <a:solidFill>
            <a:srgbClr val="7F7F7F"/>
          </a:solidFill>
          <a:latin typeface="Calibri" panose="020F0502020204030204" pitchFamily="34" charset="0"/>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a:solidFill>
            <a:srgbClr val="7F7F7F"/>
          </a:solidFill>
          <a:latin typeface="Calibri" panose="020F050202020403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045820"/>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80" r:id="rId11"/>
    <p:sldLayoutId id="2147483981"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83641" rtl="0" eaLnBrk="1" latinLnBrk="0" hangingPunct="1">
        <a:spcBef>
          <a:spcPct val="0"/>
        </a:spcBef>
        <a:buNone/>
        <a:defRPr sz="3300" kern="1200">
          <a:solidFill>
            <a:schemeClr val="tx1"/>
          </a:solidFill>
          <a:latin typeface="+mj-lt"/>
          <a:ea typeface="+mj-ea"/>
          <a:cs typeface="+mj-cs"/>
        </a:defRPr>
      </a:lvl1pPr>
    </p:titleStyle>
    <p:bodyStyle>
      <a:lvl1pPr marL="256412" indent="-256412" algn="l" defTabSz="683641"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5435" indent="-213678" algn="l" defTabSz="683641"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4582" indent="-170942" algn="l" defTabSz="683641"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6340" indent="-170942" algn="l" defTabSz="683641"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38099" indent="-170942" algn="l" defTabSz="683641"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79981" indent="-170942" algn="l" defTabSz="68364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1802" indent="-170942" algn="l" defTabSz="68364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3622" indent="-170942" algn="l" defTabSz="68364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5505" indent="-170942" algn="l" defTabSz="68364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3641" rtl="0" eaLnBrk="1" latinLnBrk="0" hangingPunct="1">
        <a:defRPr sz="1400" kern="1200">
          <a:solidFill>
            <a:schemeClr val="tx1"/>
          </a:solidFill>
          <a:latin typeface="+mn-lt"/>
          <a:ea typeface="+mn-ea"/>
          <a:cs typeface="+mn-cs"/>
        </a:defRPr>
      </a:lvl1pPr>
      <a:lvl2pPr marL="341759" algn="l" defTabSz="683641" rtl="0" eaLnBrk="1" latinLnBrk="0" hangingPunct="1">
        <a:defRPr sz="1400" kern="1200">
          <a:solidFill>
            <a:schemeClr val="tx1"/>
          </a:solidFill>
          <a:latin typeface="+mn-lt"/>
          <a:ea typeface="+mn-ea"/>
          <a:cs typeface="+mn-cs"/>
        </a:defRPr>
      </a:lvl2pPr>
      <a:lvl3pPr marL="683641" algn="l" defTabSz="683641" rtl="0" eaLnBrk="1" latinLnBrk="0" hangingPunct="1">
        <a:defRPr sz="1400" kern="1200">
          <a:solidFill>
            <a:schemeClr val="tx1"/>
          </a:solidFill>
          <a:latin typeface="+mn-lt"/>
          <a:ea typeface="+mn-ea"/>
          <a:cs typeface="+mn-cs"/>
        </a:defRPr>
      </a:lvl3pPr>
      <a:lvl4pPr marL="1025462" algn="l" defTabSz="683641" rtl="0" eaLnBrk="1" latinLnBrk="0" hangingPunct="1">
        <a:defRPr sz="1400" kern="1200">
          <a:solidFill>
            <a:schemeClr val="tx1"/>
          </a:solidFill>
          <a:latin typeface="+mn-lt"/>
          <a:ea typeface="+mn-ea"/>
          <a:cs typeface="+mn-cs"/>
        </a:defRPr>
      </a:lvl4pPr>
      <a:lvl5pPr marL="1367282" algn="l" defTabSz="683641" rtl="0" eaLnBrk="1" latinLnBrk="0" hangingPunct="1">
        <a:defRPr sz="1400" kern="1200">
          <a:solidFill>
            <a:schemeClr val="tx1"/>
          </a:solidFill>
          <a:latin typeface="+mn-lt"/>
          <a:ea typeface="+mn-ea"/>
          <a:cs typeface="+mn-cs"/>
        </a:defRPr>
      </a:lvl5pPr>
      <a:lvl6pPr marL="1709165" algn="l" defTabSz="683641" rtl="0" eaLnBrk="1" latinLnBrk="0" hangingPunct="1">
        <a:defRPr sz="1400" kern="1200">
          <a:solidFill>
            <a:schemeClr val="tx1"/>
          </a:solidFill>
          <a:latin typeface="+mn-lt"/>
          <a:ea typeface="+mn-ea"/>
          <a:cs typeface="+mn-cs"/>
        </a:defRPr>
      </a:lvl6pPr>
      <a:lvl7pPr marL="2050922" algn="l" defTabSz="683641" rtl="0" eaLnBrk="1" latinLnBrk="0" hangingPunct="1">
        <a:defRPr sz="1400" kern="1200">
          <a:solidFill>
            <a:schemeClr val="tx1"/>
          </a:solidFill>
          <a:latin typeface="+mn-lt"/>
          <a:ea typeface="+mn-ea"/>
          <a:cs typeface="+mn-cs"/>
        </a:defRPr>
      </a:lvl7pPr>
      <a:lvl8pPr marL="2392680" algn="l" defTabSz="683641" rtl="0" eaLnBrk="1" latinLnBrk="0" hangingPunct="1">
        <a:defRPr sz="1400" kern="1200">
          <a:solidFill>
            <a:schemeClr val="tx1"/>
          </a:solidFill>
          <a:latin typeface="+mn-lt"/>
          <a:ea typeface="+mn-ea"/>
          <a:cs typeface="+mn-cs"/>
        </a:defRPr>
      </a:lvl8pPr>
      <a:lvl9pPr marL="2734447" algn="l" defTabSz="683641"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135107615"/>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287223"/>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9823B-4215-5C46-BEDA-80DB8C26AAB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87503"/>
          <a:stretch/>
        </p:blipFill>
        <p:spPr>
          <a:xfrm>
            <a:off x="0" y="5009126"/>
            <a:ext cx="9144000" cy="134374"/>
          </a:xfrm>
          <a:prstGeom prst="rect">
            <a:avLst/>
          </a:prstGeom>
        </p:spPr>
      </p:pic>
    </p:spTree>
    <p:extLst>
      <p:ext uri="{BB962C8B-B14F-4D97-AF65-F5344CB8AC3E}">
        <p14:creationId xmlns:p14="http://schemas.microsoft.com/office/powerpoint/2010/main" val="187569823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Myriad Web Pro" panose="020B0503030403020204" pitchFamily="34" charset="0"/>
        </a:defRPr>
      </a:lvl2pPr>
      <a:lvl3pPr algn="ctr" rtl="0" eaLnBrk="1" fontAlgn="base" hangingPunct="1">
        <a:spcBef>
          <a:spcPct val="0"/>
        </a:spcBef>
        <a:spcAft>
          <a:spcPct val="0"/>
        </a:spcAft>
        <a:defRPr sz="4400">
          <a:solidFill>
            <a:schemeClr val="tx1"/>
          </a:solidFill>
          <a:latin typeface="Myriad Web Pro" panose="020B0503030403020204" pitchFamily="34" charset="0"/>
        </a:defRPr>
      </a:lvl3pPr>
      <a:lvl4pPr algn="ctr" rtl="0" eaLnBrk="1" fontAlgn="base" hangingPunct="1">
        <a:spcBef>
          <a:spcPct val="0"/>
        </a:spcBef>
        <a:spcAft>
          <a:spcPct val="0"/>
        </a:spcAft>
        <a:defRPr sz="4400">
          <a:solidFill>
            <a:schemeClr val="tx1"/>
          </a:solidFill>
          <a:latin typeface="Myriad Web Pro" panose="020B0503030403020204" pitchFamily="34" charset="0"/>
        </a:defRPr>
      </a:lvl4pPr>
      <a:lvl5pPr algn="ctr" rtl="0" eaLnBrk="1" fontAlgn="base" hangingPunct="1">
        <a:spcBef>
          <a:spcPct val="0"/>
        </a:spcBef>
        <a:spcAft>
          <a:spcPct val="0"/>
        </a:spcAft>
        <a:defRPr sz="4400">
          <a:solidFill>
            <a:schemeClr val="tx1"/>
          </a:solidFill>
          <a:latin typeface="Myriad Web Pro" panose="020B0503030403020204" pitchFamily="34" charset="0"/>
        </a:defRPr>
      </a:lvl5pPr>
      <a:lvl6pPr marL="457200" algn="ctr" rtl="0" eaLnBrk="1" fontAlgn="base" hangingPunct="1">
        <a:spcBef>
          <a:spcPct val="0"/>
        </a:spcBef>
        <a:spcAft>
          <a:spcPct val="0"/>
        </a:spcAft>
        <a:defRPr sz="4400">
          <a:solidFill>
            <a:schemeClr val="tx1"/>
          </a:solidFill>
          <a:latin typeface="Myriad Web Pro" panose="020B0503030403020204" pitchFamily="34" charset="0"/>
        </a:defRPr>
      </a:lvl6pPr>
      <a:lvl7pPr marL="914400" algn="ctr" rtl="0" eaLnBrk="1" fontAlgn="base" hangingPunct="1">
        <a:spcBef>
          <a:spcPct val="0"/>
        </a:spcBef>
        <a:spcAft>
          <a:spcPct val="0"/>
        </a:spcAft>
        <a:defRPr sz="4400">
          <a:solidFill>
            <a:schemeClr val="tx1"/>
          </a:solidFill>
          <a:latin typeface="Myriad Web Pro" panose="020B0503030403020204" pitchFamily="34" charset="0"/>
        </a:defRPr>
      </a:lvl7pPr>
      <a:lvl8pPr marL="1371600" algn="ctr" rtl="0" eaLnBrk="1" fontAlgn="base" hangingPunct="1">
        <a:spcBef>
          <a:spcPct val="0"/>
        </a:spcBef>
        <a:spcAft>
          <a:spcPct val="0"/>
        </a:spcAft>
        <a:defRPr sz="4400">
          <a:solidFill>
            <a:schemeClr val="tx1"/>
          </a:solidFill>
          <a:latin typeface="Myriad Web Pro" panose="020B0503030403020204" pitchFamily="34" charset="0"/>
        </a:defRPr>
      </a:lvl8pPr>
      <a:lvl9pPr marL="1828800" algn="ctr" rtl="0" eaLnBrk="1" fontAlgn="base" hangingPunct="1">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hyperlink" Target="https://aaboyles.github.io/Bubbles/simplified"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DADD0-25E4-9A4A-911F-5ED2DAED2F87}"/>
              </a:ext>
            </a:extLst>
          </p:cNvPr>
          <p:cNvSpPr>
            <a:spLocks noGrp="1"/>
          </p:cNvSpPr>
          <p:nvPr>
            <p:ph type="title"/>
          </p:nvPr>
        </p:nvSpPr>
        <p:spPr>
          <a:xfrm>
            <a:off x="457199" y="1713950"/>
            <a:ext cx="5626100" cy="993775"/>
          </a:xfrm>
        </p:spPr>
        <p:txBody>
          <a:bodyPr/>
          <a:lstStyle/>
          <a:p>
            <a:r>
              <a:rPr lang="en-US" sz="4000" dirty="0">
                <a:latin typeface="Calibri" panose="020F0502020204030204" pitchFamily="34" charset="0"/>
                <a:cs typeface="Calibri" panose="020F0502020204030204" pitchFamily="34" charset="0"/>
              </a:rPr>
              <a:t>HIV Data in Action</a:t>
            </a:r>
            <a:r>
              <a:rPr lang="en-US" sz="3200" dirty="0">
                <a:latin typeface="Calibri" panose="020F0502020204030204" pitchFamily="34" charset="0"/>
                <a:cs typeface="Calibri" panose="020F0502020204030204" pitchFamily="34" charset="0"/>
              </a:rPr>
              <a:t/>
            </a:r>
            <a:br>
              <a:rPr lang="en-US" sz="3200" dirty="0">
                <a:latin typeface="Calibri" panose="020F0502020204030204" pitchFamily="34" charset="0"/>
                <a:cs typeface="Calibri" panose="020F0502020204030204" pitchFamily="34" charset="0"/>
              </a:rPr>
            </a:br>
            <a:r>
              <a:rPr lang="en-US" sz="2600" dirty="0">
                <a:latin typeface="Calibri" pitchFamily="34" charset="0"/>
              </a:rPr>
              <a:t>Using HIV data to prevent infections and improve health</a:t>
            </a:r>
            <a:r>
              <a:rPr lang="en-US" sz="1800" dirty="0">
                <a:latin typeface="Calibri" pitchFamily="34" charset="0"/>
              </a:rPr>
              <a:t/>
            </a:r>
            <a:br>
              <a:rPr lang="en-US" sz="1800" dirty="0">
                <a:latin typeface="Calibri" pitchFamily="34" charset="0"/>
              </a:rPr>
            </a:br>
            <a:r>
              <a:rPr lang="en-US" sz="3200" dirty="0">
                <a:latin typeface="Calibri" panose="020F0502020204030204" pitchFamily="34" charset="0"/>
                <a:cs typeface="Calibri" panose="020F0502020204030204" pitchFamily="34" charset="0"/>
              </a:rPr>
              <a:t/>
            </a:r>
            <a:br>
              <a:rPr lang="en-US" sz="3200"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pic>
        <p:nvPicPr>
          <p:cNvPr id="6" name="Picture 5" descr="This graphic symbolically depicts multiple components involved in using HIV data to prevent infections and improve health, each as a separate cog in a wheel." title="HIV Data in Action">
            <a:extLst>
              <a:ext uri="{FF2B5EF4-FFF2-40B4-BE49-F238E27FC236}">
                <a16:creationId xmlns:a16="http://schemas.microsoft.com/office/drawing/2014/main" id="{7F69CD5E-F732-374E-A027-EDD5E9AB6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8021" y="1021979"/>
            <a:ext cx="3755979" cy="3218328"/>
          </a:xfrm>
          <a:prstGeom prst="rect">
            <a:avLst/>
          </a:prstGeom>
        </p:spPr>
      </p:pic>
    </p:spTree>
    <p:extLst>
      <p:ext uri="{BB962C8B-B14F-4D97-AF65-F5344CB8AC3E}">
        <p14:creationId xmlns:p14="http://schemas.microsoft.com/office/powerpoint/2010/main" val="3643606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34" y="763703"/>
            <a:ext cx="8579224" cy="558198"/>
          </a:xfrm>
        </p:spPr>
        <p:txBody>
          <a:bodyPr/>
          <a:lstStyle/>
          <a:p>
            <a:r>
              <a:rPr lang="en-US" dirty="0"/>
              <a:t>HIV Public Health Data Collection Has Evolved Over Time</a:t>
            </a:r>
            <a:br>
              <a:rPr lang="en-US" dirty="0"/>
            </a:br>
            <a:endParaRPr lang="en-US" dirty="0"/>
          </a:p>
        </p:txBody>
      </p:sp>
      <p:pic>
        <p:nvPicPr>
          <p:cNvPr id="4" name="Picture 3" descr="This graphic highlights June 5, 1981, as the first official reporting of what would become known as AIDS." title="HIV Public Health Data Collection Has Evolved">
            <a:extLst>
              <a:ext uri="{FF2B5EF4-FFF2-40B4-BE49-F238E27FC236}">
                <a16:creationId xmlns:a16="http://schemas.microsoft.com/office/drawing/2014/main" id="{0B74DF82-05B7-FF40-81E8-3A55D2F927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58"/>
          <a:stretch/>
        </p:blipFill>
        <p:spPr>
          <a:xfrm>
            <a:off x="3355434" y="1042802"/>
            <a:ext cx="2513823" cy="3865605"/>
          </a:xfrm>
          <a:prstGeom prst="rect">
            <a:avLst/>
          </a:prstGeom>
        </p:spPr>
      </p:pic>
    </p:spTree>
    <p:extLst>
      <p:ext uri="{BB962C8B-B14F-4D97-AF65-F5344CB8AC3E}">
        <p14:creationId xmlns:p14="http://schemas.microsoft.com/office/powerpoint/2010/main" val="723087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descr="This graphic is an arrow pointing between the graphic of many people and the graphic depicting security and confidentiality." title="Arrow"/>
          <p:cNvSpPr/>
          <p:nvPr/>
        </p:nvSpPr>
        <p:spPr>
          <a:xfrm>
            <a:off x="4197027" y="1891883"/>
            <a:ext cx="1121351" cy="729465"/>
          </a:xfrm>
          <a:prstGeom prst="rightArrow">
            <a:avLst/>
          </a:prstGeom>
          <a:solidFill>
            <a:srgbClr val="3D3D3D"/>
          </a:solidFill>
          <a:ln>
            <a:solidFill>
              <a:srgbClr val="3D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
        <p:nvSpPr>
          <p:cNvPr id="11" name="Title 1"/>
          <p:cNvSpPr>
            <a:spLocks noGrp="1"/>
          </p:cNvSpPr>
          <p:nvPr>
            <p:ph type="title"/>
          </p:nvPr>
        </p:nvSpPr>
        <p:spPr>
          <a:xfrm>
            <a:off x="349695" y="778208"/>
            <a:ext cx="8632043" cy="558198"/>
          </a:xfrm>
        </p:spPr>
        <p:txBody>
          <a:bodyPr/>
          <a:lstStyle/>
          <a:p>
            <a:r>
              <a:rPr lang="en-US" dirty="0"/>
              <a:t>HIV Public Health Data </a:t>
            </a:r>
            <a:r>
              <a:rPr lang="en-US" dirty="0" smtClean="0"/>
              <a:t>Are Strictly Protected</a:t>
            </a:r>
            <a:r>
              <a:rPr lang="en-US" dirty="0"/>
              <a:t/>
            </a:r>
            <a:br>
              <a:rPr lang="en-US" dirty="0"/>
            </a:br>
            <a:endParaRPr lang="en-US" dirty="0"/>
          </a:p>
        </p:txBody>
      </p:sp>
      <p:pic>
        <p:nvPicPr>
          <p:cNvPr id="5" name="Picture 4" descr="This graphic symbolically represents security and confidentiality." title="Security and confidentiality">
            <a:extLst>
              <a:ext uri="{FF2B5EF4-FFF2-40B4-BE49-F238E27FC236}">
                <a16:creationId xmlns:a16="http://schemas.microsoft.com/office/drawing/2014/main" id="{E970383D-2F84-554B-9E39-061D221A37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7584" y="669960"/>
            <a:ext cx="3392768" cy="3392768"/>
          </a:xfrm>
          <a:prstGeom prst="rect">
            <a:avLst/>
          </a:prstGeom>
        </p:spPr>
      </p:pic>
      <p:pic>
        <p:nvPicPr>
          <p:cNvPr id="10" name="Picture 9" descr="This graphic depicts a crowd of people" title="Graphic of Many People">
            <a:extLst>
              <a:ext uri="{FF2B5EF4-FFF2-40B4-BE49-F238E27FC236}">
                <a16:creationId xmlns:a16="http://schemas.microsoft.com/office/drawing/2014/main" id="{79A24146-C1A4-3F44-87A1-9A3390EB6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220" y="811852"/>
            <a:ext cx="4057904" cy="4057904"/>
          </a:xfrm>
          <a:prstGeom prst="rect">
            <a:avLst/>
          </a:prstGeom>
        </p:spPr>
      </p:pic>
    </p:spTree>
    <p:extLst>
      <p:ext uri="{BB962C8B-B14F-4D97-AF65-F5344CB8AC3E}">
        <p14:creationId xmlns:p14="http://schemas.microsoft.com/office/powerpoint/2010/main" val="307024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3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350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Use Public Health Data?</a:t>
            </a:r>
          </a:p>
        </p:txBody>
      </p:sp>
      <p:pic>
        <p:nvPicPr>
          <p:cNvPr id="6" name="Picture 5" descr="This graphic symbolically represents public health data. It includes a bar chart with an arrow showing trends." title="Public Health Data">
            <a:hlinkClick r:id="rId3"/>
            <a:extLst>
              <a:ext uri="{FF2B5EF4-FFF2-40B4-BE49-F238E27FC236}">
                <a16:creationId xmlns:a16="http://schemas.microsoft.com/office/drawing/2014/main" id="{E11CA9F4-4557-3048-A320-5BFF638F3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2375" y="1162129"/>
            <a:ext cx="3810299" cy="3810299"/>
          </a:xfrm>
          <a:prstGeom prst="rect">
            <a:avLst/>
          </a:prstGeom>
        </p:spPr>
      </p:pic>
    </p:spTree>
    <p:extLst>
      <p:ext uri="{BB962C8B-B14F-4D97-AF65-F5344CB8AC3E}">
        <p14:creationId xmlns:p14="http://schemas.microsoft.com/office/powerpoint/2010/main" val="4151099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Where HIV is Spreading </a:t>
            </a:r>
            <a:r>
              <a:rPr lang="en-US" dirty="0" smtClean="0"/>
              <a:t>Quickly</a:t>
            </a:r>
            <a:endParaRPr lang="en-US" dirty="0"/>
          </a:p>
        </p:txBody>
      </p:sp>
      <p:grpSp>
        <p:nvGrpSpPr>
          <p:cNvPr id="3" name="Group 2" descr="A group of dark blue dots represents people identified as being part of the rapid transmission cluster. " title="Network of rapid HIV transmission"/>
          <p:cNvGrpSpPr/>
          <p:nvPr/>
        </p:nvGrpSpPr>
        <p:grpSpPr>
          <a:xfrm>
            <a:off x="3533775" y="1988260"/>
            <a:ext cx="2109789" cy="1933573"/>
            <a:chOff x="3533775" y="1988260"/>
            <a:chExt cx="2109789" cy="1933573"/>
          </a:xfrm>
        </p:grpSpPr>
        <p:sp>
          <p:nvSpPr>
            <p:cNvPr id="4" name="Oval 3"/>
            <p:cNvSpPr/>
            <p:nvPr/>
          </p:nvSpPr>
          <p:spPr>
            <a:xfrm>
              <a:off x="3867150" y="2721685"/>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4143375" y="2264485"/>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4557713" y="2450222"/>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4657725" y="2840747"/>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4319588" y="3365812"/>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4271963" y="2919328"/>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3867150" y="3240797"/>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3533775" y="2966953"/>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3729038" y="2316872"/>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5110164" y="303601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5386389" y="257881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972052" y="2190665"/>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4476753" y="198826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4662490" y="3655133"/>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062413" y="3652753"/>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5110164" y="3555122"/>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4776789" y="3281278"/>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4972052" y="2631197"/>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7753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Where HIV is Spreading </a:t>
            </a:r>
            <a:r>
              <a:rPr lang="en-US" dirty="0" smtClean="0"/>
              <a:t>Quickly</a:t>
            </a:r>
            <a:endParaRPr lang="en-US" dirty="0"/>
          </a:p>
        </p:txBody>
      </p:sp>
      <p:grpSp>
        <p:nvGrpSpPr>
          <p:cNvPr id="3" name="Group 2" descr="A group of blue dots represents a cluster of rapid HIV transmission. Lighter blue dots represent people linked to the network, but who hadn't been diagnosed with HIV. " title="Network of rapid HIV transmission"/>
          <p:cNvGrpSpPr/>
          <p:nvPr/>
        </p:nvGrpSpPr>
        <p:grpSpPr>
          <a:xfrm>
            <a:off x="3114675" y="1346515"/>
            <a:ext cx="3548063" cy="3496864"/>
            <a:chOff x="3114675" y="1346515"/>
            <a:chExt cx="3548063" cy="3496864"/>
          </a:xfrm>
        </p:grpSpPr>
        <p:sp>
          <p:nvSpPr>
            <p:cNvPr id="4" name="Oval 3"/>
            <p:cNvSpPr/>
            <p:nvPr/>
          </p:nvSpPr>
          <p:spPr>
            <a:xfrm>
              <a:off x="3867150" y="2721685"/>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4143375" y="2264485"/>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4557713" y="2450222"/>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4657725" y="2840747"/>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4319588" y="3365812"/>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4271963" y="2919328"/>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3867150" y="3240797"/>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3533775" y="2966953"/>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3729038" y="2316872"/>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5110164" y="303601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5386389" y="257881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972052" y="2190665"/>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4476753" y="198826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4662490" y="3655133"/>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062413" y="3652753"/>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5110164" y="3555122"/>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4776789" y="3281278"/>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4972052" y="2631197"/>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5868991" y="2190665"/>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914775" y="4576679"/>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5033964" y="4238541"/>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405563" y="2802648"/>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3725862" y="1497721"/>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5462588" y="1346515"/>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3114675" y="2522851"/>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3129756" y="3547977"/>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26643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Where HIV is Spreading </a:t>
            </a:r>
            <a:r>
              <a:rPr lang="en-US" dirty="0" smtClean="0"/>
              <a:t>Quickly</a:t>
            </a:r>
            <a:endParaRPr lang="en-US" dirty="0"/>
          </a:p>
        </p:txBody>
      </p:sp>
      <p:grpSp>
        <p:nvGrpSpPr>
          <p:cNvPr id="3" name="Group 2" descr="A group of dark blue dots represents a network of rapid HIV transmission. Lighter blue dots represent people who haven't yet been diagnosed. White dots represent people with social connections to the network at high risk of HIV, who could benefit from prevention. " title="Network of rapid HIV transmission"/>
          <p:cNvGrpSpPr/>
          <p:nvPr/>
        </p:nvGrpSpPr>
        <p:grpSpPr>
          <a:xfrm>
            <a:off x="2775751" y="1167920"/>
            <a:ext cx="3886987" cy="3721890"/>
            <a:chOff x="2775751" y="1167920"/>
            <a:chExt cx="3886987" cy="3721890"/>
          </a:xfrm>
        </p:grpSpPr>
        <p:sp>
          <p:nvSpPr>
            <p:cNvPr id="4" name="Oval 3"/>
            <p:cNvSpPr/>
            <p:nvPr/>
          </p:nvSpPr>
          <p:spPr>
            <a:xfrm>
              <a:off x="3867150" y="2721685"/>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4143375" y="2264485"/>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4557713" y="2450222"/>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4657725" y="2840747"/>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4319588" y="3365812"/>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4271963" y="2919328"/>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3867150" y="3240797"/>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3533775" y="2966953"/>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3729038" y="2316872"/>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5110164" y="303601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5386389" y="257881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4972052" y="2190665"/>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4476753" y="198826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4662490" y="3655133"/>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062413" y="3652753"/>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5110164" y="3555122"/>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4776789" y="3281278"/>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4972052" y="2631197"/>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5868991" y="2190665"/>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914775" y="4576679"/>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5033964" y="4238541"/>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405563" y="2802648"/>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3725862" y="1497721"/>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5462588" y="1346515"/>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3114675" y="2522851"/>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3129756" y="3547977"/>
              <a:ext cx="257175" cy="266700"/>
            </a:xfrm>
            <a:prstGeom prst="ellipse">
              <a:avLst/>
            </a:prstGeom>
            <a:gradFill flip="none" rotWithShape="1">
              <a:gsLst>
                <a:gs pos="0">
                  <a:srgbClr val="1F77B4">
                    <a:tint val="66000"/>
                    <a:satMod val="160000"/>
                  </a:srgbClr>
                </a:gs>
                <a:gs pos="50000">
                  <a:srgbClr val="1F77B4">
                    <a:tint val="44500"/>
                    <a:satMod val="160000"/>
                  </a:srgbClr>
                </a:gs>
                <a:gs pos="100000">
                  <a:srgbClr val="1F77B4">
                    <a:tint val="23500"/>
                    <a:satMod val="160000"/>
                  </a:srgb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4983164" y="1645359"/>
              <a:ext cx="257175" cy="2667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213102" y="1951350"/>
              <a:ext cx="257175" cy="2667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4757741" y="1167920"/>
              <a:ext cx="257175" cy="2667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775751" y="3014578"/>
              <a:ext cx="257175" cy="2667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5997578" y="3786103"/>
              <a:ext cx="257175" cy="2667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5772155" y="3308664"/>
              <a:ext cx="257175" cy="2667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p:nvPr/>
          </p:nvSpPr>
          <p:spPr>
            <a:xfrm>
              <a:off x="4504535" y="4623110"/>
              <a:ext cx="257175" cy="2667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p:cNvSpPr/>
            <p:nvPr/>
          </p:nvSpPr>
          <p:spPr>
            <a:xfrm>
              <a:off x="4279112" y="4145671"/>
              <a:ext cx="257175" cy="2667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5973766" y="1749337"/>
              <a:ext cx="257175" cy="2667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3419478" y="4108763"/>
              <a:ext cx="257175" cy="2667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28108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078"/>
            <a:ext cx="8229600" cy="558198"/>
          </a:xfrm>
        </p:spPr>
        <p:txBody>
          <a:bodyPr/>
          <a:lstStyle/>
          <a:p>
            <a:r>
              <a:rPr lang="en-US" dirty="0"/>
              <a:t/>
            </a:r>
            <a:br>
              <a:rPr lang="en-US" dirty="0"/>
            </a:br>
            <a:r>
              <a:rPr lang="en-US" dirty="0"/>
              <a:t>What Data Do We Use to Find These Networks?</a:t>
            </a:r>
          </a:p>
        </p:txBody>
      </p:sp>
      <p:sp>
        <p:nvSpPr>
          <p:cNvPr id="3" name="Text Placeholder 2"/>
          <p:cNvSpPr>
            <a:spLocks noGrp="1"/>
          </p:cNvSpPr>
          <p:nvPr>
            <p:ph type="body" sz="quarter" idx="10"/>
          </p:nvPr>
        </p:nvSpPr>
        <p:spPr>
          <a:xfrm>
            <a:off x="457200" y="1278527"/>
            <a:ext cx="8229600" cy="3341688"/>
          </a:xfrm>
        </p:spPr>
        <p:txBody>
          <a:bodyPr/>
          <a:lstStyle/>
          <a:p>
            <a:r>
              <a:rPr lang="en-US" dirty="0"/>
              <a:t>As part of HIV care, health care providers order </a:t>
            </a:r>
            <a:br>
              <a:rPr lang="en-US" dirty="0"/>
            </a:br>
            <a:r>
              <a:rPr lang="en-US" dirty="0"/>
              <a:t>testing to learn what treatments will work best </a:t>
            </a:r>
            <a:br>
              <a:rPr lang="en-US" dirty="0"/>
            </a:br>
            <a:r>
              <a:rPr lang="en-US" dirty="0"/>
              <a:t>for a person’s HIV strain</a:t>
            </a:r>
          </a:p>
          <a:p>
            <a:pPr lvl="1"/>
            <a:r>
              <a:rPr lang="en-US" dirty="0"/>
              <a:t>Called drug resistance testing</a:t>
            </a:r>
          </a:p>
          <a:p>
            <a:pPr lvl="1"/>
            <a:r>
              <a:rPr lang="en-US" dirty="0"/>
              <a:t>This testing involves determining the genetic </a:t>
            </a:r>
            <a:br>
              <a:rPr lang="en-US" dirty="0"/>
            </a:br>
            <a:r>
              <a:rPr lang="en-US" dirty="0"/>
              <a:t>sequence of the virus (NOT the person)</a:t>
            </a:r>
          </a:p>
          <a:p>
            <a:pPr lvl="2"/>
            <a:r>
              <a:rPr lang="en-US" dirty="0"/>
              <a:t>We sometimes call this ‘molecular data</a:t>
            </a:r>
            <a:r>
              <a:rPr lang="en-US" dirty="0" smtClean="0"/>
              <a:t>’</a:t>
            </a:r>
          </a:p>
          <a:p>
            <a:r>
              <a:rPr lang="en-US" dirty="0"/>
              <a:t>Checking for drug resistance in the population </a:t>
            </a:r>
          </a:p>
          <a:p>
            <a:pPr lvl="1"/>
            <a:endParaRPr lang="en-US" dirty="0"/>
          </a:p>
        </p:txBody>
      </p:sp>
      <p:pic>
        <p:nvPicPr>
          <p:cNvPr id="5" name="Picture 4" descr="This diagram illustrates the relationship between drug resistance testing, molecular data, treatment choices by providers, and molecular surveillance." title="HIV Data">
            <a:extLst>
              <a:ext uri="{FF2B5EF4-FFF2-40B4-BE49-F238E27FC236}">
                <a16:creationId xmlns:a16="http://schemas.microsoft.com/office/drawing/2014/main" id="{0C45CECF-FE39-224B-8DA7-904F30BEF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511" y="875395"/>
            <a:ext cx="2736477" cy="4158187"/>
          </a:xfrm>
          <a:prstGeom prst="rect">
            <a:avLst/>
          </a:prstGeom>
        </p:spPr>
      </p:pic>
    </p:spTree>
    <p:extLst>
      <p:ext uri="{BB962C8B-B14F-4D97-AF65-F5344CB8AC3E}">
        <p14:creationId xmlns:p14="http://schemas.microsoft.com/office/powerpoint/2010/main" val="3286568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18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23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27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4000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0" presetClass="entr" presetSubtype="0" fill="hold" nodeType="withEffect">
                                  <p:stCondLst>
                                    <p:cond delay="33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Molecular Data Used?</a:t>
            </a:r>
            <a:endParaRPr lang="en-US" dirty="0"/>
          </a:p>
        </p:txBody>
      </p:sp>
      <p:sp>
        <p:nvSpPr>
          <p:cNvPr id="3" name="Text Placeholder 2"/>
          <p:cNvSpPr>
            <a:spLocks noGrp="1"/>
          </p:cNvSpPr>
          <p:nvPr>
            <p:ph type="body" sz="quarter" idx="10"/>
          </p:nvPr>
        </p:nvSpPr>
        <p:spPr>
          <a:xfrm>
            <a:off x="457200" y="1158875"/>
            <a:ext cx="5499463" cy="3341688"/>
          </a:xfrm>
        </p:spPr>
        <p:txBody>
          <a:bodyPr/>
          <a:lstStyle/>
          <a:p>
            <a:r>
              <a:rPr lang="en-US" dirty="0" smtClean="0"/>
              <a:t>HIV mutates over time</a:t>
            </a:r>
          </a:p>
          <a:p>
            <a:pPr lvl="1"/>
            <a:r>
              <a:rPr lang="en-US" dirty="0" smtClean="0"/>
              <a:t>Leads to changes in the genetic sequence of the virus</a:t>
            </a:r>
          </a:p>
          <a:p>
            <a:pPr lvl="1"/>
            <a:endParaRPr lang="en-US" dirty="0" smtClean="0"/>
          </a:p>
          <a:p>
            <a:r>
              <a:rPr lang="en-US" dirty="0" smtClean="0"/>
              <a:t>Public </a:t>
            </a:r>
            <a:r>
              <a:rPr lang="en-US" dirty="0"/>
              <a:t>health agencies </a:t>
            </a:r>
            <a:r>
              <a:rPr lang="en-US" dirty="0" smtClean="0"/>
              <a:t>analyze the sequences, or molecular data, to </a:t>
            </a:r>
            <a:r>
              <a:rPr lang="en-US" dirty="0"/>
              <a:t>find large groups of infections that are very </a:t>
            </a:r>
            <a:r>
              <a:rPr lang="en-US" dirty="0" smtClean="0"/>
              <a:t>similar</a:t>
            </a:r>
          </a:p>
          <a:p>
            <a:pPr lvl="1"/>
            <a:r>
              <a:rPr lang="en-US" dirty="0"/>
              <a:t>I</a:t>
            </a:r>
            <a:r>
              <a:rPr lang="en-US" dirty="0" smtClean="0"/>
              <a:t>ndicates </a:t>
            </a:r>
            <a:r>
              <a:rPr lang="en-US" dirty="0"/>
              <a:t>that HIV is spreading quickly</a:t>
            </a:r>
          </a:p>
          <a:p>
            <a:endParaRPr lang="en-US" dirty="0"/>
          </a:p>
        </p:txBody>
      </p:sp>
      <p:pic>
        <p:nvPicPr>
          <p:cNvPr id="5" name="Picture 4" descr="This is a graphic of DNA." title="DNA image"/>
          <p:cNvPicPr>
            <a:picLocks noChangeAspect="1"/>
          </p:cNvPicPr>
          <p:nvPr/>
        </p:nvPicPr>
        <p:blipFill>
          <a:blip r:embed="rId3"/>
          <a:stretch>
            <a:fillRect/>
          </a:stretch>
        </p:blipFill>
        <p:spPr>
          <a:xfrm>
            <a:off x="6263148" y="1063229"/>
            <a:ext cx="2585884" cy="3018542"/>
          </a:xfrm>
          <a:prstGeom prst="roundRect">
            <a:avLst>
              <a:gd name="adj" fmla="val 8682"/>
            </a:avLst>
          </a:prstGeom>
          <a:effectLst>
            <a:reflection blurRad="6350" stA="36000" endPos="21000" dist="63500" dir="5400000" sy="-100000" algn="bl" rotWithShape="0"/>
          </a:effectLst>
        </p:spPr>
      </p:pic>
    </p:spTree>
    <p:extLst>
      <p:ext uri="{BB962C8B-B14F-4D97-AF65-F5344CB8AC3E}">
        <p14:creationId xmlns:p14="http://schemas.microsoft.com/office/powerpoint/2010/main" val="2994925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600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1900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7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100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What </a:t>
            </a:r>
            <a:r>
              <a:rPr lang="en-US" dirty="0" smtClean="0"/>
              <a:t>Public Health Agencies </a:t>
            </a:r>
            <a:r>
              <a:rPr lang="en-US" dirty="0"/>
              <a:t>Do With Molecular Data</a:t>
            </a:r>
          </a:p>
        </p:txBody>
      </p:sp>
      <p:sp>
        <p:nvSpPr>
          <p:cNvPr id="3" name="Text Placeholder 2"/>
          <p:cNvSpPr>
            <a:spLocks noGrp="1"/>
          </p:cNvSpPr>
          <p:nvPr>
            <p:ph type="body" sz="quarter" idx="10"/>
          </p:nvPr>
        </p:nvSpPr>
        <p:spPr>
          <a:xfrm>
            <a:off x="457200" y="1158875"/>
            <a:ext cx="8476488" cy="3341688"/>
          </a:xfrm>
        </p:spPr>
        <p:txBody>
          <a:bodyPr/>
          <a:lstStyle/>
          <a:p>
            <a:r>
              <a:rPr lang="en-US" dirty="0" smtClean="0"/>
              <a:t>Reach </a:t>
            </a:r>
            <a:r>
              <a:rPr lang="en-US" dirty="0"/>
              <a:t>out to these networks </a:t>
            </a:r>
          </a:p>
          <a:p>
            <a:pPr lvl="1"/>
            <a:r>
              <a:rPr lang="en-US" dirty="0"/>
              <a:t>Provide the services they need </a:t>
            </a:r>
          </a:p>
          <a:p>
            <a:pPr lvl="1"/>
            <a:r>
              <a:rPr lang="en-US" dirty="0"/>
              <a:t>Understand barriers to care and prevention </a:t>
            </a:r>
          </a:p>
          <a:p>
            <a:pPr lvl="1"/>
            <a:r>
              <a:rPr lang="en-US" dirty="0"/>
              <a:t>Develop approaches to overcome </a:t>
            </a:r>
            <a:r>
              <a:rPr lang="en-US" dirty="0" smtClean="0"/>
              <a:t>barriers</a:t>
            </a:r>
            <a:endParaRPr lang="en-US" dirty="0"/>
          </a:p>
          <a:p>
            <a:pPr marL="0" indent="0">
              <a:buNone/>
            </a:pPr>
            <a:endParaRPr lang="en-US" dirty="0"/>
          </a:p>
        </p:txBody>
      </p:sp>
      <p:grpSp>
        <p:nvGrpSpPr>
          <p:cNvPr id="4" name="Group 3" descr="This image shows a group of people, depicted as blue dots, who are infected with HIV." title="People Infected with HIV"/>
          <p:cNvGrpSpPr/>
          <p:nvPr/>
        </p:nvGrpSpPr>
        <p:grpSpPr>
          <a:xfrm>
            <a:off x="6286212" y="2348478"/>
            <a:ext cx="2109789" cy="1933573"/>
            <a:chOff x="6286212" y="2348478"/>
            <a:chExt cx="2109789" cy="1933573"/>
          </a:xfrm>
        </p:grpSpPr>
        <p:sp>
          <p:nvSpPr>
            <p:cNvPr id="6" name="Oval 5"/>
            <p:cNvSpPr/>
            <p:nvPr/>
          </p:nvSpPr>
          <p:spPr>
            <a:xfrm>
              <a:off x="6619587" y="3081903"/>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6895812" y="2624703"/>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7310150" y="281044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7410162" y="3200965"/>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7072025" y="372603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7024400" y="3279546"/>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6619587" y="3601015"/>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6286212" y="3327171"/>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6481475" y="267709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7862601" y="3396228"/>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8138826" y="2939028"/>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7724489" y="2550883"/>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7229190" y="2348478"/>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7414927" y="4015351"/>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6814850" y="4012971"/>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7862601" y="3915340"/>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7529226" y="3641496"/>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7724489" y="2991415"/>
              <a:ext cx="257175" cy="266700"/>
            </a:xfrm>
            <a:prstGeom prst="ellipse">
              <a:avLst/>
            </a:prstGeom>
            <a:solidFill>
              <a:srgbClr val="1F77B4"/>
            </a:solidFill>
            <a:ln>
              <a:solidFill>
                <a:srgbClr val="3B3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60933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0299"/>
            <a:ext cx="8229600" cy="678924"/>
          </a:xfrm>
        </p:spPr>
        <p:txBody>
          <a:bodyPr/>
          <a:lstStyle/>
          <a:p>
            <a:r>
              <a:rPr lang="en-US" dirty="0" smtClean="0"/>
              <a:t>Example 1: San Antonio, Texas</a:t>
            </a:r>
            <a:endParaRPr lang="en-US" dirty="0"/>
          </a:p>
        </p:txBody>
      </p:sp>
      <p:sp>
        <p:nvSpPr>
          <p:cNvPr id="5" name="TextBox 4"/>
          <p:cNvSpPr txBox="1"/>
          <p:nvPr/>
        </p:nvSpPr>
        <p:spPr>
          <a:xfrm>
            <a:off x="457201" y="1469362"/>
            <a:ext cx="2270777" cy="978729"/>
          </a:xfrm>
          <a:prstGeom prst="rect">
            <a:avLst/>
          </a:prstGeom>
          <a:noFill/>
        </p:spPr>
        <p:txBody>
          <a:bodyPr wrap="square" rtlCol="0">
            <a:spAutoFit/>
          </a:bodyPr>
          <a:lstStyle/>
          <a:p>
            <a:pPr marL="342883" lvl="1" algn="ctr" defTabSz="914378">
              <a:spcBef>
                <a:spcPct val="20000"/>
              </a:spcBef>
              <a:buClr>
                <a:srgbClr val="9A4E9E"/>
              </a:buClr>
            </a:pPr>
            <a:r>
              <a:rPr lang="en-US" dirty="0">
                <a:solidFill>
                  <a:srgbClr val="7F7F7F">
                    <a:lumMod val="75000"/>
                  </a:srgbClr>
                </a:solidFill>
                <a:latin typeface="Calibri" panose="020F0502020204030204" pitchFamily="34" charset="0"/>
              </a:rPr>
              <a:t>Molecular cluster members:</a:t>
            </a:r>
          </a:p>
          <a:p>
            <a:pPr marL="342883" lvl="1" algn="ctr" defTabSz="914378">
              <a:spcBef>
                <a:spcPct val="20000"/>
              </a:spcBef>
              <a:buClr>
                <a:srgbClr val="9A4E9E"/>
              </a:buClr>
            </a:pPr>
            <a:r>
              <a:rPr lang="en-US" b="1" dirty="0">
                <a:solidFill>
                  <a:srgbClr val="7F7F7F">
                    <a:lumMod val="75000"/>
                  </a:srgbClr>
                </a:solidFill>
                <a:latin typeface="Calibri" panose="020F0502020204030204" pitchFamily="34" charset="0"/>
              </a:rPr>
              <a:t>n=24</a:t>
            </a:r>
          </a:p>
        </p:txBody>
      </p:sp>
      <p:pic>
        <p:nvPicPr>
          <p:cNvPr id="31" name="Picture 30" descr="Molecular cluster members: n=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56" y="2493563"/>
            <a:ext cx="1438781" cy="1426588"/>
          </a:xfrm>
          <a:prstGeom prst="rect">
            <a:avLst/>
          </a:prstGeom>
        </p:spPr>
      </p:pic>
    </p:spTree>
    <p:extLst>
      <p:ext uri="{BB962C8B-B14F-4D97-AF65-F5344CB8AC3E}">
        <p14:creationId xmlns:p14="http://schemas.microsoft.com/office/powerpoint/2010/main" val="1189316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 showing the 3 aims of communty engagement" title="Purpose of community engagement">
            <a:extLst>
              <a:ext uri="{FF2B5EF4-FFF2-40B4-BE49-F238E27FC236}">
                <a16:creationId xmlns:a16="http://schemas.microsoft.com/office/drawing/2014/main" id="{CE7A2CC5-8CF2-EF44-B11A-B97DAA09C5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2056" b="11194"/>
          <a:stretch/>
        </p:blipFill>
        <p:spPr>
          <a:xfrm>
            <a:off x="0" y="1158875"/>
            <a:ext cx="9214072" cy="3725552"/>
          </a:xfrm>
          <a:prstGeom prst="rect">
            <a:avLst/>
          </a:prstGeom>
        </p:spPr>
      </p:pic>
      <p:sp>
        <p:nvSpPr>
          <p:cNvPr id="2" name="Title 1"/>
          <p:cNvSpPr>
            <a:spLocks noGrp="1"/>
          </p:cNvSpPr>
          <p:nvPr>
            <p:ph type="title"/>
          </p:nvPr>
        </p:nvSpPr>
        <p:spPr/>
        <p:txBody>
          <a:bodyPr/>
          <a:lstStyle/>
          <a:p>
            <a:r>
              <a:rPr lang="en-US" dirty="0" smtClean="0"/>
              <a:t>Community Engagement</a:t>
            </a:r>
            <a:endParaRPr lang="en-US" dirty="0"/>
          </a:p>
        </p:txBody>
      </p:sp>
      <p:sp>
        <p:nvSpPr>
          <p:cNvPr id="3" name="Text Placeholder 2"/>
          <p:cNvSpPr>
            <a:spLocks noGrp="1"/>
          </p:cNvSpPr>
          <p:nvPr>
            <p:ph type="body" sz="quarter" idx="10"/>
          </p:nvPr>
        </p:nvSpPr>
        <p:spPr/>
        <p:txBody>
          <a:bodyPr/>
          <a:lstStyle/>
          <a:p>
            <a:r>
              <a:rPr lang="en-US" dirty="0"/>
              <a:t>Purpose:</a:t>
            </a:r>
          </a:p>
          <a:p>
            <a:pPr marL="457200" lvl="1" indent="0">
              <a:buNone/>
            </a:pPr>
            <a:endParaRPr lang="en-US" dirty="0"/>
          </a:p>
        </p:txBody>
      </p:sp>
    </p:spTree>
    <p:extLst>
      <p:ext uri="{BB962C8B-B14F-4D97-AF65-F5344CB8AC3E}">
        <p14:creationId xmlns:p14="http://schemas.microsoft.com/office/powerpoint/2010/main" val="64541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8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120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0299"/>
            <a:ext cx="8229600" cy="678924"/>
          </a:xfrm>
        </p:spPr>
        <p:txBody>
          <a:bodyPr/>
          <a:lstStyle/>
          <a:p>
            <a:r>
              <a:rPr lang="en-US" dirty="0" smtClean="0"/>
              <a:t>Example 1: San Antonio, Texas</a:t>
            </a:r>
            <a:endParaRPr lang="en-US" dirty="0"/>
          </a:p>
        </p:txBody>
      </p:sp>
      <p:sp>
        <p:nvSpPr>
          <p:cNvPr id="5" name="TextBox 4"/>
          <p:cNvSpPr txBox="1"/>
          <p:nvPr/>
        </p:nvSpPr>
        <p:spPr>
          <a:xfrm>
            <a:off x="457201" y="1469362"/>
            <a:ext cx="2270777" cy="978729"/>
          </a:xfrm>
          <a:prstGeom prst="rect">
            <a:avLst/>
          </a:prstGeom>
          <a:noFill/>
        </p:spPr>
        <p:txBody>
          <a:bodyPr wrap="square" rtlCol="0">
            <a:spAutoFit/>
          </a:bodyPr>
          <a:lstStyle/>
          <a:p>
            <a:pPr marL="342883" lvl="1" algn="ctr" defTabSz="914378">
              <a:spcBef>
                <a:spcPct val="20000"/>
              </a:spcBef>
              <a:buClr>
                <a:srgbClr val="9A4E9E"/>
              </a:buClr>
            </a:pPr>
            <a:r>
              <a:rPr lang="en-US" dirty="0">
                <a:solidFill>
                  <a:srgbClr val="7F7F7F">
                    <a:lumMod val="75000"/>
                  </a:srgbClr>
                </a:solidFill>
                <a:latin typeface="Calibri" panose="020F0502020204030204" pitchFamily="34" charset="0"/>
              </a:rPr>
              <a:t>Molecular cluster members:</a:t>
            </a:r>
          </a:p>
          <a:p>
            <a:pPr marL="342883" lvl="1" algn="ctr" defTabSz="914378">
              <a:spcBef>
                <a:spcPct val="20000"/>
              </a:spcBef>
              <a:buClr>
                <a:srgbClr val="9A4E9E"/>
              </a:buClr>
            </a:pPr>
            <a:r>
              <a:rPr lang="en-US" b="1" dirty="0">
                <a:solidFill>
                  <a:srgbClr val="7F7F7F">
                    <a:lumMod val="75000"/>
                  </a:srgbClr>
                </a:solidFill>
                <a:latin typeface="Calibri" panose="020F0502020204030204" pitchFamily="34" charset="0"/>
              </a:rPr>
              <a:t>n=24</a:t>
            </a:r>
          </a:p>
        </p:txBody>
      </p:sp>
      <p:sp>
        <p:nvSpPr>
          <p:cNvPr id="123" name="Text Placeholder 122"/>
          <p:cNvSpPr txBox="1">
            <a:spLocks noGrp="1"/>
          </p:cNvSpPr>
          <p:nvPr>
            <p:ph type="body" sz="quarter" idx="10"/>
          </p:nvPr>
        </p:nvSpPr>
        <p:spPr>
          <a:xfrm>
            <a:off x="3254521" y="1475767"/>
            <a:ext cx="5491202" cy="978729"/>
          </a:xfrm>
          <a:prstGeom prst="rect">
            <a:avLst/>
          </a:prstGeom>
          <a:noFill/>
        </p:spPr>
        <p:txBody>
          <a:bodyPr wrap="square" rtlCol="0">
            <a:spAutoFit/>
          </a:bodyPr>
          <a:lstStyle/>
          <a:p>
            <a:pPr marL="128580" lvl="1" indent="0" algn="ctr" defTabSz="914378">
              <a:buNone/>
            </a:pPr>
            <a:r>
              <a:rPr lang="en-US" sz="1800" dirty="0">
                <a:solidFill>
                  <a:srgbClr val="7F7F7F">
                    <a:lumMod val="75000"/>
                  </a:srgbClr>
                </a:solidFill>
              </a:rPr>
              <a:t>Other people who were sexual or needle sharing partners of </a:t>
            </a:r>
            <a:r>
              <a:rPr lang="en-US" sz="1800" dirty="0" smtClean="0">
                <a:solidFill>
                  <a:srgbClr val="7F7F7F">
                    <a:lumMod val="75000"/>
                  </a:srgbClr>
                </a:solidFill>
              </a:rPr>
              <a:t>initial 24 persons or their </a:t>
            </a:r>
            <a:r>
              <a:rPr lang="en-US" sz="1800" dirty="0">
                <a:solidFill>
                  <a:srgbClr val="7F7F7F">
                    <a:lumMod val="75000"/>
                  </a:srgbClr>
                </a:solidFill>
              </a:rPr>
              <a:t>partners: </a:t>
            </a:r>
            <a:endParaRPr lang="en-US" sz="1800" dirty="0" smtClean="0">
              <a:solidFill>
                <a:srgbClr val="7F7F7F">
                  <a:lumMod val="75000"/>
                </a:srgbClr>
              </a:solidFill>
            </a:endParaRPr>
          </a:p>
          <a:p>
            <a:pPr marL="128580" lvl="1" indent="0" algn="ctr" defTabSz="914378">
              <a:buNone/>
            </a:pPr>
            <a:r>
              <a:rPr lang="en-US" sz="1800" b="1" dirty="0" smtClean="0">
                <a:solidFill>
                  <a:srgbClr val="7F7F7F">
                    <a:lumMod val="75000"/>
                  </a:srgbClr>
                </a:solidFill>
              </a:rPr>
              <a:t>n=87</a:t>
            </a:r>
            <a:endParaRPr lang="en-US" sz="1800" b="1" dirty="0">
              <a:solidFill>
                <a:srgbClr val="7F7F7F">
                  <a:lumMod val="75000"/>
                </a:srgbClr>
              </a:solidFill>
            </a:endParaRPr>
          </a:p>
        </p:txBody>
      </p:sp>
      <p:pic>
        <p:nvPicPr>
          <p:cNvPr id="125" name="Picture 124" descr="Molecular cluster members: n=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56" y="2493563"/>
            <a:ext cx="1438781" cy="1426588"/>
          </a:xfrm>
          <a:prstGeom prst="rect">
            <a:avLst/>
          </a:prstGeom>
        </p:spPr>
      </p:pic>
      <p:pic>
        <p:nvPicPr>
          <p:cNvPr id="4" name="Picture 3" descr="Other people who were sexual or needle sharing partners of initial 24 persons or their partners: n=87&#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750" y="2508072"/>
            <a:ext cx="5462489" cy="1450974"/>
          </a:xfrm>
          <a:prstGeom prst="rect">
            <a:avLst/>
          </a:prstGeom>
        </p:spPr>
      </p:pic>
    </p:spTree>
    <p:extLst>
      <p:ext uri="{BB962C8B-B14F-4D97-AF65-F5344CB8AC3E}">
        <p14:creationId xmlns:p14="http://schemas.microsoft.com/office/powerpoint/2010/main" val="112164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 (continued): An opportunity </a:t>
            </a:r>
            <a:r>
              <a:rPr lang="en-US" dirty="0"/>
              <a:t>to </a:t>
            </a:r>
            <a:r>
              <a:rPr lang="en-US" dirty="0" smtClean="0"/>
              <a:t>identify </a:t>
            </a:r>
            <a:r>
              <a:rPr lang="en-US" dirty="0"/>
              <a:t>and </a:t>
            </a:r>
            <a:r>
              <a:rPr lang="en-US" dirty="0" smtClean="0"/>
              <a:t>address </a:t>
            </a:r>
            <a:r>
              <a:rPr lang="en-US" dirty="0"/>
              <a:t>g</a:t>
            </a:r>
            <a:r>
              <a:rPr lang="en-US" dirty="0" smtClean="0"/>
              <a:t>aps </a:t>
            </a:r>
            <a:r>
              <a:rPr lang="en-US" dirty="0"/>
              <a:t>in </a:t>
            </a:r>
            <a:r>
              <a:rPr lang="en-US" dirty="0" smtClean="0"/>
              <a:t>prevention</a:t>
            </a:r>
            <a:endParaRPr lang="en-US" dirty="0"/>
          </a:p>
        </p:txBody>
      </p:sp>
      <p:sp>
        <p:nvSpPr>
          <p:cNvPr id="3" name="Text Placeholder 2"/>
          <p:cNvSpPr>
            <a:spLocks noGrp="1"/>
          </p:cNvSpPr>
          <p:nvPr>
            <p:ph type="body" sz="quarter" idx="10"/>
          </p:nvPr>
        </p:nvSpPr>
        <p:spPr>
          <a:xfrm>
            <a:off x="3750196" y="1158875"/>
            <a:ext cx="4936603" cy="3341688"/>
          </a:xfrm>
        </p:spPr>
        <p:txBody>
          <a:bodyPr/>
          <a:lstStyle/>
          <a:p>
            <a:r>
              <a:rPr lang="en-US" dirty="0" smtClean="0">
                <a:sym typeface="Wingdings" panose="05000000000000000000" pitchFamily="2" charset="2"/>
              </a:rPr>
              <a:t>Health </a:t>
            </a:r>
            <a:r>
              <a:rPr lang="en-US" dirty="0">
                <a:sym typeface="Wingdings" panose="05000000000000000000" pitchFamily="2" charset="2"/>
              </a:rPr>
              <a:t>alert to providers educated on HIV diagnostic testing and acute infection</a:t>
            </a:r>
          </a:p>
          <a:p>
            <a:r>
              <a:rPr lang="en-US" dirty="0" smtClean="0">
                <a:sym typeface="Wingdings" panose="05000000000000000000" pitchFamily="2" charset="2"/>
              </a:rPr>
              <a:t>Health </a:t>
            </a:r>
            <a:r>
              <a:rPr lang="en-US" dirty="0">
                <a:sym typeface="Wingdings" panose="05000000000000000000" pitchFamily="2" charset="2"/>
              </a:rPr>
              <a:t>alert educated on </a:t>
            </a:r>
            <a:r>
              <a:rPr lang="en-US" dirty="0" err="1">
                <a:sym typeface="Wingdings" panose="05000000000000000000" pitchFamily="2" charset="2"/>
              </a:rPr>
              <a:t>PrEP</a:t>
            </a:r>
            <a:r>
              <a:rPr lang="en-US" dirty="0">
                <a:sym typeface="Wingdings" panose="05000000000000000000" pitchFamily="2" charset="2"/>
              </a:rPr>
              <a:t>, funds redirected to scale up access to </a:t>
            </a:r>
            <a:r>
              <a:rPr lang="en-US" dirty="0" err="1">
                <a:sym typeface="Wingdings" panose="05000000000000000000" pitchFamily="2" charset="2"/>
              </a:rPr>
              <a:t>PrEP</a:t>
            </a:r>
            <a:r>
              <a:rPr lang="en-US" dirty="0">
                <a:sym typeface="Wingdings" panose="05000000000000000000" pitchFamily="2" charset="2"/>
              </a:rPr>
              <a:t> in specific regions of the city</a:t>
            </a:r>
          </a:p>
          <a:p>
            <a:r>
              <a:rPr lang="en-US" dirty="0" smtClean="0">
                <a:sym typeface="Wingdings" panose="05000000000000000000" pitchFamily="2" charset="2"/>
              </a:rPr>
              <a:t>New </a:t>
            </a:r>
            <a:r>
              <a:rPr lang="en-US" dirty="0">
                <a:sym typeface="Wingdings" panose="05000000000000000000" pitchFamily="2" charset="2"/>
              </a:rPr>
              <a:t>coalition of community, providers, and public health  sign-on as a Fast Track </a:t>
            </a:r>
            <a:r>
              <a:rPr lang="en-US" dirty="0" smtClean="0">
                <a:sym typeface="Wingdings" panose="05000000000000000000" pitchFamily="2" charset="2"/>
              </a:rPr>
              <a:t>City</a:t>
            </a:r>
          </a:p>
          <a:p>
            <a:pPr lvl="1"/>
            <a:r>
              <a:rPr lang="en-US" dirty="0" smtClean="0">
                <a:sym typeface="Wingdings" panose="05000000000000000000" pitchFamily="2" charset="2"/>
              </a:rPr>
              <a:t>Efforts to reduce stigma, improve care, eliminate new cases of HIV</a:t>
            </a:r>
            <a:endParaRPr lang="en-US" dirty="0">
              <a:sym typeface="Wingdings" panose="05000000000000000000" pitchFamily="2" charset="2"/>
            </a:endParaRPr>
          </a:p>
          <a:p>
            <a:endParaRPr lang="en-US" dirty="0"/>
          </a:p>
        </p:txBody>
      </p:sp>
      <p:pic>
        <p:nvPicPr>
          <p:cNvPr id="4" name="Picture 3" descr="This image depicts the state of Texas." title="State of Texas"/>
          <p:cNvPicPr>
            <a:picLocks noChangeAspect="1"/>
          </p:cNvPicPr>
          <p:nvPr/>
        </p:nvPicPr>
        <p:blipFill rotWithShape="1">
          <a:blip r:embed="rId3" cstate="print">
            <a:extLst>
              <a:ext uri="{28A0092B-C50C-407E-A947-70E740481C1C}">
                <a14:useLocalDpi xmlns:a14="http://schemas.microsoft.com/office/drawing/2010/main" val="0"/>
              </a:ext>
            </a:extLst>
          </a:blip>
          <a:srcRect r="8869"/>
          <a:stretch/>
        </p:blipFill>
        <p:spPr>
          <a:xfrm>
            <a:off x="266218" y="1319852"/>
            <a:ext cx="3351571" cy="3019733"/>
          </a:xfrm>
          <a:prstGeom prst="rect">
            <a:avLst/>
          </a:prstGeom>
        </p:spPr>
      </p:pic>
    </p:spTree>
    <p:extLst>
      <p:ext uri="{BB962C8B-B14F-4D97-AF65-F5344CB8AC3E}">
        <p14:creationId xmlns:p14="http://schemas.microsoft.com/office/powerpoint/2010/main" val="3669306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 West Virginia</a:t>
            </a:r>
            <a:endParaRPr lang="en-US" dirty="0"/>
          </a:p>
        </p:txBody>
      </p:sp>
      <p:sp>
        <p:nvSpPr>
          <p:cNvPr id="3" name="Text Placeholder 2"/>
          <p:cNvSpPr>
            <a:spLocks noGrp="1"/>
          </p:cNvSpPr>
          <p:nvPr>
            <p:ph type="body" sz="quarter" idx="10"/>
          </p:nvPr>
        </p:nvSpPr>
        <p:spPr>
          <a:xfrm>
            <a:off x="457199" y="1063229"/>
            <a:ext cx="7866186" cy="3341688"/>
          </a:xfrm>
        </p:spPr>
        <p:txBody>
          <a:bodyPr/>
          <a:lstStyle/>
          <a:p>
            <a:r>
              <a:rPr lang="en-US" dirty="0" smtClean="0"/>
              <a:t>Increase in HIV diagnoses among gay and bisexual men in an area</a:t>
            </a:r>
            <a:endParaRPr lang="en-US" strike="sngStrike" dirty="0" smtClean="0"/>
          </a:p>
          <a:p>
            <a:pPr lvl="1"/>
            <a:r>
              <a:rPr lang="en-US" dirty="0" smtClean="0"/>
              <a:t>with typically few HIV diagnoses.</a:t>
            </a:r>
          </a:p>
          <a:p>
            <a:pPr lvl="1"/>
            <a:r>
              <a:rPr lang="en-US" dirty="0" smtClean="0"/>
              <a:t>where injection drug use is common.</a:t>
            </a:r>
          </a:p>
          <a:p>
            <a:pPr marL="0" indent="0">
              <a:buNone/>
            </a:pPr>
            <a:endParaRPr lang="en-US" dirty="0" smtClean="0"/>
          </a:p>
        </p:txBody>
      </p:sp>
      <p:pic>
        <p:nvPicPr>
          <p:cNvPr id="5" name="Picture 4" descr="This image depicts the state of West Virginia." title="West Virgin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004" y="2274277"/>
            <a:ext cx="3955997" cy="2764544"/>
          </a:xfrm>
          <a:prstGeom prst="rect">
            <a:avLst/>
          </a:prstGeom>
        </p:spPr>
      </p:pic>
      <p:sp>
        <p:nvSpPr>
          <p:cNvPr id="6" name="Text Placeholder 2"/>
          <p:cNvSpPr txBox="1">
            <a:spLocks/>
          </p:cNvSpPr>
          <p:nvPr/>
        </p:nvSpPr>
        <p:spPr bwMode="auto">
          <a:xfrm>
            <a:off x="457200" y="2166914"/>
            <a:ext cx="4861932"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A71"/>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Concerned about possibility of HIV</a:t>
            </a:r>
            <a:r>
              <a:rPr lang="en-US" b="1" dirty="0" smtClean="0"/>
              <a:t> </a:t>
            </a:r>
            <a:r>
              <a:rPr lang="en-US" dirty="0" smtClean="0"/>
              <a:t>spread into communities of people who inject drugs</a:t>
            </a:r>
          </a:p>
          <a:p>
            <a:r>
              <a:rPr lang="en-US" dirty="0" smtClean="0"/>
              <a:t>Conducted in-depth interviews</a:t>
            </a:r>
          </a:p>
          <a:p>
            <a:r>
              <a:rPr lang="en-US" dirty="0" smtClean="0"/>
              <a:t>Relocated HIV testing sites</a:t>
            </a:r>
          </a:p>
          <a:p>
            <a:r>
              <a:rPr lang="en-US" dirty="0" smtClean="0"/>
              <a:t>Increased awareness of HIV testing</a:t>
            </a:r>
          </a:p>
          <a:p>
            <a:r>
              <a:rPr lang="en-US" dirty="0"/>
              <a:t>E</a:t>
            </a:r>
            <a:r>
              <a:rPr lang="en-US" dirty="0" smtClean="0"/>
              <a:t>stablished syringe service programs</a:t>
            </a:r>
          </a:p>
        </p:txBody>
      </p:sp>
    </p:spTree>
    <p:extLst>
      <p:ext uri="{BB962C8B-B14F-4D97-AF65-F5344CB8AC3E}">
        <p14:creationId xmlns:p14="http://schemas.microsoft.com/office/powerpoint/2010/main" val="1319767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 Medium-sized city in Northeastern state </a:t>
            </a:r>
            <a:endParaRPr lang="en-US" dirty="0"/>
          </a:p>
        </p:txBody>
      </p:sp>
      <p:sp>
        <p:nvSpPr>
          <p:cNvPr id="3" name="Text Placeholder 2"/>
          <p:cNvSpPr>
            <a:spLocks noGrp="1"/>
          </p:cNvSpPr>
          <p:nvPr>
            <p:ph type="body" sz="quarter" idx="10"/>
          </p:nvPr>
        </p:nvSpPr>
        <p:spPr>
          <a:xfrm>
            <a:off x="457200" y="1158875"/>
            <a:ext cx="6467302" cy="3341688"/>
          </a:xfrm>
        </p:spPr>
        <p:txBody>
          <a:bodyPr/>
          <a:lstStyle/>
          <a:p>
            <a:r>
              <a:rPr lang="en-US" dirty="0" smtClean="0"/>
              <a:t>Healthcare provider called health department to report concern about increased diagnoses among heterosexuals</a:t>
            </a:r>
          </a:p>
          <a:p>
            <a:r>
              <a:rPr lang="en-US" dirty="0" smtClean="0"/>
              <a:t>Laboratory (molecular) data showed rapid transmission</a:t>
            </a:r>
          </a:p>
          <a:p>
            <a:r>
              <a:rPr lang="en-US" dirty="0" smtClean="0"/>
              <a:t>Health department established </a:t>
            </a:r>
            <a:r>
              <a:rPr lang="en-US" dirty="0" err="1"/>
              <a:t>PrEP</a:t>
            </a:r>
            <a:r>
              <a:rPr lang="en-US" dirty="0"/>
              <a:t> provider in </a:t>
            </a:r>
            <a:r>
              <a:rPr lang="en-US" dirty="0" smtClean="0"/>
              <a:t>region</a:t>
            </a:r>
          </a:p>
          <a:p>
            <a:r>
              <a:rPr lang="en-US" dirty="0" smtClean="0"/>
              <a:t>Held a regional </a:t>
            </a:r>
            <a:r>
              <a:rPr lang="en-US" dirty="0"/>
              <a:t>provider </a:t>
            </a:r>
            <a:r>
              <a:rPr lang="en-US" dirty="0" smtClean="0"/>
              <a:t>meeting</a:t>
            </a:r>
          </a:p>
          <a:p>
            <a:r>
              <a:rPr lang="en-US" dirty="0" smtClean="0"/>
              <a:t>Expanded HIV testing in jails and reproductive health clinics</a:t>
            </a:r>
          </a:p>
        </p:txBody>
      </p:sp>
      <p:pic>
        <p:nvPicPr>
          <p:cNvPr id="4" name="Picture 3" descr="Original file ‎ (SVG file, nominally 256 × 256 pixel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8258" y="1063229"/>
            <a:ext cx="2081299" cy="2081299"/>
          </a:xfrm>
          <a:prstGeom prst="rect">
            <a:avLst/>
          </a:prstGeom>
        </p:spPr>
      </p:pic>
    </p:spTree>
    <p:extLst>
      <p:ext uri="{BB962C8B-B14F-4D97-AF65-F5344CB8AC3E}">
        <p14:creationId xmlns:p14="http://schemas.microsoft.com/office/powerpoint/2010/main" val="3313053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4: Midwestern state</a:t>
            </a:r>
            <a:endParaRPr lang="en-US" dirty="0"/>
          </a:p>
        </p:txBody>
      </p:sp>
      <p:sp>
        <p:nvSpPr>
          <p:cNvPr id="3" name="Text Placeholder 2"/>
          <p:cNvSpPr>
            <a:spLocks noGrp="1"/>
          </p:cNvSpPr>
          <p:nvPr>
            <p:ph type="body" sz="quarter" idx="10"/>
          </p:nvPr>
        </p:nvSpPr>
        <p:spPr>
          <a:xfrm>
            <a:off x="457200" y="1158875"/>
            <a:ext cx="8534400" cy="3341688"/>
          </a:xfrm>
        </p:spPr>
        <p:txBody>
          <a:bodyPr/>
          <a:lstStyle/>
          <a:p>
            <a:r>
              <a:rPr lang="en-US" dirty="0" smtClean="0"/>
              <a:t>Laboratory (molecular) data identified growing network of rapid transmission</a:t>
            </a:r>
          </a:p>
          <a:p>
            <a:pPr lvl="1"/>
            <a:r>
              <a:rPr lang="en-US" dirty="0" smtClean="0"/>
              <a:t>Virally suppressed, but continued to grow</a:t>
            </a:r>
          </a:p>
          <a:p>
            <a:pPr lvl="1"/>
            <a:r>
              <a:rPr lang="en-US" dirty="0" smtClean="0"/>
              <a:t>Health department and HIV providers in the area worked with their patients to increase testing, linkage to care, prevention</a:t>
            </a:r>
          </a:p>
        </p:txBody>
      </p:sp>
      <p:pic>
        <p:nvPicPr>
          <p:cNvPr id="4" name="Picture 3" descr="This imgae depicts two dialogue bubbles representing communication" title="Communic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73" y="2093973"/>
            <a:ext cx="2974854" cy="2974854"/>
          </a:xfrm>
          <a:prstGeom prst="rect">
            <a:avLst/>
          </a:prstGeom>
        </p:spPr>
      </p:pic>
    </p:spTree>
    <p:extLst>
      <p:ext uri="{BB962C8B-B14F-4D97-AF65-F5344CB8AC3E}">
        <p14:creationId xmlns:p14="http://schemas.microsoft.com/office/powerpoint/2010/main" val="286791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9C969D-75B9-FB49-AA2E-D7A7332685EB}"/>
              </a:ext>
            </a:extLst>
          </p:cNvPr>
          <p:cNvSpPr>
            <a:spLocks noGrp="1"/>
          </p:cNvSpPr>
          <p:nvPr>
            <p:ph type="title"/>
          </p:nvPr>
        </p:nvSpPr>
        <p:spPr>
          <a:xfrm>
            <a:off x="1586204" y="4003413"/>
            <a:ext cx="7595120" cy="993775"/>
          </a:xfrm>
        </p:spPr>
        <p:txBody>
          <a:bodyPr/>
          <a:lstStyle/>
          <a:p>
            <a:pPr algn="ctr"/>
            <a:r>
              <a:rPr lang="en-US" sz="3400" dirty="0">
                <a:latin typeface="Calibri" panose="020F0502020204030204" pitchFamily="34" charset="0"/>
                <a:cs typeface="Calibri" panose="020F0502020204030204" pitchFamily="34" charset="0"/>
              </a:rPr>
              <a:t>Community Concerns and Engagement</a:t>
            </a:r>
            <a:endParaRPr lang="en-US" sz="34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688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582" y="209282"/>
            <a:ext cx="8303368" cy="547903"/>
          </a:xfrm>
        </p:spPr>
        <p:txBody>
          <a:bodyPr/>
          <a:lstStyle/>
          <a:p>
            <a:r>
              <a:rPr lang="en-US" sz="2800" dirty="0" smtClean="0">
                <a:latin typeface="Calibri" panose="020F0502020204030204" pitchFamily="34" charset="0"/>
                <a:cs typeface="Calibri" panose="020F0502020204030204" pitchFamily="34" charset="0"/>
              </a:rPr>
              <a:t>Public Trust is the Foundation of our Work</a:t>
            </a:r>
            <a:endParaRPr lang="en-US" sz="2800" dirty="0">
              <a:latin typeface="Calibri" panose="020F0502020204030204" pitchFamily="34" charset="0"/>
              <a:cs typeface="Calibri" panose="020F0502020204030204" pitchFamily="34" charset="0"/>
            </a:endParaRPr>
          </a:p>
        </p:txBody>
      </p:sp>
      <p:sp>
        <p:nvSpPr>
          <p:cNvPr id="4" name="Rounded Rectangle 3" descr="This box includes a picture of a lock and language about the importance of data protection." title="Data Protection">
            <a:extLst>
              <a:ext uri="{FF2B5EF4-FFF2-40B4-BE49-F238E27FC236}">
                <a16:creationId xmlns:a16="http://schemas.microsoft.com/office/drawing/2014/main" id="{9510B855-26CB-5247-8AC3-96C78FAA708E}"/>
              </a:ext>
            </a:extLst>
          </p:cNvPr>
          <p:cNvSpPr/>
          <p:nvPr/>
        </p:nvSpPr>
        <p:spPr>
          <a:xfrm>
            <a:off x="405582" y="4143437"/>
            <a:ext cx="8235498" cy="859216"/>
          </a:xfrm>
          <a:prstGeom prst="roundRect">
            <a:avLst/>
          </a:prstGeom>
          <a:solidFill>
            <a:srgbClr val="F7A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descr="This box outlines the benefits of data collection for the public." title="Public Benefit">
            <a:extLst>
              <a:ext uri="{FF2B5EF4-FFF2-40B4-BE49-F238E27FC236}">
                <a16:creationId xmlns:a16="http://schemas.microsoft.com/office/drawing/2014/main" id="{A295E949-610A-A248-830D-99AEC368FD7C}"/>
              </a:ext>
            </a:extLst>
          </p:cNvPr>
          <p:cNvSpPr/>
          <p:nvPr/>
        </p:nvSpPr>
        <p:spPr>
          <a:xfrm>
            <a:off x="4483877" y="987551"/>
            <a:ext cx="4507034" cy="2866613"/>
          </a:xfrm>
          <a:prstGeom prst="roundRect">
            <a:avLst/>
          </a:prstGeom>
          <a:solidFill>
            <a:srgbClr val="C0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descr="This box contains a graphic depicting public health data and language about the collection and use of data to improve health." title="Data Collection and Use">
            <a:extLst>
              <a:ext uri="{FF2B5EF4-FFF2-40B4-BE49-F238E27FC236}">
                <a16:creationId xmlns:a16="http://schemas.microsoft.com/office/drawing/2014/main" id="{F4B12AC2-C60F-C845-973E-E2618EE08B67}"/>
              </a:ext>
            </a:extLst>
          </p:cNvPr>
          <p:cNvSpPr/>
          <p:nvPr/>
        </p:nvSpPr>
        <p:spPr>
          <a:xfrm>
            <a:off x="329184" y="1118391"/>
            <a:ext cx="3381708" cy="2444946"/>
          </a:xfrm>
          <a:prstGeom prst="roundRect">
            <a:avLst/>
          </a:prstGeom>
          <a:solidFill>
            <a:srgbClr val="00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4614772" y="1144074"/>
            <a:ext cx="4376139" cy="2307786"/>
          </a:xfrm>
          <a:prstGeom prst="rect">
            <a:avLst/>
          </a:prstGeom>
          <a:ln w="28575">
            <a:noFill/>
          </a:ln>
        </p:spPr>
        <p:txBody>
          <a:bodyPr/>
          <a:lstStyle>
            <a:lvl1pPr marL="342900" indent="-342900" algn="l" rtl="0" eaLnBrk="1" fontAlgn="base" hangingPunct="1">
              <a:spcBef>
                <a:spcPct val="20000"/>
              </a:spcBef>
              <a:spcAft>
                <a:spcPct val="0"/>
              </a:spcAft>
              <a:buClr>
                <a:srgbClr val="00788A"/>
              </a:buClr>
              <a:buFont typeface="Wingdings" panose="05000000000000000000" pitchFamily="2" charset="2"/>
              <a:buChar char="§"/>
              <a:defRPr sz="2200" b="1" kern="1200">
                <a:solidFill>
                  <a:srgbClr val="00788A"/>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Clr>
                <a:srgbClr val="9A4E9E"/>
              </a:buClr>
              <a:buFont typeface="Arial" panose="020B0604020202020204" pitchFamily="34" charset="0"/>
              <a:buChar char="–"/>
              <a:defRPr sz="1800" kern="1200">
                <a:solidFill>
                  <a:schemeClr val="accent4">
                    <a:lumMod val="75000"/>
                  </a:schemeClr>
                </a:solidFill>
                <a:latin typeface="Calibri" panose="020F0502020204030204" pitchFamily="34" charset="0"/>
                <a:ea typeface="+mn-ea"/>
                <a:cs typeface="+mn-cs"/>
              </a:defRPr>
            </a:lvl2pPr>
            <a:lvl3pPr marL="1143000" indent="-228600" algn="l" rtl="0" eaLnBrk="1" fontAlgn="base" hangingPunct="1">
              <a:spcBef>
                <a:spcPct val="20000"/>
              </a:spcBef>
              <a:spcAft>
                <a:spcPct val="0"/>
              </a:spcAft>
              <a:buClr>
                <a:srgbClr val="C00000"/>
              </a:buClr>
              <a:buFont typeface="Arial" panose="020B0604020202020204" pitchFamily="34" charset="0"/>
              <a:buChar char="•"/>
              <a:defRPr sz="1500" kern="1200">
                <a:solidFill>
                  <a:schemeClr val="accent4">
                    <a:lumMod val="75000"/>
                  </a:schemeClr>
                </a:solidFill>
                <a:latin typeface="Calibri" panose="020F050202020403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bg2"/>
              </a:buClr>
              <a:buFont typeface="Wingdings" panose="05000000000000000000" pitchFamily="2" charset="2"/>
              <a:buNone/>
            </a:pPr>
            <a:r>
              <a:rPr lang="en-US" smtClean="0">
                <a:solidFill>
                  <a:schemeClr val="bg2"/>
                </a:solidFill>
              </a:rPr>
              <a:t>Benefit to the public:</a:t>
            </a:r>
          </a:p>
          <a:p>
            <a:pPr marL="115888" indent="-115888">
              <a:buClr>
                <a:schemeClr val="bg2"/>
              </a:buClr>
            </a:pPr>
            <a:r>
              <a:rPr lang="en-US" sz="1800" smtClean="0">
                <a:solidFill>
                  <a:schemeClr val="bg2"/>
                </a:solidFill>
              </a:rPr>
              <a:t>This is how we understand HIV in the United States</a:t>
            </a:r>
          </a:p>
          <a:p>
            <a:pPr marL="115888" indent="-115888">
              <a:buClr>
                <a:schemeClr val="bg2"/>
              </a:buClr>
            </a:pPr>
            <a:r>
              <a:rPr lang="en-US" sz="1800" smtClean="0">
                <a:solidFill>
                  <a:schemeClr val="bg2"/>
                </a:solidFill>
              </a:rPr>
              <a:t>Build programs to serve groups of people living with or at risk of HIV </a:t>
            </a:r>
          </a:p>
          <a:p>
            <a:pPr marL="115888" indent="-115888">
              <a:buClr>
                <a:schemeClr val="bg2"/>
              </a:buClr>
            </a:pPr>
            <a:r>
              <a:rPr lang="en-US" sz="1800" smtClean="0">
                <a:solidFill>
                  <a:schemeClr val="bg2"/>
                </a:solidFill>
              </a:rPr>
              <a:t>Identify health inequity and work to end it</a:t>
            </a:r>
          </a:p>
          <a:p>
            <a:pPr marL="115888" indent="-115888">
              <a:buClr>
                <a:schemeClr val="bg2"/>
              </a:buClr>
            </a:pPr>
            <a:r>
              <a:rPr lang="en-US" sz="1800" smtClean="0">
                <a:solidFill>
                  <a:schemeClr val="bg2"/>
                </a:solidFill>
              </a:rPr>
              <a:t>Reach out to people who need additional support or services</a:t>
            </a:r>
            <a:endParaRPr lang="en-US" sz="1800" dirty="0">
              <a:solidFill>
                <a:schemeClr val="bg2"/>
              </a:solidFill>
            </a:endParaRPr>
          </a:p>
        </p:txBody>
      </p:sp>
      <p:sp>
        <p:nvSpPr>
          <p:cNvPr id="8" name="Text Placeholder 2"/>
          <p:cNvSpPr txBox="1">
            <a:spLocks/>
          </p:cNvSpPr>
          <p:nvPr/>
        </p:nvSpPr>
        <p:spPr bwMode="auto">
          <a:xfrm>
            <a:off x="405582" y="1265260"/>
            <a:ext cx="3196600" cy="107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A71"/>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
                <a:srgbClr val="006A71"/>
              </a:buClr>
              <a:buSzTx/>
              <a:buFont typeface="Wingdings" panose="05000000000000000000" pitchFamily="2" charset="2"/>
              <a:buNone/>
              <a:tabLst/>
              <a:defRPr/>
            </a:pPr>
            <a:r>
              <a:rPr kumimoji="0" lang="en-US" sz="2000" b="0" i="0" u="none" strike="noStrike" kern="1200" cap="none" spc="0" normalizeH="0" baseline="0" noProof="0" dirty="0">
                <a:ln>
                  <a:noFill/>
                </a:ln>
                <a:solidFill>
                  <a:schemeClr val="bg2"/>
                </a:solidFill>
                <a:effectLst/>
                <a:uLnTx/>
                <a:uFillTx/>
                <a:latin typeface="Calibri" panose="020F0502020204030204" pitchFamily="34" charset="0"/>
                <a:ea typeface="+mn-ea"/>
                <a:cs typeface="+mn-cs"/>
              </a:rPr>
              <a:t>Public health </a:t>
            </a:r>
            <a:r>
              <a:rPr lang="en-US" dirty="0" smtClean="0">
                <a:solidFill>
                  <a:schemeClr val="bg2"/>
                </a:solidFill>
              </a:rPr>
              <a:t>agencies </a:t>
            </a:r>
            <a:r>
              <a:rPr kumimoji="0" lang="en-US" sz="2000" b="0" i="0" u="none" strike="noStrike" kern="1200" cap="none" spc="0" normalizeH="0" baseline="0" noProof="0" dirty="0" smtClean="0">
                <a:ln>
                  <a:noFill/>
                </a:ln>
                <a:solidFill>
                  <a:schemeClr val="bg2"/>
                </a:solidFill>
                <a:effectLst/>
                <a:uLnTx/>
                <a:uFillTx/>
                <a:latin typeface="Calibri" panose="020F0502020204030204" pitchFamily="34" charset="0"/>
                <a:ea typeface="+mn-ea"/>
                <a:cs typeface="+mn-cs"/>
              </a:rPr>
              <a:t>collect </a:t>
            </a:r>
            <a:r>
              <a:rPr kumimoji="0" lang="en-US" sz="2000" b="0" i="0" u="none" strike="noStrike" kern="1200" cap="none" spc="0" normalizeH="0" baseline="0" noProof="0" dirty="0">
                <a:ln>
                  <a:noFill/>
                </a:ln>
                <a:solidFill>
                  <a:schemeClr val="bg2"/>
                </a:solidFill>
                <a:effectLst/>
                <a:uLnTx/>
                <a:uFillTx/>
                <a:latin typeface="Calibri" panose="020F0502020204030204" pitchFamily="34" charset="0"/>
                <a:ea typeface="+mn-ea"/>
                <a:cs typeface="+mn-cs"/>
              </a:rPr>
              <a:t>data and use it to improve </a:t>
            </a:r>
            <a:r>
              <a:rPr kumimoji="0" lang="en-US" sz="2000" b="0" i="0" u="none" strike="noStrike" kern="1200" cap="none" spc="0" normalizeH="0" baseline="0" noProof="0" dirty="0" smtClean="0">
                <a:ln>
                  <a:noFill/>
                </a:ln>
                <a:solidFill>
                  <a:schemeClr val="bg2"/>
                </a:solidFill>
                <a:effectLst/>
                <a:uLnTx/>
                <a:uFillTx/>
                <a:latin typeface="Calibri" panose="020F0502020204030204" pitchFamily="34" charset="0"/>
                <a:ea typeface="+mn-ea"/>
                <a:cs typeface="+mn-cs"/>
              </a:rPr>
              <a:t>health</a:t>
            </a:r>
            <a:endParaRPr kumimoji="0" lang="en-US" sz="2000" b="0" i="0" u="none" strike="noStrike" kern="1200" cap="none" spc="0" normalizeH="0" baseline="0" noProof="0" dirty="0">
              <a:ln>
                <a:noFill/>
              </a:ln>
              <a:solidFill>
                <a:schemeClr val="bg2"/>
              </a:solidFill>
              <a:effectLst/>
              <a:uLnTx/>
              <a:uFillTx/>
              <a:latin typeface="Calibri" panose="020F0502020204030204" pitchFamily="34" charset="0"/>
              <a:ea typeface="+mn-ea"/>
              <a:cs typeface="+mn-cs"/>
            </a:endParaRPr>
          </a:p>
        </p:txBody>
      </p:sp>
      <p:sp>
        <p:nvSpPr>
          <p:cNvPr id="9" name="Text Placeholder 2"/>
          <p:cNvSpPr txBox="1">
            <a:spLocks/>
          </p:cNvSpPr>
          <p:nvPr/>
        </p:nvSpPr>
        <p:spPr bwMode="auto">
          <a:xfrm>
            <a:off x="1027371" y="4193346"/>
            <a:ext cx="7502072" cy="47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A71"/>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006A71"/>
              </a:buClr>
              <a:buSzTx/>
              <a:buFont typeface="Wingdings" panose="05000000000000000000" pitchFamily="2" charset="2"/>
              <a:buNone/>
              <a:tabLst/>
              <a:defRPr/>
            </a:pPr>
            <a:r>
              <a:rPr kumimoji="0" lang="en-US" sz="2200" b="1" i="0" u="none" strike="noStrike" kern="1200" cap="none" spc="0" normalizeH="0" baseline="0" noProof="0" dirty="0">
                <a:ln>
                  <a:noFill/>
                </a:ln>
                <a:solidFill>
                  <a:schemeClr val="bg2"/>
                </a:solidFill>
                <a:effectLst/>
                <a:uLnTx/>
                <a:uFillTx/>
                <a:latin typeface="Calibri" panose="020F0502020204030204" pitchFamily="34" charset="0"/>
                <a:ea typeface="+mn-ea"/>
                <a:cs typeface="+mn-cs"/>
              </a:rPr>
              <a:t>Protect the data </a:t>
            </a:r>
            <a:r>
              <a:rPr kumimoji="0" lang="en-US" sz="2200" b="0" i="0" u="none" strike="noStrike" kern="1200" cap="none" spc="0" normalizeH="0" baseline="0" noProof="0" dirty="0">
                <a:ln>
                  <a:noFill/>
                </a:ln>
                <a:solidFill>
                  <a:schemeClr val="bg2"/>
                </a:solidFill>
                <a:effectLst/>
                <a:uLnTx/>
                <a:uFillTx/>
                <a:latin typeface="Calibri" panose="020F0502020204030204" pitchFamily="34" charset="0"/>
                <a:ea typeface="+mn-ea"/>
                <a:cs typeface="+mn-cs"/>
              </a:rPr>
              <a:t>and ensure it is used </a:t>
            </a:r>
            <a:r>
              <a:rPr kumimoji="0" lang="en-US" sz="2200" b="1" i="0" u="none" strike="noStrike" kern="1200" cap="none" spc="0" normalizeH="0" baseline="0" noProof="0" dirty="0">
                <a:ln>
                  <a:noFill/>
                </a:ln>
                <a:solidFill>
                  <a:schemeClr val="bg2"/>
                </a:solidFill>
                <a:effectLst/>
                <a:uLnTx/>
                <a:uFillTx/>
                <a:latin typeface="Calibri" panose="020F0502020204030204" pitchFamily="34" charset="0"/>
                <a:ea typeface="+mn-ea"/>
                <a:cs typeface="+mn-cs"/>
              </a:rPr>
              <a:t>for the </a:t>
            </a:r>
            <a:r>
              <a:rPr kumimoji="0" lang="en-US" sz="2200" b="1" i="0" u="none" strike="noStrike" kern="1200" cap="none" spc="0" normalizeH="0" baseline="0" noProof="0" dirty="0" smtClean="0">
                <a:ln>
                  <a:noFill/>
                </a:ln>
                <a:solidFill>
                  <a:schemeClr val="bg2"/>
                </a:solidFill>
                <a:effectLst/>
                <a:uLnTx/>
                <a:uFillTx/>
                <a:latin typeface="Calibri" panose="020F0502020204030204" pitchFamily="34" charset="0"/>
                <a:ea typeface="+mn-ea"/>
                <a:cs typeface="+mn-cs"/>
              </a:rPr>
              <a:t>health of individuals and the community</a:t>
            </a:r>
            <a:endParaRPr kumimoji="0" lang="en-US" sz="2200" b="1" i="0" u="none" strike="noStrike" kern="1200" cap="none" spc="0" normalizeH="0" baseline="0" noProof="0" dirty="0">
              <a:ln>
                <a:noFill/>
              </a:ln>
              <a:solidFill>
                <a:schemeClr val="bg2"/>
              </a:solidFill>
              <a:effectLst/>
              <a:uLnTx/>
              <a:uFillTx/>
              <a:latin typeface="Calibri" panose="020F0502020204030204" pitchFamily="34" charset="0"/>
              <a:ea typeface="+mn-ea"/>
              <a:cs typeface="+mn-cs"/>
            </a:endParaRPr>
          </a:p>
        </p:txBody>
      </p:sp>
      <p:sp>
        <p:nvSpPr>
          <p:cNvPr id="10" name="Right Arrow 9" descr="This graphic is an arrow pointing from one box to another." title="Arrow">
            <a:extLst>
              <a:ext uri="{FF2B5EF4-FFF2-40B4-BE49-F238E27FC236}">
                <a16:creationId xmlns:a16="http://schemas.microsoft.com/office/drawing/2014/main" id="{B8223D16-652C-2840-BF37-B46E49B6F556}"/>
              </a:ext>
            </a:extLst>
          </p:cNvPr>
          <p:cNvSpPr/>
          <p:nvPr/>
        </p:nvSpPr>
        <p:spPr>
          <a:xfrm rot="5400000">
            <a:off x="1801228" y="3692238"/>
            <a:ext cx="457479" cy="297601"/>
          </a:xfrm>
          <a:prstGeom prst="rightArrow">
            <a:avLst>
              <a:gd name="adj1" fmla="val 43855"/>
              <a:gd name="adj2" fmla="val 50000"/>
            </a:avLst>
          </a:prstGeom>
          <a:solidFill>
            <a:srgbClr val="3D3D3D"/>
          </a:solidFill>
          <a:ln>
            <a:solidFill>
              <a:srgbClr val="3D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pic>
        <p:nvPicPr>
          <p:cNvPr id="11" name="Picture 10" descr="This image depicts public health data through a bar graph and an arrow illustrating trends." title="Public Health Data">
            <a:extLst>
              <a:ext uri="{FF2B5EF4-FFF2-40B4-BE49-F238E27FC236}">
                <a16:creationId xmlns:a16="http://schemas.microsoft.com/office/drawing/2014/main" id="{10B617F1-D6B3-B34D-932F-1101BCE8CE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8539" y="2105713"/>
            <a:ext cx="1602859" cy="1602859"/>
          </a:xfrm>
          <a:prstGeom prst="rect">
            <a:avLst/>
          </a:prstGeom>
        </p:spPr>
      </p:pic>
      <p:pic>
        <p:nvPicPr>
          <p:cNvPr id="12" name="Picture 11" descr="This image depicts a lock with a keyhole." title="Lock">
            <a:extLst>
              <a:ext uri="{FF2B5EF4-FFF2-40B4-BE49-F238E27FC236}">
                <a16:creationId xmlns:a16="http://schemas.microsoft.com/office/drawing/2014/main" id="{A1A0CA16-E255-9F47-997D-009441FCD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211" y="4166970"/>
            <a:ext cx="503088" cy="565974"/>
          </a:xfrm>
          <a:prstGeom prst="rect">
            <a:avLst/>
          </a:prstGeom>
        </p:spPr>
      </p:pic>
      <p:sp>
        <p:nvSpPr>
          <p:cNvPr id="13" name="Right Arrow 12" descr="This image is an arrow pointing from one box to another." title="Arrow">
            <a:extLst>
              <a:ext uri="{FF2B5EF4-FFF2-40B4-BE49-F238E27FC236}">
                <a16:creationId xmlns:a16="http://schemas.microsoft.com/office/drawing/2014/main" id="{F0E3E71A-9A59-1742-9B6D-5D17A9B38CFE}"/>
              </a:ext>
            </a:extLst>
          </p:cNvPr>
          <p:cNvSpPr/>
          <p:nvPr/>
        </p:nvSpPr>
        <p:spPr>
          <a:xfrm>
            <a:off x="3850913" y="2149166"/>
            <a:ext cx="457479" cy="297601"/>
          </a:xfrm>
          <a:prstGeom prst="rightArrow">
            <a:avLst>
              <a:gd name="adj1" fmla="val 43855"/>
              <a:gd name="adj2" fmla="val 50000"/>
            </a:avLst>
          </a:prstGeom>
          <a:solidFill>
            <a:srgbClr val="3D3D3D"/>
          </a:solidFill>
          <a:ln>
            <a:solidFill>
              <a:srgbClr val="3D3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1260032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700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700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70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700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700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700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2500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2500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2500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2500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uiExpand="1" build="p"/>
      <p:bldP spid="9" grpId="0"/>
      <p:bldP spid="10"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mage is faded into the background of the slide and depicts two people in front of a computer." title="Protecting Personal Information">
            <a:extLst>
              <a:ext uri="{FF2B5EF4-FFF2-40B4-BE49-F238E27FC236}">
                <a16:creationId xmlns:a16="http://schemas.microsoft.com/office/drawing/2014/main" id="{721F34AE-E092-5D42-8321-9E9E712CE0AE}"/>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b="17175"/>
          <a:stretch/>
        </p:blipFill>
        <p:spPr>
          <a:xfrm>
            <a:off x="0" y="0"/>
            <a:ext cx="9144000" cy="5056094"/>
          </a:xfrm>
          <a:prstGeom prst="rect">
            <a:avLst/>
          </a:prstGeom>
        </p:spPr>
      </p:pic>
      <p:sp>
        <p:nvSpPr>
          <p:cNvPr id="2" name="Title 1"/>
          <p:cNvSpPr>
            <a:spLocks noGrp="1"/>
          </p:cNvSpPr>
          <p:nvPr>
            <p:ph type="title"/>
          </p:nvPr>
        </p:nvSpPr>
        <p:spPr>
          <a:xfrm>
            <a:off x="457200" y="485078"/>
            <a:ext cx="8229600" cy="558198"/>
          </a:xfrm>
        </p:spPr>
        <p:txBody>
          <a:bodyPr/>
          <a:lstStyle/>
          <a:p>
            <a:r>
              <a:rPr lang="en-US" dirty="0"/>
              <a:t>Ways That Public Health Agencies Protect </a:t>
            </a:r>
            <a:r>
              <a:rPr lang="en-US" dirty="0" smtClean="0"/>
              <a:t>Personal Information</a:t>
            </a:r>
            <a:endParaRPr lang="en-US" dirty="0"/>
          </a:p>
        </p:txBody>
      </p:sp>
      <p:sp>
        <p:nvSpPr>
          <p:cNvPr id="3" name="Text Placeholder 2"/>
          <p:cNvSpPr>
            <a:spLocks noGrp="1"/>
          </p:cNvSpPr>
          <p:nvPr>
            <p:ph type="body" sz="quarter" idx="10"/>
          </p:nvPr>
        </p:nvSpPr>
        <p:spPr>
          <a:xfrm>
            <a:off x="457200" y="1278527"/>
            <a:ext cx="8229600" cy="3341688"/>
          </a:xfrm>
        </p:spPr>
        <p:txBody>
          <a:bodyPr/>
          <a:lstStyle/>
          <a:p>
            <a:r>
              <a:rPr lang="en-US" dirty="0" smtClean="0">
                <a:solidFill>
                  <a:srgbClr val="000000"/>
                </a:solidFill>
              </a:rPr>
              <a:t>State and local HDs have a public health need to collect personal information on people with reportable illnesses</a:t>
            </a:r>
          </a:p>
          <a:p>
            <a:r>
              <a:rPr lang="en-US" dirty="0" smtClean="0">
                <a:solidFill>
                  <a:srgbClr val="000000"/>
                </a:solidFill>
              </a:rPr>
              <a:t>CDC </a:t>
            </a:r>
            <a:r>
              <a:rPr lang="en-US" dirty="0">
                <a:solidFill>
                  <a:srgbClr val="000000"/>
                </a:solidFill>
              </a:rPr>
              <a:t>requires policies and procedures to safeguard the data</a:t>
            </a:r>
          </a:p>
          <a:p>
            <a:pPr lvl="1"/>
            <a:r>
              <a:rPr lang="en-US" dirty="0">
                <a:solidFill>
                  <a:srgbClr val="000000"/>
                </a:solidFill>
              </a:rPr>
              <a:t>Secure data </a:t>
            </a:r>
            <a:r>
              <a:rPr lang="en-US" dirty="0" smtClean="0">
                <a:solidFill>
                  <a:srgbClr val="000000"/>
                </a:solidFill>
              </a:rPr>
              <a:t>systems, accessible only to </a:t>
            </a:r>
            <a:r>
              <a:rPr lang="en-US" dirty="0">
                <a:solidFill>
                  <a:srgbClr val="000000"/>
                </a:solidFill>
              </a:rPr>
              <a:t>those who need </a:t>
            </a:r>
            <a:r>
              <a:rPr lang="en-US" dirty="0" smtClean="0">
                <a:solidFill>
                  <a:srgbClr val="000000"/>
                </a:solidFill>
              </a:rPr>
              <a:t>it</a:t>
            </a:r>
            <a:endParaRPr lang="en-US" dirty="0">
              <a:solidFill>
                <a:srgbClr val="000000"/>
              </a:solidFill>
            </a:endParaRPr>
          </a:p>
          <a:p>
            <a:pPr lvl="1"/>
            <a:r>
              <a:rPr lang="en-US" dirty="0">
                <a:solidFill>
                  <a:srgbClr val="000000"/>
                </a:solidFill>
              </a:rPr>
              <a:t>Require annual data security training and confidentiality </a:t>
            </a:r>
            <a:r>
              <a:rPr lang="en-US" dirty="0" smtClean="0">
                <a:solidFill>
                  <a:srgbClr val="000000"/>
                </a:solidFill>
              </a:rPr>
              <a:t>agreement</a:t>
            </a:r>
          </a:p>
          <a:p>
            <a:r>
              <a:rPr lang="en-US" dirty="0" smtClean="0">
                <a:solidFill>
                  <a:srgbClr val="000000"/>
                </a:solidFill>
              </a:rPr>
              <a:t>As </a:t>
            </a:r>
            <a:r>
              <a:rPr lang="en-US" dirty="0">
                <a:solidFill>
                  <a:srgbClr val="000000"/>
                </a:solidFill>
              </a:rPr>
              <a:t>a rule, personally identifiable information (name, address, phone number, social security number, etc.) </a:t>
            </a:r>
            <a:r>
              <a:rPr lang="en-US" dirty="0" smtClean="0">
                <a:solidFill>
                  <a:srgbClr val="000000"/>
                </a:solidFill>
              </a:rPr>
              <a:t>is</a:t>
            </a:r>
            <a:r>
              <a:rPr lang="en-US" b="1" dirty="0" smtClean="0">
                <a:solidFill>
                  <a:srgbClr val="000000"/>
                </a:solidFill>
              </a:rPr>
              <a:t> </a:t>
            </a:r>
            <a:r>
              <a:rPr lang="en-US" dirty="0" smtClean="0">
                <a:solidFill>
                  <a:srgbClr val="000000"/>
                </a:solidFill>
              </a:rPr>
              <a:t>NOT </a:t>
            </a:r>
            <a:r>
              <a:rPr lang="en-US" dirty="0">
                <a:solidFill>
                  <a:srgbClr val="000000"/>
                </a:solidFill>
              </a:rPr>
              <a:t>sent to </a:t>
            </a:r>
            <a:r>
              <a:rPr lang="en-US" dirty="0" smtClean="0">
                <a:solidFill>
                  <a:srgbClr val="000000"/>
                </a:solidFill>
              </a:rPr>
              <a:t>CDC</a:t>
            </a:r>
          </a:p>
          <a:p>
            <a:r>
              <a:rPr lang="en-US" b="1" i="1" dirty="0" smtClean="0">
                <a:solidFill>
                  <a:srgbClr val="000000"/>
                </a:solidFill>
              </a:rPr>
              <a:t>We are committed </a:t>
            </a:r>
            <a:r>
              <a:rPr lang="en-US" b="1" i="1" dirty="0">
                <a:solidFill>
                  <a:srgbClr val="000000"/>
                </a:solidFill>
              </a:rPr>
              <a:t>to maintaining high ethical standards and minimizing any risk </a:t>
            </a:r>
            <a:r>
              <a:rPr lang="en-US" b="1" i="1" dirty="0" smtClean="0">
                <a:solidFill>
                  <a:srgbClr val="000000"/>
                </a:solidFill>
              </a:rPr>
              <a:t>that </a:t>
            </a:r>
            <a:r>
              <a:rPr lang="en-US" b="1" i="1" dirty="0">
                <a:solidFill>
                  <a:srgbClr val="000000"/>
                </a:solidFill>
              </a:rPr>
              <a:t>public health data could be misused </a:t>
            </a:r>
            <a:r>
              <a:rPr lang="en-US" b="1" i="1" dirty="0" smtClean="0">
                <a:solidFill>
                  <a:srgbClr val="000000"/>
                </a:solidFill>
              </a:rPr>
              <a:t>or </a:t>
            </a:r>
            <a:r>
              <a:rPr lang="en-US" b="1" i="1" dirty="0">
                <a:solidFill>
                  <a:srgbClr val="000000"/>
                </a:solidFill>
              </a:rPr>
              <a:t>misinterpreted</a:t>
            </a:r>
          </a:p>
          <a:p>
            <a:endParaRPr lang="en-US" dirty="0">
              <a:solidFill>
                <a:srgbClr val="000000"/>
              </a:solidFill>
            </a:endParaRPr>
          </a:p>
        </p:txBody>
      </p:sp>
    </p:spTree>
    <p:extLst>
      <p:ext uri="{BB962C8B-B14F-4D97-AF65-F5344CB8AC3E}">
        <p14:creationId xmlns:p14="http://schemas.microsoft.com/office/powerpoint/2010/main" val="1436535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s image forms the background of the slide and consists of numerous question marks." title="Questions">
            <a:extLst>
              <a:ext uri="{FF2B5EF4-FFF2-40B4-BE49-F238E27FC236}">
                <a16:creationId xmlns:a16="http://schemas.microsoft.com/office/drawing/2014/main" id="{AB79C229-BE35-3E4B-B867-C69FEC408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303" b="22371"/>
          <a:stretch/>
        </p:blipFill>
        <p:spPr>
          <a:xfrm>
            <a:off x="0" y="0"/>
            <a:ext cx="9144000" cy="5059017"/>
          </a:xfrm>
          <a:prstGeom prst="rect">
            <a:avLst/>
          </a:prstGeom>
        </p:spPr>
      </p:pic>
      <p:sp>
        <p:nvSpPr>
          <p:cNvPr id="2" name="Title 1"/>
          <p:cNvSpPr>
            <a:spLocks noGrp="1"/>
          </p:cNvSpPr>
          <p:nvPr>
            <p:ph type="title"/>
          </p:nvPr>
        </p:nvSpPr>
        <p:spPr/>
        <p:txBody>
          <a:bodyPr/>
          <a:lstStyle/>
          <a:p>
            <a:r>
              <a:rPr lang="en-US" dirty="0">
                <a:solidFill>
                  <a:schemeClr val="bg2"/>
                </a:solidFill>
              </a:rPr>
              <a:t>Questions and Concerns Raised</a:t>
            </a:r>
          </a:p>
        </p:txBody>
      </p:sp>
      <p:sp>
        <p:nvSpPr>
          <p:cNvPr id="3" name="Text Placeholder 2"/>
          <p:cNvSpPr>
            <a:spLocks noGrp="1"/>
          </p:cNvSpPr>
          <p:nvPr>
            <p:ph type="body" sz="quarter" idx="10"/>
          </p:nvPr>
        </p:nvSpPr>
        <p:spPr>
          <a:xfrm>
            <a:off x="457200" y="1158875"/>
            <a:ext cx="7330966" cy="3341688"/>
          </a:xfrm>
        </p:spPr>
        <p:txBody>
          <a:bodyPr/>
          <a:lstStyle/>
          <a:p>
            <a:pPr>
              <a:buClr>
                <a:schemeClr val="bg2"/>
              </a:buClr>
            </a:pPr>
            <a:r>
              <a:rPr lang="en-US" dirty="0" smtClean="0">
                <a:solidFill>
                  <a:schemeClr val="bg2"/>
                </a:solidFill>
              </a:rPr>
              <a:t>Extent </a:t>
            </a:r>
            <a:r>
              <a:rPr lang="en-US" dirty="0">
                <a:solidFill>
                  <a:schemeClr val="bg2"/>
                </a:solidFill>
              </a:rPr>
              <a:t>to which public health activities will be conducted in ways that are culturally sensitive and non-coercive</a:t>
            </a:r>
          </a:p>
          <a:p>
            <a:pPr>
              <a:buClr>
                <a:schemeClr val="bg2"/>
              </a:buClr>
            </a:pPr>
            <a:r>
              <a:rPr lang="en-US" dirty="0">
                <a:solidFill>
                  <a:schemeClr val="bg2"/>
                </a:solidFill>
              </a:rPr>
              <a:t>Level of protections for public health data</a:t>
            </a:r>
          </a:p>
          <a:p>
            <a:pPr lvl="1">
              <a:buClr>
                <a:schemeClr val="bg2"/>
              </a:buClr>
            </a:pPr>
            <a:r>
              <a:rPr lang="en-US" dirty="0" smtClean="0">
                <a:solidFill>
                  <a:schemeClr val="bg2"/>
                </a:solidFill>
              </a:rPr>
              <a:t>Protection against use in criminal cases</a:t>
            </a:r>
            <a:endParaRPr lang="en-US" dirty="0">
              <a:solidFill>
                <a:schemeClr val="bg2"/>
              </a:solidFill>
            </a:endParaRPr>
          </a:p>
          <a:p>
            <a:pPr>
              <a:buClr>
                <a:schemeClr val="bg2"/>
              </a:buClr>
            </a:pPr>
            <a:r>
              <a:rPr lang="en-US" dirty="0" smtClean="0">
                <a:solidFill>
                  <a:schemeClr val="bg2"/>
                </a:solidFill>
              </a:rPr>
              <a:t>CDC </a:t>
            </a:r>
            <a:r>
              <a:rPr lang="en-US" dirty="0">
                <a:solidFill>
                  <a:schemeClr val="bg2"/>
                </a:solidFill>
              </a:rPr>
              <a:t>and health </a:t>
            </a:r>
            <a:r>
              <a:rPr lang="en-US" dirty="0" smtClean="0">
                <a:solidFill>
                  <a:schemeClr val="bg2"/>
                </a:solidFill>
              </a:rPr>
              <a:t>department </a:t>
            </a:r>
            <a:r>
              <a:rPr lang="en-US" dirty="0">
                <a:solidFill>
                  <a:schemeClr val="bg2"/>
                </a:solidFill>
              </a:rPr>
              <a:t>plans for engaging the community</a:t>
            </a:r>
          </a:p>
          <a:p>
            <a:endParaRPr lang="en-US" dirty="0"/>
          </a:p>
        </p:txBody>
      </p:sp>
    </p:spTree>
    <p:extLst>
      <p:ext uri="{BB962C8B-B14F-4D97-AF65-F5344CB8AC3E}">
        <p14:creationId xmlns:p14="http://schemas.microsoft.com/office/powerpoint/2010/main" val="302215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1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19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39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60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198566"/>
            <a:ext cx="8229600" cy="558198"/>
          </a:xfrm>
        </p:spPr>
        <p:txBody>
          <a:bodyPr/>
          <a:lstStyle/>
          <a:p>
            <a:r>
              <a:rPr lang="en-US" dirty="0"/>
              <a:t>Community Engagement is Critical</a:t>
            </a:r>
          </a:p>
        </p:txBody>
      </p:sp>
      <p:sp>
        <p:nvSpPr>
          <p:cNvPr id="3" name="Text Placeholder 2"/>
          <p:cNvSpPr>
            <a:spLocks noGrp="1"/>
          </p:cNvSpPr>
          <p:nvPr>
            <p:ph type="body" sz="quarter" idx="10"/>
          </p:nvPr>
        </p:nvSpPr>
        <p:spPr>
          <a:xfrm>
            <a:off x="2063931" y="1927316"/>
            <a:ext cx="6368869" cy="2483458"/>
          </a:xfrm>
        </p:spPr>
        <p:txBody>
          <a:bodyPr/>
          <a:lstStyle/>
          <a:p>
            <a:r>
              <a:rPr lang="en-US" sz="2400" dirty="0"/>
              <a:t>Inform community of program</a:t>
            </a:r>
          </a:p>
          <a:p>
            <a:r>
              <a:rPr lang="en-US" sz="2400" dirty="0" smtClean="0"/>
              <a:t>Engage stakeholders</a:t>
            </a:r>
            <a:endParaRPr lang="en-US" sz="2400" dirty="0"/>
          </a:p>
          <a:p>
            <a:r>
              <a:rPr lang="en-US" sz="2400" dirty="0"/>
              <a:t>Hear </a:t>
            </a:r>
            <a:r>
              <a:rPr lang="en-US" sz="2400" dirty="0" smtClean="0"/>
              <a:t>community priorities and </a:t>
            </a:r>
            <a:r>
              <a:rPr lang="en-US" sz="2400" dirty="0"/>
              <a:t>ideas</a:t>
            </a:r>
          </a:p>
          <a:p>
            <a:r>
              <a:rPr lang="en-US" sz="2400" dirty="0" smtClean="0"/>
              <a:t>Identify </a:t>
            </a:r>
            <a:r>
              <a:rPr lang="en-US" sz="2400" dirty="0"/>
              <a:t>ways that we can partner with </a:t>
            </a:r>
            <a:r>
              <a:rPr lang="en-US" sz="2400" dirty="0" smtClean="0"/>
              <a:t>community</a:t>
            </a:r>
            <a:endParaRPr lang="en-US" sz="2400" dirty="0"/>
          </a:p>
          <a:p>
            <a:r>
              <a:rPr lang="en-US" sz="2400" dirty="0"/>
              <a:t>Honor past processes and agreements with community</a:t>
            </a:r>
          </a:p>
          <a:p>
            <a:pPr marL="457200" lvl="1" indent="0">
              <a:buNone/>
            </a:pPr>
            <a:endParaRPr lang="en-US" dirty="0"/>
          </a:p>
        </p:txBody>
      </p:sp>
    </p:spTree>
    <p:extLst>
      <p:ext uri="{BB962C8B-B14F-4D97-AF65-F5344CB8AC3E}">
        <p14:creationId xmlns:p14="http://schemas.microsoft.com/office/powerpoint/2010/main" val="2335810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25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26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31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3500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9C969D-75B9-FB49-AA2E-D7A7332685EB}"/>
              </a:ext>
            </a:extLst>
          </p:cNvPr>
          <p:cNvSpPr>
            <a:spLocks noGrp="1"/>
          </p:cNvSpPr>
          <p:nvPr>
            <p:ph type="title"/>
          </p:nvPr>
        </p:nvSpPr>
        <p:spPr>
          <a:xfrm>
            <a:off x="2000384" y="3833259"/>
            <a:ext cx="6793992" cy="993775"/>
          </a:xfrm>
        </p:spPr>
        <p:txBody>
          <a:bodyPr/>
          <a:lstStyle/>
          <a:p>
            <a:pPr algn="ctr"/>
            <a:r>
              <a:rPr lang="en-US" sz="4000" dirty="0">
                <a:latin typeface="Calibri" panose="020F0502020204030204" pitchFamily="34" charset="0"/>
                <a:cs typeface="Calibri" panose="020F0502020204030204" pitchFamily="34" charset="0"/>
              </a:rPr>
              <a:t>HIV Prevention Landscape</a:t>
            </a:r>
            <a:endParaRPr lang="en-US" sz="40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328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24" y="178245"/>
            <a:ext cx="8229600" cy="857250"/>
          </a:xfrm>
        </p:spPr>
        <p:txBody>
          <a:bodyPr/>
          <a:lstStyle/>
          <a:p>
            <a:r>
              <a:rPr lang="en-US" dirty="0"/>
              <a:t>Community Engagement </a:t>
            </a:r>
            <a:r>
              <a:rPr lang="en-US" dirty="0" smtClean="0"/>
              <a:t>by Health Departments</a:t>
            </a:r>
            <a:endParaRPr lang="en-US" dirty="0"/>
          </a:p>
        </p:txBody>
      </p:sp>
      <p:sp>
        <p:nvSpPr>
          <p:cNvPr id="3" name="Text Placeholder 2"/>
          <p:cNvSpPr>
            <a:spLocks noGrp="1"/>
          </p:cNvSpPr>
          <p:nvPr>
            <p:ph type="body" sz="quarter" idx="10"/>
          </p:nvPr>
        </p:nvSpPr>
        <p:spPr>
          <a:xfrm>
            <a:off x="438912" y="1158875"/>
            <a:ext cx="7777625" cy="3341688"/>
          </a:xfrm>
        </p:spPr>
        <p:txBody>
          <a:bodyPr/>
          <a:lstStyle/>
          <a:p>
            <a:pPr>
              <a:buClr>
                <a:srgbClr val="00788A"/>
              </a:buClr>
            </a:pPr>
            <a:r>
              <a:rPr lang="en-US" dirty="0"/>
              <a:t>Health departments </a:t>
            </a:r>
            <a:r>
              <a:rPr lang="en-US" dirty="0" smtClean="0"/>
              <a:t>engage </a:t>
            </a:r>
            <a:r>
              <a:rPr lang="en-US" dirty="0"/>
              <a:t>their communities in development of prevention plans and priorities</a:t>
            </a:r>
          </a:p>
          <a:p>
            <a:pPr>
              <a:buClr>
                <a:srgbClr val="00788A"/>
              </a:buClr>
            </a:pPr>
            <a:r>
              <a:rPr lang="en-US" dirty="0"/>
              <a:t>Variety of methods</a:t>
            </a:r>
          </a:p>
          <a:p>
            <a:pPr lvl="1">
              <a:buClr>
                <a:srgbClr val="7030A0"/>
              </a:buClr>
            </a:pPr>
            <a:r>
              <a:rPr lang="en-US" dirty="0"/>
              <a:t>Prevention and care planning groups</a:t>
            </a:r>
          </a:p>
          <a:p>
            <a:pPr lvl="1">
              <a:buClr>
                <a:srgbClr val="7030A0"/>
              </a:buClr>
            </a:pPr>
            <a:r>
              <a:rPr lang="en-US" dirty="0"/>
              <a:t>Meetings with care providers, community-based organizations, and other stakeholders</a:t>
            </a:r>
          </a:p>
          <a:p>
            <a:pPr lvl="1">
              <a:buClr>
                <a:srgbClr val="7030A0"/>
              </a:buClr>
            </a:pPr>
            <a:r>
              <a:rPr lang="en-US" dirty="0"/>
              <a:t>Community advisory boards (CABs)</a:t>
            </a:r>
          </a:p>
        </p:txBody>
      </p:sp>
      <p:pic>
        <p:nvPicPr>
          <p:cNvPr id="10" name="Picture 9" descr="This image symbolically represents the variety of methods health departments use to engage their communities in development of prevention plans and priorities." title="Community Engagement">
            <a:extLst>
              <a:ext uri="{FF2B5EF4-FFF2-40B4-BE49-F238E27FC236}">
                <a16:creationId xmlns:a16="http://schemas.microsoft.com/office/drawing/2014/main" id="{578C350B-E966-6C4C-8511-10A481E48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776" y="54865"/>
            <a:ext cx="1711675" cy="5143498"/>
          </a:xfrm>
          <a:prstGeom prst="rect">
            <a:avLst/>
          </a:prstGeom>
        </p:spPr>
      </p:pic>
    </p:spTree>
    <p:extLst>
      <p:ext uri="{BB962C8B-B14F-4D97-AF65-F5344CB8AC3E}">
        <p14:creationId xmlns:p14="http://schemas.microsoft.com/office/powerpoint/2010/main" val="4156902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Can End </a:t>
            </a:r>
            <a:r>
              <a:rPr lang="en-US" dirty="0" smtClean="0"/>
              <a:t>New HIV Transmission</a:t>
            </a:r>
            <a:endParaRPr lang="en-US" dirty="0"/>
          </a:p>
        </p:txBody>
      </p:sp>
      <p:sp>
        <p:nvSpPr>
          <p:cNvPr id="3" name="Text Placeholder 2"/>
          <p:cNvSpPr>
            <a:spLocks noGrp="1"/>
          </p:cNvSpPr>
          <p:nvPr>
            <p:ph type="body" sz="quarter" idx="10"/>
          </p:nvPr>
        </p:nvSpPr>
        <p:spPr>
          <a:xfrm>
            <a:off x="457200" y="1158875"/>
            <a:ext cx="8129752" cy="3341688"/>
          </a:xfrm>
        </p:spPr>
        <p:txBody>
          <a:bodyPr/>
          <a:lstStyle/>
          <a:p>
            <a:pPr lvl="0">
              <a:buClr>
                <a:srgbClr val="00788A"/>
              </a:buClr>
            </a:pPr>
            <a:r>
              <a:rPr lang="en-US" dirty="0" smtClean="0">
                <a:solidFill>
                  <a:srgbClr val="000000"/>
                </a:solidFill>
              </a:rPr>
              <a:t>Exciting time in HIV treatment and prevention: can </a:t>
            </a:r>
            <a:r>
              <a:rPr lang="en-US" dirty="0">
                <a:solidFill>
                  <a:srgbClr val="000000"/>
                </a:solidFill>
              </a:rPr>
              <a:t>detect </a:t>
            </a:r>
            <a:r>
              <a:rPr lang="en-US" dirty="0" smtClean="0">
                <a:solidFill>
                  <a:srgbClr val="000000"/>
                </a:solidFill>
              </a:rPr>
              <a:t>infection, </a:t>
            </a:r>
            <a:r>
              <a:rPr lang="en-US" dirty="0">
                <a:solidFill>
                  <a:srgbClr val="000000"/>
                </a:solidFill>
              </a:rPr>
              <a:t>and networks of </a:t>
            </a:r>
            <a:r>
              <a:rPr lang="en-US" dirty="0" smtClean="0">
                <a:solidFill>
                  <a:srgbClr val="000000"/>
                </a:solidFill>
              </a:rPr>
              <a:t>infection, </a:t>
            </a:r>
            <a:r>
              <a:rPr lang="en-US" dirty="0">
                <a:solidFill>
                  <a:srgbClr val="000000"/>
                </a:solidFill>
              </a:rPr>
              <a:t>earlier than </a:t>
            </a:r>
            <a:r>
              <a:rPr lang="en-US" dirty="0" smtClean="0">
                <a:solidFill>
                  <a:srgbClr val="000000"/>
                </a:solidFill>
              </a:rPr>
              <a:t>ever – saving lives and preventing transmission</a:t>
            </a:r>
            <a:endParaRPr lang="en-US" dirty="0">
              <a:solidFill>
                <a:srgbClr val="000000"/>
              </a:solidFill>
            </a:endParaRPr>
          </a:p>
          <a:p>
            <a:pPr lvl="0">
              <a:buClr>
                <a:srgbClr val="00788A"/>
              </a:buClr>
            </a:pPr>
            <a:r>
              <a:rPr lang="en-US" dirty="0" smtClean="0">
                <a:solidFill>
                  <a:srgbClr val="000000"/>
                </a:solidFill>
              </a:rPr>
              <a:t>CDC </a:t>
            </a:r>
            <a:r>
              <a:rPr lang="en-US" dirty="0">
                <a:solidFill>
                  <a:srgbClr val="000000"/>
                </a:solidFill>
              </a:rPr>
              <a:t>is committed to </a:t>
            </a:r>
            <a:endParaRPr lang="en-US" dirty="0" smtClean="0">
              <a:solidFill>
                <a:srgbClr val="000000"/>
              </a:solidFill>
            </a:endParaRPr>
          </a:p>
          <a:p>
            <a:pPr lvl="1">
              <a:buClr>
                <a:srgbClr val="00788A"/>
              </a:buClr>
            </a:pPr>
            <a:r>
              <a:rPr lang="en-US" dirty="0" smtClean="0">
                <a:solidFill>
                  <a:srgbClr val="000000"/>
                </a:solidFill>
              </a:rPr>
              <a:t>Using both traditional </a:t>
            </a:r>
            <a:r>
              <a:rPr lang="en-US" dirty="0">
                <a:solidFill>
                  <a:srgbClr val="000000"/>
                </a:solidFill>
              </a:rPr>
              <a:t>public health tools </a:t>
            </a:r>
            <a:r>
              <a:rPr lang="en-US" dirty="0" smtClean="0">
                <a:solidFill>
                  <a:srgbClr val="000000"/>
                </a:solidFill>
              </a:rPr>
              <a:t>and the </a:t>
            </a:r>
            <a:r>
              <a:rPr lang="en-US" dirty="0">
                <a:solidFill>
                  <a:srgbClr val="000000"/>
                </a:solidFill>
              </a:rPr>
              <a:t>new tools in our toolbox to end </a:t>
            </a:r>
            <a:r>
              <a:rPr lang="en-US" dirty="0" smtClean="0">
                <a:solidFill>
                  <a:srgbClr val="000000"/>
                </a:solidFill>
              </a:rPr>
              <a:t>HIV</a:t>
            </a:r>
            <a:endParaRPr lang="en-US" dirty="0">
              <a:solidFill>
                <a:srgbClr val="000000"/>
              </a:solidFill>
            </a:endParaRPr>
          </a:p>
          <a:p>
            <a:pPr lvl="1">
              <a:buClr>
                <a:srgbClr val="00788A"/>
              </a:buClr>
            </a:pPr>
            <a:r>
              <a:rPr lang="en-US" dirty="0" smtClean="0">
                <a:solidFill>
                  <a:srgbClr val="000000"/>
                </a:solidFill>
              </a:rPr>
              <a:t>Responsible </a:t>
            </a:r>
            <a:r>
              <a:rPr lang="en-US" dirty="0">
                <a:solidFill>
                  <a:srgbClr val="000000"/>
                </a:solidFill>
              </a:rPr>
              <a:t>use of the </a:t>
            </a:r>
            <a:r>
              <a:rPr lang="en-US" dirty="0" smtClean="0">
                <a:solidFill>
                  <a:srgbClr val="000000"/>
                </a:solidFill>
              </a:rPr>
              <a:t>data</a:t>
            </a:r>
            <a:endParaRPr lang="en-US" dirty="0">
              <a:solidFill>
                <a:srgbClr val="000000"/>
              </a:solidFill>
            </a:endParaRPr>
          </a:p>
          <a:p>
            <a:pPr lvl="1">
              <a:buClr>
                <a:srgbClr val="00788A"/>
              </a:buClr>
            </a:pPr>
            <a:r>
              <a:rPr lang="en-US" dirty="0" smtClean="0">
                <a:solidFill>
                  <a:srgbClr val="000000"/>
                </a:solidFill>
              </a:rPr>
              <a:t>Hearing concerns </a:t>
            </a:r>
            <a:r>
              <a:rPr lang="en-US" dirty="0">
                <a:solidFill>
                  <a:srgbClr val="000000"/>
                </a:solidFill>
              </a:rPr>
              <a:t>and working with </a:t>
            </a:r>
            <a:r>
              <a:rPr lang="en-US" dirty="0" smtClean="0">
                <a:solidFill>
                  <a:srgbClr val="000000"/>
                </a:solidFill>
              </a:rPr>
              <a:t>community </a:t>
            </a:r>
            <a:r>
              <a:rPr lang="en-US" dirty="0">
                <a:solidFill>
                  <a:srgbClr val="000000"/>
                </a:solidFill>
              </a:rPr>
              <a:t>to address </a:t>
            </a:r>
            <a:r>
              <a:rPr lang="en-US" dirty="0" smtClean="0">
                <a:solidFill>
                  <a:srgbClr val="000000"/>
                </a:solidFill>
              </a:rPr>
              <a:t>them</a:t>
            </a:r>
            <a:endParaRPr lang="en-US" dirty="0">
              <a:solidFill>
                <a:srgbClr val="000000"/>
              </a:solidFill>
            </a:endParaRPr>
          </a:p>
          <a:p>
            <a:pPr lvl="1">
              <a:buClr>
                <a:srgbClr val="00788A"/>
              </a:buClr>
            </a:pPr>
            <a:r>
              <a:rPr lang="en-US" dirty="0" smtClean="0">
                <a:solidFill>
                  <a:srgbClr val="000000"/>
                </a:solidFill>
              </a:rPr>
              <a:t>Using </a:t>
            </a:r>
            <a:r>
              <a:rPr lang="en-US" dirty="0">
                <a:solidFill>
                  <a:srgbClr val="000000"/>
                </a:solidFill>
              </a:rPr>
              <a:t>the data we have to more effectively reach and serve </a:t>
            </a:r>
            <a:r>
              <a:rPr lang="en-US" dirty="0" smtClean="0">
                <a:solidFill>
                  <a:srgbClr val="000000"/>
                </a:solidFill>
              </a:rPr>
              <a:t>more people </a:t>
            </a:r>
            <a:r>
              <a:rPr lang="en-US" dirty="0">
                <a:solidFill>
                  <a:srgbClr val="000000"/>
                </a:solidFill>
              </a:rPr>
              <a:t>with or at risk for </a:t>
            </a:r>
            <a:r>
              <a:rPr lang="en-US" dirty="0" smtClean="0">
                <a:solidFill>
                  <a:srgbClr val="000000"/>
                </a:solidFill>
              </a:rPr>
              <a:t>HIV</a:t>
            </a:r>
            <a:endParaRPr lang="en-US" dirty="0">
              <a:solidFill>
                <a:srgbClr val="000000"/>
              </a:solidFill>
            </a:endParaRPr>
          </a:p>
          <a:p>
            <a:pPr>
              <a:buClr>
                <a:srgbClr val="00788A"/>
              </a:buClr>
            </a:pPr>
            <a:endParaRPr lang="en-US" dirty="0">
              <a:solidFill>
                <a:srgbClr val="000000"/>
              </a:solidFill>
            </a:endParaRPr>
          </a:p>
        </p:txBody>
      </p:sp>
    </p:spTree>
    <p:extLst>
      <p:ext uri="{BB962C8B-B14F-4D97-AF65-F5344CB8AC3E}">
        <p14:creationId xmlns:p14="http://schemas.microsoft.com/office/powerpoint/2010/main" val="4245783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15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15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15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1500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1500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9C969D-75B9-FB49-AA2E-D7A7332685EB}"/>
              </a:ext>
            </a:extLst>
          </p:cNvPr>
          <p:cNvSpPr>
            <a:spLocks noGrp="1"/>
          </p:cNvSpPr>
          <p:nvPr>
            <p:ph type="title"/>
          </p:nvPr>
        </p:nvSpPr>
        <p:spPr>
          <a:xfrm>
            <a:off x="1396094" y="3919434"/>
            <a:ext cx="7613780" cy="993775"/>
          </a:xfrm>
        </p:spPr>
        <p:txBody>
          <a:bodyPr/>
          <a:lstStyle/>
          <a:p>
            <a:pPr algn="ctr"/>
            <a:r>
              <a:rPr lang="en-US" sz="4000" dirty="0" smtClean="0">
                <a:latin typeface="Calibri" panose="020F0502020204030204" pitchFamily="34" charset="0"/>
                <a:cs typeface="Calibri" panose="020F0502020204030204" pitchFamily="34" charset="0"/>
              </a:rPr>
              <a:t>Discussion &amp; Feedback</a:t>
            </a:r>
            <a:endParaRPr lang="en-US" sz="40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3777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078"/>
            <a:ext cx="8229600" cy="558198"/>
          </a:xfrm>
        </p:spPr>
        <p:txBody>
          <a:bodyPr/>
          <a:lstStyle/>
          <a:p>
            <a:r>
              <a:rPr lang="en-US" dirty="0"/>
              <a:t/>
            </a:r>
            <a:br>
              <a:rPr lang="en-US" dirty="0"/>
            </a:br>
            <a:r>
              <a:rPr lang="en-US" dirty="0"/>
              <a:t>Evolution of HIV Prevention</a:t>
            </a:r>
          </a:p>
        </p:txBody>
      </p:sp>
      <p:grpSp>
        <p:nvGrpSpPr>
          <p:cNvPr id="6" name="Group 5" descr="This graphic depicts how HIV prevention has evolved over time, through testing, treatment, pre-exposure prophylaxis and postexposure prophylaxis, and improved strategies and interventions to reach populations in need of prevention, care, and related services." title="Evolution of HIV in Action"/>
          <p:cNvGrpSpPr/>
          <p:nvPr/>
        </p:nvGrpSpPr>
        <p:grpSpPr>
          <a:xfrm>
            <a:off x="-524714" y="1538410"/>
            <a:ext cx="10253063" cy="3421960"/>
            <a:chOff x="-524714" y="1538410"/>
            <a:chExt cx="10253063" cy="3421960"/>
          </a:xfrm>
        </p:grpSpPr>
        <p:pic>
          <p:nvPicPr>
            <p:cNvPr id="12" name="Picture 11" descr="This graphic depicts how HIV prevention has evolved over time, through testing, treatment, pre-exposure prophylaxis and postexposure prophylaxis, and improved strategies and interventions to reach populations in need of prevention, care, and related services." title="Evolution of HIV Prevention">
              <a:extLst>
                <a:ext uri="{FF2B5EF4-FFF2-40B4-BE49-F238E27FC236}">
                  <a16:creationId xmlns:a16="http://schemas.microsoft.com/office/drawing/2014/main" id="{708E81A8-41C2-EA42-8EFB-0F0882F1B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4" y="1538410"/>
              <a:ext cx="10253063" cy="3421960"/>
            </a:xfrm>
            <a:prstGeom prst="rect">
              <a:avLst/>
            </a:prstGeom>
          </p:spPr>
        </p:pic>
        <p:sp>
          <p:nvSpPr>
            <p:cNvPr id="7" name="Freeform 6"/>
            <p:cNvSpPr/>
            <p:nvPr/>
          </p:nvSpPr>
          <p:spPr>
            <a:xfrm>
              <a:off x="2315816" y="4301764"/>
              <a:ext cx="626166" cy="190722"/>
            </a:xfrm>
            <a:custGeom>
              <a:avLst/>
              <a:gdLst>
                <a:gd name="connsiteX0" fmla="*/ 53453 w 626166"/>
                <a:gd name="connsiteY0" fmla="*/ 0 h 190722"/>
                <a:gd name="connsiteX1" fmla="*/ 99172 w 626166"/>
                <a:gd name="connsiteY1" fmla="*/ 0 h 190722"/>
                <a:gd name="connsiteX2" fmla="*/ 99172 w 626166"/>
                <a:gd name="connsiteY2" fmla="*/ 43992 h 190722"/>
                <a:gd name="connsiteX3" fmla="*/ 626166 w 626166"/>
                <a:gd name="connsiteY3" fmla="*/ 43992 h 190722"/>
                <a:gd name="connsiteX4" fmla="*/ 626166 w 626166"/>
                <a:gd name="connsiteY4" fmla="*/ 190722 h 190722"/>
                <a:gd name="connsiteX5" fmla="*/ 0 w 626166"/>
                <a:gd name="connsiteY5" fmla="*/ 190722 h 190722"/>
                <a:gd name="connsiteX6" fmla="*/ 0 w 626166"/>
                <a:gd name="connsiteY6" fmla="*/ 43992 h 190722"/>
                <a:gd name="connsiteX7" fmla="*/ 53453 w 626166"/>
                <a:gd name="connsiteY7" fmla="*/ 43992 h 1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166" h="190722">
                  <a:moveTo>
                    <a:pt x="53453" y="0"/>
                  </a:moveTo>
                  <a:lnTo>
                    <a:pt x="99172" y="0"/>
                  </a:lnTo>
                  <a:lnTo>
                    <a:pt x="99172" y="43992"/>
                  </a:lnTo>
                  <a:lnTo>
                    <a:pt x="626166" y="43992"/>
                  </a:lnTo>
                  <a:lnTo>
                    <a:pt x="626166" y="190722"/>
                  </a:lnTo>
                  <a:lnTo>
                    <a:pt x="0" y="190722"/>
                  </a:lnTo>
                  <a:lnTo>
                    <a:pt x="0" y="43992"/>
                  </a:lnTo>
                  <a:lnTo>
                    <a:pt x="53453" y="4399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7705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94043"/>
            <a:ext cx="8686800" cy="558198"/>
          </a:xfrm>
        </p:spPr>
        <p:txBody>
          <a:bodyPr/>
          <a:lstStyle/>
          <a:p>
            <a:r>
              <a:rPr lang="en-US" dirty="0"/>
              <a:t>Working Together, We Can Achieve HIV Prevention Goals</a:t>
            </a:r>
          </a:p>
        </p:txBody>
      </p:sp>
      <p:pic>
        <p:nvPicPr>
          <p:cNvPr id="10" name="Picture 9" descr="This graphic symbolically depicts ways in which HIV prevention goals can be achieved by ensuring that people with HIV live healthy lives, reducing the number of new HIV infections, and reducing HIV related health disparities." title="Achieving HIV Prevention Goals">
            <a:extLst>
              <a:ext uri="{FF2B5EF4-FFF2-40B4-BE49-F238E27FC236}">
                <a16:creationId xmlns:a16="http://schemas.microsoft.com/office/drawing/2014/main" id="{110FE484-F8C6-B94F-8F56-6B29AFE8E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88" y="650300"/>
            <a:ext cx="9224302" cy="4859546"/>
          </a:xfrm>
          <a:prstGeom prst="rect">
            <a:avLst/>
          </a:prstGeom>
        </p:spPr>
      </p:pic>
    </p:spTree>
    <p:extLst>
      <p:ext uri="{BB962C8B-B14F-4D97-AF65-F5344CB8AC3E}">
        <p14:creationId xmlns:p14="http://schemas.microsoft.com/office/powerpoint/2010/main" val="223072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9C969D-75B9-FB49-AA2E-D7A7332685EB}"/>
              </a:ext>
            </a:extLst>
          </p:cNvPr>
          <p:cNvSpPr>
            <a:spLocks noGrp="1"/>
          </p:cNvSpPr>
          <p:nvPr>
            <p:ph type="title"/>
          </p:nvPr>
        </p:nvSpPr>
        <p:spPr>
          <a:xfrm>
            <a:off x="1594976" y="3919434"/>
            <a:ext cx="7613780" cy="993775"/>
          </a:xfrm>
        </p:spPr>
        <p:txBody>
          <a:bodyPr/>
          <a:lstStyle/>
          <a:p>
            <a:pPr algn="ctr"/>
            <a:r>
              <a:rPr lang="en-US" sz="4000" dirty="0">
                <a:latin typeface="Calibri" panose="020F0502020204030204" pitchFamily="34" charset="0"/>
                <a:cs typeface="Calibri" panose="020F0502020204030204" pitchFamily="34" charset="0"/>
              </a:rPr>
              <a:t>Traditional </a:t>
            </a:r>
            <a:r>
              <a:rPr lang="en-US" sz="4000" dirty="0" smtClean="0">
                <a:latin typeface="Calibri" panose="020F0502020204030204" pitchFamily="34" charset="0"/>
                <a:cs typeface="Calibri" panose="020F0502020204030204" pitchFamily="34" charset="0"/>
              </a:rPr>
              <a:t>Public </a:t>
            </a:r>
            <a:r>
              <a:rPr lang="en-US" sz="4000" dirty="0">
                <a:latin typeface="Calibri" panose="020F0502020204030204" pitchFamily="34" charset="0"/>
                <a:cs typeface="Calibri" panose="020F0502020204030204" pitchFamily="34" charset="0"/>
              </a:rPr>
              <a:t>Health </a:t>
            </a:r>
            <a:r>
              <a:rPr lang="en-US" sz="4000" dirty="0" smtClean="0">
                <a:latin typeface="Calibri" panose="020F0502020204030204" pitchFamily="34" charset="0"/>
                <a:cs typeface="Calibri" panose="020F0502020204030204" pitchFamily="34" charset="0"/>
              </a:rPr>
              <a:t>Practice</a:t>
            </a:r>
            <a:endParaRPr lang="en-US" sz="40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8123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lide backdrop includes multiple icons representing data." title="Slide Backdrop">
            <a:extLst>
              <a:ext uri="{FF2B5EF4-FFF2-40B4-BE49-F238E27FC236}">
                <a16:creationId xmlns:a16="http://schemas.microsoft.com/office/drawing/2014/main" id="{02B179EE-9AE0-4D4A-91D7-A8EC39D87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080138"/>
          </a:xfrm>
          <a:prstGeom prst="rect">
            <a:avLst/>
          </a:prstGeom>
        </p:spPr>
      </p:pic>
      <p:sp>
        <p:nvSpPr>
          <p:cNvPr id="2" name="Title 1"/>
          <p:cNvSpPr>
            <a:spLocks noGrp="1"/>
          </p:cNvSpPr>
          <p:nvPr>
            <p:ph type="title"/>
          </p:nvPr>
        </p:nvSpPr>
        <p:spPr>
          <a:xfrm>
            <a:off x="457199" y="646"/>
            <a:ext cx="8570260" cy="1332855"/>
          </a:xfrm>
        </p:spPr>
        <p:txBody>
          <a:bodyPr/>
          <a:lstStyle/>
          <a:p>
            <a:r>
              <a:rPr lang="en-US" dirty="0">
                <a:solidFill>
                  <a:schemeClr val="bg2"/>
                </a:solidFill>
              </a:rPr>
              <a:t> </a:t>
            </a:r>
            <a:br>
              <a:rPr lang="en-US" dirty="0">
                <a:solidFill>
                  <a:schemeClr val="bg2"/>
                </a:solidFill>
              </a:rPr>
            </a:br>
            <a:r>
              <a:rPr lang="en-US" dirty="0">
                <a:solidFill>
                  <a:schemeClr val="bg2"/>
                </a:solidFill>
              </a:rPr>
              <a:t/>
            </a:r>
            <a:br>
              <a:rPr lang="en-US" dirty="0">
                <a:solidFill>
                  <a:schemeClr val="bg2"/>
                </a:solidFill>
              </a:rPr>
            </a:br>
            <a:r>
              <a:rPr lang="en-US" dirty="0">
                <a:solidFill>
                  <a:schemeClr val="bg2"/>
                </a:solidFill>
              </a:rPr>
              <a:t/>
            </a:r>
            <a:br>
              <a:rPr lang="en-US" dirty="0">
                <a:solidFill>
                  <a:schemeClr val="bg2"/>
                </a:solidFill>
              </a:rPr>
            </a:br>
            <a:r>
              <a:rPr lang="en-US" dirty="0">
                <a:solidFill>
                  <a:schemeClr val="bg2"/>
                </a:solidFill>
              </a:rPr>
              <a:t/>
            </a:r>
            <a:br>
              <a:rPr lang="en-US" dirty="0">
                <a:solidFill>
                  <a:schemeClr val="bg2"/>
                </a:solidFill>
              </a:rPr>
            </a:br>
            <a:r>
              <a:rPr lang="en-US" dirty="0">
                <a:solidFill>
                  <a:schemeClr val="bg2"/>
                </a:solidFill>
              </a:rPr>
              <a:t>Public Health Monitoring Leads to Action</a:t>
            </a:r>
            <a:br>
              <a:rPr lang="en-US" dirty="0">
                <a:solidFill>
                  <a:schemeClr val="bg2"/>
                </a:solidFill>
              </a:rPr>
            </a:br>
            <a:endParaRPr lang="en-US" i="1" dirty="0">
              <a:solidFill>
                <a:schemeClr val="bg2"/>
              </a:solidFill>
            </a:endParaRPr>
          </a:p>
        </p:txBody>
      </p:sp>
      <p:sp>
        <p:nvSpPr>
          <p:cNvPr id="3" name="Text Placeholder 2"/>
          <p:cNvSpPr>
            <a:spLocks noGrp="1"/>
          </p:cNvSpPr>
          <p:nvPr>
            <p:ph type="body" sz="quarter" idx="10"/>
          </p:nvPr>
        </p:nvSpPr>
        <p:spPr>
          <a:xfrm>
            <a:off x="457199" y="1195451"/>
            <a:ext cx="8077201" cy="3341688"/>
          </a:xfrm>
        </p:spPr>
        <p:txBody>
          <a:bodyPr/>
          <a:lstStyle/>
          <a:p>
            <a:pPr>
              <a:buClr>
                <a:schemeClr val="bg2"/>
              </a:buClr>
            </a:pPr>
            <a:r>
              <a:rPr lang="en-US" sz="2400" dirty="0">
                <a:solidFill>
                  <a:schemeClr val="bg2"/>
                </a:solidFill>
              </a:rPr>
              <a:t>Monitoring and reporting of illness and other health conditions</a:t>
            </a:r>
          </a:p>
          <a:p>
            <a:pPr>
              <a:buClr>
                <a:schemeClr val="bg2"/>
              </a:buClr>
            </a:pPr>
            <a:r>
              <a:rPr lang="en-US" sz="2400" dirty="0">
                <a:solidFill>
                  <a:schemeClr val="bg2"/>
                </a:solidFill>
              </a:rPr>
              <a:t>Called public health surveillance</a:t>
            </a:r>
          </a:p>
          <a:p>
            <a:pPr marL="0" indent="0">
              <a:buNone/>
            </a:pPr>
            <a:endParaRPr lang="en-US" sz="2400" dirty="0"/>
          </a:p>
        </p:txBody>
      </p:sp>
      <p:pic>
        <p:nvPicPr>
          <p:cNvPr id="10" name="Picture 9" descr="This icon depicts a magnifying glass hovering over a germ." title="Germ Icon">
            <a:extLst>
              <a:ext uri="{FF2B5EF4-FFF2-40B4-BE49-F238E27FC236}">
                <a16:creationId xmlns:a16="http://schemas.microsoft.com/office/drawing/2014/main" id="{22983F2E-4CDD-DA41-9CB3-20F55A5D5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096" y="2806189"/>
            <a:ext cx="1878914" cy="1878914"/>
          </a:xfrm>
          <a:prstGeom prst="rect">
            <a:avLst/>
          </a:prstGeom>
        </p:spPr>
      </p:pic>
      <p:pic>
        <p:nvPicPr>
          <p:cNvPr id="6" name="Picture 5" descr="This icon depicts a pair of human lungs." title="Lungs Icon">
            <a:extLst>
              <a:ext uri="{FF2B5EF4-FFF2-40B4-BE49-F238E27FC236}">
                <a16:creationId xmlns:a16="http://schemas.microsoft.com/office/drawing/2014/main" id="{D5F1BA4B-F918-3643-8001-F7DD6D7BD4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9139" y="2806189"/>
            <a:ext cx="1895032" cy="1895032"/>
          </a:xfrm>
          <a:prstGeom prst="rect">
            <a:avLst/>
          </a:prstGeom>
        </p:spPr>
      </p:pic>
      <p:grpSp>
        <p:nvGrpSpPr>
          <p:cNvPr id="15" name="Group 14" descr="This icon depicts a plate and silverware." title="Food Icon"/>
          <p:cNvGrpSpPr/>
          <p:nvPr/>
        </p:nvGrpSpPr>
        <p:grpSpPr>
          <a:xfrm>
            <a:off x="767109" y="2806189"/>
            <a:ext cx="1910858" cy="1910858"/>
            <a:chOff x="767109" y="2806189"/>
            <a:chExt cx="1910858" cy="1910858"/>
          </a:xfrm>
        </p:grpSpPr>
        <p:grpSp>
          <p:nvGrpSpPr>
            <p:cNvPr id="12" name="Group 11"/>
            <p:cNvGrpSpPr/>
            <p:nvPr/>
          </p:nvGrpSpPr>
          <p:grpSpPr>
            <a:xfrm>
              <a:off x="767109" y="2806189"/>
              <a:ext cx="1910858" cy="1910858"/>
              <a:chOff x="767109" y="2806189"/>
              <a:chExt cx="1910858" cy="1910858"/>
            </a:xfrm>
          </p:grpSpPr>
          <p:pic>
            <p:nvPicPr>
              <p:cNvPr id="13" name="Picture 12" descr="This icon depicts a plate and silverware." title="Food Icon">
                <a:extLst>
                  <a:ext uri="{FF2B5EF4-FFF2-40B4-BE49-F238E27FC236}">
                    <a16:creationId xmlns:a16="http://schemas.microsoft.com/office/drawing/2014/main" id="{610649C9-DDE5-734D-A5E4-13FB210FB0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109" y="2806189"/>
                <a:ext cx="1910858" cy="1910858"/>
              </a:xfrm>
              <a:prstGeom prst="rect">
                <a:avLst/>
              </a:prstGeom>
            </p:spPr>
          </p:pic>
          <p:sp>
            <p:nvSpPr>
              <p:cNvPr id="14" name="Oval 13"/>
              <p:cNvSpPr/>
              <p:nvPr/>
            </p:nvSpPr>
            <p:spPr>
              <a:xfrm>
                <a:off x="1376979" y="3114339"/>
                <a:ext cx="672353" cy="71000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Oval 3"/>
            <p:cNvSpPr/>
            <p:nvPr/>
          </p:nvSpPr>
          <p:spPr>
            <a:xfrm>
              <a:off x="1440150" y="3144526"/>
              <a:ext cx="564776" cy="564776"/>
            </a:xfrm>
            <a:prstGeom prst="ellipse">
              <a:avLst/>
            </a:prstGeom>
            <a:solidFill>
              <a:srgbClr val="BF311A"/>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522208" y="3221917"/>
              <a:ext cx="409994" cy="40999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1633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8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12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3500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370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3800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0580" y="315736"/>
            <a:ext cx="7744408" cy="1332855"/>
          </a:xfrm>
        </p:spPr>
        <p:txBody>
          <a:bodyPr/>
          <a:lstStyle/>
          <a:p>
            <a:r>
              <a:rPr lang="en-US" i="1" dirty="0">
                <a:solidFill>
                  <a:srgbClr val="3B3D3C"/>
                </a:solidFill>
              </a:rPr>
              <a:t> </a:t>
            </a:r>
            <a:r>
              <a:rPr lang="en-US" dirty="0">
                <a:solidFill>
                  <a:srgbClr val="3B3D3C"/>
                </a:solidFill>
              </a:rPr>
              <a:t> </a:t>
            </a:r>
            <a:br>
              <a:rPr lang="en-US" dirty="0">
                <a:solidFill>
                  <a:srgbClr val="3B3D3C"/>
                </a:solidFill>
              </a:rPr>
            </a:br>
            <a:r>
              <a:rPr lang="en-US" dirty="0">
                <a:solidFill>
                  <a:srgbClr val="3B3D3C"/>
                </a:solidFill>
              </a:rPr>
              <a:t/>
            </a:r>
            <a:br>
              <a:rPr lang="en-US" dirty="0">
                <a:solidFill>
                  <a:srgbClr val="3B3D3C"/>
                </a:solidFill>
              </a:rPr>
            </a:br>
            <a:r>
              <a:rPr lang="en-US" dirty="0">
                <a:solidFill>
                  <a:srgbClr val="3B3D3C"/>
                </a:solidFill>
              </a:rPr>
              <a:t/>
            </a:r>
            <a:br>
              <a:rPr lang="en-US" dirty="0">
                <a:solidFill>
                  <a:srgbClr val="3B3D3C"/>
                </a:solidFill>
              </a:rPr>
            </a:br>
            <a:r>
              <a:rPr lang="en-US" dirty="0">
                <a:solidFill>
                  <a:srgbClr val="3B3D3C"/>
                </a:solidFill>
              </a:rPr>
              <a:t/>
            </a:r>
            <a:br>
              <a:rPr lang="en-US" dirty="0">
                <a:solidFill>
                  <a:srgbClr val="3B3D3C"/>
                </a:solidFill>
              </a:rPr>
            </a:br>
            <a:r>
              <a:rPr lang="en-US" sz="3200" dirty="0">
                <a:solidFill>
                  <a:schemeClr val="bg2"/>
                </a:solidFill>
                <a:effectLst>
                  <a:outerShdw blurRad="38100" dist="38100" dir="2700000" algn="tl">
                    <a:srgbClr val="000000">
                      <a:alpha val="43137"/>
                    </a:srgbClr>
                  </a:outerShdw>
                </a:effectLst>
              </a:rPr>
              <a:t>What Does Public Health </a:t>
            </a:r>
            <a:r>
              <a:rPr lang="en-US" sz="3200" dirty="0" smtClean="0">
                <a:solidFill>
                  <a:schemeClr val="bg2"/>
                </a:solidFill>
                <a:effectLst>
                  <a:outerShdw blurRad="38100" dist="38100" dir="2700000" algn="tl">
                    <a:srgbClr val="000000">
                      <a:alpha val="43137"/>
                    </a:srgbClr>
                  </a:outerShdw>
                </a:effectLst>
              </a:rPr>
              <a:t/>
            </a:r>
            <a:br>
              <a:rPr lang="en-US" sz="3200" dirty="0" smtClean="0">
                <a:solidFill>
                  <a:schemeClr val="bg2"/>
                </a:solidFill>
                <a:effectLst>
                  <a:outerShdw blurRad="38100" dist="38100" dir="2700000" algn="tl">
                    <a:srgbClr val="000000">
                      <a:alpha val="43137"/>
                    </a:srgbClr>
                  </a:outerShdw>
                </a:effectLst>
              </a:rPr>
            </a:br>
            <a:r>
              <a:rPr lang="en-US" sz="3200" dirty="0" smtClean="0">
                <a:solidFill>
                  <a:schemeClr val="bg2"/>
                </a:solidFill>
                <a:effectLst>
                  <a:outerShdw blurRad="38100" dist="38100" dir="2700000" algn="tl">
                    <a:srgbClr val="000000">
                      <a:alpha val="43137"/>
                    </a:srgbClr>
                  </a:outerShdw>
                </a:effectLst>
              </a:rPr>
              <a:t>Surveillance </a:t>
            </a:r>
            <a:r>
              <a:rPr lang="en-US" sz="3200" dirty="0">
                <a:solidFill>
                  <a:schemeClr val="bg2"/>
                </a:solidFill>
                <a:effectLst>
                  <a:outerShdw blurRad="38100" dist="38100" dir="2700000" algn="tl">
                    <a:srgbClr val="000000">
                      <a:alpha val="43137"/>
                    </a:srgbClr>
                  </a:outerShdw>
                </a:effectLst>
              </a:rPr>
              <a:t>Do?</a:t>
            </a:r>
            <a:br>
              <a:rPr lang="en-US" sz="3200" dirty="0">
                <a:solidFill>
                  <a:schemeClr val="bg2"/>
                </a:solidFill>
                <a:effectLst>
                  <a:outerShdw blurRad="38100" dist="38100" dir="2700000" algn="tl">
                    <a:srgbClr val="000000">
                      <a:alpha val="43137"/>
                    </a:srgbClr>
                  </a:outerShdw>
                </a:effectLst>
              </a:rPr>
            </a:br>
            <a:endParaRPr lang="en-US" sz="3200" i="1" dirty="0">
              <a:solidFill>
                <a:schemeClr val="bg2"/>
              </a:solidFill>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a:xfrm>
            <a:off x="794559" y="1599504"/>
            <a:ext cx="8077201" cy="3341688"/>
          </a:xfrm>
        </p:spPr>
        <p:txBody>
          <a:bodyPr/>
          <a:lstStyle/>
          <a:p>
            <a:pPr>
              <a:buClr>
                <a:srgbClr val="176E6F"/>
              </a:buClr>
            </a:pPr>
            <a:r>
              <a:rPr lang="en-US" sz="2400" dirty="0">
                <a:solidFill>
                  <a:schemeClr val="bg2"/>
                </a:solidFill>
                <a:effectLst>
                  <a:outerShdw blurRad="38100" dist="38100" dir="2700000" algn="tl">
                    <a:srgbClr val="000000">
                      <a:alpha val="43137"/>
                    </a:srgbClr>
                  </a:outerShdw>
                </a:effectLst>
              </a:rPr>
              <a:t>Detect developing outbreaks</a:t>
            </a:r>
          </a:p>
          <a:p>
            <a:pPr>
              <a:buClr>
                <a:srgbClr val="176E6F"/>
              </a:buClr>
            </a:pPr>
            <a:r>
              <a:rPr lang="en-US" sz="2400" dirty="0" smtClean="0">
                <a:solidFill>
                  <a:schemeClr val="bg2"/>
                </a:solidFill>
                <a:effectLst>
                  <a:outerShdw blurRad="38100" dist="38100" dir="2700000" algn="tl">
                    <a:srgbClr val="000000">
                      <a:alpha val="43137"/>
                    </a:srgbClr>
                  </a:outerShdw>
                </a:effectLst>
              </a:rPr>
              <a:t>Help </a:t>
            </a:r>
            <a:r>
              <a:rPr lang="en-US" sz="2400" dirty="0">
                <a:solidFill>
                  <a:schemeClr val="bg2"/>
                </a:solidFill>
                <a:effectLst>
                  <a:outerShdw blurRad="38100" dist="38100" dir="2700000" algn="tl">
                    <a:srgbClr val="000000">
                      <a:alpha val="43137"/>
                    </a:srgbClr>
                  </a:outerShdw>
                </a:effectLst>
              </a:rPr>
              <a:t>people at risk to stay well</a:t>
            </a:r>
          </a:p>
          <a:p>
            <a:pPr>
              <a:buClr>
                <a:srgbClr val="176E6F"/>
              </a:buClr>
            </a:pPr>
            <a:r>
              <a:rPr lang="en-US" sz="2400" dirty="0">
                <a:solidFill>
                  <a:schemeClr val="bg2"/>
                </a:solidFill>
                <a:effectLst>
                  <a:outerShdw blurRad="38100" dist="38100" dir="2700000" algn="tl">
                    <a:srgbClr val="000000">
                      <a:alpha val="43137"/>
                    </a:srgbClr>
                  </a:outerShdw>
                </a:effectLst>
              </a:rPr>
              <a:t>Target limited resources to the </a:t>
            </a:r>
            <a:br>
              <a:rPr lang="en-US" sz="2400" dirty="0">
                <a:solidFill>
                  <a:schemeClr val="bg2"/>
                </a:solidFill>
                <a:effectLst>
                  <a:outerShdw blurRad="38100" dist="38100" dir="2700000" algn="tl">
                    <a:srgbClr val="000000">
                      <a:alpha val="43137"/>
                    </a:srgbClr>
                  </a:outerShdw>
                </a:effectLst>
              </a:rPr>
            </a:br>
            <a:r>
              <a:rPr lang="en-US" sz="2400" dirty="0">
                <a:solidFill>
                  <a:schemeClr val="bg2"/>
                </a:solidFill>
                <a:effectLst>
                  <a:outerShdw blurRad="38100" dist="38100" dir="2700000" algn="tl">
                    <a:srgbClr val="000000">
                      <a:alpha val="43137"/>
                    </a:srgbClr>
                  </a:outerShdw>
                </a:effectLst>
              </a:rPr>
              <a:t>people and areas that need </a:t>
            </a:r>
            <a:br>
              <a:rPr lang="en-US" sz="2400" dirty="0">
                <a:solidFill>
                  <a:schemeClr val="bg2"/>
                </a:solidFill>
                <a:effectLst>
                  <a:outerShdw blurRad="38100" dist="38100" dir="2700000" algn="tl">
                    <a:srgbClr val="000000">
                      <a:alpha val="43137"/>
                    </a:srgbClr>
                  </a:outerShdw>
                </a:effectLst>
              </a:rPr>
            </a:br>
            <a:r>
              <a:rPr lang="en-US" sz="2400" dirty="0">
                <a:solidFill>
                  <a:schemeClr val="bg2"/>
                </a:solidFill>
                <a:effectLst>
                  <a:outerShdw blurRad="38100" dist="38100" dir="2700000" algn="tl">
                    <a:srgbClr val="000000">
                      <a:alpha val="43137"/>
                    </a:srgbClr>
                  </a:outerShdw>
                </a:effectLst>
              </a:rPr>
              <a:t>them most</a:t>
            </a:r>
          </a:p>
          <a:p>
            <a:pPr marL="0" indent="0">
              <a:buNone/>
            </a:pPr>
            <a:endParaRPr lang="en-US" sz="2400" dirty="0"/>
          </a:p>
        </p:txBody>
      </p:sp>
    </p:spTree>
    <p:extLst>
      <p:ext uri="{BB962C8B-B14F-4D97-AF65-F5344CB8AC3E}">
        <p14:creationId xmlns:p14="http://schemas.microsoft.com/office/powerpoint/2010/main" val="2838023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12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25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9C969D-75B9-FB49-AA2E-D7A7332685EB}"/>
              </a:ext>
            </a:extLst>
          </p:cNvPr>
          <p:cNvSpPr>
            <a:spLocks noGrp="1"/>
          </p:cNvSpPr>
          <p:nvPr>
            <p:ph type="title"/>
          </p:nvPr>
        </p:nvSpPr>
        <p:spPr>
          <a:xfrm>
            <a:off x="1567544" y="3919434"/>
            <a:ext cx="7613780" cy="993775"/>
          </a:xfrm>
        </p:spPr>
        <p:txBody>
          <a:bodyPr/>
          <a:lstStyle/>
          <a:p>
            <a:pPr algn="ctr"/>
            <a:r>
              <a:rPr lang="en-US" sz="4000" dirty="0">
                <a:latin typeface="Calibri" panose="020F0502020204030204" pitchFamily="34" charset="0"/>
                <a:cs typeface="Calibri" panose="020F0502020204030204" pitchFamily="34" charset="0"/>
              </a:rPr>
              <a:t>Integrating New Technology</a:t>
            </a:r>
            <a:endParaRPr lang="en-US" sz="40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9017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1_NCEH_ATSDR_combined">
  <a:themeElements>
    <a:clrScheme name="Custom 2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3_NCEH_ATSDR_combined">
  <a:themeElements>
    <a:clrScheme name="Custom 2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4_NCHHSTP_PPT_dark(">
  <a:themeElements>
    <a:clrScheme name="NCHHSTP Dark PPT Colors">
      <a:dk1>
        <a:srgbClr val="0F56DC"/>
      </a:dk1>
      <a:lt1>
        <a:srgbClr val="FFC000"/>
      </a:lt1>
      <a:dk2>
        <a:srgbClr val="FFFFFF"/>
      </a:dk2>
      <a:lt2>
        <a:srgbClr val="FFFFFF"/>
      </a:lt2>
      <a:accent1>
        <a:srgbClr val="00C6D7"/>
      </a:accent1>
      <a:accent2>
        <a:srgbClr val="6F2C3E"/>
      </a:accent2>
      <a:accent3>
        <a:srgbClr val="8E258D"/>
      </a:accent3>
      <a:accent4>
        <a:srgbClr val="AA272F"/>
      </a:accent4>
      <a:accent5>
        <a:srgbClr val="EC7A08"/>
      </a:accent5>
      <a:accent6>
        <a:srgbClr val="7F7F7F"/>
      </a:accent6>
      <a:hlink>
        <a:srgbClr val="FFC000"/>
      </a:hlink>
      <a:folHlink>
        <a:srgbClr val="00206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NCHHSTP_PPT_dark(">
  <a:themeElements>
    <a:clrScheme name="NCHHSTP Dark PPT Colors">
      <a:dk1>
        <a:srgbClr val="0F56DC"/>
      </a:dk1>
      <a:lt1>
        <a:srgbClr val="FFC000"/>
      </a:lt1>
      <a:dk2>
        <a:srgbClr val="FFFFFF"/>
      </a:dk2>
      <a:lt2>
        <a:srgbClr val="FFFFFF"/>
      </a:lt2>
      <a:accent1>
        <a:srgbClr val="00C6D7"/>
      </a:accent1>
      <a:accent2>
        <a:srgbClr val="6F2C3E"/>
      </a:accent2>
      <a:accent3>
        <a:srgbClr val="8E258D"/>
      </a:accent3>
      <a:accent4>
        <a:srgbClr val="AA272F"/>
      </a:accent4>
      <a:accent5>
        <a:srgbClr val="EC7A08"/>
      </a:accent5>
      <a:accent6>
        <a:srgbClr val="7F7F7F"/>
      </a:accent6>
      <a:hlink>
        <a:srgbClr val="FFC000"/>
      </a:hlink>
      <a:folHlink>
        <a:srgbClr val="00206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Powerpoint Template-DHAP" id="{83EEF60D-77BF-7C48-AA51-E93E0797039B}" vid="{4E097B03-DEEA-504B-9D29-B169EB765AB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B7C7678-F70F-40F8-8E79-1B912D7FD31A}"/>
</file>

<file path=customXml/itemProps2.xml><?xml version="1.0" encoding="utf-8"?>
<ds:datastoreItem xmlns:ds="http://schemas.openxmlformats.org/officeDocument/2006/customXml" ds:itemID="{29F2987D-22D6-484A-A089-055F803BE4EC}"/>
</file>

<file path=customXml/itemProps3.xml><?xml version="1.0" encoding="utf-8"?>
<ds:datastoreItem xmlns:ds="http://schemas.openxmlformats.org/officeDocument/2006/customXml" ds:itemID="{B22E1A01-38B5-444B-90DB-E1DD1C0FF0FC}"/>
</file>

<file path=docProps/app.xml><?xml version="1.0" encoding="utf-8"?>
<Properties xmlns="http://schemas.openxmlformats.org/officeDocument/2006/extended-properties" xmlns:vt="http://schemas.openxmlformats.org/officeDocument/2006/docPropsVTypes">
  <Template/>
  <TotalTime>31434</TotalTime>
  <Words>4367</Words>
  <Application>Microsoft Office PowerPoint</Application>
  <PresentationFormat>On-screen Show (16:9)</PresentationFormat>
  <Paragraphs>235</Paragraphs>
  <Slides>32</Slides>
  <Notes>31</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32</vt:i4>
      </vt:variant>
    </vt:vector>
  </HeadingPairs>
  <TitlesOfParts>
    <vt:vector size="47" baseType="lpstr">
      <vt:lpstr>Calibri</vt:lpstr>
      <vt:lpstr>Wingdings</vt:lpstr>
      <vt:lpstr>Arial</vt:lpstr>
      <vt:lpstr>Arial Unicode MS</vt:lpstr>
      <vt:lpstr>Myriad Web Pro</vt:lpstr>
      <vt:lpstr>Courier New</vt:lpstr>
      <vt:lpstr>Garamond</vt:lpstr>
      <vt:lpstr>Adobe Garamond Pro</vt:lpstr>
      <vt:lpstr>NCEH_ATSDR_combined</vt:lpstr>
      <vt:lpstr>1_NCEH_ATSDR_combined</vt:lpstr>
      <vt:lpstr>3_NCEH_ATSDR_combined</vt:lpstr>
      <vt:lpstr>4_NCHHSTP_PPT_dark(</vt:lpstr>
      <vt:lpstr>10_NCEH_ATSDR_combined</vt:lpstr>
      <vt:lpstr>NCHHSTP_PPT_dark(</vt:lpstr>
      <vt:lpstr>11_NCEH_ATSDR_combined</vt:lpstr>
      <vt:lpstr>HIV Data in Action Using HIV data to prevent infections and improve health  </vt:lpstr>
      <vt:lpstr>Community Engagement</vt:lpstr>
      <vt:lpstr>HIV Prevention Landscape</vt:lpstr>
      <vt:lpstr> Evolution of HIV Prevention</vt:lpstr>
      <vt:lpstr>Working Together, We Can Achieve HIV Prevention Goals</vt:lpstr>
      <vt:lpstr>Traditional Public Health Practice</vt:lpstr>
      <vt:lpstr>     Public Health Monitoring Leads to Action </vt:lpstr>
      <vt:lpstr>      What Does Public Health  Surveillance Do? </vt:lpstr>
      <vt:lpstr>Integrating New Technology</vt:lpstr>
      <vt:lpstr>HIV Public Health Data Collection Has Evolved Over Time </vt:lpstr>
      <vt:lpstr>HIV Public Health Data Are Strictly Protected </vt:lpstr>
      <vt:lpstr>How Do We Use Public Health Data?</vt:lpstr>
      <vt:lpstr>Network Where HIV is Spreading Quickly</vt:lpstr>
      <vt:lpstr>Network Where HIV is Spreading Quickly</vt:lpstr>
      <vt:lpstr>Network Where HIV is Spreading Quickly</vt:lpstr>
      <vt:lpstr> What Data Do We Use to Find These Networks?</vt:lpstr>
      <vt:lpstr>How Are Molecular Data Used?</vt:lpstr>
      <vt:lpstr> What Public Health Agencies Do With Molecular Data</vt:lpstr>
      <vt:lpstr>Example 1: San Antonio, Texas</vt:lpstr>
      <vt:lpstr>Example 1: San Antonio, Texas</vt:lpstr>
      <vt:lpstr>Example 1 (continued): An opportunity to identify and address gaps in prevention</vt:lpstr>
      <vt:lpstr>Example 2: West Virginia</vt:lpstr>
      <vt:lpstr>Example 3: Medium-sized city in Northeastern state </vt:lpstr>
      <vt:lpstr>Example 4: Midwestern state</vt:lpstr>
      <vt:lpstr>Community Concerns and Engagement</vt:lpstr>
      <vt:lpstr>Public Trust is the Foundation of our Work</vt:lpstr>
      <vt:lpstr>Ways That Public Health Agencies Protect Personal Information</vt:lpstr>
      <vt:lpstr>Questions and Concerns Raised</vt:lpstr>
      <vt:lpstr>Community Engagement is Critical</vt:lpstr>
      <vt:lpstr>Community Engagement by Health Departments</vt:lpstr>
      <vt:lpstr>We Can End New HIV Transmission</vt:lpstr>
      <vt:lpstr>Discussion &amp; Feedback</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Noble, Frederick (CDC/OID/NCHHSTP) (CTR)</cp:lastModifiedBy>
  <cp:revision>1284</cp:revision>
  <cp:lastPrinted>2018-08-31T14:09:59Z</cp:lastPrinted>
  <dcterms:created xsi:type="dcterms:W3CDTF">2011-03-17T17:43:16Z</dcterms:created>
  <dcterms:modified xsi:type="dcterms:W3CDTF">2019-02-12T14:32:06Z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