
<file path=[Content_Types].xml><?xml version="1.0" encoding="utf-8"?>
<Types xmlns="http://schemas.openxmlformats.org/package/2006/content-types">
  <Default Extension="png" ContentType="image/png"/>
  <Default Extension="rels" ContentType="application/vnd.openxmlformats-package.relationships+xml"/>
  <Default Extension="wmf" ContentType="image/x-wmf"/>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6.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1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 id="2147483858" r:id="rId2"/>
    <p:sldMasterId id="2147483865" r:id="rId3"/>
  </p:sldMasterIdLst>
  <p:notesMasterIdLst>
    <p:notesMasterId r:id="rId29"/>
  </p:notesMasterIdLst>
  <p:handoutMasterIdLst>
    <p:handoutMasterId r:id="rId30"/>
  </p:handoutMasterIdLst>
  <p:sldIdLst>
    <p:sldId id="257" r:id="rId4"/>
    <p:sldId id="423" r:id="rId5"/>
    <p:sldId id="421" r:id="rId6"/>
    <p:sldId id="488" r:id="rId7"/>
    <p:sldId id="467" r:id="rId8"/>
    <p:sldId id="301" r:id="rId9"/>
    <p:sldId id="468" r:id="rId10"/>
    <p:sldId id="469" r:id="rId11"/>
    <p:sldId id="308" r:id="rId12"/>
    <p:sldId id="471" r:id="rId13"/>
    <p:sldId id="470" r:id="rId14"/>
    <p:sldId id="473" r:id="rId15"/>
    <p:sldId id="487" r:id="rId16"/>
    <p:sldId id="476" r:id="rId17"/>
    <p:sldId id="477" r:id="rId18"/>
    <p:sldId id="478" r:id="rId19"/>
    <p:sldId id="474" r:id="rId20"/>
    <p:sldId id="475" r:id="rId21"/>
    <p:sldId id="479" r:id="rId22"/>
    <p:sldId id="481" r:id="rId23"/>
    <p:sldId id="480" r:id="rId24"/>
    <p:sldId id="483" r:id="rId25"/>
    <p:sldId id="484" r:id="rId26"/>
    <p:sldId id="485" r:id="rId27"/>
    <p:sldId id="486" r:id="rId28"/>
  </p:sldIdLst>
  <p:sldSz cx="9144000" cy="5143500" type="screen16x9"/>
  <p:notesSz cx="7010400" cy="9296400"/>
  <p:embeddedFontLst>
    <p:embeddedFont>
      <p:font typeface="Calibri" panose="020F0502020204030204" pitchFamily="34" charset="0"/>
      <p:regular r:id="rId31"/>
      <p:bold r:id="rId32"/>
      <p:italic r:id="rId33"/>
      <p:boldItalic r:id="rId34"/>
    </p:embeddedFont>
    <p:embeddedFont>
      <p:font typeface="Myriad Web Pro" panose="020B0604020202020204" charset="0"/>
      <p:regular r:id="rId35"/>
      <p:bold r:id="rId36"/>
      <p:italic r:id="rId37"/>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tgerd, Janet (CDC/OID/NCHHSTP)" initials="HJ(" lastIdx="5" clrIdx="0">
    <p:extLst>
      <p:ext uri="{19B8F6BF-5375-455C-9EA6-DF929625EA0E}">
        <p15:presenceInfo xmlns:p15="http://schemas.microsoft.com/office/powerpoint/2012/main" userId="S-1-5-21-1207783550-2075000910-922709458-169293" providerId="AD"/>
      </p:ext>
    </p:extLst>
  </p:cmAuthor>
  <p:cmAuthor id="2" name="Johnson, Shacara (CDC/OID/NCHHSTP)" initials="JS(" lastIdx="5" clrIdx="1">
    <p:extLst>
      <p:ext uri="{19B8F6BF-5375-455C-9EA6-DF929625EA0E}">
        <p15:presenceInfo xmlns:p15="http://schemas.microsoft.com/office/powerpoint/2012/main" userId="S-1-5-21-1207783550-2075000910-922709458-298423" providerId="AD"/>
      </p:ext>
    </p:extLst>
  </p:cmAuthor>
  <p:cmAuthor id="3" name="Resha, Karen (CDC/OID/NCHHSTP)" initials="RK(" lastIdx="5" clrIdx="2">
    <p:extLst>
      <p:ext uri="{19B8F6BF-5375-455C-9EA6-DF929625EA0E}">
        <p15:presenceInfo xmlns:p15="http://schemas.microsoft.com/office/powerpoint/2012/main" userId="S-1-5-21-1207783550-2075000910-922709458-197358" providerId="AD"/>
      </p:ext>
    </p:extLst>
  </p:cmAuthor>
  <p:cmAuthor id="4" name="Resha, Karen (CDC/DDID/NCHHSTP/OD)" initials="RK(" lastIdx="2" clrIdx="3">
    <p:extLst>
      <p:ext uri="{19B8F6BF-5375-455C-9EA6-DF929625EA0E}">
        <p15:presenceInfo xmlns:p15="http://schemas.microsoft.com/office/powerpoint/2012/main" userId="S::kdr1@cdc.gov::a215fd98-229d-4e39-9252-09513bdd8e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F6A01A"/>
    <a:srgbClr val="00928F"/>
    <a:srgbClr val="000000"/>
    <a:srgbClr val="9A4E9E"/>
    <a:srgbClr val="86B2D8"/>
    <a:srgbClr val="00788A"/>
    <a:srgbClr val="7AC143"/>
    <a:srgbClr val="EC881D"/>
    <a:srgbClr val="0F56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388" autoAdjust="0"/>
    <p:restoredTop sz="69759" autoAdjust="0"/>
  </p:normalViewPr>
  <p:slideViewPr>
    <p:cSldViewPr snapToGrid="0">
      <p:cViewPr varScale="1">
        <p:scale>
          <a:sx n="101" d="100"/>
          <a:sy n="101" d="100"/>
        </p:scale>
        <p:origin x="234" y="10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83" d="100"/>
          <a:sy n="83" d="100"/>
        </p:scale>
        <p:origin x="3174"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font" Target="fonts/font4.fntdata"/><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6.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fntdata"/><Relationship Id="rId44"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customXml" Target="../customXml/item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3.fntdata"/><Relationship Id="rId38"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CCD9D4F3-1CB6-4E57-BC6A-8FDD6DF1AC39}" type="datetimeFigureOut">
              <a:rPr lang="en-US" smtClean="0"/>
              <a:t>10/29/2019</a:t>
            </a:fld>
            <a:endParaRPr lang="en-US" dirty="0"/>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A352C7E1-5E17-4B76-93F9-C135FF019537}" type="slidenum">
              <a:rPr lang="en-US" smtClean="0"/>
              <a:t>‹#›</a:t>
            </a:fld>
            <a:endParaRPr lang="en-US" dirty="0"/>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10/29/2019</a:t>
            </a:fld>
            <a:endParaRPr lang="en-US" dirty="0"/>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dirty="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dirty="0"/>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r>
              <a:rPr lang="en-US" sz="1200" b="0" kern="1200" dirty="0">
                <a:solidFill>
                  <a:schemeClr val="tx1"/>
                </a:solidFill>
                <a:latin typeface="+mn-lt"/>
                <a:ea typeface="+mn-ea"/>
                <a:cs typeface="+mn-cs"/>
              </a:rPr>
              <a:t>HIV Surveillance in Urban and Nonurban Areas, 2018 (preliminary).</a:t>
            </a:r>
          </a:p>
          <a:p>
            <a:r>
              <a:rPr lang="en-US" sz="1200" b="0" kern="1200" dirty="0">
                <a:solidFill>
                  <a:schemeClr val="tx1"/>
                </a:solidFill>
                <a:latin typeface="+mn-lt"/>
                <a:ea typeface="+mn-ea"/>
                <a:cs typeface="+mn-cs"/>
              </a:rPr>
              <a:t> </a:t>
            </a:r>
          </a:p>
          <a:p>
            <a:r>
              <a:rPr lang="en-US" sz="1200" b="0" kern="1200" dirty="0">
                <a:solidFill>
                  <a:schemeClr val="tx1"/>
                </a:solidFill>
                <a:latin typeface="+mn-lt"/>
                <a:ea typeface="+mn-ea"/>
                <a:cs typeface="+mn-cs"/>
              </a:rPr>
              <a:t>For all slides in this series, the following notes apply:</a:t>
            </a:r>
          </a:p>
          <a:p>
            <a:r>
              <a:rPr lang="en-US" sz="1200" b="0" kern="1200" dirty="0">
                <a:solidFill>
                  <a:schemeClr val="tx1"/>
                </a:solidFill>
                <a:latin typeface="+mn-lt"/>
                <a:ea typeface="+mn-ea"/>
                <a:cs typeface="+mn-cs"/>
              </a:rPr>
              <a:t> </a:t>
            </a:r>
          </a:p>
          <a:p>
            <a:r>
              <a:rPr lang="en-US" sz="1200" b="0" kern="1200" dirty="0">
                <a:solidFill>
                  <a:schemeClr val="tx1"/>
                </a:solidFill>
                <a:latin typeface="+mn-lt"/>
                <a:ea typeface="+mn-ea"/>
                <a:cs typeface="+mn-cs"/>
              </a:rPr>
              <a:t>Data for the year 2018 are preliminary and based on 6 months reporting delay. Therefore, trend data are only displayed through the year 2017 to allow sufficient time (at least 12 months) for reporting of case information to accurately assess trends.</a:t>
            </a:r>
          </a:p>
          <a:p>
            <a:endParaRPr lang="en-US" sz="1200" b="0" kern="1200" dirty="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latin typeface="+mn-lt"/>
                <a:ea typeface="+mn-ea"/>
                <a:cs typeface="+mn-cs"/>
              </a:rPr>
              <a:t>Numbers and rates of diagnosed HIV infection and diagnosed infections classified as stage 3 (AIDS) are based on data from 50 states and the District of Columbia. Stage 3 (AIDS) refer specifically to persons with diagnosed HIV whose infection was classified as stage 3 (AIDS) during a given year (for diagnoses) or whose infection has ever been classified as stage 3 (AIDS) (for prevalence and deaths).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kern="1200" dirty="0">
              <a:solidFill>
                <a:schemeClr val="tx1"/>
              </a:solidFill>
              <a:latin typeface="+mn-lt"/>
              <a:ea typeface="+mn-ea"/>
              <a:cs typeface="+mn-cs"/>
            </a:endParaRPr>
          </a:p>
          <a:p>
            <a:r>
              <a:rPr lang="en-US" sz="1200" b="0" kern="1200" dirty="0">
                <a:solidFill>
                  <a:schemeClr val="tx1"/>
                </a:solidFill>
                <a:latin typeface="+mn-lt"/>
                <a:ea typeface="+mn-ea"/>
                <a:cs typeface="+mn-cs"/>
              </a:rPr>
              <a:t>Rates for transmission category are not provided because of the absence of denominator data from the U.S. Census Bureau. </a:t>
            </a:r>
          </a:p>
          <a:p>
            <a:endParaRPr lang="en-US" sz="1200" b="0" kern="1200" dirty="0">
              <a:solidFill>
                <a:schemeClr val="tx1"/>
              </a:solidFill>
              <a:latin typeface="+mn-lt"/>
              <a:ea typeface="+mn-ea"/>
              <a:cs typeface="+mn-cs"/>
            </a:endParaRPr>
          </a:p>
          <a:p>
            <a:r>
              <a:rPr lang="en-US" sz="1200" b="0" kern="1200" dirty="0">
                <a:solidFill>
                  <a:schemeClr val="tx1"/>
                </a:solidFill>
                <a:latin typeface="+mn-lt"/>
                <a:ea typeface="+mn-ea"/>
                <a:cs typeface="+mn-cs"/>
              </a:rPr>
              <a:t>The standard used for reporting trends in numbers and rates is based on an increase or a decrease of 5% or more during the specified time frame (e.g., when comparing 2010 and 2017). </a:t>
            </a:r>
          </a:p>
          <a:p>
            <a:endParaRPr lang="en-US" sz="1200" b="0" kern="1200" dirty="0">
              <a:solidFill>
                <a:schemeClr val="tx1"/>
              </a:solidFill>
              <a:latin typeface="+mn-lt"/>
              <a:ea typeface="+mn-ea"/>
              <a:cs typeface="+mn-cs"/>
            </a:endParaRPr>
          </a:p>
          <a:p>
            <a:r>
              <a:rPr lang="en-US" sz="1200" b="0" kern="1200" dirty="0">
                <a:solidFill>
                  <a:schemeClr val="tx1"/>
                </a:solidFill>
                <a:latin typeface="+mn-lt"/>
                <a:ea typeface="+mn-ea"/>
                <a:cs typeface="+mn-cs"/>
              </a:rPr>
              <a:t>Data are presented for diagnoses of HIV infection reported to CDC through June 2019. </a:t>
            </a:r>
          </a:p>
          <a:p>
            <a:endParaRPr lang="en-US" sz="1200" b="0" kern="1200" dirty="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Data re-release agreements between CDC and state/local HIV surveillance programs require certain levels of cell suppression at the state and county level in order to ensure confidentiality of personally identifiable information.</a:t>
            </a:r>
          </a:p>
          <a:p>
            <a:endParaRPr lang="en-US" sz="1200" b="0" kern="1200" dirty="0">
              <a:solidFill>
                <a:schemeClr val="tx1"/>
              </a:solidFill>
              <a:latin typeface="+mn-lt"/>
              <a:ea typeface="+mn-ea"/>
              <a:cs typeface="+mn-cs"/>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16130" indent="-275434">
              <a:defRPr>
                <a:solidFill>
                  <a:schemeClr val="tx1"/>
                </a:solidFill>
                <a:latin typeface="Myriad Web Pro" panose="020B0503030403020204" pitchFamily="34" charset="0"/>
              </a:defRPr>
            </a:lvl2pPr>
            <a:lvl3pPr marL="1101738" indent="-220348">
              <a:defRPr>
                <a:solidFill>
                  <a:schemeClr val="tx1"/>
                </a:solidFill>
                <a:latin typeface="Myriad Web Pro" panose="020B0503030403020204" pitchFamily="34" charset="0"/>
              </a:defRPr>
            </a:lvl3pPr>
            <a:lvl4pPr marL="1542433" indent="-220348">
              <a:defRPr>
                <a:solidFill>
                  <a:schemeClr val="tx1"/>
                </a:solidFill>
                <a:latin typeface="Myriad Web Pro" panose="020B0503030403020204" pitchFamily="34" charset="0"/>
              </a:defRPr>
            </a:lvl4pPr>
            <a:lvl5pPr marL="1983128" indent="-220348">
              <a:defRPr>
                <a:solidFill>
                  <a:schemeClr val="tx1"/>
                </a:solidFill>
                <a:latin typeface="Myriad Web Pro" panose="020B0503030403020204" pitchFamily="34" charset="0"/>
              </a:defRPr>
            </a:lvl5pPr>
            <a:lvl6pPr marL="2423823" indent="-220348" fontAlgn="base">
              <a:spcBef>
                <a:spcPct val="0"/>
              </a:spcBef>
              <a:spcAft>
                <a:spcPct val="0"/>
              </a:spcAft>
              <a:defRPr>
                <a:solidFill>
                  <a:schemeClr val="tx1"/>
                </a:solidFill>
                <a:latin typeface="Myriad Web Pro" panose="020B0503030403020204" pitchFamily="34" charset="0"/>
              </a:defRPr>
            </a:lvl6pPr>
            <a:lvl7pPr marL="2864518" indent="-220348" fontAlgn="base">
              <a:spcBef>
                <a:spcPct val="0"/>
              </a:spcBef>
              <a:spcAft>
                <a:spcPct val="0"/>
              </a:spcAft>
              <a:defRPr>
                <a:solidFill>
                  <a:schemeClr val="tx1"/>
                </a:solidFill>
                <a:latin typeface="Myriad Web Pro" panose="020B0503030403020204" pitchFamily="34" charset="0"/>
              </a:defRPr>
            </a:lvl7pPr>
            <a:lvl8pPr marL="3305213" indent="-220348" fontAlgn="base">
              <a:spcBef>
                <a:spcPct val="0"/>
              </a:spcBef>
              <a:spcAft>
                <a:spcPct val="0"/>
              </a:spcAft>
              <a:defRPr>
                <a:solidFill>
                  <a:schemeClr val="tx1"/>
                </a:solidFill>
                <a:latin typeface="Myriad Web Pro" panose="020B0503030403020204" pitchFamily="34" charset="0"/>
              </a:defRPr>
            </a:lvl8pPr>
            <a:lvl9pPr marL="3745908" indent="-220348"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dirty="0">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l" rtl="0" fontAlgn="base">
              <a:spcBef>
                <a:spcPct val="30000"/>
              </a:spcBef>
              <a:spcAft>
                <a:spcPct val="0"/>
              </a:spcAft>
            </a:pPr>
            <a:r>
              <a:rPr lang="en-US" sz="1200" b="0" kern="1200" dirty="0">
                <a:solidFill>
                  <a:schemeClr val="tx1"/>
                </a:solidFill>
                <a:latin typeface="+mn-lt"/>
                <a:ea typeface="+mn-ea"/>
                <a:cs typeface="+mn-cs"/>
              </a:rPr>
              <a:t>This slide presents numbers and rates (per 100,000 population) of diagnoses of HIV infection among adults and adolescents in 2018 for each region by population size category. The highest rate for each region is found in metropolitan areas with a population of more than 500,000.  The South had the highest numbers and rates of HIV diagnoses in each of the population categories.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kern="1200" dirty="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latin typeface="+mn-lt"/>
                <a:ea typeface="+mn-ea"/>
                <a:cs typeface="+mn-cs"/>
              </a:rPr>
              <a:t>Data for the year 2018 are considered preliminary and based on 6 months reporting delay. Data exclude persons whose county of residence is unknown.</a:t>
            </a:r>
          </a:p>
          <a:p>
            <a:pPr algn="l" rtl="0" fontAlgn="base">
              <a:spcBef>
                <a:spcPct val="30000"/>
              </a:spcBef>
              <a:spcAft>
                <a:spcPct val="0"/>
              </a:spcAft>
            </a:pPr>
            <a:endParaRPr lang="en-US" sz="1200" b="0" kern="1200" dirty="0">
              <a:solidFill>
                <a:schemeClr val="tx1"/>
              </a:solidFill>
              <a:latin typeface="+mn-lt"/>
              <a:ea typeface="+mn-ea"/>
              <a:cs typeface="+mn-cs"/>
            </a:endParaRPr>
          </a:p>
          <a:p>
            <a:pPr algn="l" defTabSz="914300" rtl="0" fontAlgn="base">
              <a:spcBef>
                <a:spcPct val="30000"/>
              </a:spcBef>
              <a:spcAft>
                <a:spcPct val="0"/>
              </a:spcAft>
              <a:defRPr/>
            </a:pPr>
            <a:r>
              <a:rPr lang="en-US" sz="1200" b="0" kern="1200" dirty="0">
                <a:solidFill>
                  <a:schemeClr val="tx1"/>
                </a:solidFill>
                <a:latin typeface="+mn-lt"/>
                <a:ea typeface="+mn-ea"/>
                <a:cs typeface="+mn-cs"/>
              </a:rPr>
              <a:t>Inter-region comparisons of numbers of diagnosed HIV infections should be made cautiously because the four regions vary by number of jurisdictions and by population size. </a:t>
            </a:r>
          </a:p>
          <a:p>
            <a:pPr algn="l" rtl="0" fontAlgn="base">
              <a:spcBef>
                <a:spcPct val="30000"/>
              </a:spcBef>
              <a:spcAft>
                <a:spcPct val="0"/>
              </a:spcAft>
            </a:pPr>
            <a:r>
              <a:rPr lang="en-US" sz="1200" b="0" kern="1200" dirty="0">
                <a:solidFill>
                  <a:schemeClr val="tx1"/>
                </a:solidFill>
                <a:latin typeface="+mn-lt"/>
                <a:ea typeface="+mn-ea"/>
                <a:cs typeface="+mn-cs"/>
              </a:rPr>
              <a:t> </a:t>
            </a:r>
          </a:p>
          <a:p>
            <a:pPr algn="l" rtl="0" fontAlgn="base">
              <a:spcBef>
                <a:spcPct val="30000"/>
              </a:spcBef>
              <a:spcAft>
                <a:spcPct val="0"/>
              </a:spcAft>
            </a:pPr>
            <a:r>
              <a:rPr lang="en-US" sz="1200" b="0" kern="1200" dirty="0">
                <a:solidFill>
                  <a:schemeClr val="tx1"/>
                </a:solidFill>
                <a:latin typeface="+mn-lt"/>
                <a:ea typeface="+mn-ea"/>
                <a:cs typeface="+mn-cs"/>
              </a:rPr>
              <a:t>Regions of residence are defined as follows:</a:t>
            </a:r>
          </a:p>
          <a:p>
            <a:pPr algn="l" rtl="0" fontAlgn="base">
              <a:spcBef>
                <a:spcPct val="30000"/>
              </a:spcBef>
              <a:spcAft>
                <a:spcPct val="0"/>
              </a:spcAft>
            </a:pPr>
            <a:r>
              <a:rPr lang="en-US" sz="1200" b="0" kern="1200" dirty="0">
                <a:solidFill>
                  <a:schemeClr val="tx1"/>
                </a:solidFill>
                <a:latin typeface="+mn-lt"/>
                <a:ea typeface="+mn-ea"/>
                <a:cs typeface="+mn-cs"/>
              </a:rPr>
              <a:t>Northeast—Connecticut, Maine, Massachusetts, New Hampshire, New Jersey, New York, Pennsylvania, Rhode Island, Vermont</a:t>
            </a:r>
            <a:br>
              <a:rPr lang="en-US" sz="1200" b="0" kern="1200" dirty="0">
                <a:solidFill>
                  <a:schemeClr val="tx1"/>
                </a:solidFill>
                <a:latin typeface="+mn-lt"/>
                <a:ea typeface="+mn-ea"/>
                <a:cs typeface="+mn-cs"/>
              </a:rPr>
            </a:br>
            <a:br>
              <a:rPr lang="en-US" sz="1200" b="0" kern="1200" dirty="0">
                <a:solidFill>
                  <a:schemeClr val="tx1"/>
                </a:solidFill>
                <a:latin typeface="+mn-lt"/>
                <a:ea typeface="+mn-ea"/>
                <a:cs typeface="+mn-cs"/>
              </a:rPr>
            </a:br>
            <a:r>
              <a:rPr lang="en-US" sz="1200" b="0" kern="1200" dirty="0">
                <a:solidFill>
                  <a:schemeClr val="tx1"/>
                </a:solidFill>
                <a:latin typeface="+mn-lt"/>
                <a:ea typeface="+mn-ea"/>
                <a:cs typeface="+mn-cs"/>
              </a:rPr>
              <a:t>Midwest—Illinois, Indiana, Iowa, Kansas, Michigan, Minnesota, Missouri, Nebraska, North Dakota, Ohio, South Dakota, Wisconsin</a:t>
            </a:r>
            <a:br>
              <a:rPr lang="en-US" sz="1200" b="0" kern="1200" dirty="0">
                <a:solidFill>
                  <a:schemeClr val="tx1"/>
                </a:solidFill>
                <a:latin typeface="+mn-lt"/>
                <a:ea typeface="+mn-ea"/>
                <a:cs typeface="+mn-cs"/>
              </a:rPr>
            </a:br>
            <a:br>
              <a:rPr lang="en-US" sz="1200" b="0" kern="1200" dirty="0">
                <a:solidFill>
                  <a:schemeClr val="tx1"/>
                </a:solidFill>
                <a:latin typeface="+mn-lt"/>
                <a:ea typeface="+mn-ea"/>
                <a:cs typeface="+mn-cs"/>
              </a:rPr>
            </a:br>
            <a:r>
              <a:rPr lang="en-US" sz="1200" b="0" kern="1200" dirty="0">
                <a:solidFill>
                  <a:schemeClr val="tx1"/>
                </a:solidFill>
                <a:latin typeface="+mn-lt"/>
                <a:ea typeface="+mn-ea"/>
                <a:cs typeface="+mn-cs"/>
              </a:rPr>
              <a:t>South—Alabama, Arkansas, Delaware, District of Columbia, Florida, Georgia, Kentucky, Louisiana, Maryland, Mississippi, North Carolina, Oklahoma, South Carolina, Tennessee, Texas, Virginia, West Virginia</a:t>
            </a:r>
            <a:br>
              <a:rPr lang="en-US" sz="1200" b="0" kern="1200" dirty="0">
                <a:solidFill>
                  <a:schemeClr val="tx1"/>
                </a:solidFill>
                <a:latin typeface="+mn-lt"/>
                <a:ea typeface="+mn-ea"/>
                <a:cs typeface="+mn-cs"/>
              </a:rPr>
            </a:br>
            <a:br>
              <a:rPr lang="en-US" sz="1200" b="0" kern="1200" dirty="0">
                <a:solidFill>
                  <a:schemeClr val="tx1"/>
                </a:solidFill>
                <a:latin typeface="+mn-lt"/>
                <a:ea typeface="+mn-ea"/>
                <a:cs typeface="+mn-cs"/>
              </a:rPr>
            </a:br>
            <a:r>
              <a:rPr lang="en-US" sz="1200" b="0" kern="1200" dirty="0">
                <a:solidFill>
                  <a:schemeClr val="tx1"/>
                </a:solidFill>
                <a:latin typeface="+mn-lt"/>
                <a:ea typeface="+mn-ea"/>
                <a:cs typeface="+mn-cs"/>
              </a:rPr>
              <a:t>West—Alaska, Arizona, California, Colorado, Hawaii, Idaho, Montana, Nevada, New Mexico, Oregon, Utah, Washington, Wyoming </a:t>
            </a:r>
          </a:p>
        </p:txBody>
      </p:sp>
      <p:sp>
        <p:nvSpPr>
          <p:cNvPr id="4" name="Slide Number Placeholder 3"/>
          <p:cNvSpPr>
            <a:spLocks noGrp="1"/>
          </p:cNvSpPr>
          <p:nvPr>
            <p:ph type="sldNum" sz="quarter" idx="10"/>
          </p:nvPr>
        </p:nvSpPr>
        <p:spPr/>
        <p:txBody>
          <a:bodyPr/>
          <a:lstStyle/>
          <a:p>
            <a:fld id="{6505D353-1430-4CA8-B696-35569935E51E}" type="slidenum">
              <a:rPr lang="en-US" smtClean="0"/>
              <a:pPr/>
              <a:t>10</a:t>
            </a:fld>
            <a:endParaRPr lang="en-US" dirty="0"/>
          </a:p>
        </p:txBody>
      </p:sp>
    </p:spTree>
    <p:extLst>
      <p:ext uri="{BB962C8B-B14F-4D97-AF65-F5344CB8AC3E}">
        <p14:creationId xmlns:p14="http://schemas.microsoft.com/office/powerpoint/2010/main" val="1804664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spcBef>
                <a:spcPct val="30000"/>
              </a:spcBef>
              <a:spcAft>
                <a:spcPct val="0"/>
              </a:spcAft>
            </a:pPr>
            <a:r>
              <a:rPr lang="en-US" sz="1200" b="0" kern="1200" dirty="0">
                <a:solidFill>
                  <a:schemeClr val="tx1"/>
                </a:solidFill>
                <a:latin typeface="+mn-lt"/>
                <a:ea typeface="+mn-ea"/>
                <a:cs typeface="+mn-cs"/>
              </a:rPr>
              <a:t>This slide presents the percentage distribution of diagnoses of HIV infection for 2018 among adults and adolescents by age at diagnosis and by population of area of residence in the United States.</a:t>
            </a:r>
          </a:p>
          <a:p>
            <a:pPr algn="l" rtl="0" fontAlgn="base">
              <a:spcBef>
                <a:spcPct val="30000"/>
              </a:spcBef>
              <a:spcAft>
                <a:spcPct val="0"/>
              </a:spcAft>
            </a:pPr>
            <a:r>
              <a:rPr lang="en-US" sz="1200" b="0" kern="1200" dirty="0">
                <a:solidFill>
                  <a:schemeClr val="tx1"/>
                </a:solidFill>
                <a:latin typeface="+mn-lt"/>
                <a:ea typeface="+mn-ea"/>
                <a:cs typeface="+mn-cs"/>
              </a:rPr>
              <a:t> </a:t>
            </a:r>
          </a:p>
          <a:p>
            <a:pPr algn="l" rtl="0" fontAlgn="base">
              <a:spcBef>
                <a:spcPct val="30000"/>
              </a:spcBef>
              <a:spcAft>
                <a:spcPct val="0"/>
              </a:spcAft>
            </a:pPr>
            <a:r>
              <a:rPr lang="en-US" sz="1200" b="0" kern="1200" dirty="0">
                <a:solidFill>
                  <a:schemeClr val="tx1"/>
                </a:solidFill>
                <a:latin typeface="+mn-lt"/>
                <a:ea typeface="+mn-ea"/>
                <a:cs typeface="+mn-cs"/>
              </a:rPr>
              <a:t>In each population category, approximately 32–36% of diagnoses of HIV infection were among adults aged 25–34 years at diagnosis, 20–23% were among persons aged 13–24 years, 18–21% were among adults aged 35–44 years, and 14–15% were among adults aged 45–54 years. Approximately 10–12% of diagnoses in each population category were among adults aged 55 years and older at diagnosis.</a:t>
            </a:r>
          </a:p>
          <a:p>
            <a:pPr algn="l" rtl="0" fontAlgn="base">
              <a:spcBef>
                <a:spcPct val="30000"/>
              </a:spcBef>
              <a:spcAft>
                <a:spcPct val="0"/>
              </a:spcAft>
            </a:pPr>
            <a:r>
              <a:rPr lang="en-US" sz="1200" b="0" kern="1200" dirty="0">
                <a:solidFill>
                  <a:schemeClr val="tx1"/>
                </a:solidFill>
                <a:latin typeface="+mn-lt"/>
                <a:ea typeface="+mn-ea"/>
                <a:cs typeface="+mn-cs"/>
              </a:rPr>
              <a:t> </a:t>
            </a:r>
          </a:p>
          <a:p>
            <a:pPr algn="l" defTabSz="914300" rtl="0" fontAlgn="base">
              <a:spcBef>
                <a:spcPct val="30000"/>
              </a:spcBef>
              <a:spcAft>
                <a:spcPct val="0"/>
              </a:spcAft>
              <a:defRPr/>
            </a:pPr>
            <a:r>
              <a:rPr lang="en-US" sz="1200" b="0" kern="1200" dirty="0">
                <a:solidFill>
                  <a:schemeClr val="tx1"/>
                </a:solidFill>
                <a:latin typeface="+mn-lt"/>
                <a:ea typeface="+mn-ea"/>
                <a:cs typeface="+mn-cs"/>
              </a:rPr>
              <a:t>Data for the year 2018 are considered preliminary and based on 6 months reporting delay. Data exclude persons whose county of residence is unknown. </a:t>
            </a:r>
          </a:p>
        </p:txBody>
      </p:sp>
      <p:sp>
        <p:nvSpPr>
          <p:cNvPr id="4" name="Slide Number Placeholder 3"/>
          <p:cNvSpPr>
            <a:spLocks noGrp="1"/>
          </p:cNvSpPr>
          <p:nvPr>
            <p:ph type="sldNum" sz="quarter" idx="10"/>
          </p:nvPr>
        </p:nvSpPr>
        <p:spPr/>
        <p:txBody>
          <a:bodyPr/>
          <a:lstStyle/>
          <a:p>
            <a:fld id="{7E82054C-5FFB-4925-88B8-34BFE44764D6}" type="slidenum">
              <a:rPr lang="en-US" smtClean="0"/>
              <a:pPr/>
              <a:t>11</a:t>
            </a:fld>
            <a:endParaRPr lang="en-US" dirty="0"/>
          </a:p>
        </p:txBody>
      </p:sp>
    </p:spTree>
    <p:extLst>
      <p:ext uri="{BB962C8B-B14F-4D97-AF65-F5344CB8AC3E}">
        <p14:creationId xmlns:p14="http://schemas.microsoft.com/office/powerpoint/2010/main" val="3537878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spcBef>
                <a:spcPct val="30000"/>
              </a:spcBef>
              <a:spcAft>
                <a:spcPct val="0"/>
              </a:spcAft>
            </a:pPr>
            <a:r>
              <a:rPr lang="en-US" sz="1200" b="0" kern="1200" dirty="0">
                <a:solidFill>
                  <a:schemeClr val="tx1"/>
                </a:solidFill>
                <a:latin typeface="+mn-lt"/>
                <a:ea typeface="+mn-ea"/>
                <a:cs typeface="+mn-cs"/>
              </a:rPr>
              <a:t>The majority of adults and adolescents with HIV infection diagnosed in 2018 resided in metropolitan areas with populations of 500,000 or more in the United States. Blacks/African Americans accounted for the largest percentage of diagnoses of HIV infection regardless of the population of area of residence at diagnosis. Whites accounted for a smaller percentage (23%) of diagnoses of HIV infection in metropolitan areas with populations 500,000 or more than in areas with smaller populations. Hispanics/Latinos accounted for a larger percentage (28%) of diagnoses of HIV infection in metropolitan areas with populations of 500,000 or more than in areas with smaller populations.</a:t>
            </a:r>
          </a:p>
          <a:p>
            <a:pPr algn="l" rtl="0" fontAlgn="base">
              <a:spcBef>
                <a:spcPct val="30000"/>
              </a:spcBef>
              <a:spcAft>
                <a:spcPct val="0"/>
              </a:spcAft>
            </a:pPr>
            <a:r>
              <a:rPr lang="en-US" sz="1200" b="0" kern="1200" dirty="0">
                <a:solidFill>
                  <a:schemeClr val="tx1"/>
                </a:solidFill>
                <a:latin typeface="+mn-lt"/>
                <a:ea typeface="+mn-ea"/>
                <a:cs typeface="+mn-cs"/>
              </a:rPr>
              <a:t> </a:t>
            </a:r>
          </a:p>
          <a:p>
            <a:pPr algn="l" rtl="0" fontAlgn="base">
              <a:spcBef>
                <a:spcPct val="30000"/>
              </a:spcBef>
              <a:spcAft>
                <a:spcPct val="0"/>
              </a:spcAft>
            </a:pPr>
            <a:r>
              <a:rPr lang="en-US" sz="1200" b="0" kern="1200" dirty="0">
                <a:solidFill>
                  <a:schemeClr val="tx1"/>
                </a:solidFill>
                <a:latin typeface="+mn-lt"/>
                <a:ea typeface="+mn-ea"/>
                <a:cs typeface="+mn-cs"/>
              </a:rPr>
              <a:t>Data for the year 2018 are considered preliminary and based on 6 months reporting delay. Data exclude persons whose county of residence is unknown.</a:t>
            </a:r>
          </a:p>
          <a:p>
            <a:pPr algn="l" rtl="0" fontAlgn="base">
              <a:spcBef>
                <a:spcPct val="30000"/>
              </a:spcBef>
              <a:spcAft>
                <a:spcPct val="0"/>
              </a:spcAft>
            </a:pPr>
            <a:endParaRPr lang="en-US" sz="1200" b="0" kern="1200" dirty="0">
              <a:solidFill>
                <a:schemeClr val="tx1"/>
              </a:solidFill>
              <a:latin typeface="+mn-lt"/>
              <a:ea typeface="+mn-ea"/>
              <a:cs typeface="+mn-cs"/>
            </a:endParaRPr>
          </a:p>
          <a:p>
            <a:pPr algn="l" rtl="0" fontAlgn="base">
              <a:spcBef>
                <a:spcPct val="30000"/>
              </a:spcBef>
              <a:spcAft>
                <a:spcPct val="0"/>
              </a:spcAft>
            </a:pPr>
            <a:r>
              <a:rPr lang="en-US" sz="1200" b="0" kern="1200" dirty="0">
                <a:solidFill>
                  <a:schemeClr val="tx1"/>
                </a:solidFill>
                <a:latin typeface="+mn-lt"/>
                <a:ea typeface="+mn-ea"/>
                <a:cs typeface="+mn-cs"/>
              </a:rPr>
              <a:t>Hispanics/Latinos can be of any race.</a:t>
            </a:r>
          </a:p>
        </p:txBody>
      </p:sp>
      <p:sp>
        <p:nvSpPr>
          <p:cNvPr id="4" name="Slide Number Placeholder 3"/>
          <p:cNvSpPr>
            <a:spLocks noGrp="1"/>
          </p:cNvSpPr>
          <p:nvPr>
            <p:ph type="sldNum" sz="quarter" idx="10"/>
          </p:nvPr>
        </p:nvSpPr>
        <p:spPr/>
        <p:txBody>
          <a:bodyPr/>
          <a:lstStyle/>
          <a:p>
            <a:fld id="{7E82054C-5FFB-4925-88B8-34BFE44764D6}" type="slidenum">
              <a:rPr lang="en-US" smtClean="0"/>
              <a:pPr/>
              <a:t>12</a:t>
            </a:fld>
            <a:endParaRPr lang="en-US" dirty="0"/>
          </a:p>
        </p:txBody>
      </p:sp>
    </p:spTree>
    <p:extLst>
      <p:ext uri="{BB962C8B-B14F-4D97-AF65-F5344CB8AC3E}">
        <p14:creationId xmlns:p14="http://schemas.microsoft.com/office/powerpoint/2010/main" val="4273683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14300" rtl="0" fontAlgn="base">
              <a:spcBef>
                <a:spcPct val="30000"/>
              </a:spcBef>
              <a:spcAft>
                <a:spcPct val="0"/>
              </a:spcAft>
              <a:defRPr/>
            </a:pPr>
            <a:r>
              <a:rPr lang="en-US" sz="1200" b="0" kern="1200" dirty="0">
                <a:solidFill>
                  <a:schemeClr val="tx1"/>
                </a:solidFill>
                <a:latin typeface="+mn-lt"/>
                <a:ea typeface="+mn-ea"/>
                <a:cs typeface="+mn-cs"/>
              </a:rPr>
              <a:t>In 2018, in the Northeast region of the United States, the highest rates (per 100,000 population) of diagnoses of HIV infection in each population size category were among blacks/African Americans. The rates of HIV diagnoses among blacks/African Americans, Hispanics/Latinos, and whites decreased as population size decreased. The rate of HIV diagnoses among persons of multiple races was highest in the MSA of 500,000 or more.  The rates in American Indian/Alaska Natives, Asians, Native Hawaiians/other Pacific Islanders, and persons of multiple races should be interpreted with caution, because both the population sizes and numbers of HIV diagnoses in these groups were small.</a:t>
            </a:r>
          </a:p>
          <a:p>
            <a:pPr algn="l" rtl="0" fontAlgn="base">
              <a:spcBef>
                <a:spcPct val="30000"/>
              </a:spcBef>
              <a:spcAft>
                <a:spcPct val="0"/>
              </a:spcAft>
            </a:pPr>
            <a:r>
              <a:rPr lang="en-US" sz="1200" b="0" kern="1200" dirty="0">
                <a:solidFill>
                  <a:schemeClr val="tx1"/>
                </a:solidFill>
                <a:latin typeface="+mn-lt"/>
                <a:ea typeface="+mn-ea"/>
                <a:cs typeface="+mn-cs"/>
              </a:rPr>
              <a:t> </a:t>
            </a:r>
          </a:p>
          <a:p>
            <a:pPr algn="l" rtl="0" fontAlgn="base">
              <a:spcBef>
                <a:spcPct val="30000"/>
              </a:spcBef>
              <a:spcAft>
                <a:spcPct val="0"/>
              </a:spcAft>
            </a:pPr>
            <a:r>
              <a:rPr lang="en-US" sz="1200" b="0" kern="1200" dirty="0">
                <a:solidFill>
                  <a:schemeClr val="tx1"/>
                </a:solidFill>
                <a:latin typeface="+mn-lt"/>
                <a:ea typeface="+mn-ea"/>
                <a:cs typeface="+mn-cs"/>
              </a:rPr>
              <a:t>Data for the year 2018 are considered preliminary and based on 6 months reporting delay. Data exclude persons whose county of residence is unknown.</a:t>
            </a:r>
          </a:p>
          <a:p>
            <a:pPr algn="l" rtl="0" fontAlgn="base">
              <a:spcBef>
                <a:spcPct val="30000"/>
              </a:spcBef>
              <a:spcAft>
                <a:spcPct val="0"/>
              </a:spcAft>
            </a:pPr>
            <a:r>
              <a:rPr lang="en-US" sz="1200" b="0" kern="1200" dirty="0">
                <a:solidFill>
                  <a:schemeClr val="tx1"/>
                </a:solidFill>
                <a:latin typeface="+mn-lt"/>
                <a:ea typeface="+mn-ea"/>
                <a:cs typeface="+mn-cs"/>
              </a:rPr>
              <a:t> </a:t>
            </a:r>
          </a:p>
          <a:p>
            <a:pPr algn="l" rtl="0" fontAlgn="base">
              <a:spcBef>
                <a:spcPct val="30000"/>
              </a:spcBef>
              <a:spcAft>
                <a:spcPct val="0"/>
              </a:spcAft>
            </a:pPr>
            <a:r>
              <a:rPr lang="en-US" sz="1200" b="0" kern="1200" dirty="0">
                <a:solidFill>
                  <a:schemeClr val="tx1"/>
                </a:solidFill>
                <a:latin typeface="+mn-lt"/>
                <a:ea typeface="+mn-ea"/>
                <a:cs typeface="+mn-cs"/>
              </a:rPr>
              <a:t>The Northeast region of the United States includes Connecticut, Maine, Massachusetts, New Hampshire, New Jersey, New York, Pennsylvania, Rhode Island, and Vermont.</a:t>
            </a:r>
          </a:p>
          <a:p>
            <a:pPr algn="l" rtl="0" fontAlgn="base">
              <a:spcBef>
                <a:spcPct val="30000"/>
              </a:spcBef>
              <a:spcAft>
                <a:spcPct val="0"/>
              </a:spcAft>
            </a:pPr>
            <a:r>
              <a:rPr lang="en-US" sz="1200" b="0" kern="1200" dirty="0">
                <a:solidFill>
                  <a:schemeClr val="tx1"/>
                </a:solidFill>
                <a:latin typeface="+mn-lt"/>
                <a:ea typeface="+mn-ea"/>
                <a:cs typeface="+mn-cs"/>
              </a:rPr>
              <a:t> </a:t>
            </a:r>
          </a:p>
          <a:p>
            <a:pPr algn="l" rtl="0" fontAlgn="base">
              <a:spcBef>
                <a:spcPct val="30000"/>
              </a:spcBef>
              <a:spcAft>
                <a:spcPct val="0"/>
              </a:spcAft>
            </a:pPr>
            <a:r>
              <a:rPr lang="en-US" sz="1200" b="0" kern="1200" dirty="0">
                <a:solidFill>
                  <a:schemeClr val="tx1"/>
                </a:solidFill>
                <a:latin typeface="+mn-lt"/>
                <a:ea typeface="+mn-ea"/>
                <a:cs typeface="+mn-cs"/>
              </a:rPr>
              <a:t>Hispanics/Latinos can be of any race.</a:t>
            </a:r>
          </a:p>
        </p:txBody>
      </p:sp>
      <p:sp>
        <p:nvSpPr>
          <p:cNvPr id="4" name="Slide Number Placeholder 3"/>
          <p:cNvSpPr>
            <a:spLocks noGrp="1"/>
          </p:cNvSpPr>
          <p:nvPr>
            <p:ph type="sldNum" sz="quarter" idx="10"/>
          </p:nvPr>
        </p:nvSpPr>
        <p:spPr/>
        <p:txBody>
          <a:bodyPr/>
          <a:lstStyle/>
          <a:p>
            <a:fld id="{7E82054C-5FFB-4925-88B8-34BFE44764D6}" type="slidenum">
              <a:rPr lang="en-US" smtClean="0"/>
              <a:pPr/>
              <a:t>13</a:t>
            </a:fld>
            <a:endParaRPr lang="en-US" dirty="0"/>
          </a:p>
        </p:txBody>
      </p:sp>
    </p:spTree>
    <p:extLst>
      <p:ext uri="{BB962C8B-B14F-4D97-AF65-F5344CB8AC3E}">
        <p14:creationId xmlns:p14="http://schemas.microsoft.com/office/powerpoint/2010/main" val="2060758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14300" rtl="0" fontAlgn="base">
              <a:spcBef>
                <a:spcPct val="30000"/>
              </a:spcBef>
              <a:spcAft>
                <a:spcPct val="0"/>
              </a:spcAft>
              <a:defRPr/>
            </a:pPr>
            <a:r>
              <a:rPr lang="en-US" sz="1200" b="0" kern="1200" dirty="0">
                <a:solidFill>
                  <a:schemeClr val="tx1"/>
                </a:solidFill>
                <a:latin typeface="+mn-lt"/>
                <a:ea typeface="+mn-ea"/>
                <a:cs typeface="+mn-cs"/>
              </a:rPr>
              <a:t>In 2018, in the Midwest region of the United States, the highest rates (per 100,000 population) of diagnoses of HIV infection in each population size category were among blacks/African Americans. The rates of HIV diagnoses among blacks/African Americans, Hispanics/Latinos, and whites decreased as population size decreased. The rates in American Indian/Alaska Natives, Asians, Native Hawaiians/other Pacific Islanders, and persons of multiple races should be interpreted with caution, because both the population sizes and numbers of HIV diagnoses in these groups were small.</a:t>
            </a:r>
          </a:p>
          <a:p>
            <a:pPr algn="l" rtl="0" fontAlgn="base">
              <a:spcBef>
                <a:spcPct val="30000"/>
              </a:spcBef>
              <a:spcAft>
                <a:spcPct val="0"/>
              </a:spcAft>
            </a:pPr>
            <a:r>
              <a:rPr lang="en-US" sz="1200" b="0" kern="1200" dirty="0">
                <a:solidFill>
                  <a:schemeClr val="tx1"/>
                </a:solidFill>
                <a:latin typeface="+mn-lt"/>
                <a:ea typeface="+mn-ea"/>
                <a:cs typeface="+mn-cs"/>
              </a:rPr>
              <a:t> </a:t>
            </a:r>
          </a:p>
          <a:p>
            <a:pPr algn="l" rtl="0" fontAlgn="base">
              <a:spcBef>
                <a:spcPct val="30000"/>
              </a:spcBef>
              <a:spcAft>
                <a:spcPct val="0"/>
              </a:spcAft>
            </a:pPr>
            <a:r>
              <a:rPr lang="en-US" sz="1200" b="0" kern="1200" dirty="0">
                <a:solidFill>
                  <a:schemeClr val="tx1"/>
                </a:solidFill>
                <a:latin typeface="+mn-lt"/>
                <a:ea typeface="+mn-ea"/>
                <a:cs typeface="+mn-cs"/>
              </a:rPr>
              <a:t>Data for the year 2018 are considered preliminary and based on 6 months reporting delay. Data exclude persons whose county of residence is unknown.</a:t>
            </a:r>
          </a:p>
          <a:p>
            <a:pPr algn="l" rtl="0" fontAlgn="base">
              <a:spcBef>
                <a:spcPct val="30000"/>
              </a:spcBef>
              <a:spcAft>
                <a:spcPct val="0"/>
              </a:spcAft>
            </a:pPr>
            <a:r>
              <a:rPr lang="en-US" sz="1200" b="0" kern="1200" dirty="0">
                <a:solidFill>
                  <a:schemeClr val="tx1"/>
                </a:solidFill>
                <a:latin typeface="+mn-lt"/>
                <a:ea typeface="+mn-ea"/>
                <a:cs typeface="+mn-cs"/>
              </a:rPr>
              <a:t> </a:t>
            </a:r>
          </a:p>
          <a:p>
            <a:pPr algn="l" rtl="0" fontAlgn="base">
              <a:spcBef>
                <a:spcPct val="30000"/>
              </a:spcBef>
              <a:spcAft>
                <a:spcPct val="0"/>
              </a:spcAft>
            </a:pPr>
            <a:r>
              <a:rPr lang="en-US" sz="1200" b="0" kern="1200" dirty="0">
                <a:solidFill>
                  <a:schemeClr val="tx1"/>
                </a:solidFill>
                <a:latin typeface="+mn-lt"/>
                <a:ea typeface="+mn-ea"/>
                <a:cs typeface="+mn-cs"/>
              </a:rPr>
              <a:t>The Midwest region of the United States includes Illinois, Indiana, Iowa, Kansas, Michigan, Minnesota, Missouri, Nebraska, North Dakota, Ohio, South Dakota, and Wisconsin.</a:t>
            </a:r>
          </a:p>
          <a:p>
            <a:pPr algn="l" rtl="0" fontAlgn="base">
              <a:spcBef>
                <a:spcPct val="30000"/>
              </a:spcBef>
              <a:spcAft>
                <a:spcPct val="0"/>
              </a:spcAft>
            </a:pPr>
            <a:r>
              <a:rPr lang="en-US" sz="1200" b="0" kern="1200" dirty="0">
                <a:solidFill>
                  <a:schemeClr val="tx1"/>
                </a:solidFill>
                <a:latin typeface="+mn-lt"/>
                <a:ea typeface="+mn-ea"/>
                <a:cs typeface="+mn-cs"/>
              </a:rPr>
              <a:t> </a:t>
            </a:r>
          </a:p>
          <a:p>
            <a:pPr algn="l" rtl="0" fontAlgn="base">
              <a:spcBef>
                <a:spcPct val="30000"/>
              </a:spcBef>
              <a:spcAft>
                <a:spcPct val="0"/>
              </a:spcAft>
            </a:pPr>
            <a:r>
              <a:rPr lang="en-US" sz="1200" b="0" kern="1200" dirty="0">
                <a:solidFill>
                  <a:schemeClr val="tx1"/>
                </a:solidFill>
                <a:latin typeface="+mn-lt"/>
                <a:ea typeface="+mn-ea"/>
                <a:cs typeface="+mn-cs"/>
              </a:rPr>
              <a:t>Hispanics/Latinos can be of any race.</a:t>
            </a:r>
          </a:p>
        </p:txBody>
      </p:sp>
      <p:sp>
        <p:nvSpPr>
          <p:cNvPr id="4" name="Slide Number Placeholder 3"/>
          <p:cNvSpPr>
            <a:spLocks noGrp="1"/>
          </p:cNvSpPr>
          <p:nvPr>
            <p:ph type="sldNum" sz="quarter" idx="10"/>
          </p:nvPr>
        </p:nvSpPr>
        <p:spPr/>
        <p:txBody>
          <a:bodyPr/>
          <a:lstStyle/>
          <a:p>
            <a:fld id="{7E82054C-5FFB-4925-88B8-34BFE44764D6}" type="slidenum">
              <a:rPr lang="en-US" smtClean="0"/>
              <a:pPr/>
              <a:t>14</a:t>
            </a:fld>
            <a:endParaRPr lang="en-US" dirty="0"/>
          </a:p>
        </p:txBody>
      </p:sp>
    </p:spTree>
    <p:extLst>
      <p:ext uri="{BB962C8B-B14F-4D97-AF65-F5344CB8AC3E}">
        <p14:creationId xmlns:p14="http://schemas.microsoft.com/office/powerpoint/2010/main" val="3355910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14300" rtl="0" fontAlgn="base">
              <a:spcBef>
                <a:spcPct val="30000"/>
              </a:spcBef>
              <a:spcAft>
                <a:spcPct val="0"/>
              </a:spcAft>
              <a:defRPr/>
            </a:pPr>
            <a:r>
              <a:rPr lang="en-US" sz="1200" b="0" kern="1200" dirty="0">
                <a:solidFill>
                  <a:schemeClr val="tx1"/>
                </a:solidFill>
                <a:latin typeface="+mn-lt"/>
                <a:ea typeface="+mn-ea"/>
                <a:cs typeface="+mn-cs"/>
              </a:rPr>
              <a:t>In 2018, in the South region of the United States, the highest rates (per 100,000 population) of diagnoses of HIV infection in each population size category were among blacks/African Americans. The rates of HIV diagnoses among blacks/African Americans, Hispanics/Latinos, and whites decreased as the population size decreased. The rate of HIV diagnoses among persons of multiple races was highest in the MSA of 500,000 or more. The rates in American Indian/Alaska Natives, Asians, and Native Hawaiians/other Pacific Islanders, and persons of multiple races should be interpreted with caution, because both the population sizes and numbers of HIV diagnoses in these groups were small.</a:t>
            </a:r>
          </a:p>
          <a:p>
            <a:pPr algn="l" rtl="0" fontAlgn="base">
              <a:spcBef>
                <a:spcPct val="30000"/>
              </a:spcBef>
              <a:spcAft>
                <a:spcPct val="0"/>
              </a:spcAft>
            </a:pPr>
            <a:r>
              <a:rPr lang="en-US" sz="1200" b="0" kern="1200" dirty="0">
                <a:solidFill>
                  <a:schemeClr val="tx1"/>
                </a:solidFill>
                <a:latin typeface="+mn-lt"/>
                <a:ea typeface="+mn-ea"/>
                <a:cs typeface="+mn-cs"/>
              </a:rPr>
              <a:t> </a:t>
            </a:r>
          </a:p>
          <a:p>
            <a:pPr algn="l" rtl="0" fontAlgn="base">
              <a:spcBef>
                <a:spcPct val="30000"/>
              </a:spcBef>
              <a:spcAft>
                <a:spcPct val="0"/>
              </a:spcAft>
            </a:pPr>
            <a:r>
              <a:rPr lang="en-US" sz="1200" b="0" kern="1200" dirty="0">
                <a:solidFill>
                  <a:schemeClr val="tx1"/>
                </a:solidFill>
                <a:latin typeface="+mn-lt"/>
                <a:ea typeface="+mn-ea"/>
                <a:cs typeface="+mn-cs"/>
              </a:rPr>
              <a:t>Data for the year 2018 are considered preliminary and based on 6 months reporting delay. Data exclude persons whose county of residence is unknown.</a:t>
            </a:r>
          </a:p>
          <a:p>
            <a:pPr algn="l" rtl="0" fontAlgn="base">
              <a:spcBef>
                <a:spcPct val="30000"/>
              </a:spcBef>
              <a:spcAft>
                <a:spcPct val="0"/>
              </a:spcAft>
            </a:pPr>
            <a:r>
              <a:rPr lang="en-US" sz="1200" b="0" kern="1200" dirty="0">
                <a:solidFill>
                  <a:schemeClr val="tx1"/>
                </a:solidFill>
                <a:latin typeface="+mn-lt"/>
                <a:ea typeface="+mn-ea"/>
                <a:cs typeface="+mn-cs"/>
              </a:rPr>
              <a:t> </a:t>
            </a:r>
          </a:p>
          <a:p>
            <a:pPr algn="l" rtl="0" fontAlgn="base">
              <a:spcBef>
                <a:spcPct val="30000"/>
              </a:spcBef>
              <a:spcAft>
                <a:spcPct val="0"/>
              </a:spcAft>
            </a:pPr>
            <a:r>
              <a:rPr lang="en-US" sz="1200" b="0" kern="1200" dirty="0">
                <a:solidFill>
                  <a:schemeClr val="tx1"/>
                </a:solidFill>
                <a:latin typeface="+mn-lt"/>
                <a:ea typeface="+mn-ea"/>
                <a:cs typeface="+mn-cs"/>
              </a:rPr>
              <a:t>The South region of the United States includes Alabama, Arkansas, Delaware, District of Columbia, Florida, Georgia, Kentucky, Louisiana, Maryland, Mississippi, North Carolina, Oklahoma, South Carolina, Tennessee, Texas, Virginia, and West Virginia.</a:t>
            </a:r>
          </a:p>
          <a:p>
            <a:pPr algn="l" rtl="0" fontAlgn="base">
              <a:spcBef>
                <a:spcPct val="30000"/>
              </a:spcBef>
              <a:spcAft>
                <a:spcPct val="0"/>
              </a:spcAft>
            </a:pPr>
            <a:r>
              <a:rPr lang="en-US" sz="1200" b="0" kern="1200" dirty="0">
                <a:solidFill>
                  <a:schemeClr val="tx1"/>
                </a:solidFill>
                <a:latin typeface="+mn-lt"/>
                <a:ea typeface="+mn-ea"/>
                <a:cs typeface="+mn-cs"/>
              </a:rPr>
              <a:t> </a:t>
            </a:r>
          </a:p>
          <a:p>
            <a:pPr algn="l" rtl="0" fontAlgn="base">
              <a:spcBef>
                <a:spcPct val="30000"/>
              </a:spcBef>
              <a:spcAft>
                <a:spcPct val="0"/>
              </a:spcAft>
            </a:pPr>
            <a:r>
              <a:rPr lang="en-US" sz="1200" b="0" kern="1200" dirty="0">
                <a:solidFill>
                  <a:schemeClr val="tx1"/>
                </a:solidFill>
                <a:latin typeface="+mn-lt"/>
                <a:ea typeface="+mn-ea"/>
                <a:cs typeface="+mn-cs"/>
              </a:rPr>
              <a:t>Hispanics/Latinos can be of any race.</a:t>
            </a:r>
          </a:p>
        </p:txBody>
      </p:sp>
      <p:sp>
        <p:nvSpPr>
          <p:cNvPr id="4" name="Slide Number Placeholder 3"/>
          <p:cNvSpPr>
            <a:spLocks noGrp="1"/>
          </p:cNvSpPr>
          <p:nvPr>
            <p:ph type="sldNum" sz="quarter" idx="10"/>
          </p:nvPr>
        </p:nvSpPr>
        <p:spPr/>
        <p:txBody>
          <a:bodyPr/>
          <a:lstStyle/>
          <a:p>
            <a:fld id="{7E82054C-5FFB-4925-88B8-34BFE44764D6}" type="slidenum">
              <a:rPr lang="en-US" smtClean="0"/>
              <a:pPr/>
              <a:t>15</a:t>
            </a:fld>
            <a:endParaRPr lang="en-US" dirty="0"/>
          </a:p>
        </p:txBody>
      </p:sp>
    </p:spTree>
    <p:extLst>
      <p:ext uri="{BB962C8B-B14F-4D97-AF65-F5344CB8AC3E}">
        <p14:creationId xmlns:p14="http://schemas.microsoft.com/office/powerpoint/2010/main" val="3509955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914300" rtl="0" fontAlgn="base">
              <a:spcBef>
                <a:spcPct val="30000"/>
              </a:spcBef>
              <a:spcAft>
                <a:spcPct val="0"/>
              </a:spcAft>
              <a:defRPr/>
            </a:pPr>
            <a:r>
              <a:rPr lang="en-US" sz="1200" b="0" kern="1200" dirty="0">
                <a:solidFill>
                  <a:schemeClr val="tx1"/>
                </a:solidFill>
                <a:latin typeface="+mn-lt"/>
                <a:ea typeface="+mn-ea"/>
                <a:cs typeface="+mn-cs"/>
              </a:rPr>
              <a:t>In 2018, in the West region of the United States, the highest rates (per 100,000 population) of diagnoses of HIV infection in each population category were among blacks/African Americans. The rates of HIV diagnoses among blacks/African Americans, Hispanics/Latinos, and whites decreased as population size decreased. The rates in American Indian/Alaska Natives, Asians, Native Hawaiians/other Pacific Islanders, and persons of multiple races should be interpreted with caution, because both the population sizes and numbers of HIV diagnoses in these groups were small. </a:t>
            </a:r>
          </a:p>
          <a:p>
            <a:pPr algn="l" rtl="0" fontAlgn="base">
              <a:spcBef>
                <a:spcPct val="30000"/>
              </a:spcBef>
              <a:spcAft>
                <a:spcPct val="0"/>
              </a:spcAft>
            </a:pPr>
            <a:r>
              <a:rPr lang="en-US" sz="1200" b="0" kern="1200" dirty="0">
                <a:solidFill>
                  <a:schemeClr val="tx1"/>
                </a:solidFill>
                <a:latin typeface="+mn-lt"/>
                <a:ea typeface="+mn-ea"/>
                <a:cs typeface="+mn-cs"/>
              </a:rPr>
              <a:t> </a:t>
            </a:r>
          </a:p>
          <a:p>
            <a:pPr algn="l" rtl="0" fontAlgn="base">
              <a:spcBef>
                <a:spcPct val="30000"/>
              </a:spcBef>
              <a:spcAft>
                <a:spcPct val="0"/>
              </a:spcAft>
            </a:pPr>
            <a:r>
              <a:rPr lang="en-US" sz="1200" b="0" kern="1200" dirty="0">
                <a:solidFill>
                  <a:schemeClr val="tx1"/>
                </a:solidFill>
                <a:latin typeface="+mn-lt"/>
                <a:ea typeface="+mn-ea"/>
                <a:cs typeface="+mn-cs"/>
              </a:rPr>
              <a:t>Data for the year 2018 are considered preliminary and based on 6 months reporting delay. Data exclude persons whose county of residence is unknown.</a:t>
            </a:r>
          </a:p>
          <a:p>
            <a:pPr algn="l" rtl="0" fontAlgn="base">
              <a:spcBef>
                <a:spcPct val="30000"/>
              </a:spcBef>
              <a:spcAft>
                <a:spcPct val="0"/>
              </a:spcAft>
            </a:pPr>
            <a:r>
              <a:rPr lang="en-US" sz="1200" b="0" kern="1200" dirty="0">
                <a:solidFill>
                  <a:schemeClr val="tx1"/>
                </a:solidFill>
                <a:latin typeface="+mn-lt"/>
                <a:ea typeface="+mn-ea"/>
                <a:cs typeface="+mn-cs"/>
              </a:rPr>
              <a:t> </a:t>
            </a:r>
          </a:p>
          <a:p>
            <a:pPr algn="l" rtl="0" fontAlgn="base">
              <a:spcBef>
                <a:spcPct val="30000"/>
              </a:spcBef>
              <a:spcAft>
                <a:spcPct val="0"/>
              </a:spcAft>
            </a:pPr>
            <a:r>
              <a:rPr lang="en-US" sz="1200" b="0" kern="1200" dirty="0">
                <a:solidFill>
                  <a:schemeClr val="tx1"/>
                </a:solidFill>
                <a:latin typeface="+mn-lt"/>
                <a:ea typeface="+mn-ea"/>
                <a:cs typeface="+mn-cs"/>
              </a:rPr>
              <a:t>The West region of the United States includes Alaska, Arizona, California, Colorado, Hawaii, Idaho, Montana, Nevada, New Mexico, Oregon, Utah, Washington, and Wyoming.</a:t>
            </a:r>
          </a:p>
          <a:p>
            <a:pPr algn="l" rtl="0" fontAlgn="base">
              <a:spcBef>
                <a:spcPct val="30000"/>
              </a:spcBef>
              <a:spcAft>
                <a:spcPct val="0"/>
              </a:spcAft>
            </a:pPr>
            <a:r>
              <a:rPr lang="en-US" sz="1200" b="0" kern="1200" dirty="0">
                <a:solidFill>
                  <a:schemeClr val="tx1"/>
                </a:solidFill>
                <a:latin typeface="+mn-lt"/>
                <a:ea typeface="+mn-ea"/>
                <a:cs typeface="+mn-cs"/>
              </a:rPr>
              <a:t> </a:t>
            </a:r>
          </a:p>
          <a:p>
            <a:pPr algn="l" rtl="0" fontAlgn="base">
              <a:spcBef>
                <a:spcPct val="30000"/>
              </a:spcBef>
              <a:spcAft>
                <a:spcPct val="0"/>
              </a:spcAft>
            </a:pPr>
            <a:r>
              <a:rPr lang="en-US" sz="1200" b="0" kern="1200" dirty="0">
                <a:solidFill>
                  <a:schemeClr val="tx1"/>
                </a:solidFill>
                <a:latin typeface="+mn-lt"/>
                <a:ea typeface="+mn-ea"/>
                <a:cs typeface="+mn-cs"/>
              </a:rPr>
              <a:t>Hispanics/Latinos can be of any race.</a:t>
            </a:r>
          </a:p>
        </p:txBody>
      </p:sp>
      <p:sp>
        <p:nvSpPr>
          <p:cNvPr id="4" name="Slide Number Placeholder 3"/>
          <p:cNvSpPr>
            <a:spLocks noGrp="1"/>
          </p:cNvSpPr>
          <p:nvPr>
            <p:ph type="sldNum" sz="quarter" idx="10"/>
          </p:nvPr>
        </p:nvSpPr>
        <p:spPr/>
        <p:txBody>
          <a:bodyPr/>
          <a:lstStyle/>
          <a:p>
            <a:fld id="{7E82054C-5FFB-4925-88B8-34BFE44764D6}" type="slidenum">
              <a:rPr lang="en-US" smtClean="0"/>
              <a:pPr/>
              <a:t>16</a:t>
            </a:fld>
            <a:endParaRPr lang="en-US" dirty="0"/>
          </a:p>
        </p:txBody>
      </p:sp>
    </p:spTree>
    <p:extLst>
      <p:ext uri="{BB962C8B-B14F-4D97-AF65-F5344CB8AC3E}">
        <p14:creationId xmlns:p14="http://schemas.microsoft.com/office/powerpoint/2010/main" val="3629525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spcBef>
                <a:spcPct val="30000"/>
              </a:spcBef>
              <a:spcAft>
                <a:spcPct val="0"/>
              </a:spcAft>
            </a:pPr>
            <a:r>
              <a:rPr lang="en-US" sz="1200" b="0" kern="1200" dirty="0">
                <a:solidFill>
                  <a:schemeClr val="tx1"/>
                </a:solidFill>
                <a:latin typeface="+mn-lt"/>
                <a:ea typeface="+mn-ea"/>
                <a:cs typeface="+mn-cs"/>
              </a:rPr>
              <a:t>In each of the population size categories in the United States, 77–83% of diagnoses of HIV infection among males during 2018 were among those with infections attributed to male-to-male sexual contact. Approximately 9–10% of males in each population size category had diagnosed HIV infections attributed to heterosexual contact. </a:t>
            </a:r>
          </a:p>
          <a:p>
            <a:pPr algn="l" rtl="0" fontAlgn="base">
              <a:spcBef>
                <a:spcPct val="30000"/>
              </a:spcBef>
              <a:spcAft>
                <a:spcPct val="0"/>
              </a:spcAft>
            </a:pPr>
            <a:r>
              <a:rPr lang="en-US" sz="1200" b="0" kern="1200" dirty="0">
                <a:solidFill>
                  <a:schemeClr val="tx1"/>
                </a:solidFill>
                <a:latin typeface="+mn-lt"/>
                <a:ea typeface="+mn-ea"/>
                <a:cs typeface="+mn-cs"/>
              </a:rPr>
              <a:t> </a:t>
            </a:r>
          </a:p>
          <a:p>
            <a:pPr algn="l" rtl="0" fontAlgn="base">
              <a:lnSpc>
                <a:spcPct val="100000"/>
              </a:lnSpc>
              <a:spcBef>
                <a:spcPct val="30000"/>
              </a:spcBef>
              <a:spcAft>
                <a:spcPct val="0"/>
              </a:spcAft>
            </a:pPr>
            <a:r>
              <a:rPr lang="en-US" sz="1200" b="0" kern="1200" dirty="0">
                <a:solidFill>
                  <a:schemeClr val="tx1"/>
                </a:solidFill>
                <a:latin typeface="+mn-lt"/>
                <a:ea typeface="+mn-ea"/>
                <a:cs typeface="+mn-cs"/>
              </a:rPr>
              <a:t>The “Other” transmission category (not displayed) comprises less than 1% of cases. The category includes hemophilia, blood transfusion, perinatal exposure, and risk factor not reported or not identified.</a:t>
            </a:r>
          </a:p>
          <a:p>
            <a:pPr algn="l" rtl="0" fontAlgn="base">
              <a:lnSpc>
                <a:spcPct val="100000"/>
              </a:lnSpc>
              <a:spcBef>
                <a:spcPct val="30000"/>
              </a:spcBef>
              <a:spcAft>
                <a:spcPct val="0"/>
              </a:spcAft>
            </a:pPr>
            <a:r>
              <a:rPr lang="en-US" sz="1200" b="0" kern="1200" dirty="0">
                <a:solidFill>
                  <a:schemeClr val="tx1"/>
                </a:solidFill>
                <a:latin typeface="+mn-lt"/>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latin typeface="+mn-lt"/>
                <a:ea typeface="+mn-ea"/>
                <a:cs typeface="+mn-cs"/>
              </a:rPr>
              <a:t>Data for the year 2018 are preliminary and based on 6 months reporting delay. Data exclude persons whose county of residence is unknown. Data have been statistically adjusted to account for missing transmission category.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kern="1200" dirty="0">
              <a:solidFill>
                <a:schemeClr val="tx1"/>
              </a:solidFill>
              <a:latin typeface="+mn-lt"/>
              <a:ea typeface="+mn-ea"/>
              <a:cs typeface="+mn-cs"/>
            </a:endParaRPr>
          </a:p>
          <a:p>
            <a:pPr algn="l" rtl="0" fontAlgn="base">
              <a:lnSpc>
                <a:spcPct val="100000"/>
              </a:lnSpc>
              <a:spcBef>
                <a:spcPct val="30000"/>
              </a:spcBef>
              <a:spcAft>
                <a:spcPct val="0"/>
              </a:spcAft>
            </a:pPr>
            <a:r>
              <a:rPr lang="en-US" sz="1200" b="0" kern="1200" dirty="0">
                <a:solidFill>
                  <a:schemeClr val="tx1"/>
                </a:solidFill>
                <a:latin typeface="+mn-lt"/>
                <a:ea typeface="+mn-ea"/>
                <a:cs typeface="+mn-cs"/>
              </a:rPr>
              <a:t>Heterosexual contact is with a person known to have, or to be at high risk for, HIV infection.</a:t>
            </a:r>
          </a:p>
        </p:txBody>
      </p:sp>
      <p:sp>
        <p:nvSpPr>
          <p:cNvPr id="4" name="Slide Number Placeholder 3"/>
          <p:cNvSpPr>
            <a:spLocks noGrp="1"/>
          </p:cNvSpPr>
          <p:nvPr>
            <p:ph type="sldNum" sz="quarter" idx="10"/>
          </p:nvPr>
        </p:nvSpPr>
        <p:spPr/>
        <p:txBody>
          <a:bodyPr/>
          <a:lstStyle/>
          <a:p>
            <a:fld id="{7E82054C-5FFB-4925-88B8-34BFE44764D6}" type="slidenum">
              <a:rPr lang="en-US" smtClean="0"/>
              <a:pPr/>
              <a:t>17</a:t>
            </a:fld>
            <a:endParaRPr lang="en-US" dirty="0"/>
          </a:p>
        </p:txBody>
      </p:sp>
    </p:spTree>
    <p:extLst>
      <p:ext uri="{BB962C8B-B14F-4D97-AF65-F5344CB8AC3E}">
        <p14:creationId xmlns:p14="http://schemas.microsoft.com/office/powerpoint/2010/main" val="2401683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spcBef>
                <a:spcPct val="30000"/>
              </a:spcBef>
              <a:spcAft>
                <a:spcPct val="0"/>
              </a:spcAft>
            </a:pPr>
            <a:r>
              <a:rPr lang="en-US" sz="1200" b="0" kern="1200" dirty="0">
                <a:solidFill>
                  <a:schemeClr val="tx1"/>
                </a:solidFill>
                <a:latin typeface="+mn-lt"/>
                <a:ea typeface="+mn-ea"/>
                <a:cs typeface="+mn-cs"/>
              </a:rPr>
              <a:t>In each of the population size categories in the United States, 83–85% of diagnoses of HIV infection among females during 2018 were among those with infections attributed to heterosexual contact. Approximately 14–17% of females in each population size category had diagnosed HIV infections attributed to injection drug use. The overall pattern of the distribution of transmission category did not differ by the population of area of residence at the time of diagnosis.</a:t>
            </a:r>
          </a:p>
          <a:p>
            <a:pPr algn="l" rtl="0" fontAlgn="base">
              <a:spcBef>
                <a:spcPct val="30000"/>
              </a:spcBef>
              <a:spcAft>
                <a:spcPct val="0"/>
              </a:spcAft>
            </a:pPr>
            <a:r>
              <a:rPr lang="en-US" sz="1200" b="0" kern="1200" dirty="0">
                <a:solidFill>
                  <a:schemeClr val="tx1"/>
                </a:solidFill>
                <a:latin typeface="+mn-lt"/>
                <a:ea typeface="+mn-ea"/>
                <a:cs typeface="+mn-cs"/>
              </a:rPr>
              <a:t> </a:t>
            </a:r>
          </a:p>
          <a:p>
            <a:pPr algn="l" rtl="0" fontAlgn="base">
              <a:lnSpc>
                <a:spcPct val="100000"/>
              </a:lnSpc>
              <a:spcBef>
                <a:spcPct val="30000"/>
              </a:spcBef>
              <a:spcAft>
                <a:spcPct val="0"/>
              </a:spcAft>
            </a:pPr>
            <a:r>
              <a:rPr lang="en-US" sz="1200" b="0" kern="1200" dirty="0">
                <a:solidFill>
                  <a:schemeClr val="tx1"/>
                </a:solidFill>
                <a:latin typeface="+mn-lt"/>
                <a:ea typeface="+mn-ea"/>
                <a:cs typeface="+mn-cs"/>
              </a:rPr>
              <a:t>The “Other” transmission category (not displayed) comprises less than 1% of cases. The category includes hemophilia, blood transfusion, perinatal exposure, and risk factor not reported or not identified.</a:t>
            </a:r>
          </a:p>
          <a:p>
            <a:pPr algn="l" rtl="0" fontAlgn="base">
              <a:lnSpc>
                <a:spcPct val="100000"/>
              </a:lnSpc>
              <a:spcBef>
                <a:spcPct val="30000"/>
              </a:spcBef>
              <a:spcAft>
                <a:spcPct val="0"/>
              </a:spcAft>
            </a:pPr>
            <a:r>
              <a:rPr lang="en-US" sz="1200" b="0" kern="1200" dirty="0">
                <a:solidFill>
                  <a:schemeClr val="tx1"/>
                </a:solidFill>
                <a:latin typeface="+mn-lt"/>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latin typeface="+mn-lt"/>
                <a:ea typeface="+mn-ea"/>
                <a:cs typeface="+mn-cs"/>
              </a:rPr>
              <a:t>Data for the year 2018 are preliminary and based on 6 months reporting delay. Data exclude persons whose county of residence is unknown. Data have been statistically adjusted to account for missing transmission category. </a:t>
            </a:r>
          </a:p>
          <a:p>
            <a:pPr algn="l" rtl="0" fontAlgn="base">
              <a:lnSpc>
                <a:spcPct val="100000"/>
              </a:lnSpc>
              <a:spcBef>
                <a:spcPct val="30000"/>
              </a:spcBef>
              <a:spcAft>
                <a:spcPct val="0"/>
              </a:spcAft>
            </a:pPr>
            <a:r>
              <a:rPr lang="en-US" sz="1200" b="0" kern="1200" dirty="0">
                <a:solidFill>
                  <a:schemeClr val="tx1"/>
                </a:solidFill>
                <a:latin typeface="+mn-lt"/>
                <a:ea typeface="+mn-ea"/>
                <a:cs typeface="+mn-cs"/>
              </a:rPr>
              <a:t> </a:t>
            </a:r>
          </a:p>
          <a:p>
            <a:pPr algn="l" rtl="0" fontAlgn="base">
              <a:lnSpc>
                <a:spcPct val="100000"/>
              </a:lnSpc>
              <a:spcBef>
                <a:spcPct val="30000"/>
              </a:spcBef>
              <a:spcAft>
                <a:spcPct val="0"/>
              </a:spcAft>
            </a:pPr>
            <a:r>
              <a:rPr lang="en-US" sz="1200" b="0" kern="1200" dirty="0">
                <a:solidFill>
                  <a:schemeClr val="tx1"/>
                </a:solidFill>
                <a:latin typeface="+mn-lt"/>
                <a:ea typeface="+mn-ea"/>
                <a:cs typeface="+mn-cs"/>
              </a:rPr>
              <a:t>Heterosexual contact is with a person known to have, or to be at high risk for, HIV infection.</a:t>
            </a:r>
          </a:p>
        </p:txBody>
      </p:sp>
      <p:sp>
        <p:nvSpPr>
          <p:cNvPr id="4" name="Slide Number Placeholder 3"/>
          <p:cNvSpPr>
            <a:spLocks noGrp="1"/>
          </p:cNvSpPr>
          <p:nvPr>
            <p:ph type="sldNum" sz="quarter" idx="10"/>
          </p:nvPr>
        </p:nvSpPr>
        <p:spPr/>
        <p:txBody>
          <a:bodyPr/>
          <a:lstStyle/>
          <a:p>
            <a:fld id="{7E82054C-5FFB-4925-88B8-34BFE44764D6}" type="slidenum">
              <a:rPr lang="en-US" smtClean="0"/>
              <a:pPr/>
              <a:t>18</a:t>
            </a:fld>
            <a:endParaRPr lang="en-US" dirty="0"/>
          </a:p>
        </p:txBody>
      </p:sp>
    </p:spTree>
    <p:extLst>
      <p:ext uri="{BB962C8B-B14F-4D97-AF65-F5344CB8AC3E}">
        <p14:creationId xmlns:p14="http://schemas.microsoft.com/office/powerpoint/2010/main" val="875751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l" rtl="0" fontAlgn="base">
              <a:spcBef>
                <a:spcPct val="30000"/>
              </a:spcBef>
              <a:spcAft>
                <a:spcPct val="0"/>
              </a:spcAft>
            </a:pPr>
            <a:r>
              <a:rPr lang="en-US" sz="1200" b="0" kern="1200" dirty="0">
                <a:solidFill>
                  <a:schemeClr val="tx1"/>
                </a:solidFill>
                <a:latin typeface="+mn-lt"/>
                <a:ea typeface="+mn-ea"/>
                <a:cs typeface="+mn-cs"/>
              </a:rPr>
              <a:t>In 2018, the majority of stage 3 (AIDS) classifications among adults and adolescents with diagnosed HIV infection were in metropolitan areas with a population of 500,000 or more; the South had the largest numbers of stage 3 (AIDS) classifications. The distribution of stage 3 (AIDS) classifications in the South shows larger percentages in smaller metropolitan (50,000–499,999) and nonmetropolitan areas compared to other regions of the United States.</a:t>
            </a:r>
          </a:p>
          <a:p>
            <a:pPr algn="l" rtl="0" fontAlgn="base">
              <a:spcBef>
                <a:spcPct val="30000"/>
              </a:spcBef>
              <a:spcAft>
                <a:spcPct val="0"/>
              </a:spcAft>
            </a:pPr>
            <a:endParaRPr lang="en-US" sz="1200" b="0" kern="1200" dirty="0">
              <a:solidFill>
                <a:schemeClr val="tx1"/>
              </a:solidFill>
              <a:latin typeface="+mn-lt"/>
              <a:ea typeface="+mn-ea"/>
              <a:cs typeface="+mn-cs"/>
            </a:endParaRPr>
          </a:p>
          <a:p>
            <a:pPr algn="l" rtl="0" fontAlgn="base">
              <a:spcBef>
                <a:spcPct val="30000"/>
              </a:spcBef>
              <a:spcAft>
                <a:spcPct val="0"/>
              </a:spcAft>
            </a:pPr>
            <a:r>
              <a:rPr lang="en-US" sz="1200" b="0" kern="1200" dirty="0">
                <a:solidFill>
                  <a:schemeClr val="tx1"/>
                </a:solidFill>
                <a:latin typeface="+mn-lt"/>
                <a:ea typeface="+mn-ea"/>
                <a:cs typeface="+mn-cs"/>
              </a:rPr>
              <a:t>Data for the year 2018 are considered preliminary and based on 6 months reporting delay. Data exclude persons whose county of residence is unknown. </a:t>
            </a:r>
          </a:p>
          <a:p>
            <a:pPr algn="l" rtl="0" fontAlgn="base">
              <a:spcBef>
                <a:spcPct val="30000"/>
              </a:spcBef>
              <a:spcAft>
                <a:spcPct val="0"/>
              </a:spcAft>
            </a:pPr>
            <a:endParaRPr lang="en-US" sz="1200" b="0" kern="1200" dirty="0">
              <a:solidFill>
                <a:schemeClr val="tx1"/>
              </a:solidFill>
              <a:latin typeface="+mn-lt"/>
              <a:ea typeface="+mn-ea"/>
              <a:cs typeface="+mn-cs"/>
            </a:endParaRPr>
          </a:p>
          <a:p>
            <a:pPr algn="l" defTabSz="914300" rtl="0" fontAlgn="base">
              <a:spcBef>
                <a:spcPct val="30000"/>
              </a:spcBef>
              <a:spcAft>
                <a:spcPct val="0"/>
              </a:spcAft>
              <a:defRPr/>
            </a:pPr>
            <a:r>
              <a:rPr lang="en-US" sz="1200" b="0" kern="1200" dirty="0">
                <a:solidFill>
                  <a:schemeClr val="tx1"/>
                </a:solidFill>
                <a:latin typeface="+mn-lt"/>
                <a:ea typeface="+mn-ea"/>
                <a:cs typeface="+mn-cs"/>
              </a:rPr>
              <a:t>Inter-region comparisons of stage 3 (AIDS) classifications should be made cautiously because the four regions vary by number of jurisdictions and by population size. </a:t>
            </a:r>
          </a:p>
          <a:p>
            <a:pPr algn="l" rtl="0" fontAlgn="base">
              <a:spcBef>
                <a:spcPct val="30000"/>
              </a:spcBef>
              <a:spcAft>
                <a:spcPct val="0"/>
              </a:spcAft>
            </a:pPr>
            <a:r>
              <a:rPr lang="en-US" sz="1200" b="0" kern="1200" dirty="0">
                <a:solidFill>
                  <a:schemeClr val="tx1"/>
                </a:solidFill>
                <a:latin typeface="+mn-lt"/>
                <a:ea typeface="+mn-ea"/>
                <a:cs typeface="+mn-cs"/>
              </a:rPr>
              <a:t> </a:t>
            </a:r>
          </a:p>
          <a:p>
            <a:pPr algn="l" rtl="0" fontAlgn="base">
              <a:spcBef>
                <a:spcPct val="30000"/>
              </a:spcBef>
              <a:spcAft>
                <a:spcPct val="0"/>
              </a:spcAft>
            </a:pPr>
            <a:r>
              <a:rPr lang="en-US" sz="1200" b="0" kern="1200" dirty="0">
                <a:solidFill>
                  <a:schemeClr val="tx1"/>
                </a:solidFill>
                <a:latin typeface="+mn-lt"/>
                <a:ea typeface="+mn-ea"/>
                <a:cs typeface="+mn-cs"/>
              </a:rPr>
              <a:t>Regions of residence are defined as follows:</a:t>
            </a:r>
          </a:p>
          <a:p>
            <a:pPr algn="l" rtl="0" fontAlgn="base">
              <a:spcBef>
                <a:spcPct val="30000"/>
              </a:spcBef>
              <a:spcAft>
                <a:spcPct val="0"/>
              </a:spcAft>
            </a:pPr>
            <a:r>
              <a:rPr lang="en-US" sz="1200" b="0" kern="1200" dirty="0">
                <a:solidFill>
                  <a:schemeClr val="tx1"/>
                </a:solidFill>
                <a:latin typeface="+mn-lt"/>
                <a:ea typeface="+mn-ea"/>
                <a:cs typeface="+mn-cs"/>
              </a:rPr>
              <a:t>Northeast—Connecticut, Maine, Massachusetts, New Hampshire, New Jersey, New York, Pennsylvania, Rhode Island, Vermont</a:t>
            </a:r>
            <a:br>
              <a:rPr lang="en-US" sz="1200" b="0" kern="1200" dirty="0">
                <a:solidFill>
                  <a:schemeClr val="tx1"/>
                </a:solidFill>
                <a:latin typeface="+mn-lt"/>
                <a:ea typeface="+mn-ea"/>
                <a:cs typeface="+mn-cs"/>
              </a:rPr>
            </a:br>
            <a:br>
              <a:rPr lang="en-US" sz="1200" b="0" kern="1200" dirty="0">
                <a:solidFill>
                  <a:schemeClr val="tx1"/>
                </a:solidFill>
                <a:latin typeface="+mn-lt"/>
                <a:ea typeface="+mn-ea"/>
                <a:cs typeface="+mn-cs"/>
              </a:rPr>
            </a:br>
            <a:r>
              <a:rPr lang="en-US" sz="1200" b="0" kern="1200" dirty="0">
                <a:solidFill>
                  <a:schemeClr val="tx1"/>
                </a:solidFill>
                <a:latin typeface="+mn-lt"/>
                <a:ea typeface="+mn-ea"/>
                <a:cs typeface="+mn-cs"/>
              </a:rPr>
              <a:t>Midwest—Illinois, Indiana, Iowa, Kansas, Michigan, Minnesota, Missouri, Nebraska, North Dakota, Ohio, South Dakota, Wisconsin</a:t>
            </a:r>
            <a:br>
              <a:rPr lang="en-US" sz="1200" b="0" kern="1200" dirty="0">
                <a:solidFill>
                  <a:schemeClr val="tx1"/>
                </a:solidFill>
                <a:latin typeface="+mn-lt"/>
                <a:ea typeface="+mn-ea"/>
                <a:cs typeface="+mn-cs"/>
              </a:rPr>
            </a:br>
            <a:br>
              <a:rPr lang="en-US" sz="1200" b="0" kern="1200" dirty="0">
                <a:solidFill>
                  <a:schemeClr val="tx1"/>
                </a:solidFill>
                <a:latin typeface="+mn-lt"/>
                <a:ea typeface="+mn-ea"/>
                <a:cs typeface="+mn-cs"/>
              </a:rPr>
            </a:br>
            <a:r>
              <a:rPr lang="en-US" sz="1200" b="0" kern="1200" dirty="0">
                <a:solidFill>
                  <a:schemeClr val="tx1"/>
                </a:solidFill>
                <a:latin typeface="+mn-lt"/>
                <a:ea typeface="+mn-ea"/>
                <a:cs typeface="+mn-cs"/>
              </a:rPr>
              <a:t>South—Alabama, Arkansas, Delaware, District of Columbia, Florida, Georgia, Kentucky, Louisiana, Maryland, Mississippi, North Carolina, Oklahoma, South Carolina, Tennessee, Texas, Virginia, West Virginia</a:t>
            </a:r>
            <a:br>
              <a:rPr lang="en-US" sz="1200" b="0" kern="1200" dirty="0">
                <a:solidFill>
                  <a:schemeClr val="tx1"/>
                </a:solidFill>
                <a:latin typeface="+mn-lt"/>
                <a:ea typeface="+mn-ea"/>
                <a:cs typeface="+mn-cs"/>
              </a:rPr>
            </a:br>
            <a:br>
              <a:rPr lang="en-US" sz="1200" b="0" kern="1200" dirty="0">
                <a:solidFill>
                  <a:schemeClr val="tx1"/>
                </a:solidFill>
                <a:latin typeface="+mn-lt"/>
                <a:ea typeface="+mn-ea"/>
                <a:cs typeface="+mn-cs"/>
              </a:rPr>
            </a:br>
            <a:r>
              <a:rPr lang="en-US" sz="1200" b="0" kern="1200" dirty="0">
                <a:solidFill>
                  <a:schemeClr val="tx1"/>
                </a:solidFill>
                <a:latin typeface="+mn-lt"/>
                <a:ea typeface="+mn-ea"/>
                <a:cs typeface="+mn-cs"/>
              </a:rPr>
              <a:t>West—Alaska, Arizona, California, Colorado, Hawaii, Idaho, Montana, Nevada, New Mexico, Oregon, Utah, Washington, Wyoming</a:t>
            </a:r>
          </a:p>
        </p:txBody>
      </p:sp>
      <p:sp>
        <p:nvSpPr>
          <p:cNvPr id="4" name="Slide Number Placeholder 3"/>
          <p:cNvSpPr>
            <a:spLocks noGrp="1"/>
          </p:cNvSpPr>
          <p:nvPr>
            <p:ph type="sldNum" sz="quarter" idx="10"/>
          </p:nvPr>
        </p:nvSpPr>
        <p:spPr/>
        <p:txBody>
          <a:bodyPr/>
          <a:lstStyle/>
          <a:p>
            <a:fld id="{7E82054C-5FFB-4925-88B8-34BFE44764D6}" type="slidenum">
              <a:rPr lang="en-US" smtClean="0"/>
              <a:pPr/>
              <a:t>19</a:t>
            </a:fld>
            <a:endParaRPr lang="en-US" dirty="0"/>
          </a:p>
        </p:txBody>
      </p:sp>
    </p:spTree>
    <p:extLst>
      <p:ext uri="{BB962C8B-B14F-4D97-AF65-F5344CB8AC3E}">
        <p14:creationId xmlns:p14="http://schemas.microsoft.com/office/powerpoint/2010/main" val="2613808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88139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latin typeface="+mn-lt"/>
                <a:ea typeface="+mn-ea"/>
                <a:cs typeface="+mn-cs"/>
              </a:rPr>
              <a:t>There are many classifications for areas and populations (urban and nonurban). Although each classification system differs slightly, most places designated urban by one system are also designated urban by the others. Some systems distinguish larger and smaller metropolitan areas, some consider proximity to metropolitan areas, and others consider the economic and social integration in a core area of high population. </a:t>
            </a:r>
            <a:br>
              <a:rPr lang="en-US" sz="1200" b="0" kern="1200" dirty="0">
                <a:solidFill>
                  <a:schemeClr val="tx1"/>
                </a:solidFill>
                <a:latin typeface="+mn-lt"/>
                <a:ea typeface="+mn-ea"/>
                <a:cs typeface="+mn-cs"/>
              </a:rPr>
            </a:br>
            <a:br>
              <a:rPr lang="en-US" sz="1200" b="0" kern="1200" dirty="0">
                <a:solidFill>
                  <a:schemeClr val="tx1"/>
                </a:solidFill>
                <a:latin typeface="+mn-lt"/>
                <a:ea typeface="+mn-ea"/>
                <a:cs typeface="+mn-cs"/>
              </a:rPr>
            </a:br>
            <a:r>
              <a:rPr lang="en-US" sz="1200" b="0" kern="1200" dirty="0">
                <a:solidFill>
                  <a:schemeClr val="tx1"/>
                </a:solidFill>
                <a:latin typeface="+mn-lt"/>
                <a:ea typeface="+mn-ea"/>
                <a:cs typeface="+mn-cs"/>
              </a:rPr>
              <a:t>The Centers for Disease Control and Prevention uses the Office of Management and Budget’s system, which designates metropolitan statistical areas (MSAs). Areas are divided into MSAs of populations of 500,000 or more; 50,000 to 499,999; and nonmetropolitan (less than 50,000). </a:t>
            </a:r>
            <a:br>
              <a:rPr lang="en-US" sz="1200" b="0" kern="1200" dirty="0">
                <a:solidFill>
                  <a:schemeClr val="tx1"/>
                </a:solidFill>
                <a:latin typeface="+mn-lt"/>
                <a:ea typeface="+mn-ea"/>
                <a:cs typeface="+mn-cs"/>
              </a:rPr>
            </a:br>
            <a:br>
              <a:rPr lang="en-US" sz="1200" b="0" kern="1200" dirty="0">
                <a:solidFill>
                  <a:schemeClr val="tx1"/>
                </a:solidFill>
                <a:latin typeface="+mn-lt"/>
                <a:ea typeface="+mn-ea"/>
                <a:cs typeface="+mn-cs"/>
              </a:rPr>
            </a:br>
            <a:r>
              <a:rPr lang="en-US" sz="1200" b="0" kern="1200" dirty="0">
                <a:solidFill>
                  <a:schemeClr val="tx1"/>
                </a:solidFill>
                <a:latin typeface="+mn-lt"/>
                <a:ea typeface="+mn-ea"/>
                <a:cs typeface="+mn-cs"/>
              </a:rPr>
              <a:t>This slide series excludes cases reported from U.S. dependent areas because they are not included in the regional classification system used here. </a:t>
            </a:r>
          </a:p>
        </p:txBody>
      </p:sp>
      <p:sp>
        <p:nvSpPr>
          <p:cNvPr id="4" name="Slide Number Placeholder 3"/>
          <p:cNvSpPr>
            <a:spLocks noGrp="1"/>
          </p:cNvSpPr>
          <p:nvPr>
            <p:ph type="sldNum" sz="quarter" idx="10"/>
          </p:nvPr>
        </p:nvSpPr>
        <p:spPr/>
        <p:txBody>
          <a:bodyPr/>
          <a:lstStyle/>
          <a:p>
            <a:fld id="{6505D353-1430-4CA8-B696-35569935E51E}" type="slidenum">
              <a:rPr lang="en-US" smtClean="0"/>
              <a:pPr/>
              <a:t>2</a:t>
            </a:fld>
            <a:endParaRPr lang="en-US" dirty="0"/>
          </a:p>
        </p:txBody>
      </p:sp>
    </p:spTree>
    <p:extLst>
      <p:ext uri="{BB962C8B-B14F-4D97-AF65-F5344CB8AC3E}">
        <p14:creationId xmlns:p14="http://schemas.microsoft.com/office/powerpoint/2010/main" val="3632563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l" rtl="0" fontAlgn="base">
              <a:spcBef>
                <a:spcPct val="30000"/>
              </a:spcBef>
              <a:spcAft>
                <a:spcPct val="0"/>
              </a:spcAft>
            </a:pPr>
            <a:r>
              <a:rPr lang="en-US" sz="1200" b="0" kern="1200" dirty="0">
                <a:solidFill>
                  <a:schemeClr val="tx1"/>
                </a:solidFill>
                <a:latin typeface="+mn-lt"/>
                <a:ea typeface="+mn-ea"/>
                <a:cs typeface="+mn-cs"/>
              </a:rPr>
              <a:t>Numbers and rates (per 100,000 population) of stage 3 (AIDS) classifications in 2018 among adults and adolescents with diagnosed HIV infection are shown for each region of residence by population category. The highest rate for each region is found in metropolitan areas with a population of 500,000 or more. The South had the largest overall number of stage 3 (AIDS) classifications, and also had the highest numbers and rates of stage 3 (AIDS) classifications across all three population categories. </a:t>
            </a:r>
          </a:p>
          <a:p>
            <a:pPr algn="l" rtl="0" fontAlgn="base">
              <a:spcBef>
                <a:spcPct val="30000"/>
              </a:spcBef>
              <a:spcAft>
                <a:spcPct val="0"/>
              </a:spcAft>
            </a:pPr>
            <a:endParaRPr lang="en-US" sz="1200" b="0" kern="1200" dirty="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latin typeface="+mn-lt"/>
                <a:ea typeface="+mn-ea"/>
                <a:cs typeface="+mn-cs"/>
              </a:rPr>
              <a:t>Data for the year 2018 are considered preliminary and based on 6 months reporting delay. Data exclude persons whose county of residence is unknown.</a:t>
            </a:r>
          </a:p>
          <a:p>
            <a:pPr algn="l" rtl="0" fontAlgn="base">
              <a:spcBef>
                <a:spcPct val="30000"/>
              </a:spcBef>
              <a:spcAft>
                <a:spcPct val="0"/>
              </a:spcAft>
            </a:pPr>
            <a:endParaRPr lang="en-US" sz="1200" b="0" kern="1200" dirty="0">
              <a:solidFill>
                <a:schemeClr val="tx1"/>
              </a:solidFill>
              <a:latin typeface="+mn-lt"/>
              <a:ea typeface="+mn-ea"/>
              <a:cs typeface="+mn-cs"/>
            </a:endParaRPr>
          </a:p>
          <a:p>
            <a:pPr marL="0" marR="0" lvl="0" indent="0" algn="l" defTabSz="9143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latin typeface="+mn-lt"/>
                <a:ea typeface="+mn-ea"/>
                <a:cs typeface="+mn-cs"/>
              </a:rPr>
              <a:t>Inter-region comparisons of stage 3 (AIDS) classifications should be made cautiously, because the four regions vary by number of jurisdictions and by population size. </a:t>
            </a:r>
          </a:p>
          <a:p>
            <a:pPr algn="l" rtl="0" fontAlgn="base">
              <a:spcBef>
                <a:spcPct val="30000"/>
              </a:spcBef>
              <a:spcAft>
                <a:spcPct val="0"/>
              </a:spcAft>
            </a:pPr>
            <a:r>
              <a:rPr lang="en-US" sz="1200" b="0" kern="1200" dirty="0">
                <a:solidFill>
                  <a:schemeClr val="tx1"/>
                </a:solidFill>
                <a:latin typeface="+mn-lt"/>
                <a:ea typeface="+mn-ea"/>
                <a:cs typeface="+mn-cs"/>
              </a:rPr>
              <a:t> </a:t>
            </a:r>
          </a:p>
          <a:p>
            <a:pPr algn="l" rtl="0" fontAlgn="base">
              <a:spcBef>
                <a:spcPct val="30000"/>
              </a:spcBef>
              <a:spcAft>
                <a:spcPct val="0"/>
              </a:spcAft>
            </a:pPr>
            <a:r>
              <a:rPr lang="en-US" sz="1200" b="0" kern="1200" dirty="0">
                <a:solidFill>
                  <a:schemeClr val="tx1"/>
                </a:solidFill>
                <a:latin typeface="+mn-lt"/>
                <a:ea typeface="+mn-ea"/>
                <a:cs typeface="+mn-cs"/>
              </a:rPr>
              <a:t>Regions of residence are defined as follows:</a:t>
            </a:r>
          </a:p>
          <a:p>
            <a:pPr algn="l" rtl="0" fontAlgn="base">
              <a:spcBef>
                <a:spcPct val="30000"/>
              </a:spcBef>
              <a:spcAft>
                <a:spcPct val="0"/>
              </a:spcAft>
            </a:pPr>
            <a:r>
              <a:rPr lang="en-US" sz="1200" b="0" kern="1200" dirty="0">
                <a:solidFill>
                  <a:schemeClr val="tx1"/>
                </a:solidFill>
                <a:latin typeface="+mn-lt"/>
                <a:ea typeface="+mn-ea"/>
                <a:cs typeface="+mn-cs"/>
              </a:rPr>
              <a:t>Northeast—Connecticut, Maine, Massachusetts, New Hampshire, New Jersey, New York, Pennsylvania, Rhode Island, Vermont</a:t>
            </a:r>
            <a:br>
              <a:rPr lang="en-US" sz="1200" b="0" kern="1200" dirty="0">
                <a:solidFill>
                  <a:schemeClr val="tx1"/>
                </a:solidFill>
                <a:latin typeface="+mn-lt"/>
                <a:ea typeface="+mn-ea"/>
                <a:cs typeface="+mn-cs"/>
              </a:rPr>
            </a:br>
            <a:br>
              <a:rPr lang="en-US" sz="1200" b="0" kern="1200" dirty="0">
                <a:solidFill>
                  <a:schemeClr val="tx1"/>
                </a:solidFill>
                <a:latin typeface="+mn-lt"/>
                <a:ea typeface="+mn-ea"/>
                <a:cs typeface="+mn-cs"/>
              </a:rPr>
            </a:br>
            <a:r>
              <a:rPr lang="en-US" sz="1200" b="0" kern="1200" dirty="0">
                <a:solidFill>
                  <a:schemeClr val="tx1"/>
                </a:solidFill>
                <a:latin typeface="+mn-lt"/>
                <a:ea typeface="+mn-ea"/>
                <a:cs typeface="+mn-cs"/>
              </a:rPr>
              <a:t>Midwest—Illinois, Indiana, Iowa, Kansas, Michigan, Minnesota, Missouri, Nebraska, North Dakota, Ohio, South Dakota, Wisconsin</a:t>
            </a:r>
            <a:br>
              <a:rPr lang="en-US" sz="1200" b="0" kern="1200" dirty="0">
                <a:solidFill>
                  <a:schemeClr val="tx1"/>
                </a:solidFill>
                <a:latin typeface="+mn-lt"/>
                <a:ea typeface="+mn-ea"/>
                <a:cs typeface="+mn-cs"/>
              </a:rPr>
            </a:br>
            <a:br>
              <a:rPr lang="en-US" sz="1200" b="0" kern="1200" dirty="0">
                <a:solidFill>
                  <a:schemeClr val="tx1"/>
                </a:solidFill>
                <a:latin typeface="+mn-lt"/>
                <a:ea typeface="+mn-ea"/>
                <a:cs typeface="+mn-cs"/>
              </a:rPr>
            </a:br>
            <a:r>
              <a:rPr lang="en-US" sz="1200" b="0" kern="1200" dirty="0">
                <a:solidFill>
                  <a:schemeClr val="tx1"/>
                </a:solidFill>
                <a:latin typeface="+mn-lt"/>
                <a:ea typeface="+mn-ea"/>
                <a:cs typeface="+mn-cs"/>
              </a:rPr>
              <a:t>South—Alabama, Arkansas, Delaware, District of Columbia, Florida, Georgia, Kentucky, Louisiana, Maryland, Mississippi, North Carolina, Oklahoma, South Carolina, Tennessee, Texas, Virginia, West Virginia</a:t>
            </a:r>
            <a:br>
              <a:rPr lang="en-US" sz="1200" b="0" kern="1200" dirty="0">
                <a:solidFill>
                  <a:schemeClr val="tx1"/>
                </a:solidFill>
                <a:latin typeface="+mn-lt"/>
                <a:ea typeface="+mn-ea"/>
                <a:cs typeface="+mn-cs"/>
              </a:rPr>
            </a:br>
            <a:br>
              <a:rPr lang="en-US" sz="1200" b="0" kern="1200" dirty="0">
                <a:solidFill>
                  <a:schemeClr val="tx1"/>
                </a:solidFill>
                <a:latin typeface="+mn-lt"/>
                <a:ea typeface="+mn-ea"/>
                <a:cs typeface="+mn-cs"/>
              </a:rPr>
            </a:br>
            <a:r>
              <a:rPr lang="en-US" sz="1200" b="0" kern="1200" dirty="0">
                <a:solidFill>
                  <a:schemeClr val="tx1"/>
                </a:solidFill>
                <a:latin typeface="+mn-lt"/>
                <a:ea typeface="+mn-ea"/>
                <a:cs typeface="+mn-cs"/>
              </a:rPr>
              <a:t>West—Alaska, Arizona, California, Colorado, Hawaii, Idaho, Montana, Nevada, New Mexico, Oregon, Utah, Washington, Wyoming </a:t>
            </a:r>
          </a:p>
        </p:txBody>
      </p:sp>
      <p:sp>
        <p:nvSpPr>
          <p:cNvPr id="4" name="Slide Number Placeholder 3"/>
          <p:cNvSpPr>
            <a:spLocks noGrp="1"/>
          </p:cNvSpPr>
          <p:nvPr>
            <p:ph type="sldNum" sz="quarter" idx="10"/>
          </p:nvPr>
        </p:nvSpPr>
        <p:spPr/>
        <p:txBody>
          <a:bodyPr/>
          <a:lstStyle/>
          <a:p>
            <a:fld id="{6505D353-1430-4CA8-B696-35569935E51E}" type="slidenum">
              <a:rPr lang="en-US" smtClean="0"/>
              <a:pPr/>
              <a:t>20</a:t>
            </a:fld>
            <a:endParaRPr lang="en-US" dirty="0"/>
          </a:p>
        </p:txBody>
      </p:sp>
    </p:spTree>
    <p:extLst>
      <p:ext uri="{BB962C8B-B14F-4D97-AF65-F5344CB8AC3E}">
        <p14:creationId xmlns:p14="http://schemas.microsoft.com/office/powerpoint/2010/main" val="37142805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kern="1200" dirty="0">
                <a:solidFill>
                  <a:schemeClr val="tx1"/>
                </a:solidFill>
                <a:latin typeface="+mn-lt"/>
                <a:ea typeface="+mn-ea"/>
                <a:cs typeface="+mn-cs"/>
              </a:rPr>
              <a:t>The majority of adults and adolescents with HIV infection classified as stage 3 (AIDS) in 2018 resided in metropolitan areas with populations of 500,000 or more. Blacks/African Americans accounted for the largest percentage of stage 3 (AIDS) classifications regardless of the population size category. Hispanics/Latinos accounted for a larger percentage (25%) of stage 3 (AIDS) classifications in metropolitan areas with populations of 500,000 or more than in areas with smaller populations.  Whites accounted for a smaller percentage (21%) of stage 3 (AIDS) classifications in metropolitan areas with populations of 500,000 or more compared to areas with smaller populations. The rates in American Indian/Alaska Natives, Asians, Native Hawaiians/other Pacific Islanders, and persons of multiple races should be interpreted with caution, because both the population sizes and numbers of stage 3 (AIDS) classifications in these groups were small.</a:t>
            </a:r>
          </a:p>
          <a:p>
            <a:r>
              <a:rPr lang="en-US" sz="1200" b="0" kern="1200" dirty="0">
                <a:solidFill>
                  <a:schemeClr val="tx1"/>
                </a:solidFill>
                <a:latin typeface="+mn-lt"/>
                <a:ea typeface="+mn-ea"/>
                <a:cs typeface="+mn-cs"/>
              </a:rPr>
              <a:t> </a:t>
            </a:r>
          </a:p>
          <a:p>
            <a:pPr defTabSz="914300">
              <a:defRPr/>
            </a:pPr>
            <a:r>
              <a:rPr lang="en-US" sz="1200" b="0" kern="1200" dirty="0">
                <a:solidFill>
                  <a:schemeClr val="tx1"/>
                </a:solidFill>
                <a:latin typeface="+mn-lt"/>
                <a:ea typeface="+mn-ea"/>
                <a:cs typeface="+mn-cs"/>
              </a:rPr>
              <a:t>Data for the year 2018 are considered preliminary and based on 6 months reporting delay. Data exclude persons whose county of residence is unknown.</a:t>
            </a:r>
          </a:p>
          <a:p>
            <a:r>
              <a:rPr lang="en-US" sz="1200" b="0" kern="1200" dirty="0">
                <a:solidFill>
                  <a:schemeClr val="tx1"/>
                </a:solidFill>
                <a:latin typeface="+mn-lt"/>
                <a:ea typeface="+mn-ea"/>
                <a:cs typeface="+mn-cs"/>
              </a:rPr>
              <a:t> </a:t>
            </a:r>
          </a:p>
          <a:p>
            <a:r>
              <a:rPr lang="en-US" sz="1200" b="0" kern="1200" dirty="0">
                <a:solidFill>
                  <a:schemeClr val="tx1"/>
                </a:solidFill>
                <a:latin typeface="+mn-lt"/>
                <a:ea typeface="+mn-ea"/>
                <a:cs typeface="+mn-cs"/>
              </a:rPr>
              <a:t>The Asian category includes Asian/Pacific Islander legacy cases (cases that were diagnosed and reported under the pre-1997 Office of Management and Budget race/ethnicity classification system). </a:t>
            </a:r>
          </a:p>
          <a:p>
            <a:r>
              <a:rPr lang="en-US" sz="1200" b="0" kern="1200" dirty="0">
                <a:solidFill>
                  <a:schemeClr val="tx1"/>
                </a:solidFill>
                <a:latin typeface="+mn-lt"/>
                <a:ea typeface="+mn-ea"/>
                <a:cs typeface="+mn-cs"/>
              </a:rPr>
              <a:t> </a:t>
            </a:r>
          </a:p>
          <a:p>
            <a:r>
              <a:rPr lang="en-US" sz="1200" b="0" kern="1200" dirty="0">
                <a:solidFill>
                  <a:schemeClr val="tx1"/>
                </a:solidFill>
                <a:latin typeface="+mn-lt"/>
                <a:ea typeface="+mn-ea"/>
                <a:cs typeface="+mn-cs"/>
              </a:rPr>
              <a:t>Hispanics/Latinos can be of any race.</a:t>
            </a:r>
          </a:p>
        </p:txBody>
      </p:sp>
      <p:sp>
        <p:nvSpPr>
          <p:cNvPr id="4" name="Slide Number Placeholder 3"/>
          <p:cNvSpPr>
            <a:spLocks noGrp="1"/>
          </p:cNvSpPr>
          <p:nvPr>
            <p:ph type="sldNum" sz="quarter" idx="10"/>
          </p:nvPr>
        </p:nvSpPr>
        <p:spPr/>
        <p:txBody>
          <a:bodyPr/>
          <a:lstStyle/>
          <a:p>
            <a:fld id="{7E82054C-5FFB-4925-88B8-34BFE44764D6}" type="slidenum">
              <a:rPr lang="en-US" smtClean="0"/>
              <a:pPr/>
              <a:t>21</a:t>
            </a:fld>
            <a:endParaRPr lang="en-US" dirty="0"/>
          </a:p>
        </p:txBody>
      </p:sp>
    </p:spTree>
    <p:extLst>
      <p:ext uri="{BB962C8B-B14F-4D97-AF65-F5344CB8AC3E}">
        <p14:creationId xmlns:p14="http://schemas.microsoft.com/office/powerpoint/2010/main" val="1155323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l" defTabSz="914300" rtl="0" fontAlgn="base">
              <a:spcBef>
                <a:spcPct val="30000"/>
              </a:spcBef>
              <a:spcAft>
                <a:spcPct val="0"/>
              </a:spcAft>
              <a:defRPr/>
            </a:pPr>
            <a:r>
              <a:rPr lang="en-US" sz="1200" b="0" kern="1200" dirty="0">
                <a:solidFill>
                  <a:schemeClr val="tx1"/>
                </a:solidFill>
                <a:latin typeface="+mn-lt"/>
                <a:ea typeface="+mn-ea"/>
                <a:cs typeface="+mn-cs"/>
              </a:rPr>
              <a:t>In 2018, in the Northeast region of the United States, the highest rate (per 100,000 population) of stage 3 (AIDS) classifications in large metropolitan areas (500,000 or more) was among persons of multiple races, although this rate should be interpreted with caution. The exception was in smaller metropolitan populations (50,000-499,999) where blacks/African Americans had the highest rate of diagnoses of stage 3 (AIDS) classifications. The rates of stage 3 (AIDS) classifications among blacks/African Americans and Hispanics/Latinos decreased as the population size decreased. The rates in American Indian/Alaska Natives, Asians, Native Hawaiians/other Pacific Islanders, and persons of multiple races should be interpreted with caution, because both the population sizes and numbers of stage 3 (AIDS) classifications in these groups were small. </a:t>
            </a:r>
          </a:p>
          <a:p>
            <a:pPr algn="l" defTabSz="914300" rtl="0" fontAlgn="base">
              <a:spcBef>
                <a:spcPct val="30000"/>
              </a:spcBef>
              <a:spcAft>
                <a:spcPct val="0"/>
              </a:spcAft>
              <a:defRPr/>
            </a:pPr>
            <a:endParaRPr lang="en-US" sz="1200" b="0" kern="1200" dirty="0">
              <a:solidFill>
                <a:schemeClr val="tx1"/>
              </a:solidFill>
              <a:latin typeface="+mn-lt"/>
              <a:ea typeface="+mn-ea"/>
              <a:cs typeface="+mn-cs"/>
            </a:endParaRPr>
          </a:p>
          <a:p>
            <a:pPr algn="l" rtl="0" fontAlgn="base">
              <a:spcBef>
                <a:spcPct val="30000"/>
              </a:spcBef>
              <a:spcAft>
                <a:spcPct val="0"/>
              </a:spcAft>
            </a:pPr>
            <a:r>
              <a:rPr lang="en-US" sz="1200" b="0" kern="1200" dirty="0">
                <a:solidFill>
                  <a:schemeClr val="tx1"/>
                </a:solidFill>
                <a:latin typeface="+mn-lt"/>
                <a:ea typeface="+mn-ea"/>
                <a:cs typeface="+mn-cs"/>
              </a:rPr>
              <a:t>Data for the year 2018 are considered preliminary and based on 6 months reporting delay. Data exclude persons whose county of residence is unknown.</a:t>
            </a:r>
          </a:p>
          <a:p>
            <a:pPr algn="l" rtl="0" fontAlgn="base">
              <a:spcBef>
                <a:spcPct val="30000"/>
              </a:spcBef>
              <a:spcAft>
                <a:spcPct val="0"/>
              </a:spcAft>
            </a:pPr>
            <a:r>
              <a:rPr lang="en-US" sz="1200" b="0" kern="1200" dirty="0">
                <a:solidFill>
                  <a:schemeClr val="tx1"/>
                </a:solidFill>
                <a:latin typeface="+mn-lt"/>
                <a:ea typeface="+mn-ea"/>
                <a:cs typeface="+mn-cs"/>
              </a:rPr>
              <a:t> </a:t>
            </a:r>
          </a:p>
          <a:p>
            <a:pPr algn="l" rtl="0" fontAlgn="base">
              <a:spcBef>
                <a:spcPct val="30000"/>
              </a:spcBef>
              <a:spcAft>
                <a:spcPct val="0"/>
              </a:spcAft>
            </a:pPr>
            <a:r>
              <a:rPr lang="en-US" sz="1200" b="0" kern="1200" dirty="0">
                <a:solidFill>
                  <a:schemeClr val="tx1"/>
                </a:solidFill>
                <a:latin typeface="+mn-lt"/>
                <a:ea typeface="+mn-ea"/>
                <a:cs typeface="+mn-cs"/>
              </a:rPr>
              <a:t>The Northeast region of the United States includes Connecticut, Maine, Massachusetts, New Hampshire, New Jersey, New York, Pennsylvania, Rhode Island, and Vermont.</a:t>
            </a:r>
          </a:p>
          <a:p>
            <a:pPr algn="l" rtl="0" fontAlgn="base">
              <a:spcBef>
                <a:spcPct val="30000"/>
              </a:spcBef>
              <a:spcAft>
                <a:spcPct val="0"/>
              </a:spcAft>
            </a:pPr>
            <a:endParaRPr lang="en-US" sz="1200" b="0" kern="1200" dirty="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latin typeface="+mn-lt"/>
                <a:ea typeface="+mn-ea"/>
                <a:cs typeface="+mn-cs"/>
              </a:rPr>
              <a:t>The Asian category includes Asian/Pacific Islander legacy cases (cases that were diagnosed and reported under the pre-1997 Office of Management and Budget race/ethnicity classification system). </a:t>
            </a:r>
          </a:p>
          <a:p>
            <a:pPr algn="l" rtl="0" fontAlgn="base">
              <a:spcBef>
                <a:spcPct val="30000"/>
              </a:spcBef>
              <a:spcAft>
                <a:spcPct val="0"/>
              </a:spcAft>
            </a:pPr>
            <a:r>
              <a:rPr lang="en-US" sz="1200" b="0" kern="1200" dirty="0">
                <a:solidFill>
                  <a:schemeClr val="tx1"/>
                </a:solidFill>
                <a:latin typeface="+mn-lt"/>
                <a:ea typeface="+mn-ea"/>
                <a:cs typeface="+mn-cs"/>
              </a:rPr>
              <a:t> </a:t>
            </a:r>
          </a:p>
          <a:p>
            <a:pPr algn="l" rtl="0" fontAlgn="base">
              <a:spcBef>
                <a:spcPct val="30000"/>
              </a:spcBef>
              <a:spcAft>
                <a:spcPct val="0"/>
              </a:spcAft>
            </a:pPr>
            <a:r>
              <a:rPr lang="en-US" sz="1200" b="0" kern="1200" dirty="0">
                <a:solidFill>
                  <a:schemeClr val="tx1"/>
                </a:solidFill>
                <a:latin typeface="+mn-lt"/>
                <a:ea typeface="+mn-ea"/>
                <a:cs typeface="+mn-cs"/>
              </a:rPr>
              <a:t>Hispanics/Latinos can be of any race.</a:t>
            </a:r>
          </a:p>
        </p:txBody>
      </p:sp>
      <p:sp>
        <p:nvSpPr>
          <p:cNvPr id="4" name="Slide Number Placeholder 3"/>
          <p:cNvSpPr>
            <a:spLocks noGrp="1"/>
          </p:cNvSpPr>
          <p:nvPr>
            <p:ph type="sldNum" sz="quarter" idx="10"/>
          </p:nvPr>
        </p:nvSpPr>
        <p:spPr/>
        <p:txBody>
          <a:bodyPr/>
          <a:lstStyle/>
          <a:p>
            <a:fld id="{7E82054C-5FFB-4925-88B8-34BFE44764D6}" type="slidenum">
              <a:rPr lang="en-US" smtClean="0"/>
              <a:pPr/>
              <a:t>22</a:t>
            </a:fld>
            <a:endParaRPr lang="en-US" dirty="0"/>
          </a:p>
        </p:txBody>
      </p:sp>
    </p:spTree>
    <p:extLst>
      <p:ext uri="{BB962C8B-B14F-4D97-AF65-F5344CB8AC3E}">
        <p14:creationId xmlns:p14="http://schemas.microsoft.com/office/powerpoint/2010/main" val="756488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3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latin typeface="+mn-lt"/>
                <a:ea typeface="+mn-ea"/>
                <a:cs typeface="+mn-cs"/>
              </a:rPr>
              <a:t>In 2018, in the Midwest region of the United States, the highest rates (per 100,000 population) of stage 3 (AIDS) classifications in each population size category were among blacks/African Americans. The exception was in non-metropolitan populations where Native Hawaiians/other Pacific Islanders had the highest rate of stage 3 (AIDS) classifications, although this rate should be interpreted with caution. The rates of stage 3 (AIDS) classifications among Hispanics/Latinos and whites decreased as population size decreased. The rates in American Indian/Alaska Natives, Asians, Native Hawaiians/other Pacific Islanders, and persons of multiple races should be interpreted with caution, because both the population sizes and numbers of stage 3 (AIDS) classifications in these groups were small. </a:t>
            </a:r>
          </a:p>
          <a:p>
            <a:pPr algn="l" defTabSz="914300" rtl="0" fontAlgn="base">
              <a:spcBef>
                <a:spcPct val="30000"/>
              </a:spcBef>
              <a:spcAft>
                <a:spcPct val="0"/>
              </a:spcAft>
              <a:defRPr/>
            </a:pPr>
            <a:endParaRPr lang="en-US" sz="1200" b="0" kern="1200" dirty="0">
              <a:solidFill>
                <a:schemeClr val="tx1"/>
              </a:solidFill>
              <a:latin typeface="+mn-lt"/>
              <a:ea typeface="+mn-ea"/>
              <a:cs typeface="+mn-cs"/>
            </a:endParaRPr>
          </a:p>
          <a:p>
            <a:pPr algn="l" rtl="0" fontAlgn="base">
              <a:spcBef>
                <a:spcPct val="30000"/>
              </a:spcBef>
              <a:spcAft>
                <a:spcPct val="0"/>
              </a:spcAft>
            </a:pPr>
            <a:r>
              <a:rPr lang="en-US" sz="1200" b="0" kern="1200" dirty="0">
                <a:solidFill>
                  <a:schemeClr val="tx1"/>
                </a:solidFill>
                <a:latin typeface="+mn-lt"/>
                <a:ea typeface="+mn-ea"/>
                <a:cs typeface="+mn-cs"/>
              </a:rPr>
              <a:t>Data for the year 2018 are considered preliminary and based on 6 months reporting delay. Data exclude persons whose county of residence is unknown.</a:t>
            </a:r>
          </a:p>
          <a:p>
            <a:pPr algn="l" rtl="0" fontAlgn="base">
              <a:spcBef>
                <a:spcPct val="30000"/>
              </a:spcBef>
              <a:spcAft>
                <a:spcPct val="0"/>
              </a:spcAft>
            </a:pPr>
            <a:r>
              <a:rPr lang="en-US" sz="1200" b="0" kern="1200" dirty="0">
                <a:solidFill>
                  <a:schemeClr val="tx1"/>
                </a:solidFill>
                <a:latin typeface="+mn-lt"/>
                <a:ea typeface="+mn-ea"/>
                <a:cs typeface="+mn-cs"/>
              </a:rPr>
              <a:t> </a:t>
            </a:r>
          </a:p>
          <a:p>
            <a:pPr algn="l" rtl="0" fontAlgn="base">
              <a:spcBef>
                <a:spcPct val="30000"/>
              </a:spcBef>
              <a:spcAft>
                <a:spcPct val="0"/>
              </a:spcAft>
            </a:pPr>
            <a:r>
              <a:rPr lang="en-US" sz="1200" b="0" kern="1200" dirty="0">
                <a:solidFill>
                  <a:schemeClr val="tx1"/>
                </a:solidFill>
                <a:latin typeface="+mn-lt"/>
                <a:ea typeface="+mn-ea"/>
                <a:cs typeface="+mn-cs"/>
              </a:rPr>
              <a:t>The Midwest region of the United States includes Illinois, Indiana, Iowa, Kansas, Michigan, Minnesota, Missouri, Nebraska, North Dakota, Ohio, South Dakota, and Wisconsin.</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kern="1200" dirty="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latin typeface="+mn-lt"/>
                <a:ea typeface="+mn-ea"/>
                <a:cs typeface="+mn-cs"/>
              </a:rPr>
              <a:t>The Asian category includes Asian/Pacific Islander legacy cases (cases that were diagnosed and reported under the pre-1997 Office of Management and Budget race/ethnicity classification system). </a:t>
            </a:r>
          </a:p>
          <a:p>
            <a:pPr algn="l" rtl="0" fontAlgn="base">
              <a:spcBef>
                <a:spcPct val="30000"/>
              </a:spcBef>
              <a:spcAft>
                <a:spcPct val="0"/>
              </a:spcAft>
            </a:pPr>
            <a:r>
              <a:rPr lang="en-US" sz="1200" b="0" kern="1200" dirty="0">
                <a:solidFill>
                  <a:schemeClr val="tx1"/>
                </a:solidFill>
                <a:latin typeface="+mn-lt"/>
                <a:ea typeface="+mn-ea"/>
                <a:cs typeface="+mn-cs"/>
              </a:rPr>
              <a:t> </a:t>
            </a:r>
          </a:p>
          <a:p>
            <a:pPr algn="l" rtl="0" fontAlgn="base">
              <a:spcBef>
                <a:spcPct val="30000"/>
              </a:spcBef>
              <a:spcAft>
                <a:spcPct val="0"/>
              </a:spcAft>
            </a:pPr>
            <a:r>
              <a:rPr lang="en-US" sz="1200" b="0" kern="1200" dirty="0">
                <a:solidFill>
                  <a:schemeClr val="tx1"/>
                </a:solidFill>
                <a:latin typeface="+mn-lt"/>
                <a:ea typeface="+mn-ea"/>
                <a:cs typeface="+mn-cs"/>
              </a:rPr>
              <a:t>Hispanics/Latinos can be of any race.</a:t>
            </a:r>
          </a:p>
        </p:txBody>
      </p:sp>
      <p:sp>
        <p:nvSpPr>
          <p:cNvPr id="4" name="Slide Number Placeholder 3"/>
          <p:cNvSpPr>
            <a:spLocks noGrp="1"/>
          </p:cNvSpPr>
          <p:nvPr>
            <p:ph type="sldNum" sz="quarter" idx="10"/>
          </p:nvPr>
        </p:nvSpPr>
        <p:spPr/>
        <p:txBody>
          <a:bodyPr/>
          <a:lstStyle/>
          <a:p>
            <a:fld id="{7E82054C-5FFB-4925-88B8-34BFE44764D6}" type="slidenum">
              <a:rPr lang="en-US" smtClean="0"/>
              <a:pPr/>
              <a:t>23</a:t>
            </a:fld>
            <a:endParaRPr lang="en-US" dirty="0"/>
          </a:p>
        </p:txBody>
      </p:sp>
    </p:spTree>
    <p:extLst>
      <p:ext uri="{BB962C8B-B14F-4D97-AF65-F5344CB8AC3E}">
        <p14:creationId xmlns:p14="http://schemas.microsoft.com/office/powerpoint/2010/main" val="582975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3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latin typeface="+mn-lt"/>
                <a:ea typeface="+mn-ea"/>
                <a:cs typeface="+mn-cs"/>
              </a:rPr>
              <a:t>In 2018, in the South region of the United States, the highest rates (per 100,000 population) of stage 3 (AIDS) classifications in each population size category were among blacks/African Americans. The rates of stage 3 (AIDS) classifications among blacks/African Americans, Hispanic/Latinos, and whites decreased as population size decreased. The rates in American Indian/Alaska Natives, Asians, Native Hawaiians/other Pacific Islanders, and persons of multiple races should be interpreted with caution, because both the population sizes and numbers of stage 3 (AIDS) classifications in these groups were small. </a:t>
            </a:r>
          </a:p>
          <a:p>
            <a:pPr algn="l" defTabSz="914300" rtl="0" fontAlgn="base">
              <a:spcBef>
                <a:spcPct val="30000"/>
              </a:spcBef>
              <a:spcAft>
                <a:spcPct val="0"/>
              </a:spcAft>
              <a:defRPr/>
            </a:pPr>
            <a:endParaRPr lang="en-US" sz="1200" b="0" kern="1200" dirty="0">
              <a:solidFill>
                <a:schemeClr val="tx1"/>
              </a:solidFill>
              <a:latin typeface="+mn-lt"/>
              <a:ea typeface="+mn-ea"/>
              <a:cs typeface="+mn-cs"/>
            </a:endParaRPr>
          </a:p>
          <a:p>
            <a:pPr algn="l" rtl="0" fontAlgn="base">
              <a:spcBef>
                <a:spcPct val="30000"/>
              </a:spcBef>
              <a:spcAft>
                <a:spcPct val="0"/>
              </a:spcAft>
            </a:pPr>
            <a:r>
              <a:rPr lang="en-US" sz="1200" b="0" kern="1200" dirty="0">
                <a:solidFill>
                  <a:schemeClr val="tx1"/>
                </a:solidFill>
                <a:latin typeface="+mn-lt"/>
                <a:ea typeface="+mn-ea"/>
                <a:cs typeface="+mn-cs"/>
              </a:rPr>
              <a:t>Data for the year 2018 are considered preliminary and based on 6 months reporting delay. Data exclude persons whose county of residence is unknown.</a:t>
            </a:r>
          </a:p>
          <a:p>
            <a:pPr algn="l" rtl="0" fontAlgn="base">
              <a:spcBef>
                <a:spcPct val="30000"/>
              </a:spcBef>
              <a:spcAft>
                <a:spcPct val="0"/>
              </a:spcAft>
            </a:pPr>
            <a:r>
              <a:rPr lang="en-US" sz="1200" b="0" kern="1200" dirty="0">
                <a:solidFill>
                  <a:schemeClr val="tx1"/>
                </a:solidFill>
                <a:latin typeface="+mn-lt"/>
                <a:ea typeface="+mn-ea"/>
                <a:cs typeface="+mn-cs"/>
              </a:rPr>
              <a:t> </a:t>
            </a:r>
          </a:p>
          <a:p>
            <a:pPr algn="l" rtl="0" fontAlgn="base">
              <a:spcBef>
                <a:spcPct val="30000"/>
              </a:spcBef>
              <a:spcAft>
                <a:spcPct val="0"/>
              </a:spcAft>
            </a:pPr>
            <a:r>
              <a:rPr lang="en-US" sz="1200" b="0" kern="1200" dirty="0">
                <a:solidFill>
                  <a:schemeClr val="tx1"/>
                </a:solidFill>
                <a:latin typeface="+mn-lt"/>
                <a:ea typeface="+mn-ea"/>
                <a:cs typeface="+mn-cs"/>
              </a:rPr>
              <a:t>The South region of the United States includes Alabama, Arkansas, Delaware, District of Columbia, Florida, Georgia, Kentucky, Louisiana, Maryland, Mississippi, North Carolina, Oklahoma, South Carolina, Tennessee, Texas, Virginia, and West Virginia.</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kern="1200" dirty="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latin typeface="+mn-lt"/>
                <a:ea typeface="+mn-ea"/>
                <a:cs typeface="+mn-cs"/>
              </a:rPr>
              <a:t>The Asian category includes Asian/Pacific Islander legacy cases (cases that were diagnosed and reported under the pre-1997 Office of Management and Budget race/ethnicity classification system). </a:t>
            </a:r>
          </a:p>
          <a:p>
            <a:pPr algn="l" rtl="0" fontAlgn="base">
              <a:spcBef>
                <a:spcPct val="30000"/>
              </a:spcBef>
              <a:spcAft>
                <a:spcPct val="0"/>
              </a:spcAft>
            </a:pPr>
            <a:r>
              <a:rPr lang="en-US" sz="1200" b="0" kern="1200" dirty="0">
                <a:solidFill>
                  <a:schemeClr val="tx1"/>
                </a:solidFill>
                <a:latin typeface="+mn-lt"/>
                <a:ea typeface="+mn-ea"/>
                <a:cs typeface="+mn-cs"/>
              </a:rPr>
              <a:t> </a:t>
            </a:r>
          </a:p>
          <a:p>
            <a:pPr algn="l" rtl="0" fontAlgn="base">
              <a:spcBef>
                <a:spcPct val="30000"/>
              </a:spcBef>
              <a:spcAft>
                <a:spcPct val="0"/>
              </a:spcAft>
            </a:pPr>
            <a:r>
              <a:rPr lang="en-US" sz="1200" b="0" kern="1200" dirty="0">
                <a:solidFill>
                  <a:schemeClr val="tx1"/>
                </a:solidFill>
                <a:latin typeface="+mn-lt"/>
                <a:ea typeface="+mn-ea"/>
                <a:cs typeface="+mn-cs"/>
              </a:rPr>
              <a:t>Hispanics/Latinos can be of any race.</a:t>
            </a:r>
          </a:p>
        </p:txBody>
      </p:sp>
      <p:sp>
        <p:nvSpPr>
          <p:cNvPr id="4" name="Slide Number Placeholder 3"/>
          <p:cNvSpPr>
            <a:spLocks noGrp="1"/>
          </p:cNvSpPr>
          <p:nvPr>
            <p:ph type="sldNum" sz="quarter" idx="10"/>
          </p:nvPr>
        </p:nvSpPr>
        <p:spPr/>
        <p:txBody>
          <a:bodyPr/>
          <a:lstStyle/>
          <a:p>
            <a:fld id="{7E82054C-5FFB-4925-88B8-34BFE44764D6}" type="slidenum">
              <a:rPr lang="en-US" smtClean="0"/>
              <a:pPr/>
              <a:t>24</a:t>
            </a:fld>
            <a:endParaRPr lang="en-US" dirty="0"/>
          </a:p>
        </p:txBody>
      </p:sp>
    </p:spTree>
    <p:extLst>
      <p:ext uri="{BB962C8B-B14F-4D97-AF65-F5344CB8AC3E}">
        <p14:creationId xmlns:p14="http://schemas.microsoft.com/office/powerpoint/2010/main" val="3805023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3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latin typeface="+mn-lt"/>
                <a:ea typeface="+mn-ea"/>
                <a:cs typeface="+mn-cs"/>
              </a:rPr>
              <a:t>In 2018, in the West region of the United States, the highest rates (per 100,000 population) of stage 3 (AIDS) classifications in each population size category were among blacks/African Americans. The rates of stage 3 (AIDS) classifications among blacks/African Americans, Hispanics/Latinos, and whites were highest in metropolitan areas with populations of 500,000 or more. The rates in American Indian/Alaska Natives, Asians, Native Hawaiians/other Pacific Islanders, and persons of multiple races should be interpreted with caution, because both the population sizes and numbers of stage 3 (AIDS) classifications in these groups were small. </a:t>
            </a:r>
          </a:p>
          <a:p>
            <a:pPr algn="l" defTabSz="914300" rtl="0" fontAlgn="base">
              <a:spcBef>
                <a:spcPct val="30000"/>
              </a:spcBef>
              <a:spcAft>
                <a:spcPct val="0"/>
              </a:spcAft>
              <a:defRPr/>
            </a:pPr>
            <a:endParaRPr lang="en-US" sz="1200" b="0" kern="1200" dirty="0">
              <a:solidFill>
                <a:schemeClr val="tx1"/>
              </a:solidFill>
              <a:latin typeface="+mn-lt"/>
              <a:ea typeface="+mn-ea"/>
              <a:cs typeface="+mn-cs"/>
            </a:endParaRPr>
          </a:p>
          <a:p>
            <a:pPr algn="l" rtl="0" fontAlgn="base">
              <a:spcBef>
                <a:spcPct val="30000"/>
              </a:spcBef>
              <a:spcAft>
                <a:spcPct val="0"/>
              </a:spcAft>
            </a:pPr>
            <a:r>
              <a:rPr lang="en-US" sz="1200" b="0" kern="1200" dirty="0">
                <a:solidFill>
                  <a:schemeClr val="tx1"/>
                </a:solidFill>
                <a:latin typeface="+mn-lt"/>
                <a:ea typeface="+mn-ea"/>
                <a:cs typeface="+mn-cs"/>
              </a:rPr>
              <a:t>Data for the year 2018 are considered preliminary and based on 6 months reporting delay. Data exclude persons whose county of residence is unknown.</a:t>
            </a:r>
          </a:p>
          <a:p>
            <a:pPr algn="l" rtl="0" fontAlgn="base">
              <a:spcBef>
                <a:spcPct val="30000"/>
              </a:spcBef>
              <a:spcAft>
                <a:spcPct val="0"/>
              </a:spcAft>
            </a:pPr>
            <a:r>
              <a:rPr lang="en-US" sz="1200" b="0" kern="1200" dirty="0">
                <a:solidFill>
                  <a:schemeClr val="tx1"/>
                </a:solidFill>
                <a:latin typeface="+mn-lt"/>
                <a:ea typeface="+mn-ea"/>
                <a:cs typeface="+mn-cs"/>
              </a:rPr>
              <a:t> </a:t>
            </a:r>
          </a:p>
          <a:p>
            <a:pPr algn="l" rtl="0" fontAlgn="base">
              <a:spcBef>
                <a:spcPct val="30000"/>
              </a:spcBef>
              <a:spcAft>
                <a:spcPct val="0"/>
              </a:spcAft>
            </a:pPr>
            <a:r>
              <a:rPr lang="en-US" sz="1200" b="0" kern="1200" dirty="0">
                <a:solidFill>
                  <a:schemeClr val="tx1"/>
                </a:solidFill>
                <a:latin typeface="+mn-lt"/>
                <a:ea typeface="+mn-ea"/>
                <a:cs typeface="+mn-cs"/>
              </a:rPr>
              <a:t>The West region of the United States includes Alaska, Arizona, California, Colorado, Hawaii, Idaho, Montana, Nevada, New Mexico, Oregon, Utah, Washington, and Wyoming.</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kern="1200" dirty="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latin typeface="+mn-lt"/>
                <a:ea typeface="+mn-ea"/>
                <a:cs typeface="+mn-cs"/>
              </a:rPr>
              <a:t>The Asian category includes Asian/Pacific Islander legacy cases (cases that were diagnosed and reported under the pre-1997 Office of Management and Budget race/ethnicity classification system). </a:t>
            </a:r>
          </a:p>
          <a:p>
            <a:pPr algn="l" rtl="0" fontAlgn="base">
              <a:spcBef>
                <a:spcPct val="30000"/>
              </a:spcBef>
              <a:spcAft>
                <a:spcPct val="0"/>
              </a:spcAft>
            </a:pPr>
            <a:r>
              <a:rPr lang="en-US" sz="1200" b="0" kern="1200" dirty="0">
                <a:solidFill>
                  <a:schemeClr val="tx1"/>
                </a:solidFill>
                <a:latin typeface="+mn-lt"/>
                <a:ea typeface="+mn-ea"/>
                <a:cs typeface="+mn-cs"/>
              </a:rPr>
              <a:t> </a:t>
            </a:r>
          </a:p>
          <a:p>
            <a:pPr algn="l" rtl="0" fontAlgn="base">
              <a:spcBef>
                <a:spcPct val="30000"/>
              </a:spcBef>
              <a:spcAft>
                <a:spcPct val="0"/>
              </a:spcAft>
            </a:pPr>
            <a:r>
              <a:rPr lang="en-US" sz="1200" b="0" kern="1200" dirty="0">
                <a:solidFill>
                  <a:schemeClr val="tx1"/>
                </a:solidFill>
                <a:latin typeface="+mn-lt"/>
                <a:ea typeface="+mn-ea"/>
                <a:cs typeface="+mn-cs"/>
              </a:rPr>
              <a:t>Hispanics/Latinos can be of any race.</a:t>
            </a:r>
          </a:p>
        </p:txBody>
      </p:sp>
      <p:sp>
        <p:nvSpPr>
          <p:cNvPr id="4" name="Slide Number Placeholder 3"/>
          <p:cNvSpPr>
            <a:spLocks noGrp="1"/>
          </p:cNvSpPr>
          <p:nvPr>
            <p:ph type="sldNum" sz="quarter" idx="10"/>
          </p:nvPr>
        </p:nvSpPr>
        <p:spPr/>
        <p:txBody>
          <a:bodyPr/>
          <a:lstStyle/>
          <a:p>
            <a:fld id="{7E82054C-5FFB-4925-88B8-34BFE44764D6}" type="slidenum">
              <a:rPr lang="en-US" smtClean="0"/>
              <a:pPr/>
              <a:t>25</a:t>
            </a:fld>
            <a:endParaRPr lang="en-US" dirty="0"/>
          </a:p>
        </p:txBody>
      </p:sp>
    </p:spTree>
    <p:extLst>
      <p:ext uri="{BB962C8B-B14F-4D97-AF65-F5344CB8AC3E}">
        <p14:creationId xmlns:p14="http://schemas.microsoft.com/office/powerpoint/2010/main" val="287309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kern="1200" dirty="0">
                <a:solidFill>
                  <a:schemeClr val="tx1"/>
                </a:solidFill>
                <a:latin typeface="+mn-lt"/>
                <a:ea typeface="+mn-ea"/>
                <a:cs typeface="+mn-cs"/>
              </a:rPr>
              <a:t>This slide presents the numbers and rates of adults and adolescents living with diagnosed HIV infection at the end of 2017 in the United States, by race/ethnicity and population of area of residence. Blacks/African Americans represent the largest numbers of adults and adolescents living with diagnosed HIV infection in both metropolitan (population of 500,000 or more) and smaller metropolitan (50,000-499,000) areas, while whites represent the largest number in non-metropolitan areas. Blacks/African Americans represent the highest rates of adults and adolescents living with diagnosed HIV infection across all three population categories. In each racial/ethnic group, the numbers and rates of diagnoses of HIV infection were highest in areas with populations of 500,000 or more.</a:t>
            </a:r>
          </a:p>
          <a:p>
            <a:r>
              <a:rPr lang="en-US" sz="1200" b="0" kern="1200" dirty="0">
                <a:solidFill>
                  <a:schemeClr val="tx1"/>
                </a:solidFill>
                <a:latin typeface="+mn-lt"/>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latin typeface="+mn-lt"/>
                <a:ea typeface="+mn-ea"/>
                <a:cs typeface="+mn-cs"/>
              </a:rPr>
              <a:t>Data are based on address of residence as of December 31, 2017 (i.e., most recent known address). Data exclude persons whose county of residence is unknown.</a:t>
            </a:r>
          </a:p>
          <a:p>
            <a:r>
              <a:rPr lang="en-US" sz="1200" b="0" kern="1200" dirty="0">
                <a:solidFill>
                  <a:schemeClr val="tx1"/>
                </a:solidFill>
                <a:latin typeface="+mn-lt"/>
                <a:ea typeface="+mn-ea"/>
                <a:cs typeface="+mn-cs"/>
              </a:rPr>
              <a:t> </a:t>
            </a:r>
          </a:p>
          <a:p>
            <a:r>
              <a:rPr lang="en-US" sz="1200" b="0" kern="1200" dirty="0">
                <a:solidFill>
                  <a:schemeClr val="tx1"/>
                </a:solidFill>
                <a:latin typeface="+mn-lt"/>
                <a:ea typeface="+mn-ea"/>
                <a:cs typeface="+mn-cs"/>
              </a:rPr>
              <a:t>The Asian category includes Asian/Pacific Islander legacy cases (cases that were diagnosed and reported under the pre-1997 Office of Management and Budget race/ethnicity classification system). </a:t>
            </a:r>
          </a:p>
          <a:p>
            <a:r>
              <a:rPr lang="en-US" sz="1200" b="0" kern="1200" dirty="0">
                <a:solidFill>
                  <a:schemeClr val="tx1"/>
                </a:solidFill>
                <a:latin typeface="+mn-lt"/>
                <a:ea typeface="+mn-ea"/>
                <a:cs typeface="+mn-cs"/>
              </a:rPr>
              <a:t> </a:t>
            </a:r>
          </a:p>
          <a:p>
            <a:r>
              <a:rPr lang="en-US" sz="1200" b="0" kern="1200" dirty="0">
                <a:solidFill>
                  <a:schemeClr val="tx1"/>
                </a:solidFill>
                <a:latin typeface="+mn-lt"/>
                <a:ea typeface="+mn-ea"/>
                <a:cs typeface="+mn-cs"/>
              </a:rPr>
              <a:t>Hispanics/Latinos can be of any race.</a:t>
            </a:r>
          </a:p>
          <a:p>
            <a:r>
              <a:rPr lang="en-US" sz="1200" b="0" kern="1200" dirty="0">
                <a:solidFill>
                  <a:schemeClr val="tx1"/>
                </a:solidFill>
                <a:latin typeface="+mn-lt"/>
                <a:ea typeface="+mn-ea"/>
                <a:cs typeface="+mn-cs"/>
              </a:rPr>
              <a:t> </a:t>
            </a:r>
          </a:p>
          <a:p>
            <a:r>
              <a:rPr lang="en-US" sz="1200" b="0" kern="1200" dirty="0">
                <a:solidFill>
                  <a:schemeClr val="tx1"/>
                </a:solidFill>
                <a:latin typeface="+mn-lt"/>
                <a:ea typeface="+mn-ea"/>
                <a:cs typeface="+mn-cs"/>
              </a:rPr>
              <a:t>Persons living with diagnosed HIV infection are classified as adult or adolescent based on age at year-end 2017. </a:t>
            </a:r>
          </a:p>
        </p:txBody>
      </p:sp>
      <p:sp>
        <p:nvSpPr>
          <p:cNvPr id="4" name="Slide Number Placeholder 3"/>
          <p:cNvSpPr>
            <a:spLocks noGrp="1"/>
          </p:cNvSpPr>
          <p:nvPr>
            <p:ph type="sldNum" sz="quarter" idx="10"/>
          </p:nvPr>
        </p:nvSpPr>
        <p:spPr/>
        <p:txBody>
          <a:bodyPr/>
          <a:lstStyle/>
          <a:p>
            <a:fld id="{6505D353-1430-4CA8-B696-35569935E51E}" type="slidenum">
              <a:rPr lang="en-US" smtClean="0"/>
              <a:pPr/>
              <a:t>3</a:t>
            </a:fld>
            <a:endParaRPr lang="en-US" dirty="0"/>
          </a:p>
        </p:txBody>
      </p:sp>
    </p:spTree>
    <p:extLst>
      <p:ext uri="{BB962C8B-B14F-4D97-AF65-F5344CB8AC3E}">
        <p14:creationId xmlns:p14="http://schemas.microsoft.com/office/powerpoint/2010/main" val="3749839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spcBef>
                <a:spcPct val="30000"/>
              </a:spcBef>
              <a:spcAft>
                <a:spcPct val="0"/>
              </a:spcAft>
            </a:pPr>
            <a:r>
              <a:rPr lang="en-US" sz="1200" b="0" kern="1200" dirty="0">
                <a:solidFill>
                  <a:schemeClr val="tx1"/>
                </a:solidFill>
                <a:latin typeface="+mn-lt"/>
                <a:ea typeface="+mn-ea"/>
                <a:cs typeface="+mn-cs"/>
              </a:rPr>
              <a:t>This slide presents the 50 states (and the District of Columbia) that are included in each of four regions of the United States as defined by the US Census Bureau. </a:t>
            </a:r>
          </a:p>
          <a:p>
            <a:pPr algn="l" rtl="0" fontAlgn="base">
              <a:spcBef>
                <a:spcPct val="30000"/>
              </a:spcBef>
              <a:spcAft>
                <a:spcPct val="0"/>
              </a:spcAft>
            </a:pPr>
            <a:r>
              <a:rPr lang="en-US" sz="1200" b="0" kern="1200" dirty="0">
                <a:solidFill>
                  <a:schemeClr val="tx1"/>
                </a:solidFill>
                <a:latin typeface="+mn-lt"/>
                <a:ea typeface="+mn-ea"/>
                <a:cs typeface="+mn-cs"/>
              </a:rPr>
              <a:t> </a:t>
            </a:r>
          </a:p>
          <a:p>
            <a:pPr algn="l" rtl="0" fontAlgn="base">
              <a:spcBef>
                <a:spcPct val="30000"/>
              </a:spcBef>
              <a:spcAft>
                <a:spcPct val="0"/>
              </a:spcAft>
            </a:pPr>
            <a:r>
              <a:rPr lang="en-US" sz="1200" b="0" kern="1200" dirty="0">
                <a:solidFill>
                  <a:schemeClr val="tx1"/>
                </a:solidFill>
                <a:latin typeface="+mn-lt"/>
                <a:ea typeface="+mn-ea"/>
                <a:cs typeface="+mn-cs"/>
              </a:rPr>
              <a:t>Regions of residence are defined as follows:</a:t>
            </a:r>
          </a:p>
          <a:p>
            <a:pPr algn="l" rtl="0" fontAlgn="base">
              <a:spcBef>
                <a:spcPct val="30000"/>
              </a:spcBef>
              <a:spcAft>
                <a:spcPct val="0"/>
              </a:spcAft>
            </a:pPr>
            <a:r>
              <a:rPr lang="en-US" sz="1200" b="0" kern="1200" dirty="0">
                <a:solidFill>
                  <a:schemeClr val="tx1"/>
                </a:solidFill>
                <a:latin typeface="+mn-lt"/>
                <a:ea typeface="+mn-ea"/>
                <a:cs typeface="+mn-cs"/>
              </a:rPr>
              <a:t>Northeast—Connecticut, Maine, Massachusetts, New Hampshire, New Jersey, New York, Pennsylvania, Rhode Island, Vermont</a:t>
            </a:r>
            <a:br>
              <a:rPr lang="en-US" sz="1200" b="0" kern="1200" dirty="0">
                <a:solidFill>
                  <a:schemeClr val="tx1"/>
                </a:solidFill>
                <a:latin typeface="+mn-lt"/>
                <a:ea typeface="+mn-ea"/>
                <a:cs typeface="+mn-cs"/>
              </a:rPr>
            </a:br>
            <a:br>
              <a:rPr lang="en-US" sz="1200" b="0" kern="1200" dirty="0">
                <a:solidFill>
                  <a:schemeClr val="tx1"/>
                </a:solidFill>
                <a:latin typeface="+mn-lt"/>
                <a:ea typeface="+mn-ea"/>
                <a:cs typeface="+mn-cs"/>
              </a:rPr>
            </a:br>
            <a:r>
              <a:rPr lang="en-US" sz="1200" b="0" kern="1200" dirty="0">
                <a:solidFill>
                  <a:schemeClr val="tx1"/>
                </a:solidFill>
                <a:latin typeface="+mn-lt"/>
                <a:ea typeface="+mn-ea"/>
                <a:cs typeface="+mn-cs"/>
              </a:rPr>
              <a:t>Midwest—Illinois, Indiana, Iowa, Kansas, Michigan, Minnesota, Missouri, Nebraska, North Dakota, Ohio, South Dakota, Wisconsin</a:t>
            </a:r>
            <a:br>
              <a:rPr lang="en-US" sz="1200" b="0" kern="1200" dirty="0">
                <a:solidFill>
                  <a:schemeClr val="tx1"/>
                </a:solidFill>
                <a:latin typeface="+mn-lt"/>
                <a:ea typeface="+mn-ea"/>
                <a:cs typeface="+mn-cs"/>
              </a:rPr>
            </a:br>
            <a:br>
              <a:rPr lang="en-US" sz="1200" b="0" kern="1200" dirty="0">
                <a:solidFill>
                  <a:schemeClr val="tx1"/>
                </a:solidFill>
                <a:latin typeface="+mn-lt"/>
                <a:ea typeface="+mn-ea"/>
                <a:cs typeface="+mn-cs"/>
              </a:rPr>
            </a:br>
            <a:r>
              <a:rPr lang="en-US" sz="1200" b="0" kern="1200" dirty="0">
                <a:solidFill>
                  <a:schemeClr val="tx1"/>
                </a:solidFill>
                <a:latin typeface="+mn-lt"/>
                <a:ea typeface="+mn-ea"/>
                <a:cs typeface="+mn-cs"/>
              </a:rPr>
              <a:t>South—Alabama, Arkansas, Delaware, District of Columbia, Florida, Georgia, Kentucky, Louisiana, Maryland, Mississippi, North Carolina, Oklahoma, South Carolina, Tennessee, Texas, Virginia, West Virginia</a:t>
            </a:r>
            <a:br>
              <a:rPr lang="en-US" sz="1200" b="0" kern="1200" dirty="0">
                <a:solidFill>
                  <a:schemeClr val="tx1"/>
                </a:solidFill>
                <a:latin typeface="+mn-lt"/>
                <a:ea typeface="+mn-ea"/>
                <a:cs typeface="+mn-cs"/>
              </a:rPr>
            </a:br>
            <a:br>
              <a:rPr lang="en-US" sz="1200" b="0" kern="1200" dirty="0">
                <a:solidFill>
                  <a:schemeClr val="tx1"/>
                </a:solidFill>
                <a:latin typeface="+mn-lt"/>
                <a:ea typeface="+mn-ea"/>
                <a:cs typeface="+mn-cs"/>
              </a:rPr>
            </a:br>
            <a:r>
              <a:rPr lang="en-US" sz="1200" b="0" kern="1200" dirty="0">
                <a:solidFill>
                  <a:schemeClr val="tx1"/>
                </a:solidFill>
                <a:latin typeface="+mn-lt"/>
                <a:ea typeface="+mn-ea"/>
                <a:cs typeface="+mn-cs"/>
              </a:rPr>
              <a:t>West—Alaska, Arizona, California, Colorado, Hawaii, Idaho, Montana, Nevada, New Mexico, Oregon, Utah, Washington, Wyoming</a:t>
            </a:r>
          </a:p>
        </p:txBody>
      </p:sp>
      <p:sp>
        <p:nvSpPr>
          <p:cNvPr id="4" name="Slide Number Placeholder 3"/>
          <p:cNvSpPr>
            <a:spLocks noGrp="1"/>
          </p:cNvSpPr>
          <p:nvPr>
            <p:ph type="sldNum" sz="quarter" idx="10"/>
          </p:nvPr>
        </p:nvSpPr>
        <p:spPr/>
        <p:txBody>
          <a:bodyPr/>
          <a:lstStyle/>
          <a:p>
            <a:fld id="{6505D353-1430-4CA8-B696-35569935E51E}" type="slidenum">
              <a:rPr lang="en-US" smtClean="0"/>
              <a:pPr/>
              <a:t>4</a:t>
            </a:fld>
            <a:endParaRPr lang="en-US" dirty="0"/>
          </a:p>
        </p:txBody>
      </p:sp>
    </p:spTree>
    <p:extLst>
      <p:ext uri="{BB962C8B-B14F-4D97-AF65-F5344CB8AC3E}">
        <p14:creationId xmlns:p14="http://schemas.microsoft.com/office/powerpoint/2010/main" val="1821708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gn="l" rtl="0" fontAlgn="base">
              <a:spcBef>
                <a:spcPct val="30000"/>
              </a:spcBef>
              <a:spcAft>
                <a:spcPct val="0"/>
              </a:spcAft>
            </a:pPr>
            <a:r>
              <a:rPr lang="en-US" sz="1200" b="0" kern="1200" dirty="0">
                <a:solidFill>
                  <a:schemeClr val="tx1"/>
                </a:solidFill>
                <a:latin typeface="+mn-lt"/>
                <a:ea typeface="+mn-ea"/>
                <a:cs typeface="+mn-cs"/>
              </a:rPr>
              <a:t>In each region of the United States, the majority of adults and adolescents living with diagnosed HIV infection at the end of 2017 were from metropolitan areas with populations of 500,000 or more. The South had the largest number of persons living with diagnosed HIV infection overall, and the largest numbers across all three population categories.  The South also had the highest rates in metropolitan areas with population 50,000-499,999 and nonmetropolitan areas, while the Northeast had the highest rate in areas with populations of 500,000 or more. Although metropolitan areas with populations of more than 500,000 have the largest number of persons living with diagnosed HIV infection, smaller metropolitan and nonmetropolitan areas, particularly in the South, account for a large percentage</a:t>
            </a:r>
            <a:r>
              <a:rPr lang="en-US" sz="1200" b="0" kern="1200" baseline="0" dirty="0">
                <a:solidFill>
                  <a:schemeClr val="tx1"/>
                </a:solidFill>
                <a:latin typeface="+mn-lt"/>
                <a:ea typeface="+mn-ea"/>
                <a:cs typeface="+mn-cs"/>
              </a:rPr>
              <a:t> </a:t>
            </a:r>
            <a:r>
              <a:rPr lang="en-US" sz="1200" b="0" kern="1200" dirty="0">
                <a:solidFill>
                  <a:schemeClr val="tx1"/>
                </a:solidFill>
                <a:latin typeface="+mn-lt"/>
                <a:ea typeface="+mn-ea"/>
                <a:cs typeface="+mn-cs"/>
              </a:rPr>
              <a:t>of persons living with diagnosed HIV infection.</a:t>
            </a:r>
          </a:p>
          <a:p>
            <a:pPr algn="l" rtl="0" fontAlgn="base">
              <a:spcBef>
                <a:spcPct val="30000"/>
              </a:spcBef>
              <a:spcAft>
                <a:spcPct val="0"/>
              </a:spcAft>
            </a:pPr>
            <a:endParaRPr lang="en-US" sz="1200" b="0" kern="1200" dirty="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latin typeface="+mn-lt"/>
                <a:ea typeface="+mn-ea"/>
                <a:cs typeface="+mn-cs"/>
              </a:rPr>
              <a:t>Data are based on address of residence as of December 31, 2017 (i.e., most recent known address). Data exclude persons whose county of residence is unknown.</a:t>
            </a:r>
          </a:p>
          <a:p>
            <a:pPr algn="l" rtl="0" fontAlgn="base">
              <a:spcBef>
                <a:spcPct val="30000"/>
              </a:spcBef>
              <a:spcAft>
                <a:spcPct val="0"/>
              </a:spcAft>
            </a:pPr>
            <a:r>
              <a:rPr lang="en-US" sz="1200" b="0" kern="1200" dirty="0">
                <a:solidFill>
                  <a:schemeClr val="tx1"/>
                </a:solidFill>
                <a:latin typeface="+mn-lt"/>
                <a:ea typeface="+mn-ea"/>
                <a:cs typeface="+mn-cs"/>
              </a:rPr>
              <a:t> </a:t>
            </a:r>
          </a:p>
          <a:p>
            <a:pPr algn="l" defTabSz="914300" rtl="0" fontAlgn="base">
              <a:spcBef>
                <a:spcPct val="30000"/>
              </a:spcBef>
              <a:spcAft>
                <a:spcPct val="0"/>
              </a:spcAft>
              <a:defRPr/>
            </a:pPr>
            <a:r>
              <a:rPr lang="en-US" sz="1200" b="0" kern="1200" dirty="0">
                <a:solidFill>
                  <a:schemeClr val="tx1"/>
                </a:solidFill>
                <a:latin typeface="+mn-lt"/>
                <a:ea typeface="+mn-ea"/>
                <a:cs typeface="+mn-cs"/>
              </a:rPr>
              <a:t>Inter-region comparisons of numbers of adults and adolescents living with diagnosed HIV infection should be made cautiously because the four regions vary by number of jurisdictions and by population size. </a:t>
            </a:r>
          </a:p>
          <a:p>
            <a:pPr algn="l" rtl="0" fontAlgn="base">
              <a:spcBef>
                <a:spcPct val="30000"/>
              </a:spcBef>
              <a:spcAft>
                <a:spcPct val="0"/>
              </a:spcAft>
            </a:pPr>
            <a:r>
              <a:rPr lang="en-US" sz="1200" b="0" kern="1200" dirty="0">
                <a:solidFill>
                  <a:schemeClr val="tx1"/>
                </a:solidFill>
                <a:latin typeface="+mn-lt"/>
                <a:ea typeface="+mn-ea"/>
                <a:cs typeface="+mn-cs"/>
              </a:rPr>
              <a:t> </a:t>
            </a:r>
          </a:p>
          <a:p>
            <a:pPr algn="l" rtl="0" fontAlgn="base">
              <a:spcBef>
                <a:spcPct val="30000"/>
              </a:spcBef>
              <a:spcAft>
                <a:spcPct val="0"/>
              </a:spcAft>
            </a:pPr>
            <a:r>
              <a:rPr lang="en-US" sz="1200" b="0" kern="1200" dirty="0">
                <a:solidFill>
                  <a:schemeClr val="tx1"/>
                </a:solidFill>
                <a:latin typeface="+mn-lt"/>
                <a:ea typeface="+mn-ea"/>
                <a:cs typeface="+mn-cs"/>
              </a:rPr>
              <a:t>Regions of residence are defined as follows:</a:t>
            </a:r>
          </a:p>
          <a:p>
            <a:pPr algn="l" rtl="0" fontAlgn="base">
              <a:spcBef>
                <a:spcPct val="30000"/>
              </a:spcBef>
              <a:spcAft>
                <a:spcPct val="0"/>
              </a:spcAft>
            </a:pPr>
            <a:r>
              <a:rPr lang="en-US" sz="1200" b="0" kern="1200" dirty="0">
                <a:solidFill>
                  <a:schemeClr val="tx1"/>
                </a:solidFill>
                <a:latin typeface="+mn-lt"/>
                <a:ea typeface="+mn-ea"/>
                <a:cs typeface="+mn-cs"/>
              </a:rPr>
              <a:t>Northeast—Connecticut, Maine, Massachusetts, New Hampshire, New Jersey, New York, Pennsylvania, Rhode Island, Vermont</a:t>
            </a:r>
            <a:br>
              <a:rPr lang="en-US" sz="1200" b="0" kern="1200" dirty="0">
                <a:solidFill>
                  <a:schemeClr val="tx1"/>
                </a:solidFill>
                <a:latin typeface="+mn-lt"/>
                <a:ea typeface="+mn-ea"/>
                <a:cs typeface="+mn-cs"/>
              </a:rPr>
            </a:br>
            <a:br>
              <a:rPr lang="en-US" sz="1200" b="0" kern="1200" dirty="0">
                <a:solidFill>
                  <a:schemeClr val="tx1"/>
                </a:solidFill>
                <a:latin typeface="+mn-lt"/>
                <a:ea typeface="+mn-ea"/>
                <a:cs typeface="+mn-cs"/>
              </a:rPr>
            </a:br>
            <a:r>
              <a:rPr lang="en-US" sz="1200" b="0" kern="1200" dirty="0">
                <a:solidFill>
                  <a:schemeClr val="tx1"/>
                </a:solidFill>
                <a:latin typeface="+mn-lt"/>
                <a:ea typeface="+mn-ea"/>
                <a:cs typeface="+mn-cs"/>
              </a:rPr>
              <a:t>Midwest—Illinois, Indiana, Iowa, Kansas, Michigan, Minnesota, Missouri, Nebraska, North Dakota, Ohio, South Dakota, Wisconsin</a:t>
            </a:r>
            <a:br>
              <a:rPr lang="en-US" sz="1200" b="0" kern="1200" dirty="0">
                <a:solidFill>
                  <a:schemeClr val="tx1"/>
                </a:solidFill>
                <a:latin typeface="+mn-lt"/>
                <a:ea typeface="+mn-ea"/>
                <a:cs typeface="+mn-cs"/>
              </a:rPr>
            </a:br>
            <a:br>
              <a:rPr lang="en-US" sz="1200" b="0" kern="1200" dirty="0">
                <a:solidFill>
                  <a:schemeClr val="tx1"/>
                </a:solidFill>
                <a:latin typeface="+mn-lt"/>
                <a:ea typeface="+mn-ea"/>
                <a:cs typeface="+mn-cs"/>
              </a:rPr>
            </a:br>
            <a:r>
              <a:rPr lang="en-US" sz="1200" b="0" kern="1200" dirty="0">
                <a:solidFill>
                  <a:schemeClr val="tx1"/>
                </a:solidFill>
                <a:latin typeface="+mn-lt"/>
                <a:ea typeface="+mn-ea"/>
                <a:cs typeface="+mn-cs"/>
              </a:rPr>
              <a:t>South—Alabama, Arkansas, Delaware, District of Columbia, Florida, Georgia, Kentucky, Louisiana, Maryland, Mississippi, North Carolina, Oklahoma, South Carolina, Tennessee, Texas, Virginia, West Virginia</a:t>
            </a:r>
            <a:br>
              <a:rPr lang="en-US" sz="1200" b="0" kern="1200" dirty="0">
                <a:solidFill>
                  <a:schemeClr val="tx1"/>
                </a:solidFill>
                <a:latin typeface="+mn-lt"/>
                <a:ea typeface="+mn-ea"/>
                <a:cs typeface="+mn-cs"/>
              </a:rPr>
            </a:br>
            <a:br>
              <a:rPr lang="en-US" sz="1200" b="0" kern="1200" dirty="0">
                <a:solidFill>
                  <a:schemeClr val="tx1"/>
                </a:solidFill>
                <a:latin typeface="+mn-lt"/>
                <a:ea typeface="+mn-ea"/>
                <a:cs typeface="+mn-cs"/>
              </a:rPr>
            </a:br>
            <a:r>
              <a:rPr lang="en-US" sz="1200" b="0" kern="1200" dirty="0">
                <a:solidFill>
                  <a:schemeClr val="tx1"/>
                </a:solidFill>
                <a:latin typeface="+mn-lt"/>
                <a:ea typeface="+mn-ea"/>
                <a:cs typeface="+mn-cs"/>
              </a:rPr>
              <a:t>West—Alaska, Arizona, California, Colorado, Hawaii, Idaho, Montana, Nevada, New Mexico, Oregon, Utah, Washington, Wyoming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kern="1200" dirty="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latin typeface="+mn-lt"/>
                <a:ea typeface="+mn-ea"/>
                <a:cs typeface="+mn-cs"/>
              </a:rPr>
              <a:t>Persons living with diagnosed HIV infection are classified as adult or adolescent based on age at year-end 2017. </a:t>
            </a:r>
          </a:p>
        </p:txBody>
      </p:sp>
      <p:sp>
        <p:nvSpPr>
          <p:cNvPr id="4" name="Slide Number Placeholder 3"/>
          <p:cNvSpPr>
            <a:spLocks noGrp="1"/>
          </p:cNvSpPr>
          <p:nvPr>
            <p:ph type="sldNum" sz="quarter" idx="10"/>
          </p:nvPr>
        </p:nvSpPr>
        <p:spPr/>
        <p:txBody>
          <a:bodyPr/>
          <a:lstStyle/>
          <a:p>
            <a:fld id="{6505D353-1430-4CA8-B696-35569935E51E}" type="slidenum">
              <a:rPr lang="en-US" smtClean="0"/>
              <a:pPr/>
              <a:t>5</a:t>
            </a:fld>
            <a:endParaRPr lang="en-US" dirty="0"/>
          </a:p>
        </p:txBody>
      </p:sp>
    </p:spTree>
    <p:extLst>
      <p:ext uri="{BB962C8B-B14F-4D97-AF65-F5344CB8AC3E}">
        <p14:creationId xmlns:p14="http://schemas.microsoft.com/office/powerpoint/2010/main" val="1466896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spcBef>
                <a:spcPct val="30000"/>
              </a:spcBef>
              <a:spcAft>
                <a:spcPct val="0"/>
              </a:spcAft>
            </a:pPr>
            <a:r>
              <a:rPr lang="en-US" sz="1200" b="0" kern="1200" dirty="0">
                <a:solidFill>
                  <a:schemeClr val="tx1"/>
                </a:solidFill>
                <a:latin typeface="+mn-lt"/>
                <a:ea typeface="+mn-ea"/>
                <a:cs typeface="+mn-cs"/>
              </a:rPr>
              <a:t>The percentage of HIV infections classified as stage 3 (AIDS) among adults and adolescents residing in areas of the United States with populations of 500,000 or more has decreased slowly since 1985.  In 1985, 92% of all stage 3 (AIDS) classifications among adults and adolescents were in areas with populations of 500,000 or more, and in 2017, 80% of stage 3 (AIDS) classifications among adults and adolescents</a:t>
            </a:r>
            <a:r>
              <a:rPr lang="en-US" sz="1200" b="0" kern="1200" baseline="0" dirty="0">
                <a:solidFill>
                  <a:schemeClr val="tx1"/>
                </a:solidFill>
                <a:latin typeface="+mn-lt"/>
                <a:ea typeface="+mn-ea"/>
                <a:cs typeface="+mn-cs"/>
              </a:rPr>
              <a:t> </a:t>
            </a:r>
            <a:r>
              <a:rPr lang="en-US" sz="1200" b="0" kern="1200" dirty="0">
                <a:solidFill>
                  <a:schemeClr val="tx1"/>
                </a:solidFill>
                <a:latin typeface="+mn-lt"/>
                <a:ea typeface="+mn-ea"/>
                <a:cs typeface="+mn-cs"/>
              </a:rPr>
              <a:t>were in these areas.  The decreasing trend in stage 3 (AIDS) classifications in the largest MSAs reflects the national trend of less immunosuppression at diagnosis, and a decreasing trend in the duration between the time of initial infection and diagnosis. </a:t>
            </a:r>
          </a:p>
          <a:p>
            <a:pPr algn="l" rtl="0" fontAlgn="base">
              <a:spcBef>
                <a:spcPct val="30000"/>
              </a:spcBef>
              <a:spcAft>
                <a:spcPct val="0"/>
              </a:spcAft>
            </a:pPr>
            <a:endParaRPr lang="en-US" sz="1200" b="0" kern="1200" dirty="0">
              <a:solidFill>
                <a:schemeClr val="tx1"/>
              </a:solidFill>
              <a:latin typeface="+mn-lt"/>
              <a:ea typeface="+mn-ea"/>
              <a:cs typeface="+mn-cs"/>
            </a:endParaRPr>
          </a:p>
          <a:p>
            <a:pPr algn="l" rtl="0" fontAlgn="base">
              <a:spcBef>
                <a:spcPct val="30000"/>
              </a:spcBef>
              <a:spcAft>
                <a:spcPct val="0"/>
              </a:spcAft>
            </a:pPr>
            <a:r>
              <a:rPr lang="en-US" sz="1200" b="0" kern="1200" dirty="0">
                <a:solidFill>
                  <a:schemeClr val="tx1"/>
                </a:solidFill>
                <a:latin typeface="+mn-lt"/>
                <a:ea typeface="+mn-ea"/>
                <a:cs typeface="+mn-cs"/>
              </a:rPr>
              <a:t>The inverse relationship between trends in areas with populations of 500,000 or more and less densely populated areas is in general due to introduction of HIV into heavily urbanized areas before introduction into suburban and rural areas.  With less experience with HIV infection, residents of and clinicians in less urbanized areas may lag behind their more urban counterparts with respect to awareness of individual HIV risk and benefits of prevention steps such as routine HIV testing and PrEP access.  Variations in population growth rates by area and population size also affect trends in percentage of infections by area.    </a:t>
            </a:r>
          </a:p>
          <a:p>
            <a:pPr algn="l" rtl="0" fontAlgn="base">
              <a:spcBef>
                <a:spcPct val="30000"/>
              </a:spcBef>
              <a:spcAft>
                <a:spcPct val="0"/>
              </a:spcAft>
            </a:pPr>
            <a:r>
              <a:rPr lang="en-US" sz="1200" b="0" kern="1200" dirty="0">
                <a:solidFill>
                  <a:schemeClr val="tx1"/>
                </a:solidFill>
                <a:latin typeface="+mn-lt"/>
                <a:ea typeface="+mn-ea"/>
                <a:cs typeface="+mn-cs"/>
              </a:rPr>
              <a:t> </a:t>
            </a:r>
          </a:p>
          <a:p>
            <a:pPr algn="l" defTabSz="914300" rtl="0" fontAlgn="base">
              <a:spcBef>
                <a:spcPct val="30000"/>
              </a:spcBef>
              <a:spcAft>
                <a:spcPct val="0"/>
              </a:spcAft>
              <a:defRPr/>
            </a:pPr>
            <a:r>
              <a:rPr lang="en-US" sz="1200" b="0" kern="1200" dirty="0">
                <a:solidFill>
                  <a:schemeClr val="tx1"/>
                </a:solidFill>
                <a:latin typeface="+mn-lt"/>
                <a:ea typeface="+mn-ea"/>
                <a:cs typeface="+mn-cs"/>
              </a:rPr>
              <a:t>Data exclude persons whose county of residence is unknown.</a:t>
            </a:r>
          </a:p>
        </p:txBody>
      </p:sp>
      <p:sp>
        <p:nvSpPr>
          <p:cNvPr id="4" name="Slide Number Placeholder 3"/>
          <p:cNvSpPr>
            <a:spLocks noGrp="1"/>
          </p:cNvSpPr>
          <p:nvPr>
            <p:ph type="sldNum" sz="quarter" idx="10"/>
          </p:nvPr>
        </p:nvSpPr>
        <p:spPr/>
        <p:txBody>
          <a:bodyPr/>
          <a:lstStyle/>
          <a:p>
            <a:fld id="{7E82054C-5FFB-4925-88B8-34BFE44764D6}" type="slidenum">
              <a:rPr lang="en-US" smtClean="0"/>
              <a:pPr/>
              <a:t>6</a:t>
            </a:fld>
            <a:endParaRPr lang="en-US" dirty="0"/>
          </a:p>
        </p:txBody>
      </p:sp>
    </p:spTree>
    <p:extLst>
      <p:ext uri="{BB962C8B-B14F-4D97-AF65-F5344CB8AC3E}">
        <p14:creationId xmlns:p14="http://schemas.microsoft.com/office/powerpoint/2010/main" val="3245506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gn="l" rtl="0" fontAlgn="base">
              <a:spcBef>
                <a:spcPct val="30000"/>
              </a:spcBef>
              <a:spcAft>
                <a:spcPct val="0"/>
              </a:spcAft>
            </a:pPr>
            <a:r>
              <a:rPr lang="en-US" sz="1200" b="0" kern="1200" dirty="0">
                <a:solidFill>
                  <a:schemeClr val="tx1"/>
                </a:solidFill>
                <a:latin typeface="+mn-lt"/>
                <a:ea typeface="+mn-ea"/>
                <a:cs typeface="+mn-cs"/>
              </a:rPr>
              <a:t>In each region of the United States, the majority of adults and adolescents living with diagnosed HIV infection ever classified as stage 3 (AIDS) at the end of 2017 were from metropolitan areas with populations of 500,000 or more; the fewest were from nonmetropolitan areas.  The South had the largest number of persons living with HIV ever classified as stage 3 (AIDS), and the largest numbers across all three population size categories.  The South also had the highest rates in metropolitan areas with populations of 50,000-499,999 and for non-metropolitan areas, while the Northeast had the highest rate for metropolitan areas with populations of 500,000 or more. Although metropolitan areas with populations of 500,000 or more have the largest number of persons living with HIV ever classified as stage 3 (AIDS), smaller metropolitan and nonmetropolitan areas, particularly in the South, account for a large percentage of persons living with HIV ever classified as stage 3 (AIDS) compared to other regions of the United States.</a:t>
            </a:r>
          </a:p>
          <a:p>
            <a:pPr algn="l" rtl="0" fontAlgn="base">
              <a:spcBef>
                <a:spcPct val="30000"/>
              </a:spcBef>
              <a:spcAft>
                <a:spcPct val="0"/>
              </a:spcAft>
            </a:pPr>
            <a:endParaRPr lang="en-US" sz="1200" b="0" kern="1200" dirty="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latin typeface="+mn-lt"/>
                <a:ea typeface="+mn-ea"/>
                <a:cs typeface="+mn-cs"/>
              </a:rPr>
              <a:t>Data are based on address of residence as of December 31, 2017 (i.e., most recent known address). Data exclude persons whose county of residence is unknown.</a:t>
            </a:r>
          </a:p>
          <a:p>
            <a:pPr algn="l" rtl="0" fontAlgn="base">
              <a:spcBef>
                <a:spcPct val="30000"/>
              </a:spcBef>
              <a:spcAft>
                <a:spcPct val="0"/>
              </a:spcAft>
            </a:pPr>
            <a:r>
              <a:rPr lang="en-US" sz="1200" b="0" kern="1200" dirty="0">
                <a:solidFill>
                  <a:schemeClr val="tx1"/>
                </a:solidFill>
                <a:latin typeface="+mn-lt"/>
                <a:ea typeface="+mn-ea"/>
                <a:cs typeface="+mn-cs"/>
              </a:rPr>
              <a:t> </a:t>
            </a:r>
          </a:p>
          <a:p>
            <a:pPr algn="l" defTabSz="914300" rtl="0" fontAlgn="base">
              <a:spcBef>
                <a:spcPct val="30000"/>
              </a:spcBef>
              <a:spcAft>
                <a:spcPct val="0"/>
              </a:spcAft>
              <a:defRPr/>
            </a:pPr>
            <a:r>
              <a:rPr lang="en-US" sz="1200" b="0" kern="1200" dirty="0">
                <a:solidFill>
                  <a:schemeClr val="tx1"/>
                </a:solidFill>
                <a:latin typeface="+mn-lt"/>
                <a:ea typeface="+mn-ea"/>
                <a:cs typeface="+mn-cs"/>
              </a:rPr>
              <a:t>Inter-region comparisons of numbers and rates of persons living with diagnosed HIV infection ever classified as stage 3 (AIDS) should be made cautiously because the four regions vary by number of jurisdictions and by population size. </a:t>
            </a:r>
          </a:p>
          <a:p>
            <a:pPr algn="l" rtl="0" fontAlgn="base">
              <a:spcBef>
                <a:spcPct val="30000"/>
              </a:spcBef>
              <a:spcAft>
                <a:spcPct val="0"/>
              </a:spcAft>
            </a:pPr>
            <a:r>
              <a:rPr lang="en-US" sz="1200" b="0" kern="1200" dirty="0">
                <a:solidFill>
                  <a:schemeClr val="tx1"/>
                </a:solidFill>
                <a:latin typeface="+mn-lt"/>
                <a:ea typeface="+mn-ea"/>
                <a:cs typeface="+mn-cs"/>
              </a:rPr>
              <a:t> </a:t>
            </a:r>
          </a:p>
          <a:p>
            <a:pPr algn="l" rtl="0" fontAlgn="base">
              <a:spcBef>
                <a:spcPct val="30000"/>
              </a:spcBef>
              <a:spcAft>
                <a:spcPct val="0"/>
              </a:spcAft>
            </a:pPr>
            <a:r>
              <a:rPr lang="en-US" sz="1200" b="0" kern="1200" dirty="0">
                <a:solidFill>
                  <a:schemeClr val="tx1"/>
                </a:solidFill>
                <a:latin typeface="+mn-lt"/>
                <a:ea typeface="+mn-ea"/>
                <a:cs typeface="+mn-cs"/>
              </a:rPr>
              <a:t>Regions of residence are defined as follows:</a:t>
            </a:r>
          </a:p>
          <a:p>
            <a:pPr algn="l" rtl="0" fontAlgn="base">
              <a:spcBef>
                <a:spcPct val="30000"/>
              </a:spcBef>
              <a:spcAft>
                <a:spcPct val="0"/>
              </a:spcAft>
            </a:pPr>
            <a:r>
              <a:rPr lang="en-US" sz="1200" b="0" kern="1200" dirty="0">
                <a:solidFill>
                  <a:schemeClr val="tx1"/>
                </a:solidFill>
                <a:latin typeface="+mn-lt"/>
                <a:ea typeface="+mn-ea"/>
                <a:cs typeface="+mn-cs"/>
              </a:rPr>
              <a:t>Northeast—Connecticut, Maine, Massachusetts, New Hampshire, New Jersey, New York, Pennsylvania, Rhode Island, Vermont</a:t>
            </a:r>
            <a:br>
              <a:rPr lang="en-US" sz="1200" b="0" kern="1200" dirty="0">
                <a:solidFill>
                  <a:schemeClr val="tx1"/>
                </a:solidFill>
                <a:latin typeface="+mn-lt"/>
                <a:ea typeface="+mn-ea"/>
                <a:cs typeface="+mn-cs"/>
              </a:rPr>
            </a:br>
            <a:br>
              <a:rPr lang="en-US" sz="1200" b="0" kern="1200" dirty="0">
                <a:solidFill>
                  <a:schemeClr val="tx1"/>
                </a:solidFill>
                <a:latin typeface="+mn-lt"/>
                <a:ea typeface="+mn-ea"/>
                <a:cs typeface="+mn-cs"/>
              </a:rPr>
            </a:br>
            <a:r>
              <a:rPr lang="en-US" sz="1200" b="0" kern="1200" dirty="0">
                <a:solidFill>
                  <a:schemeClr val="tx1"/>
                </a:solidFill>
                <a:latin typeface="+mn-lt"/>
                <a:ea typeface="+mn-ea"/>
                <a:cs typeface="+mn-cs"/>
              </a:rPr>
              <a:t>Midwest—Illinois, Indiana, Iowa, Kansas, Michigan, Minnesota, Missouri, Nebraska, North Dakota, Ohio, South Dakota, Wisconsin</a:t>
            </a:r>
            <a:br>
              <a:rPr lang="en-US" sz="1200" b="0" kern="1200" dirty="0">
                <a:solidFill>
                  <a:schemeClr val="tx1"/>
                </a:solidFill>
                <a:latin typeface="+mn-lt"/>
                <a:ea typeface="+mn-ea"/>
                <a:cs typeface="+mn-cs"/>
              </a:rPr>
            </a:br>
            <a:br>
              <a:rPr lang="en-US" sz="1200" b="0" kern="1200" dirty="0">
                <a:solidFill>
                  <a:schemeClr val="tx1"/>
                </a:solidFill>
                <a:latin typeface="+mn-lt"/>
                <a:ea typeface="+mn-ea"/>
                <a:cs typeface="+mn-cs"/>
              </a:rPr>
            </a:br>
            <a:r>
              <a:rPr lang="en-US" sz="1200" b="0" kern="1200" dirty="0">
                <a:solidFill>
                  <a:schemeClr val="tx1"/>
                </a:solidFill>
                <a:latin typeface="+mn-lt"/>
                <a:ea typeface="+mn-ea"/>
                <a:cs typeface="+mn-cs"/>
              </a:rPr>
              <a:t>South—Alabama, Arkansas, Delaware, District of Columbia, Florida, Georgia, Kentucky, Louisiana, Maryland, Mississippi, North Carolina, Oklahoma, South Carolina, Tennessee, Texas, Virginia, West Virginia</a:t>
            </a:r>
            <a:br>
              <a:rPr lang="en-US" sz="1200" b="0" kern="1200" dirty="0">
                <a:solidFill>
                  <a:schemeClr val="tx1"/>
                </a:solidFill>
                <a:latin typeface="+mn-lt"/>
                <a:ea typeface="+mn-ea"/>
                <a:cs typeface="+mn-cs"/>
              </a:rPr>
            </a:br>
            <a:br>
              <a:rPr lang="en-US" sz="1200" b="0" kern="1200" dirty="0">
                <a:solidFill>
                  <a:schemeClr val="tx1"/>
                </a:solidFill>
                <a:latin typeface="+mn-lt"/>
                <a:ea typeface="+mn-ea"/>
                <a:cs typeface="+mn-cs"/>
              </a:rPr>
            </a:br>
            <a:r>
              <a:rPr lang="en-US" sz="1200" b="0" kern="1200" dirty="0">
                <a:solidFill>
                  <a:schemeClr val="tx1"/>
                </a:solidFill>
                <a:latin typeface="+mn-lt"/>
                <a:ea typeface="+mn-ea"/>
                <a:cs typeface="+mn-cs"/>
              </a:rPr>
              <a:t>West—Alaska, Arizona, California, Colorado, Hawaii, Idaho, Montana, Nevada, New Mexico, Oregon, Utah, Washington, Wyoming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kern="1200" dirty="0">
              <a:solidFill>
                <a:schemeClr val="tx1"/>
              </a:solidFill>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latin typeface="+mn-lt"/>
                <a:ea typeface="+mn-ea"/>
                <a:cs typeface="+mn-cs"/>
              </a:rPr>
              <a:t>Persons living with diagnosed HIV infection ever classified as stage 3 (AIDS) are classified as adult or adolescent based on age at end of 2017.  </a:t>
            </a:r>
          </a:p>
        </p:txBody>
      </p:sp>
      <p:sp>
        <p:nvSpPr>
          <p:cNvPr id="4" name="Slide Number Placeholder 3"/>
          <p:cNvSpPr>
            <a:spLocks noGrp="1"/>
          </p:cNvSpPr>
          <p:nvPr>
            <p:ph type="sldNum" sz="quarter" idx="10"/>
          </p:nvPr>
        </p:nvSpPr>
        <p:spPr/>
        <p:txBody>
          <a:bodyPr/>
          <a:lstStyle/>
          <a:p>
            <a:fld id="{6505D353-1430-4CA8-B696-35569935E51E}" type="slidenum">
              <a:rPr lang="en-US" smtClean="0"/>
              <a:pPr/>
              <a:t>7</a:t>
            </a:fld>
            <a:endParaRPr lang="en-US" dirty="0"/>
          </a:p>
        </p:txBody>
      </p:sp>
    </p:spTree>
    <p:extLst>
      <p:ext uri="{BB962C8B-B14F-4D97-AF65-F5344CB8AC3E}">
        <p14:creationId xmlns:p14="http://schemas.microsoft.com/office/powerpoint/2010/main" val="2973070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fontAlgn="base">
              <a:spcBef>
                <a:spcPct val="30000"/>
              </a:spcBef>
              <a:spcAft>
                <a:spcPct val="0"/>
              </a:spcAft>
            </a:pPr>
            <a:r>
              <a:rPr lang="en-US" sz="1200" b="0" kern="1200" dirty="0">
                <a:solidFill>
                  <a:schemeClr val="tx1"/>
                </a:solidFill>
                <a:latin typeface="+mn-lt"/>
                <a:ea typeface="+mn-ea"/>
                <a:cs typeface="+mn-cs"/>
              </a:rPr>
              <a:t>The majority of adults and adolescents with HIV diagnosed in 2018 resided in metropolitan areas with populations of 500,000 or more in the United States. The rate (per 100,000 population) of diagnosis of HIV infection was highest (16.1) among adults and adolescents residing in metropolitan areas with populations of 500,000 or more compared with adults and adolescents residing in areas with smaller populations at the time of diagnosis.</a:t>
            </a:r>
          </a:p>
          <a:p>
            <a:pPr algn="l" rtl="0" fontAlgn="base">
              <a:spcBef>
                <a:spcPct val="30000"/>
              </a:spcBef>
              <a:spcAft>
                <a:spcPct val="0"/>
              </a:spcAft>
            </a:pPr>
            <a:r>
              <a:rPr lang="en-US" sz="1200" b="0" kern="1200" dirty="0">
                <a:solidFill>
                  <a:schemeClr val="tx1"/>
                </a:solidFill>
                <a:latin typeface="+mn-lt"/>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latin typeface="+mn-lt"/>
                <a:ea typeface="+mn-ea"/>
                <a:cs typeface="+mn-cs"/>
              </a:rPr>
              <a:t>Data for the year 2018 are considered preliminary and based on 6 months reporting delay. Data exclude persons whose county of residence is unknown.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6505D353-1430-4CA8-B696-35569935E51E}" type="slidenum">
              <a:rPr lang="en-US" smtClean="0"/>
              <a:pPr/>
              <a:t>8</a:t>
            </a:fld>
            <a:endParaRPr lang="en-US" dirty="0"/>
          </a:p>
        </p:txBody>
      </p:sp>
    </p:spTree>
    <p:extLst>
      <p:ext uri="{BB962C8B-B14F-4D97-AF65-F5344CB8AC3E}">
        <p14:creationId xmlns:p14="http://schemas.microsoft.com/office/powerpoint/2010/main" val="1582627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l" rtl="0" fontAlgn="base">
              <a:spcBef>
                <a:spcPct val="30000"/>
              </a:spcBef>
              <a:spcAft>
                <a:spcPct val="0"/>
              </a:spcAft>
            </a:pPr>
            <a:r>
              <a:rPr lang="en-US" sz="1200" b="0" kern="1200" dirty="0">
                <a:solidFill>
                  <a:schemeClr val="tx1"/>
                </a:solidFill>
                <a:latin typeface="+mn-lt"/>
                <a:ea typeface="+mn-ea"/>
                <a:cs typeface="+mn-cs"/>
              </a:rPr>
              <a:t>The majority of adults and adolescents with HIV diagnosed in 2018 resided in metropolitan areas with a population of 500,000 or more; the South had the largest number of HIV diagnoses. The distribution of HIV diagnoses in the South shows large percentages in smaller metropolitan (50,000–499,999) and nonmetropolitan areas, compared with other regions of the United States. </a:t>
            </a:r>
          </a:p>
          <a:p>
            <a:pPr algn="l" rtl="0" fontAlgn="base">
              <a:spcBef>
                <a:spcPct val="30000"/>
              </a:spcBef>
              <a:spcAft>
                <a:spcPct val="0"/>
              </a:spcAft>
            </a:pPr>
            <a:r>
              <a:rPr lang="en-US" sz="1200" b="0" kern="1200" dirty="0">
                <a:solidFill>
                  <a:schemeClr val="tx1"/>
                </a:solidFill>
                <a:latin typeface="+mn-lt"/>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latin typeface="+mn-lt"/>
                <a:ea typeface="+mn-ea"/>
                <a:cs typeface="+mn-cs"/>
              </a:rPr>
              <a:t>Data for the year 2018 are considered preliminary and based on 6 months reporting delay. Data exclude persons whose county of residence is unknown. </a:t>
            </a:r>
          </a:p>
          <a:p>
            <a:pPr algn="l" rtl="0" fontAlgn="base">
              <a:spcBef>
                <a:spcPct val="30000"/>
              </a:spcBef>
              <a:spcAft>
                <a:spcPct val="0"/>
              </a:spcAft>
            </a:pPr>
            <a:endParaRPr lang="en-US" sz="1200" b="0" kern="1200" dirty="0">
              <a:solidFill>
                <a:schemeClr val="tx1"/>
              </a:solidFill>
              <a:latin typeface="+mn-lt"/>
              <a:ea typeface="+mn-ea"/>
              <a:cs typeface="+mn-cs"/>
            </a:endParaRPr>
          </a:p>
          <a:p>
            <a:pPr algn="l" defTabSz="914300" rtl="0" fontAlgn="base">
              <a:spcBef>
                <a:spcPct val="30000"/>
              </a:spcBef>
              <a:spcAft>
                <a:spcPct val="0"/>
              </a:spcAft>
              <a:defRPr/>
            </a:pPr>
            <a:r>
              <a:rPr lang="en-US" sz="1200" b="0" kern="1200" dirty="0">
                <a:solidFill>
                  <a:schemeClr val="tx1"/>
                </a:solidFill>
                <a:latin typeface="+mn-lt"/>
                <a:ea typeface="+mn-ea"/>
                <a:cs typeface="+mn-cs"/>
              </a:rPr>
              <a:t>Inter-region comparisons of diagnosed HIV infections should be made cautiously because the four regions vary by number of jurisdictions and by population size. </a:t>
            </a:r>
          </a:p>
          <a:p>
            <a:pPr algn="l" rtl="0" fontAlgn="base">
              <a:spcBef>
                <a:spcPct val="30000"/>
              </a:spcBef>
              <a:spcAft>
                <a:spcPct val="0"/>
              </a:spcAft>
            </a:pPr>
            <a:r>
              <a:rPr lang="en-US" sz="1200" b="0" kern="1200" dirty="0">
                <a:solidFill>
                  <a:schemeClr val="tx1"/>
                </a:solidFill>
                <a:latin typeface="+mn-lt"/>
                <a:ea typeface="+mn-ea"/>
                <a:cs typeface="+mn-cs"/>
              </a:rPr>
              <a:t> </a:t>
            </a:r>
          </a:p>
          <a:p>
            <a:pPr algn="l" rtl="0" fontAlgn="base">
              <a:spcBef>
                <a:spcPct val="30000"/>
              </a:spcBef>
              <a:spcAft>
                <a:spcPct val="0"/>
              </a:spcAft>
            </a:pPr>
            <a:r>
              <a:rPr lang="en-US" sz="1200" b="0" kern="1200" dirty="0">
                <a:solidFill>
                  <a:schemeClr val="tx1"/>
                </a:solidFill>
                <a:latin typeface="+mn-lt"/>
                <a:ea typeface="+mn-ea"/>
                <a:cs typeface="+mn-cs"/>
              </a:rPr>
              <a:t>Regions of residence are defined as follows:</a:t>
            </a:r>
          </a:p>
          <a:p>
            <a:pPr algn="l" rtl="0" fontAlgn="base">
              <a:spcBef>
                <a:spcPct val="30000"/>
              </a:spcBef>
              <a:spcAft>
                <a:spcPct val="0"/>
              </a:spcAft>
            </a:pPr>
            <a:r>
              <a:rPr lang="en-US" sz="1200" b="0" kern="1200" dirty="0">
                <a:solidFill>
                  <a:schemeClr val="tx1"/>
                </a:solidFill>
                <a:latin typeface="+mn-lt"/>
                <a:ea typeface="+mn-ea"/>
                <a:cs typeface="+mn-cs"/>
              </a:rPr>
              <a:t>Northeast—Connecticut, Maine, Massachusetts, New Hampshire, New Jersey, New York, Pennsylvania, Rhode Island, Vermont</a:t>
            </a:r>
            <a:br>
              <a:rPr lang="en-US" sz="1200" b="0" kern="1200" dirty="0">
                <a:solidFill>
                  <a:schemeClr val="tx1"/>
                </a:solidFill>
                <a:latin typeface="+mn-lt"/>
                <a:ea typeface="+mn-ea"/>
                <a:cs typeface="+mn-cs"/>
              </a:rPr>
            </a:br>
            <a:br>
              <a:rPr lang="en-US" sz="1200" b="0" kern="1200" dirty="0">
                <a:solidFill>
                  <a:schemeClr val="tx1"/>
                </a:solidFill>
                <a:latin typeface="+mn-lt"/>
                <a:ea typeface="+mn-ea"/>
                <a:cs typeface="+mn-cs"/>
              </a:rPr>
            </a:br>
            <a:r>
              <a:rPr lang="en-US" sz="1200" b="0" kern="1200" dirty="0">
                <a:solidFill>
                  <a:schemeClr val="tx1"/>
                </a:solidFill>
                <a:latin typeface="+mn-lt"/>
                <a:ea typeface="+mn-ea"/>
                <a:cs typeface="+mn-cs"/>
              </a:rPr>
              <a:t>Midwest—Illinois, Indiana, Iowa, Kansas, Michigan, Minnesota, Missouri, Nebraska, North Dakota, Ohio, South Dakota, Wisconsin</a:t>
            </a:r>
            <a:br>
              <a:rPr lang="en-US" sz="1200" b="0" kern="1200" dirty="0">
                <a:solidFill>
                  <a:schemeClr val="tx1"/>
                </a:solidFill>
                <a:latin typeface="+mn-lt"/>
                <a:ea typeface="+mn-ea"/>
                <a:cs typeface="+mn-cs"/>
              </a:rPr>
            </a:br>
            <a:br>
              <a:rPr lang="en-US" sz="1200" b="0" kern="1200" dirty="0">
                <a:solidFill>
                  <a:schemeClr val="tx1"/>
                </a:solidFill>
                <a:latin typeface="+mn-lt"/>
                <a:ea typeface="+mn-ea"/>
                <a:cs typeface="+mn-cs"/>
              </a:rPr>
            </a:br>
            <a:r>
              <a:rPr lang="en-US" sz="1200" b="0" kern="1200" dirty="0">
                <a:solidFill>
                  <a:schemeClr val="tx1"/>
                </a:solidFill>
                <a:latin typeface="+mn-lt"/>
                <a:ea typeface="+mn-ea"/>
                <a:cs typeface="+mn-cs"/>
              </a:rPr>
              <a:t>South—Alabama, Arkansas, Delaware, District of Columbia, Florida, Georgia, Kentucky, Louisiana, Maryland, Mississippi, North Carolina, Oklahoma, South Carolina, Tennessee, Texas, Virginia, West Virginia</a:t>
            </a:r>
            <a:br>
              <a:rPr lang="en-US" sz="1200" b="0" kern="1200" dirty="0">
                <a:solidFill>
                  <a:schemeClr val="tx1"/>
                </a:solidFill>
                <a:latin typeface="+mn-lt"/>
                <a:ea typeface="+mn-ea"/>
                <a:cs typeface="+mn-cs"/>
              </a:rPr>
            </a:br>
            <a:br>
              <a:rPr lang="en-US" sz="1200" b="0" kern="1200" dirty="0">
                <a:solidFill>
                  <a:schemeClr val="tx1"/>
                </a:solidFill>
                <a:latin typeface="+mn-lt"/>
                <a:ea typeface="+mn-ea"/>
                <a:cs typeface="+mn-cs"/>
              </a:rPr>
            </a:br>
            <a:r>
              <a:rPr lang="en-US" sz="1200" b="0" kern="1200" dirty="0">
                <a:solidFill>
                  <a:schemeClr val="tx1"/>
                </a:solidFill>
                <a:latin typeface="+mn-lt"/>
                <a:ea typeface="+mn-ea"/>
                <a:cs typeface="+mn-cs"/>
              </a:rPr>
              <a:t>West—Alaska, Arizona, California, Colorado, Hawaii, Idaho, Montana, Nevada, New Mexico, Oregon, Utah, Washington, Wyoming</a:t>
            </a:r>
          </a:p>
        </p:txBody>
      </p:sp>
      <p:sp>
        <p:nvSpPr>
          <p:cNvPr id="4" name="Slide Number Placeholder 3"/>
          <p:cNvSpPr>
            <a:spLocks noGrp="1"/>
          </p:cNvSpPr>
          <p:nvPr>
            <p:ph type="sldNum" sz="quarter" idx="10"/>
          </p:nvPr>
        </p:nvSpPr>
        <p:spPr/>
        <p:txBody>
          <a:bodyPr/>
          <a:lstStyle/>
          <a:p>
            <a:fld id="{7E82054C-5FFB-4925-88B8-34BFE44764D6}" type="slidenum">
              <a:rPr lang="en-US" smtClean="0"/>
              <a:pPr/>
              <a:t>9</a:t>
            </a:fld>
            <a:endParaRPr lang="en-US" dirty="0"/>
          </a:p>
        </p:txBody>
      </p:sp>
    </p:spTree>
    <p:extLst>
      <p:ext uri="{BB962C8B-B14F-4D97-AF65-F5344CB8AC3E}">
        <p14:creationId xmlns:p14="http://schemas.microsoft.com/office/powerpoint/2010/main" val="7117625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7" name="Title 1"/>
          <p:cNvSpPr>
            <a:spLocks noGrp="1"/>
          </p:cNvSpPr>
          <p:nvPr>
            <p:ph type="title"/>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66090208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
        <p:nvSpPr>
          <p:cNvPr id="6" name="Content Placeholder 2"/>
          <p:cNvSpPr>
            <a:spLocks noGrp="1"/>
          </p:cNvSpPr>
          <p:nvPr>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306060736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a:t>Click to edit Master title style</a:t>
            </a:r>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1593441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a:t>Title of Presenter –Myriad Pro, 18pt</a:t>
            </a:r>
          </a:p>
          <a:p>
            <a:pPr lvl="0"/>
            <a:endParaRPr lang="en-US" sz="1350" dirty="0"/>
          </a:p>
          <a:p>
            <a:pPr lvl="0"/>
            <a:r>
              <a:rPr lang="en-US" sz="1350" dirty="0"/>
              <a:t>Title of Event</a:t>
            </a:r>
          </a:p>
          <a:p>
            <a:pPr lvl="0"/>
            <a:r>
              <a:rPr lang="en-US" sz="1350" dirty="0"/>
              <a:t>Date of Event</a:t>
            </a:r>
            <a:endParaRPr lang="en-US" dirty="0"/>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solidFill>
                  <a:schemeClr val="bg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4704588"/>
            <a:ext cx="5105400" cy="137160"/>
          </a:xfrm>
          <a:prstGeom prst="rect">
            <a:avLst/>
          </a:prstGeom>
        </p:spPr>
        <p:txBody>
          <a:bodyPr/>
          <a:lstStyle>
            <a:lvl1pPr>
              <a:buNone/>
              <a:defRPr sz="750" baseline="0">
                <a:solidFill>
                  <a:schemeClr val="tx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4848606"/>
            <a:ext cx="5105400" cy="171450"/>
          </a:xfrm>
          <a:prstGeom prst="rect">
            <a:avLst/>
          </a:prstGeom>
        </p:spPr>
        <p:txBody>
          <a:bodyPr/>
          <a:lstStyle>
            <a:lvl1pPr>
              <a:buNone/>
              <a:defRPr sz="750" baseline="0">
                <a:solidFill>
                  <a:schemeClr val="tx2"/>
                </a:solidFill>
              </a:defRPr>
            </a:lvl1pPr>
          </a:lstStyle>
          <a:p>
            <a:r>
              <a:rPr lang="en-US" dirty="0"/>
              <a:t>Place Descriptor Here</a:t>
            </a:r>
          </a:p>
        </p:txBody>
      </p:sp>
    </p:spTree>
    <p:extLst>
      <p:ext uri="{BB962C8B-B14F-4D97-AF65-F5344CB8AC3E}">
        <p14:creationId xmlns:p14="http://schemas.microsoft.com/office/powerpoint/2010/main" val="365896208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solidFill>
                  <a:schemeClr val="bg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271620387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100"/>
              </a:lnSpc>
              <a:defRPr sz="1950" b="1" baseline="0">
                <a:solidFill>
                  <a:schemeClr val="bg1"/>
                </a:solidFill>
                <a:effectLst/>
              </a:defRPr>
            </a:lvl1pPr>
          </a:lstStyle>
          <a:p>
            <a:r>
              <a:rPr lang="en-US" dirty="0"/>
              <a:t>Headline – Myriad Pro, Bold, Shadow, 26pt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01700798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a:t>Title of Presenter –Myriad Pro, 18pt</a:t>
            </a:r>
          </a:p>
          <a:p>
            <a:pPr lvl="0"/>
            <a:endParaRPr lang="en-US" sz="1350" dirty="0"/>
          </a:p>
          <a:p>
            <a:pPr lvl="0"/>
            <a:r>
              <a:rPr lang="en-US" sz="1350" dirty="0"/>
              <a:t>Title of Event</a:t>
            </a:r>
          </a:p>
          <a:p>
            <a:pPr lvl="0"/>
            <a:r>
              <a:rPr lang="en-US" sz="1350" dirty="0"/>
              <a:t>Date of Event</a:t>
            </a:r>
            <a:endParaRPr lang="en-US" dirty="0"/>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solidFill>
                  <a:schemeClr val="bg1"/>
                </a:solidFill>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292417984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100"/>
              </a:lnSpc>
              <a:defRPr sz="1950" b="1" baseline="0">
                <a:solidFill>
                  <a:schemeClr val="bg1"/>
                </a:solidFill>
                <a:effectLst/>
              </a:defRPr>
            </a:lvl1pPr>
          </a:lstStyle>
          <a:p>
            <a:r>
              <a:rPr lang="en-US" dirty="0"/>
              <a:t>Headline – Myriad Pro, Bold, Shadow, 26pt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4343400"/>
            <a:ext cx="6705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15548034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a:prstGeom prst="rect">
            <a:avLst/>
          </a:prstGeom>
        </p:spPr>
        <p:txBody>
          <a:bodyPr anchor="t"/>
          <a:lstStyle>
            <a:lvl1pPr algn="l">
              <a:lnSpc>
                <a:spcPts val="2850"/>
              </a:lnSpc>
              <a:defRPr sz="2700" b="1" cap="all" baseline="0">
                <a:solidFill>
                  <a:schemeClr val="bg1"/>
                </a:solidFill>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180035"/>
            <a:ext cx="7772400" cy="1125140"/>
          </a:xfrm>
          <a:prstGeom prst="rect">
            <a:avLst/>
          </a:prstGeom>
        </p:spPr>
        <p:txBody>
          <a:bodyPr anchor="b"/>
          <a:lstStyle>
            <a:lvl1pPr marL="0" indent="0">
              <a:lnSpc>
                <a:spcPts val="1650"/>
              </a:lnSpc>
              <a:buNone/>
              <a:defRPr sz="1500" baseline="0">
                <a:solidFill>
                  <a:schemeClr val="bg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400497642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a:prstGeom prst="rect">
            <a:avLst/>
          </a:prstGeom>
        </p:spPr>
        <p:txBody>
          <a:bodyPr anchor="b"/>
          <a:lstStyle>
            <a:lvl1pPr algn="l">
              <a:defRPr sz="1500" b="1" baseline="0">
                <a:solidFill>
                  <a:schemeClr val="bg1"/>
                </a:solidFill>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04788"/>
            <a:ext cx="5111750" cy="4138613"/>
          </a:xfrm>
          <a:prstGeom prst="rect">
            <a:avLst/>
          </a:prstGeom>
        </p:spPr>
        <p:txBody>
          <a:bodyPr anchor="ctr" anchorCtr="0"/>
          <a:lstStyle>
            <a:lvl1pPr>
              <a:buClr>
                <a:schemeClr val="bg1"/>
              </a:buClr>
              <a:buSzPct val="70000"/>
              <a:buFont typeface="Wingdings" pitchFamily="2" charset="2"/>
              <a:buChar char="q"/>
              <a:defRPr sz="1800" b="1">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a:solidFill>
                  <a:schemeClr val="bg2"/>
                </a:solidFill>
              </a:defRPr>
            </a:lvl4pPr>
            <a:lvl5pPr>
              <a:buClr>
                <a:schemeClr val="bg1"/>
              </a:buClr>
              <a:buSzPct val="70000"/>
              <a:buFont typeface="Arial" pitchFamily="34" charset="0"/>
              <a:buChar char="•"/>
              <a:defRPr sz="1350">
                <a:solidFill>
                  <a:schemeClr val="bg2"/>
                </a:solidFill>
              </a:defRPr>
            </a:lvl5pPr>
            <a:lvl6pPr>
              <a:defRPr sz="1500"/>
            </a:lvl6pPr>
            <a:lvl7pPr>
              <a:defRPr sz="1500"/>
            </a:lvl7pPr>
            <a:lvl8pPr>
              <a:defRPr sz="1500"/>
            </a:lvl8pPr>
            <a:lvl9pPr>
              <a:defRPr sz="15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076326"/>
            <a:ext cx="3008313" cy="3267074"/>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Paragraph of type</a:t>
            </a:r>
          </a:p>
          <a:p>
            <a:pPr lvl="0"/>
            <a:r>
              <a:rPr lang="en-US" dirty="0"/>
              <a:t>Myriad Pro, 14pt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83869195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a:prstGeom prst="rect">
            <a:avLst/>
          </a:prstGeom>
        </p:spPr>
        <p:txBody>
          <a:bodyPr anchor="b"/>
          <a:lstStyle>
            <a:lvl1pPr algn="l">
              <a:defRPr sz="1500" b="1" baseline="0">
                <a:solidFill>
                  <a:schemeClr val="bg1"/>
                </a:solidFill>
                <a:effectLst/>
              </a:defRPr>
            </a:lvl1pPr>
          </a:lstStyle>
          <a:p>
            <a:r>
              <a:rPr lang="en-US" dirty="0"/>
              <a:t>Photo Title – Myriad Pro, Bold, Shadow, 20pt</a:t>
            </a:r>
          </a:p>
        </p:txBody>
      </p:sp>
      <p:sp>
        <p:nvSpPr>
          <p:cNvPr id="3" name="Picture Placeholder 2"/>
          <p:cNvSpPr>
            <a:spLocks noGrp="1"/>
          </p:cNvSpPr>
          <p:nvPr>
            <p:ph type="pic" idx="1"/>
          </p:nvPr>
        </p:nvSpPr>
        <p:spPr>
          <a:xfrm>
            <a:off x="1792288" y="459581"/>
            <a:ext cx="5486400" cy="30861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2400">
                <a:solidFill>
                  <a:schemeClr val="bg1"/>
                </a:solidFill>
                <a:effectLs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hasCustomPrompt="1"/>
          </p:nvPr>
        </p:nvSpPr>
        <p:spPr>
          <a:xfrm>
            <a:off x="1792288" y="4025503"/>
            <a:ext cx="5486400" cy="603647"/>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Caption or credits for photo – Myriad Pro, 14pt</a:t>
            </a:r>
          </a:p>
        </p:txBody>
      </p:sp>
    </p:spTree>
    <p:extLst>
      <p:ext uri="{BB962C8B-B14F-4D97-AF65-F5344CB8AC3E}">
        <p14:creationId xmlns:p14="http://schemas.microsoft.com/office/powerpoint/2010/main" val="163418860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18737625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Text Placeholder 5"/>
          <p:cNvSpPr>
            <a:spLocks noGrp="1"/>
          </p:cNvSpPr>
          <p:nvPr>
            <p:ph type="body" sz="quarter" idx="11" hasCustomPrompt="1"/>
          </p:nvPr>
        </p:nvSpPr>
        <p:spPr>
          <a:xfrm>
            <a:off x="2286000" y="4704588"/>
            <a:ext cx="5105400" cy="137160"/>
          </a:xfrm>
          <a:prstGeom prst="rect">
            <a:avLst/>
          </a:prstGeom>
        </p:spPr>
        <p:txBody>
          <a:bodyPr/>
          <a:lstStyle>
            <a:lvl1pPr>
              <a:buNone/>
              <a:defRPr sz="750" baseline="0">
                <a:solidFill>
                  <a:schemeClr val="tx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4848606"/>
            <a:ext cx="5105400" cy="171450"/>
          </a:xfrm>
          <a:prstGeom prst="rect">
            <a:avLst/>
          </a:prstGeom>
        </p:spPr>
        <p:txBody>
          <a:bodyPr/>
          <a:lstStyle>
            <a:lvl1pPr>
              <a:buNone/>
              <a:defRPr sz="750" baseline="0">
                <a:solidFill>
                  <a:schemeClr val="tx2"/>
                </a:solidFill>
              </a:defRPr>
            </a:lvl1pPr>
          </a:lstStyle>
          <a:p>
            <a:r>
              <a:rPr lang="en-US" dirty="0"/>
              <a:t>Place Descriptor Here</a:t>
            </a:r>
          </a:p>
        </p:txBody>
      </p:sp>
    </p:spTree>
    <p:extLst>
      <p:ext uri="{BB962C8B-B14F-4D97-AF65-F5344CB8AC3E}">
        <p14:creationId xmlns:p14="http://schemas.microsoft.com/office/powerpoint/2010/main" val="143492251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4" name="Picture 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4259855"/>
            <a:ext cx="9148928" cy="883645"/>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50285361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a:t>Title of Presenter –Myriad Pro, 18pt</a:t>
            </a:r>
          </a:p>
          <a:p>
            <a:pPr lvl="0"/>
            <a:endParaRPr lang="en-US" sz="1350" dirty="0"/>
          </a:p>
          <a:p>
            <a:pPr lvl="0"/>
            <a:r>
              <a:rPr lang="en-US" sz="1350" dirty="0"/>
              <a:t>Title of Event</a:t>
            </a:r>
          </a:p>
          <a:p>
            <a:pPr lvl="0"/>
            <a:r>
              <a:rPr lang="en-US" sz="1350" dirty="0"/>
              <a:t>Date of Event</a:t>
            </a:r>
            <a:endParaRPr lang="en-US" dirty="0"/>
          </a:p>
        </p:txBody>
      </p:sp>
      <p:sp>
        <p:nvSpPr>
          <p:cNvPr id="11" name="Title 1"/>
          <p:cNvSpPr>
            <a:spLocks noGrp="1"/>
          </p:cNvSpPr>
          <p:nvPr>
            <p:ph type="title" hasCustomPrompt="1"/>
          </p:nvPr>
        </p:nvSpPr>
        <p:spPr>
          <a:xfrm>
            <a:off x="457200" y="1257300"/>
            <a:ext cx="8229600" cy="1257300"/>
          </a:xfrm>
          <a:prstGeom prst="rect">
            <a:avLst/>
          </a:prstGeom>
        </p:spPr>
        <p:txBody>
          <a:bodyPr/>
          <a:lstStyle>
            <a:lvl1pPr>
              <a:lnSpc>
                <a:spcPct val="100000"/>
              </a:lnSpc>
              <a:defRPr sz="2700" b="1" baseline="0">
                <a:solidFill>
                  <a:schemeClr val="bg1"/>
                </a:solidFill>
                <a:effectLst/>
              </a:defRPr>
            </a:lvl1pPr>
          </a:lstStyle>
          <a:p>
            <a:r>
              <a:rPr lang="en-US" dirty="0"/>
              <a:t>Title of Presentation – Myriad Pro</a:t>
            </a:r>
            <a:br>
              <a:rPr lang="en-US" dirty="0"/>
            </a:br>
            <a:r>
              <a:rPr lang="en-US" dirty="0"/>
              <a:t> Bold, Shadow 36pt</a:t>
            </a:r>
          </a:p>
        </p:txBody>
      </p:sp>
    </p:spTree>
    <p:extLst>
      <p:ext uri="{BB962C8B-B14F-4D97-AF65-F5344CB8AC3E}">
        <p14:creationId xmlns:p14="http://schemas.microsoft.com/office/powerpoint/2010/main" val="11285437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400" b="1" baseline="0">
                <a:solidFill>
                  <a:schemeClr val="bg1"/>
                </a:solidFill>
                <a:effectLst>
                  <a:outerShdw blurRad="38100" dist="38100" dir="2700000" algn="tl">
                    <a:srgbClr val="000000">
                      <a:alpha val="43137"/>
                    </a:srgbClr>
                  </a:outerShdw>
                </a:effectLst>
              </a:defRPr>
            </a:lvl1pPr>
          </a:lstStyle>
          <a:p>
            <a:r>
              <a:rPr lang="en-US" dirty="0"/>
              <a:t>Headline – Myriad Pro, Bold, Shadow, 32pt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2100" b="1" baseline="0">
                <a:solidFill>
                  <a:schemeClr val="bg2"/>
                </a:solidFill>
                <a:effectLst>
                  <a:outerShdw blurRad="38100" dist="38100" dir="2700000" algn="tl">
                    <a:srgbClr val="000000">
                      <a:alpha val="43137"/>
                    </a:srgbClr>
                  </a:outerShdw>
                </a:effectLst>
              </a:defRPr>
            </a:lvl1pPr>
            <a:lvl2pPr>
              <a:buClr>
                <a:schemeClr val="bg1"/>
              </a:buClr>
              <a:buSzPct val="100000"/>
              <a:buFont typeface="Wingdings" pitchFamily="2" charset="2"/>
              <a:buChar char="§"/>
              <a:defRPr sz="2100">
                <a:solidFill>
                  <a:schemeClr val="bg2"/>
                </a:solidFill>
                <a:effectLst>
                  <a:outerShdw blurRad="38100" dist="38100" dir="2700000" algn="tl">
                    <a:srgbClr val="000000">
                      <a:alpha val="43137"/>
                    </a:srgbClr>
                  </a:outerShdw>
                </a:effectLst>
              </a:defRPr>
            </a:lvl2pPr>
            <a:lvl3pPr>
              <a:buClr>
                <a:schemeClr val="bg1"/>
              </a:buClr>
              <a:buSzPct val="100000"/>
              <a:buFont typeface="Arial" pitchFamily="34" charset="0"/>
              <a:buChar char="•"/>
              <a:defRPr sz="2100">
                <a:solidFill>
                  <a:schemeClr val="bg2"/>
                </a:solidFill>
                <a:effectLst>
                  <a:outerShdw blurRad="38100" dist="38100" dir="2700000" algn="tl">
                    <a:srgbClr val="000000">
                      <a:alpha val="43137"/>
                    </a:srgbClr>
                  </a:outerShdw>
                </a:effectLst>
              </a:defRPr>
            </a:lvl3pPr>
            <a:lvl4pPr>
              <a:buClr>
                <a:schemeClr val="bg1"/>
              </a:buClr>
              <a:buSzPct val="70000"/>
              <a:buFont typeface="Courier New" pitchFamily="49" charset="0"/>
              <a:buChar char="o"/>
              <a:defRPr sz="2100" baseline="0">
                <a:solidFill>
                  <a:schemeClr val="bg2"/>
                </a:solidFill>
                <a:effectLst>
                  <a:outerShdw blurRad="38100" dist="38100" dir="2700000" algn="tl">
                    <a:srgbClr val="000000">
                      <a:alpha val="43137"/>
                    </a:srgbClr>
                  </a:outerShdw>
                </a:effectLst>
              </a:defRPr>
            </a:lvl4pPr>
            <a:lvl5pPr>
              <a:buClr>
                <a:schemeClr val="bg1"/>
              </a:buClr>
              <a:buSzPct val="70000"/>
              <a:buFont typeface="Arial" pitchFamily="34" charset="0"/>
              <a:buChar char="•"/>
              <a:defRPr sz="2100">
                <a:solidFill>
                  <a:schemeClr val="bg2"/>
                </a:solidFill>
                <a:effectLst>
                  <a:outerShdw blurRad="38100" dist="38100" dir="2700000" algn="tl">
                    <a:srgbClr val="000000">
                      <a:alpha val="43137"/>
                    </a:srgbClr>
                  </a:outerShdw>
                </a:effectLst>
              </a:defRPr>
            </a:lvl5pPr>
          </a:lstStyle>
          <a:p>
            <a:pPr lvl="0"/>
            <a:r>
              <a:rPr lang="en-US" dirty="0"/>
              <a:t>First level – Myriad Pro, Bold, 28pt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4343400"/>
            <a:ext cx="6705600" cy="457200"/>
          </a:xfrm>
          <a:prstGeom prst="rect">
            <a:avLst/>
          </a:prstGeom>
        </p:spPr>
        <p:txBody>
          <a:bodyPr anchor="b" anchorCtr="0"/>
          <a:lstStyle>
            <a:lvl1pPr algn="l">
              <a:lnSpc>
                <a:spcPts val="825"/>
              </a:lnSpc>
              <a:buNone/>
              <a:defRPr sz="675" baseline="0">
                <a:solidFill>
                  <a:schemeClr val="tx2"/>
                </a:solidFill>
                <a:effectLst>
                  <a:outerShdw blurRad="38100" dist="38100" dir="2700000" algn="tl">
                    <a:srgbClr val="000000">
                      <a:alpha val="43137"/>
                    </a:srgbClr>
                  </a:outerShdw>
                </a:effectLs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9 pt</a:t>
            </a:r>
          </a:p>
        </p:txBody>
      </p:sp>
    </p:spTree>
    <p:extLst>
      <p:ext uri="{BB962C8B-B14F-4D97-AF65-F5344CB8AC3E}">
        <p14:creationId xmlns:p14="http://schemas.microsoft.com/office/powerpoint/2010/main" val="90048117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_NCHHSTP">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7" name="Title 1"/>
          <p:cNvSpPr>
            <a:spLocks noGrp="1"/>
          </p:cNvSpPr>
          <p:nvPr>
            <p:ph type="title"/>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p:nvSpPr>
        <p:spPr>
          <a:xfrm>
            <a:off x="457200"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HIV/AIDS, Viral Hepatitis, STD, and TB Prevention</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11" name="TextBox 10"/>
          <p:cNvSpPr txBox="1"/>
          <p:nvPr userDrawn="1"/>
        </p:nvSpPr>
        <p:spPr>
          <a:xfrm>
            <a:off x="457200"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18612149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420390955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2" r:id="rId3"/>
    <p:sldLayoutId id="2147483823" r:id="rId4"/>
    <p:sldLayoutId id="2147483849" r:id="rId5"/>
    <p:sldLayoutId id="2147483875" r:id="rId6"/>
    <p:sldLayoutId id="2147483876" r:id="rId7"/>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2891894331"/>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Lst>
  <p:transition>
    <p:fad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2261617"/>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Lst>
  <p:transition>
    <p:fade/>
  </p:transition>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362528"/>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Division of HIV/AIDS Prevention</a:t>
            </a:r>
          </a:p>
        </p:txBody>
      </p:sp>
      <p:pic>
        <p:nvPicPr>
          <p:cNvPr id="3" name="Picture 2" descr="HIV Surveillance in Urban and Nonurban Areas, 2018 (preliminary).&#10; &#10;For all slides in this series, the following notes apply:&#10; &#10;Data for the year 2018 are preliminary and based on 6 months reporting delay. Therefore, trend data are only displayed through the year 2017 to allow sufficient time (at least 12 months) for reporting of case information to accurately assess trends.&#10;&#10;Numbers and rates of diagnosed HIV infection and diagnosed infections classified as stage 3 (AIDS) are based on data from 50 states and the District of Columbia. Stage 3 (AIDS) refer specifically to persons with diagnosed HIV whose infection was classified as stage 3 (AIDS) during a given year (for diagnoses) or whose infection has ever been classified as stage 3 (AIDS) (for prevalence and deaths). &#10;&#10;Rates for transmission category are not provided because of the absence of denominator data from the U.S. Census Bureau. &#10;&#10;The standard used for reporting trends in numbers and rates is based on an increase or a decrease of 5% or more during the specified time frame (e.g., when comparing 2010 and 2017). &#10;&#10;Data are presented for diagnoses of HIV infection reported to CDC through June 2019. &#10;&#10;Data re-release agreements between CDC and state/local HIV surveillance programs require certain levels of cell suppression at the state and county level in order to ensure confidentiality of personally identifiable information.">
            <a:extLst>
              <a:ext uri="{FF2B5EF4-FFF2-40B4-BE49-F238E27FC236}">
                <a16:creationId xmlns:a16="http://schemas.microsoft.com/office/drawing/2014/main" id="{54E74B4F-BB62-45CD-91C1-2C0508413370}"/>
              </a:ext>
            </a:extLst>
          </p:cNvPr>
          <p:cNvPicPr>
            <a:picLocks noChangeAspect="1"/>
          </p:cNvPicPr>
          <p:nvPr/>
        </p:nvPicPr>
        <p:blipFill>
          <a:blip r:embed="rId3"/>
          <a:stretch>
            <a:fillRect/>
          </a:stretch>
        </p:blipFill>
        <p:spPr>
          <a:xfrm>
            <a:off x="304430" y="993096"/>
            <a:ext cx="8535140" cy="3938357"/>
          </a:xfrm>
          <a:prstGeom prst="rect">
            <a:avLst/>
          </a:prstGeom>
        </p:spPr>
      </p:pic>
    </p:spTree>
    <p:extLst>
      <p:ext uri="{BB962C8B-B14F-4D97-AF65-F5344CB8AC3E}">
        <p14:creationId xmlns:p14="http://schemas.microsoft.com/office/powerpoint/2010/main" val="352278263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55"/>
            <a:ext cx="9144000" cy="857250"/>
          </a:xfrm>
        </p:spPr>
        <p:txBody>
          <a:bodyPr/>
          <a:lstStyle/>
          <a:p>
            <a:pPr algn="ctr">
              <a:lnSpc>
                <a:spcPts val="2600"/>
              </a:lnSpc>
            </a:pPr>
            <a:r>
              <a:rPr lang="en-US" sz="2000" dirty="0"/>
              <a:t>Diagnoses of HIV Infections among Adults and Adolescents, by Population of Area of Residence and Region, 2018—United States</a:t>
            </a:r>
          </a:p>
        </p:txBody>
      </p:sp>
      <p:pic>
        <p:nvPicPr>
          <p:cNvPr id="3" name="Picture 2" descr="This slide presents numbers and rates (per 100,000 population) of diagnoses of HIV infection among adults and adolescents in 2018 for each region by population size category. The highest rate for each region is found in metropolitan areas with a population of more than 500,000.  The South had the highest numbers and rates of HIV diagnoses in each of the population categories.&#10;&#10;Data for the year 2018 are considered preliminary and based on 6 months reporting delay. Data exclude persons whose county of residence is unknown.&#10;&#10;Inter-region comparisons of numbers of diagnosed HIV infections should be made cautiously because the four regions vary by number of jurisdictions and by population size. &#10; &#10;Regions of residence are defined as follows:&#10;Northeast—Connecticut, Maine, Massachusetts, New Hampshire, New Jersey, New York, Pennsylvania, Rhode Island, Vermont&#10;&#10;Midwest—Illinois, Indiana, Iowa, Kansas, Michigan, Minnesota, Missouri, Nebraska, North Dakota, Ohio, South Dakota, Wisconsin&#10;&#10;South—Alabama, Arkansas, Delaware, District of Columbia, Florida, Georgia, Kentucky, Louisiana, Maryland, Mississippi, North Carolina, Oklahoma, South Carolina, Tennessee, Texas, Virginia, West Virginia&#10;&#10;West—Alaska, Arizona, California, Colorado, Hawaii, Idaho, Montana, Nevada, New Mexico, Oregon, Utah, Washington, Wyoming ">
            <a:extLst>
              <a:ext uri="{FF2B5EF4-FFF2-40B4-BE49-F238E27FC236}">
                <a16:creationId xmlns:a16="http://schemas.microsoft.com/office/drawing/2014/main" id="{62166663-874D-456D-93D6-C8B4D6B06747}"/>
              </a:ext>
            </a:extLst>
          </p:cNvPr>
          <p:cNvPicPr>
            <a:picLocks noChangeAspect="1"/>
          </p:cNvPicPr>
          <p:nvPr/>
        </p:nvPicPr>
        <p:blipFill>
          <a:blip r:embed="rId3"/>
          <a:stretch>
            <a:fillRect/>
          </a:stretch>
        </p:blipFill>
        <p:spPr>
          <a:xfrm>
            <a:off x="606208" y="815950"/>
            <a:ext cx="8175724" cy="3619690"/>
          </a:xfrm>
          <a:prstGeom prst="rect">
            <a:avLst/>
          </a:prstGeom>
        </p:spPr>
      </p:pic>
      <p:sp>
        <p:nvSpPr>
          <p:cNvPr id="8" name="Text Placeholder 3"/>
          <p:cNvSpPr txBox="1">
            <a:spLocks/>
          </p:cNvSpPr>
          <p:nvPr/>
        </p:nvSpPr>
        <p:spPr>
          <a:xfrm>
            <a:off x="989221" y="4435640"/>
            <a:ext cx="6986459" cy="491614"/>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ts val="900"/>
              </a:lnSpc>
              <a:spcBef>
                <a:spcPts val="0"/>
              </a:spcBef>
              <a:defRPr/>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for the year 2018 are considered preliminary and based on 6 months reporting delay. Data exclude persons whose county of residence is unknown. Rates are per 100,000 population.</a:t>
            </a:r>
          </a:p>
        </p:txBody>
      </p:sp>
    </p:spTree>
    <p:extLst>
      <p:ext uri="{BB962C8B-B14F-4D97-AF65-F5344CB8AC3E}">
        <p14:creationId xmlns:p14="http://schemas.microsoft.com/office/powerpoint/2010/main" val="159903297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497" y="-8827"/>
            <a:ext cx="8528677" cy="857250"/>
          </a:xfrm>
        </p:spPr>
        <p:txBody>
          <a:bodyPr/>
          <a:lstStyle/>
          <a:p>
            <a:pPr algn="ctr">
              <a:lnSpc>
                <a:spcPts val="2600"/>
              </a:lnSpc>
            </a:pPr>
            <a:r>
              <a:rPr lang="en-US" sz="2000" dirty="0"/>
              <a:t>Percentages of Diagnoses of HIV Infection among Adults and Adolescents </a:t>
            </a:r>
            <a:br>
              <a:rPr lang="en-US" sz="2000" dirty="0"/>
            </a:br>
            <a:r>
              <a:rPr lang="en-US" sz="2000" dirty="0"/>
              <a:t>by Population of Area of Residence and Age at Diagnosis, 2018—United States</a:t>
            </a:r>
          </a:p>
        </p:txBody>
      </p:sp>
      <p:pic>
        <p:nvPicPr>
          <p:cNvPr id="11" name="Picture 10" descr="This slide presents the percentage distribution of diagnoses of HIV infection for 2018 among adults and adolescents by age at diagnosis and by population of area of residence in the United States.&#10; &#10;In each population category, approximately 32–36% of diagnoses of HIV infection were among adults aged 25–34 years at diagnosis, 20–23% were among persons aged 13–24 years, 18–21% were among adults aged 35–44 years, and 14–15% were among adults aged 45–54 years. Approximately 10–12% of diagnoses in each population category were among adults aged 55 years and older at diagnosis.&#10; &#10;Data for the year 2018 are considered preliminary and based on 6 months reporting delay. Data exclude persons whose county of residence is unknown. ">
            <a:extLst>
              <a:ext uri="{FF2B5EF4-FFF2-40B4-BE49-F238E27FC236}">
                <a16:creationId xmlns:a16="http://schemas.microsoft.com/office/drawing/2014/main" id="{4266BE8E-7186-4F5B-BC01-47DBE89764E1}"/>
              </a:ext>
            </a:extLst>
          </p:cNvPr>
          <p:cNvPicPr>
            <a:picLocks noChangeAspect="1"/>
          </p:cNvPicPr>
          <p:nvPr/>
        </p:nvPicPr>
        <p:blipFill>
          <a:blip r:embed="rId3"/>
          <a:stretch>
            <a:fillRect/>
          </a:stretch>
        </p:blipFill>
        <p:spPr>
          <a:xfrm>
            <a:off x="101652" y="848423"/>
            <a:ext cx="10437847" cy="3694394"/>
          </a:xfrm>
          <a:prstGeom prst="rect">
            <a:avLst/>
          </a:prstGeom>
        </p:spPr>
      </p:pic>
      <p:sp>
        <p:nvSpPr>
          <p:cNvPr id="12" name="Text Placeholder 3"/>
          <p:cNvSpPr txBox="1">
            <a:spLocks/>
          </p:cNvSpPr>
          <p:nvPr/>
        </p:nvSpPr>
        <p:spPr>
          <a:xfrm>
            <a:off x="1060936" y="4447781"/>
            <a:ext cx="6781800" cy="454304"/>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lvl="0" indent="-285750" fontAlgn="auto">
              <a:lnSpc>
                <a:spcPts val="900"/>
              </a:lnSpc>
              <a:spcBef>
                <a:spcPts val="0"/>
              </a:spcBef>
              <a:spcAft>
                <a:spcPts val="0"/>
              </a:spcAft>
              <a:defRPr/>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for the year 2018 are considered preliminary and based on 6 months reporting delay. Data exclude persons whose county of residence is unknown.</a:t>
            </a:r>
            <a:endParaRPr kumimoji="0" lang="en-US" sz="900" b="0" i="0" u="none" strike="noStrike" kern="1200" cap="none" spc="0" normalizeH="0" baseline="0" noProof="0" dirty="0">
              <a:ln>
                <a:noFill/>
              </a:ln>
              <a:solidFill>
                <a:srgbClr val="5F5F5F"/>
              </a:solidFill>
              <a:effectLst/>
              <a:uLnTx/>
              <a:uFillTx/>
              <a:latin typeface="Calibri" panose="020F0502020204030204" pitchFamily="34" charset="0"/>
            </a:endParaRPr>
          </a:p>
        </p:txBody>
      </p:sp>
    </p:spTree>
    <p:extLst>
      <p:ext uri="{BB962C8B-B14F-4D97-AF65-F5344CB8AC3E}">
        <p14:creationId xmlns:p14="http://schemas.microsoft.com/office/powerpoint/2010/main" val="1969904493"/>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37810" cy="857250"/>
          </a:xfrm>
        </p:spPr>
        <p:txBody>
          <a:bodyPr/>
          <a:lstStyle/>
          <a:p>
            <a:pPr algn="ctr">
              <a:lnSpc>
                <a:spcPts val="2600"/>
              </a:lnSpc>
            </a:pPr>
            <a:r>
              <a:rPr lang="en-US" sz="2000" dirty="0"/>
              <a:t>Percentages of Diagnoses of HIV Infection among Adults and Adolescents, by Population of Area of Residence and Race/Ethnicity, 2018—United States</a:t>
            </a:r>
          </a:p>
        </p:txBody>
      </p:sp>
      <p:pic>
        <p:nvPicPr>
          <p:cNvPr id="4" name="Picture 3" descr="The majority of adults and adolescents with HIV infection diagnosed in 2018 resided in metropolitan areas with populations of 500,000 or more in the United States. Blacks/African Americans accounted for the largest percentage of diagnoses of HIV infection regardless of the population of area of residence at diagnosis. Whites accounted for a smaller percentage (23%) of diagnoses of HIV infection in metropolitan areas with populations 500,000 or more than in areas with smaller populations. Hispanics/Latinos accounted for a larger percentage (28%) of diagnoses of HIV infection in metropolitan areas with populations of 500,000 or more than in areas with smaller populations.&#10; &#10;Data for the year 2018 are considered preliminary and based on 6 months reporting delay. Data exclude persons whose county of residence is unknown.&#10;&#10;Hispanics/Latinos can be of any race.">
            <a:extLst>
              <a:ext uri="{FF2B5EF4-FFF2-40B4-BE49-F238E27FC236}">
                <a16:creationId xmlns:a16="http://schemas.microsoft.com/office/drawing/2014/main" id="{1ADE905B-8919-4C5D-86A0-3631AB7365AD}"/>
              </a:ext>
            </a:extLst>
          </p:cNvPr>
          <p:cNvPicPr>
            <a:picLocks noChangeAspect="1"/>
          </p:cNvPicPr>
          <p:nvPr/>
        </p:nvPicPr>
        <p:blipFill>
          <a:blip r:embed="rId3"/>
          <a:stretch>
            <a:fillRect/>
          </a:stretch>
        </p:blipFill>
        <p:spPr>
          <a:xfrm>
            <a:off x="106190" y="736750"/>
            <a:ext cx="9144000" cy="3939858"/>
          </a:xfrm>
          <a:prstGeom prst="rect">
            <a:avLst/>
          </a:prstGeom>
        </p:spPr>
      </p:pic>
      <p:sp>
        <p:nvSpPr>
          <p:cNvPr id="12" name="Text Placeholder 3"/>
          <p:cNvSpPr txBox="1">
            <a:spLocks/>
          </p:cNvSpPr>
          <p:nvPr/>
        </p:nvSpPr>
        <p:spPr>
          <a:xfrm>
            <a:off x="1060936" y="4556108"/>
            <a:ext cx="6781800" cy="454304"/>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ts val="900"/>
              </a:lnSpc>
              <a:spcBef>
                <a:spcPts val="0"/>
              </a:spcBef>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for the year 2018 are considered preliminary and based on 6 months reporting delay. Data exclude persons whose county of residence is unknown.    </a:t>
            </a:r>
          </a:p>
          <a:p>
            <a:pPr marL="285750" indent="-285750">
              <a:lnSpc>
                <a:spcPts val="900"/>
              </a:lnSpc>
              <a:spcBef>
                <a:spcPts val="0"/>
              </a:spcBef>
            </a:pPr>
            <a:r>
              <a:rPr lang="en-US" sz="900" baseline="30000" dirty="0">
                <a:solidFill>
                  <a:srgbClr val="5F5F5F"/>
                </a:solidFill>
                <a:latin typeface="Calibri" panose="020F0502020204030204" pitchFamily="34" charset="0"/>
              </a:rPr>
              <a:t>a</a:t>
            </a:r>
            <a:r>
              <a:rPr lang="en-US" sz="900" dirty="0">
                <a:solidFill>
                  <a:srgbClr val="5F5F5F"/>
                </a:solidFill>
                <a:latin typeface="Calibri" panose="020F0502020204030204" pitchFamily="34" charset="0"/>
              </a:rPr>
              <a:t> Hispanics/Latinos can be of any race. </a:t>
            </a:r>
          </a:p>
        </p:txBody>
      </p:sp>
    </p:spTree>
    <p:extLst>
      <p:ext uri="{BB962C8B-B14F-4D97-AF65-F5344CB8AC3E}">
        <p14:creationId xmlns:p14="http://schemas.microsoft.com/office/powerpoint/2010/main" val="39713065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37810" cy="857250"/>
          </a:xfrm>
        </p:spPr>
        <p:txBody>
          <a:bodyPr/>
          <a:lstStyle/>
          <a:p>
            <a:pPr algn="ctr">
              <a:lnSpc>
                <a:spcPts val="2600"/>
              </a:lnSpc>
            </a:pPr>
            <a:r>
              <a:rPr lang="en-US" sz="2000" dirty="0"/>
              <a:t>Rates of Diagnoses of HIV Infection among Adults and Adolescents, by Population of Area of Residence and Race/Ethnicity, 2018—Northeast Region, United States</a:t>
            </a:r>
          </a:p>
        </p:txBody>
      </p:sp>
      <p:pic>
        <p:nvPicPr>
          <p:cNvPr id="11" name="Picture 10" descr="In 2018, in the Northeast region of the United States, the highest rates (per 100,000 population) of diagnoses of HIV infection in each population size category were among blacks/African Americans. The rates of HIV diagnoses among blacks/African Americans, Hispanics/Latinos, and whites decreased as population size decreased. The rate of HIV diagnoses among persons of multiple races was highest in the MSA of 500,000 or more.  The rates in American Indian/Alaska Natives, Asians, Native Hawaiians/other Pacific Islanders, and persons of multiple races should be interpreted with caution, because both the population sizes and numbers of HIV diagnoses in these groups were small.&#10; &#10;Data for the year 2018 are considered preliminary and based on 6 months reporting delay. Data exclude persons whose county of residence is unknown.&#10; &#10;The Northeast region of the United States includes Connecticut, Maine, Massachusetts, New Hampshire, New Jersey, New York, Pennsylvania, Rhode Island, and Vermont.&#10; &#10;Hispanics/Latinos can be of any race.">
            <a:extLst>
              <a:ext uri="{FF2B5EF4-FFF2-40B4-BE49-F238E27FC236}">
                <a16:creationId xmlns:a16="http://schemas.microsoft.com/office/drawing/2014/main" id="{0B7F49A2-18E0-4B61-BE06-052B9DF141ED}"/>
              </a:ext>
            </a:extLst>
          </p:cNvPr>
          <p:cNvPicPr>
            <a:picLocks noChangeAspect="1"/>
          </p:cNvPicPr>
          <p:nvPr/>
        </p:nvPicPr>
        <p:blipFill>
          <a:blip r:embed="rId3"/>
          <a:stretch>
            <a:fillRect/>
          </a:stretch>
        </p:blipFill>
        <p:spPr>
          <a:xfrm>
            <a:off x="330740" y="926750"/>
            <a:ext cx="9144000" cy="3756928"/>
          </a:xfrm>
          <a:prstGeom prst="rect">
            <a:avLst/>
          </a:prstGeom>
        </p:spPr>
      </p:pic>
      <p:sp>
        <p:nvSpPr>
          <p:cNvPr id="12" name="Text Placeholder 3"/>
          <p:cNvSpPr txBox="1">
            <a:spLocks/>
          </p:cNvSpPr>
          <p:nvPr/>
        </p:nvSpPr>
        <p:spPr>
          <a:xfrm>
            <a:off x="1060936" y="4556108"/>
            <a:ext cx="6781800" cy="454304"/>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ts val="900"/>
              </a:lnSpc>
              <a:spcBef>
                <a:spcPts val="0"/>
              </a:spcBef>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for the year 2018 are considered preliminary and based on 6 months reporting delay. Data exclude persons whose county of residence is unknown.    </a:t>
            </a:r>
          </a:p>
          <a:p>
            <a:pPr marL="285750" indent="-285750">
              <a:lnSpc>
                <a:spcPts val="900"/>
              </a:lnSpc>
              <a:spcBef>
                <a:spcPts val="0"/>
              </a:spcBef>
            </a:pPr>
            <a:r>
              <a:rPr lang="en-US" sz="900" baseline="30000" dirty="0">
                <a:solidFill>
                  <a:srgbClr val="5F5F5F"/>
                </a:solidFill>
                <a:latin typeface="Calibri" panose="020F0502020204030204" pitchFamily="34" charset="0"/>
              </a:rPr>
              <a:t>a</a:t>
            </a:r>
            <a:r>
              <a:rPr lang="en-US" sz="900" dirty="0">
                <a:solidFill>
                  <a:srgbClr val="5F5F5F"/>
                </a:solidFill>
                <a:latin typeface="Calibri" panose="020F0502020204030204" pitchFamily="34" charset="0"/>
              </a:rPr>
              <a:t> Hispanics/Latinos can be of any race. </a:t>
            </a:r>
          </a:p>
        </p:txBody>
      </p:sp>
    </p:spTree>
    <p:extLst>
      <p:ext uri="{BB962C8B-B14F-4D97-AF65-F5344CB8AC3E}">
        <p14:creationId xmlns:p14="http://schemas.microsoft.com/office/powerpoint/2010/main" val="24746219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37810" cy="857250"/>
          </a:xfrm>
        </p:spPr>
        <p:txBody>
          <a:bodyPr/>
          <a:lstStyle/>
          <a:p>
            <a:pPr algn="ctr">
              <a:lnSpc>
                <a:spcPts val="2600"/>
              </a:lnSpc>
            </a:pPr>
            <a:r>
              <a:rPr lang="en-US" sz="2000" dirty="0"/>
              <a:t>Rates of Diagnoses of HIV Infection among Adults and Adolescents, by Population of Area of Residence and Race/Ethnicity, 2018—Midwest Region, United States</a:t>
            </a:r>
          </a:p>
        </p:txBody>
      </p:sp>
      <p:pic>
        <p:nvPicPr>
          <p:cNvPr id="11" name="Picture 10" descr="In 2018, in the Midwest region of the United States, the highest rates (per 100,000 population) of diagnoses of HIV infection in each population size category were among blacks/African Americans. The rates of HIV diagnoses among blacks/African Americans, Hispanics/Latinos, and whites decreased as population size decreased. The rates in American Indian/Alaska Natives, Asians, Native Hawaiians/other Pacific Islanders, and persons of multiple races should be interpreted with caution, because both the population sizes and numbers of HIV diagnoses in these groups were small.&#10; &#10;Data for the year 2018 are considered preliminary and based on 6 months reporting delay. Data exclude persons whose county of residence is unknown.&#10; &#10;The Midwest region of the United States includes Illinois, Indiana, Iowa, Kansas, Michigan, Minnesota, Missouri, Nebraska, North Dakota, Ohio, South Dakota, and Wisconsin.&#10; &#10;Hispanics/Latinos can be of any race.">
            <a:extLst>
              <a:ext uri="{FF2B5EF4-FFF2-40B4-BE49-F238E27FC236}">
                <a16:creationId xmlns:a16="http://schemas.microsoft.com/office/drawing/2014/main" id="{1A1421E6-3633-4FBE-8848-A2CEA9998444}"/>
              </a:ext>
            </a:extLst>
          </p:cNvPr>
          <p:cNvPicPr>
            <a:picLocks noChangeAspect="1"/>
          </p:cNvPicPr>
          <p:nvPr/>
        </p:nvPicPr>
        <p:blipFill>
          <a:blip r:embed="rId3"/>
          <a:stretch>
            <a:fillRect/>
          </a:stretch>
        </p:blipFill>
        <p:spPr>
          <a:xfrm>
            <a:off x="427895" y="664149"/>
            <a:ext cx="8900931" cy="4151736"/>
          </a:xfrm>
          <a:prstGeom prst="rect">
            <a:avLst/>
          </a:prstGeom>
        </p:spPr>
      </p:pic>
      <p:sp>
        <p:nvSpPr>
          <p:cNvPr id="12" name="Text Placeholder 3"/>
          <p:cNvSpPr txBox="1">
            <a:spLocks/>
          </p:cNvSpPr>
          <p:nvPr/>
        </p:nvSpPr>
        <p:spPr>
          <a:xfrm>
            <a:off x="1060936" y="4622783"/>
            <a:ext cx="6781800" cy="454304"/>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ts val="900"/>
              </a:lnSpc>
              <a:spcBef>
                <a:spcPts val="0"/>
              </a:spcBef>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for the year 2018 are considered preliminary and based on 6 months reporting delay. Data exclude persons whose county of residence is unknown.    </a:t>
            </a:r>
          </a:p>
          <a:p>
            <a:pPr marL="285750" indent="-285750">
              <a:lnSpc>
                <a:spcPts val="900"/>
              </a:lnSpc>
              <a:spcBef>
                <a:spcPts val="0"/>
              </a:spcBef>
            </a:pPr>
            <a:r>
              <a:rPr lang="en-US" sz="900" baseline="30000" dirty="0">
                <a:solidFill>
                  <a:srgbClr val="5F5F5F"/>
                </a:solidFill>
                <a:latin typeface="Calibri" panose="020F0502020204030204" pitchFamily="34" charset="0"/>
              </a:rPr>
              <a:t>a</a:t>
            </a:r>
            <a:r>
              <a:rPr lang="en-US" sz="900" dirty="0">
                <a:solidFill>
                  <a:srgbClr val="5F5F5F"/>
                </a:solidFill>
                <a:latin typeface="Calibri" panose="020F0502020204030204" pitchFamily="34" charset="0"/>
              </a:rPr>
              <a:t> Hispanics/Latinos can be of any race. </a:t>
            </a:r>
          </a:p>
        </p:txBody>
      </p:sp>
    </p:spTree>
    <p:extLst>
      <p:ext uri="{BB962C8B-B14F-4D97-AF65-F5344CB8AC3E}">
        <p14:creationId xmlns:p14="http://schemas.microsoft.com/office/powerpoint/2010/main" val="21875304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37810" cy="857250"/>
          </a:xfrm>
        </p:spPr>
        <p:txBody>
          <a:bodyPr/>
          <a:lstStyle/>
          <a:p>
            <a:pPr algn="ctr">
              <a:lnSpc>
                <a:spcPts val="2600"/>
              </a:lnSpc>
            </a:pPr>
            <a:r>
              <a:rPr lang="en-US" sz="2000" dirty="0"/>
              <a:t>Rates of Diagnoses of HIV Infection among Adults and Adolescents, by Population of Area of Residence and Race/Ethnicity, 2018—South Region, United States</a:t>
            </a:r>
          </a:p>
        </p:txBody>
      </p:sp>
      <p:pic>
        <p:nvPicPr>
          <p:cNvPr id="11" name="Picture 10" descr="In 2018, in the South region of the United States, the highest rates (per 100,000 population) of diagnoses of HIV infection in each population size category were among blacks/African Americans. The rates of HIV diagnoses among blacks/African Americans, Hispanics/Latinos, and whites decreased as the population size decreased. The rate of HIV diagnoses among persons of multiple races was highest in the MSA of 500,000 or more. The rates in American Indian/Alaska Natives, Asians, and Native Hawaiians/other Pacific Islanders, and persons of multiple races should be interpreted with caution, because both the population sizes and numbers of HIV diagnoses in these groups were small.&#10; &#10;Data for the year 2018 are considered preliminary and based on 6 months reporting delay. Data exclude persons whose county of residence is unknown.&#10; &#10;The South region of the United States includes Alabama, Arkansas, Delaware, District of Columbia, Florida, Georgia, Kentucky, Louisiana, Maryland, Mississippi, North Carolina, Oklahoma, South Carolina, Tennessee, Texas, Virginia, and West Virginia.&#10; &#10;Hispanics/Latinos can be of any race.">
            <a:extLst>
              <a:ext uri="{FF2B5EF4-FFF2-40B4-BE49-F238E27FC236}">
                <a16:creationId xmlns:a16="http://schemas.microsoft.com/office/drawing/2014/main" id="{32C4AAB1-79B0-46F3-917B-F20977BA747C}"/>
              </a:ext>
            </a:extLst>
          </p:cNvPr>
          <p:cNvPicPr>
            <a:picLocks noChangeAspect="1"/>
          </p:cNvPicPr>
          <p:nvPr/>
        </p:nvPicPr>
        <p:blipFill>
          <a:blip r:embed="rId3"/>
          <a:stretch>
            <a:fillRect/>
          </a:stretch>
        </p:blipFill>
        <p:spPr>
          <a:xfrm>
            <a:off x="204281" y="654428"/>
            <a:ext cx="9144000" cy="3901680"/>
          </a:xfrm>
          <a:prstGeom prst="rect">
            <a:avLst/>
          </a:prstGeom>
        </p:spPr>
      </p:pic>
      <p:sp>
        <p:nvSpPr>
          <p:cNvPr id="12" name="Text Placeholder 3"/>
          <p:cNvSpPr txBox="1">
            <a:spLocks/>
          </p:cNvSpPr>
          <p:nvPr/>
        </p:nvSpPr>
        <p:spPr>
          <a:xfrm>
            <a:off x="1060936" y="4556108"/>
            <a:ext cx="6781800" cy="454304"/>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ts val="900"/>
              </a:lnSpc>
              <a:spcBef>
                <a:spcPts val="0"/>
              </a:spcBef>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for the year 2018 are considered preliminary and based on 6 months reporting delay. Data exclude persons whose county of residence is unknown.    </a:t>
            </a:r>
          </a:p>
          <a:p>
            <a:pPr marL="285750" indent="-285750">
              <a:lnSpc>
                <a:spcPts val="900"/>
              </a:lnSpc>
              <a:spcBef>
                <a:spcPts val="0"/>
              </a:spcBef>
            </a:pPr>
            <a:r>
              <a:rPr lang="en-US" sz="900" baseline="30000" dirty="0">
                <a:solidFill>
                  <a:srgbClr val="5F5F5F"/>
                </a:solidFill>
                <a:latin typeface="Calibri" panose="020F0502020204030204" pitchFamily="34" charset="0"/>
              </a:rPr>
              <a:t>a</a:t>
            </a:r>
            <a:r>
              <a:rPr lang="en-US" sz="900" dirty="0">
                <a:solidFill>
                  <a:srgbClr val="5F5F5F"/>
                </a:solidFill>
                <a:latin typeface="Calibri" panose="020F0502020204030204" pitchFamily="34" charset="0"/>
              </a:rPr>
              <a:t> Hispanics/Latinos can be of any race. </a:t>
            </a:r>
          </a:p>
        </p:txBody>
      </p:sp>
    </p:spTree>
    <p:extLst>
      <p:ext uri="{BB962C8B-B14F-4D97-AF65-F5344CB8AC3E}">
        <p14:creationId xmlns:p14="http://schemas.microsoft.com/office/powerpoint/2010/main" val="169287119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50"/>
            <a:ext cx="9037810" cy="857250"/>
          </a:xfrm>
        </p:spPr>
        <p:txBody>
          <a:bodyPr/>
          <a:lstStyle/>
          <a:p>
            <a:pPr algn="ctr">
              <a:lnSpc>
                <a:spcPts val="2600"/>
              </a:lnSpc>
            </a:pPr>
            <a:r>
              <a:rPr lang="en-US" sz="2000" dirty="0"/>
              <a:t>Rates of Diagnoses of HIV Infection among Adults and Adolescents, by Population of Area of Residence and Race/Ethnicity, 2018—West Region, United States</a:t>
            </a:r>
          </a:p>
        </p:txBody>
      </p:sp>
      <p:pic>
        <p:nvPicPr>
          <p:cNvPr id="11" name="Picture 10" descr="In 2018, in the West region of the United States, the highest rates (per 100,000 population) of diagnoses of HIV infection in each population category were among blacks/African Americans. The rates of HIV diagnoses among blacks/African Americans, Hispanics/Latinos, and whites decreased as population size decreased. The rates in American Indian/Alaska Natives, Asians, Native Hawaiians/other Pacific Islanders, and persons of multiple races should be interpreted with caution, because both the population sizes and numbers of HIV diagnoses in these groups were small. &#10; &#10;Data for the year 2018 are considered preliminary and based on 6 months reporting delay. Data exclude persons whose county of residence is unknown.&#10; &#10;The West region of the United States includes Alaska, Arizona, California, Colorado, Hawaii, Idaho, Montana, Nevada, New Mexico, Oregon, Utah, Washington, and Wyoming.&#10; &#10;Hispanics/Latinos can be of any race.">
            <a:extLst>
              <a:ext uri="{FF2B5EF4-FFF2-40B4-BE49-F238E27FC236}">
                <a16:creationId xmlns:a16="http://schemas.microsoft.com/office/drawing/2014/main" id="{763C1158-3C51-407A-B24A-7607A7FE2539}"/>
              </a:ext>
            </a:extLst>
          </p:cNvPr>
          <p:cNvPicPr>
            <a:picLocks noChangeAspect="1"/>
          </p:cNvPicPr>
          <p:nvPr/>
        </p:nvPicPr>
        <p:blipFill>
          <a:blip r:embed="rId3"/>
          <a:stretch>
            <a:fillRect/>
          </a:stretch>
        </p:blipFill>
        <p:spPr>
          <a:xfrm>
            <a:off x="379379" y="699906"/>
            <a:ext cx="9484468" cy="4058642"/>
          </a:xfrm>
          <a:prstGeom prst="rect">
            <a:avLst/>
          </a:prstGeom>
        </p:spPr>
      </p:pic>
      <p:sp>
        <p:nvSpPr>
          <p:cNvPr id="12" name="Text Placeholder 3"/>
          <p:cNvSpPr txBox="1">
            <a:spLocks/>
          </p:cNvSpPr>
          <p:nvPr/>
        </p:nvSpPr>
        <p:spPr>
          <a:xfrm>
            <a:off x="1060936" y="4632308"/>
            <a:ext cx="6781800" cy="454304"/>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ts val="900"/>
              </a:lnSpc>
              <a:spcBef>
                <a:spcPts val="0"/>
              </a:spcBef>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for the year 2018 are considered preliminary and based on 6 months reporting delay. Data exclude persons whose county of residence is unknown.    </a:t>
            </a:r>
          </a:p>
          <a:p>
            <a:pPr marL="285750" indent="-285750">
              <a:lnSpc>
                <a:spcPts val="900"/>
              </a:lnSpc>
              <a:spcBef>
                <a:spcPts val="0"/>
              </a:spcBef>
            </a:pPr>
            <a:r>
              <a:rPr lang="en-US" sz="900" baseline="30000" dirty="0">
                <a:solidFill>
                  <a:srgbClr val="5F5F5F"/>
                </a:solidFill>
                <a:latin typeface="Calibri" panose="020F0502020204030204" pitchFamily="34" charset="0"/>
              </a:rPr>
              <a:t>a</a:t>
            </a:r>
            <a:r>
              <a:rPr lang="en-US" sz="900" dirty="0">
                <a:solidFill>
                  <a:srgbClr val="5F5F5F"/>
                </a:solidFill>
                <a:latin typeface="Calibri" panose="020F0502020204030204" pitchFamily="34" charset="0"/>
              </a:rPr>
              <a:t> Hispanics/Latinos can be of any race. </a:t>
            </a:r>
          </a:p>
        </p:txBody>
      </p:sp>
    </p:spTree>
    <p:extLst>
      <p:ext uri="{BB962C8B-B14F-4D97-AF65-F5344CB8AC3E}">
        <p14:creationId xmlns:p14="http://schemas.microsoft.com/office/powerpoint/2010/main" val="312894123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27" y="-5783"/>
            <a:ext cx="8968984" cy="857250"/>
          </a:xfrm>
        </p:spPr>
        <p:txBody>
          <a:bodyPr/>
          <a:lstStyle/>
          <a:p>
            <a:pPr algn="ctr">
              <a:lnSpc>
                <a:spcPts val="2600"/>
              </a:lnSpc>
            </a:pPr>
            <a:r>
              <a:rPr lang="en-US" sz="2000" dirty="0"/>
              <a:t>Percentages of Diagnoses of HIV Infection among Male Adults and Adolescents, by Population of Area of Residence and Transmission Category, 2018—United States</a:t>
            </a:r>
          </a:p>
        </p:txBody>
      </p:sp>
      <p:pic>
        <p:nvPicPr>
          <p:cNvPr id="5" name="Picture 4" descr="In each of the population size categories in the United States, 77–83% of diagnoses of HIV infection among males during 2018 were among those with infections attributed to male-to-male sexual contact. Approximately 9–10% of males in each population size category had diagnosed HIV infections attributed to heterosexual contact. &#10; &#10;The “Other” transmission category (not displayed) comprises less than 1% of cases. The category includes hemophilia, blood transfusion, perinatal exposure, and risk factor not reported or not identified.&#10; &#10;Data for the year 2018 are preliminary and based on 6 months reporting delay. Data exclude persons whose county of residence is unknown. Data have been statistically adjusted to account for missing transmission category.  &#10;&#10;Heterosexual contact is with a person known to have, or to be at high risk for, HIV infection.">
            <a:extLst>
              <a:ext uri="{FF2B5EF4-FFF2-40B4-BE49-F238E27FC236}">
                <a16:creationId xmlns:a16="http://schemas.microsoft.com/office/drawing/2014/main" id="{9C59D658-9505-44E2-A6FA-D578D24FC2F0}"/>
              </a:ext>
            </a:extLst>
          </p:cNvPr>
          <p:cNvPicPr>
            <a:picLocks noChangeAspect="1"/>
          </p:cNvPicPr>
          <p:nvPr/>
        </p:nvPicPr>
        <p:blipFill>
          <a:blip r:embed="rId3"/>
          <a:stretch>
            <a:fillRect/>
          </a:stretch>
        </p:blipFill>
        <p:spPr>
          <a:xfrm>
            <a:off x="206455" y="781050"/>
            <a:ext cx="9476087" cy="3822971"/>
          </a:xfrm>
          <a:prstGeom prst="rect">
            <a:avLst/>
          </a:prstGeom>
        </p:spPr>
      </p:pic>
      <p:sp>
        <p:nvSpPr>
          <p:cNvPr id="12" name="Text Placeholder 3"/>
          <p:cNvSpPr txBox="1">
            <a:spLocks/>
          </p:cNvSpPr>
          <p:nvPr/>
        </p:nvSpPr>
        <p:spPr>
          <a:xfrm>
            <a:off x="1023064" y="4400221"/>
            <a:ext cx="7060509" cy="566547"/>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ts val="900"/>
              </a:lnSpc>
              <a:spcBef>
                <a:spcPts val="0"/>
              </a:spcBef>
              <a:defRPr/>
            </a:pPr>
            <a:r>
              <a:rPr lang="en-US" sz="900" i="1" dirty="0">
                <a:solidFill>
                  <a:srgbClr val="5F5F5F"/>
                </a:solidFill>
                <a:latin typeface="Calibri" panose="020F0502020204030204" pitchFamily="34" charset="0"/>
              </a:rPr>
              <a:t>Note</a:t>
            </a:r>
            <a:r>
              <a:rPr lang="en-US" sz="900" dirty="0">
                <a:solidFill>
                  <a:srgbClr val="5F5F5F"/>
                </a:solidFill>
                <a:latin typeface="Calibri" panose="020F0502020204030204" pitchFamily="34" charset="0"/>
              </a:rPr>
              <a:t>. Data for the year 2018 are considered preliminary and based on 6 months reporting delay. Data exclude persons whose county of residence is unknown. Data have been statistically adjusted to account for missing transmission category. “Other” transmission category not displayed as it comprises less than 1% of cases.</a:t>
            </a:r>
          </a:p>
          <a:p>
            <a:pPr marL="300038" indent="-300038">
              <a:lnSpc>
                <a:spcPts val="900"/>
              </a:lnSpc>
              <a:spcBef>
                <a:spcPts val="0"/>
              </a:spcBef>
              <a:defRPr/>
            </a:pPr>
            <a:r>
              <a:rPr lang="en-US" sz="900" baseline="30000" dirty="0">
                <a:solidFill>
                  <a:srgbClr val="5F5F5F"/>
                </a:solidFill>
                <a:latin typeface="Calibri" panose="020F0502020204030204" pitchFamily="34" charset="0"/>
              </a:rPr>
              <a:t>a </a:t>
            </a:r>
            <a:r>
              <a:rPr lang="en-US" sz="900" dirty="0">
                <a:solidFill>
                  <a:srgbClr val="5F5F5F"/>
                </a:solidFill>
                <a:latin typeface="Calibri" panose="020F0502020204030204" pitchFamily="34" charset="0"/>
              </a:rPr>
              <a:t>Heterosexual contact with a person known to have, or to be at high risk for, HIV infection. </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 </a:t>
            </a:r>
          </a:p>
        </p:txBody>
      </p:sp>
    </p:spTree>
    <p:extLst>
      <p:ext uri="{BB962C8B-B14F-4D97-AF65-F5344CB8AC3E}">
        <p14:creationId xmlns:p14="http://schemas.microsoft.com/office/powerpoint/2010/main" val="84346094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83"/>
            <a:ext cx="9144000" cy="857250"/>
          </a:xfrm>
        </p:spPr>
        <p:txBody>
          <a:bodyPr/>
          <a:lstStyle/>
          <a:p>
            <a:pPr algn="ctr">
              <a:lnSpc>
                <a:spcPts val="2600"/>
              </a:lnSpc>
            </a:pPr>
            <a:r>
              <a:rPr lang="en-US" sz="2000" dirty="0"/>
              <a:t>Percentages of Diagnoses of HIV Infection among Female Adults and Adolescents, by Population of Area of Residence and Transmission Category, 2018—United States</a:t>
            </a:r>
          </a:p>
        </p:txBody>
      </p:sp>
      <p:pic>
        <p:nvPicPr>
          <p:cNvPr id="11" name="Picture 10" descr="In each of the population size categories in the United States, 83–85% of diagnoses of HIV infection among females during 2018 were among those with infections attributed to heterosexual contact. Approximately 14–17% of females in each population size category had diagnosed HIV infections attributed to injection drug use. The overall pattern of the distribution of transmission category did not differ by the population of area of residence at the time of diagnosis.&#10; &#10;The “Other” transmission category (not displayed) comprises less than 1% of cases. The category includes hemophilia, blood transfusion, perinatal exposure, and risk factor not reported or not identified.&#10; &#10;Data for the year 2018 are preliminary and based on 6 months reporting delay. Data exclude persons whose county of residence is unknown. Data have been statistically adjusted to account for missing transmission category. &#10; &#10;Heterosexual contact is with a person known to have, or to be at high risk for, HIV infection.">
            <a:extLst>
              <a:ext uri="{FF2B5EF4-FFF2-40B4-BE49-F238E27FC236}">
                <a16:creationId xmlns:a16="http://schemas.microsoft.com/office/drawing/2014/main" id="{8AA4D376-3C46-4833-96D3-6E2D99A6D46C}"/>
              </a:ext>
            </a:extLst>
          </p:cNvPr>
          <p:cNvPicPr>
            <a:picLocks noChangeAspect="1"/>
          </p:cNvPicPr>
          <p:nvPr/>
        </p:nvPicPr>
        <p:blipFill>
          <a:blip r:embed="rId3"/>
          <a:stretch>
            <a:fillRect/>
          </a:stretch>
        </p:blipFill>
        <p:spPr>
          <a:xfrm>
            <a:off x="393292" y="365185"/>
            <a:ext cx="9888536" cy="4089201"/>
          </a:xfrm>
          <a:prstGeom prst="rect">
            <a:avLst/>
          </a:prstGeom>
        </p:spPr>
      </p:pic>
      <p:sp>
        <p:nvSpPr>
          <p:cNvPr id="12" name="Text Placeholder 3"/>
          <p:cNvSpPr txBox="1">
            <a:spLocks/>
          </p:cNvSpPr>
          <p:nvPr/>
        </p:nvSpPr>
        <p:spPr>
          <a:xfrm>
            <a:off x="1001941" y="4454386"/>
            <a:ext cx="7748767" cy="531924"/>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ts val="900"/>
              </a:lnSpc>
              <a:spcBef>
                <a:spcPts val="0"/>
              </a:spcBef>
              <a:defRPr/>
            </a:pPr>
            <a:r>
              <a:rPr lang="en-US" sz="900" i="1" dirty="0">
                <a:solidFill>
                  <a:srgbClr val="5F5F5F"/>
                </a:solidFill>
                <a:latin typeface="Calibri" panose="020F0502020204030204" pitchFamily="34" charset="0"/>
              </a:rPr>
              <a:t>Note</a:t>
            </a:r>
            <a:r>
              <a:rPr lang="en-US" sz="900" dirty="0">
                <a:solidFill>
                  <a:srgbClr val="5F5F5F"/>
                </a:solidFill>
                <a:latin typeface="Calibri" panose="020F0502020204030204" pitchFamily="34" charset="0"/>
              </a:rPr>
              <a:t>. Data for the year 2018 are considered preliminary and based on 6 months reporting delay. Data exclude persons whose county of residence is unknown. Data have been statistically adjusted to account for missing transmission category. “Other” transmission category not displayed as it comprises less than 1% of cases.</a:t>
            </a:r>
          </a:p>
          <a:p>
            <a:pPr marL="300038" indent="-300038">
              <a:lnSpc>
                <a:spcPts val="900"/>
              </a:lnSpc>
              <a:spcBef>
                <a:spcPts val="0"/>
              </a:spcBef>
              <a:defRPr/>
            </a:pPr>
            <a:r>
              <a:rPr lang="en-US" sz="900" baseline="30000" dirty="0">
                <a:solidFill>
                  <a:srgbClr val="5F5F5F"/>
                </a:solidFill>
                <a:latin typeface="Calibri" panose="020F0502020204030204" pitchFamily="34" charset="0"/>
              </a:rPr>
              <a:t>a </a:t>
            </a:r>
            <a:r>
              <a:rPr lang="en-US" sz="900" dirty="0">
                <a:solidFill>
                  <a:srgbClr val="5F5F5F"/>
                </a:solidFill>
                <a:latin typeface="Calibri" panose="020F0502020204030204" pitchFamily="34" charset="0"/>
              </a:rPr>
              <a:t>Heterosexual contact with a person known to have, or to be at high risk for, HIV infection. </a:t>
            </a:r>
          </a:p>
        </p:txBody>
      </p:sp>
    </p:spTree>
    <p:extLst>
      <p:ext uri="{BB962C8B-B14F-4D97-AF65-F5344CB8AC3E}">
        <p14:creationId xmlns:p14="http://schemas.microsoft.com/office/powerpoint/2010/main" val="1339563397"/>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250"/>
            <a:ext cx="9144000" cy="991016"/>
          </a:xfrm>
        </p:spPr>
        <p:txBody>
          <a:bodyPr/>
          <a:lstStyle/>
          <a:p>
            <a:pPr algn="ctr">
              <a:lnSpc>
                <a:spcPts val="2600"/>
              </a:lnSpc>
            </a:pPr>
            <a:r>
              <a:rPr lang="en-US" sz="2000" dirty="0"/>
              <a:t>Percentages of Stage 3 (AIDS) Classifications among Adults and Adolescents with Diagnosed HIV Infection, by Region and Population of Area of Residence, 2018</a:t>
            </a:r>
            <a:br>
              <a:rPr lang="en-US" sz="2000" dirty="0"/>
            </a:br>
            <a:r>
              <a:rPr lang="en-US" sz="2000" dirty="0"/>
              <a:t>United States</a:t>
            </a:r>
          </a:p>
        </p:txBody>
      </p:sp>
      <p:pic>
        <p:nvPicPr>
          <p:cNvPr id="11" name="Picture 10" descr="In 2018, the majority of stage 3 (AIDS) classifications among adults and adolescents with diagnosed HIV infection were in metropolitan areas with a population of 500,000 or more; the South had the largest numbers of stage 3 (AIDS) classifications. The distribution of stage 3 (AIDS) classifications in the South shows larger percentages in smaller metropolitan (50,000–499,999) and nonmetropolitan areas compared to other regions of the United States.&#10;&#10;Data for the year 2018 are considered preliminary and based on 6 months reporting delay. Data exclude persons whose county of residence is unknown. &#10;&#10;Inter-region comparisons of stage 3 (AIDS) classifications should be made cautiously because the four regions vary by number of jurisdictions and by population size. &#10; &#10;Regions of residence are defined as follows:&#10;Northeast—Connecticut, Maine, Massachusetts, New Hampshire, New Jersey, New York, Pennsylvania, Rhode Island, Vermont&#10;&#10;Midwest—Illinois, Indiana, Iowa, Kansas, Michigan, Minnesota, Missouri, Nebraska, North Dakota, Ohio, South Dakota, Wisconsin&#10;&#10;South—Alabama, Arkansas, Delaware, District of Columbia, Florida, Georgia, Kentucky, Louisiana, Maryland, Mississippi, North Carolina, Oklahoma, South Carolina, Tennessee, Texas, Virginia, West Virginia&#10;&#10;West—Alaska, Arizona, California, Colorado, Hawaii, Idaho, Montana, Nevada, New Mexico, Oregon, Utah, Washington, Wyoming">
            <a:extLst>
              <a:ext uri="{FF2B5EF4-FFF2-40B4-BE49-F238E27FC236}">
                <a16:creationId xmlns:a16="http://schemas.microsoft.com/office/drawing/2014/main" id="{A8A0BEC0-1813-4455-AC49-C201410B238C}"/>
              </a:ext>
            </a:extLst>
          </p:cNvPr>
          <p:cNvPicPr>
            <a:picLocks noChangeAspect="1"/>
          </p:cNvPicPr>
          <p:nvPr/>
        </p:nvPicPr>
        <p:blipFill>
          <a:blip r:embed="rId3"/>
          <a:stretch>
            <a:fillRect/>
          </a:stretch>
        </p:blipFill>
        <p:spPr>
          <a:xfrm>
            <a:off x="52095" y="428017"/>
            <a:ext cx="10361751" cy="4214751"/>
          </a:xfrm>
          <a:prstGeom prst="rect">
            <a:avLst/>
          </a:prstGeom>
        </p:spPr>
      </p:pic>
      <p:sp>
        <p:nvSpPr>
          <p:cNvPr id="12" name="Text Placeholder 3"/>
          <p:cNvSpPr txBox="1">
            <a:spLocks/>
          </p:cNvSpPr>
          <p:nvPr/>
        </p:nvSpPr>
        <p:spPr>
          <a:xfrm>
            <a:off x="1060936" y="4447781"/>
            <a:ext cx="6781800" cy="454304"/>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ts val="900"/>
              </a:lnSpc>
              <a:spcBef>
                <a:spcPts val="0"/>
              </a:spcBef>
              <a:defRPr/>
            </a:pPr>
            <a:r>
              <a:rPr lang="en-US" sz="900" i="1" dirty="0">
                <a:solidFill>
                  <a:srgbClr val="5F5F5F"/>
                </a:solidFill>
                <a:latin typeface="Calibri" panose="020F0502020204030204" pitchFamily="34" charset="0"/>
              </a:rPr>
              <a:t>Note</a:t>
            </a:r>
            <a:r>
              <a:rPr lang="en-US" sz="900" dirty="0">
                <a:solidFill>
                  <a:srgbClr val="5F5F5F"/>
                </a:solidFill>
                <a:latin typeface="Calibri" panose="020F0502020204030204" pitchFamily="34" charset="0"/>
              </a:rPr>
              <a:t>. Data for the year 2018 are considered preliminary and based on 6 months reporting delay. Data exclude persons whose county of residence is unknown. </a:t>
            </a:r>
          </a:p>
        </p:txBody>
      </p:sp>
    </p:spTree>
    <p:extLst>
      <p:ext uri="{BB962C8B-B14F-4D97-AF65-F5344CB8AC3E}">
        <p14:creationId xmlns:p14="http://schemas.microsoft.com/office/powerpoint/2010/main" val="380289515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300"/>
            <a:ext cx="9144000" cy="857250"/>
          </a:xfrm>
        </p:spPr>
        <p:txBody>
          <a:bodyPr/>
          <a:lstStyle/>
          <a:p>
            <a:pPr lvl="0" algn="ctr">
              <a:lnSpc>
                <a:spcPts val="2600"/>
              </a:lnSpc>
              <a:defRPr/>
            </a:pPr>
            <a:r>
              <a:rPr lang="en-US" dirty="0"/>
              <a:t>HIV Infection in </a:t>
            </a:r>
            <a:r>
              <a:rPr lang="en-US" dirty="0">
                <a:cs typeface="Arial"/>
              </a:rPr>
              <a:t>Urban and Nonurban Areas</a:t>
            </a:r>
            <a:endParaRPr lang="en-US" dirty="0"/>
          </a:p>
        </p:txBody>
      </p:sp>
      <p:pic>
        <p:nvPicPr>
          <p:cNvPr id="4" name="Picture 3" descr="There are many classifications for areas and populations (urban and nonurban). Although each classification system differs slightly, most places designated urban by one system are also designated urban by the others. Some systems distinguish larger and smaller metropolitan areas, some consider proximity to metropolitan areas, and others consider the economic and social integration in a core area of high population. &#10;&#10;The Centers for Disease Control and Prevention uses the Office of Management and Budget’s system, which designates metropolitan statistical areas (MSAs). Areas are divided into MSAs of populations of 500,000 or more; 50,000 to 499,999; and nonmetropolitan (less than 50,000). &#10;&#10;This slide series excludes cases reported from U.S. dependent areas because they are not included in the regional classification system used here. ">
            <a:extLst>
              <a:ext uri="{FF2B5EF4-FFF2-40B4-BE49-F238E27FC236}">
                <a16:creationId xmlns:a16="http://schemas.microsoft.com/office/drawing/2014/main" id="{F964C85F-CE39-4354-8F34-C94D3F264383}"/>
              </a:ext>
            </a:extLst>
          </p:cNvPr>
          <p:cNvPicPr>
            <a:picLocks noChangeAspect="1"/>
          </p:cNvPicPr>
          <p:nvPr/>
        </p:nvPicPr>
        <p:blipFill>
          <a:blip r:embed="rId3"/>
          <a:stretch>
            <a:fillRect/>
          </a:stretch>
        </p:blipFill>
        <p:spPr>
          <a:xfrm>
            <a:off x="1288632" y="990054"/>
            <a:ext cx="6912394" cy="3885246"/>
          </a:xfrm>
          <a:prstGeom prst="rect">
            <a:avLst/>
          </a:prstGeom>
        </p:spPr>
      </p:pic>
    </p:spTree>
    <p:extLst>
      <p:ext uri="{BB962C8B-B14F-4D97-AF65-F5344CB8AC3E}">
        <p14:creationId xmlns:p14="http://schemas.microsoft.com/office/powerpoint/2010/main" val="195151823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55"/>
            <a:ext cx="9144000" cy="857250"/>
          </a:xfrm>
        </p:spPr>
        <p:txBody>
          <a:bodyPr/>
          <a:lstStyle/>
          <a:p>
            <a:pPr algn="ctr">
              <a:lnSpc>
                <a:spcPts val="2600"/>
              </a:lnSpc>
            </a:pPr>
            <a:r>
              <a:rPr lang="en-US" sz="2000" dirty="0"/>
              <a:t>Stage 3 (AIDS) Classifications among Adults and Adolescents with Diagnosed HIV Infection, by Population of Area of Residence and Region, 2018—United States</a:t>
            </a:r>
          </a:p>
        </p:txBody>
      </p:sp>
      <p:pic>
        <p:nvPicPr>
          <p:cNvPr id="3" name="Picture 2" descr="Numbers and rates (per 100,000 population) of stage 3 (AIDS) classifications in 2018 among adults and adolescents with diagnosed HIV infection are shown for each region of residence by population category. The highest rate for each region is found in metropolitan areas with a population of 500,000 or more. The South had the largest overall number of stage 3 (AIDS) classifications, and also had the highest numbers and rates of stage 3 (AIDS) classifications across all three population categories. &#10;&#10;Data for the year 2018 are considered preliminary and based on 6 months reporting delay. Data exclude persons whose county of residence is unknown.&#10;&#10;Inter-region comparisons of stage 3 (AIDS) classifications should be made cautiously, because the four regions vary by number of jurisdictions and by population size. &#10; &#10;Regions of residence are defined as follows:&#10;Northeast—Connecticut, Maine, Massachusetts, New Hampshire, New Jersey, New York, Pennsylvania, Rhode Island, Vermont&#10;&#10;Midwest—Illinois, Indiana, Iowa, Kansas, Michigan, Minnesota, Missouri, Nebraska, North Dakota, Ohio, South Dakota, Wisconsin&#10;&#10;South—Alabama, Arkansas, Delaware, District of Columbia, Florida, Georgia, Kentucky, Louisiana, Maryland, Mississippi, North Carolina, Oklahoma, South Carolina, Tennessee, Texas, Virginia, West Virginia&#10;&#10;West—Alaska, Arizona, California, Colorado, Hawaii, Idaho, Montana, Nevada, New Mexico, Oregon, Utah, Washington, Wyoming ">
            <a:extLst>
              <a:ext uri="{FF2B5EF4-FFF2-40B4-BE49-F238E27FC236}">
                <a16:creationId xmlns:a16="http://schemas.microsoft.com/office/drawing/2014/main" id="{7E7491EB-E1C2-4CA1-A1D5-D058E66BD3A2}"/>
              </a:ext>
            </a:extLst>
          </p:cNvPr>
          <p:cNvPicPr>
            <a:picLocks noChangeAspect="1"/>
          </p:cNvPicPr>
          <p:nvPr/>
        </p:nvPicPr>
        <p:blipFill>
          <a:blip r:embed="rId3"/>
          <a:stretch>
            <a:fillRect/>
          </a:stretch>
        </p:blipFill>
        <p:spPr>
          <a:xfrm>
            <a:off x="606208" y="871005"/>
            <a:ext cx="8175724" cy="3619690"/>
          </a:xfrm>
          <a:prstGeom prst="rect">
            <a:avLst/>
          </a:prstGeom>
        </p:spPr>
      </p:pic>
      <p:sp>
        <p:nvSpPr>
          <p:cNvPr id="8" name="Text Placeholder 3"/>
          <p:cNvSpPr txBox="1">
            <a:spLocks/>
          </p:cNvSpPr>
          <p:nvPr/>
        </p:nvSpPr>
        <p:spPr>
          <a:xfrm>
            <a:off x="989221" y="4435640"/>
            <a:ext cx="6986459" cy="491614"/>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ts val="900"/>
              </a:lnSpc>
              <a:spcBef>
                <a:spcPts val="0"/>
              </a:spcBef>
              <a:defRPr/>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for the year 2018 are considered preliminary and based on 6 months reporting delay. Data exclude persons whose county of residence is unknown. Rates are per 100,000 population.</a:t>
            </a:r>
          </a:p>
        </p:txBody>
      </p:sp>
    </p:spTree>
    <p:extLst>
      <p:ext uri="{BB962C8B-B14F-4D97-AF65-F5344CB8AC3E}">
        <p14:creationId xmlns:p14="http://schemas.microsoft.com/office/powerpoint/2010/main" val="72545291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7945"/>
          </a:xfrm>
        </p:spPr>
        <p:txBody>
          <a:bodyPr/>
          <a:lstStyle/>
          <a:p>
            <a:pPr algn="ctr">
              <a:lnSpc>
                <a:spcPts val="2600"/>
              </a:lnSpc>
            </a:pPr>
            <a:r>
              <a:rPr lang="en-US" sz="2000" dirty="0"/>
              <a:t>Percentages of Stage 3 (AIDS) Classifications among Adults and Adolescents with Diagnosed HIV Infection, by Population of Area of Residence and Race/Ethnicity 2018—United States</a:t>
            </a:r>
          </a:p>
        </p:txBody>
      </p:sp>
      <p:pic>
        <p:nvPicPr>
          <p:cNvPr id="11" name="Picture 10" descr="The majority of adults and adolescents with HIV infection classified as stage 3 (AIDS) in 2018 resided in metropolitan areas with populations of 500,000 or more. Blacks/African Americans accounted for the largest percentage of stage 3 (AIDS) classifications regardless of the population size category. Hispanics/Latinos accounted for a larger percentage (25%) of stage 3 (AIDS) classifications in metropolitan areas with populations of 500,000 or more than in areas with smaller populations.  Whites accounted for a smaller percentage (21%) of stage 3 (AIDS) classifications in metropolitan areas with populations of 500,000 or more compared to areas with smaller populations. The rates in American Indian/Alaska Natives, Asians, Native Hawaiians/other Pacific Islanders, and persons of multiple races should be interpreted with caution, because both the population sizes and numbers of stage 3 (AIDS) classifications in these groups were small.&#10; &#10;Data for the year 2018 are considered preliminary and based on 6 months reporting delay. Data exclude persons whose county of residence is unknown.&#10; &#10;The Asian category includes Asian/Pacific Islander legacy cases (cases that were diagnosed and reported under the pre-1997 Office of Management and Budget race/ethnicity classification system). &#10; &#10;Hispanics/Latinos can be of any race.">
            <a:extLst>
              <a:ext uri="{FF2B5EF4-FFF2-40B4-BE49-F238E27FC236}">
                <a16:creationId xmlns:a16="http://schemas.microsoft.com/office/drawing/2014/main" id="{975E6499-CE28-4D6D-8D3E-EFD858D03C8E}"/>
              </a:ext>
            </a:extLst>
          </p:cNvPr>
          <p:cNvPicPr>
            <a:picLocks noChangeAspect="1"/>
          </p:cNvPicPr>
          <p:nvPr/>
        </p:nvPicPr>
        <p:blipFill>
          <a:blip r:embed="rId3"/>
          <a:stretch>
            <a:fillRect/>
          </a:stretch>
        </p:blipFill>
        <p:spPr>
          <a:xfrm>
            <a:off x="342899" y="528972"/>
            <a:ext cx="9614765" cy="4231467"/>
          </a:xfrm>
          <a:prstGeom prst="rect">
            <a:avLst/>
          </a:prstGeom>
        </p:spPr>
      </p:pic>
      <p:sp>
        <p:nvSpPr>
          <p:cNvPr id="12" name="Text Placeholder 3"/>
          <p:cNvSpPr txBox="1">
            <a:spLocks/>
          </p:cNvSpPr>
          <p:nvPr/>
        </p:nvSpPr>
        <p:spPr>
          <a:xfrm>
            <a:off x="1060934" y="4655135"/>
            <a:ext cx="7616341" cy="454304"/>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ts val="900"/>
              </a:lnSpc>
              <a:spcBef>
                <a:spcPts val="0"/>
              </a:spcBef>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for the year 2018 are considered preliminary and based on 6 months reporting delay. Data exclude persons whose county of residence is unknown.    </a:t>
            </a:r>
          </a:p>
          <a:p>
            <a:pPr marL="285750" indent="-285750">
              <a:lnSpc>
                <a:spcPts val="900"/>
              </a:lnSpc>
              <a:spcBef>
                <a:spcPts val="0"/>
              </a:spcBef>
            </a:pPr>
            <a:r>
              <a:rPr lang="en-US" sz="900" baseline="30000" dirty="0">
                <a:solidFill>
                  <a:srgbClr val="5F5F5F"/>
                </a:solidFill>
                <a:latin typeface="Calibri" panose="020F0502020204030204" pitchFamily="34" charset="0"/>
              </a:rPr>
              <a:t>a</a:t>
            </a:r>
            <a:r>
              <a:rPr lang="en-US" sz="900" dirty="0">
                <a:solidFill>
                  <a:srgbClr val="5F5F5F"/>
                </a:solidFill>
                <a:latin typeface="Calibri" panose="020F0502020204030204" pitchFamily="34" charset="0"/>
              </a:rPr>
              <a:t> Includes Asian/Pacific Islander legacy cases. </a:t>
            </a:r>
          </a:p>
          <a:p>
            <a:pPr marL="285750" indent="-285750">
              <a:lnSpc>
                <a:spcPts val="900"/>
              </a:lnSpc>
              <a:spcBef>
                <a:spcPts val="0"/>
              </a:spcBef>
            </a:pPr>
            <a:r>
              <a:rPr lang="en-US" sz="900" baseline="30000" dirty="0">
                <a:solidFill>
                  <a:srgbClr val="5F5F5F"/>
                </a:solidFill>
                <a:latin typeface="Calibri" panose="020F0502020204030204" pitchFamily="34" charset="0"/>
              </a:rPr>
              <a:t>b</a:t>
            </a:r>
            <a:r>
              <a:rPr lang="en-US" sz="900" dirty="0">
                <a:solidFill>
                  <a:srgbClr val="5F5F5F"/>
                </a:solidFill>
                <a:latin typeface="Calibri" panose="020F0502020204030204" pitchFamily="34" charset="0"/>
              </a:rPr>
              <a:t> Hispanics/Latinos can be of any race. </a:t>
            </a:r>
          </a:p>
        </p:txBody>
      </p:sp>
    </p:spTree>
    <p:extLst>
      <p:ext uri="{BB962C8B-B14F-4D97-AF65-F5344CB8AC3E}">
        <p14:creationId xmlns:p14="http://schemas.microsoft.com/office/powerpoint/2010/main" val="1158338775"/>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476"/>
            <a:ext cx="9144000" cy="990789"/>
          </a:xfrm>
        </p:spPr>
        <p:txBody>
          <a:bodyPr/>
          <a:lstStyle/>
          <a:p>
            <a:pPr algn="ctr">
              <a:lnSpc>
                <a:spcPts val="2600"/>
              </a:lnSpc>
            </a:pPr>
            <a:r>
              <a:rPr lang="en-US" sz="2000" dirty="0"/>
              <a:t>Rates of Stage 3 (AIDS) Classifications among Adults and Adolescents with Diagnosed HIV Infection, by Population of Area of Residence and Race/Ethnicity, 2018</a:t>
            </a:r>
            <a:br>
              <a:rPr lang="en-US" sz="2000" dirty="0"/>
            </a:br>
            <a:r>
              <a:rPr lang="en-US" sz="2000" dirty="0"/>
              <a:t>Northeast Region, United States</a:t>
            </a:r>
          </a:p>
        </p:txBody>
      </p:sp>
      <p:pic>
        <p:nvPicPr>
          <p:cNvPr id="11" name="Picture 10" descr="In 2018, in the Northeast region of the United States, the highest rate (per 100,000 population) of stage 3 (AIDS) classifications in large metropolitan areas (500,000 or more) was among persons of multiple races, although this rate should be interpreted with caution. The exception was in smaller metropolitan populations (50,000-499,999) where blacks/African Americans had the highest rate of diagnoses of stage 3 (AIDS) classifications. The rates of stage 3 (AIDS) classifications among blacks/African Americans and Hispanics/Latinos decreased as the population size decreased. The rates in American Indian/Alaska Natives, Asians, Native Hawaiians/other Pacific Islanders, and persons of multiple races should be interpreted with caution, because both the population sizes and numbers of stage 3 (AIDS) classifications in these groups were small. &#10;&#10;Data for the year 2018 are considered preliminary and based on 6 months reporting delay. Data exclude persons whose county of residence is unknown.&#10; &#10;The Northeast region of the United States includes Connecticut, Maine, Massachusetts, New Hampshire, New Jersey, New York, Pennsylvania, Rhode Island, and Vermont.&#10;&#10;The Asian category includes Asian/Pacific Islander legacy cases (cases that were diagnosed and reported under the pre-1997 Office of Management and Budget race/ethnicity classification system). &#10; &#10;Hispanics/Latinos can be of any race.">
            <a:extLst>
              <a:ext uri="{FF2B5EF4-FFF2-40B4-BE49-F238E27FC236}">
                <a16:creationId xmlns:a16="http://schemas.microsoft.com/office/drawing/2014/main" id="{29AD5D89-3839-4A71-B481-20F3667DC58C}"/>
              </a:ext>
            </a:extLst>
          </p:cNvPr>
          <p:cNvPicPr>
            <a:picLocks noChangeAspect="1"/>
          </p:cNvPicPr>
          <p:nvPr/>
        </p:nvPicPr>
        <p:blipFill>
          <a:blip r:embed="rId3"/>
          <a:stretch>
            <a:fillRect/>
          </a:stretch>
        </p:blipFill>
        <p:spPr>
          <a:xfrm>
            <a:off x="485776" y="620910"/>
            <a:ext cx="9640055" cy="4113343"/>
          </a:xfrm>
          <a:prstGeom prst="rect">
            <a:avLst/>
          </a:prstGeom>
        </p:spPr>
      </p:pic>
      <p:sp>
        <p:nvSpPr>
          <p:cNvPr id="12" name="Text Placeholder 3"/>
          <p:cNvSpPr txBox="1">
            <a:spLocks/>
          </p:cNvSpPr>
          <p:nvPr/>
        </p:nvSpPr>
        <p:spPr>
          <a:xfrm>
            <a:off x="966597" y="4623049"/>
            <a:ext cx="7691627" cy="454304"/>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ts val="900"/>
              </a:lnSpc>
              <a:spcBef>
                <a:spcPts val="0"/>
              </a:spcBef>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for the year 2018 are considered preliminary and based on 6 months reporting delay. Data exclude persons whose county of residence is unknown.    </a:t>
            </a:r>
          </a:p>
          <a:p>
            <a:pPr marL="285750" indent="-285750">
              <a:lnSpc>
                <a:spcPts val="900"/>
              </a:lnSpc>
              <a:spcBef>
                <a:spcPts val="0"/>
              </a:spcBef>
            </a:pPr>
            <a:r>
              <a:rPr lang="en-US" sz="900" baseline="30000" dirty="0">
                <a:solidFill>
                  <a:srgbClr val="5F5F5F"/>
                </a:solidFill>
                <a:latin typeface="Calibri" panose="020F0502020204030204" pitchFamily="34" charset="0"/>
              </a:rPr>
              <a:t>a</a:t>
            </a:r>
            <a:r>
              <a:rPr lang="en-US" sz="900" dirty="0">
                <a:solidFill>
                  <a:srgbClr val="5F5F5F"/>
                </a:solidFill>
                <a:latin typeface="Calibri" panose="020F0502020204030204" pitchFamily="34" charset="0"/>
              </a:rPr>
              <a:t> Includes Asian/Pacific Islander legacy cases. </a:t>
            </a:r>
          </a:p>
          <a:p>
            <a:pPr marL="285750" indent="-285750">
              <a:lnSpc>
                <a:spcPts val="900"/>
              </a:lnSpc>
              <a:spcBef>
                <a:spcPts val="0"/>
              </a:spcBef>
            </a:pPr>
            <a:r>
              <a:rPr lang="en-US" sz="900" baseline="30000" dirty="0">
                <a:solidFill>
                  <a:srgbClr val="5F5F5F"/>
                </a:solidFill>
                <a:latin typeface="Calibri" panose="020F0502020204030204" pitchFamily="34" charset="0"/>
              </a:rPr>
              <a:t>b</a:t>
            </a:r>
            <a:r>
              <a:rPr lang="en-US" sz="900" dirty="0">
                <a:solidFill>
                  <a:srgbClr val="5F5F5F"/>
                </a:solidFill>
                <a:latin typeface="Calibri" panose="020F0502020204030204" pitchFamily="34" charset="0"/>
              </a:rPr>
              <a:t> Hispanics/Latinos can be of any race. </a:t>
            </a:r>
          </a:p>
        </p:txBody>
      </p:sp>
    </p:spTree>
    <p:extLst>
      <p:ext uri="{BB962C8B-B14F-4D97-AF65-F5344CB8AC3E}">
        <p14:creationId xmlns:p14="http://schemas.microsoft.com/office/powerpoint/2010/main" val="1874955350"/>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0695"/>
          </a:xfrm>
        </p:spPr>
        <p:txBody>
          <a:bodyPr/>
          <a:lstStyle/>
          <a:p>
            <a:pPr algn="ctr">
              <a:lnSpc>
                <a:spcPts val="2600"/>
              </a:lnSpc>
            </a:pPr>
            <a:r>
              <a:rPr lang="en-US" sz="2000" dirty="0"/>
              <a:t>Rates of Stage 3 (AIDS) Classifications among Adults and Adolescents with Diagnosed HIV Infection, by Population of Area of Residence and Race/Ethnicity, 2018</a:t>
            </a:r>
            <a:br>
              <a:rPr lang="en-US" sz="2000" dirty="0"/>
            </a:br>
            <a:r>
              <a:rPr lang="en-US" sz="2000" dirty="0"/>
              <a:t>Midwest Region, United States</a:t>
            </a:r>
          </a:p>
        </p:txBody>
      </p:sp>
      <p:pic>
        <p:nvPicPr>
          <p:cNvPr id="11" name="Picture 10" descr="In 2018, in the Midwest region of the United States, the highest rates (per 100,000 population) of stage 3 (AIDS) classifications in each population size category were among blacks/African Americans. The exception was in non-metropolitan populations where Native Hawaiians/other Pacific Islanders had the highest rate of stage 3 (AIDS) classifications, although this rate should be interpreted with caution. The rates of stage 3 (AIDS) classifications among Hispanics/Latinos and whites decreased as population size decreased. The rates in American Indian/Alaska Natives, Asians, Native Hawaiians/other Pacific Islanders, and persons of multiple races should be interpreted with caution, because both the population sizes and numbers of stage 3 (AIDS) classifications in these groups were small. &#10;&#10;Data for the year 2018 are considered preliminary and based on 6 months reporting delay. Data exclude persons whose county of residence is unknown.&#10; &#10;The Midwest region of the United States includes Illinois, Indiana, Iowa, Kansas, Michigan, Minnesota, Missouri, Nebraska, North Dakota, Ohio, South Dakota, and Wisconsin.&#10;&#10;The Asian category includes Asian/Pacific Islander legacy cases (cases that were diagnosed and reported under the pre-1997 Office of Management and Budget race/ethnicity classification system). &#10; &#10;Hispanics/Latinos can be of any race.">
            <a:extLst>
              <a:ext uri="{FF2B5EF4-FFF2-40B4-BE49-F238E27FC236}">
                <a16:creationId xmlns:a16="http://schemas.microsoft.com/office/drawing/2014/main" id="{95E3B37A-78D3-4462-BA8C-8C6C75F564C5}"/>
              </a:ext>
            </a:extLst>
          </p:cNvPr>
          <p:cNvPicPr>
            <a:picLocks noChangeAspect="1"/>
          </p:cNvPicPr>
          <p:nvPr/>
        </p:nvPicPr>
        <p:blipFill>
          <a:blip r:embed="rId3"/>
          <a:stretch>
            <a:fillRect/>
          </a:stretch>
        </p:blipFill>
        <p:spPr>
          <a:xfrm>
            <a:off x="552450" y="543714"/>
            <a:ext cx="9581552" cy="4079335"/>
          </a:xfrm>
          <a:prstGeom prst="rect">
            <a:avLst/>
          </a:prstGeom>
        </p:spPr>
      </p:pic>
      <p:sp>
        <p:nvSpPr>
          <p:cNvPr id="12" name="Text Placeholder 3"/>
          <p:cNvSpPr txBox="1">
            <a:spLocks/>
          </p:cNvSpPr>
          <p:nvPr/>
        </p:nvSpPr>
        <p:spPr>
          <a:xfrm>
            <a:off x="966598" y="4623049"/>
            <a:ext cx="7624952" cy="454304"/>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ts val="900"/>
              </a:lnSpc>
              <a:spcBef>
                <a:spcPts val="0"/>
              </a:spcBef>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for the year 2018 are considered preliminary and based on 6 months reporting delay. Data exclude persons whose county of residence is unknown.    </a:t>
            </a:r>
          </a:p>
          <a:p>
            <a:pPr marL="285750" indent="-285750">
              <a:lnSpc>
                <a:spcPts val="900"/>
              </a:lnSpc>
              <a:spcBef>
                <a:spcPts val="0"/>
              </a:spcBef>
            </a:pPr>
            <a:r>
              <a:rPr lang="en-US" sz="900" baseline="30000" dirty="0">
                <a:solidFill>
                  <a:srgbClr val="5F5F5F"/>
                </a:solidFill>
                <a:latin typeface="Calibri" panose="020F0502020204030204" pitchFamily="34" charset="0"/>
              </a:rPr>
              <a:t>a</a:t>
            </a:r>
            <a:r>
              <a:rPr lang="en-US" sz="900" dirty="0">
                <a:solidFill>
                  <a:srgbClr val="5F5F5F"/>
                </a:solidFill>
                <a:latin typeface="Calibri" panose="020F0502020204030204" pitchFamily="34" charset="0"/>
              </a:rPr>
              <a:t> Includes Asian/Pacific Islander legacy cases. </a:t>
            </a:r>
          </a:p>
          <a:p>
            <a:pPr marL="285750" indent="-285750">
              <a:lnSpc>
                <a:spcPts val="900"/>
              </a:lnSpc>
              <a:spcBef>
                <a:spcPts val="0"/>
              </a:spcBef>
            </a:pPr>
            <a:r>
              <a:rPr lang="en-US" sz="900" baseline="30000" dirty="0">
                <a:solidFill>
                  <a:srgbClr val="5F5F5F"/>
                </a:solidFill>
                <a:latin typeface="Calibri" panose="020F0502020204030204" pitchFamily="34" charset="0"/>
              </a:rPr>
              <a:t>b</a:t>
            </a:r>
            <a:r>
              <a:rPr lang="en-US" sz="900" dirty="0">
                <a:solidFill>
                  <a:srgbClr val="5F5F5F"/>
                </a:solidFill>
                <a:latin typeface="Calibri" panose="020F0502020204030204" pitchFamily="34" charset="0"/>
              </a:rPr>
              <a:t> Hispanics/Latinos can be of any race. </a:t>
            </a:r>
          </a:p>
        </p:txBody>
      </p:sp>
    </p:spTree>
    <p:extLst>
      <p:ext uri="{BB962C8B-B14F-4D97-AF65-F5344CB8AC3E}">
        <p14:creationId xmlns:p14="http://schemas.microsoft.com/office/powerpoint/2010/main" val="117706291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06265"/>
          </a:xfrm>
        </p:spPr>
        <p:txBody>
          <a:bodyPr/>
          <a:lstStyle/>
          <a:p>
            <a:pPr algn="ctr">
              <a:lnSpc>
                <a:spcPts val="2600"/>
              </a:lnSpc>
            </a:pPr>
            <a:r>
              <a:rPr lang="en-US" sz="2000" dirty="0"/>
              <a:t>Rates of Stage 3 (AIDS) Classifications among Adults and Adolescents with Diagnosed HIV Infection, by Population of Area of Residence and Race/Ethnicity, 2018</a:t>
            </a:r>
            <a:br>
              <a:rPr lang="en-US" sz="2000" dirty="0"/>
            </a:br>
            <a:r>
              <a:rPr lang="en-US" sz="2000" dirty="0"/>
              <a:t>     South Region, United States</a:t>
            </a:r>
          </a:p>
        </p:txBody>
      </p:sp>
      <p:pic>
        <p:nvPicPr>
          <p:cNvPr id="11" name="Picture 10" descr="In 2018, in the South region of the United States, the highest rates (per 100,000 population) of stage 3 (AIDS) classifications in each population size category were among blacks/African Americans. The rates of stage 3 (AIDS) classifications among blacks/African Americans, Hispanic/Latinos, and whites decreased as population size decreased. The rates in American Indian/Alaska Natives, Asians, Native Hawaiians/other Pacific Islanders, and persons of multiple races should be interpreted with caution, because both the population sizes and numbers of stage 3 (AIDS) classifications in these groups were small. &#10;&#10;Data for the year 2018 are considered preliminary and based on 6 months reporting delay. Data exclude persons whose county of residence is unknown.&#10; &#10;The South region of the United States includes Alabama, Arkansas, Delaware, District of Columbia, Florida, Georgia, Kentucky, Louisiana, Maryland, Mississippi, North Carolina, Oklahoma, South Carolina, Tennessee, Texas, Virginia, and West Virginia.&#10;&#10;The Asian category includes Asian/Pacific Islander legacy cases (cases that were diagnosed and reported under the pre-1997 Office of Management and Budget race/ethnicity classification system). &#10; &#10;Hispanics/Latinos can be of any race.">
            <a:extLst>
              <a:ext uri="{FF2B5EF4-FFF2-40B4-BE49-F238E27FC236}">
                <a16:creationId xmlns:a16="http://schemas.microsoft.com/office/drawing/2014/main" id="{93198651-50CC-475A-9BD5-7E184746F969}"/>
              </a:ext>
            </a:extLst>
          </p:cNvPr>
          <p:cNvPicPr>
            <a:picLocks noChangeAspect="1"/>
          </p:cNvPicPr>
          <p:nvPr/>
        </p:nvPicPr>
        <p:blipFill>
          <a:blip r:embed="rId3"/>
          <a:stretch>
            <a:fillRect/>
          </a:stretch>
        </p:blipFill>
        <p:spPr>
          <a:xfrm>
            <a:off x="361950" y="519962"/>
            <a:ext cx="9759692" cy="4103576"/>
          </a:xfrm>
          <a:prstGeom prst="rect">
            <a:avLst/>
          </a:prstGeom>
        </p:spPr>
      </p:pic>
      <p:sp>
        <p:nvSpPr>
          <p:cNvPr id="12" name="Text Placeholder 3"/>
          <p:cNvSpPr txBox="1">
            <a:spLocks/>
          </p:cNvSpPr>
          <p:nvPr/>
        </p:nvSpPr>
        <p:spPr>
          <a:xfrm>
            <a:off x="966597" y="4623049"/>
            <a:ext cx="7691627" cy="454304"/>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ts val="900"/>
              </a:lnSpc>
              <a:spcBef>
                <a:spcPts val="0"/>
              </a:spcBef>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for the year 2018 are considered preliminary and based on 6 months reporting delay. Data exclude persons whose county of residence is unknown.    </a:t>
            </a:r>
          </a:p>
          <a:p>
            <a:pPr marL="285750" indent="-285750">
              <a:lnSpc>
                <a:spcPts val="900"/>
              </a:lnSpc>
              <a:spcBef>
                <a:spcPts val="0"/>
              </a:spcBef>
            </a:pPr>
            <a:r>
              <a:rPr lang="en-US" sz="900" baseline="30000" dirty="0">
                <a:solidFill>
                  <a:srgbClr val="5F5F5F"/>
                </a:solidFill>
                <a:latin typeface="Calibri" panose="020F0502020204030204" pitchFamily="34" charset="0"/>
              </a:rPr>
              <a:t>a</a:t>
            </a:r>
            <a:r>
              <a:rPr lang="en-US" sz="900" dirty="0">
                <a:solidFill>
                  <a:srgbClr val="5F5F5F"/>
                </a:solidFill>
                <a:latin typeface="Calibri" panose="020F0502020204030204" pitchFamily="34" charset="0"/>
              </a:rPr>
              <a:t> Includes Asian/Pacific Islander legacy cases. 	</a:t>
            </a:r>
          </a:p>
          <a:p>
            <a:pPr marL="285750" indent="-285750">
              <a:lnSpc>
                <a:spcPts val="900"/>
              </a:lnSpc>
              <a:spcBef>
                <a:spcPts val="0"/>
              </a:spcBef>
            </a:pPr>
            <a:r>
              <a:rPr lang="en-US" sz="900" baseline="30000" dirty="0">
                <a:solidFill>
                  <a:srgbClr val="5F5F5F"/>
                </a:solidFill>
                <a:latin typeface="Calibri" panose="020F0502020204030204" pitchFamily="34" charset="0"/>
              </a:rPr>
              <a:t>b</a:t>
            </a:r>
            <a:r>
              <a:rPr lang="en-US" sz="900" dirty="0">
                <a:solidFill>
                  <a:srgbClr val="5F5F5F"/>
                </a:solidFill>
                <a:latin typeface="Calibri" panose="020F0502020204030204" pitchFamily="34" charset="0"/>
              </a:rPr>
              <a:t> Hispanics/Latinos can be of any race. </a:t>
            </a:r>
          </a:p>
        </p:txBody>
      </p:sp>
    </p:spTree>
    <p:extLst>
      <p:ext uri="{BB962C8B-B14F-4D97-AF65-F5344CB8AC3E}">
        <p14:creationId xmlns:p14="http://schemas.microsoft.com/office/powerpoint/2010/main" val="122705557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1581"/>
          </a:xfrm>
        </p:spPr>
        <p:txBody>
          <a:bodyPr/>
          <a:lstStyle/>
          <a:p>
            <a:pPr algn="ctr">
              <a:lnSpc>
                <a:spcPts val="2600"/>
              </a:lnSpc>
            </a:pPr>
            <a:r>
              <a:rPr lang="en-US" sz="2000" dirty="0"/>
              <a:t>Rates of Stage 3 (AIDS) Classifications among Adults and Adolescents with Diagnosed HIV Infection, by Population of Area of Residence and Race/Ethnicity, 2018</a:t>
            </a:r>
            <a:br>
              <a:rPr lang="en-US" sz="2000" dirty="0"/>
            </a:br>
            <a:r>
              <a:rPr lang="en-US" sz="2000" dirty="0"/>
              <a:t>       West Region, United States</a:t>
            </a:r>
          </a:p>
        </p:txBody>
      </p:sp>
      <p:pic>
        <p:nvPicPr>
          <p:cNvPr id="11" name="Picture 10" descr="In 2018, in the West region of the United States, the highest rates (per 100,000 population) of stage 3 (AIDS) classifications in each population size category were among blacks/African Americans. The rates of stage 3 (AIDS) classifications among blacks/African Americans, Hispanics/Latinos, and whites were highest in metropolitan areas with populations of 500,000 or more. The rates in American Indian/Alaska Natives, Asians, Native Hawaiians/other Pacific Islanders, and persons of multiple races should be interpreted with caution, because both the population sizes and numbers of stage 3 (AIDS) classifications in these groups were small. &#10;&#10;Data for the year 2018 are considered preliminary and based on 6 months reporting delay. Data exclude persons whose county of residence is unknown.&#10; &#10;The West region of the United States includes Alaska, Arizona, California, Colorado, Hawaii, Idaho, Montana, Nevada, New Mexico, Oregon, Utah, Washington, and Wyoming.&#10;&#10;The Asian category includes Asian/Pacific Islander legacy cases (cases that were diagnosed and reported under the pre-1997 Office of Management and Budget race/ethnicity classification system). &#10; &#10;Hispanics/Latinos can be of any race.">
            <a:extLst>
              <a:ext uri="{FF2B5EF4-FFF2-40B4-BE49-F238E27FC236}">
                <a16:creationId xmlns:a16="http://schemas.microsoft.com/office/drawing/2014/main" id="{962130E0-C074-49D7-A81C-3F5D79DA8FFC}"/>
              </a:ext>
            </a:extLst>
          </p:cNvPr>
          <p:cNvPicPr>
            <a:picLocks noChangeAspect="1"/>
          </p:cNvPicPr>
          <p:nvPr/>
        </p:nvPicPr>
        <p:blipFill>
          <a:blip r:embed="rId3"/>
          <a:stretch>
            <a:fillRect/>
          </a:stretch>
        </p:blipFill>
        <p:spPr>
          <a:xfrm>
            <a:off x="152400" y="661481"/>
            <a:ext cx="10199168" cy="3891469"/>
          </a:xfrm>
          <a:prstGeom prst="rect">
            <a:avLst/>
          </a:prstGeom>
        </p:spPr>
      </p:pic>
      <p:sp>
        <p:nvSpPr>
          <p:cNvPr id="12" name="Text Placeholder 3"/>
          <p:cNvSpPr txBox="1">
            <a:spLocks/>
          </p:cNvSpPr>
          <p:nvPr/>
        </p:nvSpPr>
        <p:spPr>
          <a:xfrm>
            <a:off x="966597" y="4623049"/>
            <a:ext cx="7653527" cy="454304"/>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ts val="900"/>
              </a:lnSpc>
              <a:spcBef>
                <a:spcPts val="0"/>
              </a:spcBef>
            </a:pPr>
            <a:r>
              <a:rPr lang="en-US" sz="900" i="1" dirty="0">
                <a:solidFill>
                  <a:srgbClr val="5F5F5F"/>
                </a:solidFill>
                <a:latin typeface="Calibri" panose="020F0502020204030204" pitchFamily="34" charset="0"/>
              </a:rPr>
              <a:t>Note.</a:t>
            </a:r>
            <a:r>
              <a:rPr lang="en-US" sz="900" dirty="0">
                <a:solidFill>
                  <a:srgbClr val="5F5F5F"/>
                </a:solidFill>
                <a:latin typeface="Calibri" panose="020F0502020204030204" pitchFamily="34" charset="0"/>
              </a:rPr>
              <a:t> Data for the year 2018 are considered preliminary and based on 6 months reporting delay. Data exclude persons whose county of residence is unknown.    </a:t>
            </a:r>
          </a:p>
          <a:p>
            <a:pPr marL="285750" indent="-285750">
              <a:lnSpc>
                <a:spcPts val="900"/>
              </a:lnSpc>
              <a:spcBef>
                <a:spcPts val="0"/>
              </a:spcBef>
            </a:pPr>
            <a:r>
              <a:rPr lang="en-US" sz="900" baseline="30000" dirty="0">
                <a:solidFill>
                  <a:srgbClr val="5F5F5F"/>
                </a:solidFill>
                <a:latin typeface="Calibri" panose="020F0502020204030204" pitchFamily="34" charset="0"/>
              </a:rPr>
              <a:t>a</a:t>
            </a:r>
            <a:r>
              <a:rPr lang="en-US" sz="900" dirty="0">
                <a:solidFill>
                  <a:srgbClr val="5F5F5F"/>
                </a:solidFill>
                <a:latin typeface="Calibri" panose="020F0502020204030204" pitchFamily="34" charset="0"/>
              </a:rPr>
              <a:t> Includes Asian/Pacific Islander legacy cases. </a:t>
            </a:r>
          </a:p>
          <a:p>
            <a:pPr marL="285750" indent="-285750">
              <a:lnSpc>
                <a:spcPts val="900"/>
              </a:lnSpc>
              <a:spcBef>
                <a:spcPts val="0"/>
              </a:spcBef>
            </a:pPr>
            <a:r>
              <a:rPr lang="en-US" sz="900" baseline="30000" dirty="0">
                <a:solidFill>
                  <a:srgbClr val="5F5F5F"/>
                </a:solidFill>
                <a:latin typeface="Calibri" panose="020F0502020204030204" pitchFamily="34" charset="0"/>
              </a:rPr>
              <a:t>b</a:t>
            </a:r>
            <a:r>
              <a:rPr lang="en-US" sz="900" dirty="0">
                <a:solidFill>
                  <a:srgbClr val="5F5F5F"/>
                </a:solidFill>
                <a:latin typeface="Calibri" panose="020F0502020204030204" pitchFamily="34" charset="0"/>
              </a:rPr>
              <a:t> Hispanics/Latinos can be of any race. </a:t>
            </a:r>
          </a:p>
        </p:txBody>
      </p:sp>
    </p:spTree>
    <p:extLst>
      <p:ext uri="{BB962C8B-B14F-4D97-AF65-F5344CB8AC3E}">
        <p14:creationId xmlns:p14="http://schemas.microsoft.com/office/powerpoint/2010/main" val="12997991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251"/>
            <a:ext cx="9144000" cy="857250"/>
          </a:xfrm>
        </p:spPr>
        <p:txBody>
          <a:bodyPr/>
          <a:lstStyle/>
          <a:p>
            <a:pPr algn="ctr">
              <a:lnSpc>
                <a:spcPts val="2600"/>
              </a:lnSpc>
            </a:pPr>
            <a:r>
              <a:rPr lang="en-US" sz="2000" dirty="0"/>
              <a:t>Adults and Adolescents Living with Diagnosed HIV Infection, by Population of Area of Residence and Race/Ethnicity, Year-end 2017</a:t>
            </a:r>
            <a:r>
              <a:rPr lang="en-US" sz="2000" dirty="0">
                <a:latin typeface="Arial"/>
                <a:cs typeface="Arial"/>
              </a:rPr>
              <a:t>—</a:t>
            </a:r>
            <a:r>
              <a:rPr lang="en-US" sz="2000" dirty="0"/>
              <a:t>United States</a:t>
            </a:r>
          </a:p>
        </p:txBody>
      </p:sp>
      <p:pic>
        <p:nvPicPr>
          <p:cNvPr id="3" name="Picture 2" descr="This slide presents the numbers and rates of adults and adolescents living with diagnosed HIV infection at the end of 2017 in the United States, by race/ethnicity and population of area of residence. Blacks/African Americans represent the largest numbers of adults and adolescents living with diagnosed HIV infection in both metropolitan (population of 500,000 or more) and smaller metropolitan (50,000-499,000) areas, while whites represent the largest number in non-metropolitan areas. Blacks/African Americans represent the highest rates of adults and adolescents living with diagnosed HIV infection across all three population categories. In each racial/ethnic group, the numbers and rates of diagnoses of HIV infection were highest in areas with populations of 500,000 or more.&#10; &#10;Data are based on address of residence as of December 31, 2017 (i.e., most recent known address). Data exclude persons whose county of residence is unknown.&#10; &#10;The Asian category includes Asian/Pacific Islander legacy cases (cases that were diagnosed and reported under the pre-1997 Office of Management and Budget race/ethnicity classification system). &#10; &#10;Hispanics/Latinos can be of any race.&#10; &#10;Persons living with diagnosed HIV infection are classified as adult or adolescent based on age at year-end 2017. ">
            <a:extLst>
              <a:ext uri="{FF2B5EF4-FFF2-40B4-BE49-F238E27FC236}">
                <a16:creationId xmlns:a16="http://schemas.microsoft.com/office/drawing/2014/main" id="{0D4A6995-4D03-4567-8123-E2A8AA37744A}"/>
              </a:ext>
            </a:extLst>
          </p:cNvPr>
          <p:cNvPicPr>
            <a:picLocks noChangeAspect="1"/>
          </p:cNvPicPr>
          <p:nvPr/>
        </p:nvPicPr>
        <p:blipFill>
          <a:blip r:embed="rId3"/>
          <a:stretch>
            <a:fillRect/>
          </a:stretch>
        </p:blipFill>
        <p:spPr>
          <a:xfrm>
            <a:off x="618401" y="834239"/>
            <a:ext cx="7907197" cy="3475021"/>
          </a:xfrm>
          <a:prstGeom prst="rect">
            <a:avLst/>
          </a:prstGeom>
        </p:spPr>
      </p:pic>
      <p:sp>
        <p:nvSpPr>
          <p:cNvPr id="8" name="Text Placeholder 3"/>
          <p:cNvSpPr txBox="1">
            <a:spLocks/>
          </p:cNvSpPr>
          <p:nvPr/>
        </p:nvSpPr>
        <p:spPr>
          <a:xfrm>
            <a:off x="1067878" y="4396312"/>
            <a:ext cx="6986459" cy="747188"/>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ts val="900"/>
              </a:lnSpc>
              <a:spcBef>
                <a:spcPts val="0"/>
              </a:spcBef>
              <a:defRPr/>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are based on address of residence as of December 31, 2017 (i.e., most recent known address). Data exclude persons whose county of residence is unknown. </a:t>
            </a:r>
          </a:p>
          <a:p>
            <a:pPr marL="285750" indent="-285750">
              <a:lnSpc>
                <a:spcPts val="900"/>
              </a:lnSpc>
              <a:spcBef>
                <a:spcPts val="0"/>
              </a:spcBef>
              <a:defRPr/>
            </a:pPr>
            <a:r>
              <a:rPr lang="en-US" sz="900" baseline="30000" dirty="0">
                <a:solidFill>
                  <a:srgbClr val="5F5F5F"/>
                </a:solidFill>
                <a:latin typeface="Calibri" panose="020F0502020204030204" pitchFamily="34" charset="0"/>
              </a:rPr>
              <a:t>a</a:t>
            </a:r>
            <a:r>
              <a:rPr lang="en-US" sz="900" dirty="0">
                <a:solidFill>
                  <a:srgbClr val="5F5F5F"/>
                </a:solidFill>
                <a:latin typeface="Calibri" panose="020F0502020204030204" pitchFamily="34" charset="0"/>
              </a:rPr>
              <a:t> Includes Asian/Pacific Islander legacy cases. </a:t>
            </a:r>
          </a:p>
          <a:p>
            <a:pPr marL="285750" indent="-285750">
              <a:lnSpc>
                <a:spcPts val="900"/>
              </a:lnSpc>
              <a:spcBef>
                <a:spcPts val="0"/>
              </a:spcBef>
              <a:defRPr/>
            </a:pPr>
            <a:r>
              <a:rPr lang="en-US" sz="900" baseline="30000" dirty="0">
                <a:solidFill>
                  <a:srgbClr val="5F5F5F"/>
                </a:solidFill>
                <a:latin typeface="Calibri" panose="020F0502020204030204" pitchFamily="34" charset="0"/>
              </a:rPr>
              <a:t>b</a:t>
            </a:r>
            <a:r>
              <a:rPr lang="en-US" sz="900" dirty="0">
                <a:solidFill>
                  <a:srgbClr val="5F5F5F"/>
                </a:solidFill>
                <a:latin typeface="Calibri" panose="020F0502020204030204" pitchFamily="34" charset="0"/>
              </a:rPr>
              <a:t> Hispanics/Latinos can be of any race. </a:t>
            </a:r>
          </a:p>
          <a:p>
            <a:pPr marL="285750" indent="-285750">
              <a:lnSpc>
                <a:spcPts val="900"/>
              </a:lnSpc>
              <a:spcBef>
                <a:spcPts val="0"/>
              </a:spcBef>
              <a:defRPr/>
            </a:pPr>
            <a:r>
              <a:rPr lang="en-US" sz="900" baseline="30000" dirty="0">
                <a:solidFill>
                  <a:srgbClr val="5F5F5F"/>
                </a:solidFill>
                <a:latin typeface="Calibri" panose="020F0502020204030204" pitchFamily="34" charset="0"/>
              </a:rPr>
              <a:t>c</a:t>
            </a:r>
            <a:r>
              <a:rPr lang="en-US" sz="900" dirty="0">
                <a:solidFill>
                  <a:srgbClr val="5F5F5F"/>
                </a:solidFill>
                <a:latin typeface="Calibri" panose="020F0502020204030204" pitchFamily="34" charset="0"/>
              </a:rPr>
              <a:t> Includes persons whose race/ethnicity is unknown.</a:t>
            </a:r>
          </a:p>
          <a:p>
            <a:pPr marL="285750" indent="-285750">
              <a:lnSpc>
                <a:spcPts val="900"/>
              </a:lnSpc>
              <a:spcBef>
                <a:spcPts val="0"/>
              </a:spcBef>
              <a:defRPr/>
            </a:pPr>
            <a:endParaRPr lang="en-US" sz="900" dirty="0">
              <a:solidFill>
                <a:srgbClr val="5F5F5F"/>
              </a:solidFill>
              <a:latin typeface="Calibri" panose="020F0502020204030204" pitchFamily="34" charset="0"/>
            </a:endParaRPr>
          </a:p>
        </p:txBody>
      </p:sp>
    </p:spTree>
    <p:extLst>
      <p:ext uri="{BB962C8B-B14F-4D97-AF65-F5344CB8AC3E}">
        <p14:creationId xmlns:p14="http://schemas.microsoft.com/office/powerpoint/2010/main" val="274865371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 name="Title 1"/>
          <p:cNvSpPr txBox="1">
            <a:spLocks noGrp="1"/>
          </p:cNvSpPr>
          <p:nvPr>
            <p:ph type="title"/>
          </p:nvPr>
        </p:nvSpPr>
        <p:spPr>
          <a:xfrm>
            <a:off x="68826" y="209915"/>
            <a:ext cx="9144000" cy="802808"/>
          </a:xfrm>
          <a:prstGeom prst="rect">
            <a:avLst/>
          </a:prstGeom>
        </p:spPr>
        <p:txBody>
          <a:bodyPr anchor="b" anchorCtr="0"/>
          <a:lstStyle/>
          <a:p>
            <a:pPr algn="ctr">
              <a:lnSpc>
                <a:spcPts val="2600"/>
              </a:lnSpc>
              <a:defRPr/>
            </a:pPr>
            <a:r>
              <a:rPr lang="en-US" sz="2000" dirty="0"/>
              <a:t>U.S. Census Bureau Regions of the United States </a:t>
            </a:r>
            <a:br>
              <a:rPr lang="en-US" sz="2000" dirty="0"/>
            </a:br>
            <a:endParaRPr lang="en-US" sz="1400" dirty="0">
              <a:solidFill>
                <a:srgbClr val="5F5F5F"/>
              </a:solidFill>
            </a:endParaRPr>
          </a:p>
        </p:txBody>
      </p:sp>
      <p:pic>
        <p:nvPicPr>
          <p:cNvPr id="2" name="Picture 1" descr="This slide presents the 50 states (and the District of Columbia) that are included in each of four regions of the United States as defined by the US Census Bureau. &#10; &#10;Regions of residence are defined as follows:&#10;Northeast—Connecticut, Maine, Massachusetts, New Hampshire, New Jersey, New York, Pennsylvania, Rhode Island, Vermont&#10;&#10;Midwest—Illinois, Indiana, Iowa, Kansas, Michigan, Minnesota, Missouri, Nebraska, North Dakota, Ohio, South Dakota, Wisconsin&#10;&#10;South—Alabama, Arkansas, Delaware, District of Columbia, Florida, Georgia, Kentucky, Louisiana, Maryland, Mississippi, North Carolina, Oklahoma, South Carolina, Tennessee, Texas, Virginia, West Virginia&#10;&#10;West—Alaska, Arizona, California, Colorado, Hawaii, Idaho, Montana, Nevada, New Mexico, Oregon, Utah, Washington, Wyoming"/>
          <p:cNvPicPr>
            <a:picLocks noChangeAspect="1"/>
          </p:cNvPicPr>
          <p:nvPr/>
        </p:nvPicPr>
        <p:blipFill rotWithShape="1">
          <a:blip r:embed="rId3"/>
          <a:srcRect t="12217" r="15330" b="13401"/>
          <a:stretch/>
        </p:blipFill>
        <p:spPr>
          <a:xfrm>
            <a:off x="1971675" y="996892"/>
            <a:ext cx="5048250" cy="3452663"/>
          </a:xfrm>
          <a:prstGeom prst="rect">
            <a:avLst/>
          </a:prstGeom>
        </p:spPr>
      </p:pic>
    </p:spTree>
    <p:extLst>
      <p:ext uri="{BB962C8B-B14F-4D97-AF65-F5344CB8AC3E}">
        <p14:creationId xmlns:p14="http://schemas.microsoft.com/office/powerpoint/2010/main" val="8347273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251"/>
            <a:ext cx="9144000" cy="857250"/>
          </a:xfrm>
        </p:spPr>
        <p:txBody>
          <a:bodyPr/>
          <a:lstStyle/>
          <a:p>
            <a:pPr algn="ctr">
              <a:lnSpc>
                <a:spcPts val="2600"/>
              </a:lnSpc>
            </a:pPr>
            <a:r>
              <a:rPr lang="en-US" sz="2000" dirty="0"/>
              <a:t>Adults and Adolescents Living with Diagnosed HIV Infection, by Population of Area of Residence and Region, Year-end 2017</a:t>
            </a:r>
            <a:r>
              <a:rPr lang="en-US" sz="2000" dirty="0">
                <a:latin typeface="Arial"/>
                <a:cs typeface="Arial"/>
              </a:rPr>
              <a:t>—</a:t>
            </a:r>
            <a:r>
              <a:rPr lang="en-US" sz="2000" dirty="0"/>
              <a:t>United States</a:t>
            </a:r>
          </a:p>
        </p:txBody>
      </p:sp>
      <p:sp>
        <p:nvSpPr>
          <p:cNvPr id="8" name="Text Placeholder 3"/>
          <p:cNvSpPr txBox="1">
            <a:spLocks/>
          </p:cNvSpPr>
          <p:nvPr/>
        </p:nvSpPr>
        <p:spPr>
          <a:xfrm>
            <a:off x="1067879" y="4396312"/>
            <a:ext cx="6986459" cy="609600"/>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ts val="900"/>
              </a:lnSpc>
              <a:spcBef>
                <a:spcPts val="0"/>
              </a:spcBef>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are based on address of residence as of December 31, 2017 (i.e., most recent known address). Data exclude persons whose county of residence is unknown. Rates are per 100,000 population. </a:t>
            </a:r>
          </a:p>
        </p:txBody>
      </p:sp>
      <p:pic>
        <p:nvPicPr>
          <p:cNvPr id="3" name="Picture 2" descr="In each region of the United States, the majority of adults and adolescents living with diagnosed HIV infection at the end of 2017 were from metropolitan areas with populations of 500,000 or more. The South had the largest number of persons living with diagnosed HIV infection overall, and the largest numbers across all three population categories.  The South also had the highest rates in metropolitan areas with population 50,000-499,999 and nonmetropolitan areas, while the Northeast had the highest rate in areas with populations of 500,000 or more. Although metropolitan areas with populations of more than 500,000 have the largest number of persons living with diagnosed HIV infection, smaller metropolitan and nonmetropolitan areas, particularly in the South, account for a large percentage of persons living with diagnosed HIV infection.&#10;&#10;Data are based on address of residence as of December 31, 2017 (i.e., most recent known address). Data exclude persons whose county of residence is unknown.&#10; &#10;Inter-region comparisons of numbers of adults and adolescents living with diagnosed HIV infection should be made cautiously because the four regions vary by number of jurisdictions and by population size. &#10; &#10;Regions of residence are defined as follows:&#10;Northeast—Connecticut, Maine, Massachusetts, New Hampshire, New Jersey, New York, Pennsylvania, Rhode Island, Vermont&#10;&#10;Midwest—Illinois, Indiana, Iowa, Kansas, Michigan, Minnesota, Missouri, Nebraska, North Dakota, Ohio, South Dakota, Wisconsin&#10;&#10;South—Alabama, Arkansas, Delaware, District of Columbia, Florida, Georgia, Kentucky, Louisiana, Maryland, Mississippi, North Carolina, Oklahoma, South Carolina, Tennessee, Texas, Virginia, West Virginia&#10;&#10;West—Alaska, Arizona, California, Colorado, Hawaii, Idaho, Montana, Nevada, New Mexico, Oregon, Utah, Washington, Wyoming &#10;&#10;Persons living with diagnosed HIV infection are classified as adult or adolescent based on age at year-end 2017. ">
            <a:extLst>
              <a:ext uri="{FF2B5EF4-FFF2-40B4-BE49-F238E27FC236}">
                <a16:creationId xmlns:a16="http://schemas.microsoft.com/office/drawing/2014/main" id="{B0626C90-A838-4289-A8C3-3896868290F7}"/>
              </a:ext>
            </a:extLst>
          </p:cNvPr>
          <p:cNvPicPr>
            <a:picLocks noChangeAspect="1"/>
          </p:cNvPicPr>
          <p:nvPr/>
        </p:nvPicPr>
        <p:blipFill>
          <a:blip r:embed="rId3"/>
          <a:stretch>
            <a:fillRect/>
          </a:stretch>
        </p:blipFill>
        <p:spPr>
          <a:xfrm>
            <a:off x="600112" y="809853"/>
            <a:ext cx="8309324" cy="3685947"/>
          </a:xfrm>
          <a:prstGeom prst="rect">
            <a:avLst/>
          </a:prstGeom>
        </p:spPr>
      </p:pic>
    </p:spTree>
    <p:extLst>
      <p:ext uri="{BB962C8B-B14F-4D97-AF65-F5344CB8AC3E}">
        <p14:creationId xmlns:p14="http://schemas.microsoft.com/office/powerpoint/2010/main" val="419895774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62574" y="0"/>
            <a:ext cx="8618668" cy="1065139"/>
          </a:xfrm>
        </p:spPr>
        <p:txBody>
          <a:bodyPr/>
          <a:lstStyle/>
          <a:p>
            <a:pPr algn="ctr">
              <a:lnSpc>
                <a:spcPts val="2600"/>
              </a:lnSpc>
            </a:pPr>
            <a:r>
              <a:rPr lang="en-US" sz="2000" dirty="0"/>
              <a:t>Percentages of Stage 3 (AIDS) Classifications among Adults and Adolescents with Diagnosed HIV Infection, by Population of Area of Residence and Year of Classification, 1985–2017—United States</a:t>
            </a:r>
          </a:p>
        </p:txBody>
      </p:sp>
      <p:pic>
        <p:nvPicPr>
          <p:cNvPr id="5" name="Picture 4" descr="The percentage of HIV infections classified as stage 3 (AIDS) among adults and adolescents residing in areas of the United States with populations of 500,000 or more has decreased slowly since 1985.  In 1985, 92% of all stage 3 (AIDS) classifications among adults and adolescents were in areas with populations of 500,000 or more, and in 2017, 80% of stage 3 (AIDS) classifications among adults and adolescents were in these areas.  The decreasing trend in stage 3 (AIDS) classifications in the largest MSAs reflects the national trend of less immunosuppression at diagnosis, and a decreasing trend in the duration between the time of initial infection and diagnosis. &#10;&#10;The inverse relationship between trends in areas with populations of 500,000 or more and less densely populated areas is in general due to introduction of HIV into heavily urbanized areas before introduction into suburban and rural areas.  With less experience with HIV infection, residents of and clinicians in less urbanized areas may lag behind their more urban counterparts with respect to awareness of individual HIV risk and benefits of prevention steps such as routine HIV testing and PrEP access.  Variations in population growth rates by area and population size also affect trends in percentage of infections by area.    &#10; &#10;Data exclude persons whose county of residence is unknown.">
            <a:extLst>
              <a:ext uri="{FF2B5EF4-FFF2-40B4-BE49-F238E27FC236}">
                <a16:creationId xmlns:a16="http://schemas.microsoft.com/office/drawing/2014/main" id="{4056F76F-C749-46B4-9B6B-236333C7E77E}"/>
              </a:ext>
            </a:extLst>
          </p:cNvPr>
          <p:cNvPicPr>
            <a:picLocks noChangeAspect="1"/>
          </p:cNvPicPr>
          <p:nvPr/>
        </p:nvPicPr>
        <p:blipFill>
          <a:blip r:embed="rId3"/>
          <a:stretch>
            <a:fillRect/>
          </a:stretch>
        </p:blipFill>
        <p:spPr>
          <a:xfrm>
            <a:off x="262574" y="947648"/>
            <a:ext cx="8394920" cy="3694496"/>
          </a:xfrm>
          <a:prstGeom prst="rect">
            <a:avLst/>
          </a:prstGeom>
        </p:spPr>
      </p:pic>
      <p:sp>
        <p:nvSpPr>
          <p:cNvPr id="9" name="Text Placeholder 3"/>
          <p:cNvSpPr>
            <a:spLocks noGrp="1"/>
          </p:cNvSpPr>
          <p:nvPr>
            <p:ph type="body" sz="quarter" idx="10"/>
          </p:nvPr>
        </p:nvSpPr>
        <p:spPr>
          <a:xfrm>
            <a:off x="1030955" y="4642144"/>
            <a:ext cx="6781800" cy="295616"/>
          </a:xfrm>
          <a:prstGeom prst="rect">
            <a:avLst/>
          </a:prstGeom>
        </p:spPr>
        <p:txBody>
          <a:bodyPr/>
          <a:lstStyle/>
          <a:p>
            <a:pPr fontAlgn="auto">
              <a:lnSpc>
                <a:spcPts val="900"/>
              </a:lnSpc>
              <a:spcBef>
                <a:spcPts val="0"/>
              </a:spcBef>
              <a:spcAft>
                <a:spcPts val="0"/>
              </a:spcAft>
              <a:buClrTx/>
              <a:buNone/>
            </a:pPr>
            <a:r>
              <a:rPr lang="en-US" sz="900" i="1" dirty="0">
                <a:solidFill>
                  <a:srgbClr val="5F5F5F"/>
                </a:solidFill>
              </a:rPr>
              <a:t>Note. </a:t>
            </a:r>
            <a:r>
              <a:rPr lang="en-US" sz="900" dirty="0">
                <a:solidFill>
                  <a:srgbClr val="5F5F5F"/>
                </a:solidFill>
              </a:rPr>
              <a:t>Data exclude persons whose county of residence is unknown.</a:t>
            </a:r>
          </a:p>
        </p:txBody>
      </p:sp>
    </p:spTree>
    <p:extLst>
      <p:ext uri="{BB962C8B-B14F-4D97-AF65-F5344CB8AC3E}">
        <p14:creationId xmlns:p14="http://schemas.microsoft.com/office/powerpoint/2010/main" val="97767350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10313"/>
          </a:xfrm>
        </p:spPr>
        <p:txBody>
          <a:bodyPr/>
          <a:lstStyle/>
          <a:p>
            <a:pPr algn="ctr">
              <a:lnSpc>
                <a:spcPts val="2600"/>
              </a:lnSpc>
            </a:pPr>
            <a:r>
              <a:rPr lang="en-US" sz="2000" dirty="0"/>
              <a:t>Adults and Adolescents Living with Diagnosed HIV Infection Ever Classified as Stage 3 (AIDS), by Population of Area of Residence and Region, Year-end 2017</a:t>
            </a:r>
            <a:br>
              <a:rPr lang="en-US" sz="2000" dirty="0"/>
            </a:br>
            <a:r>
              <a:rPr lang="en-US" sz="2000" dirty="0"/>
              <a:t>            United States</a:t>
            </a:r>
          </a:p>
        </p:txBody>
      </p:sp>
      <p:pic>
        <p:nvPicPr>
          <p:cNvPr id="3" name="Picture 2" descr="In each region of the United States, the majority of adults and adolescents living with diagnosed HIV infection ever classified as stage 3 (AIDS) at the end of 2017 were from metropolitan areas with populations of 500,000 or more; the fewest were from nonmetropolitan areas.  The South had the largest number of persons living with HIV ever classified as stage 3 (AIDS), and the largest numbers across all three population size categories.  The South also had the highest rates in metropolitan areas with populations of 50,000-499,999 and for non-metropolitan areas, while the Northeast had the highest rate for metropolitan areas with populations of 500,000 or more. Although metropolitan areas with populations of 500,000 or more have the largest number of persons living with HIV ever classified as stage 3 (AIDS), smaller metropolitan and nonmetropolitan areas, particularly in the South, account for a large percentage of persons living with HIV ever classified as stage 3 (AIDS) compared to other regions of the United States.&#10;&#10;Data are based on address of residence as of December 31, 2017 (i.e., most recent known address). Data exclude persons whose county of residence is unknown.&#10; &#10;Inter-region comparisons of numbers and rates of persons living with diagnosed HIV infection ever classified as stage 3 (AIDS) should be made cautiously because the four regions vary by number of jurisdictions and by population size. &#10; &#10;Regions of residence are defined as follows:&#10;Northeast—Connecticut, Maine, Massachusetts, New Hampshire, New Jersey, New York, Pennsylvania, Rhode Island, Vermont&#10;&#10;Midwest—Illinois, Indiana, Iowa, Kansas, Michigan, Minnesota, Missouri, Nebraska, North Dakota, Ohio, South Dakota, Wisconsin&#10;&#10;South—Alabama, Arkansas, Delaware, District of Columbia, Florida, Georgia, Kentucky, Louisiana, Maryland, Mississippi, North Carolina, Oklahoma, South Carolina, Tennessee, Texas, Virginia, West Virginia&#10;&#10;West—Alaska, Arizona, California, Colorado, Hawaii, Idaho, Montana, Nevada, New Mexico, Oregon, Utah, Washington, Wyoming &#10;&#10;Persons living with diagnosed HIV infection ever classified as stage 3 (AIDS) are classified as adult or adolescent based on age at end of 2017.  ">
            <a:extLst>
              <a:ext uri="{FF2B5EF4-FFF2-40B4-BE49-F238E27FC236}">
                <a16:creationId xmlns:a16="http://schemas.microsoft.com/office/drawing/2014/main" id="{2D3C600F-B5A1-4FE1-AC36-EFC3C90C7EDE}"/>
              </a:ext>
            </a:extLst>
          </p:cNvPr>
          <p:cNvPicPr>
            <a:picLocks noChangeAspect="1"/>
          </p:cNvPicPr>
          <p:nvPr/>
        </p:nvPicPr>
        <p:blipFill>
          <a:blip r:embed="rId3"/>
          <a:stretch>
            <a:fillRect/>
          </a:stretch>
        </p:blipFill>
        <p:spPr>
          <a:xfrm>
            <a:off x="703365" y="933645"/>
            <a:ext cx="8064745" cy="3666929"/>
          </a:xfrm>
          <a:prstGeom prst="rect">
            <a:avLst/>
          </a:prstGeom>
        </p:spPr>
      </p:pic>
      <p:sp>
        <p:nvSpPr>
          <p:cNvPr id="8" name="Text Placeholder 3"/>
          <p:cNvSpPr txBox="1">
            <a:spLocks/>
          </p:cNvSpPr>
          <p:nvPr/>
        </p:nvSpPr>
        <p:spPr>
          <a:xfrm>
            <a:off x="989221" y="4435640"/>
            <a:ext cx="6986459" cy="491614"/>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ts val="900"/>
              </a:lnSpc>
              <a:spcBef>
                <a:spcPts val="0"/>
              </a:spcBef>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are based on address of residence as of December 31, 2017 (i.e., most recent known address). Data exclude persons whose county of residence is unknown. Rates are per 100,000 population. </a:t>
            </a:r>
          </a:p>
        </p:txBody>
      </p:sp>
    </p:spTree>
    <p:extLst>
      <p:ext uri="{BB962C8B-B14F-4D97-AF65-F5344CB8AC3E}">
        <p14:creationId xmlns:p14="http://schemas.microsoft.com/office/powerpoint/2010/main" val="311002159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755"/>
            <a:ext cx="9144000" cy="857250"/>
          </a:xfrm>
        </p:spPr>
        <p:txBody>
          <a:bodyPr/>
          <a:lstStyle/>
          <a:p>
            <a:pPr algn="ctr">
              <a:lnSpc>
                <a:spcPts val="2600"/>
              </a:lnSpc>
            </a:pPr>
            <a:r>
              <a:rPr lang="en-US" sz="2000" dirty="0"/>
              <a:t>Diagnoses of HIV Infection among Adults and Adolescents</a:t>
            </a:r>
            <a:br>
              <a:rPr lang="en-US" sz="2000" dirty="0"/>
            </a:br>
            <a:r>
              <a:rPr lang="en-US" sz="2000" dirty="0"/>
              <a:t>by Population of Area of Residence, 2018—United States</a:t>
            </a:r>
          </a:p>
        </p:txBody>
      </p:sp>
      <p:pic>
        <p:nvPicPr>
          <p:cNvPr id="3" name="Picture 2" descr="The majority of adults and adolescents with HIV diagnosed in 2018 resided in metropolitan areas with populations of 500,000 or more in the United States. The rate (per 100,000 population) of diagnosis of HIV infection was highest (16.1) among adults and adolescents residing in metropolitan areas with populations of 500,000 or more compared with adults and adolescents residing in areas with smaller populations at the time of diagnosis.&#10; &#10;Data for the year 2018 are considered preliminary and based on 6 months reporting delay. Data exclude persons whose county of residence is unknown.">
            <a:extLst>
              <a:ext uri="{FF2B5EF4-FFF2-40B4-BE49-F238E27FC236}">
                <a16:creationId xmlns:a16="http://schemas.microsoft.com/office/drawing/2014/main" id="{6DB93084-60EE-4134-B5FD-8AF8D67E1355}"/>
              </a:ext>
            </a:extLst>
          </p:cNvPr>
          <p:cNvPicPr>
            <a:picLocks noChangeAspect="1"/>
          </p:cNvPicPr>
          <p:nvPr/>
        </p:nvPicPr>
        <p:blipFill>
          <a:blip r:embed="rId3"/>
          <a:stretch>
            <a:fillRect/>
          </a:stretch>
        </p:blipFill>
        <p:spPr>
          <a:xfrm>
            <a:off x="984193" y="928735"/>
            <a:ext cx="7477312" cy="3424190"/>
          </a:xfrm>
          <a:prstGeom prst="rect">
            <a:avLst/>
          </a:prstGeom>
        </p:spPr>
      </p:pic>
      <p:sp>
        <p:nvSpPr>
          <p:cNvPr id="8" name="Text Placeholder 3"/>
          <p:cNvSpPr txBox="1">
            <a:spLocks/>
          </p:cNvSpPr>
          <p:nvPr/>
        </p:nvSpPr>
        <p:spPr>
          <a:xfrm>
            <a:off x="989221" y="4435640"/>
            <a:ext cx="6986459" cy="491614"/>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ts val="900"/>
              </a:lnSpc>
              <a:spcBef>
                <a:spcPts val="0"/>
              </a:spcBef>
              <a:defRPr/>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for the year 2018 are considered preliminary and based on 6 months reporting delay. Data exclude persons whose county of residence is unknown. Rates are per 100,000 population. </a:t>
            </a:r>
          </a:p>
        </p:txBody>
      </p:sp>
    </p:spTree>
    <p:extLst>
      <p:ext uri="{BB962C8B-B14F-4D97-AF65-F5344CB8AC3E}">
        <p14:creationId xmlns:p14="http://schemas.microsoft.com/office/powerpoint/2010/main" val="254358227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058" y="-5783"/>
            <a:ext cx="8229600" cy="857250"/>
          </a:xfrm>
        </p:spPr>
        <p:txBody>
          <a:bodyPr/>
          <a:lstStyle/>
          <a:p>
            <a:pPr algn="ctr">
              <a:lnSpc>
                <a:spcPts val="2600"/>
              </a:lnSpc>
            </a:pPr>
            <a:r>
              <a:rPr lang="en-US" sz="2000" dirty="0"/>
              <a:t>Percentages of Diagnoses of HIV Infection among Adults and Adolescents                                             by Region and Population of Area of Residence, 2018—United States</a:t>
            </a:r>
          </a:p>
        </p:txBody>
      </p:sp>
      <p:pic>
        <p:nvPicPr>
          <p:cNvPr id="14" name="Picture 13" descr="The majority of adults and adolescents with HIV diagnosed in 2018 resided in metropolitan areas with a population of 500,000 or more; the South had the largest number of HIV diagnoses. The distribution of HIV diagnoses in the South shows large percentages in smaller metropolitan (50,000–499,999) and nonmetropolitan areas, compared with other regions of the United States. &#10; &#10;Data for the year 2018 are considered preliminary and based on 6 months reporting delay. Data exclude persons whose county of residence is unknown. &#10;&#10;Inter-region comparisons of diagnosed HIV infections should be made cautiously because the four regions vary by number of jurisdictions and by population size. &#10; &#10;Regions of residence are defined as follows:&#10;Northeast—Connecticut, Maine, Massachusetts, New Hampshire, New Jersey, New York, Pennsylvania, Rhode Island, Vermont&#10;&#10;Midwest—Illinois, Indiana, Iowa, Kansas, Michigan, Minnesota, Missouri, Nebraska, North Dakota, Ohio, South Dakota, Wisconsin&#10;&#10;South—Alabama, Arkansas, Delaware, District of Columbia, Florida, Georgia, Kentucky, Louisiana, Maryland, Mississippi, North Carolina, Oklahoma, South Carolina, Tennessee, Texas, Virginia, West Virginia&#10;&#10;West—Alaska, Arizona, California, Colorado, Hawaii, Idaho, Montana, Nevada, New Mexico, Oregon, Utah, Washington, Wyoming">
            <a:extLst>
              <a:ext uri="{FF2B5EF4-FFF2-40B4-BE49-F238E27FC236}">
                <a16:creationId xmlns:a16="http://schemas.microsoft.com/office/drawing/2014/main" id="{1028A068-9337-4B68-8A76-3BE06B2FE74C}"/>
              </a:ext>
            </a:extLst>
          </p:cNvPr>
          <p:cNvPicPr>
            <a:picLocks noChangeAspect="1"/>
          </p:cNvPicPr>
          <p:nvPr/>
        </p:nvPicPr>
        <p:blipFill>
          <a:blip r:embed="rId3"/>
          <a:stretch>
            <a:fillRect/>
          </a:stretch>
        </p:blipFill>
        <p:spPr>
          <a:xfrm>
            <a:off x="187966" y="422842"/>
            <a:ext cx="10424911" cy="4316923"/>
          </a:xfrm>
          <a:prstGeom prst="rect">
            <a:avLst/>
          </a:prstGeom>
        </p:spPr>
      </p:pic>
      <p:sp>
        <p:nvSpPr>
          <p:cNvPr id="12" name="Text Placeholder 3"/>
          <p:cNvSpPr txBox="1">
            <a:spLocks/>
          </p:cNvSpPr>
          <p:nvPr/>
        </p:nvSpPr>
        <p:spPr>
          <a:xfrm>
            <a:off x="1041272" y="4508958"/>
            <a:ext cx="6781800" cy="454304"/>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nSpc>
                <a:spcPts val="900"/>
              </a:lnSpc>
              <a:spcBef>
                <a:spcPts val="0"/>
              </a:spcBef>
              <a:defRPr/>
            </a:pPr>
            <a:r>
              <a:rPr lang="en-US" sz="900" i="1" dirty="0">
                <a:solidFill>
                  <a:srgbClr val="5F5F5F"/>
                </a:solidFill>
                <a:latin typeface="Calibri" panose="020F0502020204030204" pitchFamily="34" charset="0"/>
              </a:rPr>
              <a:t>Note</a:t>
            </a:r>
            <a:r>
              <a:rPr lang="en-US" sz="900" dirty="0">
                <a:solidFill>
                  <a:srgbClr val="5F5F5F"/>
                </a:solidFill>
                <a:latin typeface="Calibri" panose="020F0502020204030204" pitchFamily="34" charset="0"/>
              </a:rPr>
              <a:t>. Data for the year 2018 are considered preliminary and based on 6 months reporting delay. Data exclude persons whose county of residence is unknown. </a:t>
            </a:r>
          </a:p>
        </p:txBody>
      </p:sp>
    </p:spTree>
    <p:extLst>
      <p:ext uri="{BB962C8B-B14F-4D97-AF65-F5344CB8AC3E}">
        <p14:creationId xmlns:p14="http://schemas.microsoft.com/office/powerpoint/2010/main" val="608496909"/>
      </p:ext>
    </p:extLst>
  </p:cSld>
  <p:clrMapOvr>
    <a:masterClrMapping/>
  </p:clrMapOvr>
  <p:transition>
    <p:fade/>
  </p:transition>
</p:sld>
</file>

<file path=ppt/theme/theme1.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Theme1">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Theme1" id="{FDB275E8-7261-4A99-BA1A-4BD79DB00272}" vid="{94B8CB64-C6D1-43E7-8D29-4C7182201CB0}"/>
    </a:ext>
  </a:extLst>
</a:theme>
</file>

<file path=ppt/theme/theme3.xml><?xml version="1.0" encoding="utf-8"?>
<a:theme xmlns:a="http://schemas.openxmlformats.org/drawingml/2006/main" name="NCHHSTP_PPT_dark(">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3FCF3D-5E5C-4499-B6B3-0E8A9AD2706A}"/>
</file>

<file path=customXml/itemProps2.xml><?xml version="1.0" encoding="utf-8"?>
<ds:datastoreItem xmlns:ds="http://schemas.openxmlformats.org/officeDocument/2006/customXml" ds:itemID="{6A1AB1FD-5D50-48DE-BAAC-060050C98B88}"/>
</file>

<file path=customXml/itemProps3.xml><?xml version="1.0" encoding="utf-8"?>
<ds:datastoreItem xmlns:ds="http://schemas.openxmlformats.org/officeDocument/2006/customXml" ds:itemID="{1A9D6DC7-B34A-4AB3-A7FE-E5212D9F1382}"/>
</file>

<file path=docProps/app.xml><?xml version="1.0" encoding="utf-8"?>
<Properties xmlns="http://schemas.openxmlformats.org/officeDocument/2006/extended-properties" xmlns:vt="http://schemas.openxmlformats.org/officeDocument/2006/docPropsVTypes">
  <Template/>
  <TotalTime>21123</TotalTime>
  <Words>4266</Words>
  <Application>Microsoft Office PowerPoint</Application>
  <PresentationFormat>On-screen Show (16:9)</PresentationFormat>
  <Paragraphs>277</Paragraphs>
  <Slides>25</Slides>
  <Notes>25</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25</vt:i4>
      </vt:variant>
    </vt:vector>
  </HeadingPairs>
  <TitlesOfParts>
    <vt:vector size="33" baseType="lpstr">
      <vt:lpstr>Calibri</vt:lpstr>
      <vt:lpstr>Wingdings</vt:lpstr>
      <vt:lpstr>Myriad Web Pro</vt:lpstr>
      <vt:lpstr>Courier New</vt:lpstr>
      <vt:lpstr>Arial</vt:lpstr>
      <vt:lpstr>NCEH_ATSDR_combined</vt:lpstr>
      <vt:lpstr>Theme1</vt:lpstr>
      <vt:lpstr>NCHHSTP_PPT_dark(</vt:lpstr>
      <vt:lpstr>PowerPoint Presentation</vt:lpstr>
      <vt:lpstr>HIV Infection in Urban and Nonurban Areas</vt:lpstr>
      <vt:lpstr>Adults and Adolescents Living with Diagnosed HIV Infection, by Population of Area of Residence and Race/Ethnicity, Year-end 2017—United States</vt:lpstr>
      <vt:lpstr>U.S. Census Bureau Regions of the United States  </vt:lpstr>
      <vt:lpstr>Adults and Adolescents Living with Diagnosed HIV Infection, by Population of Area of Residence and Region, Year-end 2017—United States</vt:lpstr>
      <vt:lpstr>Percentages of Stage 3 (AIDS) Classifications among Adults and Adolescents with Diagnosed HIV Infection, by Population of Area of Residence and Year of Classification, 1985–2017—United States</vt:lpstr>
      <vt:lpstr>Adults and Adolescents Living with Diagnosed HIV Infection Ever Classified as Stage 3 (AIDS), by Population of Area of Residence and Region, Year-end 2017             United States</vt:lpstr>
      <vt:lpstr>Diagnoses of HIV Infection among Adults and Adolescents by Population of Area of Residence, 2018—United States</vt:lpstr>
      <vt:lpstr>Percentages of Diagnoses of HIV Infection among Adults and Adolescents                                             by Region and Population of Area of Residence, 2018—United States</vt:lpstr>
      <vt:lpstr>Diagnoses of HIV Infections among Adults and Adolescents, by Population of Area of Residence and Region, 2018—United States</vt:lpstr>
      <vt:lpstr>Percentages of Diagnoses of HIV Infection among Adults and Adolescents  by Population of Area of Residence and Age at Diagnosis, 2018—United States</vt:lpstr>
      <vt:lpstr>Percentages of Diagnoses of HIV Infection among Adults and Adolescents, by Population of Area of Residence and Race/Ethnicity, 2018—United States</vt:lpstr>
      <vt:lpstr>Rates of Diagnoses of HIV Infection among Adults and Adolescents, by Population of Area of Residence and Race/Ethnicity, 2018—Northeast Region, United States</vt:lpstr>
      <vt:lpstr>Rates of Diagnoses of HIV Infection among Adults and Adolescents, by Population of Area of Residence and Race/Ethnicity, 2018—Midwest Region, United States</vt:lpstr>
      <vt:lpstr>Rates of Diagnoses of HIV Infection among Adults and Adolescents, by Population of Area of Residence and Race/Ethnicity, 2018—South Region, United States</vt:lpstr>
      <vt:lpstr>Rates of Diagnoses of HIV Infection among Adults and Adolescents, by Population of Area of Residence and Race/Ethnicity, 2018—West Region, United States</vt:lpstr>
      <vt:lpstr>Percentages of Diagnoses of HIV Infection among Male Adults and Adolescents, by Population of Area of Residence and Transmission Category, 2018—United States</vt:lpstr>
      <vt:lpstr>Percentages of Diagnoses of HIV Infection among Female Adults and Adolescents, by Population of Area of Residence and Transmission Category, 2018—United States</vt:lpstr>
      <vt:lpstr>Percentages of Stage 3 (AIDS) Classifications among Adults and Adolescents with Diagnosed HIV Infection, by Region and Population of Area of Residence, 2018 United States</vt:lpstr>
      <vt:lpstr>Stage 3 (AIDS) Classifications among Adults and Adolescents with Diagnosed HIV Infection, by Population of Area of Residence and Region, 2018—United States</vt:lpstr>
      <vt:lpstr>Percentages of Stage 3 (AIDS) Classifications among Adults and Adolescents with Diagnosed HIV Infection, by Population of Area of Residence and Race/Ethnicity 2018—United States</vt:lpstr>
      <vt:lpstr>Rates of Stage 3 (AIDS) Classifications among Adults and Adolescents with Diagnosed HIV Infection, by Population of Area of Residence and Race/Ethnicity, 2018 Northeast Region, United States</vt:lpstr>
      <vt:lpstr>Rates of Stage 3 (AIDS) Classifications among Adults and Adolescents with Diagnosed HIV Infection, by Population of Area of Residence and Race/Ethnicity, 2018 Midwest Region, United States</vt:lpstr>
      <vt:lpstr>Rates of Stage 3 (AIDS) Classifications among Adults and Adolescents with Diagnosed HIV Infection, by Population of Area of Residence and Race/Ethnicity, 2018      South Region, United States</vt:lpstr>
      <vt:lpstr>Rates of Stage 3 (AIDS) Classifications among Adults and Adolescents with Diagnosed HIV Infection, by Population of Area of Residence and Race/Ethnicity, 2018        West Region, United States</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Johnson, Shacara (CDC/DDID/NCHHSTP/DHPSE)</cp:lastModifiedBy>
  <cp:revision>1121</cp:revision>
  <cp:lastPrinted>2016-10-26T15:21:40Z</cp:lastPrinted>
  <dcterms:created xsi:type="dcterms:W3CDTF">2011-03-17T17:43:16Z</dcterms:created>
  <dcterms:modified xsi:type="dcterms:W3CDTF">2019-10-29T16:21:12Z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