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58" r:id="rId5"/>
    <p:sldMasterId id="2147483865" r:id="rId6"/>
    <p:sldMasterId id="2147483877" r:id="rId7"/>
  </p:sldMasterIdLst>
  <p:notesMasterIdLst>
    <p:notesMasterId r:id="rId40"/>
  </p:notesMasterIdLst>
  <p:handoutMasterIdLst>
    <p:handoutMasterId r:id="rId41"/>
  </p:handoutMasterIdLst>
  <p:sldIdLst>
    <p:sldId id="257" r:id="rId8"/>
    <p:sldId id="467" r:id="rId9"/>
    <p:sldId id="480" r:id="rId10"/>
    <p:sldId id="349" r:id="rId11"/>
    <p:sldId id="484" r:id="rId12"/>
    <p:sldId id="469" r:id="rId13"/>
    <p:sldId id="301" r:id="rId14"/>
    <p:sldId id="524" r:id="rId15"/>
    <p:sldId id="472" r:id="rId16"/>
    <p:sldId id="503" r:id="rId17"/>
    <p:sldId id="475" r:id="rId18"/>
    <p:sldId id="500" r:id="rId19"/>
    <p:sldId id="499" r:id="rId20"/>
    <p:sldId id="476" r:id="rId21"/>
    <p:sldId id="504" r:id="rId22"/>
    <p:sldId id="481" r:id="rId23"/>
    <p:sldId id="505" r:id="rId24"/>
    <p:sldId id="483" r:id="rId25"/>
    <p:sldId id="485" r:id="rId26"/>
    <p:sldId id="523" r:id="rId27"/>
    <p:sldId id="508" r:id="rId28"/>
    <p:sldId id="509" r:id="rId29"/>
    <p:sldId id="510" r:id="rId30"/>
    <p:sldId id="511" r:id="rId31"/>
    <p:sldId id="512" r:id="rId32"/>
    <p:sldId id="513" r:id="rId33"/>
    <p:sldId id="514" r:id="rId34"/>
    <p:sldId id="515" r:id="rId35"/>
    <p:sldId id="519" r:id="rId36"/>
    <p:sldId id="518" r:id="rId37"/>
    <p:sldId id="520" r:id="rId38"/>
    <p:sldId id="498" r:id="rId39"/>
  </p:sldIdLst>
  <p:sldSz cx="9144000" cy="5143500" type="screen16x9"/>
  <p:notesSz cx="7010400" cy="9296400"/>
  <p:embeddedFontLst>
    <p:embeddedFont>
      <p:font typeface="Calibri" panose="020F0502020204030204" pitchFamily="34" charset="0"/>
      <p:regular r:id="rId42"/>
      <p:bold r:id="rId43"/>
      <p:italic r:id="rId44"/>
      <p:boldItalic r:id="rId45"/>
    </p:embeddedFont>
    <p:embeddedFont>
      <p:font typeface="Myriad Web Pro" panose="020B0604020202020204" charset="0"/>
      <p:regular r:id="rId46"/>
      <p:bold r:id="rId47"/>
      <p:italic r:id="rId48"/>
      <p:boldItalic r:id="rId49"/>
    </p:embeddedFont>
    <p:embeddedFont>
      <p:font typeface="Segoe UI" panose="020B0502040204020203" pitchFamily="34" charset="0"/>
      <p:regular r:id="rId50"/>
      <p:bold r:id="rId51"/>
      <p:italic r:id="rId52"/>
      <p:boldItalic r:id="rId53"/>
    </p:embeddedFont>
    <p:embeddedFont>
      <p:font typeface="Verdana" panose="020B0604030504040204" pitchFamily="34" charset="0"/>
      <p:regular r:id="rId54"/>
      <p:bold r:id="rId55"/>
      <p:italic r:id="rId56"/>
      <p:boldItalic r:id="rId5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43A75A-4A6B-A201-592B-0C0010C9EC49}" name="Okello, Amanda (CDC/DDID/NCHHSTP/DHP)" initials="OA(" userId="S::qrg2@cdc.gov::09749c6a-e551-4e3b-9cb5-cca621b825c4" providerId="AD"/>
  <p188:author id="{AA5EE5AF-F46E-D1F9-9D72-901A30B31DFF}" name="Resha, Karen (CDC/DDID/NCHHSTP/OD)" initials="RK(" userId="S::kdr1@cdc.gov::a215fd98-229d-4e39-9252-09513bdd8eab" providerId="AD"/>
  <p188:author id="{CA1613E3-103E-8A28-191F-690613E22982}" name="Zhu, Emily (CDC/DDID/NCHHSTP/DHP) (CTR)" initials="ZE((" userId="S::tvk8@cdc.gov::d89f5c17-9bb4-4abd-b79c-f8b14b45bcfc" providerId="AD"/>
  <p188:author id="{D9FAF5E4-2F87-87EB-57F3-70ECADB11557}" name="Gant, Zanetta (CDC/DDID/NCHHSTP/DHP)" initials="GZ(" userId="S::uwf5@cdc.gov::284cc311-1e87-4ea5-9da8-c846e742387d" providerId="AD"/>
  <p188:author id="{A2D312E5-B386-FD00-9D6D-F758A93DB5DF}" name="Satcher Johnson, Anna (CDC/DDID/NCHHSTP/DHP)" initials="SJA(" userId="S::ats5@cdc.gov::859705da-8d2a-450d-b6ee-217719c7a3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dih, William K. (CDC/DDID/NCHHSTP/DHPSE)" initials="AWK(" lastIdx="9" clrIdx="6">
    <p:extLst>
      <p:ext uri="{19B8F6BF-5375-455C-9EA6-DF929625EA0E}">
        <p15:presenceInfo xmlns:p15="http://schemas.microsoft.com/office/powerpoint/2012/main" userId="S::epa5@cdc.gov::138412f2-cb6c-4e0d-9160-3e0c8e3fd9f4" providerId="AD"/>
      </p:ext>
    </p:extLst>
  </p:cmAuthor>
  <p:cmAuthor id="1" name="Heitgerd, Janet (CDC/OID/NCHHSTP)" initials="HJ(" lastIdx="5" clrIdx="0">
    <p:extLst>
      <p:ext uri="{19B8F6BF-5375-455C-9EA6-DF929625EA0E}">
        <p15:presenceInfo xmlns:p15="http://schemas.microsoft.com/office/powerpoint/2012/main" userId="S-1-5-21-1207783550-2075000910-922709458-169293" providerId="AD"/>
      </p:ext>
    </p:extLst>
  </p:cmAuthor>
  <p:cmAuthor id="8" name="Okello, Amanda (CDC/DDID/NCHHSTP/DHP)" initials="OA(" lastIdx="54" clrIdx="7">
    <p:extLst>
      <p:ext uri="{19B8F6BF-5375-455C-9EA6-DF929625EA0E}">
        <p15:presenceInfo xmlns:p15="http://schemas.microsoft.com/office/powerpoint/2012/main" userId="S::qrg2@cdc.gov::09749c6a-e551-4e3b-9cb5-cca621b825c4" providerId="AD"/>
      </p:ext>
    </p:extLst>
  </p:cmAuthor>
  <p:cmAuthor id="2" name="Hall, Irene (CDC/OID/NCHHSTP)" initials="Ixh1" lastIdx="11" clrIdx="1">
    <p:extLst>
      <p:ext uri="{19B8F6BF-5375-455C-9EA6-DF929625EA0E}">
        <p15:presenceInfo xmlns:p15="http://schemas.microsoft.com/office/powerpoint/2012/main" userId="Hall, Irene (CDC/OID/NCHHSTP)" providerId="None"/>
      </p:ext>
    </p:extLst>
  </p:cmAuthor>
  <p:cmAuthor id="9" name="Satcher Johnson, Anna (CDC/DDID/NCHHSTP/DHP)" initials="SJA(" lastIdx="29" clrIdx="8">
    <p:extLst>
      <p:ext uri="{19B8F6BF-5375-455C-9EA6-DF929625EA0E}">
        <p15:presenceInfo xmlns:p15="http://schemas.microsoft.com/office/powerpoint/2012/main" userId="S::ats5@cdc.gov::859705da-8d2a-450d-b6ee-217719c7a3fd" providerId="AD"/>
      </p:ext>
    </p:extLst>
  </p:cmAuthor>
  <p:cmAuthor id="3" name="Adih, William K. (CDC/OID/NCHHSTP)" initials="AWK(" lastIdx="10" clrIdx="2">
    <p:extLst>
      <p:ext uri="{19B8F6BF-5375-455C-9EA6-DF929625EA0E}">
        <p15:presenceInfo xmlns:p15="http://schemas.microsoft.com/office/powerpoint/2012/main" userId="S-1-5-21-1207783550-2075000910-922709458-178248" providerId="AD"/>
      </p:ext>
    </p:extLst>
  </p:cmAuthor>
  <p:cmAuthor id="10" name="Daskalakis, Demetre (CDC/DDID/NCHHSTP/DHP)" initials="DD(" lastIdx="16" clrIdx="9">
    <p:extLst>
      <p:ext uri="{19B8F6BF-5375-455C-9EA6-DF929625EA0E}">
        <p15:presenceInfo xmlns:p15="http://schemas.microsoft.com/office/powerpoint/2012/main" userId="S::yzq5@cdc.gov::ad21b919-e0a7-4fb4-b7a7-f18dd0af3f80" providerId="AD"/>
      </p:ext>
    </p:extLst>
  </p:cmAuthor>
  <p:cmAuthor id="4" name="Resha, Karen (CDC/DDID/NCHHSTP/OD)" initials="RK(" lastIdx="25" clrIdx="3">
    <p:extLst>
      <p:ext uri="{19B8F6BF-5375-455C-9EA6-DF929625EA0E}">
        <p15:presenceInfo xmlns:p15="http://schemas.microsoft.com/office/powerpoint/2012/main" userId="S::kdr1@cdc.gov::a215fd98-229d-4e39-9252-09513bdd8eab" providerId="AD"/>
      </p:ext>
    </p:extLst>
  </p:cmAuthor>
  <p:cmAuthor id="5" name="Hall, Irene (CDC/DDID/NCHHSTP/DHPSE)" initials="HI(" lastIdx="4" clrIdx="4">
    <p:extLst>
      <p:ext uri="{19B8F6BF-5375-455C-9EA6-DF929625EA0E}">
        <p15:presenceInfo xmlns:p15="http://schemas.microsoft.com/office/powerpoint/2012/main" userId="S::Ixh1@cdc.gov::a5dfa08a-f51d-4e32-ad09-ac5d0c5d1b07" providerId="AD"/>
      </p:ext>
    </p:extLst>
  </p:cmAuthor>
  <p:cmAuthor id="6" name="Lowry, Richard (CDC/DDID/NCHHSTP/OD)" initials="LR(" lastIdx="3" clrIdx="5">
    <p:extLst>
      <p:ext uri="{19B8F6BF-5375-455C-9EA6-DF929625EA0E}">
        <p15:presenceInfo xmlns:p15="http://schemas.microsoft.com/office/powerpoint/2012/main" userId="S::rxl1@cdc.gov::d91a3fd6-b374-4d28-bc81-70f73e9b52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5422"/>
    <a:srgbClr val="000000"/>
    <a:srgbClr val="CCEAED"/>
    <a:srgbClr val="135FAB"/>
    <a:srgbClr val="4F7C36"/>
    <a:srgbClr val="4FB050"/>
    <a:srgbClr val="005DAA"/>
    <a:srgbClr val="6F6F6F"/>
    <a:srgbClr val="8D8D8D"/>
    <a:srgbClr val="007D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3" autoAdjust="0"/>
    <p:restoredTop sz="76857" autoAdjust="0"/>
  </p:normalViewPr>
  <p:slideViewPr>
    <p:cSldViewPr snapToGrid="0">
      <p:cViewPr varScale="1">
        <p:scale>
          <a:sx n="78" d="100"/>
          <a:sy n="78" d="100"/>
        </p:scale>
        <p:origin x="54" y="64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1.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5.fntdata"/><Relationship Id="rId59"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12/6/2022</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12/6/2022</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spcBef>
                <a:spcPct val="0"/>
              </a:spcBef>
              <a:buNone/>
            </a:pPr>
            <a:r>
              <a:rPr lang="en-US" altLang="en-US" dirty="0"/>
              <a:t>This slide set presents data on HIV-related mortality through 2020.</a:t>
            </a:r>
          </a:p>
          <a:p>
            <a:pPr marL="0" indent="0">
              <a:spcBef>
                <a:spcPct val="0"/>
              </a:spcBef>
              <a:buNone/>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dirty="0">
                <a:solidFill>
                  <a:schemeClr val="accent4"/>
                </a:solidFill>
                <a:latin typeface="+mn-lt"/>
              </a:rPr>
              <a:t>From 1987 through 2020, the percentage of deaths with HIV disease as the underlying cause among persons younger than 35 years of age (represented by the top two components of the bars in the graph) decreased from 43% to 10%, while the percentage of deaths among older persons, particularly those 45 years or older (represented by the bottom two components of the bars), increased from 22% to 75%. One reason for these changes may be the longer survival of persons with HIV, allowing death to be postponed to older ages. An increase in the percentage of older age groups in the general population could also have affected these trends. Chronic diseases associated with advancing age might contribute to the risk or severity of complications of HIV disease.  </a:t>
            </a:r>
          </a:p>
          <a:p>
            <a:endParaRPr lang="en-US" sz="1200" b="0" dirty="0">
              <a:solidFill>
                <a:schemeClr val="accent4"/>
              </a:solidFill>
              <a:latin typeface="+mn-lt"/>
            </a:endParaRPr>
          </a:p>
          <a:p>
            <a:r>
              <a:rPr lang="en-US" sz="1200" b="0" dirty="0">
                <a:solidFill>
                  <a:schemeClr val="accent4"/>
                </a:solidFill>
                <a:latin typeface="+mn-lt"/>
              </a:rPr>
              <a:t>From 1987 through 1993, 73% to 74% of deaths with HIV disease as the underlying cause were among persons 25 to 44 years of age (represented by the orange and teal components of the bars). After 1993, the percentage of deaths at 25 to 44 years of age began to decrease, reaching 24% by 2020.  </a:t>
            </a:r>
          </a:p>
          <a:p>
            <a:endParaRPr lang="en-US" sz="1200" b="0" dirty="0">
              <a:solidFill>
                <a:schemeClr val="accent4"/>
              </a:solidFill>
              <a:latin typeface="+mn-lt"/>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200" dirty="0">
              <a:latin typeface="+mn-lt"/>
            </a:endParaRPr>
          </a:p>
          <a:p>
            <a:r>
              <a:rPr lang="en-US" dirty="0"/>
              <a:t> </a:t>
            </a:r>
          </a:p>
          <a:p>
            <a:r>
              <a:rPr lang="en-US" dirty="0">
                <a:solidFill>
                  <a:srgbClr val="000000"/>
                </a:solidFill>
              </a:rPr>
              <a:t> </a:t>
            </a: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10</a:t>
            </a:fld>
            <a:endParaRPr lang="en-US"/>
          </a:p>
        </p:txBody>
      </p:sp>
    </p:spTree>
    <p:extLst>
      <p:ext uri="{BB962C8B-B14F-4D97-AF65-F5344CB8AC3E}">
        <p14:creationId xmlns:p14="http://schemas.microsoft.com/office/powerpoint/2010/main" val="415497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dirty="0">
                <a:solidFill>
                  <a:schemeClr val="accent4"/>
                </a:solidFill>
                <a:latin typeface="+mn-lt"/>
              </a:rPr>
              <a:t>The median age at </a:t>
            </a:r>
            <a:r>
              <a:rPr lang="en-US" sz="1200" dirty="0">
                <a:solidFill>
                  <a:schemeClr val="accent4"/>
                </a:solidFill>
                <a:latin typeface="+mn-lt"/>
              </a:rPr>
              <a:t>deaths with HIV disease as the underlying cause </a:t>
            </a:r>
            <a:r>
              <a:rPr lang="en-US" dirty="0">
                <a:solidFill>
                  <a:schemeClr val="accent4"/>
                </a:solidFill>
                <a:latin typeface="+mn-lt"/>
              </a:rPr>
              <a:t>increased almost linearly from 36 years in 1987 to 54 years in 2020. This reflects the postponement to older ages of deaths attributed to HIV disease that were not entirely prevented by improved treatment.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a:p>
        </p:txBody>
      </p:sp>
    </p:spTree>
    <p:extLst>
      <p:ext uri="{BB962C8B-B14F-4D97-AF65-F5344CB8AC3E}">
        <p14:creationId xmlns:p14="http://schemas.microsoft.com/office/powerpoint/2010/main" val="698182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solidFill>
                  <a:schemeClr val="accent4"/>
                </a:solidFill>
              </a:rPr>
              <a:t>Rates of </a:t>
            </a:r>
            <a:r>
              <a:rPr lang="en-US" sz="1200" dirty="0">
                <a:solidFill>
                  <a:schemeClr val="accent4"/>
                </a:solidFill>
              </a:rPr>
              <a:t>deaths with HIV disease as the underlying cause </a:t>
            </a:r>
            <a:r>
              <a:rPr lang="en-US" dirty="0">
                <a:solidFill>
                  <a:schemeClr val="accent4"/>
                </a:solidFill>
              </a:rPr>
              <a:t>were highest in the District of Columbia, states along the Gulf Coast (Florida, Louisiana and Mississippi), Georgia, South Carolina, Maryland, Nevada, and New York.</a:t>
            </a:r>
          </a:p>
          <a:p>
            <a:pPr>
              <a:defRPr/>
            </a:pPr>
            <a:endParaRPr lang="en-US" dirty="0">
              <a:solidFill>
                <a:schemeClr val="accent4"/>
              </a:solidFill>
            </a:endParaRPr>
          </a:p>
          <a:p>
            <a:pPr marL="0" marR="0">
              <a:spcBef>
                <a:spcPts val="0"/>
              </a:spcBef>
              <a:spcAft>
                <a:spcPts val="0"/>
              </a:spcAft>
            </a:pPr>
            <a:r>
              <a:rPr lang="en-US" sz="1800" dirty="0">
                <a:solidFill>
                  <a:schemeClr val="accent4"/>
                </a:solidFill>
                <a:effectLst/>
                <a:latin typeface="Verdana" panose="020B0604030504040204" pitchFamily="34" charset="0"/>
                <a:ea typeface="Calibri" panose="020F0502020204030204" pitchFamily="34" charset="0"/>
              </a:rPr>
              <a:t>Data are Suppressed when the data meet the criteria for confidentiality constraints. </a:t>
            </a:r>
            <a:endParaRPr lang="en-US" sz="1800" u="sng" dirty="0">
              <a:solidFill>
                <a:schemeClr val="accent4"/>
              </a:solidFill>
              <a:effectLst/>
              <a:latin typeface="Verdana" panose="020B0604030504040204" pitchFamily="34" charset="0"/>
              <a:ea typeface="Calibri" panose="020F0502020204030204" pitchFamily="34" charset="0"/>
            </a:endParaRPr>
          </a:p>
          <a:p>
            <a:pPr marL="0" marR="0">
              <a:spcBef>
                <a:spcPts val="0"/>
              </a:spcBef>
              <a:spcAft>
                <a:spcPts val="0"/>
              </a:spcAft>
            </a:pPr>
            <a:r>
              <a:rPr lang="en-US" sz="1800" dirty="0">
                <a:solidFill>
                  <a:schemeClr val="accent4"/>
                </a:solidFill>
                <a:effectLst/>
                <a:latin typeface="Verdana" panose="020B0604030504040204" pitchFamily="34" charset="0"/>
                <a:ea typeface="Calibri" panose="020F0502020204030204" pitchFamily="34" charset="0"/>
              </a:rPr>
              <a:t>Death rates are considered Unreliable when the rate is calculated with a numerator of 20 or less. </a:t>
            </a:r>
            <a:endParaRPr lang="en-US" dirty="0">
              <a:solidFill>
                <a:schemeClr val="accent4"/>
              </a:solidFill>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defRPr/>
            </a:pPr>
            <a:endParaRPr lang="en-US" dirty="0">
              <a:latin typeface="Arial" pitchFamily="34" charset="0"/>
              <a:cs typeface="Arial" pitchFamily="34" charset="0"/>
            </a:endParaRPr>
          </a:p>
          <a:p>
            <a:pPr>
              <a:defRPr/>
            </a:pPr>
            <a:endParaRPr lang="en-US" dirty="0">
              <a:latin typeface="Arial" charset="0"/>
            </a:endParaRPr>
          </a:p>
          <a:p>
            <a:pPr marL="229034" indent="-229034">
              <a:defRPr/>
            </a:pPr>
            <a:endParaRPr lang="en-US" dirty="0">
              <a:latin typeface="Arial" charset="0"/>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12</a:t>
            </a:fld>
            <a:endParaRPr lang="en-US"/>
          </a:p>
        </p:txBody>
      </p:sp>
    </p:spTree>
    <p:extLst>
      <p:ext uri="{BB962C8B-B14F-4D97-AF65-F5344CB8AC3E}">
        <p14:creationId xmlns:p14="http://schemas.microsoft.com/office/powerpoint/2010/main" val="46174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0" dirty="0">
                <a:solidFill>
                  <a:schemeClr val="accent4"/>
                </a:solidFill>
                <a:latin typeface="+mn-lt"/>
                <a:cs typeface="Arial" pitchFamily="34" charset="0"/>
              </a:rPr>
              <a:t>This slide uses data reported to the </a:t>
            </a:r>
            <a:r>
              <a:rPr lang="en-US" b="0" dirty="0">
                <a:solidFill>
                  <a:schemeClr val="accent4"/>
                </a:solidFill>
                <a:latin typeface="+mn-lt"/>
              </a:rPr>
              <a:t>National HIV Surveillance System</a:t>
            </a:r>
            <a:r>
              <a:rPr lang="en-US" b="0" dirty="0">
                <a:solidFill>
                  <a:schemeClr val="accent4"/>
                </a:solidFill>
                <a:latin typeface="+mn-lt"/>
                <a:cs typeface="Arial" pitchFamily="34" charset="0"/>
              </a:rPr>
              <a:t> through December 31, 2021, and represents the deaths of persons with diagnosed HIV infection due to any underlying cause. To control for geographic differences in the prevalence of HIV, the death rates were based on denominators consisting of numbers of persons with a diagnosis of HIV infection, rather than the general populations of the states. The rates were highest in Alabama, Alaska, Arkansas, Illinois, Kentucky, Louisiana, Maine, Michigan, Mississippi, New Jersey</a:t>
            </a:r>
            <a:r>
              <a:rPr lang="en-US" b="0" dirty="0">
                <a:solidFill>
                  <a:schemeClr val="accent4"/>
                </a:solidFill>
                <a:latin typeface="+mn-lt"/>
                <a:cs typeface="+mn-cs"/>
              </a:rPr>
              <a:t>, </a:t>
            </a:r>
            <a:r>
              <a:rPr lang="en-US" b="0" dirty="0">
                <a:solidFill>
                  <a:schemeClr val="accent4"/>
                </a:solidFill>
                <a:latin typeface="+mn-lt"/>
                <a:cs typeface="Arial" pitchFamily="34" charset="0"/>
              </a:rPr>
              <a:t>Oklahoma, Tennessee, and West Virginia.</a:t>
            </a:r>
          </a:p>
          <a:p>
            <a:pPr>
              <a:defRPr/>
            </a:pPr>
            <a:endParaRPr lang="en-US" b="0" dirty="0">
              <a:solidFill>
                <a:schemeClr val="accent4"/>
              </a:solidFill>
              <a:latin typeface="+mn-lt"/>
            </a:endParaRPr>
          </a:p>
          <a:p>
            <a:pPr>
              <a:defRPr/>
            </a:pPr>
            <a:r>
              <a:rPr lang="en-US" b="0" dirty="0">
                <a:solidFill>
                  <a:schemeClr val="accent4"/>
                </a:solidFill>
                <a:latin typeface="+mn-lt"/>
                <a:cs typeface="Arial" pitchFamily="34" charset="0"/>
              </a:rPr>
              <a:t>The differences in the rates among states may reflect differences in the extent to which persons with HIV residing in those states received</a:t>
            </a:r>
            <a:r>
              <a:rPr lang="en-US" b="0" baseline="0" dirty="0">
                <a:solidFill>
                  <a:schemeClr val="accent4"/>
                </a:solidFill>
                <a:latin typeface="+mn-lt"/>
                <a:cs typeface="Arial" pitchFamily="34" charset="0"/>
              </a:rPr>
              <a:t> an HIV diagnosis </a:t>
            </a:r>
            <a:r>
              <a:rPr lang="en-US" b="0" dirty="0">
                <a:solidFill>
                  <a:schemeClr val="accent4"/>
                </a:solidFill>
                <a:latin typeface="+mn-lt"/>
                <a:cs typeface="Arial" pitchFamily="34" charset="0"/>
              </a:rPr>
              <a:t>soon after contracting HIV, and if persons were prescribed timely, effective, and affordable treatment to which they diligently adhered.</a:t>
            </a:r>
          </a:p>
          <a:p>
            <a:pPr>
              <a:defRPr/>
            </a:pPr>
            <a:endParaRPr lang="en-US" b="0" dirty="0">
              <a:solidFill>
                <a:schemeClr val="accent4"/>
              </a:solidFill>
              <a:latin typeface="+mn-lt"/>
              <a:cs typeface="Arial" pitchFamily="34" charset="0"/>
            </a:endParaRPr>
          </a:p>
          <a:p>
            <a:pPr fontAlgn="auto">
              <a:spcBef>
                <a:spcPts val="0"/>
              </a:spcBef>
              <a:spcAft>
                <a:spcPts val="0"/>
              </a:spcAft>
              <a:defRPr/>
            </a:pPr>
            <a:r>
              <a:rPr lang="en-US" b="0" dirty="0">
                <a:solidFill>
                  <a:schemeClr val="accent4"/>
                </a:solidFill>
                <a:latin typeface="+mn-lt"/>
                <a:cs typeface="Arial" pitchFamily="34" charset="0"/>
              </a:rPr>
              <a:t>The data for this slide come from the </a:t>
            </a:r>
            <a:r>
              <a:rPr lang="en-US" b="0" dirty="0">
                <a:solidFill>
                  <a:schemeClr val="accent4"/>
                </a:solidFill>
                <a:latin typeface="+mn-lt"/>
              </a:rPr>
              <a:t>National HIV Surveillance System</a:t>
            </a:r>
            <a:r>
              <a:rPr lang="en-US" b="0" dirty="0">
                <a:solidFill>
                  <a:schemeClr val="accent4"/>
                </a:solidFill>
                <a:latin typeface="+mn-lt"/>
                <a:cs typeface="Arial" pitchFamily="34" charset="0"/>
              </a:rPr>
              <a:t>.</a:t>
            </a:r>
          </a:p>
        </p:txBody>
      </p:sp>
      <p:sp>
        <p:nvSpPr>
          <p:cNvPr id="4" name="Slide Number Placeholder 3"/>
          <p:cNvSpPr>
            <a:spLocks noGrp="1"/>
          </p:cNvSpPr>
          <p:nvPr>
            <p:ph type="sldNum" sz="quarter" idx="10"/>
          </p:nvPr>
        </p:nvSpPr>
        <p:spPr/>
        <p:txBody>
          <a:bodyPr/>
          <a:lstStyle/>
          <a:p>
            <a:fld id="{6505D353-1430-4CA8-B696-35569935E51E}" type="slidenum">
              <a:rPr lang="en-US" smtClean="0"/>
              <a:pPr/>
              <a:t>13</a:t>
            </a:fld>
            <a:endParaRPr lang="en-US"/>
          </a:p>
        </p:txBody>
      </p:sp>
    </p:spTree>
    <p:extLst>
      <p:ext uri="{BB962C8B-B14F-4D97-AF65-F5344CB8AC3E}">
        <p14:creationId xmlns:p14="http://schemas.microsoft.com/office/powerpoint/2010/main" val="2007867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6137">
              <a:defRPr/>
            </a:pPr>
            <a:r>
              <a:rPr lang="en-US" dirty="0">
                <a:solidFill>
                  <a:schemeClr val="accent4"/>
                </a:solidFill>
                <a:latin typeface="+mn-lt"/>
              </a:rPr>
              <a:t>In all four </a:t>
            </a:r>
            <a:r>
              <a:rPr lang="en-US" dirty="0">
                <a:solidFill>
                  <a:schemeClr val="accent4"/>
                </a:solidFill>
              </a:rPr>
              <a:t>U.S. Census </a:t>
            </a:r>
            <a:r>
              <a:rPr lang="en-US" dirty="0">
                <a:solidFill>
                  <a:schemeClr val="accent4"/>
                </a:solidFill>
                <a:latin typeface="+mn-lt"/>
              </a:rPr>
              <a:t>regions of the United States, the age-adjusted rate of death due to HIV disease increased until 1994 or 1995, and then rapidly decreased in 1996 and 1997, coinciding with the increase in the use of highly active antiretroviral therapy (HAART). The rate in each region leveled after 1998. The rate increased most slowly in the West and most rapidly in the South through 1995. As a result, the rate in the South exceeded the rate in the West by 1994. After 1995, the rate decreased more slowly in the South than in the other regions, with the rate in the South exceeding the rate in the Northeast after 2003.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defTabSz="915988">
              <a:spcBef>
                <a:spcPct val="0"/>
              </a:spcBef>
            </a:pPr>
            <a:endParaRPr lang="en-US" altLang="en-US" dirty="0">
              <a:solidFill>
                <a:schemeClr val="accent4"/>
              </a:solidFill>
              <a:latin typeface="+mn-lt"/>
            </a:endParaRPr>
          </a:p>
          <a:p>
            <a:pPr marL="0" marR="0" lvl="0" indent="0" algn="l" defTabSz="915988" rtl="0" eaLnBrk="1" fontAlgn="base" latinLnBrk="0" hangingPunct="1">
              <a:lnSpc>
                <a:spcPct val="100000"/>
              </a:lnSpc>
              <a:spcBef>
                <a:spcPct val="0"/>
              </a:spcBef>
              <a:spcAft>
                <a:spcPct val="0"/>
              </a:spcAft>
              <a:buClrTx/>
              <a:buSzTx/>
              <a:buFontTx/>
              <a:buNone/>
              <a:tabLst/>
              <a:defRPr/>
            </a:pPr>
            <a:r>
              <a:rPr lang="en-US" sz="1200" kern="1200" dirty="0">
                <a:solidFill>
                  <a:schemeClr val="accent4"/>
                </a:solidFill>
                <a:effectLst/>
                <a:latin typeface="+mn-lt"/>
                <a:ea typeface="+mn-ea"/>
                <a:cs typeface="+mn-cs"/>
              </a:rPr>
              <a:t>Midwest: </a:t>
            </a:r>
            <a:r>
              <a:rPr lang="en-US" sz="1200" b="0" kern="1200" dirty="0">
                <a:solidFill>
                  <a:schemeClr val="accent4"/>
                </a:solidFill>
                <a:effectLst/>
                <a:latin typeface="+mn-lt"/>
                <a:ea typeface="+mn-ea"/>
                <a:cs typeface="+mn-cs"/>
              </a:rPr>
              <a:t>Illinois, Indiana, Iowa, Kansas, Michigan, Minnesota, Missouri, Nebraska, North Dakota, Ohio, South Dakota, and Wisconsin.</a:t>
            </a:r>
            <a:endParaRPr lang="en-US" sz="1200" kern="1200" dirty="0">
              <a:solidFill>
                <a:schemeClr val="accent4"/>
              </a:solidFill>
              <a:effectLst/>
              <a:latin typeface="+mn-lt"/>
              <a:ea typeface="+mn-ea"/>
              <a:cs typeface="+mn-cs"/>
            </a:endParaRPr>
          </a:p>
          <a:p>
            <a:pPr marL="0" marR="0" lvl="0" indent="0" algn="l" defTabSz="915988" rtl="0" eaLnBrk="1" fontAlgn="base" latinLnBrk="0" hangingPunct="1">
              <a:lnSpc>
                <a:spcPct val="100000"/>
              </a:lnSpc>
              <a:spcBef>
                <a:spcPct val="0"/>
              </a:spcBef>
              <a:spcAft>
                <a:spcPct val="0"/>
              </a:spcAft>
              <a:buClrTx/>
              <a:buSzTx/>
              <a:buFontTx/>
              <a:buNone/>
              <a:tabLst/>
              <a:defRPr/>
            </a:pPr>
            <a:endParaRPr lang="en-US" altLang="en-US" dirty="0">
              <a:solidFill>
                <a:schemeClr val="accent4"/>
              </a:solidFill>
              <a:latin typeface="+mn-lt"/>
            </a:endParaRPr>
          </a:p>
          <a:p>
            <a:pPr marL="0" marR="0" lvl="0" indent="0" algn="l" defTabSz="915988" rtl="0" eaLnBrk="1" fontAlgn="base" latinLnBrk="0" hangingPunct="1">
              <a:lnSpc>
                <a:spcPct val="100000"/>
              </a:lnSpc>
              <a:spcBef>
                <a:spcPct val="0"/>
              </a:spcBef>
              <a:spcAft>
                <a:spcPct val="0"/>
              </a:spcAft>
              <a:buClrTx/>
              <a:buSzTx/>
              <a:buFontTx/>
              <a:buNone/>
              <a:tabLst/>
              <a:defRPr/>
            </a:pPr>
            <a:r>
              <a:rPr lang="en-US" altLang="en-US" dirty="0">
                <a:solidFill>
                  <a:schemeClr val="accent4"/>
                </a:solidFill>
                <a:latin typeface="+mn-lt"/>
              </a:rPr>
              <a:t>Northeast: Connecticut, Maine, Massachusetts, New Hampshire, New Jersey, New York, Pennsylvania, Rhode Island, Vermont.</a:t>
            </a:r>
          </a:p>
          <a:p>
            <a:pPr marL="0" marR="0" lvl="0" indent="0" algn="l" defTabSz="915988" rtl="0" eaLnBrk="1" fontAlgn="base" latinLnBrk="0" hangingPunct="1">
              <a:lnSpc>
                <a:spcPct val="100000"/>
              </a:lnSpc>
              <a:spcBef>
                <a:spcPct val="0"/>
              </a:spcBef>
              <a:spcAft>
                <a:spcPct val="0"/>
              </a:spcAft>
              <a:buClrTx/>
              <a:buSzTx/>
              <a:buFontTx/>
              <a:buNone/>
              <a:tabLst/>
              <a:defRPr/>
            </a:pPr>
            <a:endParaRPr lang="en-US" altLang="en-US" dirty="0">
              <a:solidFill>
                <a:schemeClr val="accent4"/>
              </a:solidFill>
              <a:latin typeface="+mn-lt"/>
            </a:endParaRPr>
          </a:p>
          <a:p>
            <a:pPr marL="0" marR="0" lvl="0" indent="0" algn="l" defTabSz="915988" rtl="0" eaLnBrk="1" fontAlgn="base" latinLnBrk="0" hangingPunct="1">
              <a:lnSpc>
                <a:spcPct val="100000"/>
              </a:lnSpc>
              <a:spcBef>
                <a:spcPct val="0"/>
              </a:spcBef>
              <a:spcAft>
                <a:spcPct val="0"/>
              </a:spcAft>
              <a:buClrTx/>
              <a:buSzTx/>
              <a:buFontTx/>
              <a:buNone/>
              <a:tabLst/>
              <a:defRPr/>
            </a:pPr>
            <a:r>
              <a:rPr lang="en-US" altLang="en-US" dirty="0">
                <a:solidFill>
                  <a:schemeClr val="accent4"/>
                </a:solidFill>
                <a:latin typeface="+mn-lt"/>
              </a:rPr>
              <a:t>South: </a:t>
            </a:r>
            <a:r>
              <a:rPr lang="en-US" sz="1200" kern="1200" dirty="0">
                <a:solidFill>
                  <a:schemeClr val="accent4"/>
                </a:solidFill>
                <a:effectLst/>
                <a:latin typeface="+mn-lt"/>
                <a:ea typeface="+mn-ea"/>
                <a:cs typeface="+mn-cs"/>
              </a:rPr>
              <a:t>Alabama, Arkansas, Delaware, District of Columbia, Florida, Georgia, Kentucky, Louisiana, Maryland, Mississippi, North Carolina, Oklahoma, South Carolina, Tennessee, Texas, Virginia, and West Virginia.</a:t>
            </a:r>
          </a:p>
          <a:p>
            <a:pPr marL="0" marR="0" lvl="0" indent="0" algn="l" defTabSz="915988" rtl="0" eaLnBrk="1" fontAlgn="base" latinLnBrk="0" hangingPunct="1">
              <a:lnSpc>
                <a:spcPct val="100000"/>
              </a:lnSpc>
              <a:spcBef>
                <a:spcPct val="0"/>
              </a:spcBef>
              <a:spcAft>
                <a:spcPct val="0"/>
              </a:spcAft>
              <a:buClrTx/>
              <a:buSzTx/>
              <a:buFontTx/>
              <a:buNone/>
              <a:tabLst/>
              <a:defRPr/>
            </a:pPr>
            <a:endParaRPr lang="en-US" sz="1200" kern="1200" dirty="0">
              <a:solidFill>
                <a:schemeClr val="accent4"/>
              </a:solidFill>
              <a:effectLst/>
              <a:latin typeface="+mn-lt"/>
              <a:ea typeface="+mn-ea"/>
              <a:cs typeface="+mn-cs"/>
            </a:endParaRPr>
          </a:p>
          <a:p>
            <a:pPr marL="0" marR="0" lvl="0" indent="0" algn="l" defTabSz="915988" rtl="0" eaLnBrk="1" fontAlgn="base" latinLnBrk="0" hangingPunct="1">
              <a:lnSpc>
                <a:spcPct val="100000"/>
              </a:lnSpc>
              <a:spcBef>
                <a:spcPct val="0"/>
              </a:spcBef>
              <a:spcAft>
                <a:spcPct val="0"/>
              </a:spcAft>
              <a:buClrTx/>
              <a:buSzTx/>
              <a:buFontTx/>
              <a:buNone/>
              <a:tabLst/>
              <a:defRPr/>
            </a:pPr>
            <a:r>
              <a:rPr lang="en-US" sz="1200" kern="1200" dirty="0">
                <a:solidFill>
                  <a:schemeClr val="accent4"/>
                </a:solidFill>
                <a:effectLst/>
                <a:latin typeface="+mn-lt"/>
                <a:ea typeface="+mn-ea"/>
                <a:cs typeface="+mn-cs"/>
              </a:rPr>
              <a:t>West: Alaska, Arizona, California, Colorado, Hawaii, Idaho, Montana, Nevada, New Mexico, Oregon, Utah, Washington, and Wyoming</a:t>
            </a:r>
          </a:p>
          <a:p>
            <a:pPr marL="0" marR="0" lvl="0" indent="0" algn="l" defTabSz="915988" rtl="0" eaLnBrk="1" fontAlgn="base" latinLnBrk="0" hangingPunct="1">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a:p>
            <a:pPr defTabSz="915988">
              <a:spcBef>
                <a:spcPct val="0"/>
              </a:spcBef>
            </a:pPr>
            <a:endParaRPr lang="en-US" altLang="en-US" dirty="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a:p>
        </p:txBody>
      </p:sp>
    </p:spTree>
    <p:extLst>
      <p:ext uri="{BB962C8B-B14F-4D97-AF65-F5344CB8AC3E}">
        <p14:creationId xmlns:p14="http://schemas.microsoft.com/office/powerpoint/2010/main" val="1182527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16137">
              <a:defRPr/>
            </a:pPr>
            <a:r>
              <a:rPr lang="en-US" b="0" dirty="0">
                <a:solidFill>
                  <a:schemeClr val="accent4"/>
                </a:solidFill>
                <a:latin typeface="+mn-lt"/>
              </a:rPr>
              <a:t>Of persons who died of HIV disease from 1987 through 2020, the percentage who resided in the South increased from 28% to 55%, while the percentage in the Northeast decreased from 39% to 16%, and the percentage in the West decreased from 24% to 18%. The percentage in the Midwest has been relatively stable, ranging from 8% to 12%, and at 11% in 2020.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defTabSz="915988">
              <a:spcBef>
                <a:spcPct val="0"/>
              </a:spcBef>
            </a:pPr>
            <a:endParaRPr lang="en-US" altLang="en-US" b="0" dirty="0">
              <a:solidFill>
                <a:schemeClr val="accent4"/>
              </a:solidFill>
              <a:latin typeface="+mn-lt"/>
            </a:endParaRPr>
          </a:p>
          <a:p>
            <a:pPr marL="0" marR="0" lvl="0" indent="0" algn="l" defTabSz="915988" rtl="0" eaLnBrk="1" fontAlgn="base" latinLnBrk="0" hangingPunct="1">
              <a:lnSpc>
                <a:spcPct val="100000"/>
              </a:lnSpc>
              <a:spcBef>
                <a:spcPct val="0"/>
              </a:spcBef>
              <a:spcAft>
                <a:spcPct val="0"/>
              </a:spcAft>
              <a:buClrTx/>
              <a:buSzTx/>
              <a:buFontTx/>
              <a:buNone/>
              <a:tabLst/>
              <a:defRPr/>
            </a:pPr>
            <a:r>
              <a:rPr lang="en-US" sz="1200" b="0" kern="1200" dirty="0">
                <a:solidFill>
                  <a:schemeClr val="accent4"/>
                </a:solidFill>
                <a:effectLst/>
                <a:latin typeface="+mn-lt"/>
                <a:ea typeface="+mn-ea"/>
                <a:cs typeface="+mn-cs"/>
              </a:rPr>
              <a:t>Midwest: Illinois, Indiana, Iowa, Kansas, Michigan, Minnesota, Missouri, Nebraska, North Dakota, Ohio, South Dakota, and Wisconsin.</a:t>
            </a:r>
          </a:p>
          <a:p>
            <a:pPr marL="0" marR="0" lvl="0" indent="0" algn="l" defTabSz="915988" rtl="0" eaLnBrk="1" fontAlgn="base" latinLnBrk="0" hangingPunct="1">
              <a:lnSpc>
                <a:spcPct val="100000"/>
              </a:lnSpc>
              <a:spcBef>
                <a:spcPct val="0"/>
              </a:spcBef>
              <a:spcAft>
                <a:spcPct val="0"/>
              </a:spcAft>
              <a:buClrTx/>
              <a:buSzTx/>
              <a:buFontTx/>
              <a:buNone/>
              <a:tabLst/>
              <a:defRPr/>
            </a:pPr>
            <a:endParaRPr lang="en-US" altLang="en-US" b="0" dirty="0">
              <a:solidFill>
                <a:schemeClr val="accent4"/>
              </a:solidFill>
              <a:latin typeface="+mn-lt"/>
            </a:endParaRPr>
          </a:p>
          <a:p>
            <a:pPr marL="0" marR="0" lvl="0" indent="0" algn="l" defTabSz="915988" rtl="0" eaLnBrk="1" fontAlgn="base" latinLnBrk="0" hangingPunct="1">
              <a:lnSpc>
                <a:spcPct val="100000"/>
              </a:lnSpc>
              <a:spcBef>
                <a:spcPct val="0"/>
              </a:spcBef>
              <a:spcAft>
                <a:spcPct val="0"/>
              </a:spcAft>
              <a:buClrTx/>
              <a:buSzTx/>
              <a:buFontTx/>
              <a:buNone/>
              <a:tabLst/>
              <a:defRPr/>
            </a:pPr>
            <a:r>
              <a:rPr lang="en-US" altLang="en-US" b="0" dirty="0">
                <a:solidFill>
                  <a:schemeClr val="accent4"/>
                </a:solidFill>
                <a:latin typeface="+mn-lt"/>
              </a:rPr>
              <a:t>Northeast: Connecticut, Maine, Massachusetts, New Hampshire, New Jersey, New York, Pennsylvania, Rhode Island, Vermont</a:t>
            </a:r>
          </a:p>
          <a:p>
            <a:pPr marL="0" marR="0" lvl="0" indent="0" algn="l" defTabSz="915988" rtl="0" eaLnBrk="1" fontAlgn="base" latinLnBrk="0" hangingPunct="1">
              <a:lnSpc>
                <a:spcPct val="100000"/>
              </a:lnSpc>
              <a:spcBef>
                <a:spcPct val="0"/>
              </a:spcBef>
              <a:spcAft>
                <a:spcPct val="0"/>
              </a:spcAft>
              <a:buClrTx/>
              <a:buSzTx/>
              <a:buFontTx/>
              <a:buNone/>
              <a:tabLst/>
              <a:defRPr/>
            </a:pPr>
            <a:endParaRPr lang="en-US" altLang="en-US" b="0" dirty="0">
              <a:solidFill>
                <a:schemeClr val="accent4"/>
              </a:solidFill>
              <a:latin typeface="+mn-lt"/>
            </a:endParaRPr>
          </a:p>
          <a:p>
            <a:pPr marL="0" marR="0" lvl="0" indent="0" algn="l" defTabSz="915988" rtl="0" eaLnBrk="1" fontAlgn="base" latinLnBrk="0" hangingPunct="1">
              <a:lnSpc>
                <a:spcPct val="100000"/>
              </a:lnSpc>
              <a:spcBef>
                <a:spcPct val="0"/>
              </a:spcBef>
              <a:spcAft>
                <a:spcPct val="0"/>
              </a:spcAft>
              <a:buClrTx/>
              <a:buSzTx/>
              <a:buFontTx/>
              <a:buNone/>
              <a:tabLst/>
              <a:defRPr/>
            </a:pPr>
            <a:r>
              <a:rPr lang="en-US" altLang="en-US" b="0" dirty="0">
                <a:solidFill>
                  <a:schemeClr val="accent4"/>
                </a:solidFill>
                <a:latin typeface="+mn-lt"/>
              </a:rPr>
              <a:t>South: </a:t>
            </a:r>
            <a:r>
              <a:rPr lang="en-US" sz="1200" b="0" kern="1200" dirty="0">
                <a:solidFill>
                  <a:schemeClr val="accent4"/>
                </a:solidFill>
                <a:effectLst/>
                <a:latin typeface="+mn-lt"/>
                <a:ea typeface="+mn-ea"/>
                <a:cs typeface="+mn-cs"/>
              </a:rPr>
              <a:t>Alabama, Arkansas, Delaware, District of Columbia, Florida, Georgia, Kentucky, Louisiana, Maryland, Mississippi, North Carolina, Oklahoma, South Carolina, Tennessee, Texas, Virginia, and West Virginia.</a:t>
            </a:r>
          </a:p>
          <a:p>
            <a:pPr marL="0" marR="0" lvl="0" indent="0" algn="l" defTabSz="915988" rtl="0" eaLnBrk="1" fontAlgn="base" latinLnBrk="0" hangingPunct="1">
              <a:lnSpc>
                <a:spcPct val="100000"/>
              </a:lnSpc>
              <a:spcBef>
                <a:spcPct val="0"/>
              </a:spcBef>
              <a:spcAft>
                <a:spcPct val="0"/>
              </a:spcAft>
              <a:buClrTx/>
              <a:buSzTx/>
              <a:buFontTx/>
              <a:buNone/>
              <a:tabLst/>
              <a:defRPr/>
            </a:pPr>
            <a:endParaRPr lang="en-US" sz="1200" b="0" kern="1200" dirty="0">
              <a:solidFill>
                <a:schemeClr val="accent4"/>
              </a:solidFill>
              <a:effectLst/>
              <a:latin typeface="+mn-lt"/>
              <a:ea typeface="+mn-ea"/>
              <a:cs typeface="+mn-cs"/>
            </a:endParaRPr>
          </a:p>
          <a:p>
            <a:pPr marL="0" marR="0" lvl="0" indent="0" algn="l" defTabSz="915988" rtl="0" eaLnBrk="1" fontAlgn="base" latinLnBrk="0" hangingPunct="1">
              <a:lnSpc>
                <a:spcPct val="100000"/>
              </a:lnSpc>
              <a:spcBef>
                <a:spcPct val="0"/>
              </a:spcBef>
              <a:spcAft>
                <a:spcPct val="0"/>
              </a:spcAft>
              <a:buClrTx/>
              <a:buSzTx/>
              <a:buFontTx/>
              <a:buNone/>
              <a:tabLst/>
              <a:defRPr/>
            </a:pPr>
            <a:r>
              <a:rPr lang="en-US" sz="1200" b="0" kern="1200" dirty="0">
                <a:solidFill>
                  <a:schemeClr val="accent4"/>
                </a:solidFill>
                <a:effectLst/>
                <a:latin typeface="+mn-lt"/>
                <a:ea typeface="+mn-ea"/>
                <a:cs typeface="+mn-cs"/>
              </a:rPr>
              <a:t>West: Alaska, Arizona, California, Colorado, Hawaii, Idaho, Montana, Nevada, New Mexico, Oregon, Utah, Washington, and Wyoming.</a:t>
            </a:r>
          </a:p>
          <a:p>
            <a:pPr defTabSz="915988">
              <a:spcBef>
                <a:spcPct val="0"/>
              </a:spcBef>
            </a:pPr>
            <a:endParaRPr lang="en-US" altLang="en-US" dirty="0">
              <a:latin typeface="+mn-lt"/>
            </a:endParaRPr>
          </a:p>
          <a:p>
            <a:endParaRPr lang="en-US" dirty="0">
              <a:latin typeface="+mn-lt"/>
            </a:endParaRPr>
          </a:p>
          <a:p>
            <a:r>
              <a:rPr lang="en-US" dirty="0"/>
              <a:t> </a:t>
            </a:r>
          </a:p>
          <a:p>
            <a:r>
              <a:rPr lang="en-US" dirty="0">
                <a:solidFill>
                  <a:srgbClr val="000000"/>
                </a:solidFill>
              </a:rPr>
              <a:t> </a:t>
            </a: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15</a:t>
            </a:fld>
            <a:endParaRPr lang="en-US"/>
          </a:p>
        </p:txBody>
      </p:sp>
    </p:spTree>
    <p:extLst>
      <p:ext uri="{BB962C8B-B14F-4D97-AF65-F5344CB8AC3E}">
        <p14:creationId xmlns:p14="http://schemas.microsoft.com/office/powerpoint/2010/main" val="105372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fontAlgn="base"/>
            <a:r>
              <a:rPr lang="en-US" sz="1200" b="0" kern="1200" dirty="0">
                <a:solidFill>
                  <a:schemeClr val="accent4"/>
                </a:solidFill>
                <a:effectLst/>
                <a:latin typeface="+mn-lt"/>
                <a:ea typeface="+mn-ea"/>
                <a:cs typeface="+mn-cs"/>
              </a:rPr>
              <a:t>The age-adjusted rate of death </a:t>
            </a:r>
            <a:r>
              <a:rPr lang="en-US" sz="1200" b="0" dirty="0">
                <a:solidFill>
                  <a:schemeClr val="accent4"/>
                </a:solidFill>
                <a:latin typeface="+mn-lt"/>
              </a:rPr>
              <a:t>with HIV disease as the underlying cause </a:t>
            </a:r>
            <a:r>
              <a:rPr lang="en-US" sz="1200" b="0" kern="1200" dirty="0">
                <a:solidFill>
                  <a:schemeClr val="accent4"/>
                </a:solidFill>
                <a:effectLst/>
                <a:latin typeface="+mn-lt"/>
                <a:ea typeface="+mn-ea"/>
                <a:cs typeface="+mn-cs"/>
              </a:rPr>
              <a:t>has been highest among Black or African American persons and second highest among Hispanic or Latino persons.</a:t>
            </a:r>
          </a:p>
          <a:p>
            <a:pPr fontAlgn="base"/>
            <a:endParaRPr lang="en-US" sz="1200" b="0" kern="1200" dirty="0">
              <a:solidFill>
                <a:schemeClr val="accent4"/>
              </a:solidFill>
              <a:effectLst/>
              <a:latin typeface="+mn-lt"/>
              <a:ea typeface="+mn-ea"/>
              <a:cs typeface="+mn-cs"/>
            </a:endParaRPr>
          </a:p>
          <a:p>
            <a:pPr fontAlgn="base"/>
            <a:r>
              <a:rPr lang="en-US" sz="1200" b="0" kern="1200" dirty="0">
                <a:solidFill>
                  <a:schemeClr val="accent4"/>
                </a:solidFill>
                <a:effectLst/>
                <a:latin typeface="+mn-lt"/>
                <a:ea typeface="+mn-ea"/>
                <a:cs typeface="+mn-cs"/>
              </a:rPr>
              <a:t>In every racial/ethnic group, the rate decreased greatly from 1995 through 1998. Among Black/African American persons, however, the percentage decrease in the rate from 1995 to 1998 was lower (58%) compared to a 67% decrease among American Indian/Alaska Native persons, a 73% decrease among Asian/Pacific Islander persons, a 72% decrease among Hispanic/Latino persons, and a 76% decrease among White persons. </a:t>
            </a:r>
          </a:p>
          <a:p>
            <a:pPr fontAlgn="base"/>
            <a:endParaRPr lang="en-US" sz="1200" b="0" kern="1200" dirty="0">
              <a:solidFill>
                <a:schemeClr val="accent4"/>
              </a:solidFill>
              <a:effectLst/>
              <a:latin typeface="+mn-lt"/>
              <a:ea typeface="+mn-ea"/>
              <a:cs typeface="+mn-cs"/>
            </a:endParaRPr>
          </a:p>
          <a:p>
            <a:pPr fontAlgn="base"/>
            <a:r>
              <a:rPr lang="en-US" sz="1200" b="0" kern="1200" dirty="0">
                <a:solidFill>
                  <a:schemeClr val="accent4"/>
                </a:solidFill>
                <a:effectLst/>
                <a:latin typeface="+mn-lt"/>
                <a:ea typeface="+mn-ea"/>
                <a:cs typeface="+mn-cs"/>
              </a:rPr>
              <a:t>Hispanic/Latino persons can be of any race.</a:t>
            </a:r>
          </a:p>
          <a:p>
            <a:pPr fontAlgn="base"/>
            <a:endParaRPr lang="en-US" sz="1200" b="0" kern="1200" dirty="0">
              <a:solidFill>
                <a:schemeClr val="accent4"/>
              </a:solidFill>
              <a:effectLst/>
              <a:latin typeface="+mn-lt"/>
              <a:ea typeface="+mn-ea"/>
              <a:cs typeface="+mn-cs"/>
            </a:endParaRPr>
          </a:p>
          <a:p>
            <a:pPr fontAlgn="base"/>
            <a:r>
              <a:rPr lang="en-US" sz="1200" b="0" kern="1200" dirty="0">
                <a:solidFill>
                  <a:schemeClr val="accent4"/>
                </a:solidFill>
                <a:effectLst/>
                <a:latin typeface="+mn-lt"/>
                <a:ea typeface="+mn-ea"/>
                <a:cs typeface="+mn-cs"/>
              </a:rPr>
              <a:t>For the calculation of national death rates by race and ethnicity, data for a few states were excluded for the years when death certificates for those states did not collect information on Hispanic/Latino ethnicity. The states for which data were omitted were: Connecticut and Louisiana in 1990, New Hampshire through 1992, and Oklahoma through 1996. </a:t>
            </a:r>
          </a:p>
          <a:p>
            <a:pPr fontAlgn="base"/>
            <a:r>
              <a:rPr lang="en-US" sz="1200" b="0" kern="1200" dirty="0">
                <a:solidFill>
                  <a:schemeClr val="accent4"/>
                </a:solidFill>
                <a:effectLst/>
                <a:latin typeface="+mn-lt"/>
                <a:ea typeface="+mn-ea"/>
                <a:cs typeface="+mn-cs"/>
              </a:rPr>
              <a:t> </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800" b="0" kern="1200" dirty="0">
                <a:solidFill>
                  <a:schemeClr val="tx1"/>
                </a:solidFill>
                <a:effectLst/>
                <a:latin typeface="+mn-lt"/>
                <a:ea typeface="+mn-ea"/>
                <a:cs typeface="+mn-cs"/>
              </a:rPr>
              <a:t>The data for this slide come from death certificate data compiled by the National Center for Health Statistics (NCHS). </a:t>
            </a:r>
            <a:r>
              <a:rPr lang="en-US" sz="1800" b="0" dirty="0"/>
              <a:t>Data for years 1990-1998 were requested from NCHS and analyzed by CDC’s HIV Surveillance Branch. Data for years 1999-2020 were published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0" dirty="0">
              <a:latin typeface="Arial" panose="020B06040202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a:p>
        </p:txBody>
      </p:sp>
    </p:spTree>
    <p:extLst>
      <p:ext uri="{BB962C8B-B14F-4D97-AF65-F5344CB8AC3E}">
        <p14:creationId xmlns:p14="http://schemas.microsoft.com/office/powerpoint/2010/main" val="3746888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accent4"/>
                </a:solidFill>
                <a:effectLst/>
                <a:latin typeface="+mn-lt"/>
                <a:ea typeface="+mn-ea"/>
                <a:cs typeface="+mn-cs"/>
              </a:rPr>
              <a:t>From 1990 through 2020, the percentage of Black/African Americans among persons who died of HIV disease as the underlying cause increased from 29% to 51%, while the percentage of White persons decreased from 53% to 32%. This shift in the racial/ethnic distribution of deaths accelerated from 1996 through 1998, coincident with the increasing use of highly active antiretroviral therapy, suggesting that the shift may have resulted in part from differential access to therapy. For all years, the percentage of Hispanic/Latino persons was stable, ranging from approximately 13% to 15%, and the percentage of persons in other racial/ethnic groups (including Asian/Pacific Islander persons and American Indian/Alaska Native persons) was stable, ranging from 1% to 2%. In addition, the percentage of persons of unspecified race/ethnicity decreased from 4% to around 1%.  </a:t>
            </a:r>
          </a:p>
          <a:p>
            <a:pPr fontAlgn="base"/>
            <a:endParaRPr lang="en-US" sz="1200" b="0" kern="1200" dirty="0">
              <a:solidFill>
                <a:schemeClr val="accent4"/>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accent4"/>
                </a:solidFill>
                <a:effectLst/>
                <a:latin typeface="+mn-lt"/>
                <a:ea typeface="+mn-ea"/>
                <a:cs typeface="+mn-cs"/>
              </a:rPr>
              <a:t>Hispanic/Latino persons can be of any race. </a:t>
            </a:r>
          </a:p>
          <a:p>
            <a:pPr fontAlgn="base"/>
            <a:endParaRPr lang="en-US" sz="1200" b="0" kern="1200" dirty="0">
              <a:solidFill>
                <a:schemeClr val="accent4"/>
              </a:solidFill>
              <a:effectLst/>
              <a:latin typeface="+mn-lt"/>
              <a:ea typeface="+mn-ea"/>
              <a:cs typeface="+mn-cs"/>
            </a:endParaRPr>
          </a:p>
          <a:p>
            <a:pPr fontAlgn="base"/>
            <a:r>
              <a:rPr lang="en-US" sz="1200" b="0" kern="1200" dirty="0">
                <a:solidFill>
                  <a:schemeClr val="accent4"/>
                </a:solidFill>
                <a:effectLst/>
                <a:latin typeface="+mn-lt"/>
                <a:ea typeface="+mn-ea"/>
                <a:cs typeface="+mn-cs"/>
              </a:rPr>
              <a:t>For the calculation of the national percentage of deaths by race and ethnicity, data for a few states were excluded for the years when death certificates for those states did not collect information on Hispanic/Latino ethnicity. The states for which data were omitted are Connecticut and Louisiana in 1990, New Hampshire through 1992, and Oklahoma through 1996.</a:t>
            </a:r>
          </a:p>
          <a:p>
            <a:pPr fontAlgn="base"/>
            <a:endParaRPr lang="en-US" sz="1200" b="0" kern="1200" dirty="0">
              <a:solidFill>
                <a:schemeClr val="accent4"/>
              </a:solidFill>
              <a:effectLst/>
              <a:latin typeface="+mn-lt"/>
              <a:ea typeface="+mn-ea"/>
              <a:cs typeface="+mn-cs"/>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0" dirty="0">
              <a:latin typeface="Arial" panose="020B0604020202020204" pitchFamily="34" charset="0"/>
            </a:endParaRPr>
          </a:p>
          <a:p>
            <a:pPr marL="229034" indent="-229034">
              <a:lnSpc>
                <a:spcPct val="80000"/>
              </a:lnSpc>
            </a:pPr>
            <a:endParaRPr lang="en-US" dirty="0">
              <a:latin typeface="Arial" charset="0"/>
            </a:endParaRPr>
          </a:p>
          <a:p>
            <a:pPr marL="229034" indent="-229034">
              <a:lnSpc>
                <a:spcPct val="80000"/>
              </a:lnSpc>
            </a:pPr>
            <a:endParaRPr lang="en-US" dirty="0">
              <a:latin typeface="Arial" charset="0"/>
            </a:endParaRPr>
          </a:p>
          <a:p>
            <a:endParaRPr lang="en-US" dirty="0"/>
          </a:p>
          <a:p>
            <a:r>
              <a:rPr lang="en-US" dirty="0"/>
              <a:t> </a:t>
            </a:r>
          </a:p>
          <a:p>
            <a:r>
              <a:rPr lang="en-US" dirty="0">
                <a:solidFill>
                  <a:srgbClr val="000000"/>
                </a:solidFill>
              </a:rPr>
              <a:t> </a:t>
            </a: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17</a:t>
            </a:fld>
            <a:endParaRPr lang="en-US"/>
          </a:p>
        </p:txBody>
      </p:sp>
    </p:spTree>
    <p:extLst>
      <p:ext uri="{BB962C8B-B14F-4D97-AF65-F5344CB8AC3E}">
        <p14:creationId xmlns:p14="http://schemas.microsoft.com/office/powerpoint/2010/main" val="2920289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fontAlgn="base"/>
            <a:r>
              <a:rPr lang="en-US" sz="1200" kern="1200" dirty="0">
                <a:solidFill>
                  <a:schemeClr val="accent4"/>
                </a:solidFill>
                <a:effectLst/>
                <a:latin typeface="+mn-lt"/>
                <a:ea typeface="+mn-ea"/>
                <a:cs typeface="+mn-cs"/>
              </a:rPr>
              <a:t>For both males and females, in the most recent 5 years for which data were available, the rates of death </a:t>
            </a:r>
            <a:r>
              <a:rPr kumimoji="0" lang="en-US" sz="1200" b="0" i="0" u="none" strike="noStrike" kern="1200" cap="none" spc="0" normalizeH="0" baseline="0" noProof="0" dirty="0">
                <a:ln>
                  <a:noFill/>
                </a:ln>
                <a:solidFill>
                  <a:schemeClr val="accent4"/>
                </a:solidFill>
                <a:effectLst/>
                <a:uLnTx/>
                <a:uFillTx/>
                <a:latin typeface="+mn-lt"/>
                <a:ea typeface="+mn-ea"/>
                <a:cs typeface="+mn-cs"/>
              </a:rPr>
              <a:t>with HIV disease as the underlying cause </a:t>
            </a:r>
            <a:r>
              <a:rPr lang="en-US" sz="1200" kern="1200" dirty="0">
                <a:solidFill>
                  <a:schemeClr val="accent4"/>
                </a:solidFill>
                <a:effectLst/>
                <a:latin typeface="+mn-lt"/>
                <a:ea typeface="+mn-ea"/>
                <a:cs typeface="+mn-cs"/>
              </a:rPr>
              <a:t>among Black/African American persons were higher than the rates among Hispanic/Latino persons, which were higher than the rates among the remaining racial/ethnic groups. The rate among Black/African American females was higher than the rate among males in every racial/ethnic group, except Black/African American males.  Among males, the rate among Asian/Pacific Islander persons were lower than the rates in each of the four other groups, including White persons, and the rate among American Indian/Alaska Native males was higher than the rate among White males.  </a:t>
            </a:r>
          </a:p>
          <a:p>
            <a:pPr fontAlgn="base"/>
            <a:endParaRPr lang="en-US" sz="1200" kern="1200" dirty="0">
              <a:solidFill>
                <a:schemeClr val="accent4"/>
              </a:solidFill>
              <a:effectLst/>
              <a:latin typeface="+mn-lt"/>
              <a:ea typeface="+mn-ea"/>
              <a:cs typeface="+mn-cs"/>
            </a:endParaRPr>
          </a:p>
          <a:p>
            <a:pPr fontAlgn="base"/>
            <a:r>
              <a:rPr lang="en-US" sz="1200" kern="1200" dirty="0">
                <a:solidFill>
                  <a:schemeClr val="accent4"/>
                </a:solidFill>
                <a:effectLst/>
                <a:latin typeface="+mn-lt"/>
                <a:ea typeface="+mn-ea"/>
                <a:cs typeface="+mn-cs"/>
              </a:rPr>
              <a:t>Hispanic/Latino persons can be of any race.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chemeClr val="accent4"/>
              </a:solidFill>
              <a:latin typeface="Calibri" panose="020F0502020204030204" pitchFamily="34" charset="0"/>
              <a:cs typeface="Calibri" panose="020F0502020204030204" pitchFamily="34" charset="0"/>
            </a:endParaRPr>
          </a:p>
          <a:p>
            <a:pPr fontAlgn="base"/>
            <a:r>
              <a:rPr lang="en-US" sz="1200" dirty="0">
                <a:solidFill>
                  <a:schemeClr val="accent4"/>
                </a:solidFill>
                <a:latin typeface="Calibri" panose="020F0502020204030204" pitchFamily="34" charset="0"/>
                <a:cs typeface="Calibri" panose="020F0502020204030204" pitchFamily="34" charset="0"/>
              </a:rPr>
              <a:t>Death rates are </a:t>
            </a:r>
            <a:r>
              <a:rPr lang="en-US" sz="1200" dirty="0">
                <a:solidFill>
                  <a:schemeClr val="accent4"/>
                </a:solidFill>
                <a:effectLst/>
                <a:latin typeface="Verdana" panose="020B0604030504040204" pitchFamily="34" charset="0"/>
                <a:ea typeface="Calibri" panose="020F0502020204030204" pitchFamily="34" charset="0"/>
              </a:rPr>
              <a:t>considered </a:t>
            </a:r>
            <a:r>
              <a:rPr lang="en-US" sz="1200" dirty="0">
                <a:solidFill>
                  <a:schemeClr val="accent4"/>
                </a:solidFill>
                <a:latin typeface="Calibri" panose="020F0502020204030204" pitchFamily="34" charset="0"/>
                <a:cs typeface="Calibri" panose="020F0502020204030204" pitchFamily="34" charset="0"/>
              </a:rPr>
              <a:t>unreliable when the rate is calculated with a numerator of 20 or less. </a:t>
            </a:r>
            <a:endParaRPr lang="en-US" sz="1200" kern="1200" dirty="0">
              <a:solidFill>
                <a:schemeClr val="accent4"/>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chemeClr val="accent4"/>
                </a:solidFill>
                <a:latin typeface="Calibri" panose="020F0502020204030204" pitchFamily="34" charset="0"/>
                <a:cs typeface="Calibri" panose="020F0502020204030204" pitchFamily="34" charset="0"/>
              </a:rPr>
              <a:t>Unreliable annual age-adjusted rates among American Indian/Alaska Native and Asian/Pacific Islander females.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chemeClr val="accent4"/>
              </a:solidFill>
              <a:latin typeface="Calibri" panose="020F0502020204030204" pitchFamily="34" charset="0"/>
              <a:cs typeface="Calibri" panose="020F0502020204030204" pitchFamily="34" charset="0"/>
            </a:endParaRPr>
          </a:p>
          <a:p>
            <a:pPr fontAlgn="base"/>
            <a:endParaRPr lang="en-US" sz="1200" kern="1200" dirty="0">
              <a:solidFill>
                <a:schemeClr val="accent4"/>
              </a:solidFill>
              <a:effectLst/>
              <a:latin typeface="+mn-lt"/>
              <a:ea typeface="+mn-ea"/>
              <a:cs typeface="+mn-cs"/>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6505D353-1430-4CA8-B696-35569935E51E}" type="slidenum">
              <a:rPr lang="en-US" smtClean="0"/>
              <a:pPr/>
              <a:t>18</a:t>
            </a:fld>
            <a:endParaRPr lang="en-US"/>
          </a:p>
        </p:txBody>
      </p:sp>
    </p:spTree>
    <p:extLst>
      <p:ext uri="{BB962C8B-B14F-4D97-AF65-F5344CB8AC3E}">
        <p14:creationId xmlns:p14="http://schemas.microsoft.com/office/powerpoint/2010/main" val="1424813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fontAlgn="base"/>
            <a:r>
              <a:rPr lang="en-US" sz="1200" kern="1200" dirty="0">
                <a:solidFill>
                  <a:schemeClr val="accent4"/>
                </a:solidFill>
                <a:effectLst/>
                <a:latin typeface="+mn-lt"/>
                <a:ea typeface="+mn-ea"/>
                <a:cs typeface="+mn-cs"/>
              </a:rPr>
              <a:t>This graph illustrates rates of death </a:t>
            </a:r>
            <a:r>
              <a:rPr lang="en-US" sz="1200" dirty="0">
                <a:solidFill>
                  <a:schemeClr val="accent4"/>
                </a:solidFill>
                <a:latin typeface="+mn-lt"/>
              </a:rPr>
              <a:t>with HIV </a:t>
            </a:r>
            <a:r>
              <a:rPr lang="en-US" sz="1200" dirty="0">
                <a:solidFill>
                  <a:schemeClr val="accent4"/>
                </a:solidFill>
                <a:latin typeface="Calibri" panose="020F0502020204030204" pitchFamily="34" charset="0"/>
              </a:rPr>
              <a:t>disease</a:t>
            </a:r>
            <a:r>
              <a:rPr lang="en-US" sz="1200" dirty="0">
                <a:solidFill>
                  <a:schemeClr val="accent4"/>
                </a:solidFill>
                <a:latin typeface="+mn-lt"/>
              </a:rPr>
              <a:t> as the underlying cause </a:t>
            </a:r>
            <a:r>
              <a:rPr lang="en-US" sz="1200" kern="1200" dirty="0">
                <a:solidFill>
                  <a:schemeClr val="accent4"/>
                </a:solidFill>
                <a:effectLst/>
                <a:latin typeface="+mn-lt"/>
                <a:ea typeface="+mn-ea"/>
                <a:cs typeface="+mn-cs"/>
              </a:rPr>
              <a:t>by geographic region and race/ethnicity in the most recent five years for which data were available. Black/African American persons had the highest rate in each of the four regions. The rates among Black/African</a:t>
            </a:r>
            <a:r>
              <a:rPr lang="en-US" sz="1200" kern="1200" baseline="0" dirty="0">
                <a:solidFill>
                  <a:schemeClr val="accent4"/>
                </a:solidFill>
                <a:effectLst/>
                <a:latin typeface="+mn-lt"/>
                <a:ea typeface="+mn-ea"/>
                <a:cs typeface="+mn-cs"/>
              </a:rPr>
              <a:t> American persons were similar and higher in the Northeast and South than in the other two regions. </a:t>
            </a:r>
            <a:r>
              <a:rPr lang="en-US" sz="1200" kern="1200" dirty="0">
                <a:solidFill>
                  <a:schemeClr val="accent4"/>
                </a:solidFill>
                <a:effectLst/>
                <a:latin typeface="+mn-lt"/>
                <a:ea typeface="+mn-ea"/>
                <a:cs typeface="+mn-cs"/>
              </a:rPr>
              <a:t>The rates among Hispanic/Latino persons varied by region, but the rates among White persons did not vary significantly by region, except for being lower in the Midwest than elsewhere.  </a:t>
            </a:r>
          </a:p>
          <a:p>
            <a:pPr fontAlgn="base"/>
            <a:r>
              <a:rPr lang="en-US" sz="1200" kern="1200" dirty="0">
                <a:solidFill>
                  <a:schemeClr val="accent4"/>
                </a:solidFill>
                <a:effectLst/>
                <a:latin typeface="+mn-lt"/>
                <a:ea typeface="+mn-ea"/>
                <a:cs typeface="+mn-cs"/>
              </a:rPr>
              <a:t> </a:t>
            </a:r>
          </a:p>
          <a:p>
            <a:pPr fontAlgn="base"/>
            <a:r>
              <a:rPr lang="en-US" sz="1200" kern="1200" dirty="0">
                <a:solidFill>
                  <a:schemeClr val="accent4"/>
                </a:solidFill>
                <a:effectLst/>
                <a:latin typeface="+mn-lt"/>
                <a:ea typeface="+mn-ea"/>
                <a:cs typeface="+mn-cs"/>
              </a:rPr>
              <a:t>Only in the Northeast was the rate among Hispanic/Latino persons several times as high as the rate among White persons. In the West, the rate among Hispanic/Latino persons was slightly higher than the rate among White persons.</a:t>
            </a:r>
            <a:r>
              <a:rPr lang="en-US" sz="1200" b="1" kern="1200" dirty="0">
                <a:solidFill>
                  <a:schemeClr val="accent4"/>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accent4"/>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accent4"/>
                </a:solidFill>
                <a:effectLst/>
                <a:latin typeface="+mn-lt"/>
                <a:ea typeface="+mn-ea"/>
                <a:cs typeface="+mn-cs"/>
              </a:rPr>
              <a:t>Hispanic/Latino persons can be of any race.</a:t>
            </a:r>
          </a:p>
          <a:p>
            <a:pPr fontAlgn="base"/>
            <a:endParaRPr lang="en-US" sz="1200" kern="1200" dirty="0">
              <a:solidFill>
                <a:schemeClr val="accent4"/>
              </a:solidFill>
              <a:effectLst/>
              <a:latin typeface="+mn-lt"/>
              <a:ea typeface="+mn-ea"/>
              <a:cs typeface="+mn-cs"/>
            </a:endParaRPr>
          </a:p>
          <a:p>
            <a:pPr algn="l"/>
            <a:r>
              <a:rPr lang="en-US" sz="1200" kern="1200" dirty="0">
                <a:solidFill>
                  <a:schemeClr val="accent4"/>
                </a:solidFill>
                <a:effectLst/>
                <a:latin typeface="+mn-lt"/>
                <a:ea typeface="+mn-ea"/>
                <a:cs typeface="+mn-cs"/>
              </a:rPr>
              <a:t>Data for American Indian/Alaska Native persons and Asian/Pacific Islander persons were either unreliable or suppressed for years 2016-2020. </a:t>
            </a:r>
            <a:r>
              <a:rPr lang="en-US" b="0" i="0" dirty="0">
                <a:solidFill>
                  <a:schemeClr val="accent4"/>
                </a:solidFill>
                <a:effectLst/>
                <a:latin typeface="Verdana" panose="020B0604030504040204" pitchFamily="34" charset="0"/>
              </a:rPr>
              <a:t>Data are suppressed when the data meet the criteria for confidentiality constraints. Death rates are flagged as unreliable when the rate is calculated with a numerator of 20 or less. </a:t>
            </a:r>
          </a:p>
          <a:p>
            <a:pPr algn="l"/>
            <a:endParaRPr lang="en-US" sz="1200" kern="1200" dirty="0">
              <a:solidFill>
                <a:schemeClr val="accent4"/>
              </a:solidFill>
              <a:effectLst/>
              <a:latin typeface="+mn-lt"/>
              <a:ea typeface="+mn-ea"/>
              <a:cs typeface="+mn-cs"/>
            </a:endParaRPr>
          </a:p>
          <a:p>
            <a:pPr fontAlgn="base"/>
            <a:r>
              <a:rPr lang="en-US" sz="1200" kern="1200" dirty="0">
                <a:solidFill>
                  <a:schemeClr val="accent4"/>
                </a:solidFill>
                <a:effectLst/>
                <a:latin typeface="+mn-lt"/>
                <a:ea typeface="+mn-ea"/>
                <a:cs typeface="+mn-cs"/>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fontAlgn="auto">
              <a:spcBef>
                <a:spcPts val="0"/>
              </a:spcBef>
              <a:spcAft>
                <a:spcPts val="0"/>
              </a:spcAft>
              <a:defRPr/>
            </a:pPr>
            <a:endParaRPr lang="en-US" b="0" dirty="0">
              <a:latin typeface="Arial" charset="0"/>
            </a:endParaRPr>
          </a:p>
          <a:p>
            <a:endParaRPr lang="en-US" sz="1200" kern="1200" dirty="0">
              <a:solidFill>
                <a:schemeClr val="tx1"/>
              </a:solidFill>
              <a:effectLst/>
              <a:latin typeface="+mn-lt"/>
              <a:ea typeface="+mn-ea"/>
              <a:cs typeface="+mn-cs"/>
            </a:endParaRPr>
          </a:p>
          <a:p>
            <a:pPr marL="0" marR="0" lvl="0" indent="0" algn="l" defTabSz="915988"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Midwest: </a:t>
            </a:r>
            <a:r>
              <a:rPr lang="en-US" sz="1200" b="0" kern="1200" dirty="0">
                <a:solidFill>
                  <a:schemeClr val="tx1"/>
                </a:solidFill>
                <a:effectLst/>
                <a:latin typeface="+mn-lt"/>
                <a:ea typeface="+mn-ea"/>
                <a:cs typeface="+mn-cs"/>
              </a:rPr>
              <a:t>Illinois, Indiana, Iowa, Kansas, Michigan, Minnesota, Missouri, Nebraska, North Dakota, Ohio, South Dakota, and Wisconsin.</a:t>
            </a:r>
            <a:endParaRPr lang="en-US" sz="1200" kern="1200" dirty="0">
              <a:solidFill>
                <a:schemeClr val="tx1"/>
              </a:solidFill>
              <a:effectLst/>
              <a:latin typeface="+mn-lt"/>
              <a:ea typeface="+mn-ea"/>
              <a:cs typeface="+mn-cs"/>
            </a:endParaRPr>
          </a:p>
          <a:p>
            <a:pPr marL="0" marR="0" lvl="0" indent="0" algn="l" defTabSz="915988" rtl="0" eaLnBrk="1" fontAlgn="base" latinLnBrk="0" hangingPunct="1">
              <a:lnSpc>
                <a:spcPct val="100000"/>
              </a:lnSpc>
              <a:spcBef>
                <a:spcPct val="0"/>
              </a:spcBef>
              <a:spcAft>
                <a:spcPct val="0"/>
              </a:spcAft>
              <a:buClrTx/>
              <a:buSzTx/>
              <a:buFontTx/>
              <a:buNone/>
              <a:tabLst/>
              <a:defRPr/>
            </a:pPr>
            <a:endParaRPr lang="en-US" altLang="en-US" dirty="0">
              <a:latin typeface="+mn-lt"/>
            </a:endParaRPr>
          </a:p>
          <a:p>
            <a:pPr marL="0" marR="0" lvl="0" indent="0" algn="l" defTabSz="915988" rtl="0" eaLnBrk="1" fontAlgn="base" latinLnBrk="0" hangingPunct="1">
              <a:lnSpc>
                <a:spcPct val="100000"/>
              </a:lnSpc>
              <a:spcBef>
                <a:spcPct val="0"/>
              </a:spcBef>
              <a:spcAft>
                <a:spcPct val="0"/>
              </a:spcAft>
              <a:buClrTx/>
              <a:buSzTx/>
              <a:buFontTx/>
              <a:buNone/>
              <a:tabLst/>
              <a:defRPr/>
            </a:pPr>
            <a:r>
              <a:rPr lang="en-US" altLang="en-US" dirty="0">
                <a:latin typeface="+mn-lt"/>
              </a:rPr>
              <a:t>Northeast: Connecticut, Maine, Massachusetts, New Hampshire, New Jersey, New York, Pennsylvania, Rhode Island, Vermont.</a:t>
            </a:r>
          </a:p>
          <a:p>
            <a:pPr marL="0" marR="0" lvl="0" indent="0" algn="l" defTabSz="915988" rtl="0" eaLnBrk="1" fontAlgn="base" latinLnBrk="0" hangingPunct="1">
              <a:lnSpc>
                <a:spcPct val="100000"/>
              </a:lnSpc>
              <a:spcBef>
                <a:spcPct val="0"/>
              </a:spcBef>
              <a:spcAft>
                <a:spcPct val="0"/>
              </a:spcAft>
              <a:buClrTx/>
              <a:buSzTx/>
              <a:buFontTx/>
              <a:buNone/>
              <a:tabLst/>
              <a:defRPr/>
            </a:pPr>
            <a:endParaRPr lang="en-US" altLang="en-US" dirty="0">
              <a:latin typeface="+mn-lt"/>
            </a:endParaRPr>
          </a:p>
          <a:p>
            <a:pPr marL="0" marR="0" lvl="0" indent="0" algn="l" defTabSz="915988" rtl="0" eaLnBrk="1" fontAlgn="base" latinLnBrk="0" hangingPunct="1">
              <a:lnSpc>
                <a:spcPct val="100000"/>
              </a:lnSpc>
              <a:spcBef>
                <a:spcPct val="0"/>
              </a:spcBef>
              <a:spcAft>
                <a:spcPct val="0"/>
              </a:spcAft>
              <a:buClrTx/>
              <a:buSzTx/>
              <a:buFontTx/>
              <a:buNone/>
              <a:tabLst/>
              <a:defRPr/>
            </a:pPr>
            <a:r>
              <a:rPr lang="en-US" altLang="en-US" dirty="0">
                <a:latin typeface="+mn-lt"/>
              </a:rPr>
              <a:t>South: </a:t>
            </a:r>
            <a:r>
              <a:rPr lang="en-US" sz="1200" kern="1200" dirty="0">
                <a:solidFill>
                  <a:schemeClr val="tx1"/>
                </a:solidFill>
                <a:effectLst/>
                <a:latin typeface="+mn-lt"/>
                <a:ea typeface="+mn-ea"/>
                <a:cs typeface="+mn-cs"/>
              </a:rPr>
              <a:t>Alabama, Arkansas, Delaware, District of Columbia, Florida, Georgia, Kentucky, Louisiana, Maryland, Mississippi, North Carolina, Oklahoma, South Carolina, Tennessee, Texas, Virginia, and West Virginia.</a:t>
            </a:r>
          </a:p>
          <a:p>
            <a:pPr marL="0" marR="0" lvl="0" indent="0" algn="l" defTabSz="915988" rtl="0" eaLnBrk="1" fontAlgn="base" latinLnBrk="0" hangingPunct="1">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5988"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West: Alaska, Arizona, California, Colorado, Hawaii, Idaho, Montana, Nevada, New Mexico, Oregon, Utah, Washington, and Wyoming.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19</a:t>
            </a:fld>
            <a:endParaRPr lang="en-US"/>
          </a:p>
        </p:txBody>
      </p:sp>
    </p:spTree>
    <p:extLst>
      <p:ext uri="{BB962C8B-B14F-4D97-AF65-F5344CB8AC3E}">
        <p14:creationId xmlns:p14="http://schemas.microsoft.com/office/powerpoint/2010/main" val="390927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16137">
              <a:defRPr/>
            </a:pPr>
            <a:r>
              <a:rPr lang="en-US" dirty="0">
                <a:latin typeface="+mn-lt"/>
              </a:rPr>
              <a:t>The slides in this series are based on data compiled by the National Center for Health Statistics (NCHS) from death certificates of US residents in the 50 states and the District of Columbia for the years 1987-2020 </a:t>
            </a:r>
            <a:r>
              <a:rPr lang="en-US" sz="1200" dirty="0"/>
              <a:t>and downloaded from the CDC WONDER Online Database </a:t>
            </a:r>
            <a:r>
              <a:rPr lang="en-US" sz="1200" dirty="0">
                <a:hlinkClick r:id="rId3"/>
              </a:rPr>
              <a:t>https://wonder.cdc.gov/</a:t>
            </a:r>
            <a:r>
              <a:rPr lang="en-US" dirty="0">
                <a:latin typeface="+mn-lt"/>
              </a:rPr>
              <a:t> . The underlying cause of each death is selected from the conditions reported by physicians, medical examiners, and coroners in the cause-of-death section of the death certificate. When more than one condition is reported, the underlying cause is determined by using a set of standardized rules promulgated as part of the </a:t>
            </a:r>
            <a:r>
              <a:rPr lang="en-US" i="1" dirty="0">
                <a:latin typeface="+mn-lt"/>
              </a:rPr>
              <a:t>International Classification of Diseases</a:t>
            </a:r>
            <a:r>
              <a:rPr lang="en-US" dirty="0">
                <a:latin typeface="+mn-lt"/>
              </a:rPr>
              <a:t> (</a:t>
            </a:r>
            <a:r>
              <a:rPr lang="en-US" i="1" dirty="0">
                <a:latin typeface="+mn-lt"/>
              </a:rPr>
              <a:t>ICD</a:t>
            </a:r>
            <a:r>
              <a:rPr lang="en-US" dirty="0">
                <a:latin typeface="+mn-lt"/>
              </a:rPr>
              <a:t>). Changes in these rules often accompany a revision of the </a:t>
            </a:r>
            <a:r>
              <a:rPr lang="en-US" i="1" dirty="0">
                <a:latin typeface="+mn-lt"/>
              </a:rPr>
              <a:t>ICD</a:t>
            </a:r>
            <a:r>
              <a:rPr lang="en-US" dirty="0">
                <a:latin typeface="+mn-lt"/>
              </a:rPr>
              <a:t>. Beginning with 1999 deaths, the 10</a:t>
            </a:r>
            <a:r>
              <a:rPr lang="en-US" baseline="30000" dirty="0">
                <a:latin typeface="+mn-lt"/>
              </a:rPr>
              <a:t>th </a:t>
            </a:r>
            <a:r>
              <a:rPr lang="en-US" dirty="0">
                <a:latin typeface="+mn-lt"/>
              </a:rPr>
              <a:t>revision of the ICD (</a:t>
            </a:r>
            <a:r>
              <a:rPr lang="en-US" i="1" dirty="0">
                <a:latin typeface="+mn-lt"/>
              </a:rPr>
              <a:t>ICD-10</a:t>
            </a:r>
            <a:r>
              <a:rPr lang="en-US" dirty="0">
                <a:latin typeface="+mn-lt"/>
              </a:rPr>
              <a:t>) changed the rules for selecting the underlying cause of death in the United States. For these slides, to make the data for the years before 1999 comparable with the data for later years, a simplified version of </a:t>
            </a:r>
            <a:r>
              <a:rPr lang="en-US" i="1" dirty="0">
                <a:latin typeface="+mn-lt"/>
              </a:rPr>
              <a:t>ICD-10</a:t>
            </a:r>
            <a:r>
              <a:rPr lang="en-US" dirty="0">
                <a:latin typeface="+mn-lt"/>
              </a:rPr>
              <a:t> rules was used to modify the cause-specific numbers of deaths that occurred before 1999, which had been initially determined by </a:t>
            </a:r>
            <a:r>
              <a:rPr lang="en-US" i="1" dirty="0">
                <a:latin typeface="+mn-lt"/>
              </a:rPr>
              <a:t>ICD-9</a:t>
            </a:r>
            <a:r>
              <a:rPr lang="en-US" dirty="0">
                <a:latin typeface="+mn-lt"/>
              </a:rPr>
              <a:t> rules. Additional information on the nature and sources of death-certificate data on causes of death may be found at the NCHS website. </a:t>
            </a:r>
            <a:r>
              <a:rPr lang="en-US" dirty="0">
                <a:latin typeface="+mn-lt"/>
                <a:cs typeface="Arial" pitchFamily="34" charset="0"/>
              </a:rPr>
              <a:t>These data from NCHS are the sole source of information on all causes of death in the national population, allowing comparison of deaths due to HIV disease and deaths due to other causes.</a:t>
            </a:r>
          </a:p>
          <a:p>
            <a:pPr defTabSz="916137">
              <a:defRPr/>
            </a:pPr>
            <a:endParaRPr lang="en-US" dirty="0">
              <a:latin typeface="+mn-lt"/>
              <a:cs typeface="Arial" pitchFamily="34" charset="0"/>
            </a:endParaRPr>
          </a:p>
          <a:p>
            <a:pPr marL="0" marR="0" lvl="0" indent="0" algn="l" defTabSz="916137" rtl="0" eaLnBrk="1" fontAlgn="base" latinLnBrk="0" hangingPunct="1">
              <a:lnSpc>
                <a:spcPct val="100000"/>
              </a:lnSpc>
              <a:spcBef>
                <a:spcPct val="30000"/>
              </a:spcBef>
              <a:spcAft>
                <a:spcPct val="0"/>
              </a:spcAft>
              <a:buClrTx/>
              <a:buSzTx/>
              <a:buFontTx/>
              <a:buNone/>
              <a:tabLst/>
              <a:defRPr/>
            </a:pPr>
            <a:r>
              <a:rPr lang="en-US" sz="1200" kern="1200" dirty="0">
                <a:solidFill>
                  <a:schemeClr val="accent4"/>
                </a:solidFill>
                <a:effectLst/>
                <a:latin typeface="+mn-lt"/>
                <a:ea typeface="+mn-ea"/>
                <a:cs typeface="+mn-cs"/>
              </a:rPr>
              <a:t>Data re-release agreements between CDC and state/local HIV surveillance programs require certain levels of cell suppression at the state and county level to ensure confidentiality of personally identifiable information. </a:t>
            </a:r>
            <a:r>
              <a:rPr lang="en-US" sz="1200" dirty="0">
                <a:solidFill>
                  <a:schemeClr val="accent4"/>
                </a:solidFill>
                <a:effectLst/>
                <a:latin typeface="Calibri" panose="020F0502020204030204" pitchFamily="34" charset="0"/>
                <a:ea typeface="Calibri" panose="020F0502020204030204" pitchFamily="34" charset="0"/>
              </a:rPr>
              <a:t>For details on reporting of sex and race/ethnicity, please see NCHS’s Funeral Director’s Handbook on Death Registration and Fetal Death Reporting (</a:t>
            </a:r>
            <a:r>
              <a:rPr lang="en-US" sz="1200" dirty="0">
                <a:solidFill>
                  <a:schemeClr val="accent5"/>
                </a:solidFill>
                <a:hlinkClick r:id="rId4"/>
              </a:rPr>
              <a:t>https://www.cdc.gov/nchs/data/nvss/handbook/2019-Funeral-Directors-Handbook-508.pdf</a:t>
            </a:r>
            <a:r>
              <a:rPr lang="en-US" sz="1200" dirty="0">
                <a:solidFill>
                  <a:schemeClr val="accent5"/>
                </a:solidFill>
              </a:rPr>
              <a:t>).</a:t>
            </a:r>
          </a:p>
          <a:p>
            <a:pPr marL="0" marR="0" lvl="0" indent="0" algn="l" defTabSz="916137" rtl="0" eaLnBrk="1" fontAlgn="base" latinLnBrk="0" hangingPunct="1">
              <a:lnSpc>
                <a:spcPct val="100000"/>
              </a:lnSpc>
              <a:spcBef>
                <a:spcPct val="30000"/>
              </a:spcBef>
              <a:spcAft>
                <a:spcPct val="0"/>
              </a:spcAft>
              <a:buClrTx/>
              <a:buSzTx/>
              <a:buFontTx/>
              <a:buNone/>
              <a:tabLst/>
              <a:defRPr/>
            </a:pPr>
            <a:endParaRPr lang="en-US" u="sng" dirty="0">
              <a:latin typeface="+mn-lt"/>
              <a:cs typeface="Arial" pitchFamily="34"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1247908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0" dirty="0">
                <a:solidFill>
                  <a:schemeClr val="accent4"/>
                </a:solidFill>
                <a:latin typeface="+mn-lt"/>
              </a:rPr>
              <a:t>Focusing on persons aged 25 to 44 years emphasizes the importance of HIV </a:t>
            </a:r>
            <a:r>
              <a:rPr lang="en-US" sz="1200" b="0" dirty="0">
                <a:solidFill>
                  <a:schemeClr val="accent4"/>
                </a:solidFill>
                <a:latin typeface="Calibri"/>
                <a:cs typeface="Calibri"/>
              </a:rPr>
              <a:t>disease</a:t>
            </a:r>
            <a:r>
              <a:rPr lang="en-US" b="0" dirty="0">
                <a:solidFill>
                  <a:schemeClr val="accent4"/>
                </a:solidFill>
                <a:latin typeface="+mn-lt"/>
              </a:rPr>
              <a:t> among causes of death. Compared with rates among other age groups, the rate of death </a:t>
            </a:r>
            <a:r>
              <a:rPr lang="en-US" sz="1200" b="0" dirty="0">
                <a:solidFill>
                  <a:schemeClr val="accent4"/>
                </a:solidFill>
                <a:latin typeface="+mn-lt"/>
              </a:rPr>
              <a:t>with HIV </a:t>
            </a:r>
            <a:r>
              <a:rPr lang="en-US" sz="1200" b="0" dirty="0">
                <a:solidFill>
                  <a:schemeClr val="accent4"/>
                </a:solidFill>
                <a:latin typeface="Calibri"/>
                <a:cs typeface="Calibri"/>
              </a:rPr>
              <a:t>disease</a:t>
            </a:r>
            <a:r>
              <a:rPr lang="en-US" sz="1200" b="0" dirty="0">
                <a:solidFill>
                  <a:schemeClr val="accent4"/>
                </a:solidFill>
                <a:latin typeface="+mn-lt"/>
              </a:rPr>
              <a:t> as the underlying cause </a:t>
            </a:r>
            <a:r>
              <a:rPr lang="en-US" b="0" dirty="0">
                <a:solidFill>
                  <a:schemeClr val="accent4"/>
                </a:solidFill>
                <a:latin typeface="+mn-lt"/>
              </a:rPr>
              <a:t>is relatively high in this age group, but rates of death due to other causes are relatively low.</a:t>
            </a:r>
            <a:r>
              <a:rPr lang="en-US" b="0" dirty="0">
                <a:solidFill>
                  <a:schemeClr val="accent4"/>
                </a:solidFill>
              </a:rPr>
              <a:t>  </a:t>
            </a:r>
            <a:endParaRPr lang="en-US" b="0" dirty="0">
              <a:solidFill>
                <a:schemeClr val="accent4"/>
              </a:solidFill>
              <a:latin typeface="+mn-lt"/>
            </a:endParaRPr>
          </a:p>
          <a:p>
            <a:endParaRPr lang="en-US" b="0" dirty="0">
              <a:solidFill>
                <a:schemeClr val="accent4"/>
              </a:solidFill>
              <a:latin typeface="+mn-lt"/>
            </a:endParaRPr>
          </a:p>
          <a:p>
            <a:r>
              <a:rPr lang="en-US" b="0" dirty="0">
                <a:solidFill>
                  <a:schemeClr val="accent4"/>
                </a:solidFill>
                <a:latin typeface="+mn-lt"/>
              </a:rPr>
              <a:t>HIV </a:t>
            </a:r>
            <a:r>
              <a:rPr lang="en-US" sz="1200" b="0" dirty="0">
                <a:solidFill>
                  <a:schemeClr val="accent4"/>
                </a:solidFill>
                <a:latin typeface="Calibri"/>
                <a:cs typeface="Calibri"/>
              </a:rPr>
              <a:t>disease</a:t>
            </a:r>
            <a:r>
              <a:rPr lang="en-US" b="0" dirty="0">
                <a:solidFill>
                  <a:schemeClr val="accent4"/>
                </a:solidFill>
                <a:latin typeface="+mn-lt"/>
              </a:rPr>
              <a:t> was the leading cause of death among persons 25 to 44 years old in 1994 and 1995. In 1995, HIV </a:t>
            </a:r>
            <a:r>
              <a:rPr lang="en-US" sz="1200" b="0" dirty="0">
                <a:solidFill>
                  <a:schemeClr val="accent4"/>
                </a:solidFill>
                <a:latin typeface="Calibri"/>
                <a:cs typeface="Calibri"/>
              </a:rPr>
              <a:t>disease</a:t>
            </a:r>
            <a:r>
              <a:rPr lang="en-US" b="0" dirty="0">
                <a:solidFill>
                  <a:schemeClr val="accent4"/>
                </a:solidFill>
                <a:latin typeface="+mn-lt"/>
              </a:rPr>
              <a:t> caused about 30,500 deaths, or 19% of all deaths in this age group. The rank of HIV </a:t>
            </a:r>
            <a:r>
              <a:rPr lang="en-US" sz="1200" b="0" dirty="0">
                <a:solidFill>
                  <a:schemeClr val="accent4"/>
                </a:solidFill>
                <a:latin typeface="Calibri"/>
                <a:cs typeface="Calibri"/>
              </a:rPr>
              <a:t>disease</a:t>
            </a:r>
            <a:r>
              <a:rPr lang="en-US" b="0" dirty="0">
                <a:solidFill>
                  <a:schemeClr val="accent4"/>
                </a:solidFill>
                <a:latin typeface="+mn-lt"/>
              </a:rPr>
              <a:t> fell to 3rd place from 1997 through 1998, to 5th place in 1999 and 2000, to 6th place from 2001, eventually falling to </a:t>
            </a:r>
            <a:r>
              <a:rPr lang="en-US" b="0" dirty="0">
                <a:solidFill>
                  <a:schemeClr val="accent4"/>
                </a:solidFill>
              </a:rPr>
              <a:t>12th place</a:t>
            </a:r>
            <a:r>
              <a:rPr lang="en-US" b="0" u="none" dirty="0">
                <a:solidFill>
                  <a:schemeClr val="accent4"/>
                </a:solidFill>
                <a:latin typeface="+mn-lt"/>
              </a:rPr>
              <a:t> in </a:t>
            </a:r>
            <a:r>
              <a:rPr lang="en-US" b="0" dirty="0">
                <a:solidFill>
                  <a:schemeClr val="accent4"/>
                </a:solidFill>
              </a:rPr>
              <a:t>2020 causing</a:t>
            </a:r>
            <a:r>
              <a:rPr lang="en-US" b="0" u="none" dirty="0">
                <a:solidFill>
                  <a:schemeClr val="accent4"/>
                </a:solidFill>
                <a:latin typeface="+mn-lt"/>
              </a:rPr>
              <a:t> about 1,200 deaths, or less than 1% of all deaths in this age group.</a:t>
            </a:r>
            <a:endParaRPr lang="en-US" b="0" u="none" dirty="0">
              <a:solidFill>
                <a:schemeClr val="accent4"/>
              </a:solidFill>
              <a:latin typeface="+mn-lt"/>
              <a:cs typeface="Calibri"/>
            </a:endParaRPr>
          </a:p>
          <a:p>
            <a:endParaRPr lang="en-US" b="0" u="none" dirty="0">
              <a:solidFill>
                <a:schemeClr val="accent4"/>
              </a:solidFill>
              <a:latin typeface="+mn-lt"/>
            </a:endParaRPr>
          </a:p>
          <a:p>
            <a:r>
              <a:rPr lang="en-US" b="0" u="none" dirty="0">
                <a:solidFill>
                  <a:schemeClr val="accent4"/>
                </a:solidFill>
                <a:latin typeface="+mn-lt"/>
              </a:rPr>
              <a:t>The rate of death with an underlying cause of unintentional injury has increased significantly from 1987 to </a:t>
            </a:r>
            <a:r>
              <a:rPr lang="en-US" b="0" dirty="0">
                <a:solidFill>
                  <a:schemeClr val="accent4"/>
                </a:solidFill>
              </a:rPr>
              <a:t>2020 among</a:t>
            </a:r>
            <a:r>
              <a:rPr lang="en-US" b="0" u="none" dirty="0">
                <a:solidFill>
                  <a:schemeClr val="accent4"/>
                </a:solidFill>
                <a:latin typeface="+mn-lt"/>
              </a:rPr>
              <a:t> all persons aged 25 to 44 years. In </a:t>
            </a:r>
            <a:r>
              <a:rPr lang="en-US" b="0" dirty="0">
                <a:solidFill>
                  <a:schemeClr val="accent4"/>
                </a:solidFill>
              </a:rPr>
              <a:t>2020</a:t>
            </a:r>
            <a:r>
              <a:rPr lang="en-US" b="0" u="none" dirty="0">
                <a:solidFill>
                  <a:schemeClr val="accent4"/>
                </a:solidFill>
                <a:latin typeface="+mn-lt"/>
              </a:rPr>
              <a:t>, there were</a:t>
            </a:r>
            <a:r>
              <a:rPr lang="en-US" b="0" dirty="0">
                <a:solidFill>
                  <a:schemeClr val="accent4"/>
                </a:solidFill>
              </a:rPr>
              <a:t> 62,372 </a:t>
            </a:r>
            <a:r>
              <a:rPr lang="en-US" b="0" u="none" dirty="0">
                <a:solidFill>
                  <a:schemeClr val="accent4"/>
                </a:solidFill>
                <a:latin typeface="+mn-lt"/>
              </a:rPr>
              <a:t>deaths due to unintentional injury, accounting for </a:t>
            </a:r>
            <a:r>
              <a:rPr lang="en-US" b="0" dirty="0">
                <a:solidFill>
                  <a:schemeClr val="accent4"/>
                </a:solidFill>
                <a:latin typeface="Arial"/>
                <a:cs typeface="Arial"/>
              </a:rPr>
              <a:t>35% of deaths, and a rate of </a:t>
            </a:r>
            <a:r>
              <a:rPr lang="en-US" b="0" dirty="0">
                <a:solidFill>
                  <a:schemeClr val="accent4"/>
                </a:solidFill>
              </a:rPr>
              <a:t>70.7</a:t>
            </a:r>
            <a:r>
              <a:rPr lang="en-US" b="0" dirty="0">
                <a:solidFill>
                  <a:schemeClr val="accent4"/>
                </a:solidFill>
                <a:latin typeface="Arial"/>
                <a:cs typeface="Arial"/>
              </a:rPr>
              <a:t> deaths per 100,000 persons aged 25 to 44. The rate of deaths due to unintentional overdose (defined as </a:t>
            </a:r>
            <a:r>
              <a:rPr lang="en-US" sz="1800" i="0" dirty="0">
                <a:solidFill>
                  <a:srgbClr val="00B050"/>
                </a:solidFill>
                <a:effectLst/>
                <a:latin typeface="Calibri" panose="020F0502020204030204" pitchFamily="34" charset="0"/>
                <a:ea typeface="Calibri" panose="020F0502020204030204" pitchFamily="34" charset="0"/>
              </a:rPr>
              <a:t>deaths due to unintentional or accidental poisoning by and exposure to noxious substances)</a:t>
            </a:r>
            <a:r>
              <a:rPr lang="en-US" b="0" dirty="0">
                <a:solidFill>
                  <a:schemeClr val="accent4"/>
                </a:solidFill>
                <a:latin typeface="Arial"/>
                <a:cs typeface="Arial"/>
              </a:rPr>
              <a:t>, a subset of the deaths with an underlying cause of unintentional injury, has also significantly increased from 1987 to 2020. Approximately 66% (</a:t>
            </a:r>
            <a:r>
              <a:rPr lang="en-US" b="0" dirty="0">
                <a:solidFill>
                  <a:schemeClr val="accent4"/>
                </a:solidFill>
              </a:rPr>
              <a:t>41,436 </a:t>
            </a:r>
            <a:r>
              <a:rPr lang="en-US" b="0" dirty="0">
                <a:solidFill>
                  <a:schemeClr val="accent4"/>
                </a:solidFill>
                <a:latin typeface="Arial"/>
                <a:cs typeface="Arial"/>
              </a:rPr>
              <a:t>deaths) of the deaths caused by unintentional injury had an underlying cause of unintentional overdose in 2020.</a:t>
            </a:r>
            <a:endParaRPr lang="en-US" b="0" u="none" dirty="0">
              <a:solidFill>
                <a:schemeClr val="accent4"/>
              </a:solidFill>
              <a:latin typeface="Arial"/>
              <a:cs typeface="Arial"/>
            </a:endParaRPr>
          </a:p>
          <a:p>
            <a:endParaRPr lang="en-US" b="0" dirty="0">
              <a:solidFill>
                <a:schemeClr val="accent4"/>
              </a:solidFill>
              <a:latin typeface="+mn-lt"/>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base" latinLnBrk="0" hangingPunct="1">
              <a:lnSpc>
                <a:spcPts val="1100"/>
              </a:lnSpc>
              <a:spcBef>
                <a:spcPct val="30000"/>
              </a:spcBef>
              <a:spcAft>
                <a:spcPct val="0"/>
              </a:spcAft>
              <a:buClrTx/>
              <a:buSzTx/>
              <a:buFontTx/>
              <a:buNone/>
              <a:tabLst/>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20</a:t>
            </a:fld>
            <a:endParaRPr lang="en-US"/>
          </a:p>
        </p:txBody>
      </p:sp>
    </p:spTree>
    <p:extLst>
      <p:ext uri="{BB962C8B-B14F-4D97-AF65-F5344CB8AC3E}">
        <p14:creationId xmlns:p14="http://schemas.microsoft.com/office/powerpoint/2010/main" val="1039322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0" dirty="0">
                <a:solidFill>
                  <a:schemeClr val="accent4"/>
                </a:solidFill>
                <a:latin typeface="+mn-lt"/>
              </a:rPr>
              <a:t>Among males aged 25 to 44 years, HIV </a:t>
            </a:r>
            <a:r>
              <a:rPr lang="en-US" sz="1200" b="0" dirty="0">
                <a:solidFill>
                  <a:schemeClr val="accent4"/>
                </a:solidFill>
                <a:latin typeface="Calibri"/>
                <a:cs typeface="Calibri"/>
              </a:rPr>
              <a:t>disease</a:t>
            </a:r>
            <a:r>
              <a:rPr lang="en-US" b="0" dirty="0">
                <a:solidFill>
                  <a:schemeClr val="accent4"/>
                </a:solidFill>
                <a:latin typeface="+mn-lt"/>
              </a:rPr>
              <a:t> was the leading cause of death from 1992 through 1996. Then the rank of HIV </a:t>
            </a:r>
            <a:r>
              <a:rPr lang="en-US" sz="1200" b="0" dirty="0">
                <a:solidFill>
                  <a:schemeClr val="accent4"/>
                </a:solidFill>
                <a:latin typeface="Calibri"/>
                <a:cs typeface="Calibri"/>
              </a:rPr>
              <a:t>disease</a:t>
            </a:r>
            <a:r>
              <a:rPr lang="en-US" b="0" dirty="0">
                <a:solidFill>
                  <a:schemeClr val="accent4"/>
                </a:solidFill>
                <a:latin typeface="+mn-lt"/>
              </a:rPr>
              <a:t> fell to 3rd place from 1997 and 1998, to 5th place in 1999, then fell to </a:t>
            </a:r>
            <a:r>
              <a:rPr lang="en-US" b="0" dirty="0">
                <a:solidFill>
                  <a:schemeClr val="accent4"/>
                </a:solidFill>
              </a:rPr>
              <a:t>11th place</a:t>
            </a:r>
            <a:r>
              <a:rPr lang="en-US" b="0" dirty="0">
                <a:solidFill>
                  <a:schemeClr val="accent4"/>
                </a:solidFill>
                <a:latin typeface="+mn-lt"/>
              </a:rPr>
              <a:t> in </a:t>
            </a:r>
            <a:r>
              <a:rPr lang="en-US" b="0" dirty="0">
                <a:solidFill>
                  <a:schemeClr val="accent4"/>
                </a:solidFill>
              </a:rPr>
              <a:t>2020</a:t>
            </a:r>
            <a:r>
              <a:rPr lang="en-US" b="0" dirty="0">
                <a:solidFill>
                  <a:schemeClr val="accent4"/>
                </a:solidFill>
                <a:latin typeface="+mn-lt"/>
              </a:rPr>
              <a:t> causing </a:t>
            </a:r>
            <a:r>
              <a:rPr lang="en-US" b="0" dirty="0">
                <a:solidFill>
                  <a:schemeClr val="accent4"/>
                </a:solidFill>
              </a:rPr>
              <a:t>almost</a:t>
            </a:r>
            <a:r>
              <a:rPr lang="en-US" b="0" dirty="0">
                <a:solidFill>
                  <a:schemeClr val="accent4"/>
                </a:solidFill>
                <a:latin typeface="+mn-lt"/>
              </a:rPr>
              <a:t> </a:t>
            </a:r>
            <a:r>
              <a:rPr lang="en-US" b="0" dirty="0">
                <a:solidFill>
                  <a:schemeClr val="accent4"/>
                </a:solidFill>
              </a:rPr>
              <a:t>900 deaths</a:t>
            </a:r>
            <a:r>
              <a:rPr lang="en-US" b="0" dirty="0">
                <a:solidFill>
                  <a:schemeClr val="accent4"/>
                </a:solidFill>
                <a:latin typeface="+mn-lt"/>
              </a:rPr>
              <a:t>, or </a:t>
            </a:r>
            <a:r>
              <a:rPr lang="en-US" b="0" dirty="0">
                <a:solidFill>
                  <a:schemeClr val="accent4"/>
                </a:solidFill>
              </a:rPr>
              <a:t>less than 1% </a:t>
            </a:r>
            <a:r>
              <a:rPr lang="en-US" b="0" dirty="0">
                <a:solidFill>
                  <a:schemeClr val="accent4"/>
                </a:solidFill>
                <a:latin typeface="+mn-lt"/>
              </a:rPr>
              <a:t>of all deaths in this age group.</a:t>
            </a:r>
          </a:p>
          <a:p>
            <a:pPr>
              <a:lnSpc>
                <a:spcPts val="1100"/>
              </a:lnSpc>
            </a:pPr>
            <a:endParaRPr lang="en-US" b="0" dirty="0">
              <a:solidFill>
                <a:schemeClr val="accent4"/>
              </a:solidFill>
              <a:latin typeface="Arial" pitchFamily="34" charset="0"/>
              <a:cs typeface="Arial" pitchFamily="34" charset="0"/>
            </a:endParaRPr>
          </a:p>
          <a:p>
            <a:r>
              <a:rPr lang="en-US" b="0" u="none" dirty="0">
                <a:solidFill>
                  <a:schemeClr val="accent4"/>
                </a:solidFill>
                <a:latin typeface="+mn-lt"/>
              </a:rPr>
              <a:t>The rate of death with an underlying cause of unintentional injury has increased significantly from 1987 to </a:t>
            </a:r>
            <a:r>
              <a:rPr lang="en-US" b="0" dirty="0">
                <a:solidFill>
                  <a:schemeClr val="accent4"/>
                </a:solidFill>
              </a:rPr>
              <a:t>2020 among</a:t>
            </a:r>
            <a:r>
              <a:rPr lang="en-US" b="0" u="none" dirty="0">
                <a:solidFill>
                  <a:schemeClr val="accent4"/>
                </a:solidFill>
                <a:latin typeface="+mn-lt"/>
              </a:rPr>
              <a:t> males aged 25 to 44 years. In </a:t>
            </a:r>
            <a:r>
              <a:rPr lang="en-US" b="0" dirty="0">
                <a:solidFill>
                  <a:schemeClr val="accent4"/>
                </a:solidFill>
              </a:rPr>
              <a:t>2020</a:t>
            </a:r>
            <a:r>
              <a:rPr lang="en-US" b="0" u="none" dirty="0">
                <a:solidFill>
                  <a:schemeClr val="accent4"/>
                </a:solidFill>
                <a:latin typeface="+mn-lt"/>
              </a:rPr>
              <a:t>, there were</a:t>
            </a:r>
            <a:r>
              <a:rPr lang="en-US" b="0" dirty="0">
                <a:solidFill>
                  <a:schemeClr val="accent4"/>
                </a:solidFill>
              </a:rPr>
              <a:t> 45,492 </a:t>
            </a:r>
            <a:r>
              <a:rPr lang="en-US" b="0" u="none" dirty="0">
                <a:solidFill>
                  <a:schemeClr val="accent4"/>
                </a:solidFill>
                <a:latin typeface="+mn-lt"/>
              </a:rPr>
              <a:t>deaths due to unintentional injury, accounting for </a:t>
            </a:r>
            <a:r>
              <a:rPr lang="en-US" b="0" strike="noStrike" baseline="0" dirty="0">
                <a:solidFill>
                  <a:schemeClr val="accent4"/>
                </a:solidFill>
                <a:highlight>
                  <a:srgbClr val="FFFF00"/>
                </a:highlight>
                <a:latin typeface="Arial"/>
                <a:cs typeface="Arial"/>
              </a:rPr>
              <a:t>38% </a:t>
            </a:r>
            <a:r>
              <a:rPr lang="en-US" b="0" dirty="0">
                <a:solidFill>
                  <a:schemeClr val="accent4"/>
                </a:solidFill>
                <a:latin typeface="Arial"/>
                <a:cs typeface="Arial"/>
              </a:rPr>
              <a:t>of deaths, and a rate of 102.3 deaths per 100,000 males aged 25 to 44. The rate of deaths due to unintentional overdose (defined as </a:t>
            </a:r>
            <a:r>
              <a:rPr lang="en-US" sz="1200" i="0" dirty="0">
                <a:solidFill>
                  <a:srgbClr val="00B050"/>
                </a:solidFill>
                <a:effectLst/>
                <a:latin typeface="Calibri" panose="020F0502020204030204" pitchFamily="34" charset="0"/>
                <a:ea typeface="Calibri" panose="020F0502020204030204" pitchFamily="34" charset="0"/>
              </a:rPr>
              <a:t>deaths due to unintentional or accidental poisoning by and exposure to noxious substances),</a:t>
            </a:r>
            <a:r>
              <a:rPr lang="en-US" b="0" dirty="0">
                <a:solidFill>
                  <a:schemeClr val="accent4"/>
                </a:solidFill>
                <a:latin typeface="Arial"/>
                <a:cs typeface="Arial"/>
              </a:rPr>
              <a:t> a subset of the deaths with an underlying cause of unintentional injury, has also significantly increased from 1987 to 2020. Approximately 65% (</a:t>
            </a:r>
            <a:r>
              <a:rPr lang="en-US" b="0" dirty="0">
                <a:solidFill>
                  <a:schemeClr val="accent4"/>
                </a:solidFill>
              </a:rPr>
              <a:t>29,727</a:t>
            </a:r>
            <a:r>
              <a:rPr lang="en-US" b="0" dirty="0">
                <a:solidFill>
                  <a:schemeClr val="accent4"/>
                </a:solidFill>
                <a:latin typeface="Arial"/>
                <a:cs typeface="Arial"/>
              </a:rPr>
              <a:t> deaths) of the deaths caused by unintentional injury had an underlying cause of unintentional overdose in 2020.</a:t>
            </a:r>
          </a:p>
          <a:p>
            <a:pPr>
              <a:lnSpc>
                <a:spcPts val="1100"/>
              </a:lnSpc>
            </a:pPr>
            <a:endParaRPr lang="en-US" b="0" dirty="0">
              <a:solidFill>
                <a:schemeClr val="accent4"/>
              </a:solidFill>
              <a:latin typeface="Arial" pitchFamily="34" charset="0"/>
              <a:cs typeface="Arial"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base" latinLnBrk="0" hangingPunct="1">
              <a:lnSpc>
                <a:spcPts val="1100"/>
              </a:lnSpc>
              <a:spcBef>
                <a:spcPct val="30000"/>
              </a:spcBef>
              <a:spcAft>
                <a:spcPct val="0"/>
              </a:spcAft>
              <a:buClrTx/>
              <a:buSzTx/>
              <a:buFontTx/>
              <a:buNone/>
              <a:tabLst/>
              <a:defRPr/>
            </a:pPr>
            <a:endParaRPr lang="en-US" sz="1800" b="0" dirty="0">
              <a:solidFill>
                <a:schemeClr val="accent4"/>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21</a:t>
            </a:fld>
            <a:endParaRPr lang="en-US"/>
          </a:p>
        </p:txBody>
      </p:sp>
    </p:spTree>
    <p:extLst>
      <p:ext uri="{BB962C8B-B14F-4D97-AF65-F5344CB8AC3E}">
        <p14:creationId xmlns:p14="http://schemas.microsoft.com/office/powerpoint/2010/main" val="125176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6137">
              <a:defRPr/>
            </a:pPr>
            <a:r>
              <a:rPr lang="en-US" b="0" dirty="0">
                <a:solidFill>
                  <a:schemeClr val="accent4"/>
                </a:solidFill>
                <a:latin typeface="+mn-lt"/>
              </a:rPr>
              <a:t>Among females aged 25 to 44 years, HIV </a:t>
            </a:r>
            <a:r>
              <a:rPr lang="en-US" sz="1200" b="0" dirty="0">
                <a:solidFill>
                  <a:schemeClr val="accent4"/>
                </a:solidFill>
                <a:latin typeface="Calibri"/>
                <a:cs typeface="Calibri"/>
              </a:rPr>
              <a:t>disease</a:t>
            </a:r>
            <a:r>
              <a:rPr lang="en-US" b="0" dirty="0">
                <a:solidFill>
                  <a:schemeClr val="accent4"/>
                </a:solidFill>
                <a:latin typeface="+mn-lt"/>
              </a:rPr>
              <a:t> was the leading cause of death in 1995, when HIV </a:t>
            </a:r>
            <a:r>
              <a:rPr lang="en-US" sz="1200" b="0" dirty="0">
                <a:solidFill>
                  <a:schemeClr val="accent4"/>
                </a:solidFill>
                <a:latin typeface="Calibri"/>
                <a:cs typeface="Calibri"/>
              </a:rPr>
              <a:t>disease</a:t>
            </a:r>
            <a:r>
              <a:rPr lang="en-US" b="0" dirty="0">
                <a:solidFill>
                  <a:schemeClr val="accent4"/>
                </a:solidFill>
                <a:latin typeface="+mn-lt"/>
              </a:rPr>
              <a:t> caused more than 5,000 deaths, or 11% of all deaths in this group. Thereafter, the rate of death due to HIV </a:t>
            </a:r>
            <a:r>
              <a:rPr lang="en-US" sz="1200" b="0" dirty="0">
                <a:solidFill>
                  <a:schemeClr val="accent4"/>
                </a:solidFill>
                <a:latin typeface="Calibri"/>
                <a:cs typeface="Calibri"/>
              </a:rPr>
              <a:t>disease</a:t>
            </a:r>
            <a:r>
              <a:rPr lang="en-US" b="0" dirty="0">
                <a:solidFill>
                  <a:schemeClr val="accent4"/>
                </a:solidFill>
                <a:latin typeface="+mn-lt"/>
              </a:rPr>
              <a:t> dropped to about the same as the rate due to suicide in the late 1990’s and early 2000’s and is currently lower than both the rate of suicide and chronic liver disease. From 1998 through 2007, HIV </a:t>
            </a:r>
            <a:r>
              <a:rPr lang="en-US" sz="1200" b="0" dirty="0">
                <a:solidFill>
                  <a:schemeClr val="accent4"/>
                </a:solidFill>
                <a:latin typeface="Calibri"/>
                <a:cs typeface="Calibri"/>
              </a:rPr>
              <a:t>disease</a:t>
            </a:r>
            <a:r>
              <a:rPr lang="en-US" b="0" dirty="0">
                <a:solidFill>
                  <a:schemeClr val="accent4"/>
                </a:solidFill>
                <a:latin typeface="+mn-lt"/>
              </a:rPr>
              <a:t> caused about 2,000 deaths per year, or about 5% of all deaths in this group. From 2008 through 2009, HIV </a:t>
            </a:r>
            <a:r>
              <a:rPr lang="en-US" sz="1200" b="0" dirty="0">
                <a:solidFill>
                  <a:schemeClr val="accent4"/>
                </a:solidFill>
                <a:latin typeface="Calibri"/>
                <a:cs typeface="Calibri"/>
              </a:rPr>
              <a:t>disease</a:t>
            </a:r>
            <a:r>
              <a:rPr lang="en-US" b="0" dirty="0">
                <a:solidFill>
                  <a:schemeClr val="accent4"/>
                </a:solidFill>
                <a:latin typeface="+mn-lt"/>
              </a:rPr>
              <a:t> caused about 1,000 deaths per year. In </a:t>
            </a:r>
            <a:r>
              <a:rPr lang="en-US" b="0" dirty="0">
                <a:solidFill>
                  <a:schemeClr val="accent4"/>
                </a:solidFill>
              </a:rPr>
              <a:t>2020</a:t>
            </a:r>
            <a:r>
              <a:rPr lang="en-US" b="0" dirty="0">
                <a:solidFill>
                  <a:schemeClr val="accent4"/>
                </a:solidFill>
                <a:latin typeface="+mn-lt"/>
              </a:rPr>
              <a:t>, HIV </a:t>
            </a:r>
            <a:r>
              <a:rPr lang="en-US" sz="1200" b="0" dirty="0">
                <a:solidFill>
                  <a:schemeClr val="accent4"/>
                </a:solidFill>
                <a:latin typeface="Calibri"/>
                <a:cs typeface="Calibri"/>
              </a:rPr>
              <a:t>disease </a:t>
            </a:r>
            <a:r>
              <a:rPr lang="en-US" b="0" dirty="0">
                <a:solidFill>
                  <a:schemeClr val="accent4"/>
                </a:solidFill>
                <a:latin typeface="+mn-lt"/>
              </a:rPr>
              <a:t>fell to </a:t>
            </a:r>
            <a:r>
              <a:rPr lang="en-US" b="0" dirty="0">
                <a:solidFill>
                  <a:schemeClr val="accent4"/>
                </a:solidFill>
              </a:rPr>
              <a:t>16th place</a:t>
            </a:r>
            <a:r>
              <a:rPr lang="en-US" b="0" dirty="0">
                <a:solidFill>
                  <a:schemeClr val="accent4"/>
                </a:solidFill>
                <a:latin typeface="+mn-lt"/>
              </a:rPr>
              <a:t> and caused 3</a:t>
            </a:r>
            <a:r>
              <a:rPr lang="en-US" b="0" dirty="0">
                <a:solidFill>
                  <a:schemeClr val="accent4"/>
                </a:solidFill>
              </a:rPr>
              <a:t>45 deaths</a:t>
            </a:r>
            <a:r>
              <a:rPr lang="en-US" b="0" dirty="0">
                <a:solidFill>
                  <a:schemeClr val="accent4"/>
                </a:solidFill>
                <a:latin typeface="+mn-lt"/>
              </a:rPr>
              <a:t>,</a:t>
            </a:r>
            <a:r>
              <a:rPr lang="en-US" b="0" baseline="0" dirty="0">
                <a:solidFill>
                  <a:schemeClr val="accent4"/>
                </a:solidFill>
                <a:latin typeface="+mn-lt"/>
              </a:rPr>
              <a:t> </a:t>
            </a:r>
            <a:r>
              <a:rPr lang="en-US" b="0" dirty="0">
                <a:solidFill>
                  <a:schemeClr val="accent4"/>
                </a:solidFill>
                <a:latin typeface="+mn-lt"/>
              </a:rPr>
              <a:t>or less than 1% of all deaths in this group.</a:t>
            </a:r>
          </a:p>
          <a:p>
            <a:pPr marL="0" marR="0" lvl="0" indent="0" algn="l" defTabSz="916137" rtl="0" eaLnBrk="1" fontAlgn="base" latinLnBrk="0" hangingPunct="1">
              <a:lnSpc>
                <a:spcPct val="100000"/>
              </a:lnSpc>
              <a:spcBef>
                <a:spcPct val="30000"/>
              </a:spcBef>
              <a:spcAft>
                <a:spcPct val="0"/>
              </a:spcAft>
              <a:buClrTx/>
              <a:buSzTx/>
              <a:buFontTx/>
              <a:buNone/>
              <a:tabLst/>
              <a:defRPr/>
            </a:pPr>
            <a:endParaRPr lang="en-US" b="0" u="none" dirty="0">
              <a:solidFill>
                <a:schemeClr val="accent4"/>
              </a:solidFill>
              <a:latin typeface="+mn-lt"/>
            </a:endParaRPr>
          </a:p>
          <a:p>
            <a:pPr defTabSz="916137">
              <a:defRPr/>
            </a:pPr>
            <a:r>
              <a:rPr lang="en-US" b="0" u="none" dirty="0">
                <a:solidFill>
                  <a:schemeClr val="accent4"/>
                </a:solidFill>
                <a:latin typeface="+mn-lt"/>
              </a:rPr>
              <a:t>The rate of death with an underlying cause of unintentional injury has increased significantly from 1987 to </a:t>
            </a:r>
            <a:r>
              <a:rPr lang="en-US" b="0" dirty="0">
                <a:solidFill>
                  <a:schemeClr val="accent4"/>
                </a:solidFill>
              </a:rPr>
              <a:t>2020 among</a:t>
            </a:r>
            <a:r>
              <a:rPr lang="en-US" b="0" u="none" dirty="0">
                <a:solidFill>
                  <a:schemeClr val="accent4"/>
                </a:solidFill>
                <a:latin typeface="+mn-lt"/>
              </a:rPr>
              <a:t> females aged 25 to 44 years. In </a:t>
            </a:r>
            <a:r>
              <a:rPr lang="en-US" b="0" dirty="0">
                <a:solidFill>
                  <a:schemeClr val="accent4"/>
                </a:solidFill>
              </a:rPr>
              <a:t>2020</a:t>
            </a:r>
            <a:r>
              <a:rPr lang="en-US" b="0" u="none" dirty="0">
                <a:solidFill>
                  <a:schemeClr val="accent4"/>
                </a:solidFill>
                <a:latin typeface="+mn-lt"/>
              </a:rPr>
              <a:t>, there were</a:t>
            </a:r>
            <a:r>
              <a:rPr lang="en-US" b="0" dirty="0">
                <a:solidFill>
                  <a:schemeClr val="accent4"/>
                </a:solidFill>
              </a:rPr>
              <a:t> 16,880 </a:t>
            </a:r>
            <a:r>
              <a:rPr lang="en-US" b="0" u="none" dirty="0">
                <a:solidFill>
                  <a:schemeClr val="accent4"/>
                </a:solidFill>
                <a:latin typeface="+mn-lt"/>
              </a:rPr>
              <a:t>deaths due to unintentional injury, accounting for </a:t>
            </a:r>
            <a:r>
              <a:rPr lang="en-US" b="0" dirty="0">
                <a:solidFill>
                  <a:schemeClr val="accent4"/>
                </a:solidFill>
                <a:latin typeface="Arial"/>
                <a:cs typeface="Arial"/>
              </a:rPr>
              <a:t>29% of deaths, and a rate of </a:t>
            </a:r>
            <a:r>
              <a:rPr lang="en-US" b="0" dirty="0">
                <a:solidFill>
                  <a:schemeClr val="accent4"/>
                </a:solidFill>
              </a:rPr>
              <a:t>38.6</a:t>
            </a:r>
            <a:r>
              <a:rPr lang="en-US" b="0" dirty="0">
                <a:solidFill>
                  <a:schemeClr val="accent4"/>
                </a:solidFill>
                <a:latin typeface="Arial"/>
                <a:cs typeface="Arial"/>
              </a:rPr>
              <a:t> deaths per 100,000 females aged 25 to 44. The rate of deaths due to unintentional overdose (defined as </a:t>
            </a:r>
            <a:r>
              <a:rPr lang="en-US" sz="1200" i="0" dirty="0">
                <a:solidFill>
                  <a:srgbClr val="00B050"/>
                </a:solidFill>
                <a:effectLst/>
                <a:latin typeface="Calibri" panose="020F0502020204030204" pitchFamily="34" charset="0"/>
                <a:ea typeface="Calibri" panose="020F0502020204030204" pitchFamily="34" charset="0"/>
              </a:rPr>
              <a:t>deaths due to unintentional or accidental poisoning by and exposure to noxious substances),</a:t>
            </a:r>
            <a:r>
              <a:rPr lang="en-US" b="0" dirty="0">
                <a:solidFill>
                  <a:schemeClr val="accent4"/>
                </a:solidFill>
                <a:latin typeface="Arial"/>
                <a:cs typeface="Arial"/>
              </a:rPr>
              <a:t> a subset of the deaths with an underlying cause of unintentional injury, has also significantly increased from 1987 to 2020. Approximately 69% (</a:t>
            </a:r>
            <a:r>
              <a:rPr lang="en-US" b="0" dirty="0">
                <a:solidFill>
                  <a:schemeClr val="accent4"/>
                </a:solidFill>
              </a:rPr>
              <a:t>11,709</a:t>
            </a:r>
            <a:r>
              <a:rPr lang="en-US" b="0" dirty="0">
                <a:solidFill>
                  <a:schemeClr val="accent4"/>
                </a:solidFill>
                <a:latin typeface="Arial"/>
                <a:cs typeface="Arial"/>
              </a:rPr>
              <a:t> deaths) of the deaths caused by unintentional injury had an underlying cause of unintentional overdose in 2020.</a:t>
            </a:r>
          </a:p>
          <a:p>
            <a:pPr defTabSz="916137">
              <a:defRPr/>
            </a:pPr>
            <a:endParaRPr lang="en-US" b="0" dirty="0">
              <a:solidFill>
                <a:schemeClr val="accent4"/>
              </a:solidFill>
              <a:latin typeface="Arial"/>
              <a:cs typeface="Arial"/>
            </a:endParaRPr>
          </a:p>
          <a:p>
            <a:pPr defTabSz="916137">
              <a:defRPr/>
            </a:pPr>
            <a:r>
              <a:rPr lang="en-US" b="0" dirty="0">
                <a:solidFill>
                  <a:schemeClr val="accent4"/>
                </a:solidFill>
                <a:latin typeface="Arial"/>
                <a:cs typeface="Arial"/>
              </a:rPr>
              <a:t>Deaths attributed to COVID-19 were among the top 5 leading causes in 2020 for this group. No deaths in the United States were attributed to COVID-19 as the underlying cause before 2020.</a:t>
            </a:r>
          </a:p>
          <a:p>
            <a:pPr defTabSz="916137">
              <a:defRPr/>
            </a:pPr>
            <a:endParaRPr lang="en-US" b="0" dirty="0">
              <a:solidFill>
                <a:schemeClr val="accent4"/>
              </a:solidFill>
              <a:latin typeface="+mn-lt"/>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22</a:t>
            </a:fld>
            <a:endParaRPr lang="en-US"/>
          </a:p>
        </p:txBody>
      </p:sp>
    </p:spTree>
    <p:extLst>
      <p:ext uri="{BB962C8B-B14F-4D97-AF65-F5344CB8AC3E}">
        <p14:creationId xmlns:p14="http://schemas.microsoft.com/office/powerpoint/2010/main" val="1637556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ct val="50000"/>
              </a:spcBef>
            </a:pPr>
            <a:r>
              <a:rPr lang="en-US" b="0" dirty="0">
                <a:solidFill>
                  <a:schemeClr val="accent4"/>
                </a:solidFill>
                <a:latin typeface="+mn-lt"/>
              </a:rPr>
              <a:t>Among White males aged 25 to 44 years, the rate of death with HIV </a:t>
            </a:r>
            <a:r>
              <a:rPr lang="en-US" sz="1200" b="0" dirty="0">
                <a:solidFill>
                  <a:schemeClr val="accent4"/>
                </a:solidFill>
                <a:latin typeface="Calibri"/>
                <a:cs typeface="Calibri"/>
              </a:rPr>
              <a:t>disease</a:t>
            </a:r>
            <a:r>
              <a:rPr lang="en-US" b="0" dirty="0">
                <a:solidFill>
                  <a:schemeClr val="accent4"/>
                </a:solidFill>
                <a:latin typeface="+mn-lt"/>
              </a:rPr>
              <a:t> as the underlying cause of death was ranked as the 5</a:t>
            </a:r>
            <a:r>
              <a:rPr lang="en-US" b="0" baseline="30000" dirty="0">
                <a:solidFill>
                  <a:schemeClr val="accent4"/>
                </a:solidFill>
                <a:latin typeface="+mn-lt"/>
              </a:rPr>
              <a:t>th</a:t>
            </a:r>
            <a:r>
              <a:rPr lang="en-US" b="0" dirty="0">
                <a:solidFill>
                  <a:schemeClr val="accent4"/>
                </a:solidFill>
                <a:latin typeface="+mn-lt"/>
              </a:rPr>
              <a:t> leading cause of death in 1999 and 2000, falling to 9th from 2009 through 2012. The rate of </a:t>
            </a:r>
            <a:r>
              <a:rPr lang="en-US" sz="1200" b="0" dirty="0">
                <a:solidFill>
                  <a:schemeClr val="accent4"/>
                </a:solidFill>
                <a:latin typeface="+mn-lt"/>
              </a:rPr>
              <a:t>HIV disease as the underlying cause of death continued to fall and was ranked 15</a:t>
            </a:r>
            <a:r>
              <a:rPr lang="en-US" sz="1200" b="0" baseline="30000" dirty="0">
                <a:solidFill>
                  <a:schemeClr val="accent4"/>
                </a:solidFill>
                <a:latin typeface="+mn-lt"/>
              </a:rPr>
              <a:t>th</a:t>
            </a:r>
            <a:r>
              <a:rPr lang="en-US" sz="1200" b="0" dirty="0">
                <a:solidFill>
                  <a:schemeClr val="accent4"/>
                </a:solidFill>
                <a:latin typeface="+mn-lt"/>
              </a:rPr>
              <a:t> </a:t>
            </a:r>
            <a:r>
              <a:rPr lang="en-US" b="0" dirty="0">
                <a:solidFill>
                  <a:schemeClr val="accent4"/>
                </a:solidFill>
              </a:rPr>
              <a:t>among all causes of death </a:t>
            </a:r>
            <a:r>
              <a:rPr lang="en-US" sz="1200" b="0" dirty="0">
                <a:solidFill>
                  <a:schemeClr val="accent4"/>
                </a:solidFill>
                <a:latin typeface="+mn-lt"/>
              </a:rPr>
              <a:t>i</a:t>
            </a:r>
            <a:r>
              <a:rPr lang="en-US" b="0" dirty="0">
                <a:solidFill>
                  <a:schemeClr val="accent4"/>
                </a:solidFill>
                <a:latin typeface="+mn-lt"/>
              </a:rPr>
              <a:t>n </a:t>
            </a:r>
            <a:r>
              <a:rPr lang="en-US" b="0" dirty="0">
                <a:solidFill>
                  <a:schemeClr val="accent4"/>
                </a:solidFill>
              </a:rPr>
              <a:t>2020</a:t>
            </a:r>
            <a:r>
              <a:rPr lang="en-US" b="0" dirty="0">
                <a:solidFill>
                  <a:schemeClr val="accent4"/>
                </a:solidFill>
                <a:latin typeface="+mn-lt"/>
              </a:rPr>
              <a:t>, </a:t>
            </a:r>
            <a:r>
              <a:rPr lang="en-US" sz="1200" b="0" dirty="0">
                <a:solidFill>
                  <a:schemeClr val="accent4"/>
                </a:solidFill>
                <a:latin typeface="+mn-lt"/>
              </a:rPr>
              <a:t>when it </a:t>
            </a:r>
            <a:r>
              <a:rPr lang="en-US" b="0" dirty="0">
                <a:solidFill>
                  <a:schemeClr val="accent4"/>
                </a:solidFill>
                <a:latin typeface="+mn-lt"/>
              </a:rPr>
              <a:t>caused about </a:t>
            </a:r>
            <a:r>
              <a:rPr lang="en-US" b="0" dirty="0">
                <a:solidFill>
                  <a:schemeClr val="accent4"/>
                </a:solidFill>
              </a:rPr>
              <a:t>200 deaths</a:t>
            </a:r>
            <a:r>
              <a:rPr lang="en-US" b="0" dirty="0">
                <a:solidFill>
                  <a:schemeClr val="accent4"/>
                </a:solidFill>
                <a:latin typeface="+mn-lt"/>
              </a:rPr>
              <a:t>, </a:t>
            </a:r>
            <a:r>
              <a:rPr lang="en-US" b="0" dirty="0">
                <a:solidFill>
                  <a:schemeClr val="accent4"/>
                </a:solidFill>
              </a:rPr>
              <a:t>or less than 1% </a:t>
            </a:r>
            <a:r>
              <a:rPr lang="en-US" b="0" dirty="0">
                <a:solidFill>
                  <a:schemeClr val="accent4"/>
                </a:solidFill>
                <a:latin typeface="+mn-lt"/>
              </a:rPr>
              <a:t>of all deaths in this group.</a:t>
            </a:r>
          </a:p>
          <a:p>
            <a:endParaRPr lang="en-US" b="0" dirty="0">
              <a:solidFill>
                <a:schemeClr val="accent4"/>
              </a:solidFill>
              <a:latin typeface="+mn-lt"/>
            </a:endParaRPr>
          </a:p>
          <a:p>
            <a:pPr>
              <a:lnSpc>
                <a:spcPts val="1100"/>
              </a:lnSpc>
            </a:pPr>
            <a:r>
              <a:rPr lang="en-US" b="0" dirty="0">
                <a:solidFill>
                  <a:schemeClr val="accent4"/>
                </a:solidFill>
                <a:latin typeface="+mn-lt"/>
                <a:cs typeface="Calibri"/>
              </a:rPr>
              <a:t>Does not include persons of Hispanic/Latino ethnicity.</a:t>
            </a:r>
          </a:p>
          <a:p>
            <a:pPr>
              <a:lnSpc>
                <a:spcPts val="1100"/>
              </a:lnSpc>
            </a:pPr>
            <a:endParaRPr lang="en-US" b="0" dirty="0">
              <a:solidFill>
                <a:schemeClr val="accent4"/>
              </a:solidFill>
              <a:latin typeface="+mn-lt"/>
              <a:cs typeface="Arial"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base" latinLnBrk="0" hangingPunct="1">
              <a:lnSpc>
                <a:spcPts val="1100"/>
              </a:lnSpc>
              <a:spcBef>
                <a:spcPct val="30000"/>
              </a:spcBef>
              <a:spcAft>
                <a:spcPct val="0"/>
              </a:spcAft>
              <a:buClrTx/>
              <a:buSzTx/>
              <a:buFontTx/>
              <a:buNone/>
              <a:tabLst/>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23</a:t>
            </a:fld>
            <a:endParaRPr lang="en-US"/>
          </a:p>
        </p:txBody>
      </p:sp>
    </p:spTree>
    <p:extLst>
      <p:ext uri="{BB962C8B-B14F-4D97-AF65-F5344CB8AC3E}">
        <p14:creationId xmlns:p14="http://schemas.microsoft.com/office/powerpoint/2010/main" val="2495395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dirty="0">
                <a:solidFill>
                  <a:schemeClr val="accent4"/>
                </a:solidFill>
                <a:latin typeface="+mn-lt"/>
              </a:rPr>
              <a:t>Among White females aged 25 to 44 years, </a:t>
            </a:r>
            <a:r>
              <a:rPr lang="en-US" b="0" dirty="0">
                <a:solidFill>
                  <a:schemeClr val="accent4"/>
                </a:solidFill>
                <a:latin typeface="+mn-lt"/>
              </a:rPr>
              <a:t>the rate of death with HIV </a:t>
            </a:r>
            <a:r>
              <a:rPr lang="en-US" sz="1200" b="0" dirty="0">
                <a:solidFill>
                  <a:schemeClr val="accent4"/>
                </a:solidFill>
                <a:latin typeface="Calibri"/>
                <a:cs typeface="Calibri"/>
              </a:rPr>
              <a:t>disease</a:t>
            </a:r>
            <a:r>
              <a:rPr lang="en-US" b="0" dirty="0">
                <a:solidFill>
                  <a:schemeClr val="accent4"/>
                </a:solidFill>
                <a:latin typeface="+mn-lt"/>
              </a:rPr>
              <a:t> as the underlying cause of death was </a:t>
            </a:r>
            <a:r>
              <a:rPr lang="en-US" b="0" u="none" dirty="0">
                <a:solidFill>
                  <a:schemeClr val="accent4"/>
                </a:solidFill>
                <a:latin typeface="+mn-lt"/>
              </a:rPr>
              <a:t>ranked as the 9</a:t>
            </a:r>
            <a:r>
              <a:rPr lang="en-US" b="0" u="none" baseline="30000" dirty="0">
                <a:solidFill>
                  <a:schemeClr val="accent4"/>
                </a:solidFill>
                <a:latin typeface="+mn-lt"/>
              </a:rPr>
              <a:t>th</a:t>
            </a:r>
            <a:r>
              <a:rPr lang="en-US" b="0" u="none" dirty="0">
                <a:solidFill>
                  <a:schemeClr val="accent4"/>
                </a:solidFill>
                <a:latin typeface="+mn-lt"/>
              </a:rPr>
              <a:t> leading cause of death in 1999 and 2000, falling to 10th in 2001 then 11th in 2002. The rate of </a:t>
            </a:r>
            <a:r>
              <a:rPr lang="en-US" sz="1200" b="0" u="none" dirty="0">
                <a:solidFill>
                  <a:schemeClr val="accent4"/>
                </a:solidFill>
                <a:latin typeface="+mn-lt"/>
              </a:rPr>
              <a:t>HIV disease as the underlying cause of death continued to fall and was ranked 20th </a:t>
            </a:r>
            <a:r>
              <a:rPr lang="en-US" b="0" u="none" dirty="0">
                <a:solidFill>
                  <a:schemeClr val="accent4"/>
                </a:solidFill>
              </a:rPr>
              <a:t>among all causes of death </a:t>
            </a:r>
            <a:r>
              <a:rPr lang="en-US" sz="1200" b="0" u="none" dirty="0">
                <a:solidFill>
                  <a:schemeClr val="accent4"/>
                </a:solidFill>
                <a:latin typeface="+mn-lt"/>
              </a:rPr>
              <a:t>in 2020, when it caused </a:t>
            </a:r>
            <a:r>
              <a:rPr lang="en-US" b="0" u="none" dirty="0">
                <a:solidFill>
                  <a:schemeClr val="accent4"/>
                </a:solidFill>
              </a:rPr>
              <a:t>64 </a:t>
            </a:r>
            <a:r>
              <a:rPr lang="en-US" b="0" u="none" dirty="0">
                <a:solidFill>
                  <a:schemeClr val="accent4"/>
                </a:solidFill>
                <a:cs typeface="Calibri"/>
              </a:rPr>
              <a:t>deaths</a:t>
            </a:r>
            <a:r>
              <a:rPr lang="en-US" sz="1200" b="0" u="none" dirty="0">
                <a:solidFill>
                  <a:schemeClr val="accent4"/>
                </a:solidFill>
                <a:latin typeface="+mn-lt"/>
              </a:rPr>
              <a:t>, or less than 1% of all deaths in this group.</a:t>
            </a:r>
            <a:endParaRPr lang="en-US" b="0" u="none" dirty="0">
              <a:solidFill>
                <a:schemeClr val="accent4"/>
              </a:solidFill>
            </a:endParaRPr>
          </a:p>
          <a:p>
            <a:endParaRPr lang="en-US" sz="1200" b="0" dirty="0">
              <a:solidFill>
                <a:schemeClr val="accent4"/>
              </a:solidFill>
              <a:latin typeface="+mn-lt"/>
            </a:endParaRPr>
          </a:p>
          <a:p>
            <a:pPr>
              <a:lnSpc>
                <a:spcPts val="1100"/>
              </a:lnSpc>
            </a:pPr>
            <a:r>
              <a:rPr lang="en-US" sz="1200" b="0" dirty="0">
                <a:solidFill>
                  <a:schemeClr val="accent4"/>
                </a:solidFill>
                <a:latin typeface="+mn-lt"/>
                <a:cs typeface="Calibri"/>
              </a:rPr>
              <a:t>Does not include persons of Hispanic/Latino ethnicity.</a:t>
            </a:r>
          </a:p>
          <a:p>
            <a:pPr>
              <a:lnSpc>
                <a:spcPts val="1100"/>
              </a:lnSpc>
            </a:pPr>
            <a:endParaRPr lang="en-US" sz="1200" b="0" dirty="0">
              <a:solidFill>
                <a:schemeClr val="accent4"/>
              </a:solidFill>
              <a:latin typeface="+mn-lt"/>
              <a:cs typeface="Calibri"/>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6505D353-1430-4CA8-B696-35569935E51E}" type="slidenum">
              <a:rPr lang="en-US" smtClean="0"/>
              <a:pPr/>
              <a:t>24</a:t>
            </a:fld>
            <a:endParaRPr lang="en-US"/>
          </a:p>
        </p:txBody>
      </p:sp>
    </p:spTree>
    <p:extLst>
      <p:ext uri="{BB962C8B-B14F-4D97-AF65-F5344CB8AC3E}">
        <p14:creationId xmlns:p14="http://schemas.microsoft.com/office/powerpoint/2010/main" val="1104760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dirty="0">
                <a:solidFill>
                  <a:schemeClr val="accent4"/>
                </a:solidFill>
                <a:latin typeface="+mn-lt"/>
              </a:rPr>
              <a:t>Among Black/African American males aged 25 to 44 years, HIV </a:t>
            </a:r>
            <a:r>
              <a:rPr lang="en-US" sz="1200" b="0" dirty="0">
                <a:solidFill>
                  <a:schemeClr val="accent4"/>
                </a:solidFill>
                <a:latin typeface="Calibri"/>
                <a:cs typeface="Calibri"/>
              </a:rPr>
              <a:t>disease </a:t>
            </a:r>
            <a:r>
              <a:rPr lang="en-US" sz="1200" b="0" dirty="0">
                <a:solidFill>
                  <a:schemeClr val="accent4"/>
                </a:solidFill>
                <a:latin typeface="+mn-lt"/>
              </a:rPr>
              <a:t>was the leading cause of death in 1999, falling to 3</a:t>
            </a:r>
            <a:r>
              <a:rPr lang="en-US" sz="1200" b="0" baseline="30000" dirty="0">
                <a:solidFill>
                  <a:schemeClr val="accent4"/>
                </a:solidFill>
                <a:latin typeface="+mn-lt"/>
              </a:rPr>
              <a:t>rd</a:t>
            </a:r>
            <a:r>
              <a:rPr lang="en-US" sz="1200" b="0" dirty="0">
                <a:solidFill>
                  <a:schemeClr val="accent4"/>
                </a:solidFill>
                <a:latin typeface="+mn-lt"/>
              </a:rPr>
              <a:t> in 2000 and 2001. </a:t>
            </a:r>
            <a:r>
              <a:rPr lang="en-US" b="0" dirty="0">
                <a:solidFill>
                  <a:schemeClr val="accent4"/>
                </a:solidFill>
                <a:latin typeface="+mn-lt"/>
              </a:rPr>
              <a:t>The rate of </a:t>
            </a:r>
            <a:r>
              <a:rPr lang="en-US" sz="1200" b="0" dirty="0">
                <a:solidFill>
                  <a:schemeClr val="accent4"/>
                </a:solidFill>
                <a:latin typeface="+mn-lt"/>
              </a:rPr>
              <a:t>HIV disease as the underlying cause of death continued to fall and was ranked </a:t>
            </a:r>
            <a:r>
              <a:rPr lang="en-US" b="0" dirty="0">
                <a:solidFill>
                  <a:schemeClr val="accent4"/>
                </a:solidFill>
              </a:rPr>
              <a:t>8th among all causes of death </a:t>
            </a:r>
            <a:r>
              <a:rPr lang="en-US" sz="1200" b="0" dirty="0">
                <a:solidFill>
                  <a:schemeClr val="accent4"/>
                </a:solidFill>
                <a:latin typeface="+mn-lt"/>
              </a:rPr>
              <a:t>in </a:t>
            </a:r>
            <a:r>
              <a:rPr lang="en-US" b="0" dirty="0">
                <a:solidFill>
                  <a:schemeClr val="accent4"/>
                </a:solidFill>
              </a:rPr>
              <a:t>2020</a:t>
            </a:r>
            <a:r>
              <a:rPr lang="en-US" sz="1200" b="0" dirty="0">
                <a:solidFill>
                  <a:schemeClr val="accent4"/>
                </a:solidFill>
                <a:latin typeface="+mn-lt"/>
              </a:rPr>
              <a:t>, when HIV disease caused about </a:t>
            </a:r>
            <a:r>
              <a:rPr lang="en-US" b="0" dirty="0">
                <a:solidFill>
                  <a:schemeClr val="accent4"/>
                </a:solidFill>
              </a:rPr>
              <a:t>500 deaths</a:t>
            </a:r>
            <a:r>
              <a:rPr lang="en-US" sz="1200" b="0" dirty="0">
                <a:solidFill>
                  <a:schemeClr val="accent4"/>
                </a:solidFill>
                <a:latin typeface="+mn-lt"/>
              </a:rPr>
              <a:t>, or</a:t>
            </a:r>
            <a:r>
              <a:rPr lang="en-US" b="0" dirty="0">
                <a:solidFill>
                  <a:schemeClr val="accent4"/>
                </a:solidFill>
              </a:rPr>
              <a:t> about 2</a:t>
            </a:r>
            <a:r>
              <a:rPr lang="en-US" sz="1200" b="0" dirty="0">
                <a:solidFill>
                  <a:schemeClr val="accent4"/>
                </a:solidFill>
                <a:latin typeface="+mn-lt"/>
              </a:rPr>
              <a:t>% of all deaths in this group.</a:t>
            </a:r>
            <a:r>
              <a:rPr lang="en-US" b="0" dirty="0">
                <a:solidFill>
                  <a:schemeClr val="accent4"/>
                </a:solidFill>
              </a:rPr>
              <a:t>  </a:t>
            </a:r>
          </a:p>
          <a:p>
            <a:endParaRPr lang="en-US" sz="1200" b="0" dirty="0">
              <a:solidFill>
                <a:schemeClr val="accent4"/>
              </a:solidFill>
              <a:latin typeface="+mn-lt"/>
            </a:endParaRPr>
          </a:p>
          <a:p>
            <a:pPr marL="0" marR="0" lvl="0" indent="0" algn="l" defTabSz="916137" rtl="0" eaLnBrk="1" fontAlgn="base" latinLnBrk="0" hangingPunct="1">
              <a:lnSpc>
                <a:spcPct val="100000"/>
              </a:lnSpc>
              <a:spcBef>
                <a:spcPct val="30000"/>
              </a:spcBef>
              <a:spcAft>
                <a:spcPct val="0"/>
              </a:spcAft>
              <a:buClrTx/>
              <a:buSzTx/>
              <a:buFontTx/>
              <a:buNone/>
              <a:tabLst/>
              <a:defRPr/>
            </a:pPr>
            <a:r>
              <a:rPr lang="en-US" b="0" dirty="0">
                <a:solidFill>
                  <a:schemeClr val="accent4"/>
                </a:solidFill>
                <a:latin typeface="Arial"/>
                <a:cs typeface="Arial"/>
              </a:rPr>
              <a:t>Deaths attributed to COVID-19 were among the top 5 leading causes in 2020 for this group. No deaths in the United States were attributed to COVID-19 as the underlying cause before 2020.</a:t>
            </a:r>
          </a:p>
          <a:p>
            <a:endParaRPr lang="en-US" sz="1200" b="0" dirty="0">
              <a:solidFill>
                <a:schemeClr val="accent4"/>
              </a:solidFill>
              <a:latin typeface="+mn-lt"/>
            </a:endParaRPr>
          </a:p>
          <a:p>
            <a:pPr>
              <a:lnSpc>
                <a:spcPts val="1100"/>
              </a:lnSpc>
            </a:pPr>
            <a:r>
              <a:rPr lang="en-US" sz="1200" b="0" dirty="0">
                <a:solidFill>
                  <a:schemeClr val="accent4"/>
                </a:solidFill>
                <a:latin typeface="+mn-lt"/>
                <a:cs typeface="Calibri"/>
              </a:rPr>
              <a:t>Does not include persons of Hispanic/Latino ethnicity.</a:t>
            </a:r>
          </a:p>
          <a:p>
            <a:pPr>
              <a:lnSpc>
                <a:spcPts val="1100"/>
              </a:lnSpc>
            </a:pPr>
            <a:endParaRPr lang="en-US" sz="1200" b="0" dirty="0">
              <a:solidFill>
                <a:schemeClr val="accent4"/>
              </a:solidFill>
              <a:latin typeface="+mn-lt"/>
              <a:cs typeface="Arial"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6505D353-1430-4CA8-B696-35569935E51E}" type="slidenum">
              <a:rPr lang="en-US" smtClean="0"/>
              <a:pPr/>
              <a:t>25</a:t>
            </a:fld>
            <a:endParaRPr lang="en-US"/>
          </a:p>
        </p:txBody>
      </p:sp>
    </p:spTree>
    <p:extLst>
      <p:ext uri="{BB962C8B-B14F-4D97-AF65-F5344CB8AC3E}">
        <p14:creationId xmlns:p14="http://schemas.microsoft.com/office/powerpoint/2010/main" val="3368544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0" dirty="0">
                <a:solidFill>
                  <a:schemeClr val="accent4"/>
                </a:solidFill>
                <a:latin typeface="Arial"/>
                <a:cs typeface="Arial"/>
              </a:rPr>
              <a:t>Among Black/African American females aged 25 to 44 years, the rate of death with HIV </a:t>
            </a:r>
            <a:r>
              <a:rPr lang="en-US" sz="1200" b="0" dirty="0">
                <a:solidFill>
                  <a:schemeClr val="accent4"/>
                </a:solidFill>
                <a:latin typeface="Calibri"/>
                <a:cs typeface="Calibri"/>
              </a:rPr>
              <a:t>disease</a:t>
            </a:r>
            <a:r>
              <a:rPr lang="en-US" b="0" dirty="0">
                <a:solidFill>
                  <a:schemeClr val="accent4"/>
                </a:solidFill>
                <a:latin typeface="Arial"/>
                <a:cs typeface="Arial"/>
              </a:rPr>
              <a:t> as the underlying cause was the 3rd leading cause of death in 1999 through 2007. </a:t>
            </a:r>
            <a:r>
              <a:rPr lang="en-US" b="0" dirty="0">
                <a:solidFill>
                  <a:schemeClr val="accent4"/>
                </a:solidFill>
                <a:latin typeface="+mn-lt"/>
              </a:rPr>
              <a:t>The rate of </a:t>
            </a:r>
            <a:r>
              <a:rPr lang="en-US" sz="1200" b="0" dirty="0">
                <a:solidFill>
                  <a:schemeClr val="accent4"/>
                </a:solidFill>
                <a:latin typeface="+mn-lt"/>
              </a:rPr>
              <a:t>HIV disease as the underlying cause of death continued to fall and was ranked 10</a:t>
            </a:r>
            <a:r>
              <a:rPr lang="en-US" b="0" dirty="0">
                <a:solidFill>
                  <a:schemeClr val="accent4"/>
                </a:solidFill>
              </a:rPr>
              <a:t>th among all causes of death </a:t>
            </a:r>
            <a:r>
              <a:rPr lang="en-US" sz="1200" b="0" dirty="0">
                <a:solidFill>
                  <a:schemeClr val="accent4"/>
                </a:solidFill>
                <a:latin typeface="+mn-lt"/>
              </a:rPr>
              <a:t>in 2020</a:t>
            </a:r>
            <a:r>
              <a:rPr lang="en-US" b="0" dirty="0">
                <a:solidFill>
                  <a:schemeClr val="accent4"/>
                </a:solidFill>
                <a:latin typeface="Arial"/>
                <a:cs typeface="Arial"/>
              </a:rPr>
              <a:t>, when it caused 245 deaths, or about 2% of all deaths in this group.</a:t>
            </a:r>
          </a:p>
          <a:p>
            <a:endParaRPr lang="en-US" b="0" dirty="0">
              <a:solidFill>
                <a:schemeClr val="accent4"/>
              </a:solidFill>
              <a:latin typeface="Arial"/>
              <a:cs typeface="Arial"/>
            </a:endParaRPr>
          </a:p>
          <a:p>
            <a:pPr marL="0" marR="0" lvl="0" indent="0" algn="l" defTabSz="916137" rtl="0" eaLnBrk="1" fontAlgn="base" latinLnBrk="0" hangingPunct="1">
              <a:lnSpc>
                <a:spcPct val="100000"/>
              </a:lnSpc>
              <a:spcBef>
                <a:spcPct val="30000"/>
              </a:spcBef>
              <a:spcAft>
                <a:spcPct val="0"/>
              </a:spcAft>
              <a:buClrTx/>
              <a:buSzTx/>
              <a:buFontTx/>
              <a:buNone/>
              <a:tabLst/>
              <a:defRPr/>
            </a:pPr>
            <a:r>
              <a:rPr lang="en-US" b="0" dirty="0">
                <a:solidFill>
                  <a:schemeClr val="accent4"/>
                </a:solidFill>
                <a:latin typeface="Arial"/>
                <a:cs typeface="Arial"/>
              </a:rPr>
              <a:t>Deaths attributed to COVID-19 were among the top 5 leading causes in 2020 for this group. No deaths in the United States were attributed to COVID-19 as the underlying cause before 2020.</a:t>
            </a:r>
          </a:p>
          <a:p>
            <a:endParaRPr lang="en-US" b="0" dirty="0">
              <a:solidFill>
                <a:schemeClr val="accent4"/>
              </a:solidFill>
              <a:latin typeface="Arial" charset="0"/>
            </a:endParaRPr>
          </a:p>
          <a:p>
            <a:pPr>
              <a:lnSpc>
                <a:spcPts val="1100"/>
              </a:lnSpc>
            </a:pPr>
            <a:r>
              <a:rPr lang="en-US" b="0" dirty="0">
                <a:solidFill>
                  <a:schemeClr val="accent4"/>
                </a:solidFill>
                <a:latin typeface="Arial"/>
                <a:cs typeface="Arial"/>
              </a:rPr>
              <a:t>Does not include persons of Hispanic/Latino ethnicity.</a:t>
            </a:r>
          </a:p>
          <a:p>
            <a:pPr>
              <a:lnSpc>
                <a:spcPts val="1100"/>
              </a:lnSpc>
            </a:pPr>
            <a:endParaRPr lang="en-US" b="0" dirty="0">
              <a:solidFill>
                <a:schemeClr val="accent4"/>
              </a:solidFill>
              <a:latin typeface="Arial" pitchFamily="34" charset="0"/>
              <a:cs typeface="Arial"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6505D353-1430-4CA8-B696-35569935E51E}" type="slidenum">
              <a:rPr lang="en-US" smtClean="0"/>
              <a:pPr/>
              <a:t>26</a:t>
            </a:fld>
            <a:endParaRPr lang="en-US"/>
          </a:p>
        </p:txBody>
      </p:sp>
    </p:spTree>
    <p:extLst>
      <p:ext uri="{BB962C8B-B14F-4D97-AF65-F5344CB8AC3E}">
        <p14:creationId xmlns:p14="http://schemas.microsoft.com/office/powerpoint/2010/main" val="1636932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en-US" b="0" dirty="0">
                <a:solidFill>
                  <a:schemeClr val="accent4"/>
                </a:solidFill>
              </a:rPr>
              <a:t>Among Hispanic/Latino males aged 25 to 44 years, HIV disease was the</a:t>
            </a:r>
            <a:r>
              <a:rPr lang="en-US" b="0" baseline="0" dirty="0">
                <a:solidFill>
                  <a:schemeClr val="accent4"/>
                </a:solidFill>
              </a:rPr>
              <a:t> 3</a:t>
            </a:r>
            <a:r>
              <a:rPr lang="en-US" b="0" dirty="0">
                <a:solidFill>
                  <a:schemeClr val="accent4"/>
                </a:solidFill>
              </a:rPr>
              <a:t>rd leading cause of death in 1999 and 2000, falling to 4th in 2001. </a:t>
            </a:r>
            <a:r>
              <a:rPr lang="en-US" b="0" dirty="0">
                <a:solidFill>
                  <a:schemeClr val="accent4"/>
                </a:solidFill>
                <a:latin typeface="+mn-lt"/>
              </a:rPr>
              <a:t>The rate of </a:t>
            </a:r>
            <a:r>
              <a:rPr lang="en-US" sz="1200" b="0" dirty="0">
                <a:solidFill>
                  <a:schemeClr val="accent4"/>
                </a:solidFill>
                <a:latin typeface="+mn-lt"/>
              </a:rPr>
              <a:t>HIV disease as the underlying cause of death continued to fall and was ranked 11</a:t>
            </a:r>
            <a:r>
              <a:rPr lang="en-US" b="0" dirty="0">
                <a:solidFill>
                  <a:schemeClr val="accent4"/>
                </a:solidFill>
              </a:rPr>
              <a:t>th among all causes of death </a:t>
            </a:r>
            <a:r>
              <a:rPr lang="en-US" sz="1200" b="0" dirty="0">
                <a:solidFill>
                  <a:schemeClr val="accent4"/>
                </a:solidFill>
                <a:latin typeface="+mn-lt"/>
              </a:rPr>
              <a:t>in 2020, when it caused </a:t>
            </a:r>
            <a:r>
              <a:rPr lang="en-US" b="0" dirty="0">
                <a:solidFill>
                  <a:schemeClr val="accent4"/>
                </a:solidFill>
              </a:rPr>
              <a:t>177 deaths, or about 1% of all deaths in the group.  </a:t>
            </a:r>
          </a:p>
          <a:p>
            <a:pPr>
              <a:defRPr/>
            </a:pPr>
            <a:endParaRPr lang="en-US" b="0" dirty="0">
              <a:solidFill>
                <a:schemeClr val="accent4"/>
              </a:solidFill>
            </a:endParaRPr>
          </a:p>
          <a:p>
            <a:pPr marL="0" marR="0" lvl="0" indent="0" algn="l" defTabSz="916137" rtl="0" eaLnBrk="1" fontAlgn="base" latinLnBrk="0" hangingPunct="1">
              <a:lnSpc>
                <a:spcPct val="100000"/>
              </a:lnSpc>
              <a:spcBef>
                <a:spcPct val="30000"/>
              </a:spcBef>
              <a:spcAft>
                <a:spcPct val="0"/>
              </a:spcAft>
              <a:buClrTx/>
              <a:buSzTx/>
              <a:buFontTx/>
              <a:buNone/>
              <a:tabLst/>
              <a:defRPr/>
            </a:pPr>
            <a:r>
              <a:rPr lang="en-US" b="0" dirty="0">
                <a:solidFill>
                  <a:schemeClr val="accent4"/>
                </a:solidFill>
                <a:latin typeface="Arial"/>
                <a:cs typeface="Arial"/>
              </a:rPr>
              <a:t>Deaths attributed to COVID-19 were among the top 5 leading causes in 2020 for this group. No deaths in the United States were attributed to COVID-19 as the underlying cause before 2020.</a:t>
            </a:r>
          </a:p>
          <a:p>
            <a:pPr>
              <a:defRPr/>
            </a:pPr>
            <a:r>
              <a:rPr lang="en-US" b="0" dirty="0">
                <a:solidFill>
                  <a:schemeClr val="accent4"/>
                </a:solidFill>
              </a:rPr>
              <a:t>  </a:t>
            </a:r>
            <a:endParaRPr lang="en-US" b="0" dirty="0">
              <a:solidFill>
                <a:schemeClr val="accent4"/>
              </a:solidFill>
              <a:cs typeface="Calibri"/>
            </a:endParaRPr>
          </a:p>
          <a:p>
            <a:pPr>
              <a:defRPr/>
            </a:pPr>
            <a:r>
              <a:rPr lang="en-US" b="0" dirty="0">
                <a:solidFill>
                  <a:schemeClr val="accent4"/>
                </a:solidFill>
              </a:rPr>
              <a:t>Hispanic/Latino persons can be of any race. </a:t>
            </a:r>
          </a:p>
          <a:p>
            <a:pPr>
              <a:defRPr/>
            </a:pPr>
            <a:r>
              <a:rPr lang="en-US" b="0" dirty="0">
                <a:solidFill>
                  <a:schemeClr val="accent4"/>
                </a:solidFill>
              </a:rPr>
              <a:t> </a:t>
            </a:r>
            <a:endParaRPr lang="en-US" b="0" dirty="0">
              <a:solidFill>
                <a:schemeClr val="accent4"/>
              </a:solidFill>
              <a:cs typeface="Calibri"/>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6505D353-1430-4CA8-B696-35569935E51E}" type="slidenum">
              <a:rPr lang="en-US" smtClean="0"/>
              <a:pPr/>
              <a:t>27</a:t>
            </a:fld>
            <a:endParaRPr lang="en-US"/>
          </a:p>
        </p:txBody>
      </p:sp>
    </p:spTree>
    <p:extLst>
      <p:ext uri="{BB962C8B-B14F-4D97-AF65-F5344CB8AC3E}">
        <p14:creationId xmlns:p14="http://schemas.microsoft.com/office/powerpoint/2010/main" val="932101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en-US" b="0" dirty="0">
                <a:solidFill>
                  <a:schemeClr val="accent4"/>
                </a:solidFill>
              </a:rPr>
              <a:t>Among Hispanic/Latino females aged 25 to 44 years, HIV disease was the</a:t>
            </a:r>
            <a:r>
              <a:rPr lang="en-US" b="0" baseline="0" dirty="0">
                <a:solidFill>
                  <a:schemeClr val="accent4"/>
                </a:solidFill>
              </a:rPr>
              <a:t> 3</a:t>
            </a:r>
            <a:r>
              <a:rPr lang="en-US" b="0" dirty="0">
                <a:solidFill>
                  <a:schemeClr val="accent4"/>
                </a:solidFill>
              </a:rPr>
              <a:t>rd leading cause of death in 1999, falling to 4th in 2000. </a:t>
            </a:r>
            <a:r>
              <a:rPr lang="en-US" b="0" dirty="0">
                <a:solidFill>
                  <a:schemeClr val="accent4"/>
                </a:solidFill>
                <a:latin typeface="+mn-lt"/>
              </a:rPr>
              <a:t>The rate of </a:t>
            </a:r>
            <a:r>
              <a:rPr lang="en-US" sz="1200" b="0" dirty="0">
                <a:solidFill>
                  <a:schemeClr val="accent4"/>
                </a:solidFill>
                <a:latin typeface="+mn-lt"/>
              </a:rPr>
              <a:t>HIV disease as the underlying cause of death continued to fall and was ranked 18th </a:t>
            </a:r>
            <a:r>
              <a:rPr lang="en-US" b="0" dirty="0">
                <a:solidFill>
                  <a:schemeClr val="accent4"/>
                </a:solidFill>
              </a:rPr>
              <a:t>among all causes of death </a:t>
            </a:r>
            <a:r>
              <a:rPr lang="en-US" sz="1200" b="0" dirty="0">
                <a:solidFill>
                  <a:schemeClr val="accent4"/>
                </a:solidFill>
                <a:latin typeface="+mn-lt"/>
              </a:rPr>
              <a:t>in 2020</a:t>
            </a:r>
            <a:r>
              <a:rPr lang="en-US" b="0" dirty="0">
                <a:solidFill>
                  <a:schemeClr val="accent4"/>
                </a:solidFill>
              </a:rPr>
              <a:t>, when it caused 23 deaths, or less than 1% of all deaths in the group.  </a:t>
            </a:r>
          </a:p>
          <a:p>
            <a:pPr defTabSz="916137">
              <a:defRPr/>
            </a:pPr>
            <a:endParaRPr lang="en-US" b="0" dirty="0">
              <a:solidFill>
                <a:schemeClr val="accent4"/>
              </a:solidFill>
              <a:latin typeface="Arial"/>
              <a:cs typeface="Arial"/>
            </a:endParaRPr>
          </a:p>
          <a:p>
            <a:pPr marL="0" marR="0" lvl="0" indent="0" algn="l" defTabSz="916137" rtl="0" eaLnBrk="1" fontAlgn="base" latinLnBrk="0" hangingPunct="1">
              <a:lnSpc>
                <a:spcPct val="100000"/>
              </a:lnSpc>
              <a:spcBef>
                <a:spcPct val="30000"/>
              </a:spcBef>
              <a:spcAft>
                <a:spcPct val="0"/>
              </a:spcAft>
              <a:buClrTx/>
              <a:buSzTx/>
              <a:buFontTx/>
              <a:buNone/>
              <a:tabLst/>
              <a:defRPr/>
            </a:pPr>
            <a:r>
              <a:rPr lang="en-US" b="0" dirty="0">
                <a:solidFill>
                  <a:schemeClr val="accent4"/>
                </a:solidFill>
                <a:latin typeface="Arial"/>
                <a:cs typeface="Arial"/>
              </a:rPr>
              <a:t>Deaths attributed to COVID-19 were among the top 5 leading causes in 2020 for this group. No deaths in the United States were attributed to COVID-19 as the underlying cause before 2020.</a:t>
            </a:r>
          </a:p>
          <a:p>
            <a:pPr>
              <a:defRPr/>
            </a:pPr>
            <a:r>
              <a:rPr lang="en-US" b="0" dirty="0">
                <a:solidFill>
                  <a:schemeClr val="accent4"/>
                </a:solidFill>
              </a:rPr>
              <a:t>  </a:t>
            </a:r>
            <a:endParaRPr lang="en-US" b="0" dirty="0">
              <a:solidFill>
                <a:schemeClr val="accent4"/>
              </a:solidFill>
              <a:cs typeface="Calibri"/>
            </a:endParaRPr>
          </a:p>
          <a:p>
            <a:pPr>
              <a:defRPr/>
            </a:pPr>
            <a:r>
              <a:rPr lang="en-US" b="0" dirty="0">
                <a:solidFill>
                  <a:schemeClr val="accent4"/>
                </a:solidFill>
              </a:rPr>
              <a:t>Hispanic/Latino persons can be of any race.  </a:t>
            </a:r>
          </a:p>
          <a:p>
            <a:pPr>
              <a:defRPr/>
            </a:pPr>
            <a:endParaRPr lang="en-US" b="0" dirty="0">
              <a:solidFill>
                <a:schemeClr val="accent4"/>
              </a:solidFill>
              <a:cs typeface="Calibri"/>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6505D353-1430-4CA8-B696-35569935E51E}" type="slidenum">
              <a:rPr lang="en-US" smtClean="0"/>
              <a:pPr/>
              <a:t>28</a:t>
            </a:fld>
            <a:endParaRPr lang="en-US"/>
          </a:p>
        </p:txBody>
      </p:sp>
    </p:spTree>
    <p:extLst>
      <p:ext uri="{BB962C8B-B14F-4D97-AF65-F5344CB8AC3E}">
        <p14:creationId xmlns:p14="http://schemas.microsoft.com/office/powerpoint/2010/main" val="2416614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0" dirty="0">
                <a:solidFill>
                  <a:schemeClr val="accent4"/>
                </a:solidFill>
              </a:rPr>
              <a:t>Unintentional Injury was the highest underlying cause of death among all race/ethnicity groups aged 25 to 44 years in 2020, accounting for 62,372 deaths, or about 35% of deaths in this age group. Deaths due to unintentional injury impacted American Indian/Alaska Native persons aged 25-44 the greatest, at a rate of 149.7 deaths per 100,000 persons. Deaths with an underlying cause of HIV disease continue to disproportionally affect Black/African American persons, with an overall rate of 5.8 deaths per 100,000 persons in 2020.    </a:t>
            </a:r>
          </a:p>
          <a:p>
            <a:r>
              <a:rPr lang="en-US" b="0" dirty="0">
                <a:solidFill>
                  <a:schemeClr val="accent4"/>
                </a:solidFill>
              </a:rPr>
              <a:t>  </a:t>
            </a:r>
          </a:p>
          <a:p>
            <a:r>
              <a:rPr lang="en-US" b="0" u="none" dirty="0">
                <a:solidFill>
                  <a:schemeClr val="accent4"/>
                </a:solidFill>
                <a:cs typeface="Calibri"/>
              </a:rPr>
              <a:t>In 2020, COVID-19 was among the leading causes of death for all race/ethnicity groups aged 24-44 years except White persons. Deaths due to COVID-19 among Black/African persons aged 25-44 years were disproportionate, at a rate of 16.6 deaths per 100,000.</a:t>
            </a:r>
          </a:p>
          <a:p>
            <a:endParaRPr lang="en-US" b="0" dirty="0">
              <a:solidFill>
                <a:schemeClr val="accent4"/>
              </a:solidFill>
              <a:cs typeface="Calibri"/>
            </a:endParaRPr>
          </a:p>
          <a:p>
            <a:r>
              <a:rPr lang="en-US" sz="1200" b="0" dirty="0">
                <a:solidFill>
                  <a:schemeClr val="accent4"/>
                </a:solidFill>
                <a:latin typeface="Calibri" panose="020F0502020204030204" pitchFamily="34" charset="0"/>
                <a:cs typeface="Calibri" panose="020F0502020204030204" pitchFamily="34" charset="0"/>
              </a:rPr>
              <a:t>Death rates are </a:t>
            </a:r>
            <a:r>
              <a:rPr lang="en-US" sz="1200" dirty="0">
                <a:solidFill>
                  <a:schemeClr val="accent4"/>
                </a:solidFill>
                <a:effectLst/>
                <a:latin typeface="Verdana" panose="020B0604030504040204" pitchFamily="34" charset="0"/>
                <a:ea typeface="Calibri" panose="020F0502020204030204" pitchFamily="34" charset="0"/>
              </a:rPr>
              <a:t>considered</a:t>
            </a:r>
            <a:r>
              <a:rPr lang="en-US" sz="1200" b="0" dirty="0">
                <a:solidFill>
                  <a:schemeClr val="accent4"/>
                </a:solidFill>
                <a:latin typeface="Calibri" panose="020F0502020204030204" pitchFamily="34" charset="0"/>
                <a:cs typeface="Calibri" panose="020F0502020204030204" pitchFamily="34" charset="0"/>
              </a:rPr>
              <a:t> unreliable when the rate is calculated with a numerator of 20 or less. </a:t>
            </a:r>
            <a:endParaRPr lang="en-US" b="0" dirty="0">
              <a:solidFill>
                <a:schemeClr val="accent4"/>
              </a:solidFill>
              <a:cs typeface="Calibri"/>
            </a:endParaRPr>
          </a:p>
          <a:p>
            <a:endParaRPr lang="en-US" b="0" dirty="0">
              <a:solidFill>
                <a:schemeClr val="accent4"/>
              </a:solidFill>
              <a:cs typeface="Calibri"/>
            </a:endParaRPr>
          </a:p>
          <a:p>
            <a:r>
              <a:rPr lang="en-US" b="0" dirty="0">
                <a:solidFill>
                  <a:schemeClr val="accent4"/>
                </a:solidFill>
              </a:rPr>
              <a:t>Hispanic/Latino persons can be of any race.</a:t>
            </a:r>
          </a:p>
          <a:p>
            <a:endParaRPr lang="en-US" b="0" dirty="0">
              <a:solidFill>
                <a:schemeClr val="accent4"/>
              </a:solidFill>
              <a:cs typeface="Calibri"/>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r>
              <a:rPr lang="en-US" b="0" dirty="0">
                <a:solidFill>
                  <a:schemeClr val="accent4"/>
                </a:solidFill>
              </a:rPr>
              <a:t>  </a:t>
            </a:r>
            <a:endParaRPr lang="en-US" b="0" dirty="0">
              <a:solidFill>
                <a:schemeClr val="accent4"/>
              </a:solidFill>
              <a:cs typeface="Calibri"/>
            </a:endParaRPr>
          </a:p>
          <a:p>
            <a:pPr>
              <a:lnSpc>
                <a:spcPts val="1100"/>
              </a:lnSpc>
            </a:pP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29</a:t>
            </a:fld>
            <a:endParaRPr lang="en-US"/>
          </a:p>
        </p:txBody>
      </p:sp>
    </p:spTree>
    <p:extLst>
      <p:ext uri="{BB962C8B-B14F-4D97-AF65-F5344CB8AC3E}">
        <p14:creationId xmlns:p14="http://schemas.microsoft.com/office/powerpoint/2010/main" val="1195992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Deaths with HIV disease as the underlying cause, as reported on death certificates, are not exactly the same as deaths of persons with diagnosed HIV infection ever classified as stage 3 (AIDS) reported to the HIV surveillance systems of health departments. The crescent shape on the right includes the deaths of persons with diagnosed HIV infection </a:t>
            </a:r>
            <a:r>
              <a:rPr lang="en-US" dirty="0">
                <a:solidFill>
                  <a:srgbClr val="FF0000"/>
                </a:solidFill>
                <a:highlight>
                  <a:srgbClr val="FFFF00"/>
                </a:highlight>
                <a:latin typeface="+mn-lt"/>
              </a:rPr>
              <a:t>ever</a:t>
            </a:r>
            <a:r>
              <a:rPr lang="en-US" dirty="0">
                <a:solidFill>
                  <a:srgbClr val="FF0000"/>
                </a:solidFill>
                <a:latin typeface="+mn-lt"/>
              </a:rPr>
              <a:t> </a:t>
            </a:r>
            <a:r>
              <a:rPr lang="en-US" dirty="0">
                <a:latin typeface="+mn-lt"/>
              </a:rPr>
              <a:t>classified as stage 3 (AIDS). These deaths can be attributed to causes unrelated to HIV infection (such as lung cancer or motor vehicle accidents). Because of improved treatment, survival after a stage 3 (AIDS) classification has become longer, allowing a greater percentage of deaths of persons with diagnosed HIV infection</a:t>
            </a:r>
            <a:r>
              <a:rPr lang="en-US" dirty="0">
                <a:solidFill>
                  <a:srgbClr val="FF0000"/>
                </a:solidFill>
                <a:latin typeface="+mn-lt"/>
              </a:rPr>
              <a:t> </a:t>
            </a:r>
            <a:r>
              <a:rPr lang="en-US" dirty="0">
                <a:solidFill>
                  <a:srgbClr val="FF0000"/>
                </a:solidFill>
                <a:highlight>
                  <a:srgbClr val="FFFF00"/>
                </a:highlight>
                <a:latin typeface="+mn-lt"/>
              </a:rPr>
              <a:t>ever</a:t>
            </a:r>
            <a:r>
              <a:rPr lang="en-US" dirty="0">
                <a:solidFill>
                  <a:srgbClr val="FF0000"/>
                </a:solidFill>
                <a:latin typeface="+mn-lt"/>
              </a:rPr>
              <a:t> </a:t>
            </a:r>
            <a:r>
              <a:rPr lang="en-US" dirty="0">
                <a:latin typeface="+mn-lt"/>
              </a:rPr>
              <a:t>classified as stage 3 (AIDS) to result from other causes. </a:t>
            </a:r>
          </a:p>
          <a:p>
            <a:endParaRPr lang="en-US" dirty="0">
              <a:latin typeface="+mn-lt"/>
            </a:endParaRPr>
          </a:p>
          <a:p>
            <a:r>
              <a:rPr lang="en-US" dirty="0">
                <a:latin typeface="+mn-lt"/>
              </a:rPr>
              <a:t>The crescent shape on the left represents deaths attributed to HIV disease as the underlying cause for persons whose conditions did not meet the surveillance case definition for stage 3 (AIDS). The stage 3 (AIDS) case definition requires either documentation of a low CD4 T-lymphocyte count or diagnosis of one of the approximately two dozen AIDS-defining illnesses. (The exact number of possible AIDS-defining illnesses depends on how they are split or grouped together). If surveillance data on the CD4 count are missing and no AIDS-defining illness was diagnosed, these persons cannot be counted </a:t>
            </a:r>
            <a:r>
              <a:rPr lang="en-US" dirty="0">
                <a:solidFill>
                  <a:srgbClr val="FF0000"/>
                </a:solidFill>
                <a:latin typeface="+mn-lt"/>
              </a:rPr>
              <a:t>among those with </a:t>
            </a:r>
            <a:r>
              <a:rPr lang="en-US" dirty="0">
                <a:latin typeface="+mn-lt"/>
              </a:rPr>
              <a:t>stage 3 (AIDS) even though their deaths were attributed to HIV disease on their death certificates.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1153752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0" dirty="0">
                <a:solidFill>
                  <a:schemeClr val="accent4"/>
                </a:solidFill>
              </a:rPr>
              <a:t>Unintentional Injury was the highest underlying cause of death among all males in all race/ethnicity groups aged 25 to 44 years in 2020, accounting for 45,492 deaths, or about 38% of the deaths in this group. </a:t>
            </a:r>
            <a:r>
              <a:rPr lang="en-US" b="0" i="0" dirty="0">
                <a:solidFill>
                  <a:schemeClr val="accent4"/>
                </a:solidFill>
              </a:rPr>
              <a:t>Deaths due to unintentional injury impacted </a:t>
            </a:r>
            <a:r>
              <a:rPr lang="en-US" b="0" dirty="0">
                <a:solidFill>
                  <a:schemeClr val="accent4"/>
                </a:solidFill>
              </a:rPr>
              <a:t>American Indian/Alaska Native males aged 25-44 the greatest, at a rate of 195.4 deaths per 100,000 persons. Deaths with an underlying cause of HIV disease are disproportionate among Black/African American males, with an overall rate of 7.9 deaths per 100,000 persons in 2020.      </a:t>
            </a:r>
          </a:p>
          <a:p>
            <a:r>
              <a:rPr lang="en-US" b="0" dirty="0">
                <a:solidFill>
                  <a:schemeClr val="accent4"/>
                </a:solidFill>
              </a:rPr>
              <a:t>      </a:t>
            </a:r>
            <a:endParaRPr lang="en-US" b="0" dirty="0">
              <a:solidFill>
                <a:schemeClr val="accent4"/>
              </a:solidFill>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a:solidFill>
                  <a:schemeClr val="accent4"/>
                </a:solidFill>
                <a:latin typeface="Calibri" panose="020F0502020204030204" pitchFamily="34" charset="0"/>
                <a:cs typeface="Calibri" panose="020F0502020204030204" pitchFamily="34" charset="0"/>
              </a:rPr>
              <a:t>Death rates are </a:t>
            </a:r>
            <a:r>
              <a:rPr lang="en-US" sz="1200" dirty="0">
                <a:solidFill>
                  <a:schemeClr val="accent4"/>
                </a:solidFill>
                <a:effectLst/>
                <a:latin typeface="Verdana" panose="020B0604030504040204" pitchFamily="34" charset="0"/>
                <a:ea typeface="Calibri" panose="020F0502020204030204" pitchFamily="34" charset="0"/>
              </a:rPr>
              <a:t>considered </a:t>
            </a:r>
            <a:r>
              <a:rPr lang="en-US" sz="1200" b="0" dirty="0">
                <a:solidFill>
                  <a:schemeClr val="accent4"/>
                </a:solidFill>
                <a:latin typeface="Calibri" panose="020F0502020204030204" pitchFamily="34" charset="0"/>
                <a:cs typeface="Calibri" panose="020F0502020204030204" pitchFamily="34" charset="0"/>
              </a:rPr>
              <a:t>unreliable when the rate is calculated with a numerator of 20 or less. </a:t>
            </a:r>
            <a:endParaRPr lang="en-US" b="0" dirty="0">
              <a:solidFill>
                <a:schemeClr val="accent4"/>
              </a:solidFill>
              <a:cs typeface="Calibri"/>
            </a:endParaRPr>
          </a:p>
          <a:p>
            <a:endParaRPr lang="en-US" b="0" dirty="0">
              <a:solidFill>
                <a:schemeClr val="accent4"/>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solidFill>
                  <a:schemeClr val="accent4"/>
                </a:solidFill>
              </a:rPr>
              <a:t>Hispanic/Latino persons can be of any race.</a:t>
            </a:r>
          </a:p>
          <a:p>
            <a:endParaRPr lang="en-US" b="0" dirty="0">
              <a:solidFill>
                <a:schemeClr val="accent4"/>
              </a:solidFill>
              <a:cs typeface="Calibri"/>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defRPr/>
            </a:pPr>
            <a:r>
              <a:rPr lang="en-US" dirty="0"/>
              <a:t>      </a:t>
            </a:r>
            <a:endParaRPr lang="en-US" dirty="0">
              <a:cs typeface="Calibri"/>
            </a:endParaRPr>
          </a:p>
          <a:p>
            <a:pPr>
              <a:defRPr/>
            </a:pPr>
            <a:r>
              <a:rPr lang="en-US" dirty="0"/>
              <a:t>      </a:t>
            </a:r>
            <a:endParaRPr lang="en-US" dirty="0">
              <a:cs typeface="Calibri"/>
            </a:endParaRPr>
          </a:p>
          <a:p>
            <a:pPr>
              <a:defRPr/>
            </a:pPr>
            <a:r>
              <a:rPr lang="en-US" dirty="0"/>
              <a:t>    </a:t>
            </a:r>
            <a:endParaRPr lang="en-US" dirty="0">
              <a:cs typeface="Calibri"/>
            </a:endParaRPr>
          </a:p>
          <a:p>
            <a:pPr>
              <a:defRPr/>
            </a:pP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30</a:t>
            </a:fld>
            <a:endParaRPr lang="en-US"/>
          </a:p>
        </p:txBody>
      </p:sp>
    </p:spTree>
    <p:extLst>
      <p:ext uri="{BB962C8B-B14F-4D97-AF65-F5344CB8AC3E}">
        <p14:creationId xmlns:p14="http://schemas.microsoft.com/office/powerpoint/2010/main" val="1118604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en-US" b="0" dirty="0">
                <a:solidFill>
                  <a:schemeClr val="accent4"/>
                </a:solidFill>
              </a:rPr>
              <a:t>Unintentional Injury was the highest underlying cause of death among all females of all race/ethnicity groups aged 25 to 44 years in 2020, accounting for 62,372 deaths, or about 35% of deaths in this group. Deaths with an underlying cause of HIV disease are disproportional among Black/African American females, with an overall rate of 3.8 deaths per 100,000 persons in 2020.  </a:t>
            </a:r>
          </a:p>
          <a:p>
            <a:r>
              <a:rPr lang="en-US" b="0" dirty="0">
                <a:solidFill>
                  <a:schemeClr val="accent4"/>
                </a:solidFill>
              </a:rPr>
              <a:t>  </a:t>
            </a:r>
            <a:endParaRPr lang="en-US" b="0" dirty="0">
              <a:solidFill>
                <a:schemeClr val="accent4"/>
              </a:solidFill>
              <a:cs typeface="Calibri"/>
            </a:endParaRPr>
          </a:p>
          <a:p>
            <a:r>
              <a:rPr lang="en-US" b="0" dirty="0">
                <a:solidFill>
                  <a:schemeClr val="accent4"/>
                </a:solidFill>
              </a:rPr>
              <a:t>Death rates are </a:t>
            </a:r>
            <a:r>
              <a:rPr lang="en-US" sz="1200" dirty="0">
                <a:solidFill>
                  <a:schemeClr val="accent4"/>
                </a:solidFill>
                <a:effectLst/>
                <a:latin typeface="Verdana" panose="020B0604030504040204" pitchFamily="34" charset="0"/>
                <a:ea typeface="Calibri" panose="020F0502020204030204" pitchFamily="34" charset="0"/>
              </a:rPr>
              <a:t>considered </a:t>
            </a:r>
            <a:r>
              <a:rPr lang="en-US" b="0" dirty="0">
                <a:solidFill>
                  <a:schemeClr val="accent4"/>
                </a:solidFill>
              </a:rPr>
              <a:t>unreliable when the rate is calculated with a numerator of 20 or less.</a:t>
            </a:r>
          </a:p>
          <a:p>
            <a:endParaRPr lang="en-US" b="0" dirty="0">
              <a:solidFill>
                <a:schemeClr val="accent4"/>
              </a:solidFill>
            </a:endParaRPr>
          </a:p>
          <a:p>
            <a:r>
              <a:rPr lang="en-US" b="0" dirty="0">
                <a:solidFill>
                  <a:schemeClr val="accent4"/>
                </a:solidFill>
              </a:rPr>
              <a:t>Hispanic/Latino persons can be of any race.    </a:t>
            </a:r>
          </a:p>
          <a:p>
            <a:endParaRPr lang="en-US" b="0" dirty="0">
              <a:solidFill>
                <a:schemeClr val="accent4"/>
              </a:solidFill>
              <a:cs typeface="Calibri"/>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ts val="1100"/>
              </a:lnSpc>
            </a:pPr>
            <a:endParaRPr lang="en-US" dirty="0">
              <a:cs typeface="Calibri"/>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31</a:t>
            </a:fld>
            <a:endParaRPr lang="en-US"/>
          </a:p>
        </p:txBody>
      </p:sp>
    </p:spTree>
    <p:extLst>
      <p:ext uri="{BB962C8B-B14F-4D97-AF65-F5344CB8AC3E}">
        <p14:creationId xmlns:p14="http://schemas.microsoft.com/office/powerpoint/2010/main" val="679326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137">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155087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solidFill>
                  <a:schemeClr val="accent4"/>
                </a:solidFill>
                <a:latin typeface="+mn-lt"/>
              </a:rPr>
              <a:t>The annual number of deaths </a:t>
            </a:r>
            <a:r>
              <a:rPr lang="en-US" b="0" u="none" dirty="0">
                <a:solidFill>
                  <a:schemeClr val="accent4"/>
                </a:solidFill>
                <a:latin typeface="+mn-lt"/>
              </a:rPr>
              <a:t>of persons with HIV infection </a:t>
            </a:r>
            <a:r>
              <a:rPr lang="en-US" b="0" dirty="0">
                <a:solidFill>
                  <a:schemeClr val="accent4"/>
                </a:solidFill>
                <a:latin typeface="+mn-lt"/>
              </a:rPr>
              <a:t>ever classified as stage 3 (AIDS) (some of which were not </a:t>
            </a:r>
            <a:r>
              <a:rPr lang="en-US" b="0" u="none" dirty="0">
                <a:solidFill>
                  <a:schemeClr val="accent4"/>
                </a:solidFill>
                <a:latin typeface="+mn-lt"/>
              </a:rPr>
              <a:t>caused by </a:t>
            </a:r>
            <a:r>
              <a:rPr lang="en-US" b="0" dirty="0">
                <a:solidFill>
                  <a:schemeClr val="accent4"/>
                </a:solidFill>
                <a:latin typeface="+mn-lt"/>
              </a:rPr>
              <a:t>HIV disease), as reported to the National HIV Surveillance System through </a:t>
            </a:r>
            <a:r>
              <a:rPr lang="en-US" b="0" u="none" dirty="0">
                <a:solidFill>
                  <a:schemeClr val="accent4"/>
                </a:solidFill>
                <a:latin typeface="+mn-lt"/>
              </a:rPr>
              <a:t>December 31, 2021, ranged from being </a:t>
            </a:r>
            <a:r>
              <a:rPr lang="en-US" b="0" u="none" dirty="0">
                <a:solidFill>
                  <a:schemeClr val="accent4"/>
                </a:solidFill>
                <a:highlight>
                  <a:srgbClr val="FFFF00"/>
                </a:highlight>
                <a:latin typeface="+mn-lt"/>
              </a:rPr>
              <a:t>15% to 63% </a:t>
            </a:r>
            <a:r>
              <a:rPr lang="en-US" b="0" u="none" dirty="0">
                <a:solidFill>
                  <a:schemeClr val="accent4"/>
                </a:solidFill>
                <a:latin typeface="+mn-lt"/>
              </a:rPr>
              <a:t>(depending </a:t>
            </a:r>
            <a:r>
              <a:rPr lang="en-US" b="0" dirty="0">
                <a:solidFill>
                  <a:schemeClr val="accent4"/>
                </a:solidFill>
                <a:latin typeface="+mn-lt"/>
              </a:rPr>
              <a:t>on the year) greater than the number of deaths attributed to HIV disease in death certificate data (by </a:t>
            </a:r>
            <a:r>
              <a:rPr lang="en-US" b="0" i="1" dirty="0">
                <a:solidFill>
                  <a:schemeClr val="accent4"/>
                </a:solidFill>
                <a:latin typeface="+mn-lt"/>
              </a:rPr>
              <a:t>ICD-10</a:t>
            </a:r>
            <a:r>
              <a:rPr lang="en-US" b="0" dirty="0">
                <a:solidFill>
                  <a:schemeClr val="accent4"/>
                </a:solidFill>
                <a:latin typeface="+mn-lt"/>
              </a:rPr>
              <a:t> rules for selecting the underlying cause of death).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solidFill>
                <a:schemeClr val="accent4"/>
              </a:solidFill>
              <a:latin typeface="+mn-lt"/>
            </a:endParaRPr>
          </a:p>
          <a:p>
            <a:pPr marL="0" marR="0">
              <a:spcBef>
                <a:spcPts val="0"/>
              </a:spcBef>
              <a:spcAft>
                <a:spcPts val="0"/>
              </a:spcAft>
            </a:pPr>
            <a:r>
              <a:rPr lang="en-US" sz="1200" b="0" dirty="0">
                <a:solidFill>
                  <a:schemeClr val="accent4"/>
                </a:solidFill>
                <a:effectLst/>
                <a:highlight>
                  <a:srgbClr val="FFFF00"/>
                </a:highlight>
                <a:latin typeface="Calibri" panose="020F0502020204030204" pitchFamily="34" charset="0"/>
                <a:ea typeface="Calibri" panose="020F0502020204030204" pitchFamily="34" charset="0"/>
              </a:rPr>
              <a:t>In 2020, there were 13,877 deaths (all causes, including COVID-19) among persons with HIV infection ever classified as stage 3 (AIDS). The cumulative number (1987‒2020) of deaths (all causes) among persons with HIV infection ever classified as stage 3 (AIDS) was 729,118. </a:t>
            </a:r>
            <a:r>
              <a:rPr lang="en-US" sz="1200" b="0" u="none" dirty="0">
                <a:solidFill>
                  <a:schemeClr val="accent4"/>
                </a:solidFill>
                <a:effectLst/>
                <a:highlight>
                  <a:srgbClr val="FFFF00"/>
                </a:highlight>
                <a:latin typeface="Calibri" panose="020F0502020204030204" pitchFamily="34" charset="0"/>
                <a:ea typeface="Calibri" panose="020F0502020204030204" pitchFamily="34" charset="0"/>
              </a:rPr>
              <a:t>In 2020, there were 5,115 deaths that were attributed to HIV infection. The cumulative number (1987</a:t>
            </a:r>
            <a:r>
              <a:rPr lang="en-US" sz="1200" b="0" dirty="0">
                <a:solidFill>
                  <a:schemeClr val="accent4"/>
                </a:solidFill>
                <a:effectLst/>
                <a:highlight>
                  <a:srgbClr val="FFFF00"/>
                </a:highlight>
                <a:latin typeface="Calibri" panose="020F0502020204030204" pitchFamily="34" charset="0"/>
                <a:ea typeface="Calibri" panose="020F0502020204030204" pitchFamily="34" charset="0"/>
              </a:rPr>
              <a:t>‒</a:t>
            </a:r>
            <a:r>
              <a:rPr lang="en-US" sz="1200" b="0" u="none" dirty="0">
                <a:solidFill>
                  <a:schemeClr val="accent4"/>
                </a:solidFill>
                <a:effectLst/>
                <a:highlight>
                  <a:srgbClr val="FFFF00"/>
                </a:highlight>
                <a:latin typeface="Calibri" panose="020F0502020204030204" pitchFamily="34" charset="0"/>
                <a:ea typeface="Calibri" panose="020F0502020204030204" pitchFamily="34" charset="0"/>
              </a:rPr>
              <a:t>2020) of deaths attributable to HIV was 534,793.</a:t>
            </a:r>
          </a:p>
          <a:p>
            <a:endParaRPr lang="en-US" b="0" dirty="0">
              <a:solidFill>
                <a:schemeClr val="accent4"/>
              </a:solidFill>
              <a:latin typeface="+mn-lt"/>
            </a:endParaRPr>
          </a:p>
          <a:p>
            <a:r>
              <a:rPr lang="en-US" b="0" dirty="0">
                <a:solidFill>
                  <a:schemeClr val="accent4"/>
                </a:solidFill>
                <a:latin typeface="+mn-lt"/>
              </a:rPr>
              <a:t>The blue line represents data from the National HIV Surveillance System.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solidFill>
                  <a:schemeClr val="accent4"/>
                </a:solidFill>
                <a:latin typeface="+mn-lt"/>
              </a:rPr>
              <a:t>The green line represents data from death certificate data compiled by the National Center for Health Statistics </a:t>
            </a:r>
            <a:r>
              <a:rPr lang="en-US" altLang="en-US" b="0" dirty="0">
                <a:solidFill>
                  <a:schemeClr val="accent4"/>
                </a:solidFill>
                <a:latin typeface="+mn-lt"/>
                <a:cs typeface="Arial"/>
              </a:rPr>
              <a:t>and downloaded from the </a:t>
            </a:r>
            <a:r>
              <a:rPr lang="en-US" sz="1200" b="0" dirty="0">
                <a:solidFill>
                  <a:schemeClr val="accent4"/>
                </a:solidFill>
                <a:latin typeface="+mn-lt"/>
              </a:rPr>
              <a:t>CDC WONDER Online Database </a:t>
            </a:r>
            <a:r>
              <a:rPr lang="en-US" sz="1800" dirty="0">
                <a:solidFill>
                  <a:schemeClr val="accent4"/>
                </a:solidFill>
                <a:latin typeface="Segoe UI" panose="020B0502040204020203" pitchFamily="34" charset="0"/>
                <a:hlinkClick r:id="rId3"/>
              </a:rPr>
              <a:t>https://wonder.cdc.gov/</a:t>
            </a:r>
            <a:r>
              <a:rPr lang="en-US" sz="1800" dirty="0">
                <a:solidFill>
                  <a:schemeClr val="accent4"/>
                </a:solidFill>
                <a:latin typeface="Segoe UI" panose="020B0502040204020203" pitchFamily="34" charset="0"/>
              </a:rPr>
              <a:t>.</a:t>
            </a:r>
          </a:p>
          <a:p>
            <a:endParaRPr lang="en-US" b="0" dirty="0">
              <a:solidFill>
                <a:schemeClr val="accent4"/>
              </a:solidFill>
              <a:latin typeface="+mn-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a:p>
        </p:txBody>
      </p:sp>
    </p:spTree>
    <p:extLst>
      <p:ext uri="{BB962C8B-B14F-4D97-AF65-F5344CB8AC3E}">
        <p14:creationId xmlns:p14="http://schemas.microsoft.com/office/powerpoint/2010/main" val="309252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en-US" dirty="0">
                <a:solidFill>
                  <a:schemeClr val="accent4"/>
                </a:solidFill>
                <a:latin typeface="+mn-lt"/>
              </a:rPr>
              <a:t>The age-adjusted rate of </a:t>
            </a:r>
            <a:r>
              <a:rPr lang="en-US" u="none" dirty="0">
                <a:solidFill>
                  <a:schemeClr val="accent4"/>
                </a:solidFill>
                <a:latin typeface="+mn-lt"/>
              </a:rPr>
              <a:t>death with</a:t>
            </a:r>
            <a:r>
              <a:rPr lang="en-US" u="none" baseline="0" dirty="0">
                <a:solidFill>
                  <a:schemeClr val="accent4"/>
                </a:solidFill>
                <a:latin typeface="+mn-lt"/>
              </a:rPr>
              <a:t> HIV disease as the underlying cause </a:t>
            </a:r>
            <a:r>
              <a:rPr lang="en-US" u="none" dirty="0">
                <a:solidFill>
                  <a:schemeClr val="accent4"/>
                </a:solidFill>
                <a:latin typeface="+mn-lt"/>
              </a:rPr>
              <a:t>increased almost linearly from 6 deaths per 100,000 population in 1987 to 16 deaths per 100,000 population in 1994 and 1995, then decreased to 6 deaths per 100,000 population in 1997. Thereafter, the rate almost leveled off at about 5 deaths per 100,000 population up to 2003, after which it decreased slowly through 2020</a:t>
            </a:r>
            <a:r>
              <a:rPr lang="en-US" b="1" u="none" dirty="0">
                <a:solidFill>
                  <a:schemeClr val="accent4"/>
                </a:solidFill>
                <a:latin typeface="+mn-lt"/>
              </a:rPr>
              <a:t>. </a:t>
            </a:r>
            <a:r>
              <a:rPr lang="en-US" u="none" dirty="0">
                <a:solidFill>
                  <a:schemeClr val="accent4"/>
                </a:solidFill>
                <a:latin typeface="+mn-lt"/>
              </a:rPr>
              <a:t>The age-adjusted HIV death rate decreased 29% from 1995 to 1996, 48% from 1996 to 1997, and 18% from 1997 to 1998. After 1998, the annual percentage decrease ranged from 2% to 13%. </a:t>
            </a:r>
          </a:p>
          <a:p>
            <a:pPr>
              <a:defRPr/>
            </a:pPr>
            <a:endParaRPr lang="en-US" u="none" dirty="0">
              <a:solidFill>
                <a:schemeClr val="accent4"/>
              </a:solidFill>
              <a:latin typeface="+mn-lt"/>
            </a:endParaRPr>
          </a:p>
          <a:p>
            <a:pPr>
              <a:defRPr/>
            </a:pPr>
            <a:r>
              <a:rPr lang="en-US" u="none" dirty="0">
                <a:solidFill>
                  <a:schemeClr val="accent4"/>
                </a:solidFill>
                <a:latin typeface="+mn-lt"/>
              </a:rPr>
              <a:t>The decrease in the rate in 1996 and 1997 was largely due to improvements in antiretroviral therapy. Prophylactic medications for opportunistic infections and the prevention of HIV infection may also have contributed to this decrease. The slowing of the rate of decrease after 1998 may reflect a lack of access to or effectiveness of therapy among some persons. Possible reasons for this include delay in diagnosis of HIV infection until symptoms have occurred, inadequate treatment after diagnosis, difficulty in adherence to medication regimens, and development of viral resistance to therapy. </a:t>
            </a:r>
            <a:r>
              <a:rPr lang="en-US" u="none" dirty="0">
                <a:solidFill>
                  <a:schemeClr val="accent4"/>
                </a:solidFill>
                <a:latin typeface="+mn-lt"/>
                <a:cs typeface="Arial" panose="020B0604020202020204" pitchFamily="34" charset="0"/>
              </a:rPr>
              <a:t>Other barriers to effective therapy include failure to be linked to care or continuously engaged in care after diagnosis.</a:t>
            </a:r>
          </a:p>
          <a:p>
            <a:pPr>
              <a:defRPr/>
            </a:pPr>
            <a:endParaRPr lang="en-US" dirty="0">
              <a:solidFill>
                <a:schemeClr val="accent4"/>
              </a:solidFill>
              <a:latin typeface="+mn-lt"/>
              <a:cs typeface="Arial" panose="020B0604020202020204" pitchFamily="34" charset="0"/>
            </a:endParaRPr>
          </a:p>
          <a:p>
            <a:pPr>
              <a:defRPr/>
            </a:pPr>
            <a:r>
              <a:rPr lang="en-US" dirty="0">
                <a:solidFill>
                  <a:schemeClr val="accent4"/>
                </a:solidFill>
                <a:latin typeface="+mn-lt"/>
              </a:rPr>
              <a:t>To eliminate the effect of changes in the age distribution of the population, rates have been adjusted to appear as though the age distribution of the population in every year was the same as that of the US population in 2000 (the Public Health Service standard for age-adjustment).</a:t>
            </a:r>
            <a:r>
              <a:rPr lang="en-US" dirty="0">
                <a:solidFill>
                  <a:schemeClr val="accent4"/>
                </a:solidFill>
                <a:highlight>
                  <a:srgbClr val="FFFF00"/>
                </a:highlight>
                <a:latin typeface="+mn-lt"/>
              </a:rPr>
              <a:t> For comparison with data for 1999 and later, data for the years before 1999 were modified to appear as if the underlying cause had been selected according to </a:t>
            </a:r>
            <a:r>
              <a:rPr lang="en-US" i="1" dirty="0">
                <a:solidFill>
                  <a:schemeClr val="accent4"/>
                </a:solidFill>
                <a:highlight>
                  <a:srgbClr val="FFFF00"/>
                </a:highlight>
                <a:latin typeface="+mn-lt"/>
              </a:rPr>
              <a:t>ICD-10</a:t>
            </a:r>
            <a:r>
              <a:rPr lang="en-US" dirty="0">
                <a:solidFill>
                  <a:schemeClr val="accent4"/>
                </a:solidFill>
                <a:highlight>
                  <a:srgbClr val="FFFF00"/>
                </a:highlight>
                <a:latin typeface="+mn-lt"/>
              </a:rPr>
              <a:t> rules instead of </a:t>
            </a:r>
            <a:r>
              <a:rPr lang="en-US" i="1" dirty="0">
                <a:solidFill>
                  <a:schemeClr val="accent4"/>
                </a:solidFill>
                <a:highlight>
                  <a:srgbClr val="FFFF00"/>
                </a:highlight>
                <a:latin typeface="+mn-lt"/>
              </a:rPr>
              <a:t>ICD-9</a:t>
            </a:r>
            <a:r>
              <a:rPr lang="en-US" dirty="0">
                <a:solidFill>
                  <a:schemeClr val="accent4"/>
                </a:solidFill>
                <a:highlight>
                  <a:srgbClr val="FFFF00"/>
                </a:highlight>
                <a:latin typeface="+mn-lt"/>
              </a:rPr>
              <a:t> rules. </a:t>
            </a:r>
          </a:p>
          <a:p>
            <a:pPr>
              <a:defRPr/>
            </a:pPr>
            <a:endParaRPr lang="en-US" b="0" dirty="0">
              <a:solidFill>
                <a:schemeClr val="accent4"/>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4"/>
                </a:solidFill>
              </a:rPr>
              <a:t>The data for this slide come from death certificate data compiled by the National Center for Health Statistics </a:t>
            </a:r>
            <a:r>
              <a:rPr lang="en-US" altLang="en-US" b="0" dirty="0">
                <a:solidFill>
                  <a:schemeClr val="accent4"/>
                </a:solidFill>
                <a:latin typeface="Arial"/>
                <a:cs typeface="Arial"/>
              </a:rPr>
              <a:t>and downloaded from the </a:t>
            </a:r>
            <a:r>
              <a:rPr lang="en-US" sz="1200" b="0" dirty="0">
                <a:solidFill>
                  <a:schemeClr val="accent4"/>
                </a:solidFill>
                <a:latin typeface="+mn-lt"/>
              </a:rPr>
              <a:t>CDC WONDER Online Database </a:t>
            </a:r>
            <a:r>
              <a:rPr lang="en-US" sz="1800" dirty="0">
                <a:solidFill>
                  <a:schemeClr val="accent4"/>
                </a:solidFill>
                <a:latin typeface="Segoe UI" panose="020B0502040204020203" pitchFamily="34" charset="0"/>
                <a:hlinkClick r:id="rId3"/>
              </a:rPr>
              <a:t>https://wonder.cdc.gov/</a:t>
            </a:r>
            <a:r>
              <a:rPr lang="en-US" sz="1800" dirty="0">
                <a:solidFill>
                  <a:schemeClr val="accent4"/>
                </a:solidFill>
                <a:latin typeface="Segoe UI" panose="020B0502040204020203" pitchFamily="34" charset="0"/>
              </a:rPr>
              <a:t>.</a:t>
            </a:r>
          </a:p>
          <a:p>
            <a:pPr fontAlgn="auto">
              <a:spcBef>
                <a:spcPts val="0"/>
              </a:spcBef>
              <a:spcAft>
                <a:spcPts val="0"/>
              </a:spcAft>
              <a:defRPr/>
            </a:pPr>
            <a:endParaRPr lang="en-US" b="0" dirty="0">
              <a:solidFill>
                <a:schemeClr val="accent4"/>
              </a:solidFill>
              <a:latin typeface="Arial"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a:p>
        </p:txBody>
      </p:sp>
    </p:spTree>
    <p:extLst>
      <p:ext uri="{BB962C8B-B14F-4D97-AF65-F5344CB8AC3E}">
        <p14:creationId xmlns:p14="http://schemas.microsoft.com/office/powerpoint/2010/main" val="235787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dirty="0">
                <a:solidFill>
                  <a:schemeClr val="accent4"/>
                </a:solidFill>
                <a:latin typeface="+mn-lt"/>
                <a:cs typeface="Arial" pitchFamily="34" charset="0"/>
              </a:rPr>
              <a:t>This slide on deaths among persons with diagnosed HIV infection ever classified as stage 3 (AIDS) (some of which were not caused by HIV disease) uses data as reported to the </a:t>
            </a:r>
            <a:r>
              <a:rPr lang="en-US" b="0" dirty="0">
                <a:solidFill>
                  <a:schemeClr val="accent4"/>
                </a:solidFill>
                <a:latin typeface="+mn-lt"/>
              </a:rPr>
              <a:t>National HIV Surveillance System</a:t>
            </a:r>
            <a:r>
              <a:rPr lang="en-US" b="0" dirty="0">
                <a:solidFill>
                  <a:schemeClr val="accent4"/>
                </a:solidFill>
                <a:latin typeface="+mn-lt"/>
                <a:cs typeface="Arial" pitchFamily="34" charset="0"/>
              </a:rPr>
              <a:t> through December 31,</a:t>
            </a:r>
            <a:r>
              <a:rPr lang="en-US" b="0" baseline="0" dirty="0">
                <a:solidFill>
                  <a:schemeClr val="accent4"/>
                </a:solidFill>
                <a:latin typeface="+mn-lt"/>
                <a:cs typeface="Arial" pitchFamily="34" charset="0"/>
              </a:rPr>
              <a:t> </a:t>
            </a:r>
            <a:r>
              <a:rPr lang="en-US" b="0" dirty="0">
                <a:solidFill>
                  <a:schemeClr val="accent4"/>
                </a:solidFill>
                <a:latin typeface="+mn-lt"/>
                <a:cs typeface="Arial" pitchFamily="34" charset="0"/>
              </a:rPr>
              <a:t>2021. The age-adjusted rate of death among persons with infection ever classified as stage 3 (AIDS) decreased from 372 deaths per 1,000 persons with infection ever classified as stage 3 (AIDS) in 1987 to 213 deaths per 1,000 persons with infection ever classified as stage 3 (AIDS) in 1995. The rate then decreased sharply to 96 per 1,000 in 1997, after which it decreased slowly through 2019 to 17 deaths per 1,000. There was a slight increase in the rate of death among person with HIV infection ever classified as stage 3 (AIDS) in 2020, at 19 deaths per 1,000. </a:t>
            </a:r>
            <a:r>
              <a:rPr lang="en-US" b="0" i="0" u="none" dirty="0">
                <a:solidFill>
                  <a:schemeClr val="accent4"/>
                </a:solidFill>
                <a:latin typeface="+mn-lt"/>
                <a:cs typeface="Arial" pitchFamily="34" charset="0"/>
              </a:rPr>
              <a:t>This increase may be attributed to deaths with an underlying cause of COVID-19.</a:t>
            </a:r>
          </a:p>
          <a:p>
            <a:endParaRPr lang="en-US" b="0" dirty="0">
              <a:solidFill>
                <a:schemeClr val="accent4"/>
              </a:solidFill>
              <a:latin typeface="+mn-lt"/>
              <a:cs typeface="Arial" pitchFamily="34" charset="0"/>
            </a:endParaRPr>
          </a:p>
          <a:p>
            <a:r>
              <a:rPr lang="en-US" b="0" dirty="0">
                <a:solidFill>
                  <a:schemeClr val="accent4"/>
                </a:solidFill>
                <a:latin typeface="+mn-lt"/>
                <a:cs typeface="Arial" pitchFamily="34" charset="0"/>
              </a:rPr>
              <a:t>The decrease in the rate of death among persons with diagnosed HIV infection ever classified as stage 3 (AIDS) during 1987—1995 was due partly to antiretroviral therapy less potent than highly active antiretroviral therapy (HAART), which was introduced in 1996 (e.g., monotherapy with zidovudine, or combination therapy with two nucleoside reverse transcriptase inhibitors [NRTIs] but no protease inhibitor). The rapid decrease in the death rate in 1996 and 1997 was largely due to the use of HAART. </a:t>
            </a:r>
          </a:p>
          <a:p>
            <a:endParaRPr lang="en-US" b="0" dirty="0">
              <a:solidFill>
                <a:schemeClr val="accent4"/>
              </a:solidFill>
              <a:latin typeface="+mn-lt"/>
              <a:cs typeface="Arial" pitchFamily="34" charset="0"/>
            </a:endParaRPr>
          </a:p>
          <a:p>
            <a:r>
              <a:rPr lang="en-US" b="0" dirty="0">
                <a:solidFill>
                  <a:schemeClr val="accent4"/>
                </a:solidFill>
                <a:latin typeface="+mn-lt"/>
                <a:cs typeface="Arial" pitchFamily="34" charset="0"/>
              </a:rPr>
              <a:t>To control for changes in the age distribution of the population, the death rates were age-standardized to the US Census population in 2000.</a:t>
            </a:r>
          </a:p>
          <a:p>
            <a:endParaRPr lang="en-US" b="0" dirty="0">
              <a:solidFill>
                <a:schemeClr val="accent4"/>
              </a:solidFill>
              <a:latin typeface="+mn-lt"/>
              <a:cs typeface="Arial" pitchFamily="34" charset="0"/>
            </a:endParaRPr>
          </a:p>
          <a:p>
            <a:pPr>
              <a:spcBef>
                <a:spcPct val="0"/>
              </a:spcBef>
            </a:pPr>
            <a:r>
              <a:rPr lang="en-US" altLang="en-US" b="0" dirty="0">
                <a:solidFill>
                  <a:schemeClr val="accent4"/>
                </a:solidFill>
                <a:latin typeface="+mn-lt"/>
                <a:cs typeface="Arial" panose="020B0604020202020204" pitchFamily="34" charset="0"/>
              </a:rPr>
              <a:t>The data for this slide come from the </a:t>
            </a:r>
            <a:r>
              <a:rPr lang="en-US" b="0" dirty="0">
                <a:solidFill>
                  <a:schemeClr val="accent4"/>
                </a:solidFill>
                <a:latin typeface="+mn-lt"/>
              </a:rPr>
              <a:t>National HIV Surveillance System</a:t>
            </a:r>
            <a:r>
              <a:rPr lang="en-US" altLang="en-US" b="0" dirty="0">
                <a:solidFill>
                  <a:schemeClr val="accent4"/>
                </a:solidFill>
                <a:latin typeface="+mn-lt"/>
                <a:cs typeface="Arial" panose="020B0604020202020204" pitchFamily="34" charset="0"/>
              </a:rPr>
              <a:t>.</a:t>
            </a:r>
          </a:p>
          <a:p>
            <a:pPr marL="229034" indent="-229034">
              <a:defRPr/>
            </a:pPr>
            <a:endParaRPr lang="en-US" dirty="0">
              <a:latin typeface="Arial"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a:p>
        </p:txBody>
      </p:sp>
    </p:spTree>
    <p:extLst>
      <p:ext uri="{BB962C8B-B14F-4D97-AF65-F5344CB8AC3E}">
        <p14:creationId xmlns:p14="http://schemas.microsoft.com/office/powerpoint/2010/main" val="326978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US" sz="1200" b="0" dirty="0">
                <a:solidFill>
                  <a:schemeClr val="accent4"/>
                </a:solidFill>
                <a:latin typeface="+mn-lt"/>
              </a:rPr>
              <a:t>In the United States, the rate of death with HIV disease as the underlying cause among males has always been several times the rate among females, but the ratio of these rates has decreased from approximately 10-to-1 in 1987 to 3-to-1 in 1998 and later years.  </a:t>
            </a:r>
          </a:p>
          <a:p>
            <a:pPr>
              <a:defRPr/>
            </a:pPr>
            <a:endParaRPr lang="en-US" sz="1200" b="0" dirty="0">
              <a:solidFill>
                <a:schemeClr val="accent4"/>
              </a:solidFill>
              <a:latin typeface="+mn-lt"/>
            </a:endParaRPr>
          </a:p>
          <a:p>
            <a:pPr>
              <a:defRPr/>
            </a:pPr>
            <a:r>
              <a:rPr lang="en-US" sz="1200" b="0" dirty="0">
                <a:solidFill>
                  <a:schemeClr val="accent4"/>
                </a:solidFill>
                <a:latin typeface="+mn-lt"/>
              </a:rPr>
              <a:t>For both sexes, the rates of death with HIV disease as the underlying cause were highest in 1994 and 1995. After 1997, the average death rate among females has been about 2.0 deaths per 100,000 population. The rate among males continued to decrease slowly every year: from 1998 through 2020, the average annual percentage decrease was about 6%. </a:t>
            </a:r>
          </a:p>
          <a:p>
            <a:pPr>
              <a:defRPr/>
            </a:pPr>
            <a:endParaRPr lang="en-US" sz="1200" b="0" dirty="0">
              <a:solidFill>
                <a:schemeClr val="accent4"/>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4"/>
                </a:solidFill>
              </a:rPr>
              <a:t>The data for this slide come from death certificate data compiled by the National Center for Health Statistics </a:t>
            </a:r>
            <a:r>
              <a:rPr lang="en-US" altLang="en-US" b="0" dirty="0">
                <a:solidFill>
                  <a:schemeClr val="accent4"/>
                </a:solidFill>
                <a:latin typeface="Arial"/>
                <a:cs typeface="Arial"/>
              </a:rPr>
              <a:t>and downloaded from the </a:t>
            </a:r>
            <a:r>
              <a:rPr lang="en-US" sz="1200" b="0" dirty="0">
                <a:solidFill>
                  <a:schemeClr val="accent4"/>
                </a:solidFill>
                <a:latin typeface="+mn-lt"/>
              </a:rPr>
              <a:t>CDC WONDER Online Database </a:t>
            </a:r>
            <a:r>
              <a:rPr lang="en-US" sz="1800" dirty="0">
                <a:solidFill>
                  <a:schemeClr val="accent4"/>
                </a:solidFill>
                <a:latin typeface="Segoe UI" panose="020B0502040204020203" pitchFamily="34" charset="0"/>
                <a:hlinkClick r:id="rId3"/>
              </a:rPr>
              <a:t>https://wonder.cdc.gov/</a:t>
            </a:r>
            <a:r>
              <a:rPr lang="en-US" sz="1800" dirty="0">
                <a:solidFill>
                  <a:schemeClr val="accent4"/>
                </a:solidFill>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accent4"/>
                </a:solidFill>
                <a:effectLst/>
                <a:latin typeface="Calibri" panose="020F0502020204030204" pitchFamily="34" charset="0"/>
                <a:ea typeface="Calibri" panose="020F0502020204030204" pitchFamily="34" charset="0"/>
              </a:rPr>
              <a:t>For details on reporting of sex and race/ethnicity, please see </a:t>
            </a:r>
            <a:r>
              <a:rPr lang="en-US" sz="1800" dirty="0">
                <a:solidFill>
                  <a:schemeClr val="accent4"/>
                </a:solidFill>
                <a:effectLst/>
                <a:latin typeface="Calibri" panose="020F0502020204030204" pitchFamily="34" charset="0"/>
                <a:ea typeface="Calibri" panose="020F0502020204030204" pitchFamily="34" charset="0"/>
              </a:rPr>
              <a:t>NCHS’s Funeral Director’s Handbook on Death Registration and Fetal Death Reporting (</a:t>
            </a:r>
            <a:r>
              <a:rPr lang="en-US" sz="1800" dirty="0">
                <a:solidFill>
                  <a:schemeClr val="accent5"/>
                </a:solidFill>
                <a:hlinkClick r:id="rId4"/>
              </a:rPr>
              <a:t>https://www.cdc.gov/nchs/data/nvss/handbook/2019-Funeral-Directors-Handbook-508.pdf</a:t>
            </a:r>
            <a:r>
              <a:rPr lang="en-US" sz="1800" dirty="0">
                <a:solidFill>
                  <a:schemeClr val="accent5"/>
                </a:solidFill>
              </a:rPr>
              <a:t>).</a:t>
            </a:r>
          </a:p>
          <a:p>
            <a:pPr fontAlgn="auto">
              <a:spcBef>
                <a:spcPts val="0"/>
              </a:spcBef>
              <a:spcAft>
                <a:spcPts val="0"/>
              </a:spcAft>
              <a:defRPr/>
            </a:pPr>
            <a:endParaRPr lang="en-US" b="0" dirty="0">
              <a:solidFill>
                <a:schemeClr val="accent4"/>
              </a:solidFill>
              <a:latin typeface="Arial"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a:p>
        </p:txBody>
      </p:sp>
    </p:spTree>
    <p:extLst>
      <p:ext uri="{BB962C8B-B14F-4D97-AF65-F5344CB8AC3E}">
        <p14:creationId xmlns:p14="http://schemas.microsoft.com/office/powerpoint/2010/main" val="3245506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Anot</a:t>
            </a:r>
            <a:r>
              <a:rPr lang="en-US" b="0" dirty="0">
                <a:solidFill>
                  <a:schemeClr val="accent4"/>
                </a:solidFill>
                <a:latin typeface="+mn-lt"/>
              </a:rPr>
              <a:t>her way to look at sex differences in HIV-related mortality trends is to examine the annual percentage distribution of deaths by sex. From 1987 through 2020, the percentage of females among persons who died of HIV disease increased from 10% to 25%.  </a:t>
            </a:r>
          </a:p>
          <a:p>
            <a:endParaRPr lang="en-US" b="0" dirty="0">
              <a:solidFill>
                <a:schemeClr val="accent4"/>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4"/>
                </a:solidFill>
              </a:rPr>
              <a:t>The data for this slide come from death certificate data compiled by the National Center for Health Statistics </a:t>
            </a:r>
            <a:r>
              <a:rPr lang="en-US" altLang="en-US" b="0" dirty="0">
                <a:solidFill>
                  <a:schemeClr val="accent4"/>
                </a:solidFill>
                <a:latin typeface="Arial"/>
                <a:cs typeface="Arial"/>
              </a:rPr>
              <a:t>and downloaded from the </a:t>
            </a:r>
            <a:r>
              <a:rPr lang="en-US" sz="1000" b="0" dirty="0">
                <a:solidFill>
                  <a:schemeClr val="accent4"/>
                </a:solidFill>
                <a:latin typeface="+mn-lt"/>
              </a:rPr>
              <a:t>CDC WONDER Online Database </a:t>
            </a:r>
            <a:r>
              <a:rPr lang="en-US" sz="1200" dirty="0">
                <a:solidFill>
                  <a:schemeClr val="accent4"/>
                </a:solidFill>
                <a:latin typeface="Segoe UI" panose="020B0502040204020203" pitchFamily="34" charset="0"/>
                <a:hlinkClick r:id="rId3"/>
              </a:rPr>
              <a:t>https://wonder.cdc.gov/</a:t>
            </a:r>
            <a:r>
              <a:rPr lang="en-US" sz="1200" dirty="0">
                <a:solidFill>
                  <a:schemeClr val="accent4"/>
                </a:solidFill>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4"/>
                </a:solidFill>
                <a:effectLst/>
                <a:latin typeface="Calibri" panose="020F0502020204030204" pitchFamily="34" charset="0"/>
                <a:ea typeface="Calibri" panose="020F0502020204030204" pitchFamily="34" charset="0"/>
              </a:rPr>
              <a:t>For details on reporting of sex and race/ethnicity, please see </a:t>
            </a:r>
            <a:r>
              <a:rPr lang="en-US" sz="1200" dirty="0">
                <a:solidFill>
                  <a:schemeClr val="accent4"/>
                </a:solidFill>
                <a:effectLst/>
                <a:latin typeface="Calibri" panose="020F0502020204030204" pitchFamily="34" charset="0"/>
                <a:ea typeface="Calibri" panose="020F0502020204030204" pitchFamily="34" charset="0"/>
              </a:rPr>
              <a:t>NCHS’s Funeral Director’s Handbook on Death Registration and Fetal Death Reporting (</a:t>
            </a:r>
            <a:r>
              <a:rPr lang="en-US" sz="1200" dirty="0">
                <a:solidFill>
                  <a:schemeClr val="accent5"/>
                </a:solidFill>
                <a:hlinkClick r:id="rId4"/>
              </a:rPr>
              <a:t>https://www.cdc.gov/nchs/data/nvss/handbook/2019-Funeral-Directors-Handbook-508.pdf</a:t>
            </a:r>
            <a:r>
              <a:rPr lang="en-US" sz="1200" dirty="0">
                <a:solidFill>
                  <a:schemeClr val="accent5"/>
                </a:solidFill>
              </a:rPr>
              <a:t>).</a:t>
            </a:r>
          </a:p>
        </p:txBody>
      </p:sp>
      <p:sp>
        <p:nvSpPr>
          <p:cNvPr id="4" name="Slide Number Placeholder 3"/>
          <p:cNvSpPr>
            <a:spLocks noGrp="1"/>
          </p:cNvSpPr>
          <p:nvPr>
            <p:ph type="sldNum" sz="quarter" idx="10"/>
          </p:nvPr>
        </p:nvSpPr>
        <p:spPr/>
        <p:txBody>
          <a:bodyPr/>
          <a:lstStyle/>
          <a:p>
            <a:fld id="{6505D353-1430-4CA8-B696-35569935E51E}" type="slidenum">
              <a:rPr lang="en-US" smtClean="0"/>
              <a:pPr/>
              <a:t>8</a:t>
            </a:fld>
            <a:endParaRPr lang="en-US"/>
          </a:p>
        </p:txBody>
      </p:sp>
    </p:spTree>
    <p:extLst>
      <p:ext uri="{BB962C8B-B14F-4D97-AF65-F5344CB8AC3E}">
        <p14:creationId xmlns:p14="http://schemas.microsoft.com/office/powerpoint/2010/main" val="60048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dirty="0">
                <a:solidFill>
                  <a:schemeClr val="accent4"/>
                </a:solidFill>
                <a:latin typeface="+mn-lt"/>
              </a:rPr>
              <a:t>Trends in the rate of death with HIV disease as the underlying cause have varied by age group. From 1995 through 1997, the rate of death dropped most rapidly among persons aged 25</a:t>
            </a:r>
            <a:r>
              <a:rPr lang="en-US" sz="1200" kern="1200" dirty="0">
                <a:solidFill>
                  <a:schemeClr val="accent4"/>
                </a:solidFill>
                <a:effectLst/>
                <a:latin typeface="+mn-lt"/>
                <a:ea typeface="+mn-ea"/>
                <a:cs typeface="+mn-cs"/>
              </a:rPr>
              <a:t>–</a:t>
            </a:r>
            <a:r>
              <a:rPr lang="en-US" dirty="0">
                <a:solidFill>
                  <a:schemeClr val="accent4"/>
                </a:solidFill>
                <a:latin typeface="+mn-lt"/>
              </a:rPr>
              <a:t>34 and 35</a:t>
            </a:r>
            <a:r>
              <a:rPr lang="en-US" sz="1200" kern="1200" dirty="0">
                <a:solidFill>
                  <a:schemeClr val="accent4"/>
                </a:solidFill>
                <a:effectLst/>
                <a:latin typeface="+mn-lt"/>
                <a:ea typeface="+mn-ea"/>
                <a:cs typeface="+mn-cs"/>
              </a:rPr>
              <a:t>–</a:t>
            </a:r>
            <a:r>
              <a:rPr lang="en-US" dirty="0">
                <a:solidFill>
                  <a:schemeClr val="accent4"/>
                </a:solidFill>
                <a:latin typeface="+mn-lt"/>
              </a:rPr>
              <a:t>44 years. After 1997, the rate of death continued to decline in these age groups and among persons aged 45-54 years but was nearly level in other age groups. </a:t>
            </a:r>
          </a:p>
          <a:p>
            <a:pPr defTabSz="916137">
              <a:defRPr/>
            </a:pPr>
            <a:endParaRPr lang="en-US" dirty="0">
              <a:solidFill>
                <a:schemeClr val="accent4"/>
              </a:solidFill>
              <a:latin typeface="+mn-lt"/>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The data for this slide come from death certificate data compiled by the National Center for Health 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a:p>
        </p:txBody>
      </p:sp>
    </p:spTree>
    <p:extLst>
      <p:ext uri="{BB962C8B-B14F-4D97-AF65-F5344CB8AC3E}">
        <p14:creationId xmlns:p14="http://schemas.microsoft.com/office/powerpoint/2010/main" val="3952572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a:t>Click to edit Master title style</a:t>
            </a:r>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06060736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159344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a:t>Title of Presenter –Myriad Pro, 18pt</a:t>
            </a:r>
          </a:p>
          <a:p>
            <a:pPr lvl="0"/>
            <a:endParaRPr lang="en-US" sz="1350"/>
          </a:p>
          <a:p>
            <a:pPr lvl="0"/>
            <a:r>
              <a:rPr lang="en-US" sz="1350"/>
              <a:t>Title of Event</a:t>
            </a:r>
          </a:p>
          <a:p>
            <a:pPr lvl="0"/>
            <a:r>
              <a:rPr lang="en-US" sz="1350"/>
              <a:t>Date of Event</a:t>
            </a:r>
            <a:endParaRPr lang="en-US"/>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a:t>Title of Presentation – Myriad Pro</a:t>
            </a:r>
            <a:br>
              <a:rPr lang="en-US"/>
            </a:br>
            <a:r>
              <a:rPr lang="en-US"/>
              <a:t> Bold, Shadow 28pt</a:t>
            </a:r>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a:t>Place Descriptor Here</a:t>
            </a:r>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a:t>Place Descriptor Here</a:t>
            </a:r>
          </a:p>
        </p:txBody>
      </p:sp>
    </p:spTree>
    <p:extLst>
      <p:ext uri="{BB962C8B-B14F-4D97-AF65-F5344CB8AC3E}">
        <p14:creationId xmlns:p14="http://schemas.microsoft.com/office/powerpoint/2010/main" val="36589620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 – Myriad Pro, 11pt</a:t>
            </a:r>
          </a:p>
        </p:txBody>
      </p:sp>
    </p:spTree>
    <p:extLst>
      <p:ext uri="{BB962C8B-B14F-4D97-AF65-F5344CB8AC3E}">
        <p14:creationId xmlns:p14="http://schemas.microsoft.com/office/powerpoint/2010/main" val="27162038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 – Myriad Pro, 11pt</a:t>
            </a:r>
          </a:p>
        </p:txBody>
      </p:sp>
    </p:spTree>
    <p:extLst>
      <p:ext uri="{BB962C8B-B14F-4D97-AF65-F5344CB8AC3E}">
        <p14:creationId xmlns:p14="http://schemas.microsoft.com/office/powerpoint/2010/main" val="301700798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a:t>Title of Presenter –Myriad Pro, 18pt</a:t>
            </a:r>
          </a:p>
          <a:p>
            <a:pPr lvl="0"/>
            <a:endParaRPr lang="en-US" sz="1350"/>
          </a:p>
          <a:p>
            <a:pPr lvl="0"/>
            <a:r>
              <a:rPr lang="en-US" sz="1350"/>
              <a:t>Title of Event</a:t>
            </a:r>
          </a:p>
          <a:p>
            <a:pPr lvl="0"/>
            <a:r>
              <a:rPr lang="en-US" sz="1350"/>
              <a:t>Date of Event</a:t>
            </a:r>
            <a:endParaRPr lang="en-US"/>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a:t>Title of Presentation – Myriad Pro</a:t>
            </a:r>
            <a:br>
              <a:rPr lang="en-US"/>
            </a:br>
            <a:r>
              <a:rPr lang="en-US"/>
              <a:t> Bold, Shadow 28pt</a:t>
            </a:r>
          </a:p>
        </p:txBody>
      </p:sp>
    </p:spTree>
    <p:extLst>
      <p:ext uri="{BB962C8B-B14F-4D97-AF65-F5344CB8AC3E}">
        <p14:creationId xmlns:p14="http://schemas.microsoft.com/office/powerpoint/2010/main" val="29241798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 – Myriad Pro, 11pt</a:t>
            </a:r>
          </a:p>
        </p:txBody>
      </p:sp>
    </p:spTree>
    <p:extLst>
      <p:ext uri="{BB962C8B-B14F-4D97-AF65-F5344CB8AC3E}">
        <p14:creationId xmlns:p14="http://schemas.microsoft.com/office/powerpoint/2010/main" val="315548034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bg1"/>
                </a:solidFill>
                <a:effectLst/>
              </a:defRPr>
            </a:lvl1pPr>
          </a:lstStyle>
          <a:p>
            <a:r>
              <a:rPr lang="en-US"/>
              <a:t>Section Header</a:t>
            </a:r>
            <a:br>
              <a:rPr lang="en-US"/>
            </a:br>
            <a:r>
              <a:rPr lang="en-US"/>
              <a:t>Myriad Pro, bold, shadow, 36pt </a:t>
            </a:r>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Subhead – Myriad Pro, 20pt</a:t>
            </a:r>
          </a:p>
        </p:txBody>
      </p:sp>
    </p:spTree>
    <p:extLst>
      <p:ext uri="{BB962C8B-B14F-4D97-AF65-F5344CB8AC3E}">
        <p14:creationId xmlns:p14="http://schemas.microsoft.com/office/powerpoint/2010/main" val="40049764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bg1"/>
                </a:solidFill>
                <a:effectLst/>
              </a:defRPr>
            </a:lvl1pPr>
          </a:lstStyle>
          <a:p>
            <a:r>
              <a:rPr lang="en-US"/>
              <a:t>Header – Myriad Pro, bold, shadow, 20pt</a:t>
            </a:r>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1800" b="1">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a:solidFill>
                  <a:schemeClr val="bg2"/>
                </a:solidFill>
              </a:defRPr>
            </a:lvl4pPr>
            <a:lvl5pPr>
              <a:buClr>
                <a:schemeClr val="bg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Paragraph of type</a:t>
            </a:r>
          </a:p>
          <a:p>
            <a:pPr lvl="0"/>
            <a:r>
              <a:rPr lang="en-US"/>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 – Myriad Pro, 11pt</a:t>
            </a:r>
          </a:p>
        </p:txBody>
      </p:sp>
    </p:spTree>
    <p:extLst>
      <p:ext uri="{BB962C8B-B14F-4D97-AF65-F5344CB8AC3E}">
        <p14:creationId xmlns:p14="http://schemas.microsoft.com/office/powerpoint/2010/main" val="38386919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bg1"/>
                </a:solidFill>
                <a:effectLst/>
              </a:defRPr>
            </a:lvl1pPr>
          </a:lstStyle>
          <a:p>
            <a:r>
              <a:rPr lang="en-US"/>
              <a:t>Photo Title – Myriad Pro, Bold, Shadow, 20pt</a:t>
            </a:r>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Caption or credits for photo – Myriad Pro, 14pt</a:t>
            </a:r>
          </a:p>
        </p:txBody>
      </p:sp>
    </p:spTree>
    <p:extLst>
      <p:ext uri="{BB962C8B-B14F-4D97-AF65-F5344CB8AC3E}">
        <p14:creationId xmlns:p14="http://schemas.microsoft.com/office/powerpoint/2010/main" val="16341886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a:t>Place Descriptor Here</a:t>
            </a:r>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a:t>Place Descriptor Here</a:t>
            </a:r>
          </a:p>
        </p:txBody>
      </p:sp>
    </p:spTree>
    <p:extLst>
      <p:ext uri="{BB962C8B-B14F-4D97-AF65-F5344CB8AC3E}">
        <p14:creationId xmlns:p14="http://schemas.microsoft.com/office/powerpoint/2010/main" val="143492251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457200" y="90152"/>
            <a:ext cx="6903076" cy="369332"/>
          </a:xfrm>
          <a:prstGeom prst="rect">
            <a:avLst/>
          </a:prstGeom>
          <a:noFill/>
        </p:spPr>
        <p:txBody>
          <a:bodyPr wrap="square" rtlCol="0">
            <a:spAutoFit/>
          </a:bodyPr>
          <a:lstStyle/>
          <a:p>
            <a:r>
              <a:rPr lang="en-US" b="1">
                <a:solidFill>
                  <a:srgbClr val="FFFFFF">
                    <a:lumMod val="95000"/>
                  </a:srgb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11" name="TextBox 10"/>
          <p:cNvSpPr txBox="1"/>
          <p:nvPr userDrawn="1"/>
        </p:nvSpPr>
        <p:spPr>
          <a:xfrm>
            <a:off x="457200" y="90152"/>
            <a:ext cx="6903076" cy="369332"/>
          </a:xfrm>
          <a:prstGeom prst="rect">
            <a:avLst/>
          </a:prstGeom>
          <a:noFill/>
        </p:spPr>
        <p:txBody>
          <a:bodyPr wrap="square" rtlCol="0">
            <a:spAutoFit/>
          </a:bodyPr>
          <a:lstStyle/>
          <a:p>
            <a:r>
              <a:rPr lang="en-US" b="1">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57975482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3881948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a:t>Click to edit Master title style</a:t>
            </a:r>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23578019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676027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a:t>Title of Presenter –Myriad Pro, 18pt</a:t>
            </a:r>
          </a:p>
          <a:p>
            <a:pPr lvl="0"/>
            <a:endParaRPr lang="en-US" sz="1350"/>
          </a:p>
          <a:p>
            <a:pPr lvl="0"/>
            <a:r>
              <a:rPr lang="en-US" sz="1350"/>
              <a:t>Title of Event</a:t>
            </a:r>
          </a:p>
          <a:p>
            <a:pPr lvl="0"/>
            <a:r>
              <a:rPr lang="en-US" sz="1350"/>
              <a:t>Date of Event</a:t>
            </a:r>
            <a:endParaRPr lang="en-US"/>
          </a:p>
        </p:txBody>
      </p:sp>
      <p:sp>
        <p:nvSpPr>
          <p:cNvPr id="11" name="Title 1"/>
          <p:cNvSpPr>
            <a:spLocks noGrp="1"/>
          </p:cNvSpPr>
          <p:nvPr>
            <p:ph type="title" hasCustomPrompt="1"/>
          </p:nvPr>
        </p:nvSpPr>
        <p:spPr>
          <a:xfrm>
            <a:off x="457200" y="1257300"/>
            <a:ext cx="8229600" cy="1257300"/>
          </a:xfrm>
          <a:prstGeom prst="rect">
            <a:avLst/>
          </a:prstGeom>
        </p:spPr>
        <p:txBody>
          <a:bodyPr/>
          <a:lstStyle>
            <a:lvl1pPr>
              <a:lnSpc>
                <a:spcPct val="100000"/>
              </a:lnSpc>
              <a:defRPr sz="2700" b="1" baseline="0">
                <a:solidFill>
                  <a:schemeClr val="bg1"/>
                </a:solidFill>
                <a:effectLst/>
              </a:defRPr>
            </a:lvl1pPr>
          </a:lstStyle>
          <a:p>
            <a:r>
              <a:rPr lang="en-US"/>
              <a:t>Title of Presentation – Myriad Pro</a:t>
            </a:r>
            <a:br>
              <a:rPr lang="en-US"/>
            </a:br>
            <a:r>
              <a:rPr lang="en-US"/>
              <a:t> Bold, Shadow 36pt</a:t>
            </a:r>
          </a:p>
        </p:txBody>
      </p:sp>
    </p:spTree>
    <p:extLst>
      <p:ext uri="{BB962C8B-B14F-4D97-AF65-F5344CB8AC3E}">
        <p14:creationId xmlns:p14="http://schemas.microsoft.com/office/powerpoint/2010/main" val="1128543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400" b="1" baseline="0">
                <a:solidFill>
                  <a:schemeClr val="bg1"/>
                </a:solidFill>
                <a:effectLst>
                  <a:outerShdw blurRad="38100" dist="38100" dir="2700000" algn="tl">
                    <a:srgbClr val="000000">
                      <a:alpha val="43137"/>
                    </a:srgbClr>
                  </a:outerShdw>
                </a:effectLst>
              </a:defRPr>
            </a:lvl1pPr>
          </a:lstStyle>
          <a:p>
            <a:r>
              <a:rPr lang="en-US"/>
              <a:t>Headline – Myriad Pro, Bold, Shadow, 32pt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21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1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210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21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2100">
                <a:solidFill>
                  <a:schemeClr val="bg2"/>
                </a:solidFill>
                <a:effectLst>
                  <a:outerShdw blurRad="38100" dist="38100" dir="2700000" algn="tl">
                    <a:srgbClr val="000000">
                      <a:alpha val="43137"/>
                    </a:srgbClr>
                  </a:outerShdw>
                </a:effectLst>
              </a:defRPr>
            </a:lvl5pPr>
          </a:lstStyle>
          <a:p>
            <a:pPr lvl="0"/>
            <a:r>
              <a:rPr lang="en-US"/>
              <a:t>First level – Myriad Pro, Bold, 28pt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675" baseline="0">
                <a:solidFill>
                  <a:schemeClr val="tx2"/>
                </a:solidFill>
                <a:effectLst>
                  <a:outerShdw blurRad="38100" dist="38100" dir="2700000" algn="tl">
                    <a:srgbClr val="000000">
                      <a:alpha val="43137"/>
                    </a:srgbClr>
                  </a:outerShdw>
                </a:effectLs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 – Myriad Pro, 9 pt</a:t>
            </a:r>
          </a:p>
        </p:txBody>
      </p:sp>
    </p:spTree>
    <p:extLst>
      <p:ext uri="{BB962C8B-B14F-4D97-AF65-F5344CB8AC3E}">
        <p14:creationId xmlns:p14="http://schemas.microsoft.com/office/powerpoint/2010/main" val="9004811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457200" y="9015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11" name="TextBox 10"/>
          <p:cNvSpPr txBox="1"/>
          <p:nvPr userDrawn="1"/>
        </p:nvSpPr>
        <p:spPr>
          <a:xfrm>
            <a:off x="457200" y="9015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861214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42039095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 id="2147483875" r:id="rId6"/>
    <p:sldLayoutId id="2147483876"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918943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26161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95000"/>
          </a:schemeClr>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71709003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www.cdc.gov/nchs/deaths.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342900" y="1230052"/>
            <a:ext cx="8408977" cy="3799148"/>
          </a:xfrm>
        </p:spPr>
        <p:txBody>
          <a:bodyPr/>
          <a:lstStyle/>
          <a:p>
            <a:pPr algn="ctr">
              <a:lnSpc>
                <a:spcPct val="100000"/>
              </a:lnSpc>
            </a:pPr>
            <a:br>
              <a:rPr lang="en-US" altLang="en-US" sz="5000" dirty="0"/>
            </a:br>
            <a:r>
              <a:rPr lang="en-US" altLang="en-US" sz="5000" dirty="0"/>
              <a:t>HIV Mortality </a:t>
            </a:r>
            <a:br>
              <a:rPr lang="en-US" altLang="en-US" sz="5000" dirty="0"/>
            </a:br>
            <a:r>
              <a:rPr lang="en-US" altLang="en-US" sz="4000" dirty="0"/>
              <a:t>2020</a:t>
            </a:r>
          </a:p>
        </p:txBody>
      </p:sp>
      <p:pic>
        <p:nvPicPr>
          <p:cNvPr id="7172" name="Picture 6" descr="Logos of the United States Department of Health and Human Services and Centers for Disease Control and Preventi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362528"/>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Division of HIV Prevention</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90" y="306290"/>
            <a:ext cx="8933522" cy="690111"/>
          </a:xfrm>
        </p:spPr>
        <p:txBody>
          <a:bodyPr/>
          <a:lstStyle/>
          <a:p>
            <a:pPr algn="ctr">
              <a:lnSpc>
                <a:spcPts val="2600"/>
              </a:lnSpc>
            </a:pPr>
            <a:r>
              <a:rPr lang="en-US" sz="2000" dirty="0"/>
              <a:t>Trends in Annual Age-Adjusted* Rates of Death and the Percentage Distribution of Deaths with HIV Disease as the Underlying Cause, by Age Group, </a:t>
            </a:r>
            <a:br>
              <a:rPr lang="en-US" sz="2000" dirty="0"/>
            </a:br>
            <a:r>
              <a:rPr lang="en-US" sz="2000" dirty="0"/>
              <a:t>1987−2020—United States</a:t>
            </a:r>
          </a:p>
        </p:txBody>
      </p:sp>
      <p:pic>
        <p:nvPicPr>
          <p:cNvPr id="4" name="Picture 3" descr="From 1987 through 2020, the percentage of deaths with HIV disease as the underlying cause among persons younger than 35 years of age (represented by the top two components of the bars in the graph) decreased from 43% to 10%, while the percentage of deaths among older persons, particularly those 45 years or older (represented by the bottom two components of the bars), increased from 22% to 75%. One reason for these changes may be the longer survival of persons with HIV, allowing death to be postponed to older ages. An increase in the percentage of older age groups in the general population could also have affected these trends. Chronic diseases associated with advancing age might contribute to the risk or severity of complications of HIV disease.  &#10;&#10;From 1987 through 1993, 73% to 74% of deaths with HIV disease as the underlying cause were among persons 25 to 44 years of age (represented by the orange and teal components of the bars). After 1993, the percentage of deaths at 25 to 44 years of age began to decrease, reaching 24% by 2020.  &#10;&#10; The data for this slide come from death certificate data compiled by the National Center for Health Statistics and downloaded from the CDC WONDER Online Database https://wonder.cdc.gov/.">
            <a:extLst>
              <a:ext uri="{FF2B5EF4-FFF2-40B4-BE49-F238E27FC236}">
                <a16:creationId xmlns:a16="http://schemas.microsoft.com/office/drawing/2014/main" id="{AAC9D6F9-9AEC-456F-A58C-5A492F2FF41C}"/>
              </a:ext>
            </a:extLst>
          </p:cNvPr>
          <p:cNvPicPr>
            <a:picLocks noChangeAspect="1"/>
          </p:cNvPicPr>
          <p:nvPr/>
        </p:nvPicPr>
        <p:blipFill>
          <a:blip r:embed="rId3"/>
          <a:stretch>
            <a:fillRect/>
          </a:stretch>
        </p:blipFill>
        <p:spPr>
          <a:xfrm>
            <a:off x="725090" y="883013"/>
            <a:ext cx="7693819" cy="3712786"/>
          </a:xfrm>
          <a:prstGeom prst="rect">
            <a:avLst/>
          </a:prstGeom>
        </p:spPr>
      </p:pic>
      <p:sp>
        <p:nvSpPr>
          <p:cNvPr id="3" name="TextBox 2"/>
          <p:cNvSpPr txBox="1"/>
          <p:nvPr/>
        </p:nvSpPr>
        <p:spPr>
          <a:xfrm>
            <a:off x="3585525" y="4482411"/>
            <a:ext cx="1612491" cy="307777"/>
          </a:xfrm>
          <a:prstGeom prst="rect">
            <a:avLst/>
          </a:prstGeom>
          <a:noFill/>
        </p:spPr>
        <p:txBody>
          <a:bodyPr wrap="square" rtlCol="0">
            <a:spAutoFit/>
          </a:bodyPr>
          <a:lstStyle/>
          <a:p>
            <a:pPr algn="ctr"/>
            <a:r>
              <a:rPr lang="en-US" sz="1400" dirty="0">
                <a:solidFill>
                  <a:srgbClr val="5F5F5F"/>
                </a:solidFill>
                <a:latin typeface="Calibri" panose="020F0502020204030204" pitchFamily="34" charset="0"/>
              </a:rPr>
              <a:t>Year of </a:t>
            </a:r>
            <a:r>
              <a:rPr lang="en-US" sz="1400" dirty="0">
                <a:solidFill>
                  <a:schemeClr val="accent4">
                    <a:lumMod val="75000"/>
                  </a:schemeClr>
                </a:solidFill>
                <a:latin typeface="Calibri" panose="020F0502020204030204" pitchFamily="34" charset="0"/>
              </a:rPr>
              <a:t>death</a:t>
            </a:r>
          </a:p>
        </p:txBody>
      </p:sp>
      <p:sp>
        <p:nvSpPr>
          <p:cNvPr id="9" name="Text Placeholder 3">
            <a:extLst>
              <a:ext uri="{FF2B5EF4-FFF2-40B4-BE49-F238E27FC236}">
                <a16:creationId xmlns:a16="http://schemas.microsoft.com/office/drawing/2014/main" id="{FE39D1C3-4827-490B-93EC-76A63F873616}"/>
              </a:ext>
            </a:extLst>
          </p:cNvPr>
          <p:cNvSpPr txBox="1">
            <a:spLocks/>
          </p:cNvSpPr>
          <p:nvPr/>
        </p:nvSpPr>
        <p:spPr>
          <a:xfrm>
            <a:off x="900868" y="4482411"/>
            <a:ext cx="7957664" cy="77737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900" i="1">
                <a:solidFill>
                  <a:srgbClr val="5F5F5F"/>
                </a:solidFill>
                <a:latin typeface="Calibri" panose="020F0502020204030204" pitchFamily="34" charset="0"/>
              </a:rPr>
              <a:t>Note</a:t>
            </a:r>
            <a:r>
              <a:rPr lang="en-US" sz="900">
                <a:solidFill>
                  <a:srgbClr val="5F5F5F"/>
                </a:solidFill>
                <a:latin typeface="Calibri" panose="020F0502020204030204" pitchFamily="34" charset="0"/>
              </a:rPr>
              <a:t>. For comparison with data for 1999 and later years, data for 1987−1998 were modified to account  for </a:t>
            </a:r>
            <a:r>
              <a:rPr lang="en-US" sz="900" i="1">
                <a:solidFill>
                  <a:srgbClr val="5F5F5F"/>
                </a:solidFill>
                <a:latin typeface="Calibri" panose="020F0502020204030204" pitchFamily="34" charset="0"/>
              </a:rPr>
              <a:t>ICD-10</a:t>
            </a:r>
            <a:r>
              <a:rPr lang="en-US" sz="900">
                <a:solidFill>
                  <a:srgbClr val="5F5F5F"/>
                </a:solidFill>
                <a:latin typeface="Calibri" panose="020F0502020204030204" pitchFamily="34" charset="0"/>
              </a:rPr>
              <a:t> rules instead of </a:t>
            </a:r>
            <a:r>
              <a:rPr lang="en-US" sz="900" i="1">
                <a:solidFill>
                  <a:srgbClr val="5F5F5F"/>
                </a:solidFill>
                <a:latin typeface="Calibri" panose="020F0502020204030204" pitchFamily="34" charset="0"/>
              </a:rPr>
              <a:t>ICD-9</a:t>
            </a:r>
            <a:r>
              <a:rPr lang="en-US" sz="900">
                <a:solidFill>
                  <a:srgbClr val="5F5F5F"/>
                </a:solidFill>
                <a:latin typeface="Calibri" panose="020F0502020204030204" pitchFamily="34" charset="0"/>
              </a:rPr>
              <a:t> rules.</a:t>
            </a:r>
          </a:p>
          <a:p>
            <a:pPr marL="0" indent="0"/>
            <a:r>
              <a:rPr lang="en-US" sz="900">
                <a:solidFill>
                  <a:srgbClr val="5F5F5F"/>
                </a:solidFill>
                <a:latin typeface="Calibri" panose="020F0502020204030204" pitchFamily="34" charset="0"/>
              </a:rPr>
              <a:t>*Standard: age distribution of 2000 US population.</a:t>
            </a:r>
          </a:p>
          <a:p>
            <a:pPr marL="0" indent="0"/>
            <a:endParaRPr lang="en-US" sz="900">
              <a:solidFill>
                <a:srgbClr val="5F5F5F"/>
              </a:solidFill>
              <a:latin typeface="Calibri" panose="020F0502020204030204" pitchFamily="34" charset="0"/>
            </a:endParaRPr>
          </a:p>
        </p:txBody>
      </p:sp>
      <p:sp>
        <p:nvSpPr>
          <p:cNvPr id="10" name="TextBox 9">
            <a:extLst>
              <a:ext uri="{FF2B5EF4-FFF2-40B4-BE49-F238E27FC236}">
                <a16:creationId xmlns:a16="http://schemas.microsoft.com/office/drawing/2014/main" id="{C1E41A39-66BA-4EDB-9EF8-0E56C4C64680}"/>
              </a:ext>
            </a:extLst>
          </p:cNvPr>
          <p:cNvSpPr txBox="1"/>
          <p:nvPr/>
        </p:nvSpPr>
        <p:spPr>
          <a:xfrm>
            <a:off x="8032630" y="1619250"/>
            <a:ext cx="584775" cy="1905000"/>
          </a:xfrm>
          <a:prstGeom prst="rect">
            <a:avLst/>
          </a:prstGeom>
          <a:noFill/>
        </p:spPr>
        <p:txBody>
          <a:bodyPr vert="vert270" wrap="square" rtlCol="0">
            <a:spAutoFit/>
          </a:bodyPr>
          <a:lstStyle/>
          <a:p>
            <a:pPr algn="ctr"/>
            <a:r>
              <a:rPr lang="en-US" sz="1400" dirty="0">
                <a:solidFill>
                  <a:srgbClr val="000000"/>
                </a:solidFill>
                <a:latin typeface="Calibri" panose="020F0502020204030204" pitchFamily="34" charset="0"/>
              </a:rPr>
              <a:t>Deaths, Rate </a:t>
            </a:r>
          </a:p>
          <a:p>
            <a:pPr algn="ctr"/>
            <a:r>
              <a:rPr lang="en-US" sz="1200" dirty="0">
                <a:solidFill>
                  <a:srgbClr val="000000"/>
                </a:solidFill>
                <a:latin typeface="Calibri" panose="020F0502020204030204" pitchFamily="34" charset="0"/>
              </a:rPr>
              <a:t>(per 100,000)</a:t>
            </a:r>
          </a:p>
        </p:txBody>
      </p:sp>
      <p:sp>
        <p:nvSpPr>
          <p:cNvPr id="11" name="TextBox 10">
            <a:extLst>
              <a:ext uri="{FF2B5EF4-FFF2-40B4-BE49-F238E27FC236}">
                <a16:creationId xmlns:a16="http://schemas.microsoft.com/office/drawing/2014/main" id="{EF03503B-CEDA-47E0-8ACC-971895062ECB}"/>
              </a:ext>
            </a:extLst>
          </p:cNvPr>
          <p:cNvSpPr txBox="1"/>
          <p:nvPr/>
        </p:nvSpPr>
        <p:spPr>
          <a:xfrm>
            <a:off x="418872" y="1743048"/>
            <a:ext cx="400110" cy="1657404"/>
          </a:xfrm>
          <a:prstGeom prst="rect">
            <a:avLst/>
          </a:prstGeom>
          <a:noFill/>
        </p:spPr>
        <p:txBody>
          <a:bodyPr vert="vert270" wrap="square" rtlCol="0">
            <a:spAutoFit/>
          </a:bodyPr>
          <a:lstStyle/>
          <a:p>
            <a:pPr algn="ctr"/>
            <a:r>
              <a:rPr lang="en-US" sz="1400" dirty="0">
                <a:solidFill>
                  <a:srgbClr val="6F6F6F"/>
                </a:solidFill>
                <a:latin typeface="Calibri" panose="020F0502020204030204" pitchFamily="34" charset="0"/>
              </a:rPr>
              <a:t>Deaths, Percentage</a:t>
            </a:r>
          </a:p>
        </p:txBody>
      </p:sp>
    </p:spTree>
    <p:extLst>
      <p:ext uri="{BB962C8B-B14F-4D97-AF65-F5344CB8AC3E}">
        <p14:creationId xmlns:p14="http://schemas.microsoft.com/office/powerpoint/2010/main" val="29068721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6713"/>
            <a:ext cx="9144000" cy="806246"/>
          </a:xfrm>
        </p:spPr>
        <p:txBody>
          <a:bodyPr/>
          <a:lstStyle/>
          <a:p>
            <a:pPr algn="ctr">
              <a:lnSpc>
                <a:spcPts val="2600"/>
              </a:lnSpc>
            </a:pPr>
            <a:r>
              <a:rPr lang="en-US" sz="2000" dirty="0"/>
              <a:t>Median Age at Death with HIV Disease as the Underlying Cause</a:t>
            </a:r>
            <a:br>
              <a:rPr lang="en-US" sz="2000" dirty="0"/>
            </a:br>
            <a:r>
              <a:rPr lang="en-US" sz="2000" dirty="0"/>
              <a:t>1987−2020—United States</a:t>
            </a:r>
            <a:br>
              <a:rPr lang="en-US" sz="2000" dirty="0"/>
            </a:br>
            <a:endParaRPr lang="en-US" sz="2000" dirty="0"/>
          </a:p>
        </p:txBody>
      </p:sp>
      <p:pic>
        <p:nvPicPr>
          <p:cNvPr id="4" name="Picture 3" descr="The median age at deaths with HIV disease as the underlying cause increased almost linearly from 36 years in 1987 to 54 years in 2020. This reflects the postponement to older ages of deaths attributed to HIV disease that were not entirely prevented by improved treatment. &#10; &#10;The data for this slide come from death certificate data compiled by the National Center for Health Statistics and downloaded from the CDC WONDER Online Database https://wonder.cdc.gov/.">
            <a:extLst>
              <a:ext uri="{FF2B5EF4-FFF2-40B4-BE49-F238E27FC236}">
                <a16:creationId xmlns:a16="http://schemas.microsoft.com/office/drawing/2014/main" id="{6C4F864E-141C-4380-93E5-B990BDB34EE8}"/>
              </a:ext>
            </a:extLst>
          </p:cNvPr>
          <p:cNvPicPr>
            <a:picLocks noChangeAspect="1"/>
          </p:cNvPicPr>
          <p:nvPr/>
        </p:nvPicPr>
        <p:blipFill>
          <a:blip r:embed="rId3"/>
          <a:stretch>
            <a:fillRect/>
          </a:stretch>
        </p:blipFill>
        <p:spPr>
          <a:xfrm>
            <a:off x="514759" y="874468"/>
            <a:ext cx="8114479" cy="4054191"/>
          </a:xfrm>
          <a:prstGeom prst="rect">
            <a:avLst/>
          </a:prstGeom>
        </p:spPr>
      </p:pic>
      <p:sp>
        <p:nvSpPr>
          <p:cNvPr id="8" name="Text Placeholder 3"/>
          <p:cNvSpPr txBox="1">
            <a:spLocks/>
          </p:cNvSpPr>
          <p:nvPr/>
        </p:nvSpPr>
        <p:spPr>
          <a:xfrm>
            <a:off x="1068674" y="4517619"/>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endParaRPr kumimoji="0" lang="en-US" sz="900" b="0" i="0" u="none" strike="noStrike" kern="1200" cap="none" spc="0" normalizeH="0" baseline="0" noProof="0">
              <a:ln>
                <a:noFill/>
              </a:ln>
              <a:solidFill>
                <a:srgbClr val="5F5F5F"/>
              </a:solidFill>
              <a:effectLst/>
              <a:uLnTx/>
              <a:uFillTx/>
              <a:latin typeface="Calibri" panose="020F0502020204030204" pitchFamily="34" charset="0"/>
            </a:endParaRPr>
          </a:p>
        </p:txBody>
      </p:sp>
      <p:sp>
        <p:nvSpPr>
          <p:cNvPr id="2" name="TextBox 1"/>
          <p:cNvSpPr txBox="1"/>
          <p:nvPr/>
        </p:nvSpPr>
        <p:spPr>
          <a:xfrm>
            <a:off x="874087" y="4690167"/>
            <a:ext cx="7395825" cy="507831"/>
          </a:xfrm>
          <a:prstGeom prst="rect">
            <a:avLst/>
          </a:prstGeom>
          <a:noFill/>
        </p:spPr>
        <p:txBody>
          <a:bodyPr wrap="square" rtlCol="0">
            <a:spAutoFit/>
          </a:bodyPr>
          <a:lstStyle/>
          <a:p>
            <a:r>
              <a:rPr lang="en-US" sz="900" i="1" dirty="0">
                <a:solidFill>
                  <a:schemeClr val="accent4">
                    <a:lumMod val="75000"/>
                  </a:schemeClr>
                </a:solidFill>
                <a:latin typeface="Calibri" panose="020F0502020204030204" pitchFamily="34" charset="0"/>
              </a:rPr>
              <a:t>Note</a:t>
            </a:r>
            <a:r>
              <a:rPr lang="en-US" sz="900" dirty="0">
                <a:solidFill>
                  <a:schemeClr val="accent4">
                    <a:lumMod val="75000"/>
                  </a:schemeClr>
                </a:solidFill>
                <a:latin typeface="Calibri" panose="020F0502020204030204" pitchFamily="34" charset="0"/>
              </a:rPr>
              <a:t>. For comparison with data for 1999 and later years, data for 1987−1998 were modified to account for </a:t>
            </a:r>
            <a:r>
              <a:rPr lang="en-US" sz="900" i="1" dirty="0">
                <a:solidFill>
                  <a:schemeClr val="accent4">
                    <a:lumMod val="75000"/>
                  </a:schemeClr>
                </a:solidFill>
                <a:latin typeface="Calibri" panose="020F0502020204030204" pitchFamily="34" charset="0"/>
              </a:rPr>
              <a:t>ICD-10 </a:t>
            </a:r>
            <a:r>
              <a:rPr lang="en-US" sz="900" dirty="0">
                <a:solidFill>
                  <a:schemeClr val="accent4">
                    <a:lumMod val="75000"/>
                  </a:schemeClr>
                </a:solidFill>
                <a:latin typeface="Calibri" panose="020F0502020204030204" pitchFamily="34" charset="0"/>
              </a:rPr>
              <a:t>rules instead of </a:t>
            </a:r>
            <a:r>
              <a:rPr lang="en-US" sz="900" i="1" dirty="0">
                <a:solidFill>
                  <a:schemeClr val="accent4">
                    <a:lumMod val="75000"/>
                  </a:schemeClr>
                </a:solidFill>
                <a:latin typeface="Calibri" panose="020F0502020204030204" pitchFamily="34" charset="0"/>
              </a:rPr>
              <a:t>ICD-9</a:t>
            </a:r>
            <a:r>
              <a:rPr lang="en-US" sz="900" dirty="0">
                <a:solidFill>
                  <a:schemeClr val="accent4">
                    <a:lumMod val="75000"/>
                  </a:schemeClr>
                </a:solidFill>
                <a:latin typeface="Calibri" panose="020F0502020204030204" pitchFamily="34" charset="0"/>
              </a:rPr>
              <a:t> rules.  </a:t>
            </a:r>
          </a:p>
          <a:p>
            <a:endParaRPr lang="en-US" dirty="0">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159498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36390" y="0"/>
            <a:ext cx="8953500" cy="1054100"/>
          </a:xfrm>
          <a:prstGeom prst="rect">
            <a:avLst/>
          </a:prstGeom>
        </p:spPr>
        <p:txBody>
          <a:bodyPr anchor="b" anchorCtr="0"/>
          <a:lstStyle/>
          <a:p>
            <a:pPr algn="ctr">
              <a:lnSpc>
                <a:spcPts val="2600"/>
              </a:lnSpc>
              <a:defRPr/>
            </a:pPr>
            <a:r>
              <a:rPr lang="en-US" sz="2000" dirty="0"/>
              <a:t>Age-Adjusted* Rates</a:t>
            </a:r>
            <a:r>
              <a:rPr lang="en-US" sz="2000" baseline="30000" dirty="0"/>
              <a:t>†</a:t>
            </a:r>
            <a:r>
              <a:rPr lang="en-US" sz="2000" dirty="0"/>
              <a:t> of Death with HIV Disease as the Underlying Cause </a:t>
            </a:r>
            <a:br>
              <a:rPr lang="en-US" sz="2000" dirty="0"/>
            </a:br>
            <a:r>
              <a:rPr lang="en-US" sz="2000" dirty="0"/>
              <a:t>in the General Population, by State, 2020—United States</a:t>
            </a:r>
            <a:br>
              <a:rPr lang="en-US" sz="2000" dirty="0"/>
            </a:br>
            <a:r>
              <a:rPr lang="en-US" sz="1800" dirty="0">
                <a:solidFill>
                  <a:srgbClr val="5F5F5F"/>
                </a:solidFill>
              </a:rPr>
              <a:t>	</a:t>
            </a:r>
            <a:endParaRPr lang="en-US" sz="1400" dirty="0">
              <a:solidFill>
                <a:srgbClr val="5F5F5F"/>
              </a:solidFill>
            </a:endParaRPr>
          </a:p>
        </p:txBody>
      </p:sp>
      <p:pic>
        <p:nvPicPr>
          <p:cNvPr id="3" name="Picture 2" descr="Rates of deaths with HIV disease as the underlying cause were highest in the District of Columbia, states along the Gulf Coast (Florida, Louisiana and Mississippi), Georgia, South Carolina, Maryland, Nevada, and New York.&#10;&#10;Data are Suppressed when the data meet the criteria for confidentiality constraints. &#10;Death rates are considered Unreliable when the rate is calculated with a numerator of 20 or less. &#10; &#10;The data for this slide come from death certificate data compiled by the National Center for Health Statistics and downloaded from the CDC WONDER Online Database https://wonder.cdc.gov/.">
            <a:extLst>
              <a:ext uri="{FF2B5EF4-FFF2-40B4-BE49-F238E27FC236}">
                <a16:creationId xmlns:a16="http://schemas.microsoft.com/office/drawing/2014/main" id="{F51F7ADA-1716-497F-AE2B-23E78D8D8904}"/>
              </a:ext>
            </a:extLst>
          </p:cNvPr>
          <p:cNvPicPr>
            <a:picLocks noChangeAspect="1"/>
          </p:cNvPicPr>
          <p:nvPr/>
        </p:nvPicPr>
        <p:blipFill>
          <a:blip r:embed="rId3"/>
          <a:stretch>
            <a:fillRect/>
          </a:stretch>
        </p:blipFill>
        <p:spPr>
          <a:xfrm>
            <a:off x="1275729" y="663353"/>
            <a:ext cx="6592539" cy="3990451"/>
          </a:xfrm>
          <a:prstGeom prst="rect">
            <a:avLst/>
          </a:prstGeom>
        </p:spPr>
      </p:pic>
      <p:sp>
        <p:nvSpPr>
          <p:cNvPr id="188" name="Text Placeholder 3"/>
          <p:cNvSpPr txBox="1">
            <a:spLocks/>
          </p:cNvSpPr>
          <p:nvPr/>
        </p:nvSpPr>
        <p:spPr>
          <a:xfrm>
            <a:off x="531811" y="4534181"/>
            <a:ext cx="6002339" cy="685447"/>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nSpc>
                <a:spcPts val="1100"/>
              </a:lnSpc>
            </a:pPr>
            <a:r>
              <a:rPr lang="en-US" sz="900" dirty="0">
                <a:solidFill>
                  <a:schemeClr val="accent4">
                    <a:lumMod val="75000"/>
                  </a:schemeClr>
                </a:solidFill>
                <a:latin typeface="Calibri" panose="020F0502020204030204" pitchFamily="34" charset="0"/>
              </a:rPr>
              <a:t>*Standard: age distribution of 2000 US population.</a:t>
            </a:r>
          </a:p>
          <a:p>
            <a:pPr indent="0">
              <a:lnSpc>
                <a:spcPts val="1100"/>
              </a:lnSpc>
            </a:pPr>
            <a:r>
              <a:rPr lang="en-US" sz="1000" baseline="30000" dirty="0">
                <a:solidFill>
                  <a:schemeClr val="accent4">
                    <a:lumMod val="75000"/>
                  </a:schemeClr>
                </a:solidFill>
                <a:latin typeface="Calibri" panose="020F0502020204030204" pitchFamily="34" charset="0"/>
              </a:rPr>
              <a:t>†</a:t>
            </a:r>
            <a:r>
              <a:rPr lang="en-US" sz="900" dirty="0">
                <a:solidFill>
                  <a:schemeClr val="accent4">
                    <a:lumMod val="75000"/>
                  </a:schemeClr>
                </a:solidFill>
                <a:latin typeface="Calibri" panose="020F0502020204030204" pitchFamily="34" charset="0"/>
              </a:rPr>
              <a:t>Per 100,000 population.</a:t>
            </a:r>
          </a:p>
          <a:p>
            <a:pPr indent="0">
              <a:lnSpc>
                <a:spcPts val="1100"/>
              </a:lnSpc>
            </a:pPr>
            <a:r>
              <a:rPr lang="en-US" sz="900" i="0" baseline="30000" dirty="0">
                <a:solidFill>
                  <a:schemeClr val="accent4">
                    <a:lumMod val="75000"/>
                  </a:schemeClr>
                </a:solidFill>
                <a:effectLst/>
                <a:latin typeface="Calibri" panose="020F0502020204030204" pitchFamily="34" charset="0"/>
                <a:cs typeface="Calibri" panose="020F0502020204030204" pitchFamily="34" charset="0"/>
              </a:rPr>
              <a:t>§</a:t>
            </a:r>
            <a:r>
              <a:rPr lang="en-US" sz="90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Death rates are not shown when unreliable (rate is calculated with a numerator of 20 or less) or suppressed (the data meet the criteria for confidentiality constraints). </a:t>
            </a:r>
            <a:endParaRPr lang="en-US" sz="900" u="sng"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ts val="1100"/>
              </a:lnSpc>
            </a:pPr>
            <a:endParaRPr lang="en-US" sz="900" dirty="0">
              <a:solidFill>
                <a:schemeClr val="accent4">
                  <a:lumMod val="75000"/>
                </a:schemeClr>
              </a:solidFill>
              <a:latin typeface="Calibri" panose="020F0502020204030204" pitchFamily="34" charset="0"/>
            </a:endParaRPr>
          </a:p>
        </p:txBody>
      </p:sp>
      <p:sp>
        <p:nvSpPr>
          <p:cNvPr id="5" name="TextBox 4">
            <a:extLst>
              <a:ext uri="{FF2B5EF4-FFF2-40B4-BE49-F238E27FC236}">
                <a16:creationId xmlns:a16="http://schemas.microsoft.com/office/drawing/2014/main" id="{2A3F7187-8390-4D95-9C8A-8D3FD05911BA}"/>
              </a:ext>
            </a:extLst>
          </p:cNvPr>
          <p:cNvSpPr txBox="1"/>
          <p:nvPr/>
        </p:nvSpPr>
        <p:spPr>
          <a:xfrm>
            <a:off x="7706424" y="4091606"/>
            <a:ext cx="323687" cy="194925"/>
          </a:xfrm>
          <a:prstGeom prst="rect">
            <a:avLst/>
          </a:prstGeom>
          <a:noFill/>
        </p:spPr>
        <p:txBody>
          <a:bodyPr wrap="square" rtlCol="0">
            <a:spAutoFit/>
          </a:bodyPr>
          <a:lstStyle/>
          <a:p>
            <a:r>
              <a:rPr lang="en-US" sz="1000" i="0" baseline="30000" dirty="0">
                <a:solidFill>
                  <a:schemeClr val="accent4">
                    <a:lumMod val="50000"/>
                  </a:schemeClr>
                </a:solidFill>
                <a:effectLst/>
                <a:latin typeface="Calibri" panose="020F0502020204030204" pitchFamily="34" charset="0"/>
                <a:cs typeface="Calibri" panose="020F0502020204030204" pitchFamily="34" charset="0"/>
              </a:rPr>
              <a:t>§</a:t>
            </a:r>
            <a:endParaRPr lang="en-US" sz="1000" baseline="30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3879615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0" y="0"/>
            <a:ext cx="8898194" cy="1022556"/>
          </a:xfrm>
          <a:prstGeom prst="rect">
            <a:avLst/>
          </a:prstGeom>
        </p:spPr>
        <p:txBody>
          <a:bodyPr anchor="b" anchorCtr="0"/>
          <a:lstStyle/>
          <a:p>
            <a:pPr algn="ctr">
              <a:lnSpc>
                <a:spcPts val="2600"/>
              </a:lnSpc>
              <a:defRPr/>
            </a:pPr>
            <a:r>
              <a:rPr lang="en-US" sz="2000" dirty="0"/>
              <a:t>Age-Adjusted* Rates</a:t>
            </a:r>
            <a:r>
              <a:rPr lang="en-US" sz="2000" baseline="30000" dirty="0"/>
              <a:t>†</a:t>
            </a:r>
            <a:r>
              <a:rPr lang="en-US" sz="2000" dirty="0"/>
              <a:t> of All-Cause Death among Persons with HIV by State </a:t>
            </a:r>
            <a:br>
              <a:rPr lang="en-US" sz="2000" dirty="0"/>
            </a:br>
            <a:r>
              <a:rPr lang="en-US" sz="2000" dirty="0"/>
              <a:t>2020—United States</a:t>
            </a:r>
            <a:br>
              <a:rPr lang="en-US" sz="2000" dirty="0"/>
            </a:br>
            <a:r>
              <a:rPr lang="en-US" sz="1800" dirty="0">
                <a:solidFill>
                  <a:srgbClr val="5F5F5F"/>
                </a:solidFill>
              </a:rPr>
              <a:t>	</a:t>
            </a:r>
            <a:endParaRPr lang="en-US" sz="1400" dirty="0">
              <a:solidFill>
                <a:srgbClr val="5F5F5F"/>
              </a:solidFill>
            </a:endParaRPr>
          </a:p>
        </p:txBody>
      </p:sp>
      <p:pic>
        <p:nvPicPr>
          <p:cNvPr id="2" name="Picture 1" descr="This slide uses data reported to the National HIV Surveillance System through December 31, 2021, and represents the deaths of persons with diagnosed HIV infection due to any underlying cause. To control for geographic differences in the prevalence of HIV, the death rates were based on denominators consisting of numbers of persons with a diagnosis of HIV infection, rather than the general populations of the states. The rates were highest in Alabama, Alaska, Arkansas, Illinois, Kentucky, Louisiana, Maine, Michigan, Mississippi, New Jersey, Oklahoma, Tennessee, and West Virginia.&#10;&#10;The differences in the rates among states may reflect differences in the extent to which persons with HIV residing in those states received an HIV diagnosis soon after contracting HIV, and if persons were prescribed timely, effective, and affordable treatment to which they diligently adhered.&#10;&#10;The data for this slide come from the National HIV Surveillance System.">
            <a:extLst>
              <a:ext uri="{FF2B5EF4-FFF2-40B4-BE49-F238E27FC236}">
                <a16:creationId xmlns:a16="http://schemas.microsoft.com/office/drawing/2014/main" id="{50867868-02D6-4A76-85AC-A284171B429F}"/>
              </a:ext>
            </a:extLst>
          </p:cNvPr>
          <p:cNvPicPr>
            <a:picLocks noChangeAspect="1"/>
          </p:cNvPicPr>
          <p:nvPr/>
        </p:nvPicPr>
        <p:blipFill>
          <a:blip r:embed="rId3"/>
          <a:stretch>
            <a:fillRect/>
          </a:stretch>
        </p:blipFill>
        <p:spPr>
          <a:xfrm>
            <a:off x="1032965" y="638008"/>
            <a:ext cx="7078069" cy="4023709"/>
          </a:xfrm>
          <a:prstGeom prst="rect">
            <a:avLst/>
          </a:prstGeom>
        </p:spPr>
      </p:pic>
      <p:sp>
        <p:nvSpPr>
          <p:cNvPr id="188" name="Text Placeholder 3"/>
          <p:cNvSpPr txBox="1">
            <a:spLocks/>
          </p:cNvSpPr>
          <p:nvPr/>
        </p:nvSpPr>
        <p:spPr>
          <a:xfrm>
            <a:off x="909694" y="4352228"/>
            <a:ext cx="7373970" cy="618979"/>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100"/>
              </a:lnSpc>
            </a:pPr>
            <a:r>
              <a:rPr lang="en-US" sz="900" dirty="0">
                <a:solidFill>
                  <a:srgbClr val="5F5F5F"/>
                </a:solidFill>
                <a:latin typeface="Calibri" panose="020F0502020204030204" pitchFamily="34" charset="0"/>
              </a:rPr>
              <a:t>*Standard: age distribution of 2000 US population.</a:t>
            </a:r>
          </a:p>
          <a:p>
            <a:pPr>
              <a:lnSpc>
                <a:spcPts val="1100"/>
              </a:lnSpc>
            </a:pPr>
            <a:r>
              <a:rPr lang="en-US" sz="1000" baseline="30000" dirty="0">
                <a:solidFill>
                  <a:srgbClr val="5F5F5F"/>
                </a:solidFill>
                <a:latin typeface="Calibri" panose="020F0502020204030204" pitchFamily="34" charset="0"/>
              </a:rPr>
              <a:t>†</a:t>
            </a:r>
            <a:r>
              <a:rPr lang="en-US" sz="900" dirty="0">
                <a:solidFill>
                  <a:srgbClr val="5F5F5F"/>
                </a:solidFill>
                <a:latin typeface="Calibri" panose="020F0502020204030204" pitchFamily="34" charset="0"/>
              </a:rPr>
              <a:t>Per 1,000 persons living with diagnosed HIV infection. </a:t>
            </a:r>
          </a:p>
        </p:txBody>
      </p:sp>
    </p:spTree>
    <p:extLst>
      <p:ext uri="{BB962C8B-B14F-4D97-AF65-F5344CB8AC3E}">
        <p14:creationId xmlns:p14="http://schemas.microsoft.com/office/powerpoint/2010/main" val="379207627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286"/>
            <a:ext cx="8229600" cy="897350"/>
          </a:xfrm>
        </p:spPr>
        <p:txBody>
          <a:bodyPr/>
          <a:lstStyle/>
          <a:p>
            <a:pPr algn="ctr">
              <a:lnSpc>
                <a:spcPts val="2600"/>
              </a:lnSpc>
            </a:pPr>
            <a:r>
              <a:rPr lang="en-US" sz="2000" dirty="0"/>
              <a:t>Trends in Age-Adjusted* Annual Rates of Death with HIV Disease as the </a:t>
            </a:r>
            <a:br>
              <a:rPr lang="en-US" sz="2000" dirty="0"/>
            </a:br>
            <a:r>
              <a:rPr lang="en-US" sz="2000" dirty="0"/>
              <a:t>Underlying Cause, by Geographic Region, 1987–2020—United States</a:t>
            </a:r>
            <a:br>
              <a:rPr lang="en-US" sz="2000" dirty="0"/>
            </a:br>
            <a:br>
              <a:rPr lang="en-US" sz="2000" dirty="0"/>
            </a:br>
            <a:endParaRPr lang="en-US" sz="2000" dirty="0"/>
          </a:p>
        </p:txBody>
      </p:sp>
      <p:pic>
        <p:nvPicPr>
          <p:cNvPr id="3" name="Picture 2" descr="In all four U.S. Census regions of the United States, the age-adjusted rate of death due to HIV disease increased until 1994 or 1995, and then rapidly decreased in 1996 and 1997, coinciding with the increase in the use of highly active antiretroviral therapy (HAART). The rate in each region leveled after 1998. The rate increased most slowly in the West and most rapidly in the South through 1995. As a result, the rate in the South exceeded the rate in the West by 1994. After 1995, the rate decreased more slowly in the South than in the other regions, with the rate in the South exceeding the rate in the Northeast after 2003.  &#10; &#10;The data for this slide come from death certificate data compiled by the National Center for Health Statistics and downloaded from the CDC WONDER Online Database https://wonder.cdc.gov/.&#10;&#10;Midwest: Illinois, Indiana, Iowa, Kansas, Michigan, Minnesota, Missouri, Nebraska, North Dakota, Ohio, South Dakota, and Wisconsin.&#10;&#10;Northeast: Connecticut, Maine, Massachusetts, New Hampshire, New Jersey, New York, Pennsylvania, Rhode Island, Vermont.&#10;&#10;South: Alabama, Arkansas, Delaware, District of Columbia, Florida, Georgia, Kentucky, Louisiana, Maryland, Mississippi, North Carolina, Oklahoma, South Carolina, Tennessee, Texas, Virginia, and West Virginia.&#10;&#10;West: Alaska, Arizona, California, Colorado, Hawaii, Idaho, Montana, Nevada, New Mexico, Oregon, Utah, Washington, and Wyoming">
            <a:extLst>
              <a:ext uri="{FF2B5EF4-FFF2-40B4-BE49-F238E27FC236}">
                <a16:creationId xmlns:a16="http://schemas.microsoft.com/office/drawing/2014/main" id="{CE53BF96-818D-4435-8A58-8137A1247337}"/>
              </a:ext>
            </a:extLst>
          </p:cNvPr>
          <p:cNvPicPr>
            <a:picLocks noChangeAspect="1"/>
          </p:cNvPicPr>
          <p:nvPr/>
        </p:nvPicPr>
        <p:blipFill>
          <a:blip r:embed="rId3"/>
          <a:stretch>
            <a:fillRect/>
          </a:stretch>
        </p:blipFill>
        <p:spPr>
          <a:xfrm>
            <a:off x="84955" y="778827"/>
            <a:ext cx="8974090" cy="4011516"/>
          </a:xfrm>
          <a:prstGeom prst="rect">
            <a:avLst/>
          </a:prstGeom>
        </p:spPr>
      </p:pic>
      <p:sp>
        <p:nvSpPr>
          <p:cNvPr id="12" name="Text Placeholder 3"/>
          <p:cNvSpPr txBox="1">
            <a:spLocks/>
          </p:cNvSpPr>
          <p:nvPr/>
        </p:nvSpPr>
        <p:spPr>
          <a:xfrm>
            <a:off x="959400" y="4492956"/>
            <a:ext cx="7453799" cy="92781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For comparison with data for 1999 and later years, data for 1987−1998 were modified to account for </a:t>
            </a:r>
            <a:r>
              <a:rPr lang="en-US" sz="900" i="1" dirty="0">
                <a:solidFill>
                  <a:srgbClr val="5F5F5F"/>
                </a:solidFill>
                <a:latin typeface="Calibri" panose="020F0502020204030204" pitchFamily="34" charset="0"/>
              </a:rPr>
              <a:t>ICD-10 </a:t>
            </a:r>
            <a:r>
              <a:rPr lang="en-US" sz="900" dirty="0">
                <a:solidFill>
                  <a:srgbClr val="5F5F5F"/>
                </a:solidFill>
                <a:latin typeface="Calibri" panose="020F0502020204030204" pitchFamily="34" charset="0"/>
              </a:rPr>
              <a:t>rules instead of </a:t>
            </a:r>
            <a:r>
              <a:rPr lang="en-US" sz="900" i="1" dirty="0">
                <a:solidFill>
                  <a:srgbClr val="5F5F5F"/>
                </a:solidFill>
                <a:latin typeface="Calibri" panose="020F0502020204030204" pitchFamily="34" charset="0"/>
              </a:rPr>
              <a:t>ICD-9</a:t>
            </a:r>
            <a:r>
              <a:rPr lang="en-US" sz="900" dirty="0">
                <a:solidFill>
                  <a:srgbClr val="5F5F5F"/>
                </a:solidFill>
                <a:latin typeface="Calibri" panose="020F0502020204030204" pitchFamily="34" charset="0"/>
              </a:rPr>
              <a:t> rules.</a:t>
            </a:r>
          </a:p>
          <a:p>
            <a:r>
              <a:rPr lang="en-US" sz="900" dirty="0">
                <a:solidFill>
                  <a:srgbClr val="5F5F5F"/>
                </a:solidFill>
                <a:latin typeface="Calibri" panose="020F0502020204030204" pitchFamily="34" charset="0"/>
              </a:rPr>
              <a:t>*Standard: age distribution of 2000 US population.</a:t>
            </a:r>
          </a:p>
          <a:p>
            <a:r>
              <a:rPr lang="en-US" sz="900" dirty="0">
                <a:solidFill>
                  <a:srgbClr val="5F5F5F"/>
                </a:solidFill>
                <a:latin typeface="Calibri" panose="020F0502020204030204" pitchFamily="34" charset="0"/>
              </a:rPr>
              <a:t>  </a:t>
            </a:r>
          </a:p>
          <a:p>
            <a:endParaRPr lang="en-US" sz="900" dirty="0">
              <a:solidFill>
                <a:srgbClr val="000000"/>
              </a:solidFill>
            </a:endParaRPr>
          </a:p>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p:txBody>
      </p:sp>
      <p:sp>
        <p:nvSpPr>
          <p:cNvPr id="13" name="TextBox 1"/>
          <p:cNvSpPr txBox="1"/>
          <p:nvPr/>
        </p:nvSpPr>
        <p:spPr>
          <a:xfrm rot="-1200000">
            <a:off x="1887635" y="2197844"/>
            <a:ext cx="1143962" cy="3030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9A4F9D"/>
                </a:solidFill>
                <a:latin typeface="Calibri" panose="020F0502020204030204" pitchFamily="34" charset="0"/>
              </a:rPr>
              <a:t>West</a:t>
            </a:r>
          </a:p>
        </p:txBody>
      </p:sp>
      <p:sp>
        <p:nvSpPr>
          <p:cNvPr id="14" name="TextBox 1"/>
          <p:cNvSpPr txBox="1"/>
          <p:nvPr/>
        </p:nvSpPr>
        <p:spPr>
          <a:xfrm rot="19046149">
            <a:off x="1442123" y="1631802"/>
            <a:ext cx="1386763" cy="2603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84B1D9"/>
                </a:solidFill>
                <a:latin typeface="Calibri" panose="020F0502020204030204" pitchFamily="34" charset="0"/>
              </a:rPr>
              <a:t>Northeast</a:t>
            </a:r>
          </a:p>
        </p:txBody>
      </p:sp>
      <p:sp>
        <p:nvSpPr>
          <p:cNvPr id="15" name="TextBox 1"/>
          <p:cNvSpPr txBox="1"/>
          <p:nvPr/>
        </p:nvSpPr>
        <p:spPr>
          <a:xfrm>
            <a:off x="2734254" y="3456261"/>
            <a:ext cx="1070987" cy="2046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200">
              <a:solidFill>
                <a:srgbClr val="9A4E9E"/>
              </a:solidFill>
              <a:latin typeface="Calibri" panose="020F0502020204030204" pitchFamily="34" charset="0"/>
            </a:endParaRPr>
          </a:p>
        </p:txBody>
      </p:sp>
      <p:sp>
        <p:nvSpPr>
          <p:cNvPr id="16" name="TextBox 1"/>
          <p:cNvSpPr txBox="1"/>
          <p:nvPr/>
        </p:nvSpPr>
        <p:spPr>
          <a:xfrm rot="-1800000">
            <a:off x="1925263" y="2593913"/>
            <a:ext cx="1130394" cy="2759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69F1D"/>
                </a:solidFill>
                <a:latin typeface="Calibri" panose="020F0502020204030204" pitchFamily="34" charset="0"/>
              </a:rPr>
              <a:t>South</a:t>
            </a:r>
          </a:p>
        </p:txBody>
      </p:sp>
      <p:sp>
        <p:nvSpPr>
          <p:cNvPr id="17" name="TextBox 1"/>
          <p:cNvSpPr txBox="1"/>
          <p:nvPr/>
        </p:nvSpPr>
        <p:spPr>
          <a:xfrm rot="-840000">
            <a:off x="1973165" y="3299852"/>
            <a:ext cx="1375945" cy="2359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B050"/>
                </a:solidFill>
                <a:latin typeface="Calibri" panose="020F0502020204030204" pitchFamily="34" charset="0"/>
              </a:rPr>
              <a:t>Midwest</a:t>
            </a:r>
          </a:p>
        </p:txBody>
      </p:sp>
    </p:spTree>
    <p:extLst>
      <p:ext uri="{BB962C8B-B14F-4D97-AF65-F5344CB8AC3E}">
        <p14:creationId xmlns:p14="http://schemas.microsoft.com/office/powerpoint/2010/main" val="196644921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8453"/>
            <a:ext cx="9144000" cy="690111"/>
          </a:xfrm>
        </p:spPr>
        <p:txBody>
          <a:bodyPr/>
          <a:lstStyle/>
          <a:p>
            <a:pPr algn="ctr">
              <a:lnSpc>
                <a:spcPts val="2600"/>
              </a:lnSpc>
            </a:pPr>
            <a:r>
              <a:rPr lang="en-US" sz="2000" dirty="0"/>
              <a:t>Trends in Annual Age-Adjusted* Rates of Death and the Percentage Distribution of Deaths with HIV Disease as the Underlying Cause, by Geographic Region, 1987−2020—United States</a:t>
            </a:r>
          </a:p>
        </p:txBody>
      </p:sp>
      <p:pic>
        <p:nvPicPr>
          <p:cNvPr id="4" name="Picture 3" descr="Of persons who died of HIV disease from 1987 through 2020, the percentage who resided in the South increased from 28% to 55%, while the percentage in the Northeast decreased from 39% to 16%, and the percentage in the West decreased from 24% to 18%. The percentage in the Midwest has been relatively stable, ranging from 8% to 12%, and at 11% in 2020. &#10; &#10;The data for this slide come from death certificate data compiled by the National Center for Health Statistics and downloaded from the CDC WONDER Online Database https://wonder.cdc.gov/.&#10;&#10;Midwest: Illinois, Indiana, Iowa, Kansas, Michigan, Minnesota, Missouri, Nebraska, North Dakota, Ohio, South Dakota, and Wisconsin.&#10;&#10;Northeast: Connecticut, Maine, Massachusetts, New Hampshire, New Jersey, New York, Pennsylvania, Rhode Island, Vermont&#10;&#10;South: Alabama, Arkansas, Delaware, District of Columbia, Florida, Georgia, Kentucky, Louisiana, Maryland, Mississippi, North Carolina, Oklahoma, South Carolina, Tennessee, Texas, Virginia, and West Virginia.&#10;&#10;West: Alaska, Arizona, California, Colorado, Hawaii, Idaho, Montana, Nevada, New Mexico, Oregon, Utah, Washington, and Wyoming.">
            <a:extLst>
              <a:ext uri="{FF2B5EF4-FFF2-40B4-BE49-F238E27FC236}">
                <a16:creationId xmlns:a16="http://schemas.microsoft.com/office/drawing/2014/main" id="{07051878-D4AE-4AFC-BB24-2E1E4083B9BE}"/>
              </a:ext>
            </a:extLst>
          </p:cNvPr>
          <p:cNvPicPr>
            <a:picLocks noChangeAspect="1"/>
          </p:cNvPicPr>
          <p:nvPr/>
        </p:nvPicPr>
        <p:blipFill>
          <a:blip r:embed="rId3"/>
          <a:stretch>
            <a:fillRect/>
          </a:stretch>
        </p:blipFill>
        <p:spPr>
          <a:xfrm>
            <a:off x="733257" y="681990"/>
            <a:ext cx="9144000" cy="3779520"/>
          </a:xfrm>
          <a:prstGeom prst="rect">
            <a:avLst/>
          </a:prstGeom>
        </p:spPr>
      </p:pic>
      <p:sp>
        <p:nvSpPr>
          <p:cNvPr id="26" name="Text Placeholder 3"/>
          <p:cNvSpPr txBox="1">
            <a:spLocks/>
          </p:cNvSpPr>
          <p:nvPr/>
        </p:nvSpPr>
        <p:spPr>
          <a:xfrm>
            <a:off x="930861" y="4761908"/>
            <a:ext cx="7588190" cy="497001"/>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For comparison with data for 1999 and later years, data for 1987−1998 were modified to account for </a:t>
            </a:r>
            <a:r>
              <a:rPr lang="en-US" sz="900" i="1" dirty="0">
                <a:solidFill>
                  <a:srgbClr val="5F5F5F"/>
                </a:solidFill>
                <a:latin typeface="Calibri" panose="020F0502020204030204" pitchFamily="34" charset="0"/>
              </a:rPr>
              <a:t>ICD-10 </a:t>
            </a:r>
            <a:r>
              <a:rPr lang="en-US" sz="900" dirty="0">
                <a:solidFill>
                  <a:srgbClr val="5F5F5F"/>
                </a:solidFill>
                <a:latin typeface="Calibri" panose="020F0502020204030204" pitchFamily="34" charset="0"/>
              </a:rPr>
              <a:t>rules instead of </a:t>
            </a:r>
            <a:r>
              <a:rPr lang="en-US" sz="900" i="1" dirty="0">
                <a:solidFill>
                  <a:srgbClr val="5F5F5F"/>
                </a:solidFill>
                <a:latin typeface="Calibri" panose="020F0502020204030204" pitchFamily="34" charset="0"/>
              </a:rPr>
              <a:t>ICD-9</a:t>
            </a:r>
            <a:r>
              <a:rPr lang="en-US" sz="900" dirty="0">
                <a:solidFill>
                  <a:srgbClr val="5F5F5F"/>
                </a:solidFill>
                <a:latin typeface="Calibri" panose="020F0502020204030204" pitchFamily="34" charset="0"/>
              </a:rPr>
              <a:t> rules.</a:t>
            </a:r>
          </a:p>
          <a:p>
            <a:r>
              <a:rPr lang="en-US" sz="900" dirty="0">
                <a:solidFill>
                  <a:srgbClr val="5F5F5F"/>
                </a:solidFill>
                <a:latin typeface="Calibri" panose="020F0502020204030204" pitchFamily="34" charset="0"/>
              </a:rPr>
              <a:t>*Standard: age distribution of 2000 US population.</a:t>
            </a:r>
          </a:p>
          <a:p>
            <a:r>
              <a:rPr lang="en-US" sz="900" dirty="0">
                <a:solidFill>
                  <a:srgbClr val="5F5F5F"/>
                </a:solidFill>
                <a:latin typeface="Calibri" panose="020F0502020204030204" pitchFamily="34" charset="0"/>
              </a:rPr>
              <a:t>  </a:t>
            </a:r>
          </a:p>
        </p:txBody>
      </p:sp>
      <p:sp>
        <p:nvSpPr>
          <p:cNvPr id="3" name="TextBox 2"/>
          <p:cNvSpPr txBox="1"/>
          <p:nvPr/>
        </p:nvSpPr>
        <p:spPr>
          <a:xfrm>
            <a:off x="3918711" y="4454131"/>
            <a:ext cx="1612491" cy="307777"/>
          </a:xfrm>
          <a:prstGeom prst="rect">
            <a:avLst/>
          </a:prstGeom>
          <a:noFill/>
        </p:spPr>
        <p:txBody>
          <a:bodyPr wrap="square" rtlCol="0">
            <a:spAutoFit/>
          </a:bodyPr>
          <a:lstStyle/>
          <a:p>
            <a:r>
              <a:rPr lang="en-US" sz="1400" dirty="0">
                <a:solidFill>
                  <a:srgbClr val="5F5F5F"/>
                </a:solidFill>
                <a:latin typeface="Calibri" panose="020F0502020204030204" pitchFamily="34" charset="0"/>
              </a:rPr>
              <a:t>Year of </a:t>
            </a:r>
            <a:r>
              <a:rPr lang="en-US" sz="1400" dirty="0">
                <a:solidFill>
                  <a:schemeClr val="accent4">
                    <a:lumMod val="75000"/>
                  </a:schemeClr>
                </a:solidFill>
                <a:latin typeface="Calibri" panose="020F0502020204030204" pitchFamily="34" charset="0"/>
              </a:rPr>
              <a:t>death</a:t>
            </a:r>
          </a:p>
        </p:txBody>
      </p:sp>
      <p:sp>
        <p:nvSpPr>
          <p:cNvPr id="10" name="TextBox 9">
            <a:extLst>
              <a:ext uri="{FF2B5EF4-FFF2-40B4-BE49-F238E27FC236}">
                <a16:creationId xmlns:a16="http://schemas.microsoft.com/office/drawing/2014/main" id="{C669B90F-EED9-48D5-9D20-B53C660FAF74}"/>
              </a:ext>
            </a:extLst>
          </p:cNvPr>
          <p:cNvSpPr txBox="1"/>
          <p:nvPr/>
        </p:nvSpPr>
        <p:spPr>
          <a:xfrm>
            <a:off x="8226664" y="1619250"/>
            <a:ext cx="584775" cy="1905000"/>
          </a:xfrm>
          <a:prstGeom prst="rect">
            <a:avLst/>
          </a:prstGeom>
          <a:noFill/>
        </p:spPr>
        <p:txBody>
          <a:bodyPr vert="vert270" wrap="square" rtlCol="0">
            <a:spAutoFit/>
          </a:bodyPr>
          <a:lstStyle/>
          <a:p>
            <a:pPr algn="ctr"/>
            <a:r>
              <a:rPr lang="en-US" sz="1400" dirty="0">
                <a:solidFill>
                  <a:srgbClr val="000000"/>
                </a:solidFill>
                <a:latin typeface="Calibri" panose="020F0502020204030204" pitchFamily="34" charset="0"/>
              </a:rPr>
              <a:t>Deaths, Rate </a:t>
            </a:r>
          </a:p>
          <a:p>
            <a:pPr algn="ctr"/>
            <a:r>
              <a:rPr lang="en-US" sz="1200" dirty="0">
                <a:solidFill>
                  <a:srgbClr val="000000"/>
                </a:solidFill>
                <a:latin typeface="Calibri" panose="020F0502020204030204" pitchFamily="34" charset="0"/>
              </a:rPr>
              <a:t>(per 100,000 </a:t>
            </a:r>
            <a:r>
              <a:rPr lang="en-US" sz="1200" b="0" i="0" u="none" strike="noStrike" baseline="0" dirty="0">
                <a:solidFill>
                  <a:srgbClr val="000000"/>
                </a:solidFill>
                <a:effectLst/>
              </a:rPr>
              <a:t>population</a:t>
            </a:r>
            <a:r>
              <a:rPr lang="en-US" sz="1200" dirty="0">
                <a:solidFill>
                  <a:srgbClr val="000000"/>
                </a:solidFill>
                <a:latin typeface="Calibri" panose="020F0502020204030204" pitchFamily="34" charset="0"/>
              </a:rPr>
              <a:t>)</a:t>
            </a:r>
          </a:p>
        </p:txBody>
      </p:sp>
      <p:sp>
        <p:nvSpPr>
          <p:cNvPr id="8" name="TextBox 7">
            <a:extLst>
              <a:ext uri="{FF2B5EF4-FFF2-40B4-BE49-F238E27FC236}">
                <a16:creationId xmlns:a16="http://schemas.microsoft.com/office/drawing/2014/main" id="{415C715F-7731-4EBB-BF69-3A18006BBFF0}"/>
              </a:ext>
            </a:extLst>
          </p:cNvPr>
          <p:cNvSpPr txBox="1"/>
          <p:nvPr/>
        </p:nvSpPr>
        <p:spPr>
          <a:xfrm>
            <a:off x="333147" y="1743048"/>
            <a:ext cx="400110" cy="1657404"/>
          </a:xfrm>
          <a:prstGeom prst="rect">
            <a:avLst/>
          </a:prstGeom>
          <a:noFill/>
        </p:spPr>
        <p:txBody>
          <a:bodyPr vert="vert270" wrap="square" rtlCol="0">
            <a:spAutoFit/>
          </a:bodyPr>
          <a:lstStyle/>
          <a:p>
            <a:pPr algn="ctr"/>
            <a:r>
              <a:rPr lang="en-US" sz="1400" dirty="0">
                <a:solidFill>
                  <a:srgbClr val="6F6F6F"/>
                </a:solidFill>
                <a:latin typeface="Calibri" panose="020F0502020204030204" pitchFamily="34" charset="0"/>
              </a:rPr>
              <a:t>Deaths, Percentage</a:t>
            </a:r>
          </a:p>
        </p:txBody>
      </p:sp>
    </p:spTree>
    <p:extLst>
      <p:ext uri="{BB962C8B-B14F-4D97-AF65-F5344CB8AC3E}">
        <p14:creationId xmlns:p14="http://schemas.microsoft.com/office/powerpoint/2010/main" val="425245289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8" y="62405"/>
            <a:ext cx="8119302" cy="690170"/>
          </a:xfrm>
        </p:spPr>
        <p:txBody>
          <a:bodyPr/>
          <a:lstStyle/>
          <a:p>
            <a:pPr algn="ctr">
              <a:lnSpc>
                <a:spcPts val="2600"/>
              </a:lnSpc>
            </a:pPr>
            <a:r>
              <a:rPr lang="en-US" sz="2000" dirty="0"/>
              <a:t>Trends in Age-Adjusted* Annual Rates of Death with HIV Disease as the </a:t>
            </a:r>
            <a:br>
              <a:rPr lang="en-US" sz="2000" dirty="0"/>
            </a:br>
            <a:r>
              <a:rPr lang="en-US" sz="2000" dirty="0"/>
              <a:t>Underlying Cause, by Race/Ethnicity, 1990–2020—United States</a:t>
            </a:r>
          </a:p>
        </p:txBody>
      </p:sp>
      <p:pic>
        <p:nvPicPr>
          <p:cNvPr id="4" name="Picture 3" descr="The age-adjusted rate of death with HIV disease as the underlying cause has been highest among Black or African American persons and second highest among Hispanic or Latino persons.&#10;&#10;In every racial/ethnic group, the rate decreased greatly from 1995 through 1998. Among Black/African American persons, however, the percentage decrease in the rate from 1995 to 1998 was lower (58%) compared to a 67% decrease among American Indian/Alaska Native persons, a 73% decrease among Asian/Pacific Islander persons, a 72% decrease among Hispanic/Latino persons, and a 76% decrease among White persons. &#10;&#10;Hispanic/Latino persons can be of any race.&#10;&#10;For the calculation of national death rates by race and ethnicity, data for a few states were excluded for the years when death certificates for those states did not collect information on Hispanic/Latino ethnicity. The states for which data were omitted were: Connecticut and Louisiana in 1990, New Hampshire through 1992, and Oklahoma through 1996. &#10; &#10;The data for this slide come from death certificate data compiled by the National Center for Health Statistics (NCHS). Data for years 1990-1998 were requested from NCHS and analyzed by CDC’s HIV Surveillance Branch. Data for years 1999-2020 were published and downloaded from the CDC WONDER Online Database https://wonder.cdc.gov/.&#10;For details on reporting of sex and race/ethnicity, please see NCHS’s Funeral Director’s Handbook on Death Registration and Fetal Death Reporting (https://www.cdc.gov/nchs/data/nvss/handbook/2019-Funeral-Directors-Handbook-508.pdf).">
            <a:extLst>
              <a:ext uri="{FF2B5EF4-FFF2-40B4-BE49-F238E27FC236}">
                <a16:creationId xmlns:a16="http://schemas.microsoft.com/office/drawing/2014/main" id="{112E4D0C-F5B9-451A-850D-F9122A66CFDA}"/>
              </a:ext>
            </a:extLst>
          </p:cNvPr>
          <p:cNvPicPr>
            <a:picLocks noChangeAspect="1"/>
          </p:cNvPicPr>
          <p:nvPr/>
        </p:nvPicPr>
        <p:blipFill>
          <a:blip r:embed="rId3"/>
          <a:stretch>
            <a:fillRect/>
          </a:stretch>
        </p:blipFill>
        <p:spPr>
          <a:xfrm>
            <a:off x="103243" y="710877"/>
            <a:ext cx="8937511" cy="4145639"/>
          </a:xfrm>
          <a:prstGeom prst="rect">
            <a:avLst/>
          </a:prstGeom>
        </p:spPr>
      </p:pic>
      <p:sp>
        <p:nvSpPr>
          <p:cNvPr id="12" name="Text Placeholder 3"/>
          <p:cNvSpPr txBox="1">
            <a:spLocks/>
          </p:cNvSpPr>
          <p:nvPr/>
        </p:nvSpPr>
        <p:spPr>
          <a:xfrm>
            <a:off x="852431" y="4521803"/>
            <a:ext cx="7439137" cy="60956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b="0" i="1" u="none" strike="noStrike" kern="1200" cap="none" spc="0" normalizeH="0" baseline="0" noProof="0" dirty="0">
                <a:ln>
                  <a:noFill/>
                </a:ln>
                <a:solidFill>
                  <a:srgbClr val="5F5F5F"/>
                </a:solidFill>
                <a:effectLst/>
                <a:uLnTx/>
                <a:uFillTx/>
                <a:latin typeface="Calibri" panose="020F0502020204030204" pitchFamily="34" charset="0"/>
                <a:cs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cs typeface="Calibri" panose="020F0502020204030204" pitchFamily="34" charset="0"/>
              </a:rPr>
              <a:t>. </a:t>
            </a:r>
            <a:r>
              <a:rPr lang="en-US" sz="900" dirty="0">
                <a:solidFill>
                  <a:srgbClr val="5F5F5F"/>
                </a:solidFill>
                <a:latin typeface="Calibri" panose="020F0502020204030204" pitchFamily="34" charset="0"/>
                <a:cs typeface="Calibri" panose="020F0502020204030204" pitchFamily="34" charset="0"/>
              </a:rPr>
              <a:t>For comparison with data for 1999 and later years, data for 1990−1998 were modified to account for </a:t>
            </a:r>
            <a:r>
              <a:rPr lang="en-US" sz="900" i="1" dirty="0">
                <a:solidFill>
                  <a:srgbClr val="5F5F5F"/>
                </a:solidFill>
                <a:latin typeface="Calibri" panose="020F0502020204030204" pitchFamily="34" charset="0"/>
                <a:cs typeface="Calibri" panose="020F0502020204030204" pitchFamily="34" charset="0"/>
              </a:rPr>
              <a:t>ICD-10 </a:t>
            </a:r>
            <a:r>
              <a:rPr lang="en-US" sz="900" dirty="0">
                <a:solidFill>
                  <a:srgbClr val="5F5F5F"/>
                </a:solidFill>
                <a:latin typeface="Calibri" panose="020F0502020204030204" pitchFamily="34" charset="0"/>
                <a:cs typeface="Calibri" panose="020F0502020204030204" pitchFamily="34" charset="0"/>
              </a:rPr>
              <a:t>rules instead of </a:t>
            </a:r>
            <a:r>
              <a:rPr lang="en-US" sz="900" i="1" dirty="0">
                <a:solidFill>
                  <a:srgbClr val="5F5F5F"/>
                </a:solidFill>
                <a:latin typeface="Calibri" panose="020F0502020204030204" pitchFamily="34" charset="0"/>
                <a:cs typeface="Calibri" panose="020F0502020204030204" pitchFamily="34" charset="0"/>
              </a:rPr>
              <a:t>ICD-9</a:t>
            </a:r>
            <a:r>
              <a:rPr lang="en-US" sz="900" dirty="0">
                <a:solidFill>
                  <a:srgbClr val="5F5F5F"/>
                </a:solidFill>
                <a:latin typeface="Calibri" panose="020F0502020204030204" pitchFamily="34" charset="0"/>
                <a:cs typeface="Calibri" panose="020F0502020204030204" pitchFamily="34" charset="0"/>
              </a:rPr>
              <a:t> rules.  </a:t>
            </a:r>
          </a:p>
          <a:p>
            <a:r>
              <a:rPr lang="en-US" sz="900" dirty="0">
                <a:solidFill>
                  <a:srgbClr val="5F5F5F"/>
                </a:solidFill>
                <a:latin typeface="Calibri" panose="020F0502020204030204" pitchFamily="34" charset="0"/>
                <a:cs typeface="Calibri" panose="020F0502020204030204" pitchFamily="34" charset="0"/>
              </a:rPr>
              <a:t>*Standard age distribution of 2000 US population.</a:t>
            </a:r>
          </a:p>
          <a:p>
            <a:r>
              <a:rPr lang="en-US" sz="900" dirty="0">
                <a:solidFill>
                  <a:srgbClr val="5F5F5F"/>
                </a:solidFill>
                <a:latin typeface="Calibri" panose="020F0502020204030204" pitchFamily="34" charset="0"/>
                <a:cs typeface="Calibri" panose="020F0502020204030204" pitchFamily="34" charset="0"/>
              </a:rPr>
              <a:t>**Hispanic/Latino persons can be of any race.</a:t>
            </a:r>
          </a:p>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cs typeface="Calibri" panose="020F0502020204030204" pitchFamily="34" charset="0"/>
            </a:endParaRPr>
          </a:p>
        </p:txBody>
      </p:sp>
      <p:sp>
        <p:nvSpPr>
          <p:cNvPr id="13" name="TextBox 1"/>
          <p:cNvSpPr txBox="1"/>
          <p:nvPr/>
        </p:nvSpPr>
        <p:spPr>
          <a:xfrm rot="20129363">
            <a:off x="1160735" y="2574069"/>
            <a:ext cx="1313417" cy="3030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788A"/>
                </a:solidFill>
                <a:latin typeface="Calibri" panose="020F0502020204030204" pitchFamily="34" charset="0"/>
              </a:rPr>
              <a:t>Hispanic/Latino**</a:t>
            </a:r>
          </a:p>
        </p:txBody>
      </p:sp>
      <p:sp>
        <p:nvSpPr>
          <p:cNvPr id="14" name="TextBox 1"/>
          <p:cNvSpPr txBox="1"/>
          <p:nvPr/>
        </p:nvSpPr>
        <p:spPr>
          <a:xfrm rot="18593562">
            <a:off x="912975" y="1386497"/>
            <a:ext cx="1754908" cy="2063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9A4F9D"/>
                </a:solidFill>
                <a:latin typeface="Calibri" panose="020F0502020204030204" pitchFamily="34" charset="0"/>
              </a:rPr>
              <a:t>Black/African American</a:t>
            </a:r>
          </a:p>
        </p:txBody>
      </p:sp>
      <p:sp>
        <p:nvSpPr>
          <p:cNvPr id="16" name="TextBox 1"/>
          <p:cNvSpPr txBox="1"/>
          <p:nvPr/>
        </p:nvSpPr>
        <p:spPr>
          <a:xfrm rot="21071576">
            <a:off x="1188250" y="3267318"/>
            <a:ext cx="1130394" cy="2759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69F1D"/>
                </a:solidFill>
                <a:latin typeface="Calibri" panose="020F0502020204030204" pitchFamily="34" charset="0"/>
              </a:rPr>
              <a:t>White</a:t>
            </a:r>
          </a:p>
        </p:txBody>
      </p:sp>
      <p:sp>
        <p:nvSpPr>
          <p:cNvPr id="9" name="TextBox 8">
            <a:extLst>
              <a:ext uri="{FF2B5EF4-FFF2-40B4-BE49-F238E27FC236}">
                <a16:creationId xmlns:a16="http://schemas.microsoft.com/office/drawing/2014/main" id="{F6E5014E-2C88-4ACF-B69A-AA027958D98B}"/>
              </a:ext>
            </a:extLst>
          </p:cNvPr>
          <p:cNvSpPr txBox="1"/>
          <p:nvPr/>
        </p:nvSpPr>
        <p:spPr>
          <a:xfrm>
            <a:off x="5964200" y="1533052"/>
            <a:ext cx="2262351" cy="261610"/>
          </a:xfrm>
          <a:prstGeom prst="rect">
            <a:avLst/>
          </a:prstGeom>
          <a:noFill/>
        </p:spPr>
        <p:txBody>
          <a:bodyPr wrap="square" rtlCol="0">
            <a:spAutoFit/>
          </a:bodyPr>
          <a:lstStyle/>
          <a:p>
            <a:r>
              <a:rPr lang="en-US" sz="1100" b="1" dirty="0">
                <a:solidFill>
                  <a:srgbClr val="00B050"/>
                </a:solidFill>
                <a:latin typeface="Calibri" panose="020F0502020204030204" pitchFamily="34" charset="0"/>
              </a:rPr>
              <a:t>American Indian/Alaska Native</a:t>
            </a:r>
          </a:p>
        </p:txBody>
      </p:sp>
      <p:sp>
        <p:nvSpPr>
          <p:cNvPr id="10" name="TextBox 9">
            <a:extLst>
              <a:ext uri="{FF2B5EF4-FFF2-40B4-BE49-F238E27FC236}">
                <a16:creationId xmlns:a16="http://schemas.microsoft.com/office/drawing/2014/main" id="{F2F79721-ACC9-47EC-9D90-1863EFBA3EC8}"/>
              </a:ext>
            </a:extLst>
          </p:cNvPr>
          <p:cNvSpPr txBox="1"/>
          <p:nvPr/>
        </p:nvSpPr>
        <p:spPr>
          <a:xfrm>
            <a:off x="5814125" y="2229071"/>
            <a:ext cx="1753873" cy="261610"/>
          </a:xfrm>
          <a:prstGeom prst="rect">
            <a:avLst/>
          </a:prstGeom>
          <a:noFill/>
        </p:spPr>
        <p:txBody>
          <a:bodyPr wrap="square" rtlCol="0">
            <a:spAutoFit/>
          </a:bodyPr>
          <a:lstStyle/>
          <a:p>
            <a:r>
              <a:rPr lang="en-US" sz="1100" b="1" dirty="0">
                <a:solidFill>
                  <a:srgbClr val="00B0F0"/>
                </a:solidFill>
                <a:latin typeface="Calibri" panose="020F0502020204030204" pitchFamily="34" charset="0"/>
              </a:rPr>
              <a:t>Asian/Pacific Islander</a:t>
            </a:r>
          </a:p>
        </p:txBody>
      </p:sp>
    </p:spTree>
    <p:extLst>
      <p:ext uri="{BB962C8B-B14F-4D97-AF65-F5344CB8AC3E}">
        <p14:creationId xmlns:p14="http://schemas.microsoft.com/office/powerpoint/2010/main" val="282843974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029"/>
            <a:ext cx="9144000" cy="690111"/>
          </a:xfrm>
        </p:spPr>
        <p:txBody>
          <a:bodyPr/>
          <a:lstStyle/>
          <a:p>
            <a:pPr algn="ctr">
              <a:lnSpc>
                <a:spcPts val="2600"/>
              </a:lnSpc>
            </a:pPr>
            <a:r>
              <a:rPr lang="en-US" sz="2000" dirty="0"/>
              <a:t>Trends in Annual Age-Adjusted* Rates of Death and the Percentage Distribution of Deaths with HIV Disease as the Underlying Cause, by Race/Ethnicity, 1990−2020—United States</a:t>
            </a:r>
          </a:p>
        </p:txBody>
      </p:sp>
      <p:pic>
        <p:nvPicPr>
          <p:cNvPr id="5" name="Picture 4" descr="From 1990 through 2020, the percentage of Black/African Americans among persons who died of HIV disease as the underlying cause increased from 29% to 51%, while the percentage of White persons decreased from 53% to 32%. This shift in the racial/ethnic distribution of deaths accelerated from 1996 through 1998, coincident with the increasing use of highly active antiretroviral therapy, suggesting that the shift may have resulted in part from differential access to therapy. For all years, the percentage of Hispanic/Latino persons was stable, ranging from approximately 13% to 15%, and the percentage of persons in other racial/ethnic groups (including Asian/Pacific Islander persons and American Indian/Alaska Native persons) was stable, ranging from 1% to 2%. In addition, the percentage of persons of unspecified race/ethnicity decreased from 4% to around 1%.  &#10;&#10;Hispanic/Latino persons can be of any race. &#10;&#10;For the calculation of the national percentage of deaths by race and ethnicity, data for a few states were excluded for the years when death certificates for those states did not collect information on Hispanic/Latino ethnicity. The states for which data were omitted are Connecticut and Louisiana in 1990, New Hampshire through 1992, and Oklahoma through 1996.&#10;&#10;The data for this slide come from death certificate data compiled by the National Center for Health Statistics and downloaded from the CDC WONDER Online Database https://wonder.cdc.gov/.&#10;For details on reporting of sex and race/ethnicity, please see NCHS’s Funeral Director’s Handbook on Death Registration and Fetal Death Reporting (https://www.cdc.gov/nchs/data/nvss/handbook/2019-Funeral-Directors-Handbook-508.pdf).&#10;&#10;&#10;&#10;&#10; &#10; &#10;">
            <a:extLst>
              <a:ext uri="{FF2B5EF4-FFF2-40B4-BE49-F238E27FC236}">
                <a16:creationId xmlns:a16="http://schemas.microsoft.com/office/drawing/2014/main" id="{7B28CD9C-1277-4A82-A146-F454A30B43DA}"/>
              </a:ext>
            </a:extLst>
          </p:cNvPr>
          <p:cNvPicPr>
            <a:picLocks noChangeAspect="1"/>
          </p:cNvPicPr>
          <p:nvPr/>
        </p:nvPicPr>
        <p:blipFill>
          <a:blip r:embed="rId3"/>
          <a:stretch>
            <a:fillRect/>
          </a:stretch>
        </p:blipFill>
        <p:spPr>
          <a:xfrm>
            <a:off x="643239" y="864400"/>
            <a:ext cx="8846063" cy="3548180"/>
          </a:xfrm>
          <a:prstGeom prst="rect">
            <a:avLst/>
          </a:prstGeom>
        </p:spPr>
      </p:pic>
      <p:sp>
        <p:nvSpPr>
          <p:cNvPr id="26" name="Text Placeholder 3"/>
          <p:cNvSpPr txBox="1">
            <a:spLocks/>
          </p:cNvSpPr>
          <p:nvPr/>
        </p:nvSpPr>
        <p:spPr>
          <a:xfrm>
            <a:off x="897069" y="4594797"/>
            <a:ext cx="7673012" cy="498873"/>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For comparison with data for 1999 and later years, data for 1990−1998 were modified to account for </a:t>
            </a:r>
            <a:r>
              <a:rPr lang="en-US" sz="900" i="1" dirty="0">
                <a:solidFill>
                  <a:srgbClr val="5F5F5F"/>
                </a:solidFill>
                <a:latin typeface="Calibri" panose="020F0502020204030204" pitchFamily="34" charset="0"/>
              </a:rPr>
              <a:t>ICD-10 </a:t>
            </a:r>
            <a:r>
              <a:rPr lang="en-US" sz="900" dirty="0">
                <a:solidFill>
                  <a:srgbClr val="5F5F5F"/>
                </a:solidFill>
                <a:latin typeface="Calibri" panose="020F0502020204030204" pitchFamily="34" charset="0"/>
              </a:rPr>
              <a:t>rules instead of </a:t>
            </a:r>
            <a:r>
              <a:rPr lang="en-US" sz="900" i="1" dirty="0">
                <a:solidFill>
                  <a:srgbClr val="5F5F5F"/>
                </a:solidFill>
                <a:latin typeface="Calibri" panose="020F0502020204030204" pitchFamily="34" charset="0"/>
              </a:rPr>
              <a:t>ICD-9</a:t>
            </a:r>
            <a:r>
              <a:rPr lang="en-US" sz="900" dirty="0">
                <a:solidFill>
                  <a:srgbClr val="5F5F5F"/>
                </a:solidFill>
                <a:latin typeface="Calibri" panose="020F0502020204030204" pitchFamily="34" charset="0"/>
              </a:rPr>
              <a:t> rules.  </a:t>
            </a:r>
          </a:p>
          <a:p>
            <a:pPr>
              <a:spcBef>
                <a:spcPts val="0"/>
              </a:spcBef>
            </a:pPr>
            <a:r>
              <a:rPr lang="en-US" sz="900" dirty="0">
                <a:solidFill>
                  <a:srgbClr val="5F5F5F"/>
                </a:solidFill>
                <a:latin typeface="Calibri" panose="020F0502020204030204" pitchFamily="34" charset="0"/>
              </a:rPr>
              <a:t>*Standard: age distribution of 2000 US population.</a:t>
            </a:r>
          </a:p>
          <a:p>
            <a:pPr>
              <a:spcBef>
                <a:spcPts val="0"/>
              </a:spcBef>
            </a:pPr>
            <a:r>
              <a:rPr lang="en-US" sz="900" dirty="0">
                <a:solidFill>
                  <a:srgbClr val="5F5F5F"/>
                </a:solidFill>
                <a:latin typeface="Calibri" panose="020F0502020204030204" pitchFamily="34" charset="0"/>
              </a:rPr>
              <a:t>** Hispanic/Latino persons can be of any race.</a:t>
            </a:r>
          </a:p>
          <a:p>
            <a:pPr>
              <a:spcBef>
                <a:spcPts val="0"/>
              </a:spcBef>
            </a:pPr>
            <a:r>
              <a:rPr lang="en-US" sz="900" i="0" dirty="0">
                <a:solidFill>
                  <a:srgbClr val="202124"/>
                </a:solidFill>
                <a:effectLst/>
                <a:latin typeface="Calibri" panose="020F0502020204030204" pitchFamily="34" charset="0"/>
                <a:cs typeface="Calibri" panose="020F0502020204030204" pitchFamily="34" charset="0"/>
              </a:rPr>
              <a:t>†</a:t>
            </a:r>
            <a:r>
              <a:rPr lang="en-US" sz="900" dirty="0">
                <a:solidFill>
                  <a:srgbClr val="5F5F5F"/>
                </a:solidFill>
                <a:latin typeface="Calibri" panose="020F0502020204030204" pitchFamily="34" charset="0"/>
              </a:rPr>
              <a:t>Asian/Pacific Islander persons and American Indian/Alaska Native persons.</a:t>
            </a:r>
          </a:p>
        </p:txBody>
      </p:sp>
      <p:sp>
        <p:nvSpPr>
          <p:cNvPr id="3" name="TextBox 2"/>
          <p:cNvSpPr txBox="1"/>
          <p:nvPr/>
        </p:nvSpPr>
        <p:spPr>
          <a:xfrm>
            <a:off x="3765754" y="4253840"/>
            <a:ext cx="1612491" cy="307777"/>
          </a:xfrm>
          <a:prstGeom prst="rect">
            <a:avLst/>
          </a:prstGeom>
          <a:noFill/>
        </p:spPr>
        <p:txBody>
          <a:bodyPr wrap="square" rtlCol="0">
            <a:spAutoFit/>
          </a:bodyPr>
          <a:lstStyle/>
          <a:p>
            <a:r>
              <a:rPr lang="en-US" sz="1400" dirty="0">
                <a:solidFill>
                  <a:schemeClr val="accent4">
                    <a:lumMod val="75000"/>
                  </a:schemeClr>
                </a:solidFill>
                <a:latin typeface="Calibri" panose="020F0502020204030204" pitchFamily="34" charset="0"/>
              </a:rPr>
              <a:t>Year</a:t>
            </a:r>
            <a:r>
              <a:rPr lang="en-US" sz="1400" dirty="0">
                <a:solidFill>
                  <a:srgbClr val="5F5F5F"/>
                </a:solidFill>
                <a:latin typeface="Calibri" panose="020F0502020204030204" pitchFamily="34" charset="0"/>
              </a:rPr>
              <a:t> of death</a:t>
            </a:r>
          </a:p>
        </p:txBody>
      </p:sp>
      <p:sp>
        <p:nvSpPr>
          <p:cNvPr id="10" name="TextBox 9">
            <a:extLst>
              <a:ext uri="{FF2B5EF4-FFF2-40B4-BE49-F238E27FC236}">
                <a16:creationId xmlns:a16="http://schemas.microsoft.com/office/drawing/2014/main" id="{232C1855-0215-4BA2-AF8C-055BD804753A}"/>
              </a:ext>
            </a:extLst>
          </p:cNvPr>
          <p:cNvSpPr txBox="1"/>
          <p:nvPr/>
        </p:nvSpPr>
        <p:spPr>
          <a:xfrm>
            <a:off x="8226078" y="1619250"/>
            <a:ext cx="584775" cy="1905000"/>
          </a:xfrm>
          <a:prstGeom prst="rect">
            <a:avLst/>
          </a:prstGeom>
          <a:noFill/>
        </p:spPr>
        <p:txBody>
          <a:bodyPr vert="vert270" wrap="square" rtlCol="0">
            <a:spAutoFit/>
          </a:bodyPr>
          <a:lstStyle/>
          <a:p>
            <a:pPr algn="ctr"/>
            <a:r>
              <a:rPr lang="en-US" sz="1400" dirty="0">
                <a:solidFill>
                  <a:srgbClr val="000000"/>
                </a:solidFill>
                <a:latin typeface="Calibri" panose="020F0502020204030204" pitchFamily="34" charset="0"/>
              </a:rPr>
              <a:t>Deaths, Rate </a:t>
            </a:r>
          </a:p>
          <a:p>
            <a:pPr algn="ctr"/>
            <a:r>
              <a:rPr lang="en-US" sz="1200" dirty="0">
                <a:solidFill>
                  <a:srgbClr val="000000"/>
                </a:solidFill>
                <a:latin typeface="Calibri" panose="020F0502020204030204" pitchFamily="34" charset="0"/>
              </a:rPr>
              <a:t>(per 100,000 population)</a:t>
            </a:r>
          </a:p>
        </p:txBody>
      </p:sp>
      <p:sp>
        <p:nvSpPr>
          <p:cNvPr id="13" name="TextBox 12">
            <a:extLst>
              <a:ext uri="{FF2B5EF4-FFF2-40B4-BE49-F238E27FC236}">
                <a16:creationId xmlns:a16="http://schemas.microsoft.com/office/drawing/2014/main" id="{D4B47491-FAF3-4AF2-9E80-2A1A11BA6211}"/>
              </a:ext>
            </a:extLst>
          </p:cNvPr>
          <p:cNvSpPr txBox="1"/>
          <p:nvPr/>
        </p:nvSpPr>
        <p:spPr>
          <a:xfrm>
            <a:off x="333147" y="1743048"/>
            <a:ext cx="400110" cy="1657404"/>
          </a:xfrm>
          <a:prstGeom prst="rect">
            <a:avLst/>
          </a:prstGeom>
          <a:noFill/>
        </p:spPr>
        <p:txBody>
          <a:bodyPr vert="vert270" wrap="square" rtlCol="0">
            <a:spAutoFit/>
          </a:bodyPr>
          <a:lstStyle/>
          <a:p>
            <a:pPr algn="ctr"/>
            <a:r>
              <a:rPr lang="en-US" sz="1400" dirty="0">
                <a:solidFill>
                  <a:srgbClr val="6F6F6F"/>
                </a:solidFill>
                <a:latin typeface="Calibri" panose="020F0502020204030204" pitchFamily="34" charset="0"/>
              </a:rPr>
              <a:t>Deaths, Percentage</a:t>
            </a:r>
          </a:p>
        </p:txBody>
      </p:sp>
    </p:spTree>
    <p:extLst>
      <p:ext uri="{BB962C8B-B14F-4D97-AF65-F5344CB8AC3E}">
        <p14:creationId xmlns:p14="http://schemas.microsoft.com/office/powerpoint/2010/main" val="327171366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31"/>
            <a:ext cx="9144000" cy="857250"/>
          </a:xfrm>
        </p:spPr>
        <p:txBody>
          <a:bodyPr/>
          <a:lstStyle/>
          <a:p>
            <a:pPr lvl="0" algn="ctr">
              <a:lnSpc>
                <a:spcPts val="2600"/>
              </a:lnSpc>
              <a:defRPr/>
            </a:pPr>
            <a:r>
              <a:rPr lang="en-US" sz="2000" dirty="0"/>
              <a:t>Age-Adjusted* Average Annual Rate of Death with HIV Disease as the Underlying </a:t>
            </a:r>
            <a:br>
              <a:rPr lang="en-US" sz="2000" dirty="0"/>
            </a:br>
            <a:r>
              <a:rPr lang="en-US" sz="2000" dirty="0"/>
              <a:t>Cause by Sex and Race/Ethnicity, 2016−2020—United States</a:t>
            </a:r>
          </a:p>
        </p:txBody>
      </p:sp>
      <p:pic>
        <p:nvPicPr>
          <p:cNvPr id="4" name="Picture 3" descr="For both males and females, in the most recent 5 years for which data were available, the rates of death with HIV disease as the underlying cause among Black/African American persons were higher than the rates among Hispanic/Latino persons, which were higher than the rates among the remaining racial/ethnic groups. The rate among Black/African American females was higher than the rate among males in every racial/ethnic group, except Black/African American males.  Among males, the rate among Asian/Pacific Islander persons were lower than the rates in each of the four other groups, including White persons, and the rate among American Indian/Alaska Native males was higher than the rate among White males.  &#10;&#10;Hispanic/Latino persons can be of any race.&#10;&#10;Death rates are considered unreliable when the rate is calculated with a numerator of 20 or less. &#10;Unreliable annual age-adjusted rates among American Indian/Alaska Native and Asian/Pacific Islander females. &#10;&#10;&#10;The data for this slide come from death certificate data compiled by the National Center for Health Statistics and downloaded from the CDC WONDER Online Database https://wonder.cdc.gov/.&#10;For details on reporting of sex and race/ethnicity, please see NCHS’s Funeral Director’s Handbook on Death Registration and Fetal Death Reporting (https://www.cdc.gov/nchs/data/nvss/handbook/2019-Funeral-Directors-Handbook-508.pdf).&#10;">
            <a:extLst>
              <a:ext uri="{FF2B5EF4-FFF2-40B4-BE49-F238E27FC236}">
                <a16:creationId xmlns:a16="http://schemas.microsoft.com/office/drawing/2014/main" id="{CBA93CED-E907-48E7-A3A5-866040879B6F}"/>
              </a:ext>
            </a:extLst>
          </p:cNvPr>
          <p:cNvPicPr>
            <a:picLocks noChangeAspect="1"/>
          </p:cNvPicPr>
          <p:nvPr/>
        </p:nvPicPr>
        <p:blipFill>
          <a:blip r:embed="rId3"/>
          <a:stretch>
            <a:fillRect/>
          </a:stretch>
        </p:blipFill>
        <p:spPr>
          <a:xfrm>
            <a:off x="556054" y="810862"/>
            <a:ext cx="9144000" cy="3965396"/>
          </a:xfrm>
          <a:prstGeom prst="rect">
            <a:avLst/>
          </a:prstGeom>
        </p:spPr>
      </p:pic>
      <p:sp>
        <p:nvSpPr>
          <p:cNvPr id="8" name="Text Placeholder 3"/>
          <p:cNvSpPr txBox="1">
            <a:spLocks/>
          </p:cNvSpPr>
          <p:nvPr/>
        </p:nvSpPr>
        <p:spPr>
          <a:xfrm>
            <a:off x="917282" y="4545752"/>
            <a:ext cx="5495484" cy="461013"/>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457200" fontAlgn="auto">
              <a:lnSpc>
                <a:spcPts val="900"/>
              </a:lnSpc>
              <a:spcBef>
                <a:spcPts val="0"/>
              </a:spcBef>
              <a:spcAft>
                <a:spcPts val="0"/>
              </a:spcAft>
            </a:pPr>
            <a:r>
              <a:rPr lang="en-US" sz="900" i="1" dirty="0">
                <a:solidFill>
                  <a:schemeClr val="accent4">
                    <a:lumMod val="75000"/>
                  </a:schemeClr>
                </a:solidFill>
                <a:latin typeface="Calibri" panose="020F0502020204030204" pitchFamily="34" charset="0"/>
              </a:rPr>
              <a:t>*</a:t>
            </a:r>
            <a:r>
              <a:rPr lang="en-US" sz="900" dirty="0">
                <a:solidFill>
                  <a:schemeClr val="accent4">
                    <a:lumMod val="75000"/>
                  </a:schemeClr>
                </a:solidFill>
                <a:latin typeface="Calibri" panose="020F0502020204030204" pitchFamily="34" charset="0"/>
              </a:rPr>
              <a:t>Standard age distribution of 2000 US population</a:t>
            </a:r>
          </a:p>
          <a:p>
            <a:pPr marL="91440" indent="-457200" fontAlgn="auto">
              <a:lnSpc>
                <a:spcPts val="900"/>
              </a:lnSpc>
              <a:spcBef>
                <a:spcPts val="0"/>
              </a:spcBef>
              <a:spcAft>
                <a:spcPts val="0"/>
              </a:spcAft>
            </a:pPr>
            <a:r>
              <a:rPr lang="en-US" sz="900" baseline="30000" dirty="0">
                <a:solidFill>
                  <a:schemeClr val="accent4">
                    <a:lumMod val="75000"/>
                  </a:schemeClr>
                </a:solidFill>
                <a:latin typeface="Calibri" panose="020F0502020204030204" pitchFamily="34" charset="0"/>
              </a:rPr>
              <a:t>† </a:t>
            </a:r>
            <a:r>
              <a:rPr lang="en-US" sz="900" dirty="0">
                <a:solidFill>
                  <a:srgbClr val="5F5F5F"/>
                </a:solidFill>
              </a:rPr>
              <a:t>Unreliable rate due to a numerator of less than 20 deaths.  </a:t>
            </a:r>
            <a:endParaRPr lang="en-US" sz="900" dirty="0">
              <a:solidFill>
                <a:schemeClr val="accent4">
                  <a:lumMod val="75000"/>
                </a:schemeClr>
              </a:solidFill>
              <a:latin typeface="Calibri" panose="020F0502020204030204" pitchFamily="34" charset="0"/>
              <a:cs typeface="Calibri" panose="020F0502020204030204" pitchFamily="34" charset="0"/>
            </a:endParaRPr>
          </a:p>
          <a:p>
            <a:pPr marL="91440" lvl="0" indent="-457200" fontAlgn="auto">
              <a:lnSpc>
                <a:spcPts val="900"/>
              </a:lnSpc>
              <a:spcBef>
                <a:spcPts val="0"/>
              </a:spcBef>
              <a:spcAft>
                <a:spcPts val="0"/>
              </a:spcAft>
            </a:pPr>
            <a:r>
              <a:rPr lang="en-US" sz="900" baseline="30000" dirty="0">
                <a:solidFill>
                  <a:schemeClr val="accent4">
                    <a:lumMod val="75000"/>
                  </a:schemeClr>
                </a:solidFill>
                <a:latin typeface="Calibri" panose="020F0502020204030204" pitchFamily="34" charset="0"/>
              </a:rPr>
              <a:t>**</a:t>
            </a:r>
            <a:r>
              <a:rPr lang="en-US" sz="900" dirty="0">
                <a:solidFill>
                  <a:schemeClr val="accent4">
                    <a:lumMod val="75000"/>
                  </a:schemeClr>
                </a:solidFill>
                <a:latin typeface="Calibri" panose="020F0502020204030204" pitchFamily="34" charset="0"/>
              </a:rPr>
              <a:t>Hispanic/Latino persons can be of any race. </a:t>
            </a:r>
          </a:p>
        </p:txBody>
      </p:sp>
    </p:spTree>
    <p:extLst>
      <p:ext uri="{BB962C8B-B14F-4D97-AF65-F5344CB8AC3E}">
        <p14:creationId xmlns:p14="http://schemas.microsoft.com/office/powerpoint/2010/main" val="366011753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31"/>
            <a:ext cx="9144000" cy="857250"/>
          </a:xfrm>
        </p:spPr>
        <p:txBody>
          <a:bodyPr/>
          <a:lstStyle/>
          <a:p>
            <a:pPr lvl="0" algn="ctr">
              <a:lnSpc>
                <a:spcPts val="2600"/>
              </a:lnSpc>
              <a:defRPr/>
            </a:pPr>
            <a:r>
              <a:rPr lang="en-US" sz="2000" dirty="0"/>
              <a:t>Age-Adjusted* Average Annual Rate of Death with HIV Disease as the Underlying  </a:t>
            </a:r>
            <a:br>
              <a:rPr lang="en-US" sz="2000" dirty="0"/>
            </a:br>
            <a:r>
              <a:rPr lang="en-US" sz="2000" dirty="0"/>
              <a:t>Cause by Race/Ethnicity and Geographic Region, 2016−2020—United States</a:t>
            </a:r>
          </a:p>
        </p:txBody>
      </p:sp>
      <p:pic>
        <p:nvPicPr>
          <p:cNvPr id="4" name="Picture 3" descr="This graph illustrates rates of death with HIV disease as the underlying cause by geographic region and race/ethnicity in the most recent five years for which data were available. Black/African American persons had the highest rate in each of the four regions. The rates among Black/African American persons were similar and higher in the Northeast and South than in the other two regions. The rates among Hispanic/Latino persons varied by region, but the rates among White persons did not vary significantly by region, except for being lower in the Midwest than elsewhere.  &#10; &#10;Only in the Northeast was the rate among Hispanic/Latino persons several times as high as the rate among White persons. In the West, the rate among Hispanic/Latino persons was slightly higher than the rate among White persons. &#10;&#10;Hispanic/Latino persons can be of any race.&#10;&#10;Data for American Indian/Alaska Native persons and Asian/Pacific Islander persons were either unreliable or suppressed for years 2016-2020. Data are suppressed when the data meet the criteria for confidentiality constraints. Death rates are flagged as unreliable when the rate is calculated with a numerator of 20 or less. &#10;&#10; &#10;The data for this slide come from death certificate data compiled by the National Center for Health Statistics and downloaded from the CDC WONDER Online Database https://wonder.cdc.gov/.&#10;For details on reporting of sex and race/ethnicity, please see NCHS’s Funeral Director’s Handbook on Death Registration and Fetal Death Reporting (https://www.cdc.gov/nchs/data/nvss/handbook/2019-Funeral-Directors-Handbook-508.pdf).&#10;&#10;&#10;Midwest: Illinois, Indiana, Iowa, Kansas, Michigan, Minnesota, Missouri, Nebraska, North Dakota, Ohio, South Dakota, and Wisconsin.&#10;&#10;Northeast: Connecticut, Maine, Massachusetts, New Hampshire, New Jersey, New York, Pennsylvania, Rhode Island, Vermont.&#10;&#10;South: Alabama, Arkansas, Delaware, District of Columbia, Florida, Georgia, Kentucky, Louisiana, Maryland, Mississippi, North Carolina, Oklahoma, South Carolina, Tennessee, Texas, Virginia, and West Virginia.&#10;&#10;West: Alaska, Arizona, California, Colorado, Hawaii, Idaho, Montana, Nevada, New Mexico, Oregon, Utah, Washington, and Wyoming.">
            <a:extLst>
              <a:ext uri="{FF2B5EF4-FFF2-40B4-BE49-F238E27FC236}">
                <a16:creationId xmlns:a16="http://schemas.microsoft.com/office/drawing/2014/main" id="{27728B53-F36D-46B9-8975-9C8D8A9A15F9}"/>
              </a:ext>
            </a:extLst>
          </p:cNvPr>
          <p:cNvPicPr>
            <a:picLocks noChangeAspect="1"/>
          </p:cNvPicPr>
          <p:nvPr/>
        </p:nvPicPr>
        <p:blipFill>
          <a:blip r:embed="rId3"/>
          <a:stretch>
            <a:fillRect/>
          </a:stretch>
        </p:blipFill>
        <p:spPr>
          <a:xfrm>
            <a:off x="671065" y="795554"/>
            <a:ext cx="9655649" cy="4012371"/>
          </a:xfrm>
          <a:prstGeom prst="rect">
            <a:avLst/>
          </a:prstGeom>
        </p:spPr>
      </p:pic>
      <p:sp>
        <p:nvSpPr>
          <p:cNvPr id="8" name="Text Placeholder 3"/>
          <p:cNvSpPr txBox="1">
            <a:spLocks/>
          </p:cNvSpPr>
          <p:nvPr/>
        </p:nvSpPr>
        <p:spPr>
          <a:xfrm>
            <a:off x="1018507" y="4602539"/>
            <a:ext cx="7240333" cy="410773"/>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pPr>
            <a:r>
              <a:rPr lang="en-US" sz="900" i="1" dirty="0">
                <a:solidFill>
                  <a:srgbClr val="5F5F5F"/>
                </a:solidFill>
                <a:latin typeface="Calibri" panose="020F0502020204030204" pitchFamily="34" charset="0"/>
              </a:rPr>
              <a:t>*</a:t>
            </a:r>
            <a:r>
              <a:rPr lang="en-US" sz="900" dirty="0">
                <a:solidFill>
                  <a:srgbClr val="5F5F5F"/>
                </a:solidFill>
                <a:latin typeface="Calibri" panose="020F0502020204030204" pitchFamily="34" charset="0"/>
              </a:rPr>
              <a:t>Standard age distribution of 2000 US population</a:t>
            </a:r>
          </a:p>
          <a:p>
            <a:pPr marL="285750" lvl="0" indent="-285750" fontAlgn="auto">
              <a:lnSpc>
                <a:spcPts val="900"/>
              </a:lnSpc>
              <a:spcBef>
                <a:spcPts val="0"/>
              </a:spcBef>
              <a:spcAft>
                <a:spcPts val="0"/>
              </a:spcAft>
            </a:pPr>
            <a:r>
              <a:rPr lang="en-US" sz="900" baseline="30000" dirty="0">
                <a:solidFill>
                  <a:srgbClr val="5F5F5F"/>
                </a:solidFill>
                <a:latin typeface="Calibri" panose="020F0502020204030204" pitchFamily="34" charset="0"/>
              </a:rPr>
              <a:t>**</a:t>
            </a:r>
            <a:r>
              <a:rPr lang="en-US" sz="900" dirty="0">
                <a:solidFill>
                  <a:srgbClr val="5F5F5F"/>
                </a:solidFill>
                <a:latin typeface="Calibri" panose="020F0502020204030204" pitchFamily="34" charset="0"/>
              </a:rPr>
              <a:t>Hispanic/Latino persons can be of any race. </a:t>
            </a:r>
          </a:p>
        </p:txBody>
      </p:sp>
      <p:sp>
        <p:nvSpPr>
          <p:cNvPr id="3" name="TextBox 2"/>
          <p:cNvSpPr txBox="1"/>
          <p:nvPr/>
        </p:nvSpPr>
        <p:spPr>
          <a:xfrm>
            <a:off x="4139380" y="4448651"/>
            <a:ext cx="865239" cy="307777"/>
          </a:xfrm>
          <a:prstGeom prst="rect">
            <a:avLst/>
          </a:prstGeom>
          <a:noFill/>
        </p:spPr>
        <p:txBody>
          <a:bodyPr wrap="square" rtlCol="0">
            <a:spAutoFit/>
          </a:bodyPr>
          <a:lstStyle/>
          <a:p>
            <a:r>
              <a:rPr lang="en-US" sz="1400" dirty="0">
                <a:solidFill>
                  <a:srgbClr val="5F5F5F"/>
                </a:solidFill>
                <a:latin typeface="Calibri" panose="020F0502020204030204" pitchFamily="34" charset="0"/>
              </a:rPr>
              <a:t>Region</a:t>
            </a:r>
          </a:p>
        </p:txBody>
      </p:sp>
    </p:spTree>
    <p:extLst>
      <p:ext uri="{BB962C8B-B14F-4D97-AF65-F5344CB8AC3E}">
        <p14:creationId xmlns:p14="http://schemas.microsoft.com/office/powerpoint/2010/main" val="13614916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393789"/>
          </a:xfrm>
        </p:spPr>
        <p:txBody>
          <a:bodyPr/>
          <a:lstStyle/>
          <a:p>
            <a:pPr algn="ctr"/>
            <a:r>
              <a:rPr lang="en-US" sz="2000" dirty="0"/>
              <a:t>HIV Mortality Slides</a:t>
            </a:r>
          </a:p>
        </p:txBody>
      </p:sp>
      <p:sp>
        <p:nvSpPr>
          <p:cNvPr id="3" name="Text Placeholder 2"/>
          <p:cNvSpPr>
            <a:spLocks noGrp="1"/>
          </p:cNvSpPr>
          <p:nvPr>
            <p:ph type="body" sz="quarter" idx="10"/>
          </p:nvPr>
        </p:nvSpPr>
        <p:spPr>
          <a:xfrm>
            <a:off x="457200" y="952398"/>
            <a:ext cx="8229600" cy="3341688"/>
          </a:xfrm>
        </p:spPr>
        <p:txBody>
          <a:bodyPr/>
          <a:lstStyle/>
          <a:p>
            <a:r>
              <a:rPr lang="en-US" sz="1600" dirty="0"/>
              <a:t>An analysis of trends in rates and distributions of deaths in the United States, focusing on deaths with human immunodeficiency virus (HIV) disease as the underlying cause and deaths among persons with diagnosed HIV infection ever classified as stage 3 (acquired immunodeficiency syndrome, [AIDS]).</a:t>
            </a:r>
          </a:p>
          <a:p>
            <a:r>
              <a:rPr lang="en-US" sz="1600" dirty="0"/>
              <a:t>Data were compiled from death certificates from all 50 states and the District of Columbia by the CDC’s National Center for Health Statistics (NCHS) for the years 1987−2020 and downloaded from the CDC WONDER Online Database </a:t>
            </a:r>
            <a:r>
              <a:rPr lang="en-US" sz="1600" dirty="0">
                <a:hlinkClick r:id="rId3"/>
              </a:rPr>
              <a:t>https://wonder.cdc.gov/.</a:t>
            </a:r>
            <a:endParaRPr lang="en-US" sz="1600" dirty="0"/>
          </a:p>
          <a:p>
            <a:r>
              <a:rPr lang="en-US" sz="1600" dirty="0"/>
              <a:t>For more information, see the NCHS Web site: </a:t>
            </a:r>
            <a:r>
              <a:rPr lang="en-US" sz="1600" dirty="0">
                <a:solidFill>
                  <a:schemeClr val="accent5"/>
                </a:solidFill>
                <a:hlinkClick r:id="rId4"/>
              </a:rPr>
              <a:t>http://www.cdc.gov/nchs/deaths.htm</a:t>
            </a:r>
            <a:r>
              <a:rPr lang="en-US" sz="1600" dirty="0">
                <a:solidFill>
                  <a:schemeClr val="accent5"/>
                </a:solidFill>
              </a:rPr>
              <a:t> </a:t>
            </a:r>
          </a:p>
          <a:p>
            <a:pPr marL="0" indent="0">
              <a:buNone/>
            </a:pPr>
            <a:endParaRPr lang="en-US" sz="1600" dirty="0">
              <a:solidFill>
                <a:schemeClr val="accent5"/>
              </a:solidFill>
            </a:endParaRPr>
          </a:p>
          <a:p>
            <a:pPr marL="0" indent="0">
              <a:buNone/>
            </a:pPr>
            <a:endParaRPr lang="en-US" sz="1600" dirty="0">
              <a:solidFill>
                <a:schemeClr val="accent5"/>
              </a:solidFill>
            </a:endParaRPr>
          </a:p>
        </p:txBody>
      </p:sp>
    </p:spTree>
    <p:extLst>
      <p:ext uri="{BB962C8B-B14F-4D97-AF65-F5344CB8AC3E}">
        <p14:creationId xmlns:p14="http://schemas.microsoft.com/office/powerpoint/2010/main" val="106077446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8" y="154708"/>
            <a:ext cx="9304934" cy="691165"/>
          </a:xfrm>
        </p:spPr>
        <p:txBody>
          <a:bodyPr/>
          <a:lstStyle/>
          <a:p>
            <a:pPr algn="ctr">
              <a:lnSpc>
                <a:spcPts val="2600"/>
              </a:lnSpc>
            </a:pPr>
            <a:r>
              <a:rPr lang="en-US" sz="2000" dirty="0"/>
              <a:t>Trends in Annual Rates of Death with HIV Disease as the Underlying Cause versus the 5 Leading Causes among Persons Aged 25–44 Years, 1987–2020—United States</a:t>
            </a:r>
          </a:p>
        </p:txBody>
      </p:sp>
      <p:pic>
        <p:nvPicPr>
          <p:cNvPr id="3" name="Picture 2" descr="Focusing on persons aged 25 to 44 years emphasizes the importance of HIV disease among causes of death. Compared with rates among other age groups, the rate of death with HIV disease as the underlying cause is relatively high in this age group, but rates of death due to other causes are relatively low.  &#10;&#10;HIV disease was the leading cause of death among persons 25 to 44 years old in 1994 and 1995. In 1995, HIV disease caused about 30,500 deaths, or 19% of all deaths in this age group. The rank of HIV disease fell to 3rd place from 1997 through 1998, to 5th place in 1999 and 2000, to 6th place from 2001, eventually falling to 12th place in 2020 causing about 1,200 deaths, or less than 1% of all deaths in this age group.&#10;&#10;The rate of death with an underlying cause of unintentional injury has increased significantly from 1987 to 2020 among all persons aged 25 to 44 years. In 2020, there were 62,372 deaths due to unintentional injury, accounting for 35% of deaths, and a rate of 70.7 deaths per 100,000 persons aged 25 to 44. The rate of deaths due to unintentional overdose (defined as deaths due to unintentional or accidental poisoning by and exposure to noxious substances), a subset of the deaths with an underlying cause of unintentional injury, has also significantly increased from 1987 to 2020. Approximately 66% (41,436 deaths) of the deaths caused by unintentional injury had an underlying cause of unintentional overdose in 2020.&#10;&#10;The data for this slide come from death certificate data compiled by the National Center for Health Statistics and downloaded from the CDC WONDER Online Database https://wonder.cdc.gov/.&#10;&#10;">
            <a:extLst>
              <a:ext uri="{FF2B5EF4-FFF2-40B4-BE49-F238E27FC236}">
                <a16:creationId xmlns:a16="http://schemas.microsoft.com/office/drawing/2014/main" id="{53FF1639-AC12-42FC-AEB0-CED7A80BC1EF}"/>
              </a:ext>
            </a:extLst>
          </p:cNvPr>
          <p:cNvPicPr>
            <a:picLocks noChangeAspect="1"/>
          </p:cNvPicPr>
          <p:nvPr/>
        </p:nvPicPr>
        <p:blipFill>
          <a:blip r:embed="rId3"/>
          <a:stretch>
            <a:fillRect/>
          </a:stretch>
        </p:blipFill>
        <p:spPr>
          <a:xfrm>
            <a:off x="773863" y="657439"/>
            <a:ext cx="7596274" cy="3828620"/>
          </a:xfrm>
          <a:prstGeom prst="rect">
            <a:avLst/>
          </a:prstGeom>
        </p:spPr>
      </p:pic>
      <p:sp>
        <p:nvSpPr>
          <p:cNvPr id="25" name="TextBox 24"/>
          <p:cNvSpPr txBox="1"/>
          <p:nvPr/>
        </p:nvSpPr>
        <p:spPr>
          <a:xfrm>
            <a:off x="3743325" y="4329871"/>
            <a:ext cx="1657350" cy="307777"/>
          </a:xfrm>
          <a:prstGeom prst="rect">
            <a:avLst/>
          </a:prstGeom>
          <a:noFill/>
          <a:effectLst/>
        </p:spPr>
        <p:txBody>
          <a:bodyPr wrap="square" rtlCol="0">
            <a:spAutoFit/>
          </a:bodyPr>
          <a:lstStyle/>
          <a:p>
            <a:pPr algn="ctr"/>
            <a:r>
              <a:rPr lang="en-US" sz="1400" dirty="0">
                <a:solidFill>
                  <a:srgbClr val="5F5F5F"/>
                </a:solidFill>
                <a:latin typeface="Calibri" panose="020F0502020204030204" pitchFamily="34" charset="0"/>
              </a:rPr>
              <a:t>Year of death</a:t>
            </a:r>
          </a:p>
        </p:txBody>
      </p:sp>
      <p:sp>
        <p:nvSpPr>
          <p:cNvPr id="27" name="TextBox 26"/>
          <p:cNvSpPr txBox="1"/>
          <p:nvPr/>
        </p:nvSpPr>
        <p:spPr>
          <a:xfrm rot="16200000">
            <a:off x="-468587" y="2325528"/>
            <a:ext cx="2083195" cy="492443"/>
          </a:xfrm>
          <a:prstGeom prst="rect">
            <a:avLst/>
          </a:prstGeom>
          <a:noFill/>
          <a:effectLst/>
        </p:spPr>
        <p:txBody>
          <a:bodyPr wrap="square" rtlCol="0">
            <a:spAutoFit/>
          </a:bodyPr>
          <a:lstStyle/>
          <a:p>
            <a:pPr algn="ctr"/>
            <a:r>
              <a:rPr lang="en-US" sz="1400" dirty="0">
                <a:solidFill>
                  <a:schemeClr val="tx2">
                    <a:lumMod val="50000"/>
                  </a:schemeClr>
                </a:solidFill>
                <a:latin typeface="Calibri" panose="020F0502020204030204" pitchFamily="34" charset="0"/>
              </a:rPr>
              <a:t>Deaths, Rate </a:t>
            </a:r>
          </a:p>
          <a:p>
            <a:pPr algn="ctr"/>
            <a:r>
              <a:rPr lang="en-US" sz="1200" dirty="0">
                <a:solidFill>
                  <a:schemeClr val="tx2">
                    <a:lumMod val="50000"/>
                  </a:schemeClr>
                </a:solidFill>
                <a:latin typeface="Calibri" panose="020F0502020204030204" pitchFamily="34" charset="0"/>
              </a:rPr>
              <a:t>(per 100,000 population)</a:t>
            </a:r>
            <a:endParaRPr lang="en-US" sz="1200" dirty="0">
              <a:solidFill>
                <a:schemeClr val="tx2">
                  <a:lumMod val="50000"/>
                </a:schemeClr>
              </a:solidFill>
            </a:endParaRPr>
          </a:p>
        </p:txBody>
      </p:sp>
      <p:sp>
        <p:nvSpPr>
          <p:cNvPr id="9" name="Text Placeholder 3">
            <a:extLst>
              <a:ext uri="{FF2B5EF4-FFF2-40B4-BE49-F238E27FC236}">
                <a16:creationId xmlns:a16="http://schemas.microsoft.com/office/drawing/2014/main" id="{85348C96-1AE5-4350-9340-566CC41960BE}"/>
              </a:ext>
            </a:extLst>
          </p:cNvPr>
          <p:cNvSpPr txBox="1">
            <a:spLocks/>
          </p:cNvSpPr>
          <p:nvPr/>
        </p:nvSpPr>
        <p:spPr bwMode="auto">
          <a:xfrm>
            <a:off x="1011201" y="4594282"/>
            <a:ext cx="7121598" cy="39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cs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cs typeface="Calibri" panose="020F0502020204030204" pitchFamily="34" charset="0"/>
              </a:rPr>
              <a:t>. </a:t>
            </a:r>
            <a:r>
              <a:rPr lang="en-US" sz="900" dirty="0">
                <a:solidFill>
                  <a:srgbClr val="5F5F5F"/>
                </a:solidFill>
                <a:latin typeface="Calibri" panose="020F0502020204030204" pitchFamily="34" charset="0"/>
                <a:cs typeface="Calibri" panose="020F0502020204030204" pitchFamily="34" charset="0"/>
              </a:rPr>
              <a:t>For comparison with data for 1999 and later years, data for 1990−1998 were modified to account for </a:t>
            </a:r>
            <a:r>
              <a:rPr lang="en-US" sz="900" i="1" dirty="0">
                <a:solidFill>
                  <a:srgbClr val="5F5F5F"/>
                </a:solidFill>
                <a:latin typeface="Calibri" panose="020F0502020204030204" pitchFamily="34" charset="0"/>
                <a:cs typeface="Calibri" panose="020F0502020204030204" pitchFamily="34" charset="0"/>
              </a:rPr>
              <a:t>ICD-10 </a:t>
            </a:r>
            <a:r>
              <a:rPr lang="en-US" sz="900" dirty="0">
                <a:solidFill>
                  <a:srgbClr val="5F5F5F"/>
                </a:solidFill>
                <a:latin typeface="Calibri" panose="020F0502020204030204" pitchFamily="34" charset="0"/>
                <a:cs typeface="Calibri" panose="020F0502020204030204" pitchFamily="34" charset="0"/>
              </a:rPr>
              <a:t>rules instead of </a:t>
            </a:r>
            <a:r>
              <a:rPr lang="en-US" sz="900" i="1" dirty="0">
                <a:solidFill>
                  <a:srgbClr val="5F5F5F"/>
                </a:solidFill>
                <a:latin typeface="Calibri" panose="020F0502020204030204" pitchFamily="34" charset="0"/>
                <a:cs typeface="Calibri" panose="020F0502020204030204" pitchFamily="34" charset="0"/>
              </a:rPr>
              <a:t>ICD-9</a:t>
            </a:r>
            <a:r>
              <a:rPr lang="en-US" sz="900" dirty="0">
                <a:solidFill>
                  <a:srgbClr val="5F5F5F"/>
                </a:solidFill>
                <a:latin typeface="Calibri" panose="020F0502020204030204" pitchFamily="34" charset="0"/>
                <a:cs typeface="Calibri" panose="020F0502020204030204" pitchFamily="34" charset="0"/>
              </a:rPr>
              <a:t> rules.  </a:t>
            </a:r>
          </a:p>
          <a:p>
            <a:pPr marL="0" indent="0">
              <a:lnSpc>
                <a:spcPts val="1100"/>
              </a:lnSpc>
              <a:buFont typeface="Wingdings" panose="05000000000000000000" pitchFamily="2" charset="2"/>
              <a:buNone/>
            </a:pPr>
            <a:r>
              <a:rPr lang="en-US" sz="900" dirty="0"/>
              <a:t>** Deaths with an underlying cause of unintentional overdose are a subset of deaths with an underlying cause of unintentional injury.</a:t>
            </a:r>
          </a:p>
          <a:p>
            <a:pPr marL="0" indent="0">
              <a:lnSpc>
                <a:spcPts val="1100"/>
              </a:lnSpc>
              <a:buFont typeface="Wingdings" panose="05000000000000000000" pitchFamily="2" charset="2"/>
              <a:buNone/>
            </a:pPr>
            <a:endParaRPr lang="en-US" sz="900" dirty="0">
              <a:solidFill>
                <a:srgbClr val="5F5F5F"/>
              </a:solidFill>
            </a:endParaRPr>
          </a:p>
        </p:txBody>
      </p:sp>
    </p:spTree>
    <p:extLst>
      <p:ext uri="{BB962C8B-B14F-4D97-AF65-F5344CB8AC3E}">
        <p14:creationId xmlns:p14="http://schemas.microsoft.com/office/powerpoint/2010/main" val="18682524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71" y="137622"/>
            <a:ext cx="9405141" cy="675227"/>
          </a:xfrm>
        </p:spPr>
        <p:txBody>
          <a:bodyPr/>
          <a:lstStyle/>
          <a:p>
            <a:pPr algn="ctr">
              <a:lnSpc>
                <a:spcPts val="2600"/>
              </a:lnSpc>
            </a:pPr>
            <a:r>
              <a:rPr lang="en-US" sz="2000" dirty="0"/>
              <a:t>Trends in Annual Rates of Death with HIV Disease as the Underlying Cause versus the</a:t>
            </a:r>
            <a:br>
              <a:rPr lang="en-US" sz="2000" dirty="0"/>
            </a:br>
            <a:r>
              <a:rPr lang="en-US" sz="2000" dirty="0"/>
              <a:t>5 Leading Causes among Males Aged 25–44 Years, 1987–2020—United States</a:t>
            </a:r>
          </a:p>
        </p:txBody>
      </p:sp>
      <p:pic>
        <p:nvPicPr>
          <p:cNvPr id="3" name="Picture 2" descr="Among males aged 25 to 44 years, HIV disease was the leading cause of death from 1992 through 1996. Then the rank of HIV disease fell to 3rd place from 1997 and 1998, to 5th place in 1999, then fell to 11th place in 2020 causing almost 900 deaths, or less than 1% of all deaths in this age group.&#10;&#10;The rate of death with an underlying cause of unintentional injury has increased significantly from 1987 to 2020 among males aged 25 to 44 years. In 2020, there were 45,492 deaths due to unintentional injury, accounting for 38% of deaths, and a rate of 102.3 deaths per 100,000 males aged 25 to 44. The rate of deaths due to unintentional overdose (defined as deaths due to unintentional or accidental poisoning by and exposure to noxious substances), a subset of the deaths with an underlying cause of unintentional injury, has also significantly increased from 1987 to 2020. Approximately 65% (29,727 deaths) of the deaths caused by unintentional injury had an underlying cause of unintentional overdose in 2020.&#10;&#10;The data for this slide come from death certificate data compiled by the National Center for Health Statistics and downloaded from the CDC WONDER Online Database https://wonder.cdc.gov/.&#10;For details on reporting of sex and race/ethnicity, please see NCHS’s Funeral Director’s Handbook on Death Registration and Fetal Death Reporting (https://www.cdc.gov/nchs/data/nvss/handbook/2019-Funeral-Directors-Handbook-508.pdf).&#10;&#10;">
            <a:extLst>
              <a:ext uri="{FF2B5EF4-FFF2-40B4-BE49-F238E27FC236}">
                <a16:creationId xmlns:a16="http://schemas.microsoft.com/office/drawing/2014/main" id="{8EA11FE9-04BD-45BB-8966-7816444C6ED9}"/>
              </a:ext>
            </a:extLst>
          </p:cNvPr>
          <p:cNvPicPr>
            <a:picLocks noChangeAspect="1"/>
          </p:cNvPicPr>
          <p:nvPr/>
        </p:nvPicPr>
        <p:blipFill>
          <a:blip r:embed="rId3"/>
          <a:stretch>
            <a:fillRect/>
          </a:stretch>
        </p:blipFill>
        <p:spPr>
          <a:xfrm>
            <a:off x="813489" y="757633"/>
            <a:ext cx="7517019" cy="3834716"/>
          </a:xfrm>
          <a:prstGeom prst="rect">
            <a:avLst/>
          </a:prstGeom>
        </p:spPr>
      </p:pic>
      <p:sp>
        <p:nvSpPr>
          <p:cNvPr id="25" name="TextBox 24"/>
          <p:cNvSpPr txBox="1"/>
          <p:nvPr/>
        </p:nvSpPr>
        <p:spPr>
          <a:xfrm>
            <a:off x="3743325" y="4229355"/>
            <a:ext cx="1657350" cy="307777"/>
          </a:xfrm>
          <a:prstGeom prst="rect">
            <a:avLst/>
          </a:prstGeom>
          <a:noFill/>
          <a:effectLst/>
        </p:spPr>
        <p:txBody>
          <a:bodyPr wrap="square" rtlCol="0">
            <a:spAutoFit/>
          </a:bodyPr>
          <a:lstStyle/>
          <a:p>
            <a:pPr algn="ctr"/>
            <a:r>
              <a:rPr lang="en-US" sz="1400" dirty="0">
                <a:solidFill>
                  <a:srgbClr val="5F5F5F"/>
                </a:solidFill>
                <a:latin typeface="Calibri" panose="020F0502020204030204" pitchFamily="34" charset="0"/>
              </a:rPr>
              <a:t>Year of </a:t>
            </a:r>
            <a:r>
              <a:rPr lang="en-US" sz="1400" dirty="0">
                <a:solidFill>
                  <a:schemeClr val="accent4">
                    <a:lumMod val="75000"/>
                  </a:schemeClr>
                </a:solidFill>
                <a:latin typeface="Calibri" panose="020F0502020204030204" pitchFamily="34" charset="0"/>
              </a:rPr>
              <a:t>death</a:t>
            </a:r>
          </a:p>
        </p:txBody>
      </p:sp>
      <p:sp>
        <p:nvSpPr>
          <p:cNvPr id="27" name="TextBox 26"/>
          <p:cNvSpPr txBox="1"/>
          <p:nvPr/>
        </p:nvSpPr>
        <p:spPr>
          <a:xfrm rot="16200000">
            <a:off x="-569762" y="2325529"/>
            <a:ext cx="2111770" cy="492443"/>
          </a:xfrm>
          <a:prstGeom prst="rect">
            <a:avLst/>
          </a:prstGeom>
          <a:noFill/>
          <a:effectLst/>
        </p:spPr>
        <p:txBody>
          <a:bodyPr wrap="square" rtlCol="0">
            <a:spAutoFit/>
          </a:bodyPr>
          <a:lstStyle>
            <a:defPPr>
              <a:defRPr lang="en-US"/>
            </a:defPPr>
            <a:lvl1pPr algn="ctr">
              <a:defRPr sz="1400">
                <a:solidFill>
                  <a:schemeClr val="tx2">
                    <a:lumMod val="50000"/>
                  </a:schemeClr>
                </a:solidFill>
                <a:latin typeface="Calibri" panose="020F0502020204030204" pitchFamily="34" charset="0"/>
              </a:defRPr>
            </a:lvl1pPr>
          </a:lstStyle>
          <a:p>
            <a:pPr algn="ctr"/>
            <a:r>
              <a:rPr lang="en-US" sz="1400" dirty="0">
                <a:solidFill>
                  <a:schemeClr val="tx2">
                    <a:lumMod val="50000"/>
                  </a:schemeClr>
                </a:solidFill>
                <a:latin typeface="Calibri" panose="020F0502020204030204" pitchFamily="34" charset="0"/>
              </a:rPr>
              <a:t>Deaths, Rate </a:t>
            </a:r>
          </a:p>
          <a:p>
            <a:pPr algn="ctr"/>
            <a:r>
              <a:rPr lang="en-US" sz="1200" dirty="0">
                <a:solidFill>
                  <a:schemeClr val="tx2">
                    <a:lumMod val="50000"/>
                  </a:schemeClr>
                </a:solidFill>
                <a:latin typeface="Calibri" panose="020F0502020204030204" pitchFamily="34" charset="0"/>
              </a:rPr>
              <a:t>(per 100,000 population)</a:t>
            </a:r>
            <a:endParaRPr lang="en-US" sz="1200" dirty="0">
              <a:solidFill>
                <a:schemeClr val="tx2">
                  <a:lumMod val="50000"/>
                </a:schemeClr>
              </a:solidFill>
            </a:endParaRPr>
          </a:p>
        </p:txBody>
      </p:sp>
      <p:sp>
        <p:nvSpPr>
          <p:cNvPr id="8" name="Text Placeholder 3">
            <a:extLst>
              <a:ext uri="{FF2B5EF4-FFF2-40B4-BE49-F238E27FC236}">
                <a16:creationId xmlns:a16="http://schemas.microsoft.com/office/drawing/2014/main" id="{3A87CA25-DE35-40D8-B478-5E05F4819864}"/>
              </a:ext>
            </a:extLst>
          </p:cNvPr>
          <p:cNvSpPr txBox="1">
            <a:spLocks/>
          </p:cNvSpPr>
          <p:nvPr/>
        </p:nvSpPr>
        <p:spPr bwMode="auto">
          <a:xfrm>
            <a:off x="885825" y="4537132"/>
            <a:ext cx="7121598" cy="39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cs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cs typeface="Calibri" panose="020F0502020204030204" pitchFamily="34" charset="0"/>
              </a:rPr>
              <a:t>. </a:t>
            </a:r>
            <a:r>
              <a:rPr lang="en-US" sz="900" dirty="0">
                <a:solidFill>
                  <a:srgbClr val="5F5F5F"/>
                </a:solidFill>
                <a:latin typeface="Calibri" panose="020F0502020204030204" pitchFamily="34" charset="0"/>
                <a:cs typeface="Calibri" panose="020F0502020204030204" pitchFamily="34" charset="0"/>
              </a:rPr>
              <a:t>For comparison with data for 1999 and later years, data for 1990−1998 were modified to account for </a:t>
            </a:r>
            <a:r>
              <a:rPr lang="en-US" sz="900" i="1" dirty="0">
                <a:solidFill>
                  <a:srgbClr val="5F5F5F"/>
                </a:solidFill>
                <a:latin typeface="Calibri" panose="020F0502020204030204" pitchFamily="34" charset="0"/>
                <a:cs typeface="Calibri" panose="020F0502020204030204" pitchFamily="34" charset="0"/>
              </a:rPr>
              <a:t>ICD-10 </a:t>
            </a:r>
            <a:r>
              <a:rPr lang="en-US" sz="900" dirty="0">
                <a:solidFill>
                  <a:srgbClr val="5F5F5F"/>
                </a:solidFill>
                <a:latin typeface="Calibri" panose="020F0502020204030204" pitchFamily="34" charset="0"/>
                <a:cs typeface="Calibri" panose="020F0502020204030204" pitchFamily="34" charset="0"/>
              </a:rPr>
              <a:t>rules instead of </a:t>
            </a:r>
            <a:r>
              <a:rPr lang="en-US" sz="900" i="1" dirty="0">
                <a:solidFill>
                  <a:srgbClr val="5F5F5F"/>
                </a:solidFill>
                <a:latin typeface="Calibri" panose="020F0502020204030204" pitchFamily="34" charset="0"/>
                <a:cs typeface="Calibri" panose="020F0502020204030204" pitchFamily="34" charset="0"/>
              </a:rPr>
              <a:t>ICD-9</a:t>
            </a:r>
            <a:r>
              <a:rPr lang="en-US" sz="900" dirty="0">
                <a:solidFill>
                  <a:srgbClr val="5F5F5F"/>
                </a:solidFill>
                <a:latin typeface="Calibri" panose="020F0502020204030204" pitchFamily="34" charset="0"/>
                <a:cs typeface="Calibri" panose="020F0502020204030204" pitchFamily="34" charset="0"/>
              </a:rPr>
              <a:t> rules.  </a:t>
            </a:r>
          </a:p>
          <a:p>
            <a:pPr marL="0" indent="0">
              <a:lnSpc>
                <a:spcPts val="1100"/>
              </a:lnSpc>
              <a:buFont typeface="Wingdings" panose="05000000000000000000" pitchFamily="2" charset="2"/>
              <a:buNone/>
            </a:pPr>
            <a:r>
              <a:rPr lang="en-US" sz="900" dirty="0"/>
              <a:t>** Deaths with an underlying cause of unintentional overdose are a subset of deaths with an underlying cause of unintentional injury.</a:t>
            </a:r>
          </a:p>
          <a:p>
            <a:pPr marL="0" indent="0">
              <a:lnSpc>
                <a:spcPts val="1100"/>
              </a:lnSpc>
              <a:buFont typeface="Wingdings" panose="05000000000000000000" pitchFamily="2" charset="2"/>
              <a:buNone/>
            </a:pPr>
            <a:endParaRPr lang="en-US" sz="900" dirty="0">
              <a:solidFill>
                <a:srgbClr val="5F5F5F"/>
              </a:solidFill>
            </a:endParaRPr>
          </a:p>
        </p:txBody>
      </p:sp>
    </p:spTree>
    <p:extLst>
      <p:ext uri="{BB962C8B-B14F-4D97-AF65-F5344CB8AC3E}">
        <p14:creationId xmlns:p14="http://schemas.microsoft.com/office/powerpoint/2010/main" val="90912500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04" y="221711"/>
            <a:ext cx="9292407" cy="655014"/>
          </a:xfrm>
        </p:spPr>
        <p:txBody>
          <a:bodyPr/>
          <a:lstStyle/>
          <a:p>
            <a:pPr algn="ctr">
              <a:lnSpc>
                <a:spcPts val="2600"/>
              </a:lnSpc>
            </a:pPr>
            <a:r>
              <a:rPr lang="en-US" sz="2000" dirty="0"/>
              <a:t>Trends in Annual Rates of Death with HIV Disease as the Underlying Cause versus the</a:t>
            </a:r>
            <a:br>
              <a:rPr lang="en-US" sz="2000" dirty="0"/>
            </a:br>
            <a:r>
              <a:rPr lang="en-US" sz="2000" dirty="0"/>
              <a:t>5 Leading Causes among Females Aged 25–44 Years, 1987–2020—United States</a:t>
            </a:r>
          </a:p>
        </p:txBody>
      </p:sp>
      <p:pic>
        <p:nvPicPr>
          <p:cNvPr id="3" name="Picture 2" descr="Among females aged 25 to 44 years, HIV disease was the leading cause of death in 1995, when HIV disease caused more than 5,000 deaths, or 11% of all deaths in this group. Thereafter, the rate of death due to HIV disease dropped to about the same as the rate due to suicide in the late 1990’s and early 2000’s and is currently lower than both the rate of suicide and chronic liver disease. From 1998 through 2007, HIV disease caused about 2,000 deaths per year, or about 5% of all deaths in this group. From 2008 through 2009, HIV disease caused about 1,000 deaths per year. In 2020, HIV disease fell to 16th place and caused 345 deaths, or less than 1% of all deaths in this group.&#10;&#10;The rate of death with an underlying cause of unintentional injury has increased significantly from 1987 to 2020 among females aged 25 to 44 years. In 2020, there were 16,880 deaths due to unintentional injury, accounting for 29% of deaths, and a rate of 38.6 deaths per 100,000 females aged 25 to 44. The rate of deaths due to unintentional overdose (defined as deaths due to unintentional or accidental poisoning by and exposure to noxious substances), a subset of the deaths with an underlying cause of unintentional injury, has also significantly increased from 1987 to 2020. Approximately 69% (11,709 deaths) of the deaths caused by unintentional injury had an underlying cause of unintentional overdose in 2020.&#10;&#10;Deaths attributed to COVID-19 were among the top 5 leading causes in 2020 for this group. No deaths in the United States were attributed to COVID-19 as the underlying cause before 2020.&#10;&#10;The data for this slide come from death certificate data compiled by the National Center for Health Statistics and downloaded from the CDC WONDER Online Database https://wonder.cdc.gov/.&#10;For details on reporting of sex and race/ethnicity, please see NCHS’s Funeral Director’s Handbook on Death Registration and Fetal Death Reporting (https://www.cdc.gov/nchs/data/nvss/handbook/2019-Funeral-Directors-Handbook-508.pdf).&#10;&#10;">
            <a:extLst>
              <a:ext uri="{FF2B5EF4-FFF2-40B4-BE49-F238E27FC236}">
                <a16:creationId xmlns:a16="http://schemas.microsoft.com/office/drawing/2014/main" id="{2CC2360E-8ABA-4CA1-B1B7-5368DCE45668}"/>
              </a:ext>
            </a:extLst>
          </p:cNvPr>
          <p:cNvPicPr>
            <a:picLocks noChangeAspect="1"/>
          </p:cNvPicPr>
          <p:nvPr/>
        </p:nvPicPr>
        <p:blipFill>
          <a:blip r:embed="rId3"/>
          <a:stretch>
            <a:fillRect/>
          </a:stretch>
        </p:blipFill>
        <p:spPr>
          <a:xfrm>
            <a:off x="1020771" y="746587"/>
            <a:ext cx="7102456" cy="3737172"/>
          </a:xfrm>
          <a:prstGeom prst="rect">
            <a:avLst/>
          </a:prstGeom>
        </p:spPr>
      </p:pic>
      <p:sp>
        <p:nvSpPr>
          <p:cNvPr id="25" name="TextBox 24"/>
          <p:cNvSpPr txBox="1"/>
          <p:nvPr/>
        </p:nvSpPr>
        <p:spPr>
          <a:xfrm>
            <a:off x="3743325" y="4329871"/>
            <a:ext cx="1657350" cy="307777"/>
          </a:xfrm>
          <a:prstGeom prst="rect">
            <a:avLst/>
          </a:prstGeom>
          <a:noFill/>
          <a:effectLst/>
        </p:spPr>
        <p:txBody>
          <a:bodyPr wrap="square" rtlCol="0">
            <a:spAutoFit/>
          </a:bodyPr>
          <a:lstStyle/>
          <a:p>
            <a:pPr algn="ctr"/>
            <a:r>
              <a:rPr lang="en-US" sz="1400" dirty="0">
                <a:solidFill>
                  <a:srgbClr val="5F5F5F"/>
                </a:solidFill>
                <a:latin typeface="Calibri" panose="020F0502020204030204" pitchFamily="34" charset="0"/>
              </a:rPr>
              <a:t>Year of death</a:t>
            </a:r>
          </a:p>
        </p:txBody>
      </p:sp>
      <p:sp>
        <p:nvSpPr>
          <p:cNvPr id="27" name="TextBox 26"/>
          <p:cNvSpPr txBox="1"/>
          <p:nvPr/>
        </p:nvSpPr>
        <p:spPr>
          <a:xfrm rot="16200000">
            <a:off x="-420808" y="2325529"/>
            <a:ext cx="2092720" cy="492443"/>
          </a:xfrm>
          <a:prstGeom prst="rect">
            <a:avLst/>
          </a:prstGeom>
          <a:noFill/>
          <a:effectLst/>
        </p:spPr>
        <p:txBody>
          <a:bodyPr wrap="square" rtlCol="0">
            <a:spAutoFit/>
          </a:bodyPr>
          <a:lstStyle/>
          <a:p>
            <a:pPr algn="ctr"/>
            <a:r>
              <a:rPr lang="en-US" sz="1400" dirty="0">
                <a:solidFill>
                  <a:schemeClr val="tx2">
                    <a:lumMod val="50000"/>
                  </a:schemeClr>
                </a:solidFill>
                <a:latin typeface="Calibri" panose="020F0502020204030204" pitchFamily="34" charset="0"/>
              </a:rPr>
              <a:t>Deaths, Rate </a:t>
            </a:r>
          </a:p>
          <a:p>
            <a:pPr algn="ctr"/>
            <a:r>
              <a:rPr lang="en-US" sz="1200" dirty="0">
                <a:solidFill>
                  <a:schemeClr val="tx2">
                    <a:lumMod val="50000"/>
                  </a:schemeClr>
                </a:solidFill>
                <a:latin typeface="Calibri" panose="020F0502020204030204" pitchFamily="34" charset="0"/>
              </a:rPr>
              <a:t>(per 100,000 population)</a:t>
            </a:r>
            <a:endParaRPr lang="en-US" sz="1200" dirty="0">
              <a:solidFill>
                <a:schemeClr val="tx2">
                  <a:lumMod val="50000"/>
                </a:schemeClr>
              </a:solidFill>
            </a:endParaRPr>
          </a:p>
        </p:txBody>
      </p:sp>
      <p:sp>
        <p:nvSpPr>
          <p:cNvPr id="9" name="Text Placeholder 3">
            <a:extLst>
              <a:ext uri="{FF2B5EF4-FFF2-40B4-BE49-F238E27FC236}">
                <a16:creationId xmlns:a16="http://schemas.microsoft.com/office/drawing/2014/main" id="{D8CB0F5D-6ACB-41E1-A2BC-948C7A35B9D8}"/>
              </a:ext>
            </a:extLst>
          </p:cNvPr>
          <p:cNvSpPr txBox="1">
            <a:spLocks/>
          </p:cNvSpPr>
          <p:nvPr/>
        </p:nvSpPr>
        <p:spPr bwMode="auto">
          <a:xfrm>
            <a:off x="1011201" y="4594282"/>
            <a:ext cx="7121598" cy="39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0" lang="en-US" sz="900" b="0" i="1" u="none" strike="noStrike" kern="1200" cap="none" spc="0" normalizeH="0" baseline="0" noProof="0">
                <a:ln>
                  <a:noFill/>
                </a:ln>
                <a:solidFill>
                  <a:srgbClr val="5F5F5F"/>
                </a:solidFill>
                <a:effectLst/>
                <a:uLnTx/>
                <a:uFillTx/>
                <a:latin typeface="Calibri" panose="020F0502020204030204" pitchFamily="34" charset="0"/>
                <a:cs typeface="Calibri" panose="020F0502020204030204" pitchFamily="34" charset="0"/>
              </a:rPr>
              <a:t>Note</a:t>
            </a:r>
            <a:r>
              <a:rPr kumimoji="0" lang="en-US" sz="900" b="0" i="0" u="none" strike="noStrike" kern="1200" cap="none" spc="0" normalizeH="0" baseline="0" noProof="0">
                <a:ln>
                  <a:noFill/>
                </a:ln>
                <a:solidFill>
                  <a:srgbClr val="5F5F5F"/>
                </a:solidFill>
                <a:effectLst/>
                <a:uLnTx/>
                <a:uFillTx/>
                <a:latin typeface="Calibri" panose="020F0502020204030204" pitchFamily="34" charset="0"/>
                <a:cs typeface="Calibri" panose="020F0502020204030204" pitchFamily="34" charset="0"/>
              </a:rPr>
              <a:t>. </a:t>
            </a:r>
            <a:r>
              <a:rPr lang="en-US" sz="900">
                <a:solidFill>
                  <a:srgbClr val="5F5F5F"/>
                </a:solidFill>
                <a:latin typeface="Calibri" panose="020F0502020204030204" pitchFamily="34" charset="0"/>
                <a:cs typeface="Calibri" panose="020F0502020204030204" pitchFamily="34" charset="0"/>
              </a:rPr>
              <a:t>For comparison with data for 1999 and later years, data for 1990−1998 were modified to account for </a:t>
            </a:r>
            <a:r>
              <a:rPr lang="en-US" sz="900" i="1">
                <a:solidFill>
                  <a:srgbClr val="5F5F5F"/>
                </a:solidFill>
                <a:latin typeface="Calibri" panose="020F0502020204030204" pitchFamily="34" charset="0"/>
                <a:cs typeface="Calibri" panose="020F0502020204030204" pitchFamily="34" charset="0"/>
              </a:rPr>
              <a:t>ICD-10 </a:t>
            </a:r>
            <a:r>
              <a:rPr lang="en-US" sz="900">
                <a:solidFill>
                  <a:srgbClr val="5F5F5F"/>
                </a:solidFill>
                <a:latin typeface="Calibri" panose="020F0502020204030204" pitchFamily="34" charset="0"/>
                <a:cs typeface="Calibri" panose="020F0502020204030204" pitchFamily="34" charset="0"/>
              </a:rPr>
              <a:t>rules instead of </a:t>
            </a:r>
            <a:r>
              <a:rPr lang="en-US" sz="900" i="1">
                <a:solidFill>
                  <a:srgbClr val="5F5F5F"/>
                </a:solidFill>
                <a:latin typeface="Calibri" panose="020F0502020204030204" pitchFamily="34" charset="0"/>
                <a:cs typeface="Calibri" panose="020F0502020204030204" pitchFamily="34" charset="0"/>
              </a:rPr>
              <a:t>ICD-9</a:t>
            </a:r>
            <a:r>
              <a:rPr lang="en-US" sz="900">
                <a:solidFill>
                  <a:srgbClr val="5F5F5F"/>
                </a:solidFill>
                <a:latin typeface="Calibri" panose="020F0502020204030204" pitchFamily="34" charset="0"/>
                <a:cs typeface="Calibri" panose="020F0502020204030204" pitchFamily="34" charset="0"/>
              </a:rPr>
              <a:t> rules.  </a:t>
            </a:r>
          </a:p>
          <a:p>
            <a:pPr marL="0" indent="0">
              <a:lnSpc>
                <a:spcPts val="1100"/>
              </a:lnSpc>
              <a:buFont typeface="Wingdings" panose="05000000000000000000" pitchFamily="2" charset="2"/>
              <a:buNone/>
            </a:pPr>
            <a:r>
              <a:rPr lang="en-US" sz="900"/>
              <a:t>** Deaths with an underlying cause of unintentional overdose are a subset of deaths with an underlying cause of unintentional injury.</a:t>
            </a:r>
          </a:p>
          <a:p>
            <a:pPr marL="0" indent="0">
              <a:lnSpc>
                <a:spcPts val="1100"/>
              </a:lnSpc>
              <a:buFont typeface="Wingdings" panose="05000000000000000000" pitchFamily="2" charset="2"/>
              <a:buNone/>
            </a:pPr>
            <a:endParaRPr lang="en-US" sz="900">
              <a:solidFill>
                <a:srgbClr val="5F5F5F"/>
              </a:solidFill>
            </a:endParaRPr>
          </a:p>
        </p:txBody>
      </p:sp>
    </p:spTree>
    <p:extLst>
      <p:ext uri="{BB962C8B-B14F-4D97-AF65-F5344CB8AC3E}">
        <p14:creationId xmlns:p14="http://schemas.microsoft.com/office/powerpoint/2010/main" val="371984723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0" y="368173"/>
            <a:ext cx="9056318" cy="718172"/>
          </a:xfrm>
        </p:spPr>
        <p:txBody>
          <a:bodyPr/>
          <a:lstStyle/>
          <a:p>
            <a:pPr algn="ctr">
              <a:lnSpc>
                <a:spcPts val="2600"/>
              </a:lnSpc>
            </a:pPr>
            <a:r>
              <a:rPr lang="en-US" sz="2000" dirty="0"/>
              <a:t>Trends in Annual Rates of Death with HIV Disease as the Underlying Cause versus the 5 Leading Causes among White* Males Aged 25–44 Years</a:t>
            </a:r>
            <a:br>
              <a:rPr lang="en-US" sz="2000" dirty="0"/>
            </a:br>
            <a:r>
              <a:rPr lang="en-US" sz="2000" dirty="0"/>
              <a:t> 1999–2020—United States</a:t>
            </a:r>
          </a:p>
        </p:txBody>
      </p:sp>
      <p:pic>
        <p:nvPicPr>
          <p:cNvPr id="4" name="Picture 3" descr="Among White males aged 25 to 44 years, the rate of death with HIV disease as the underlying cause of death was ranked as the 5th leading cause of death in 1999 and 2000, falling to 9th from 2009 through 2012. The rate of HIV disease as the underlying cause of death continued to fall and was ranked 15th among all causes of death in 2020, when it caused about 200 deaths, or less than 1% of all deaths in this group.&#10;&#10;Does not include persons of Hispanic/Latino ethnicity.&#10;&#10;The data for this slide come from death certificate data compiled by the National Center for Health Statistics and downloaded from the CDC WONDER Online Database https://wonder.cdc.gov/.&#10;For details on reporting of sex and race/ethnicity, please see NCHS’s Funeral Director’s Handbook on Death Registration and Fetal Death Reporting (https://www.cdc.gov/nchs/data/nvss/handbook/2019-Funeral-Directors-Handbook-508.pdf).&#10;&#10;">
            <a:extLst>
              <a:ext uri="{FF2B5EF4-FFF2-40B4-BE49-F238E27FC236}">
                <a16:creationId xmlns:a16="http://schemas.microsoft.com/office/drawing/2014/main" id="{820EA33D-9970-458F-8F96-B8E7797BA5F8}"/>
              </a:ext>
            </a:extLst>
          </p:cNvPr>
          <p:cNvPicPr>
            <a:picLocks noChangeAspect="1"/>
          </p:cNvPicPr>
          <p:nvPr/>
        </p:nvPicPr>
        <p:blipFill>
          <a:blip r:embed="rId3"/>
          <a:stretch>
            <a:fillRect/>
          </a:stretch>
        </p:blipFill>
        <p:spPr>
          <a:xfrm>
            <a:off x="866776" y="727259"/>
            <a:ext cx="7419475" cy="3859102"/>
          </a:xfrm>
          <a:prstGeom prst="rect">
            <a:avLst/>
          </a:prstGeom>
        </p:spPr>
      </p:pic>
      <p:sp>
        <p:nvSpPr>
          <p:cNvPr id="28" name="Text Placeholder 3"/>
          <p:cNvSpPr>
            <a:spLocks noGrp="1"/>
          </p:cNvSpPr>
          <p:nvPr>
            <p:ph type="body" sz="quarter" idx="10"/>
          </p:nvPr>
        </p:nvSpPr>
        <p:spPr>
          <a:xfrm>
            <a:off x="973074" y="4558609"/>
            <a:ext cx="8170926" cy="468867"/>
          </a:xfrm>
          <a:prstGeom prst="rect">
            <a:avLst/>
          </a:prstGeom>
        </p:spPr>
        <p:txBody>
          <a:bodyPr/>
          <a:lstStyle/>
          <a:p>
            <a:pPr marL="0" indent="0">
              <a:lnSpc>
                <a:spcPts val="1100"/>
              </a:lnSpc>
              <a:buNone/>
            </a:pPr>
            <a:r>
              <a:rPr lang="en-US" sz="900">
                <a:solidFill>
                  <a:srgbClr val="5F5F5F"/>
                </a:solidFill>
                <a:cs typeface="Arial" pitchFamily="34" charset="0"/>
              </a:rPr>
              <a:t>*Does not include persons of Hispanic/Latino ethnicity.</a:t>
            </a:r>
          </a:p>
          <a:p>
            <a:pPr marL="0" indent="0">
              <a:lnSpc>
                <a:spcPts val="1100"/>
              </a:lnSpc>
              <a:buNone/>
            </a:pPr>
            <a:r>
              <a:rPr lang="en-US" sz="900"/>
              <a:t>** Deaths with an underlying cause of unintentional overdose are a subset of deaths with an underlying cause of unintentional injury.</a:t>
            </a:r>
          </a:p>
          <a:p>
            <a:pPr marL="0" indent="0">
              <a:lnSpc>
                <a:spcPts val="1100"/>
              </a:lnSpc>
              <a:buNone/>
            </a:pPr>
            <a:endParaRPr lang="en-US" sz="900">
              <a:solidFill>
                <a:srgbClr val="5F5F5F"/>
              </a:solidFill>
              <a:cs typeface="Arial" pitchFamily="34" charset="0"/>
            </a:endParaRPr>
          </a:p>
          <a:p>
            <a:pPr marL="0" indent="0">
              <a:lnSpc>
                <a:spcPts val="1100"/>
              </a:lnSpc>
              <a:buNone/>
            </a:pPr>
            <a:endParaRPr lang="en-US" sz="900"/>
          </a:p>
        </p:txBody>
      </p:sp>
      <p:sp>
        <p:nvSpPr>
          <p:cNvPr id="25" name="TextBox 24"/>
          <p:cNvSpPr txBox="1"/>
          <p:nvPr/>
        </p:nvSpPr>
        <p:spPr>
          <a:xfrm>
            <a:off x="3764740" y="4339014"/>
            <a:ext cx="1657350" cy="307777"/>
          </a:xfrm>
          <a:prstGeom prst="rect">
            <a:avLst/>
          </a:prstGeom>
          <a:noFill/>
          <a:effectLst/>
        </p:spPr>
        <p:txBody>
          <a:bodyPr wrap="square" rtlCol="0">
            <a:spAutoFit/>
          </a:bodyPr>
          <a:lstStyle/>
          <a:p>
            <a:pPr algn="ctr"/>
            <a:r>
              <a:rPr lang="en-US" sz="1400" dirty="0">
                <a:solidFill>
                  <a:srgbClr val="5F5F5F"/>
                </a:solidFill>
                <a:latin typeface="Calibri" panose="020F0502020204030204" pitchFamily="34" charset="0"/>
              </a:rPr>
              <a:t>Year of death</a:t>
            </a:r>
          </a:p>
        </p:txBody>
      </p:sp>
      <p:sp>
        <p:nvSpPr>
          <p:cNvPr id="27" name="TextBox 26"/>
          <p:cNvSpPr txBox="1"/>
          <p:nvPr/>
        </p:nvSpPr>
        <p:spPr>
          <a:xfrm rot="16200000">
            <a:off x="-416860" y="2482950"/>
            <a:ext cx="2074829" cy="492443"/>
          </a:xfrm>
          <a:prstGeom prst="rect">
            <a:avLst/>
          </a:prstGeom>
          <a:noFill/>
          <a:effectLst/>
        </p:spPr>
        <p:txBody>
          <a:bodyPr wrap="square" rtlCol="0">
            <a:spAutoFit/>
          </a:bodyPr>
          <a:lstStyle/>
          <a:p>
            <a:pPr algn="ctr"/>
            <a:r>
              <a:rPr lang="en-US" sz="1400" dirty="0">
                <a:solidFill>
                  <a:schemeClr val="tx2">
                    <a:lumMod val="50000"/>
                  </a:schemeClr>
                </a:solidFill>
                <a:latin typeface="Calibri" panose="020F0502020204030204" pitchFamily="34" charset="0"/>
              </a:rPr>
              <a:t>Deaths, Rate </a:t>
            </a:r>
          </a:p>
          <a:p>
            <a:pPr algn="ctr"/>
            <a:r>
              <a:rPr lang="en-US" sz="1200" dirty="0">
                <a:solidFill>
                  <a:schemeClr val="tx2">
                    <a:lumMod val="50000"/>
                  </a:schemeClr>
                </a:solidFill>
                <a:latin typeface="Calibri" panose="020F0502020204030204" pitchFamily="34" charset="0"/>
              </a:rPr>
              <a:t>(per 100,000 population)</a:t>
            </a:r>
            <a:endParaRPr lang="en-US" sz="1200" dirty="0">
              <a:solidFill>
                <a:schemeClr val="tx2">
                  <a:lumMod val="50000"/>
                </a:schemeClr>
              </a:solidFill>
            </a:endParaRPr>
          </a:p>
        </p:txBody>
      </p:sp>
    </p:spTree>
    <p:extLst>
      <p:ext uri="{BB962C8B-B14F-4D97-AF65-F5344CB8AC3E}">
        <p14:creationId xmlns:p14="http://schemas.microsoft.com/office/powerpoint/2010/main" val="21620758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41" y="110783"/>
            <a:ext cx="8757318" cy="948215"/>
          </a:xfrm>
        </p:spPr>
        <p:txBody>
          <a:bodyPr/>
          <a:lstStyle/>
          <a:p>
            <a:pPr algn="ctr">
              <a:lnSpc>
                <a:spcPts val="2600"/>
              </a:lnSpc>
            </a:pPr>
            <a:r>
              <a:rPr lang="en-US" sz="2000" dirty="0"/>
              <a:t>Trends in Annual Rates of Death with HIV Disease as the Underlying Cause versus the 5 Leading Causes among White* Females Aged 25–44 Years</a:t>
            </a:r>
            <a:br>
              <a:rPr lang="en-US" sz="2000" dirty="0"/>
            </a:br>
            <a:r>
              <a:rPr lang="en-US" sz="2000" dirty="0"/>
              <a:t>1999–2020—United States</a:t>
            </a:r>
          </a:p>
        </p:txBody>
      </p:sp>
      <p:pic>
        <p:nvPicPr>
          <p:cNvPr id="3" name="Picture 2" descr="Among White females aged 25 to 44 years, the rate of death with HIV disease as the underlying cause of death was ranked as the 9th leading cause of death in 1999 and 2000, falling to 10th in 2001 then 11th in 2002. The rate of HIV disease as the underlying cause of death continued to fall and was ranked 20th among all causes of death in 2020, when it caused 64 deaths, or less than 1% of all deaths in this group.&#10;&#10;Does not include persons of Hispanic/Latino ethnicity.&#10;&#10;The data for this slide come from death certificate data compiled by the National Center for Health Statistics and downloaded from the CDC WONDER Online Database https://wonder.cdc.gov/.&#10;For details on reporting of sex and race/ethnicity, please see NCHS’s Funeral Director’s Handbook on Death Registration and Fetal Death Reporting (https://www.cdc.gov/nchs/data/nvss/handbook/2019-Funeral-Directors-Handbook-508.pdf).&#10;">
            <a:extLst>
              <a:ext uri="{FF2B5EF4-FFF2-40B4-BE49-F238E27FC236}">
                <a16:creationId xmlns:a16="http://schemas.microsoft.com/office/drawing/2014/main" id="{88EFFAB2-20B0-43CC-BE2E-0CF3A52AD992}"/>
              </a:ext>
            </a:extLst>
          </p:cNvPr>
          <p:cNvPicPr>
            <a:picLocks noChangeAspect="1"/>
          </p:cNvPicPr>
          <p:nvPr/>
        </p:nvPicPr>
        <p:blipFill>
          <a:blip r:embed="rId3"/>
          <a:stretch>
            <a:fillRect/>
          </a:stretch>
        </p:blipFill>
        <p:spPr>
          <a:xfrm>
            <a:off x="737283" y="972608"/>
            <a:ext cx="7669433" cy="3895682"/>
          </a:xfrm>
          <a:prstGeom prst="rect">
            <a:avLst/>
          </a:prstGeom>
        </p:spPr>
      </p:pic>
      <p:sp>
        <p:nvSpPr>
          <p:cNvPr id="25" name="TextBox 24"/>
          <p:cNvSpPr txBox="1"/>
          <p:nvPr/>
        </p:nvSpPr>
        <p:spPr>
          <a:xfrm>
            <a:off x="3743325" y="4250832"/>
            <a:ext cx="1657350" cy="307777"/>
          </a:xfrm>
          <a:prstGeom prst="rect">
            <a:avLst/>
          </a:prstGeom>
          <a:noFill/>
          <a:effectLst/>
        </p:spPr>
        <p:txBody>
          <a:bodyPr wrap="square" rtlCol="0">
            <a:spAutoFit/>
          </a:bodyPr>
          <a:lstStyle/>
          <a:p>
            <a:pPr algn="ctr"/>
            <a:r>
              <a:rPr lang="en-US" sz="1400" dirty="0">
                <a:solidFill>
                  <a:srgbClr val="5F5F5F"/>
                </a:solidFill>
                <a:latin typeface="Calibri" panose="020F0502020204030204" pitchFamily="34" charset="0"/>
              </a:rPr>
              <a:t>Year of death</a:t>
            </a:r>
          </a:p>
        </p:txBody>
      </p:sp>
      <p:sp>
        <p:nvSpPr>
          <p:cNvPr id="27" name="TextBox 26"/>
          <p:cNvSpPr txBox="1"/>
          <p:nvPr/>
        </p:nvSpPr>
        <p:spPr>
          <a:xfrm rot="16200000">
            <a:off x="-516293" y="2325528"/>
            <a:ext cx="2045095" cy="492443"/>
          </a:xfrm>
          <a:prstGeom prst="rect">
            <a:avLst/>
          </a:prstGeom>
          <a:noFill/>
          <a:effectLst/>
        </p:spPr>
        <p:txBody>
          <a:bodyPr wrap="square" rtlCol="0">
            <a:spAutoFit/>
          </a:bodyPr>
          <a:lstStyle/>
          <a:p>
            <a:pPr algn="ctr"/>
            <a:r>
              <a:rPr lang="en-US" sz="1400" dirty="0">
                <a:solidFill>
                  <a:schemeClr val="tx2">
                    <a:lumMod val="50000"/>
                  </a:schemeClr>
                </a:solidFill>
                <a:latin typeface="Calibri" panose="020F0502020204030204" pitchFamily="34" charset="0"/>
              </a:rPr>
              <a:t>Deaths, Rate </a:t>
            </a:r>
          </a:p>
          <a:p>
            <a:pPr algn="ctr"/>
            <a:r>
              <a:rPr lang="en-US" sz="1200" dirty="0">
                <a:solidFill>
                  <a:schemeClr val="tx2">
                    <a:lumMod val="50000"/>
                  </a:schemeClr>
                </a:solidFill>
                <a:latin typeface="Calibri" panose="020F0502020204030204" pitchFamily="34" charset="0"/>
              </a:rPr>
              <a:t>(per 100,000 population)</a:t>
            </a:r>
            <a:endParaRPr lang="en-US" sz="1200" dirty="0">
              <a:solidFill>
                <a:schemeClr val="tx2">
                  <a:lumMod val="50000"/>
                </a:schemeClr>
              </a:solidFill>
            </a:endParaRPr>
          </a:p>
        </p:txBody>
      </p:sp>
      <p:sp>
        <p:nvSpPr>
          <p:cNvPr id="7" name="Text Placeholder 3">
            <a:extLst>
              <a:ext uri="{FF2B5EF4-FFF2-40B4-BE49-F238E27FC236}">
                <a16:creationId xmlns:a16="http://schemas.microsoft.com/office/drawing/2014/main" id="{97624C5A-A41C-40F1-B461-8A134F5578AE}"/>
              </a:ext>
            </a:extLst>
          </p:cNvPr>
          <p:cNvSpPr>
            <a:spLocks noGrp="1"/>
          </p:cNvSpPr>
          <p:nvPr>
            <p:ph type="body" sz="quarter" idx="10"/>
          </p:nvPr>
        </p:nvSpPr>
        <p:spPr>
          <a:xfrm>
            <a:off x="973074" y="4558609"/>
            <a:ext cx="8170926" cy="468867"/>
          </a:xfrm>
          <a:prstGeom prst="rect">
            <a:avLst/>
          </a:prstGeom>
        </p:spPr>
        <p:txBody>
          <a:bodyPr/>
          <a:lstStyle/>
          <a:p>
            <a:pPr marL="0" indent="0">
              <a:lnSpc>
                <a:spcPts val="1100"/>
              </a:lnSpc>
              <a:buNone/>
            </a:pPr>
            <a:r>
              <a:rPr lang="en-US" sz="900">
                <a:solidFill>
                  <a:srgbClr val="5F5F5F"/>
                </a:solidFill>
                <a:cs typeface="Arial" pitchFamily="34" charset="0"/>
              </a:rPr>
              <a:t>*Does not include persons of Hispanic/Latino ethnicity.</a:t>
            </a:r>
          </a:p>
          <a:p>
            <a:pPr marL="0" indent="0">
              <a:lnSpc>
                <a:spcPts val="1100"/>
              </a:lnSpc>
              <a:buNone/>
            </a:pPr>
            <a:r>
              <a:rPr lang="en-US" sz="900"/>
              <a:t>** Deaths with an underlying cause of unintentional overdose are a subset of deaths with an underlying cause of unintentional injury.</a:t>
            </a:r>
          </a:p>
          <a:p>
            <a:pPr marL="0" indent="0">
              <a:lnSpc>
                <a:spcPts val="1100"/>
              </a:lnSpc>
              <a:buNone/>
            </a:pPr>
            <a:endParaRPr lang="en-US" sz="900">
              <a:solidFill>
                <a:srgbClr val="5F5F5F"/>
              </a:solidFill>
              <a:cs typeface="Arial" pitchFamily="34" charset="0"/>
            </a:endParaRPr>
          </a:p>
          <a:p>
            <a:pPr marL="0" indent="0">
              <a:lnSpc>
                <a:spcPts val="1100"/>
              </a:lnSpc>
              <a:buNone/>
            </a:pPr>
            <a:endParaRPr lang="en-US" sz="900"/>
          </a:p>
        </p:txBody>
      </p:sp>
    </p:spTree>
    <p:extLst>
      <p:ext uri="{BB962C8B-B14F-4D97-AF65-F5344CB8AC3E}">
        <p14:creationId xmlns:p14="http://schemas.microsoft.com/office/powerpoint/2010/main" val="35555638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4" y="120805"/>
            <a:ext cx="9088029" cy="858770"/>
          </a:xfrm>
        </p:spPr>
        <p:txBody>
          <a:bodyPr/>
          <a:lstStyle/>
          <a:p>
            <a:pPr algn="ctr">
              <a:lnSpc>
                <a:spcPts val="2600"/>
              </a:lnSpc>
            </a:pPr>
            <a:r>
              <a:rPr lang="en-US" sz="2000" dirty="0"/>
              <a:t>Trends in Annual Rates of Death with HIV Disease as the Underlying Cause versus the 5 Leading Causes among Black/African American* Males Aged 25–44 Years </a:t>
            </a:r>
            <a:br>
              <a:rPr lang="en-US" sz="2000" dirty="0"/>
            </a:br>
            <a:r>
              <a:rPr lang="en-US" sz="2000" dirty="0"/>
              <a:t>1999–2020—United States</a:t>
            </a:r>
          </a:p>
        </p:txBody>
      </p:sp>
      <p:pic>
        <p:nvPicPr>
          <p:cNvPr id="3" name="Picture 2" descr="Among Black/African American males aged 25 to 44 years, HIV disease was the leading cause of death in 1999, falling to 3rd in 2000 and 2001. The rate of HIV disease as the underlying cause of death continued to fall and was ranked 8th among all causes of death in 2020, when HIV disease caused about 500 deaths, or about 2% of all deaths in this group.  &#10;&#10;Deaths attributed to COVID-19 were among the top 5 leading causes in 2020 for this group. No deaths in the United States were attributed to COVID-19 as the underlying cause before 2020.&#10;&#10;Does not include persons of Hispanic/Latino ethnicity.&#10;&#10;The data for this slide come from death certificate data compiled by the National Center for Health Statistics and downloaded from the CDC WONDER Online Database https://wonder.cdc.gov/.&#10;For details on reporting of sex and race/ethnicity, please see NCHS’s Funeral Director’s Handbook on Death Registration and Fetal Death Reporting (https://www.cdc.gov/nchs/data/nvss/handbook/2019-Funeral-Directors-Handbook-508.pdf).&#10;">
            <a:extLst>
              <a:ext uri="{FF2B5EF4-FFF2-40B4-BE49-F238E27FC236}">
                <a16:creationId xmlns:a16="http://schemas.microsoft.com/office/drawing/2014/main" id="{02539561-8043-49AD-B306-134E0E683130}"/>
              </a:ext>
            </a:extLst>
          </p:cNvPr>
          <p:cNvPicPr>
            <a:picLocks noChangeAspect="1"/>
          </p:cNvPicPr>
          <p:nvPr/>
        </p:nvPicPr>
        <p:blipFill>
          <a:blip r:embed="rId3"/>
          <a:stretch>
            <a:fillRect/>
          </a:stretch>
        </p:blipFill>
        <p:spPr>
          <a:xfrm>
            <a:off x="923226" y="917761"/>
            <a:ext cx="7297544" cy="3804234"/>
          </a:xfrm>
          <a:prstGeom prst="rect">
            <a:avLst/>
          </a:prstGeom>
        </p:spPr>
      </p:pic>
      <p:sp>
        <p:nvSpPr>
          <p:cNvPr id="25" name="TextBox 24"/>
          <p:cNvSpPr txBox="1"/>
          <p:nvPr/>
        </p:nvSpPr>
        <p:spPr>
          <a:xfrm>
            <a:off x="3743324" y="4352403"/>
            <a:ext cx="1657350" cy="307777"/>
          </a:xfrm>
          <a:prstGeom prst="rect">
            <a:avLst/>
          </a:prstGeom>
          <a:noFill/>
          <a:effectLst/>
        </p:spPr>
        <p:txBody>
          <a:bodyPr wrap="square" rtlCol="0">
            <a:spAutoFit/>
          </a:bodyPr>
          <a:lstStyle/>
          <a:p>
            <a:pPr algn="ctr"/>
            <a:r>
              <a:rPr lang="en-US" sz="1400" dirty="0">
                <a:solidFill>
                  <a:srgbClr val="5F5F5F"/>
                </a:solidFill>
                <a:latin typeface="Calibri" panose="020F0502020204030204" pitchFamily="34" charset="0"/>
              </a:rPr>
              <a:t>Year of </a:t>
            </a:r>
            <a:r>
              <a:rPr lang="en-US" sz="1400" dirty="0">
                <a:solidFill>
                  <a:schemeClr val="accent4">
                    <a:lumMod val="75000"/>
                  </a:schemeClr>
                </a:solidFill>
                <a:latin typeface="Calibri" panose="020F0502020204030204" pitchFamily="34" charset="0"/>
              </a:rPr>
              <a:t>death</a:t>
            </a:r>
          </a:p>
        </p:txBody>
      </p:sp>
      <p:sp>
        <p:nvSpPr>
          <p:cNvPr id="27" name="TextBox 26"/>
          <p:cNvSpPr txBox="1"/>
          <p:nvPr/>
        </p:nvSpPr>
        <p:spPr>
          <a:xfrm rot="16200000">
            <a:off x="-395256" y="2325529"/>
            <a:ext cx="2046254" cy="492443"/>
          </a:xfrm>
          <a:prstGeom prst="rect">
            <a:avLst/>
          </a:prstGeom>
          <a:noFill/>
          <a:effectLst/>
        </p:spPr>
        <p:txBody>
          <a:bodyPr wrap="square" rtlCol="0">
            <a:spAutoFit/>
          </a:bodyPr>
          <a:lstStyle/>
          <a:p>
            <a:pPr algn="ctr"/>
            <a:r>
              <a:rPr lang="en-US" sz="1400" dirty="0">
                <a:solidFill>
                  <a:schemeClr val="tx2">
                    <a:lumMod val="50000"/>
                  </a:schemeClr>
                </a:solidFill>
                <a:latin typeface="Calibri" panose="020F0502020204030204" pitchFamily="34" charset="0"/>
              </a:rPr>
              <a:t>Deaths, Rate </a:t>
            </a:r>
          </a:p>
          <a:p>
            <a:pPr algn="ctr"/>
            <a:r>
              <a:rPr lang="en-US" sz="1200" dirty="0">
                <a:solidFill>
                  <a:schemeClr val="tx2">
                    <a:lumMod val="50000"/>
                  </a:schemeClr>
                </a:solidFill>
                <a:latin typeface="Calibri" panose="020F0502020204030204" pitchFamily="34" charset="0"/>
              </a:rPr>
              <a:t>(per 100,000 population)</a:t>
            </a:r>
            <a:endParaRPr lang="en-US" sz="1200" dirty="0">
              <a:solidFill>
                <a:schemeClr val="tx2">
                  <a:lumMod val="50000"/>
                </a:schemeClr>
              </a:solidFill>
            </a:endParaRPr>
          </a:p>
        </p:txBody>
      </p:sp>
      <p:sp>
        <p:nvSpPr>
          <p:cNvPr id="8" name="Text Placeholder 3">
            <a:extLst>
              <a:ext uri="{FF2B5EF4-FFF2-40B4-BE49-F238E27FC236}">
                <a16:creationId xmlns:a16="http://schemas.microsoft.com/office/drawing/2014/main" id="{34DF9C8A-44A2-446A-835D-28CF5383DA7F}"/>
              </a:ext>
            </a:extLst>
          </p:cNvPr>
          <p:cNvSpPr txBox="1">
            <a:spLocks/>
          </p:cNvSpPr>
          <p:nvPr/>
        </p:nvSpPr>
        <p:spPr bwMode="auto">
          <a:xfrm>
            <a:off x="926211" y="4660180"/>
            <a:ext cx="7944043" cy="46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100"/>
              </a:lnSpc>
              <a:buNone/>
            </a:pPr>
            <a:r>
              <a:rPr lang="en-US" sz="900" dirty="0">
                <a:solidFill>
                  <a:srgbClr val="5F5F5F"/>
                </a:solidFill>
                <a:cs typeface="Arial" pitchFamily="34" charset="0"/>
              </a:rPr>
              <a:t>*Does not include persons of Hispanic/Latino ethnicity.</a:t>
            </a:r>
          </a:p>
          <a:p>
            <a:pPr marL="0" indent="0">
              <a:lnSpc>
                <a:spcPts val="1100"/>
              </a:lnSpc>
              <a:buFont typeface="Wingdings" panose="05000000000000000000" pitchFamily="2" charset="2"/>
              <a:buNone/>
            </a:pPr>
            <a:r>
              <a:rPr lang="en-US" sz="900" dirty="0"/>
              <a:t>** Deaths with an underlying cause of unintentional overdose are a subset of deaths with an underlying cause of unintentional injury.</a:t>
            </a:r>
          </a:p>
          <a:p>
            <a:pPr marL="0" indent="0">
              <a:lnSpc>
                <a:spcPts val="1100"/>
              </a:lnSpc>
              <a:buFont typeface="Wingdings" panose="05000000000000000000" pitchFamily="2" charset="2"/>
              <a:buNone/>
            </a:pPr>
            <a:endParaRPr lang="en-US" sz="900" dirty="0">
              <a:solidFill>
                <a:srgbClr val="5F5F5F"/>
              </a:solidFill>
              <a:cs typeface="Arial" pitchFamily="34" charset="0"/>
            </a:endParaRPr>
          </a:p>
          <a:p>
            <a:pPr marL="0" indent="0">
              <a:lnSpc>
                <a:spcPts val="1100"/>
              </a:lnSpc>
              <a:buFont typeface="Wingdings" panose="05000000000000000000" pitchFamily="2" charset="2"/>
              <a:buNone/>
            </a:pPr>
            <a:endParaRPr lang="en-US" sz="900" dirty="0"/>
          </a:p>
        </p:txBody>
      </p:sp>
    </p:spTree>
    <p:extLst>
      <p:ext uri="{BB962C8B-B14F-4D97-AF65-F5344CB8AC3E}">
        <p14:creationId xmlns:p14="http://schemas.microsoft.com/office/powerpoint/2010/main" val="224847513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8" y="136825"/>
            <a:ext cx="9232272" cy="915063"/>
          </a:xfrm>
        </p:spPr>
        <p:txBody>
          <a:bodyPr/>
          <a:lstStyle/>
          <a:p>
            <a:pPr algn="ctr">
              <a:lnSpc>
                <a:spcPts val="2600"/>
              </a:lnSpc>
            </a:pPr>
            <a:r>
              <a:rPr lang="en-US" sz="2000" dirty="0"/>
              <a:t>Trends in Annual Rates of Death due to HIV Disease as the Underlying Cause versus the 5 Leading Causes among Black/African American* Females Aged 25–44 Years </a:t>
            </a:r>
            <a:br>
              <a:rPr lang="en-US" sz="2000" dirty="0"/>
            </a:br>
            <a:r>
              <a:rPr lang="en-US" sz="2000" dirty="0"/>
              <a:t>1999–2020—United States</a:t>
            </a:r>
          </a:p>
        </p:txBody>
      </p:sp>
      <p:pic>
        <p:nvPicPr>
          <p:cNvPr id="3" name="Picture 2" descr="Among Black/African American females aged 25 to 44 years, the rate of death with HIV disease as the underlying cause was the 3rd leading cause of death in 1999 through 2007. The rate of HIV disease as the underlying cause of death continued to fall and was ranked 10th among all causes of death in 2020, when it caused 245 deaths, or about 2% of all deaths in this group.&#10;&#10;Deaths attributed to COVID-19 were among the top 5 leading causes in 2020 for this group. No deaths in the United States were attributed to COVID-19 as the underlying cause before 2020.&#10;&#10;Does not include persons of Hispanic/Latino ethnicity.&#10;&#10;The data for this slide come from death certificate data compiled by the National Center for Health Statistics and downloaded from the CDC WONDER Online Database https://wonder.cdc.gov/.&#10;For details on reporting of sex and race/ethnicity, please see NCHS’s Funeral Director’s Handbook on Death Registration and Fetal Death Reporting (https://www.cdc.gov/nchs/data/nvss/handbook/2019-Funeral-Directors-Handbook-508.pdf).&#10;">
            <a:extLst>
              <a:ext uri="{FF2B5EF4-FFF2-40B4-BE49-F238E27FC236}">
                <a16:creationId xmlns:a16="http://schemas.microsoft.com/office/drawing/2014/main" id="{F34F09EE-7400-472D-B31D-8288EE235077}"/>
              </a:ext>
            </a:extLst>
          </p:cNvPr>
          <p:cNvPicPr>
            <a:picLocks noChangeAspect="1"/>
          </p:cNvPicPr>
          <p:nvPr/>
        </p:nvPicPr>
        <p:blipFill>
          <a:blip r:embed="rId3"/>
          <a:stretch>
            <a:fillRect/>
          </a:stretch>
        </p:blipFill>
        <p:spPr>
          <a:xfrm>
            <a:off x="764716" y="713362"/>
            <a:ext cx="7614564" cy="4023709"/>
          </a:xfrm>
          <a:prstGeom prst="rect">
            <a:avLst/>
          </a:prstGeom>
        </p:spPr>
      </p:pic>
      <p:sp>
        <p:nvSpPr>
          <p:cNvPr id="25" name="TextBox 24"/>
          <p:cNvSpPr txBox="1"/>
          <p:nvPr/>
        </p:nvSpPr>
        <p:spPr>
          <a:xfrm>
            <a:off x="3743323" y="4317017"/>
            <a:ext cx="1657350" cy="307777"/>
          </a:xfrm>
          <a:prstGeom prst="rect">
            <a:avLst/>
          </a:prstGeom>
          <a:noFill/>
          <a:effectLst/>
        </p:spPr>
        <p:txBody>
          <a:bodyPr wrap="square" rtlCol="0">
            <a:spAutoFit/>
          </a:bodyPr>
          <a:lstStyle/>
          <a:p>
            <a:pPr algn="ctr"/>
            <a:r>
              <a:rPr lang="en-US" sz="1400" dirty="0">
                <a:solidFill>
                  <a:srgbClr val="5F5F5F"/>
                </a:solidFill>
                <a:latin typeface="Calibri" panose="020F0502020204030204" pitchFamily="34" charset="0"/>
              </a:rPr>
              <a:t>Year of death</a:t>
            </a:r>
          </a:p>
        </p:txBody>
      </p:sp>
      <p:sp>
        <p:nvSpPr>
          <p:cNvPr id="27" name="TextBox 26"/>
          <p:cNvSpPr txBox="1"/>
          <p:nvPr/>
        </p:nvSpPr>
        <p:spPr>
          <a:xfrm rot="16200000">
            <a:off x="-501360" y="2325529"/>
            <a:ext cx="2046254" cy="492443"/>
          </a:xfrm>
          <a:prstGeom prst="rect">
            <a:avLst/>
          </a:prstGeom>
          <a:noFill/>
          <a:effectLst/>
        </p:spPr>
        <p:txBody>
          <a:bodyPr wrap="square" rtlCol="0">
            <a:spAutoFit/>
          </a:bodyPr>
          <a:lstStyle/>
          <a:p>
            <a:pPr algn="ctr"/>
            <a:r>
              <a:rPr lang="en-US" sz="1400" dirty="0">
                <a:solidFill>
                  <a:schemeClr val="tx2">
                    <a:lumMod val="50000"/>
                  </a:schemeClr>
                </a:solidFill>
                <a:latin typeface="Calibri" panose="020F0502020204030204" pitchFamily="34" charset="0"/>
              </a:rPr>
              <a:t>Deaths, Rate </a:t>
            </a:r>
          </a:p>
          <a:p>
            <a:pPr algn="ctr"/>
            <a:r>
              <a:rPr lang="en-US" sz="1200" dirty="0">
                <a:solidFill>
                  <a:schemeClr val="tx2">
                    <a:lumMod val="50000"/>
                  </a:schemeClr>
                </a:solidFill>
                <a:latin typeface="Calibri" panose="020F0502020204030204" pitchFamily="34" charset="0"/>
              </a:rPr>
              <a:t>(per 100,000 population)</a:t>
            </a:r>
            <a:endParaRPr lang="en-US" sz="1200" dirty="0">
              <a:solidFill>
                <a:schemeClr val="tx2">
                  <a:lumMod val="50000"/>
                </a:schemeClr>
              </a:solidFill>
            </a:endParaRPr>
          </a:p>
        </p:txBody>
      </p:sp>
      <p:sp>
        <p:nvSpPr>
          <p:cNvPr id="7" name="Text Placeholder 3">
            <a:extLst>
              <a:ext uri="{FF2B5EF4-FFF2-40B4-BE49-F238E27FC236}">
                <a16:creationId xmlns:a16="http://schemas.microsoft.com/office/drawing/2014/main" id="{1A508AF1-0C9B-43FF-9FEF-081C3A867799}"/>
              </a:ext>
            </a:extLst>
          </p:cNvPr>
          <p:cNvSpPr txBox="1">
            <a:spLocks/>
          </p:cNvSpPr>
          <p:nvPr/>
        </p:nvSpPr>
        <p:spPr bwMode="auto">
          <a:xfrm>
            <a:off x="869228" y="4537808"/>
            <a:ext cx="8164667" cy="46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100"/>
              </a:lnSpc>
              <a:buNone/>
            </a:pPr>
            <a:r>
              <a:rPr lang="en-US" sz="900" dirty="0">
                <a:solidFill>
                  <a:srgbClr val="5F5F5F"/>
                </a:solidFill>
                <a:cs typeface="Arial" pitchFamily="34" charset="0"/>
              </a:rPr>
              <a:t>*Does not include persons of Hispanic/Latino ethnicity.</a:t>
            </a:r>
          </a:p>
          <a:p>
            <a:pPr marL="0" indent="0">
              <a:lnSpc>
                <a:spcPts val="1100"/>
              </a:lnSpc>
              <a:buFont typeface="Wingdings" panose="05000000000000000000" pitchFamily="2" charset="2"/>
              <a:buNone/>
            </a:pPr>
            <a:r>
              <a:rPr lang="en-US" sz="900" dirty="0"/>
              <a:t>** Deaths with an underlying cause of unintentional overdose are a subset of deaths with an underlying cause of unintentional injury.</a:t>
            </a:r>
          </a:p>
          <a:p>
            <a:pPr marL="0" indent="0">
              <a:lnSpc>
                <a:spcPts val="1100"/>
              </a:lnSpc>
              <a:buFont typeface="Wingdings" panose="05000000000000000000" pitchFamily="2" charset="2"/>
              <a:buNone/>
            </a:pPr>
            <a:endParaRPr lang="en-US" sz="900" dirty="0">
              <a:solidFill>
                <a:srgbClr val="5F5F5F"/>
              </a:solidFill>
              <a:cs typeface="Arial" pitchFamily="34" charset="0"/>
            </a:endParaRPr>
          </a:p>
          <a:p>
            <a:pPr marL="0" indent="0">
              <a:lnSpc>
                <a:spcPts val="1100"/>
              </a:lnSpc>
              <a:buFont typeface="Wingdings" panose="05000000000000000000" pitchFamily="2" charset="2"/>
              <a:buNone/>
            </a:pPr>
            <a:endParaRPr lang="en-US" sz="900" dirty="0"/>
          </a:p>
        </p:txBody>
      </p:sp>
    </p:spTree>
    <p:extLst>
      <p:ext uri="{BB962C8B-B14F-4D97-AF65-F5344CB8AC3E}">
        <p14:creationId xmlns:p14="http://schemas.microsoft.com/office/powerpoint/2010/main" val="77899876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49" y="167360"/>
            <a:ext cx="8776902" cy="858770"/>
          </a:xfrm>
        </p:spPr>
        <p:txBody>
          <a:bodyPr/>
          <a:lstStyle/>
          <a:p>
            <a:pPr algn="ctr">
              <a:lnSpc>
                <a:spcPts val="2600"/>
              </a:lnSpc>
            </a:pPr>
            <a:r>
              <a:rPr lang="en-US" sz="2000" dirty="0"/>
              <a:t>Trends in Annual Rates of Death with HIV Disease as the Underlying Cause versus the 5 Leading Causes among Hispanic/Latino* Males Aged 25–44 Years </a:t>
            </a:r>
            <a:br>
              <a:rPr lang="en-US" sz="2000" dirty="0"/>
            </a:br>
            <a:r>
              <a:rPr lang="en-US" sz="2000" dirty="0"/>
              <a:t>1999–2020—United States</a:t>
            </a:r>
          </a:p>
        </p:txBody>
      </p:sp>
      <p:pic>
        <p:nvPicPr>
          <p:cNvPr id="3" name="Picture 2" descr="Among Hispanic/Latino males aged 25 to 44 years, HIV disease was the 3rd leading cause of death in 1999 and 2000, falling to 4th in 2001. The rate of HIV disease as the underlying cause of death continued to fall and was ranked 11th among all causes of death in 2020, when it caused 177 deaths, or about 1% of all deaths in the group.  &#10;&#10;Deaths attributed to COVID-19 were among the top 5 leading causes in 2020 for this group. No deaths in the United States were attributed to COVID-19 as the underlying cause before 2020.&#10;  &#10;Hispanic/Latino persons can be of any race. &#10; &#10;The data for this slide come from death certificate data compiled by the National Center for Health Statistics and downloaded from the CDC WONDER Online Database https://wonder.cdc.gov/.&#10;For details on reporting of sex and race/ethnicity, please see NCHS’s Funeral Director’s Handbook on Death Registration and Fetal Death Reporting (https://www.cdc.gov/nchs/data/nvss/handbook/2019-Funeral-Directors-Handbook-508.pdf).&#10;">
            <a:extLst>
              <a:ext uri="{FF2B5EF4-FFF2-40B4-BE49-F238E27FC236}">
                <a16:creationId xmlns:a16="http://schemas.microsoft.com/office/drawing/2014/main" id="{66F41C70-5302-44AC-BEFF-8162AA1E033E}"/>
              </a:ext>
            </a:extLst>
          </p:cNvPr>
          <p:cNvPicPr>
            <a:picLocks noChangeAspect="1"/>
          </p:cNvPicPr>
          <p:nvPr/>
        </p:nvPicPr>
        <p:blipFill>
          <a:blip r:embed="rId3"/>
          <a:stretch>
            <a:fillRect/>
          </a:stretch>
        </p:blipFill>
        <p:spPr>
          <a:xfrm>
            <a:off x="852492" y="784422"/>
            <a:ext cx="7773074" cy="3865199"/>
          </a:xfrm>
          <a:prstGeom prst="rect">
            <a:avLst/>
          </a:prstGeom>
        </p:spPr>
      </p:pic>
      <p:sp>
        <p:nvSpPr>
          <p:cNvPr id="28" name="Text Placeholder 3"/>
          <p:cNvSpPr>
            <a:spLocks noGrp="1"/>
          </p:cNvSpPr>
          <p:nvPr>
            <p:ph type="body" sz="quarter" idx="10"/>
          </p:nvPr>
        </p:nvSpPr>
        <p:spPr>
          <a:xfrm>
            <a:off x="852492" y="4529949"/>
            <a:ext cx="7973538" cy="481737"/>
          </a:xfrm>
          <a:prstGeom prst="rect">
            <a:avLst/>
          </a:prstGeom>
        </p:spPr>
        <p:txBody>
          <a:bodyPr/>
          <a:lstStyle/>
          <a:p>
            <a:pPr marL="0" indent="0">
              <a:lnSpc>
                <a:spcPts val="1100"/>
              </a:lnSpc>
              <a:buNone/>
            </a:pPr>
            <a:r>
              <a:rPr lang="en-US" sz="900" dirty="0">
                <a:solidFill>
                  <a:srgbClr val="5F5F5F"/>
                </a:solidFill>
              </a:rPr>
              <a:t>*Hispanic/Latino persons can be of any race.</a:t>
            </a:r>
          </a:p>
          <a:p>
            <a:pPr marL="0" indent="0">
              <a:lnSpc>
                <a:spcPts val="1100"/>
              </a:lnSpc>
              <a:buNone/>
            </a:pPr>
            <a:r>
              <a:rPr lang="en-US" sz="900" dirty="0"/>
              <a:t> ** Deaths with an underlying cause of unintentional overdose are a subset of deaths with an underlying cause of unintentional injury</a:t>
            </a:r>
          </a:p>
          <a:p>
            <a:pPr marL="0" indent="0">
              <a:lnSpc>
                <a:spcPts val="1100"/>
              </a:lnSpc>
              <a:buNone/>
            </a:pPr>
            <a:endParaRPr lang="en-US" sz="900" dirty="0"/>
          </a:p>
        </p:txBody>
      </p:sp>
      <p:sp>
        <p:nvSpPr>
          <p:cNvPr id="25" name="TextBox 24"/>
          <p:cNvSpPr txBox="1"/>
          <p:nvPr/>
        </p:nvSpPr>
        <p:spPr>
          <a:xfrm>
            <a:off x="3958492" y="4343732"/>
            <a:ext cx="1761536" cy="307777"/>
          </a:xfrm>
          <a:prstGeom prst="rect">
            <a:avLst/>
          </a:prstGeom>
          <a:noFill/>
          <a:effectLst/>
        </p:spPr>
        <p:txBody>
          <a:bodyPr wrap="square" rtlCol="0">
            <a:spAutoFit/>
          </a:bodyPr>
          <a:lstStyle/>
          <a:p>
            <a:pPr algn="ctr"/>
            <a:r>
              <a:rPr lang="en-US" sz="1400" dirty="0">
                <a:solidFill>
                  <a:srgbClr val="5F5F5F"/>
                </a:solidFill>
                <a:latin typeface="Calibri" panose="020F0502020204030204" pitchFamily="34" charset="0"/>
              </a:rPr>
              <a:t>Year of </a:t>
            </a:r>
            <a:r>
              <a:rPr lang="en-US" sz="1400" dirty="0">
                <a:solidFill>
                  <a:schemeClr val="accent4">
                    <a:lumMod val="75000"/>
                  </a:schemeClr>
                </a:solidFill>
                <a:latin typeface="Calibri" panose="020F0502020204030204" pitchFamily="34" charset="0"/>
              </a:rPr>
              <a:t>death</a:t>
            </a:r>
          </a:p>
        </p:txBody>
      </p:sp>
      <p:sp>
        <p:nvSpPr>
          <p:cNvPr id="27" name="TextBox 26"/>
          <p:cNvSpPr txBox="1"/>
          <p:nvPr/>
        </p:nvSpPr>
        <p:spPr>
          <a:xfrm rot="16200000">
            <a:off x="-416857" y="2325529"/>
            <a:ext cx="2046254" cy="492443"/>
          </a:xfrm>
          <a:prstGeom prst="rect">
            <a:avLst/>
          </a:prstGeom>
          <a:noFill/>
          <a:effectLst/>
        </p:spPr>
        <p:txBody>
          <a:bodyPr wrap="square" rtlCol="0">
            <a:spAutoFit/>
          </a:bodyPr>
          <a:lstStyle/>
          <a:p>
            <a:pPr algn="ctr"/>
            <a:r>
              <a:rPr lang="en-US" sz="1400" dirty="0">
                <a:solidFill>
                  <a:schemeClr val="tx2">
                    <a:lumMod val="50000"/>
                  </a:schemeClr>
                </a:solidFill>
                <a:latin typeface="Calibri" panose="020F0502020204030204" pitchFamily="34" charset="0"/>
              </a:rPr>
              <a:t>Deaths, Rate </a:t>
            </a:r>
          </a:p>
          <a:p>
            <a:pPr algn="ctr"/>
            <a:r>
              <a:rPr lang="en-US" sz="1200" dirty="0">
                <a:solidFill>
                  <a:schemeClr val="tx2">
                    <a:lumMod val="50000"/>
                  </a:schemeClr>
                </a:solidFill>
                <a:latin typeface="Calibri" panose="020F0502020204030204" pitchFamily="34" charset="0"/>
              </a:rPr>
              <a:t>(per 100,000 population)</a:t>
            </a:r>
            <a:endParaRPr lang="en-US" sz="1200" dirty="0">
              <a:solidFill>
                <a:schemeClr val="tx2">
                  <a:lumMod val="50000"/>
                </a:schemeClr>
              </a:solidFill>
            </a:endParaRPr>
          </a:p>
        </p:txBody>
      </p:sp>
    </p:spTree>
    <p:extLst>
      <p:ext uri="{BB962C8B-B14F-4D97-AF65-F5344CB8AC3E}">
        <p14:creationId xmlns:p14="http://schemas.microsoft.com/office/powerpoint/2010/main" val="83917394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8" y="145690"/>
            <a:ext cx="9109056" cy="970103"/>
          </a:xfrm>
        </p:spPr>
        <p:txBody>
          <a:bodyPr/>
          <a:lstStyle/>
          <a:p>
            <a:pPr algn="ctr">
              <a:lnSpc>
                <a:spcPts val="2600"/>
              </a:lnSpc>
            </a:pPr>
            <a:r>
              <a:rPr lang="en-US" sz="2000" dirty="0"/>
              <a:t>Trends in Annual Rates of Death due to HIV Disease as the Underlying Cause versus the 5 Leading Causes among Hispanic/Latino* Females, Aged 25–44 Years </a:t>
            </a:r>
            <a:br>
              <a:rPr lang="en-US" sz="2000" dirty="0"/>
            </a:br>
            <a:r>
              <a:rPr lang="en-US" sz="2000" dirty="0"/>
              <a:t>1999–2020—United States</a:t>
            </a:r>
          </a:p>
        </p:txBody>
      </p:sp>
      <p:pic>
        <p:nvPicPr>
          <p:cNvPr id="3" name="Picture 2" descr="Among Hispanic/Latino females aged 25 to 44 years, HIV disease was the 3rd leading cause of death in 1999, falling to 4th in 2000. The rate of HIV disease as the underlying cause of death continued to fall and was ranked 18th among all causes of death in 2020, when it caused 23 deaths, or less than 1% of all deaths in the group.  &#10;&#10;Deaths attributed to COVID-19 were among the top 5 leading causes in 2020 for this group. No deaths in the United States were attributed to COVID-19 as the underlying cause before 2020.&#10;  &#10;Hispanic/Latino persons can be of any race.  &#10;&#10;The data for this slide come from death certificate data compiled by the National Center for Health Statistics and downloaded from the CDC WONDER Online Database https://wonder.cdc.gov/.&#10;For details on reporting of sex and race/ethnicity, please see NCHS’s Funeral Director’s Handbook on Death Registration and Fetal Death Reporting (https://www.cdc.gov/nchs/data/nvss/handbook/2019-Funeral-Directors-Handbook-508.pdf).&#10;">
            <a:extLst>
              <a:ext uri="{FF2B5EF4-FFF2-40B4-BE49-F238E27FC236}">
                <a16:creationId xmlns:a16="http://schemas.microsoft.com/office/drawing/2014/main" id="{7E8A1078-666F-44D3-B70E-871CAD779F2C}"/>
              </a:ext>
            </a:extLst>
          </p:cNvPr>
          <p:cNvPicPr>
            <a:picLocks noChangeAspect="1"/>
          </p:cNvPicPr>
          <p:nvPr/>
        </p:nvPicPr>
        <p:blipFill>
          <a:blip r:embed="rId3"/>
          <a:stretch>
            <a:fillRect/>
          </a:stretch>
        </p:blipFill>
        <p:spPr>
          <a:xfrm>
            <a:off x="921499" y="806278"/>
            <a:ext cx="7596274" cy="3743268"/>
          </a:xfrm>
          <a:prstGeom prst="rect">
            <a:avLst/>
          </a:prstGeom>
        </p:spPr>
      </p:pic>
      <p:sp>
        <p:nvSpPr>
          <p:cNvPr id="25" name="TextBox 24"/>
          <p:cNvSpPr txBox="1"/>
          <p:nvPr/>
        </p:nvSpPr>
        <p:spPr>
          <a:xfrm>
            <a:off x="3890961" y="4048261"/>
            <a:ext cx="1657350" cy="307777"/>
          </a:xfrm>
          <a:prstGeom prst="rect">
            <a:avLst/>
          </a:prstGeom>
          <a:noFill/>
          <a:effectLst/>
        </p:spPr>
        <p:txBody>
          <a:bodyPr wrap="square" rtlCol="0">
            <a:spAutoFit/>
          </a:bodyPr>
          <a:lstStyle/>
          <a:p>
            <a:pPr algn="ctr"/>
            <a:r>
              <a:rPr lang="en-US" sz="1400">
                <a:solidFill>
                  <a:srgbClr val="5F5F5F"/>
                </a:solidFill>
                <a:latin typeface="Calibri" panose="020F0502020204030204" pitchFamily="34" charset="0"/>
              </a:rPr>
              <a:t>Year of death</a:t>
            </a:r>
          </a:p>
        </p:txBody>
      </p:sp>
      <p:sp>
        <p:nvSpPr>
          <p:cNvPr id="27" name="TextBox 26"/>
          <p:cNvSpPr txBox="1"/>
          <p:nvPr/>
        </p:nvSpPr>
        <p:spPr>
          <a:xfrm rot="16200000">
            <a:off x="-200878" y="2151498"/>
            <a:ext cx="2046254" cy="492443"/>
          </a:xfrm>
          <a:prstGeom prst="rect">
            <a:avLst/>
          </a:prstGeom>
          <a:noFill/>
          <a:effectLst/>
        </p:spPr>
        <p:txBody>
          <a:bodyPr wrap="square" rtlCol="0">
            <a:spAutoFit/>
          </a:bodyPr>
          <a:lstStyle/>
          <a:p>
            <a:pPr algn="ctr"/>
            <a:r>
              <a:rPr lang="en-US" sz="1400" dirty="0">
                <a:solidFill>
                  <a:schemeClr val="tx2">
                    <a:lumMod val="50000"/>
                  </a:schemeClr>
                </a:solidFill>
                <a:latin typeface="Calibri" panose="020F0502020204030204" pitchFamily="34" charset="0"/>
              </a:rPr>
              <a:t>Deaths, Rate </a:t>
            </a:r>
          </a:p>
          <a:p>
            <a:pPr algn="ctr"/>
            <a:r>
              <a:rPr lang="en-US" sz="1200" dirty="0">
                <a:solidFill>
                  <a:schemeClr val="tx2">
                    <a:lumMod val="50000"/>
                  </a:schemeClr>
                </a:solidFill>
                <a:latin typeface="Calibri" panose="020F0502020204030204" pitchFamily="34" charset="0"/>
              </a:rPr>
              <a:t>(per 100,000 population)</a:t>
            </a:r>
            <a:endParaRPr lang="en-US" sz="1200" dirty="0">
              <a:solidFill>
                <a:schemeClr val="tx2">
                  <a:lumMod val="50000"/>
                </a:schemeClr>
              </a:solidFill>
            </a:endParaRPr>
          </a:p>
        </p:txBody>
      </p:sp>
      <p:sp>
        <p:nvSpPr>
          <p:cNvPr id="7" name="Text Placeholder 3">
            <a:extLst>
              <a:ext uri="{FF2B5EF4-FFF2-40B4-BE49-F238E27FC236}">
                <a16:creationId xmlns:a16="http://schemas.microsoft.com/office/drawing/2014/main" id="{44141D07-5FC6-4F48-B412-DBAE774E7EB8}"/>
              </a:ext>
            </a:extLst>
          </p:cNvPr>
          <p:cNvSpPr txBox="1">
            <a:spLocks/>
          </p:cNvSpPr>
          <p:nvPr/>
        </p:nvSpPr>
        <p:spPr bwMode="auto">
          <a:xfrm>
            <a:off x="822249" y="4501236"/>
            <a:ext cx="7092968" cy="48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100"/>
              </a:lnSpc>
              <a:buNone/>
            </a:pPr>
            <a:r>
              <a:rPr lang="en-US" sz="900" dirty="0">
                <a:solidFill>
                  <a:srgbClr val="5F5F5F"/>
                </a:solidFill>
              </a:rPr>
              <a:t>*Hispanic/Latino persons can be of any race.</a:t>
            </a:r>
          </a:p>
          <a:p>
            <a:pPr marL="0" indent="0">
              <a:lnSpc>
                <a:spcPts val="1100"/>
              </a:lnSpc>
              <a:buFont typeface="Wingdings" panose="05000000000000000000" pitchFamily="2" charset="2"/>
              <a:buNone/>
            </a:pPr>
            <a:r>
              <a:rPr lang="en-US" sz="900" dirty="0"/>
              <a:t>** Deaths with an underlying cause of unintentional overdose are a subset of deaths with an underlying cause of unintentional injury</a:t>
            </a:r>
          </a:p>
        </p:txBody>
      </p:sp>
    </p:spTree>
    <p:extLst>
      <p:ext uri="{BB962C8B-B14F-4D97-AF65-F5344CB8AC3E}">
        <p14:creationId xmlns:p14="http://schemas.microsoft.com/office/powerpoint/2010/main" val="49255267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955" y="450423"/>
            <a:ext cx="10381907" cy="673076"/>
          </a:xfrm>
        </p:spPr>
        <p:txBody>
          <a:bodyPr/>
          <a:lstStyle/>
          <a:p>
            <a:pPr algn="ctr">
              <a:lnSpc>
                <a:spcPts val="2600"/>
              </a:lnSpc>
            </a:pPr>
            <a:r>
              <a:rPr lang="en-US" sz="2000" dirty="0"/>
              <a:t>Annual Rate of Death with HIV Disease as the Underlying Cause versus the</a:t>
            </a:r>
            <a:br>
              <a:rPr lang="en-US" sz="2000" dirty="0"/>
            </a:br>
            <a:r>
              <a:rPr lang="en-US" sz="2000" dirty="0"/>
              <a:t>5 Leading Causes among Persons Aged 25–44 Years, By Race/Ethnicity </a:t>
            </a:r>
            <a:br>
              <a:rPr lang="en-US" sz="2000" dirty="0"/>
            </a:br>
            <a:r>
              <a:rPr lang="en-US" sz="2000" dirty="0"/>
              <a:t>2020—United States</a:t>
            </a:r>
          </a:p>
        </p:txBody>
      </p:sp>
      <p:pic>
        <p:nvPicPr>
          <p:cNvPr id="3" name="Picture 2" descr="Unintentional Injury was the highest underlying cause of death among all race/ethnicity groups aged 25 to 44 years in 2020, accounting for 62,372 deaths, or about 35% of deaths in this age group. Deaths due to unintentional injury impacted American Indian/Alaska Native persons aged 25-44 the greatest, at a rate of 149.7 deaths per 100,000 persons. Deaths with an underlying cause of HIV disease continue to disproportionally affect Black/African American persons, with an overall rate of 5.8 deaths per 100,000 persons in 2020.    &#10;  &#10;In 2020, COVID-19 was among the leading causes of death for all race/ethnicity groups aged 24-44 years except White persons. Deaths due to COVID-19 among Black/African persons aged 25-44 years were disproportionate, at a rate of 16.6 deaths per 100,000.&#10;&#10;Death rates are considered unreliable when the rate is calculated with a numerator of 20 or less. &#10;&#10;Hispanic/Latino persons can be of any race.&#10;&#10;The data for this slide come from death certificate data compiled by the National Center for Health Statistics and downloaded from the CDC WONDER Online Database https://wonder.cdc.gov/.&#10;For details on reporting of sex and race/ethnicity, please see NCHS’s Funeral Director’s Handbook on Death Registration and Fetal Death Reporting (https://www.cdc.gov/nchs/data/nvss/handbook/2019-Funeral-Directors-Handbook-508.pdf).&#10;  &#10;  &#10;">
            <a:extLst>
              <a:ext uri="{FF2B5EF4-FFF2-40B4-BE49-F238E27FC236}">
                <a16:creationId xmlns:a16="http://schemas.microsoft.com/office/drawing/2014/main" id="{4D421FF0-E0FF-4F44-80BD-2CD93D56C979}"/>
              </a:ext>
            </a:extLst>
          </p:cNvPr>
          <p:cNvPicPr>
            <a:picLocks noChangeAspect="1"/>
          </p:cNvPicPr>
          <p:nvPr/>
        </p:nvPicPr>
        <p:blipFill>
          <a:blip r:embed="rId3"/>
          <a:stretch>
            <a:fillRect/>
          </a:stretch>
        </p:blipFill>
        <p:spPr>
          <a:xfrm>
            <a:off x="664123" y="786961"/>
            <a:ext cx="7815749" cy="4078577"/>
          </a:xfrm>
          <a:prstGeom prst="rect">
            <a:avLst/>
          </a:prstGeom>
        </p:spPr>
      </p:pic>
      <p:sp>
        <p:nvSpPr>
          <p:cNvPr id="27" name="TextBox 26"/>
          <p:cNvSpPr txBox="1"/>
          <p:nvPr/>
        </p:nvSpPr>
        <p:spPr>
          <a:xfrm rot="16200000">
            <a:off x="-698080" y="1712078"/>
            <a:ext cx="2083195" cy="492443"/>
          </a:xfrm>
          <a:prstGeom prst="rect">
            <a:avLst/>
          </a:prstGeom>
          <a:noFill/>
          <a:effectLst/>
        </p:spPr>
        <p:txBody>
          <a:bodyPr wrap="square" rtlCol="0">
            <a:spAutoFit/>
          </a:bodyPr>
          <a:lstStyle/>
          <a:p>
            <a:pPr algn="ctr"/>
            <a:r>
              <a:rPr lang="en-US" sz="1400" dirty="0">
                <a:solidFill>
                  <a:schemeClr val="tx2">
                    <a:lumMod val="50000"/>
                  </a:schemeClr>
                </a:solidFill>
                <a:latin typeface="Calibri" panose="020F0502020204030204" pitchFamily="34" charset="0"/>
              </a:rPr>
              <a:t>Deaths, Rate </a:t>
            </a:r>
          </a:p>
          <a:p>
            <a:pPr algn="ctr"/>
            <a:r>
              <a:rPr lang="en-US" sz="1200" dirty="0">
                <a:solidFill>
                  <a:schemeClr val="tx2">
                    <a:lumMod val="50000"/>
                  </a:schemeClr>
                </a:solidFill>
                <a:latin typeface="Calibri" panose="020F0502020204030204" pitchFamily="34" charset="0"/>
              </a:rPr>
              <a:t>(per 100,000 population)</a:t>
            </a:r>
            <a:endParaRPr lang="en-US" sz="1200" dirty="0">
              <a:solidFill>
                <a:schemeClr val="tx2">
                  <a:lumMod val="50000"/>
                </a:schemeClr>
              </a:solidFill>
            </a:endParaRPr>
          </a:p>
        </p:txBody>
      </p:sp>
      <p:sp>
        <p:nvSpPr>
          <p:cNvPr id="16" name="Text Placeholder 3">
            <a:extLst>
              <a:ext uri="{FF2B5EF4-FFF2-40B4-BE49-F238E27FC236}">
                <a16:creationId xmlns:a16="http://schemas.microsoft.com/office/drawing/2014/main" id="{3345E29F-8A33-47FE-89D8-2AA71D7BF527}"/>
              </a:ext>
            </a:extLst>
          </p:cNvPr>
          <p:cNvSpPr txBox="1">
            <a:spLocks/>
          </p:cNvSpPr>
          <p:nvPr/>
        </p:nvSpPr>
        <p:spPr bwMode="auto">
          <a:xfrm>
            <a:off x="930211" y="4557997"/>
            <a:ext cx="6781800" cy="36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900" dirty="0"/>
              <a:t>*Hispanic/Latino persons can be of any race.</a:t>
            </a:r>
          </a:p>
          <a:p>
            <a:pPr marL="0" indent="0">
              <a:buFont typeface="Wingdings" panose="05000000000000000000" pitchFamily="2" charset="2"/>
              <a:buNone/>
            </a:pPr>
            <a:r>
              <a:rPr lang="en-US" sz="900" dirty="0">
                <a:solidFill>
                  <a:srgbClr val="5F5F5F"/>
                </a:solidFill>
              </a:rPr>
              <a:t>**Rate of death is less than 0.5 deaths per 100,000 persons.</a:t>
            </a:r>
          </a:p>
          <a:p>
            <a:pPr marL="0" indent="0">
              <a:buNone/>
            </a:pPr>
            <a:r>
              <a:rPr lang="en-US" sz="900" dirty="0">
                <a:solidFill>
                  <a:srgbClr val="5F5F5F"/>
                </a:solidFill>
              </a:rPr>
              <a:t>† Unreliable rate due to a numerator of less than 20 deaths.  </a:t>
            </a:r>
          </a:p>
          <a:p>
            <a:pPr marL="0" indent="0">
              <a:buFont typeface="Wingdings" panose="05000000000000000000" pitchFamily="2" charset="2"/>
              <a:buNone/>
            </a:pPr>
            <a:endParaRPr lang="en-US" sz="900" dirty="0">
              <a:solidFill>
                <a:srgbClr val="5F5F5F"/>
              </a:solidFill>
            </a:endParaRPr>
          </a:p>
          <a:p>
            <a:pPr marL="0" indent="0">
              <a:buFont typeface="Wingdings" panose="05000000000000000000" pitchFamily="2" charset="2"/>
              <a:buNone/>
            </a:pPr>
            <a:endParaRPr lang="en-US" sz="900" dirty="0">
              <a:solidFill>
                <a:srgbClr val="5F5F5F"/>
              </a:solidFill>
            </a:endParaRPr>
          </a:p>
          <a:p>
            <a:pPr marL="0" indent="0">
              <a:buFont typeface="Wingdings" panose="05000000000000000000" pitchFamily="2" charset="2"/>
              <a:buNone/>
            </a:pPr>
            <a:endParaRPr lang="en-US" sz="900" dirty="0"/>
          </a:p>
        </p:txBody>
      </p:sp>
    </p:spTree>
    <p:extLst>
      <p:ext uri="{BB962C8B-B14F-4D97-AF65-F5344CB8AC3E}">
        <p14:creationId xmlns:p14="http://schemas.microsoft.com/office/powerpoint/2010/main" val="156091515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997"/>
            <a:ext cx="8229600" cy="383956"/>
          </a:xfrm>
        </p:spPr>
        <p:txBody>
          <a:bodyPr/>
          <a:lstStyle/>
          <a:p>
            <a:pPr algn="ctr"/>
            <a:r>
              <a:rPr lang="en-US" sz="2000" dirty="0"/>
              <a:t>HIV Mortality Slides</a:t>
            </a:r>
          </a:p>
        </p:txBody>
      </p:sp>
      <p:sp>
        <p:nvSpPr>
          <p:cNvPr id="3" name="TextBox 2">
            <a:extLst>
              <a:ext uri="{FF2B5EF4-FFF2-40B4-BE49-F238E27FC236}">
                <a16:creationId xmlns:a16="http://schemas.microsoft.com/office/drawing/2014/main" id="{BC13EF48-49CC-4B20-A7E6-F898A4902594}"/>
              </a:ext>
            </a:extLst>
          </p:cNvPr>
          <p:cNvSpPr txBox="1"/>
          <p:nvPr/>
        </p:nvSpPr>
        <p:spPr>
          <a:xfrm>
            <a:off x="457200" y="893850"/>
            <a:ext cx="7574844" cy="646331"/>
          </a:xfrm>
          <a:prstGeom prst="rect">
            <a:avLst/>
          </a:prstGeom>
          <a:noFill/>
        </p:spPr>
        <p:txBody>
          <a:bodyPr wrap="square" rtlCol="0">
            <a:spAutoFit/>
          </a:bodyPr>
          <a:lstStyle/>
          <a:p>
            <a:r>
              <a:rPr lang="en-US" b="1">
                <a:solidFill>
                  <a:srgbClr val="C00000"/>
                </a:solidFill>
                <a:latin typeface="Calibri" panose="020F0502020204030204" pitchFamily="34" charset="0"/>
                <a:cs typeface="Calibri" panose="020F0502020204030204" pitchFamily="34" charset="0"/>
              </a:rPr>
              <a:t>Deaths due to HIV disease</a:t>
            </a:r>
          </a:p>
          <a:p>
            <a:r>
              <a:rPr lang="en-US" b="1">
                <a:solidFill>
                  <a:srgbClr val="C00000"/>
                </a:solidFill>
                <a:latin typeface="Calibri" panose="020F0502020204030204" pitchFamily="34" charset="0"/>
                <a:cs typeface="Calibri" panose="020F0502020204030204" pitchFamily="34" charset="0"/>
              </a:rPr>
              <a:t>		are not exactly the same as</a:t>
            </a:r>
          </a:p>
        </p:txBody>
      </p:sp>
      <p:sp>
        <p:nvSpPr>
          <p:cNvPr id="5" name="TextBox 4">
            <a:extLst>
              <a:ext uri="{FF2B5EF4-FFF2-40B4-BE49-F238E27FC236}">
                <a16:creationId xmlns:a16="http://schemas.microsoft.com/office/drawing/2014/main" id="{8401ECAE-14D3-4605-BA33-7418819AC085}"/>
              </a:ext>
            </a:extLst>
          </p:cNvPr>
          <p:cNvSpPr txBox="1"/>
          <p:nvPr/>
        </p:nvSpPr>
        <p:spPr>
          <a:xfrm>
            <a:off x="762071" y="3085220"/>
            <a:ext cx="1213556" cy="584775"/>
          </a:xfrm>
          <a:prstGeom prst="rect">
            <a:avLst/>
          </a:prstGeom>
          <a:noFill/>
        </p:spPr>
        <p:txBody>
          <a:bodyPr wrap="square" rtlCol="0">
            <a:spAutoFit/>
          </a:bodyPr>
          <a:lstStyle/>
          <a:p>
            <a:r>
              <a:rPr lang="en-US" sz="1600" b="1">
                <a:solidFill>
                  <a:srgbClr val="C00000"/>
                </a:solidFill>
                <a:latin typeface="Calibri" panose="020F0502020204030204" pitchFamily="34" charset="0"/>
                <a:cs typeface="Calibri" panose="020F0502020204030204" pitchFamily="34" charset="0"/>
              </a:rPr>
              <a:t>Due to HIV disease</a:t>
            </a:r>
            <a:endParaRPr lang="en-US" sz="1600">
              <a:solidFill>
                <a:srgbClr val="000000"/>
              </a:solidFill>
              <a:latin typeface="Calibri" panose="020F0502020204030204" pitchFamily="34" charset="0"/>
            </a:endParaRPr>
          </a:p>
        </p:txBody>
      </p:sp>
      <p:sp>
        <p:nvSpPr>
          <p:cNvPr id="6" name="Oval 5">
            <a:extLst>
              <a:ext uri="{FF2B5EF4-FFF2-40B4-BE49-F238E27FC236}">
                <a16:creationId xmlns:a16="http://schemas.microsoft.com/office/drawing/2014/main" id="{DC0A5378-067C-407A-BE10-9317E823A7B1}"/>
              </a:ext>
            </a:extLst>
          </p:cNvPr>
          <p:cNvSpPr/>
          <p:nvPr/>
        </p:nvSpPr>
        <p:spPr>
          <a:xfrm>
            <a:off x="2219325" y="1819275"/>
            <a:ext cx="2743200" cy="276225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BE3226"/>
                </a:solidFill>
              </a:ln>
              <a:noFill/>
            </a:endParaRPr>
          </a:p>
        </p:txBody>
      </p:sp>
      <p:sp>
        <p:nvSpPr>
          <p:cNvPr id="7" name="Oval 6">
            <a:extLst>
              <a:ext uri="{FF2B5EF4-FFF2-40B4-BE49-F238E27FC236}">
                <a16:creationId xmlns:a16="http://schemas.microsoft.com/office/drawing/2014/main" id="{3616B0E2-AE79-4CA6-AB08-5F281B06684B}"/>
              </a:ext>
            </a:extLst>
          </p:cNvPr>
          <p:cNvSpPr/>
          <p:nvPr/>
        </p:nvSpPr>
        <p:spPr>
          <a:xfrm>
            <a:off x="3057454" y="1819275"/>
            <a:ext cx="2743200" cy="2762250"/>
          </a:xfrm>
          <a:prstGeom prst="ellipse">
            <a:avLst/>
          </a:prstGeom>
          <a:noFill/>
          <a:ln w="762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BE3226"/>
                </a:solidFill>
              </a:ln>
              <a:noFill/>
            </a:endParaRPr>
          </a:p>
        </p:txBody>
      </p:sp>
      <p:sp>
        <p:nvSpPr>
          <p:cNvPr id="8" name="TextBox 7">
            <a:extLst>
              <a:ext uri="{FF2B5EF4-FFF2-40B4-BE49-F238E27FC236}">
                <a16:creationId xmlns:a16="http://schemas.microsoft.com/office/drawing/2014/main" id="{234F82A2-256E-40BB-B280-AC06C3556D28}"/>
              </a:ext>
            </a:extLst>
          </p:cNvPr>
          <p:cNvSpPr txBox="1"/>
          <p:nvPr/>
        </p:nvSpPr>
        <p:spPr>
          <a:xfrm>
            <a:off x="5206223" y="1448504"/>
            <a:ext cx="4097434" cy="646331"/>
          </a:xfrm>
          <a:prstGeom prst="rect">
            <a:avLst/>
          </a:prstGeom>
          <a:noFill/>
        </p:spPr>
        <p:txBody>
          <a:bodyPr wrap="square" rtlCol="0">
            <a:spAutoFit/>
          </a:bodyPr>
          <a:lstStyle/>
          <a:p>
            <a:r>
              <a:rPr lang="en-US" b="1" dirty="0">
                <a:solidFill>
                  <a:srgbClr val="7030A0"/>
                </a:solidFill>
                <a:latin typeface="Calibri" panose="020F0502020204030204" pitchFamily="34" charset="0"/>
                <a:cs typeface="Calibri" panose="020F0502020204030204" pitchFamily="34" charset="0"/>
              </a:rPr>
              <a:t>deaths of persons with diagnosed HIV infection ever classified as stage 3 (AIDS)</a:t>
            </a:r>
          </a:p>
        </p:txBody>
      </p:sp>
      <p:sp>
        <p:nvSpPr>
          <p:cNvPr id="9" name="TextBox 8">
            <a:extLst>
              <a:ext uri="{FF2B5EF4-FFF2-40B4-BE49-F238E27FC236}">
                <a16:creationId xmlns:a16="http://schemas.microsoft.com/office/drawing/2014/main" id="{1A585268-4137-4B46-9C81-CC31617D453E}"/>
              </a:ext>
            </a:extLst>
          </p:cNvPr>
          <p:cNvSpPr txBox="1"/>
          <p:nvPr/>
        </p:nvSpPr>
        <p:spPr>
          <a:xfrm>
            <a:off x="6180136" y="3085219"/>
            <a:ext cx="917293" cy="584776"/>
          </a:xfrm>
          <a:prstGeom prst="rect">
            <a:avLst/>
          </a:prstGeom>
          <a:noFill/>
        </p:spPr>
        <p:txBody>
          <a:bodyPr wrap="square" rtlCol="0">
            <a:spAutoFit/>
          </a:bodyPr>
          <a:lstStyle/>
          <a:p>
            <a:r>
              <a:rPr lang="en-US" sz="1600" b="1">
                <a:solidFill>
                  <a:srgbClr val="7030A0"/>
                </a:solidFill>
                <a:latin typeface="Calibri" panose="020F0502020204030204" pitchFamily="34" charset="0"/>
                <a:cs typeface="Calibri" panose="020F0502020204030204" pitchFamily="34" charset="0"/>
              </a:rPr>
              <a:t>Stage 3</a:t>
            </a:r>
            <a:br>
              <a:rPr lang="en-US" sz="1600" b="1">
                <a:solidFill>
                  <a:srgbClr val="7030A0"/>
                </a:solidFill>
                <a:latin typeface="Calibri" panose="020F0502020204030204" pitchFamily="34" charset="0"/>
                <a:cs typeface="Calibri" panose="020F0502020204030204" pitchFamily="34" charset="0"/>
              </a:rPr>
            </a:br>
            <a:r>
              <a:rPr lang="en-US" sz="1600" b="1">
                <a:solidFill>
                  <a:srgbClr val="7030A0"/>
                </a:solidFill>
                <a:latin typeface="Calibri" panose="020F0502020204030204" pitchFamily="34" charset="0"/>
                <a:cs typeface="Calibri" panose="020F0502020204030204" pitchFamily="34" charset="0"/>
              </a:rPr>
              <a:t>(AIDS)</a:t>
            </a:r>
            <a:endParaRPr lang="en-US" sz="1600">
              <a:solidFill>
                <a:srgbClr val="7030A0"/>
              </a:solidFill>
              <a:latin typeface="Calibri" panose="020F0502020204030204" pitchFamily="34" charset="0"/>
            </a:endParaRPr>
          </a:p>
        </p:txBody>
      </p:sp>
    </p:spTree>
    <p:extLst>
      <p:ext uri="{BB962C8B-B14F-4D97-AF65-F5344CB8AC3E}">
        <p14:creationId xmlns:p14="http://schemas.microsoft.com/office/powerpoint/2010/main" val="20345195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CB3F4B5-1D74-4F9A-B4EB-1C4BCFB558C9}"/>
              </a:ext>
            </a:extLst>
          </p:cNvPr>
          <p:cNvSpPr>
            <a:spLocks noGrp="1"/>
          </p:cNvSpPr>
          <p:nvPr>
            <p:ph type="title"/>
          </p:nvPr>
        </p:nvSpPr>
        <p:spPr>
          <a:xfrm>
            <a:off x="197069" y="418704"/>
            <a:ext cx="8749860" cy="673076"/>
          </a:xfrm>
        </p:spPr>
        <p:txBody>
          <a:bodyPr/>
          <a:lstStyle/>
          <a:p>
            <a:pPr algn="ctr">
              <a:lnSpc>
                <a:spcPts val="2600"/>
              </a:lnSpc>
            </a:pPr>
            <a:r>
              <a:rPr lang="en-US" sz="2000" dirty="0"/>
              <a:t>Annual Rate of Death with HIV Disease as the Underlying Cause versus the</a:t>
            </a:r>
            <a:br>
              <a:rPr lang="en-US" sz="2000" dirty="0"/>
            </a:br>
            <a:r>
              <a:rPr lang="en-US" sz="2000" dirty="0"/>
              <a:t>5 Leading Causes among Males Aged 25–44 Years, By Race/Ethnicity</a:t>
            </a:r>
            <a:br>
              <a:rPr lang="en-US" sz="2000" dirty="0"/>
            </a:br>
            <a:r>
              <a:rPr lang="en-US" sz="2000" dirty="0"/>
              <a:t>2020—United States</a:t>
            </a:r>
          </a:p>
        </p:txBody>
      </p:sp>
      <p:pic>
        <p:nvPicPr>
          <p:cNvPr id="2" name="Picture 1" descr="Unintentional Injury was the highest underlying cause of death among all males in all race/ethnicity groups aged 25 to 44 years in 2020, accounting for 45,492 deaths, or about 38% of the deaths in this group. Deaths due to unintentional injury impacted American Indian/Alaska Native males aged 25-44 the greatest, at a rate of 195.4 deaths per 100,000 persons. Deaths with an underlying cause of HIV disease are disproportionate among Black/African American males, with an overall rate of 7.9 deaths per 100,000 persons in 2020.      &#10;      &#10;Death rates are considered unreliable when the rate is calculated with a numerator of 20 or less. &#10;&#10;Hispanic/Latino persons can be of any race.&#10;&#10;The data for this slide come from death certificate data compiled by the National Center for Health Statistics and downloaded from the CDC WONDER Online Database https://wonder.cdc.gov/.&#10;For details on reporting of sex and race/ethnicity, please see NCHS’s Funeral Director’s Handbook on Death Registration and Fetal Death Reporting (https://www.cdc.gov/nchs/data/nvss/handbook/2019-Funeral-Directors-Handbook-508.pdf).&#10;      &#10;      &#10;    &#10;  &#10;">
            <a:extLst>
              <a:ext uri="{FF2B5EF4-FFF2-40B4-BE49-F238E27FC236}">
                <a16:creationId xmlns:a16="http://schemas.microsoft.com/office/drawing/2014/main" id="{21C42F1F-178A-432E-AF21-69A3039FF113}"/>
              </a:ext>
            </a:extLst>
          </p:cNvPr>
          <p:cNvPicPr>
            <a:picLocks noChangeAspect="1"/>
          </p:cNvPicPr>
          <p:nvPr/>
        </p:nvPicPr>
        <p:blipFill>
          <a:blip r:embed="rId3"/>
          <a:stretch>
            <a:fillRect/>
          </a:stretch>
        </p:blipFill>
        <p:spPr>
          <a:xfrm>
            <a:off x="697655" y="850226"/>
            <a:ext cx="7748688" cy="3853006"/>
          </a:xfrm>
          <a:prstGeom prst="rect">
            <a:avLst/>
          </a:prstGeom>
        </p:spPr>
      </p:pic>
      <p:sp>
        <p:nvSpPr>
          <p:cNvPr id="27" name="TextBox 26"/>
          <p:cNvSpPr txBox="1"/>
          <p:nvPr/>
        </p:nvSpPr>
        <p:spPr>
          <a:xfrm rot="16200000">
            <a:off x="-648403" y="1810854"/>
            <a:ext cx="2083195" cy="492443"/>
          </a:xfrm>
          <a:prstGeom prst="rect">
            <a:avLst/>
          </a:prstGeom>
          <a:noFill/>
          <a:effectLst/>
        </p:spPr>
        <p:txBody>
          <a:bodyPr wrap="square" rtlCol="0">
            <a:spAutoFit/>
          </a:bodyPr>
          <a:lstStyle/>
          <a:p>
            <a:pPr algn="ctr"/>
            <a:r>
              <a:rPr lang="en-US" sz="1400" dirty="0">
                <a:solidFill>
                  <a:schemeClr val="tx2">
                    <a:lumMod val="50000"/>
                  </a:schemeClr>
                </a:solidFill>
                <a:latin typeface="Calibri" panose="020F0502020204030204" pitchFamily="34" charset="0"/>
              </a:rPr>
              <a:t>Deaths, Rate </a:t>
            </a:r>
          </a:p>
          <a:p>
            <a:pPr algn="ctr"/>
            <a:r>
              <a:rPr lang="en-US" sz="1200" dirty="0">
                <a:solidFill>
                  <a:schemeClr val="tx2">
                    <a:lumMod val="50000"/>
                  </a:schemeClr>
                </a:solidFill>
                <a:latin typeface="Calibri" panose="020F0502020204030204" pitchFamily="34" charset="0"/>
              </a:rPr>
              <a:t>(per 100,000 population)</a:t>
            </a:r>
            <a:endParaRPr lang="en-US" sz="1200" dirty="0">
              <a:solidFill>
                <a:schemeClr val="tx2">
                  <a:lumMod val="50000"/>
                </a:schemeClr>
              </a:solidFill>
            </a:endParaRPr>
          </a:p>
        </p:txBody>
      </p:sp>
      <p:sp>
        <p:nvSpPr>
          <p:cNvPr id="7" name="Text Placeholder 3">
            <a:extLst>
              <a:ext uri="{FF2B5EF4-FFF2-40B4-BE49-F238E27FC236}">
                <a16:creationId xmlns:a16="http://schemas.microsoft.com/office/drawing/2014/main" id="{6C904A57-601C-41DF-99C4-B4DA20244BDB}"/>
              </a:ext>
            </a:extLst>
          </p:cNvPr>
          <p:cNvSpPr txBox="1">
            <a:spLocks/>
          </p:cNvSpPr>
          <p:nvPr/>
        </p:nvSpPr>
        <p:spPr bwMode="auto">
          <a:xfrm>
            <a:off x="870857" y="4703232"/>
            <a:ext cx="6781800" cy="36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900" dirty="0"/>
              <a:t>*Hispanic/Latino persons can be of any race.</a:t>
            </a:r>
          </a:p>
          <a:p>
            <a:pPr marL="0" indent="0">
              <a:buNone/>
            </a:pPr>
            <a:r>
              <a:rPr lang="en-US" sz="900" dirty="0">
                <a:solidFill>
                  <a:srgbClr val="5F5F5F"/>
                </a:solidFill>
              </a:rPr>
              <a:t>† Unreliable rate estimate due to a numerator of less than 20 deaths.  </a:t>
            </a:r>
          </a:p>
          <a:p>
            <a:pPr marL="0" indent="0">
              <a:buFont typeface="Wingdings" panose="05000000000000000000" pitchFamily="2" charset="2"/>
              <a:buNone/>
            </a:pPr>
            <a:endParaRPr lang="en-US" sz="900" dirty="0">
              <a:solidFill>
                <a:srgbClr val="5F5F5F"/>
              </a:solidFill>
            </a:endParaRPr>
          </a:p>
          <a:p>
            <a:pPr marL="0" indent="0">
              <a:buFont typeface="Wingdings" panose="05000000000000000000" pitchFamily="2" charset="2"/>
              <a:buNone/>
            </a:pPr>
            <a:endParaRPr lang="en-US" sz="900" dirty="0"/>
          </a:p>
        </p:txBody>
      </p:sp>
    </p:spTree>
    <p:extLst>
      <p:ext uri="{BB962C8B-B14F-4D97-AF65-F5344CB8AC3E}">
        <p14:creationId xmlns:p14="http://schemas.microsoft.com/office/powerpoint/2010/main" val="154885499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47802B7-DE36-48EF-A206-AF411D8E4B57}"/>
              </a:ext>
            </a:extLst>
          </p:cNvPr>
          <p:cNvSpPr>
            <a:spLocks noGrp="1"/>
          </p:cNvSpPr>
          <p:nvPr>
            <p:ph type="title"/>
          </p:nvPr>
        </p:nvSpPr>
        <p:spPr>
          <a:xfrm>
            <a:off x="98535" y="472390"/>
            <a:ext cx="8946930" cy="575212"/>
          </a:xfrm>
        </p:spPr>
        <p:txBody>
          <a:bodyPr/>
          <a:lstStyle/>
          <a:p>
            <a:pPr algn="ctr">
              <a:lnSpc>
                <a:spcPts val="2600"/>
              </a:lnSpc>
            </a:pPr>
            <a:r>
              <a:rPr lang="en-US" sz="2000" dirty="0"/>
              <a:t>Annual Rate of Death with HIV Disease as the Underlying Cause versus the</a:t>
            </a:r>
            <a:br>
              <a:rPr lang="en-US" sz="2000" dirty="0"/>
            </a:br>
            <a:r>
              <a:rPr lang="en-US" sz="2000" dirty="0"/>
              <a:t>5 Leading Causes among Females Aged 25–44 Years, By Race/Ethnicity, </a:t>
            </a:r>
            <a:br>
              <a:rPr lang="en-US" sz="2000" dirty="0"/>
            </a:br>
            <a:r>
              <a:rPr lang="en-US" sz="2000" dirty="0"/>
              <a:t>2020—United States</a:t>
            </a:r>
          </a:p>
        </p:txBody>
      </p:sp>
      <p:pic>
        <p:nvPicPr>
          <p:cNvPr id="2" name="Picture 1" descr="Unintentional Injury was the highest underlying cause of death among all females of all race/ethnicity groups aged 25 to 44 years in 2020, accounting for 62,372 deaths, or about 35% of deaths in this group. Deaths with an underlying cause of HIV disease are disproportional among Black/African American females, with an overall rate of 3.8 deaths per 100,000 persons in 2020.  &#10;  &#10;Death rates are considered unreliable when the rate is calculated with a numerator of 20 or less.&#10;&#10;Hispanic/Latino persons can be of any race.    &#10;&#10;The data for this slide come from death certificate data compiled by the National Center for Health Statistics and downloaded from the CDC WONDER Online Database https://wonder.cdc.gov/.&#10;For details on reporting of sex and race/ethnicity, please see NCHS’s Funeral Director’s Handbook on Death Registration and Fetal Death Reporting (https://www.cdc.gov/nchs/data/nvss/handbook/2019-Funeral-Directors-Handbook-508.pdf).&#10;&#10;">
            <a:extLst>
              <a:ext uri="{FF2B5EF4-FFF2-40B4-BE49-F238E27FC236}">
                <a16:creationId xmlns:a16="http://schemas.microsoft.com/office/drawing/2014/main" id="{0732328C-F5F5-41B1-888B-CD54499C896C}"/>
              </a:ext>
            </a:extLst>
          </p:cNvPr>
          <p:cNvPicPr>
            <a:picLocks noChangeAspect="1"/>
          </p:cNvPicPr>
          <p:nvPr/>
        </p:nvPicPr>
        <p:blipFill>
          <a:blip r:embed="rId3"/>
          <a:stretch>
            <a:fillRect/>
          </a:stretch>
        </p:blipFill>
        <p:spPr>
          <a:xfrm>
            <a:off x="630594" y="989140"/>
            <a:ext cx="7882811" cy="3694496"/>
          </a:xfrm>
          <a:prstGeom prst="rect">
            <a:avLst/>
          </a:prstGeom>
        </p:spPr>
      </p:pic>
      <p:sp>
        <p:nvSpPr>
          <p:cNvPr id="27" name="TextBox 26"/>
          <p:cNvSpPr txBox="1"/>
          <p:nvPr/>
        </p:nvSpPr>
        <p:spPr>
          <a:xfrm rot="16200000">
            <a:off x="-578519" y="1665545"/>
            <a:ext cx="2060549" cy="492443"/>
          </a:xfrm>
          <a:prstGeom prst="rect">
            <a:avLst/>
          </a:prstGeom>
          <a:noFill/>
          <a:effectLst/>
        </p:spPr>
        <p:txBody>
          <a:bodyPr wrap="square" rtlCol="0">
            <a:spAutoFit/>
          </a:bodyPr>
          <a:lstStyle/>
          <a:p>
            <a:pPr algn="ctr"/>
            <a:r>
              <a:rPr lang="en-US" sz="1400" dirty="0">
                <a:solidFill>
                  <a:schemeClr val="tx2">
                    <a:lumMod val="50000"/>
                  </a:schemeClr>
                </a:solidFill>
                <a:latin typeface="Calibri" panose="020F0502020204030204" pitchFamily="34" charset="0"/>
              </a:rPr>
              <a:t>Deaths, Rate </a:t>
            </a:r>
          </a:p>
          <a:p>
            <a:pPr algn="ctr"/>
            <a:r>
              <a:rPr lang="en-US" sz="1200" dirty="0">
                <a:solidFill>
                  <a:schemeClr val="tx2">
                    <a:lumMod val="50000"/>
                  </a:schemeClr>
                </a:solidFill>
                <a:latin typeface="Calibri" panose="020F0502020204030204" pitchFamily="34" charset="0"/>
              </a:rPr>
              <a:t>(per 100,000 population)</a:t>
            </a:r>
            <a:endParaRPr lang="en-US" sz="1200" dirty="0">
              <a:solidFill>
                <a:schemeClr val="tx2">
                  <a:lumMod val="50000"/>
                </a:schemeClr>
              </a:solidFill>
            </a:endParaRPr>
          </a:p>
        </p:txBody>
      </p:sp>
      <p:sp>
        <p:nvSpPr>
          <p:cNvPr id="9" name="Text Placeholder 3">
            <a:extLst>
              <a:ext uri="{FF2B5EF4-FFF2-40B4-BE49-F238E27FC236}">
                <a16:creationId xmlns:a16="http://schemas.microsoft.com/office/drawing/2014/main" id="{1BE03494-4B91-46A0-9415-C7A63062EFD2}"/>
              </a:ext>
            </a:extLst>
          </p:cNvPr>
          <p:cNvSpPr txBox="1">
            <a:spLocks/>
          </p:cNvSpPr>
          <p:nvPr/>
        </p:nvSpPr>
        <p:spPr bwMode="auto">
          <a:xfrm>
            <a:off x="916016" y="4502101"/>
            <a:ext cx="6781800" cy="36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900" dirty="0">
                <a:latin typeface="Calibri"/>
                <a:ea typeface="Calibri"/>
                <a:cs typeface="Calibri"/>
              </a:rPr>
              <a:t>*Hispanic/Latino persons can be of any race.</a:t>
            </a:r>
          </a:p>
          <a:p>
            <a:pPr marL="0" indent="0">
              <a:buFont typeface="Wingdings" panose="05000000000000000000" pitchFamily="2" charset="2"/>
              <a:buNone/>
            </a:pPr>
            <a:r>
              <a:rPr lang="en-US" sz="900" dirty="0">
                <a:solidFill>
                  <a:srgbClr val="5F5F5F"/>
                </a:solidFill>
                <a:latin typeface="Calibri"/>
                <a:ea typeface="Calibri"/>
                <a:cs typeface="Calibri"/>
              </a:rPr>
              <a:t>**Rate of death is less than 0.5 deaths per 100,000 persons.</a:t>
            </a:r>
          </a:p>
          <a:p>
            <a:pPr marL="0" indent="0">
              <a:buFont typeface="Wingdings" panose="05000000000000000000" pitchFamily="2" charset="2"/>
              <a:buNone/>
            </a:pPr>
            <a:r>
              <a:rPr lang="en-US" sz="900" dirty="0">
                <a:solidFill>
                  <a:srgbClr val="5F5F5F"/>
                </a:solidFill>
                <a:latin typeface="Calibri"/>
                <a:ea typeface="Calibri"/>
                <a:cs typeface="Calibri"/>
              </a:rPr>
              <a:t>† Unreliable rate due to a numerator of less than 20 deaths.  </a:t>
            </a:r>
          </a:p>
          <a:p>
            <a:pPr marL="0" indent="0">
              <a:buFont typeface="Wingdings" panose="05000000000000000000" pitchFamily="2" charset="2"/>
              <a:buNone/>
            </a:pPr>
            <a:endParaRPr lang="en-US" sz="900" dirty="0">
              <a:solidFill>
                <a:srgbClr val="5F5F5F"/>
              </a:solidFill>
            </a:endParaRPr>
          </a:p>
          <a:p>
            <a:pPr marL="0" indent="0">
              <a:buFont typeface="Wingdings" panose="05000000000000000000" pitchFamily="2" charset="2"/>
              <a:buNone/>
            </a:pPr>
            <a:endParaRPr lang="en-US" sz="900" dirty="0"/>
          </a:p>
        </p:txBody>
      </p:sp>
    </p:spTree>
    <p:extLst>
      <p:ext uri="{BB962C8B-B14F-4D97-AF65-F5344CB8AC3E}">
        <p14:creationId xmlns:p14="http://schemas.microsoft.com/office/powerpoint/2010/main" val="3383994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483"/>
            <a:ext cx="8229600" cy="393789"/>
          </a:xfrm>
        </p:spPr>
        <p:txBody>
          <a:bodyPr/>
          <a:lstStyle/>
          <a:p>
            <a:pPr algn="ctr"/>
            <a:r>
              <a:rPr lang="en-US" sz="2000"/>
              <a:t>Conclusions</a:t>
            </a:r>
          </a:p>
        </p:txBody>
      </p:sp>
      <p:sp>
        <p:nvSpPr>
          <p:cNvPr id="3" name="Text Placeholder 2"/>
          <p:cNvSpPr>
            <a:spLocks noGrp="1"/>
          </p:cNvSpPr>
          <p:nvPr>
            <p:ph type="body" sz="quarter" idx="10"/>
          </p:nvPr>
        </p:nvSpPr>
        <p:spPr>
          <a:xfrm>
            <a:off x="457200" y="541272"/>
            <a:ext cx="8229600" cy="3934234"/>
          </a:xfrm>
        </p:spPr>
        <p:txBody>
          <a:bodyPr/>
          <a:lstStyle/>
          <a:p>
            <a:r>
              <a:rPr lang="en-US" sz="1600" dirty="0">
                <a:latin typeface="Calibri"/>
                <a:cs typeface="Calibri"/>
              </a:rPr>
              <a:t>After rapidly increasing since the 1980s, the annual rate of death due to HIV disease peaked in 1994 or 1995 (depending on the demographic group), decreased rapidly through 1997, and continued to decrease much more slowly thereafter. </a:t>
            </a:r>
            <a:endParaRPr lang="en-US" sz="1600" dirty="0"/>
          </a:p>
          <a:p>
            <a:endParaRPr lang="en-US" sz="1600" dirty="0"/>
          </a:p>
          <a:p>
            <a:r>
              <a:rPr lang="en-US" sz="1600" dirty="0">
                <a:latin typeface="Calibri"/>
                <a:cs typeface="Calibri"/>
              </a:rPr>
              <a:t>Persons dying of HIV disease increasingly consist of:</a:t>
            </a:r>
          </a:p>
          <a:p>
            <a:pPr lvl="1">
              <a:buClr>
                <a:srgbClr val="006A71"/>
              </a:buClr>
            </a:pPr>
            <a:r>
              <a:rPr lang="en-US" sz="1600" dirty="0">
                <a:latin typeface="Calibri"/>
                <a:cs typeface="Calibri"/>
              </a:rPr>
              <a:t>males (75% in 2020) </a:t>
            </a:r>
            <a:r>
              <a:rPr lang="en-US" sz="1600" dirty="0">
                <a:solidFill>
                  <a:schemeClr val="tx2"/>
                </a:solidFill>
                <a:latin typeface="Calibri"/>
                <a:cs typeface="Calibri"/>
              </a:rPr>
              <a:t>(</a:t>
            </a:r>
          </a:p>
          <a:p>
            <a:pPr lvl="1">
              <a:buClr>
                <a:srgbClr val="006A71"/>
              </a:buClr>
            </a:pPr>
            <a:r>
              <a:rPr lang="en-US" sz="1600" dirty="0">
                <a:latin typeface="Calibri"/>
                <a:cs typeface="Calibri"/>
              </a:rPr>
              <a:t>Black/African American persons (51% in 2020)</a:t>
            </a:r>
          </a:p>
          <a:p>
            <a:pPr lvl="1">
              <a:buClr>
                <a:srgbClr val="006A71"/>
              </a:buClr>
            </a:pPr>
            <a:r>
              <a:rPr lang="en-US" sz="1600" dirty="0">
                <a:latin typeface="Calibri"/>
                <a:cs typeface="Calibri"/>
              </a:rPr>
              <a:t>residents of the South (55% in 2020)</a:t>
            </a:r>
          </a:p>
          <a:p>
            <a:pPr lvl="1">
              <a:buClr>
                <a:srgbClr val="006A71"/>
              </a:buClr>
            </a:pPr>
            <a:r>
              <a:rPr lang="en-US" sz="1600" dirty="0">
                <a:latin typeface="Calibri"/>
                <a:cs typeface="Calibri"/>
              </a:rPr>
              <a:t>persons 45 years of age or older (75% in 2020) </a:t>
            </a:r>
            <a:r>
              <a:rPr lang="en-US" sz="1600" dirty="0">
                <a:solidFill>
                  <a:schemeClr val="tx2"/>
                </a:solidFill>
                <a:latin typeface="Calibri"/>
                <a:cs typeface="Calibri"/>
              </a:rPr>
              <a:t>(71% in 2013)</a:t>
            </a:r>
          </a:p>
          <a:p>
            <a:endParaRPr lang="en-US" sz="1600" dirty="0"/>
          </a:p>
          <a:p>
            <a:r>
              <a:rPr lang="en-US" sz="1600" dirty="0">
                <a:latin typeface="Calibri"/>
                <a:cs typeface="Calibri"/>
              </a:rPr>
              <a:t>HIV disease continues to remain among the leading causes of death among all persons aged 25 to 44 years, ranking 12</a:t>
            </a:r>
            <a:r>
              <a:rPr lang="en-US" sz="1600" baseline="30000" dirty="0">
                <a:latin typeface="Calibri"/>
                <a:cs typeface="Calibri"/>
              </a:rPr>
              <a:t>th</a:t>
            </a:r>
            <a:r>
              <a:rPr lang="en-US" sz="1600" dirty="0">
                <a:latin typeface="Calibri"/>
                <a:cs typeface="Calibri"/>
              </a:rPr>
              <a:t> in 2020. </a:t>
            </a:r>
            <a:endParaRPr lang="en-US" sz="1600" dirty="0">
              <a:cs typeface="Calibri"/>
            </a:endParaRPr>
          </a:p>
          <a:p>
            <a:pPr lvl="1"/>
            <a:r>
              <a:rPr lang="en-US" sz="1600" dirty="0">
                <a:latin typeface="Calibri"/>
                <a:cs typeface="Calibri"/>
              </a:rPr>
              <a:t>HIV disease an underlying cause of death is particularly high among Black/African American persons aged 25 to 44 years, ranking the 8</a:t>
            </a:r>
            <a:r>
              <a:rPr lang="en-US" sz="1600" baseline="30000" dirty="0">
                <a:latin typeface="Calibri"/>
                <a:cs typeface="Calibri"/>
              </a:rPr>
              <a:t>th</a:t>
            </a:r>
            <a:r>
              <a:rPr lang="en-US" sz="1600" dirty="0">
                <a:latin typeface="Calibri"/>
                <a:cs typeface="Calibri"/>
              </a:rPr>
              <a:t> leading cause among Black males and the 10</a:t>
            </a:r>
            <a:r>
              <a:rPr lang="en-US" sz="1600" baseline="30000" dirty="0">
                <a:latin typeface="Calibri"/>
                <a:cs typeface="Calibri"/>
              </a:rPr>
              <a:t>th</a:t>
            </a:r>
            <a:r>
              <a:rPr lang="en-US" sz="1600" dirty="0">
                <a:latin typeface="Calibri"/>
                <a:cs typeface="Calibri"/>
              </a:rPr>
              <a:t> leading cause among Black females in 2020. </a:t>
            </a:r>
            <a:endParaRPr lang="en-US" sz="1600" dirty="0">
              <a:cs typeface="Calibri"/>
            </a:endParaRPr>
          </a:p>
        </p:txBody>
      </p:sp>
    </p:spTree>
    <p:extLst>
      <p:ext uri="{BB962C8B-B14F-4D97-AF65-F5344CB8AC3E}">
        <p14:creationId xmlns:p14="http://schemas.microsoft.com/office/powerpoint/2010/main" val="20212418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97256"/>
            <a:ext cx="9144000" cy="857250"/>
          </a:xfrm>
        </p:spPr>
        <p:txBody>
          <a:bodyPr/>
          <a:lstStyle/>
          <a:p>
            <a:pPr algn="ctr">
              <a:lnSpc>
                <a:spcPts val="2600"/>
              </a:lnSpc>
            </a:pPr>
            <a:r>
              <a:rPr lang="en-US" sz="2000" dirty="0"/>
              <a:t>Comparison of Deaths among Persons with HIV Infection Ever Classified as Stage 3 (AIDS) in National HIV Surveillance System and Deaths Reported in Death Certificates in which HIV Disease was the Underlying Cause of Death, 1987−2020—United States</a:t>
            </a:r>
          </a:p>
        </p:txBody>
      </p:sp>
      <p:pic>
        <p:nvPicPr>
          <p:cNvPr id="4" name="Picture 3" descr="The annual number of deaths of persons with HIV infection ever classified as stage 3 (AIDS) (some of which were not caused by HIV disease), as reported to the National HIV Surveillance System through December 31, 2021, ranged from being 15% to 63% (depending on the year) greater than the number of deaths attributed to HIV disease in death certificate data (by ICD-10 rules for selecting the underlying cause of death). &#10;&#10;In 2020, there were 13,877 deaths (all causes, including COVID-19) among persons with HIV infection ever classified as stage 3 (AIDS). The cumulative number (1987‒2020) of deaths (all causes) among persons with HIV infection ever classified as stage 3 (AIDS) was 729,118. In 2020, there were 5,115 deaths that were attributed to HIV infection. The cumulative number (1987‒2020) of deaths attributable to HIV was 534,793.&#10;&#10;The blue line represents data from the National HIV Surveillance System.&#10;The green line represents data from death certificate data compiled by the National Center for Health Statistics and downloaded from the CDC WONDER Online Database https://wonder.cdc.gov/.&#10;">
            <a:extLst>
              <a:ext uri="{FF2B5EF4-FFF2-40B4-BE49-F238E27FC236}">
                <a16:creationId xmlns:a16="http://schemas.microsoft.com/office/drawing/2014/main" id="{C6BFA736-05F0-4241-A85E-F30F24AAAF83}"/>
              </a:ext>
            </a:extLst>
          </p:cNvPr>
          <p:cNvPicPr>
            <a:picLocks noChangeAspect="1"/>
          </p:cNvPicPr>
          <p:nvPr/>
        </p:nvPicPr>
        <p:blipFill>
          <a:blip r:embed="rId3"/>
          <a:stretch>
            <a:fillRect/>
          </a:stretch>
        </p:blipFill>
        <p:spPr>
          <a:xfrm>
            <a:off x="435505" y="1121710"/>
            <a:ext cx="8272989" cy="3328704"/>
          </a:xfrm>
          <a:prstGeom prst="rect">
            <a:avLst/>
          </a:prstGeom>
        </p:spPr>
      </p:pic>
      <p:sp>
        <p:nvSpPr>
          <p:cNvPr id="8" name="Text Placeholder 3"/>
          <p:cNvSpPr txBox="1">
            <a:spLocks/>
          </p:cNvSpPr>
          <p:nvPr/>
        </p:nvSpPr>
        <p:spPr>
          <a:xfrm>
            <a:off x="925799" y="4517619"/>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endParaRPr lang="en-US" sz="900" i="1" dirty="0">
              <a:solidFill>
                <a:srgbClr val="5F5F5F"/>
              </a:solidFill>
              <a:latin typeface="Calibri" panose="020F0502020204030204" pitchFamily="34" charset="0"/>
            </a:endParaRPr>
          </a:p>
          <a:p>
            <a:pPr marL="0" indent="0"/>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 </a:t>
            </a:r>
            <a:r>
              <a:rPr lang="en-US" sz="900" dirty="0">
                <a:solidFill>
                  <a:srgbClr val="5F5F5F"/>
                </a:solidFill>
                <a:latin typeface="Calibri" panose="020F0502020204030204" pitchFamily="34" charset="0"/>
              </a:rPr>
              <a:t>For comparison with data for 1999 and later years, data for 1987−1998 were modified to account for </a:t>
            </a:r>
            <a:r>
              <a:rPr lang="en-US" sz="900" i="1" dirty="0">
                <a:solidFill>
                  <a:srgbClr val="5F5F5F"/>
                </a:solidFill>
                <a:latin typeface="Calibri" panose="020F0502020204030204" pitchFamily="34" charset="0"/>
              </a:rPr>
              <a:t>ICD-10</a:t>
            </a:r>
            <a:r>
              <a:rPr lang="en-US" sz="900" dirty="0">
                <a:solidFill>
                  <a:srgbClr val="5F5F5F"/>
                </a:solidFill>
                <a:latin typeface="Calibri" panose="020F0502020204030204" pitchFamily="34" charset="0"/>
              </a:rPr>
              <a:t> rules instead of </a:t>
            </a:r>
            <a:r>
              <a:rPr lang="en-US" sz="900" i="1" dirty="0">
                <a:solidFill>
                  <a:srgbClr val="5F5F5F"/>
                </a:solidFill>
                <a:latin typeface="Calibri" panose="020F0502020204030204" pitchFamily="34" charset="0"/>
              </a:rPr>
              <a:t>ICD-9</a:t>
            </a:r>
            <a:r>
              <a:rPr lang="en-US" sz="900" dirty="0">
                <a:solidFill>
                  <a:srgbClr val="5F5F5F"/>
                </a:solidFill>
                <a:latin typeface="Calibri" panose="020F0502020204030204" pitchFamily="34" charset="0"/>
              </a:rPr>
              <a:t> rules.</a:t>
            </a:r>
          </a:p>
        </p:txBody>
      </p:sp>
      <p:sp>
        <p:nvSpPr>
          <p:cNvPr id="2" name="TextBox 1"/>
          <p:cNvSpPr txBox="1"/>
          <p:nvPr/>
        </p:nvSpPr>
        <p:spPr>
          <a:xfrm rot="245805">
            <a:off x="4008131" y="2479039"/>
            <a:ext cx="1908215" cy="523220"/>
          </a:xfrm>
          <a:prstGeom prst="rect">
            <a:avLst/>
          </a:prstGeom>
          <a:noFill/>
        </p:spPr>
        <p:txBody>
          <a:bodyPr vert="horz" wrap="square" rtlCol="0">
            <a:spAutoFit/>
          </a:bodyPr>
          <a:lstStyle/>
          <a:p>
            <a:r>
              <a:rPr lang="en-US" sz="1400">
                <a:solidFill>
                  <a:schemeClr val="accent6">
                    <a:lumMod val="50000"/>
                    <a:lumOff val="50000"/>
                  </a:schemeClr>
                </a:solidFill>
                <a:latin typeface="Calibri" panose="020F0502020204030204" pitchFamily="34" charset="0"/>
              </a:rPr>
              <a:t>Infection ever classified as stage 3 (AIDS)</a:t>
            </a:r>
          </a:p>
        </p:txBody>
      </p:sp>
      <p:sp>
        <p:nvSpPr>
          <p:cNvPr id="11" name="TextBox 10"/>
          <p:cNvSpPr txBox="1"/>
          <p:nvPr/>
        </p:nvSpPr>
        <p:spPr>
          <a:xfrm rot="214504">
            <a:off x="4000772" y="3271386"/>
            <a:ext cx="1720646" cy="307777"/>
          </a:xfrm>
          <a:prstGeom prst="rect">
            <a:avLst/>
          </a:prstGeom>
          <a:noFill/>
        </p:spPr>
        <p:txBody>
          <a:bodyPr wrap="square" rtlCol="0">
            <a:spAutoFit/>
          </a:bodyPr>
          <a:lstStyle/>
          <a:p>
            <a:r>
              <a:rPr lang="en-US" sz="1400">
                <a:solidFill>
                  <a:srgbClr val="00928F"/>
                </a:solidFill>
                <a:latin typeface="Calibri" panose="020F0502020204030204" pitchFamily="34" charset="0"/>
              </a:rPr>
              <a:t>Due to HIV (ICD-10)*</a:t>
            </a:r>
          </a:p>
        </p:txBody>
      </p:sp>
    </p:spTree>
    <p:extLst>
      <p:ext uri="{BB962C8B-B14F-4D97-AF65-F5344CB8AC3E}">
        <p14:creationId xmlns:p14="http://schemas.microsoft.com/office/powerpoint/2010/main" val="35786202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24052"/>
            <a:ext cx="9144000" cy="857250"/>
          </a:xfrm>
        </p:spPr>
        <p:txBody>
          <a:bodyPr/>
          <a:lstStyle/>
          <a:p>
            <a:pPr algn="ctr">
              <a:lnSpc>
                <a:spcPts val="2600"/>
              </a:lnSpc>
            </a:pPr>
            <a:r>
              <a:rPr lang="en-US" sz="2000" dirty="0"/>
              <a:t>Trends in Annual Age-Adjusted* Rates of Death with HIV Disease</a:t>
            </a:r>
            <a:br>
              <a:rPr lang="en-US" sz="2000" dirty="0"/>
            </a:br>
            <a:r>
              <a:rPr lang="en-US" sz="2000" dirty="0"/>
              <a:t>as the Underlying Cause, 1987−2020—United States</a:t>
            </a:r>
            <a:br>
              <a:rPr lang="en-US" sz="2000" dirty="0"/>
            </a:br>
            <a:endParaRPr lang="en-US" sz="2000" dirty="0"/>
          </a:p>
        </p:txBody>
      </p:sp>
      <p:pic>
        <p:nvPicPr>
          <p:cNvPr id="4" name="Picture 3" descr="The age-adjusted rate of death with HIV disease as the underlying cause increased almost linearly from 6 deaths per 100,000 population in 1987 to 16 deaths per 100,000 population in 1994 and 1995, then decreased to 6 deaths per 100,000 population in 1997. Thereafter, the rate almost leveled off at about 5 deaths per 100,000 population up to 2003, after which it decreased slowly through 2020. The age-adjusted HIV death rate decreased 29% from 1995 to 1996, 48% from 1996 to 1997, and 18% from 1997 to 1998. After 1998, the annual percentage decrease ranged from 2% to 13%. &#10;&#10;The decrease in the rate in 1996 and 1997 was largely due to improvements in antiretroviral therapy. Prophylactic medications for opportunistic infections and the prevention of HIV infection may also have contributed to this decrease. The slowing of the rate of decrease after 1998 may reflect a lack of access to or effectiveness of therapy among some persons. Possible reasons for this include delay in diagnosis of HIV infection until symptoms have occurred, inadequate treatment after diagnosis, difficulty in adherence to medication regimens, and development of viral resistance to therapy. Other barriers to effective therapy include failure to be linked to care or continuously engaged in care after diagnosis.&#10;&#10;To eliminate the effect of changes in the age distribution of the population, rates have been adjusted to appear as though the age distribution of the population in every year was the same as that of the US population in 2000 (the Public Health Service standard for age-adjustment). For comparison with data for 1999 and later, data for the years before 1999 were modified to appear as if the underlying cause had been selected according to ICD-10 rules instead of ICD-9 rules. &#10;&#10;The data for this slide come from death certificate data compiled by the National Center for Health Statistics and downloaded from the CDC WONDER Online Database https://wonder.cdc.gov/.">
            <a:extLst>
              <a:ext uri="{FF2B5EF4-FFF2-40B4-BE49-F238E27FC236}">
                <a16:creationId xmlns:a16="http://schemas.microsoft.com/office/drawing/2014/main" id="{95AAA22B-BAB7-4993-9810-3D23AC8F7ADD}"/>
              </a:ext>
            </a:extLst>
          </p:cNvPr>
          <p:cNvPicPr>
            <a:picLocks noChangeAspect="1"/>
          </p:cNvPicPr>
          <p:nvPr/>
        </p:nvPicPr>
        <p:blipFill>
          <a:blip r:embed="rId3"/>
          <a:stretch>
            <a:fillRect/>
          </a:stretch>
        </p:blipFill>
        <p:spPr>
          <a:xfrm>
            <a:off x="341368" y="642199"/>
            <a:ext cx="8236410" cy="3859102"/>
          </a:xfrm>
          <a:prstGeom prst="rect">
            <a:avLst/>
          </a:prstGeom>
        </p:spPr>
      </p:pic>
      <p:sp>
        <p:nvSpPr>
          <p:cNvPr id="2" name="TextBox 1"/>
          <p:cNvSpPr txBox="1"/>
          <p:nvPr/>
        </p:nvSpPr>
        <p:spPr>
          <a:xfrm>
            <a:off x="928973" y="4568013"/>
            <a:ext cx="7061200" cy="369332"/>
          </a:xfrm>
          <a:prstGeom prst="rect">
            <a:avLst/>
          </a:prstGeom>
          <a:noFill/>
        </p:spPr>
        <p:txBody>
          <a:bodyPr wrap="square" rtlCol="0">
            <a:spAutoFit/>
          </a:bodyPr>
          <a:lstStyle/>
          <a:p>
            <a:pPr marL="0" indent="0">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For comparison with data for 1999 and later years, data for 1987−1998 were modified to account  for </a:t>
            </a:r>
            <a:r>
              <a:rPr lang="en-US" sz="900" i="1" dirty="0">
                <a:solidFill>
                  <a:srgbClr val="5F5F5F"/>
                </a:solidFill>
                <a:latin typeface="Calibri" panose="020F0502020204030204" pitchFamily="34" charset="0"/>
              </a:rPr>
              <a:t>ICD-10</a:t>
            </a:r>
            <a:r>
              <a:rPr lang="en-US" sz="900" dirty="0">
                <a:solidFill>
                  <a:srgbClr val="5F5F5F"/>
                </a:solidFill>
                <a:latin typeface="Calibri" panose="020F0502020204030204" pitchFamily="34" charset="0"/>
              </a:rPr>
              <a:t> rules instead of </a:t>
            </a:r>
            <a:r>
              <a:rPr lang="en-US" sz="900" i="1" dirty="0">
                <a:solidFill>
                  <a:srgbClr val="5F5F5F"/>
                </a:solidFill>
                <a:latin typeface="Calibri" panose="020F0502020204030204" pitchFamily="34" charset="0"/>
              </a:rPr>
              <a:t>ICD-9</a:t>
            </a:r>
            <a:r>
              <a:rPr lang="en-US" sz="900" dirty="0">
                <a:solidFill>
                  <a:srgbClr val="5F5F5F"/>
                </a:solidFill>
                <a:latin typeface="Calibri" panose="020F0502020204030204" pitchFamily="34" charset="0"/>
              </a:rPr>
              <a:t> rules.</a:t>
            </a:r>
          </a:p>
          <a:p>
            <a:pPr marL="0" indent="0">
              <a:buNone/>
            </a:pPr>
            <a:r>
              <a:rPr lang="en-US" sz="900" dirty="0">
                <a:solidFill>
                  <a:srgbClr val="5F5F5F"/>
                </a:solidFill>
                <a:latin typeface="Calibri" panose="020F0502020204030204" pitchFamily="34" charset="0"/>
              </a:rPr>
              <a:t>*Standard: age distribution of 2000 US population.</a:t>
            </a:r>
          </a:p>
        </p:txBody>
      </p:sp>
    </p:spTree>
    <p:extLst>
      <p:ext uri="{BB962C8B-B14F-4D97-AF65-F5344CB8AC3E}">
        <p14:creationId xmlns:p14="http://schemas.microsoft.com/office/powerpoint/2010/main" val="23660796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38002"/>
            <a:ext cx="9144000" cy="1327355"/>
          </a:xfrm>
        </p:spPr>
        <p:txBody>
          <a:bodyPr/>
          <a:lstStyle/>
          <a:p>
            <a:pPr algn="ctr">
              <a:lnSpc>
                <a:spcPts val="2600"/>
              </a:lnSpc>
            </a:pPr>
            <a:r>
              <a:rPr lang="en-US" sz="2000" dirty="0"/>
              <a:t>Trends in Annual Age-Adjusted* Rates</a:t>
            </a:r>
            <a:r>
              <a:rPr lang="en-US" sz="2000" baseline="30000" dirty="0"/>
              <a:t>†</a:t>
            </a:r>
            <a:r>
              <a:rPr lang="en-US" sz="2000" dirty="0"/>
              <a:t> of Death among Persons with Diagnosed </a:t>
            </a:r>
            <a:br>
              <a:rPr lang="en-US" sz="2000" dirty="0"/>
            </a:br>
            <a:r>
              <a:rPr lang="en-US" sz="2000" dirty="0"/>
              <a:t>HIV Infection Ever Classified as Stage 3 (AIDS), 1987−2020—United States</a:t>
            </a:r>
            <a:br>
              <a:rPr lang="en-US" sz="2000" dirty="0"/>
            </a:br>
            <a:endParaRPr lang="en-US" sz="2000" dirty="0"/>
          </a:p>
        </p:txBody>
      </p:sp>
      <p:pic>
        <p:nvPicPr>
          <p:cNvPr id="4" name="Picture 3" descr="This slide on deaths among persons with diagnosed HIV infection ever classified as stage 3 (AIDS) (some of which were not caused by HIV disease) uses data as reported to the National HIV Surveillance System through December 31, 2021. The age-adjusted rate of death among persons with infection ever classified as stage 3 (AIDS) decreased from 372 deaths per 1,000 persons with infection ever classified as stage 3 (AIDS) in 1987 to 213 deaths per 1,000 persons with infection ever classified as stage 3 (AIDS) in 1995. The rate then decreased sharply to 96 per 1,000 in 1997, after which it decreased slowly through 2019 to 17 deaths per 1,000. There was a slight increase in the rate of death among person with HIV infection ever classified as stage 3 (AIDS) in 2020, at 19 deaths per 1,000. This increase may be attributed to deaths with an underlying cause of COVID-19.&#10;&#10;The decrease in the rate of death among persons with diagnosed HIV infection ever classified as stage 3 (AIDS) during 1987—1995 was due partly to antiretroviral therapy less potent than highly active antiretroviral therapy (HAART), which was introduced in 1996 (e.g., monotherapy with zidovudine, or combination therapy with two nucleoside reverse transcriptase inhibitors [NRTIs] but no protease inhibitor). The rapid decrease in the death rate in 1996 and 1997 was largely due to the use of HAART. &#10;&#10;To control for changes in the age distribution of the population, the death rates were age-standardized to the US Census population in 2000.&#10;&#10;The data for this slide come from the National HIV Surveillance System.">
            <a:extLst>
              <a:ext uri="{FF2B5EF4-FFF2-40B4-BE49-F238E27FC236}">
                <a16:creationId xmlns:a16="http://schemas.microsoft.com/office/drawing/2014/main" id="{CEABECA1-45EF-4B67-86C9-F18781478278}"/>
              </a:ext>
            </a:extLst>
          </p:cNvPr>
          <p:cNvPicPr>
            <a:picLocks noChangeAspect="1"/>
          </p:cNvPicPr>
          <p:nvPr/>
        </p:nvPicPr>
        <p:blipFill>
          <a:blip r:embed="rId3"/>
          <a:stretch>
            <a:fillRect/>
          </a:stretch>
        </p:blipFill>
        <p:spPr>
          <a:xfrm>
            <a:off x="387092" y="684874"/>
            <a:ext cx="8144962" cy="3773751"/>
          </a:xfrm>
          <a:prstGeom prst="rect">
            <a:avLst/>
          </a:prstGeom>
        </p:spPr>
      </p:pic>
      <p:sp>
        <p:nvSpPr>
          <p:cNvPr id="8" name="Text Placeholder 3"/>
          <p:cNvSpPr txBox="1">
            <a:spLocks/>
          </p:cNvSpPr>
          <p:nvPr/>
        </p:nvSpPr>
        <p:spPr>
          <a:xfrm>
            <a:off x="1068674" y="4517619"/>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endParaRPr kumimoji="0" lang="en-US" sz="900" b="0" i="0" u="none" strike="noStrike" kern="1200" cap="none" spc="0" normalizeH="0" baseline="0" noProof="0">
              <a:ln>
                <a:noFill/>
              </a:ln>
              <a:solidFill>
                <a:srgbClr val="5F5F5F"/>
              </a:solidFill>
              <a:effectLst/>
              <a:uLnTx/>
              <a:uFillTx/>
              <a:latin typeface="Calibri" panose="020F0502020204030204" pitchFamily="34" charset="0"/>
            </a:endParaRPr>
          </a:p>
        </p:txBody>
      </p:sp>
      <p:sp>
        <p:nvSpPr>
          <p:cNvPr id="2" name="TextBox 1"/>
          <p:cNvSpPr txBox="1"/>
          <p:nvPr/>
        </p:nvSpPr>
        <p:spPr>
          <a:xfrm>
            <a:off x="928973" y="4585057"/>
            <a:ext cx="7061200" cy="374461"/>
          </a:xfrm>
          <a:prstGeom prst="rect">
            <a:avLst/>
          </a:prstGeom>
          <a:noFill/>
        </p:spPr>
        <p:txBody>
          <a:bodyPr wrap="square" rtlCol="0">
            <a:spAutoFit/>
          </a:bodyPr>
          <a:lstStyle/>
          <a:p>
            <a:pPr>
              <a:lnSpc>
                <a:spcPts val="1100"/>
              </a:lnSpc>
            </a:pPr>
            <a:r>
              <a:rPr lang="en-US" sz="900" dirty="0">
                <a:solidFill>
                  <a:srgbClr val="5F5F5F"/>
                </a:solidFill>
              </a:rPr>
              <a:t>*</a:t>
            </a:r>
            <a:r>
              <a:rPr lang="en-US" sz="900" dirty="0">
                <a:solidFill>
                  <a:srgbClr val="5F5F5F"/>
                </a:solidFill>
                <a:latin typeface="Calibri" panose="020F0502020204030204" pitchFamily="34" charset="0"/>
              </a:rPr>
              <a:t>Standard: age distribution of 2000 US population.</a:t>
            </a:r>
          </a:p>
          <a:p>
            <a:pPr>
              <a:lnSpc>
                <a:spcPts val="1100"/>
              </a:lnSpc>
            </a:pPr>
            <a:r>
              <a:rPr lang="en-US" sz="1000" baseline="30000" dirty="0">
                <a:solidFill>
                  <a:srgbClr val="5F5F5F"/>
                </a:solidFill>
                <a:latin typeface="Calibri" panose="020F0502020204030204" pitchFamily="34" charset="0"/>
              </a:rPr>
              <a:t>†</a:t>
            </a:r>
            <a:r>
              <a:rPr lang="en-US" sz="900" dirty="0">
                <a:solidFill>
                  <a:srgbClr val="5F5F5F"/>
                </a:solidFill>
                <a:latin typeface="Calibri" panose="020F0502020204030204" pitchFamily="34" charset="0"/>
              </a:rPr>
              <a:t>Per 1,000 persons with diagnosed HIV infection ever classified as stage 3 (AIDS). </a:t>
            </a:r>
          </a:p>
        </p:txBody>
      </p:sp>
    </p:spTree>
    <p:extLst>
      <p:ext uri="{BB962C8B-B14F-4D97-AF65-F5344CB8AC3E}">
        <p14:creationId xmlns:p14="http://schemas.microsoft.com/office/powerpoint/2010/main" val="26263312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9431" y="59358"/>
            <a:ext cx="8618668" cy="857250"/>
          </a:xfrm>
        </p:spPr>
        <p:txBody>
          <a:bodyPr/>
          <a:lstStyle/>
          <a:p>
            <a:pPr algn="ctr">
              <a:lnSpc>
                <a:spcPts val="2600"/>
              </a:lnSpc>
            </a:pPr>
            <a:r>
              <a:rPr lang="en-US" sz="2000" dirty="0"/>
              <a:t>Trends in Annual Age-Adjusted* Rates of Death with HIV Disease as the  </a:t>
            </a:r>
            <a:br>
              <a:rPr lang="en-US" sz="2000" dirty="0"/>
            </a:br>
            <a:r>
              <a:rPr lang="en-US" sz="2000" dirty="0"/>
              <a:t>Underlying Cause, by Sex, 1987−2020—United States</a:t>
            </a:r>
          </a:p>
        </p:txBody>
      </p:sp>
      <p:pic>
        <p:nvPicPr>
          <p:cNvPr id="2" name="Picture 1" descr="In the United States, the rate of death with HIV disease as the underlying cause among males has always been several times the rate among females, but the ratio of these rates has decreased from approximately 10-to-1 in 1987 to 3-to-1 in 1998 and later years.  &#10;&#10;For both sexes, the rates of death with HIV disease as the underlying cause were highest in 1994 and 1995. After 1997, the average death rate among females has been about 2.0 deaths per 100,000 population. The rate among males continued to decrease slowly every year: from 1998 through 2020, the average annual percentage decrease was about 6%. &#10;&#10;The data for this slide come from death certificate data compiled by the National Center for Health Statistics and downloaded from the CDC WONDER Online Database https://wonder.cdc.gov/.&#10;For details on reporting of sex and race/ethnicity, please see NCHS’s Funeral Director’s Handbook on Death Registration and Fetal Death Reporting (https://www.cdc.gov/nchs/data/nvss/handbook/2019-Funeral-Directors-Handbook-508.pdf).">
            <a:extLst>
              <a:ext uri="{FF2B5EF4-FFF2-40B4-BE49-F238E27FC236}">
                <a16:creationId xmlns:a16="http://schemas.microsoft.com/office/drawing/2014/main" id="{17BA72EE-AC7D-4421-9462-A460BEBADBCD}"/>
              </a:ext>
            </a:extLst>
          </p:cNvPr>
          <p:cNvPicPr>
            <a:picLocks noChangeAspect="1"/>
          </p:cNvPicPr>
          <p:nvPr/>
        </p:nvPicPr>
        <p:blipFill>
          <a:blip r:embed="rId3"/>
          <a:stretch>
            <a:fillRect/>
          </a:stretch>
        </p:blipFill>
        <p:spPr>
          <a:xfrm>
            <a:off x="383684" y="991222"/>
            <a:ext cx="8376630" cy="3779848"/>
          </a:xfrm>
          <a:prstGeom prst="rect">
            <a:avLst/>
          </a:prstGeom>
        </p:spPr>
      </p:pic>
      <p:sp>
        <p:nvSpPr>
          <p:cNvPr id="9" name="Text Placeholder 3"/>
          <p:cNvSpPr>
            <a:spLocks noGrp="1"/>
          </p:cNvSpPr>
          <p:nvPr>
            <p:ph type="body" sz="quarter" idx="10"/>
          </p:nvPr>
        </p:nvSpPr>
        <p:spPr>
          <a:xfrm>
            <a:off x="888080" y="4600697"/>
            <a:ext cx="6781800" cy="483445"/>
          </a:xfrm>
          <a:prstGeom prst="rect">
            <a:avLst/>
          </a:prstGeom>
        </p:spPr>
        <p:txBody>
          <a:bodyPr/>
          <a:lstStyle/>
          <a:p>
            <a:pPr marL="0" indent="0">
              <a:buNone/>
            </a:pPr>
            <a:r>
              <a:rPr lang="en-US" sz="900" i="1" dirty="0">
                <a:solidFill>
                  <a:srgbClr val="5F5F5F"/>
                </a:solidFill>
              </a:rPr>
              <a:t>Note. </a:t>
            </a:r>
            <a:r>
              <a:rPr lang="en-US" sz="900" dirty="0"/>
              <a:t>For comparison with data for 1999 and later years, data for 1987−1998 were modified to account  for </a:t>
            </a:r>
            <a:r>
              <a:rPr lang="en-US" sz="900" i="1" dirty="0"/>
              <a:t>ICD-10</a:t>
            </a:r>
            <a:r>
              <a:rPr lang="en-US" sz="900" dirty="0"/>
              <a:t> rules instead of </a:t>
            </a:r>
            <a:r>
              <a:rPr lang="en-US" sz="900" i="1" dirty="0"/>
              <a:t>ICD-9</a:t>
            </a:r>
            <a:r>
              <a:rPr lang="en-US" sz="900" dirty="0"/>
              <a:t> rules.</a:t>
            </a:r>
          </a:p>
          <a:p>
            <a:pPr marL="0" indent="0">
              <a:buNone/>
            </a:pPr>
            <a:r>
              <a:rPr lang="en-US" sz="900" dirty="0"/>
              <a:t>*Standard: age distribution of 2000 US population.</a:t>
            </a:r>
          </a:p>
        </p:txBody>
      </p:sp>
      <p:sp>
        <p:nvSpPr>
          <p:cNvPr id="4" name="TextBox 3"/>
          <p:cNvSpPr txBox="1"/>
          <p:nvPr/>
        </p:nvSpPr>
        <p:spPr>
          <a:xfrm rot="409130">
            <a:off x="4588053" y="2917286"/>
            <a:ext cx="627095" cy="307777"/>
          </a:xfrm>
          <a:prstGeom prst="rect">
            <a:avLst/>
          </a:prstGeom>
          <a:noFill/>
        </p:spPr>
        <p:txBody>
          <a:bodyPr wrap="none" rtlCol="0">
            <a:spAutoFit/>
          </a:bodyPr>
          <a:lstStyle/>
          <a:p>
            <a:r>
              <a:rPr lang="en-US" sz="1400">
                <a:solidFill>
                  <a:srgbClr val="F69F1D"/>
                </a:solidFill>
                <a:latin typeface="Calibri" panose="020F0502020204030204" pitchFamily="34" charset="0"/>
              </a:rPr>
              <a:t>Males</a:t>
            </a:r>
          </a:p>
        </p:txBody>
      </p:sp>
      <p:sp>
        <p:nvSpPr>
          <p:cNvPr id="5" name="TextBox 4"/>
          <p:cNvSpPr txBox="1"/>
          <p:nvPr/>
        </p:nvSpPr>
        <p:spPr>
          <a:xfrm>
            <a:off x="4278979" y="3377470"/>
            <a:ext cx="784767" cy="307777"/>
          </a:xfrm>
          <a:prstGeom prst="rect">
            <a:avLst/>
          </a:prstGeom>
          <a:noFill/>
        </p:spPr>
        <p:txBody>
          <a:bodyPr wrap="none" rtlCol="0">
            <a:spAutoFit/>
          </a:bodyPr>
          <a:lstStyle/>
          <a:p>
            <a:r>
              <a:rPr lang="en-US" sz="1400" dirty="0">
                <a:solidFill>
                  <a:srgbClr val="00788A"/>
                </a:solidFill>
                <a:latin typeface="Calibri" panose="020F0502020204030204" pitchFamily="34" charset="0"/>
              </a:rPr>
              <a:t>Females</a:t>
            </a:r>
          </a:p>
        </p:txBody>
      </p:sp>
    </p:spTree>
    <p:extLst>
      <p:ext uri="{BB962C8B-B14F-4D97-AF65-F5344CB8AC3E}">
        <p14:creationId xmlns:p14="http://schemas.microsoft.com/office/powerpoint/2010/main" val="97767350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74" y="104174"/>
            <a:ext cx="8633852" cy="960167"/>
          </a:xfrm>
        </p:spPr>
        <p:txBody>
          <a:bodyPr/>
          <a:lstStyle/>
          <a:p>
            <a:pPr algn="ctr">
              <a:lnSpc>
                <a:spcPts val="2600"/>
              </a:lnSpc>
            </a:pPr>
            <a:r>
              <a:rPr lang="en-US" sz="2000" dirty="0"/>
              <a:t>Trends in Annual Age-Adjusted* Rates of Death and the Percentage Distribution of Deaths with HIV Disease as the Underlying Cause, by Sex, 1987–2020—United States</a:t>
            </a:r>
          </a:p>
        </p:txBody>
      </p:sp>
      <p:pic>
        <p:nvPicPr>
          <p:cNvPr id="3" name="Picture 2" descr="Another way to look at sex differences in HIV-related mortality trends is to examine the annual percentage distribution of deaths by sex. From 1987 through 2020, the percentage of females among persons who died of HIV disease increased from 10% to 25%.  &#10;&#10;The data for this slide come from death certificate data compiled by the National Center for Health Statistics and downloaded from the CDC WONDER Online Database https://wonder.cdc.gov/.&#10;For details on reporting of sex and race/ethnicity, please see NCHS’s Funeral Director’s Handbook on Death Registration and Fetal Death Reporting (https://www.cdc.gov/nchs/data/nvss/handbook/2019-Funeral-Directors-Handbook-508.pdf).">
            <a:extLst>
              <a:ext uri="{FF2B5EF4-FFF2-40B4-BE49-F238E27FC236}">
                <a16:creationId xmlns:a16="http://schemas.microsoft.com/office/drawing/2014/main" id="{8BBE0D7E-F750-48BA-BB27-4333ACBFB8B5}"/>
              </a:ext>
            </a:extLst>
          </p:cNvPr>
          <p:cNvPicPr>
            <a:picLocks noChangeAspect="1"/>
          </p:cNvPicPr>
          <p:nvPr/>
        </p:nvPicPr>
        <p:blipFill>
          <a:blip r:embed="rId3"/>
          <a:stretch>
            <a:fillRect/>
          </a:stretch>
        </p:blipFill>
        <p:spPr>
          <a:xfrm>
            <a:off x="658029" y="934009"/>
            <a:ext cx="7827942" cy="3895682"/>
          </a:xfrm>
          <a:prstGeom prst="rect">
            <a:avLst/>
          </a:prstGeom>
        </p:spPr>
      </p:pic>
      <p:sp>
        <p:nvSpPr>
          <p:cNvPr id="26" name="Text Placeholder 3"/>
          <p:cNvSpPr txBox="1">
            <a:spLocks/>
          </p:cNvSpPr>
          <p:nvPr/>
        </p:nvSpPr>
        <p:spPr>
          <a:xfrm>
            <a:off x="931261" y="4407647"/>
            <a:ext cx="7957664" cy="77737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For comparison with data for 1999 and later years, data for 1987−1998 were modified to account  for </a:t>
            </a:r>
            <a:r>
              <a:rPr lang="en-US" sz="900" i="1" dirty="0">
                <a:solidFill>
                  <a:srgbClr val="5F5F5F"/>
                </a:solidFill>
                <a:latin typeface="Calibri" panose="020F0502020204030204" pitchFamily="34" charset="0"/>
              </a:rPr>
              <a:t>ICD-10</a:t>
            </a:r>
            <a:r>
              <a:rPr lang="en-US" sz="900" dirty="0">
                <a:solidFill>
                  <a:srgbClr val="5F5F5F"/>
                </a:solidFill>
                <a:latin typeface="Calibri" panose="020F0502020204030204" pitchFamily="34" charset="0"/>
              </a:rPr>
              <a:t> rules instead of </a:t>
            </a:r>
            <a:r>
              <a:rPr lang="en-US" sz="900" i="1" dirty="0">
                <a:solidFill>
                  <a:srgbClr val="5F5F5F"/>
                </a:solidFill>
                <a:latin typeface="Calibri" panose="020F0502020204030204" pitchFamily="34" charset="0"/>
              </a:rPr>
              <a:t>ICD-9</a:t>
            </a:r>
            <a:r>
              <a:rPr lang="en-US" sz="900" dirty="0">
                <a:solidFill>
                  <a:srgbClr val="5F5F5F"/>
                </a:solidFill>
                <a:latin typeface="Calibri" panose="020F0502020204030204" pitchFamily="34" charset="0"/>
              </a:rPr>
              <a:t> rules.</a:t>
            </a:r>
          </a:p>
          <a:p>
            <a:pPr marL="0" indent="0"/>
            <a:r>
              <a:rPr lang="en-US" sz="900" dirty="0">
                <a:solidFill>
                  <a:srgbClr val="5F5F5F"/>
                </a:solidFill>
                <a:latin typeface="Calibri" panose="020F0502020204030204" pitchFamily="34" charset="0"/>
              </a:rPr>
              <a:t>*Standard: age distribution of 2000 US population.</a:t>
            </a:r>
          </a:p>
          <a:p>
            <a:pPr marL="0" indent="0"/>
            <a:endParaRPr lang="en-US" sz="900" dirty="0">
              <a:solidFill>
                <a:srgbClr val="5F5F5F"/>
              </a:solidFill>
              <a:latin typeface="Calibri" panose="020F0502020204030204" pitchFamily="34" charset="0"/>
            </a:endParaRPr>
          </a:p>
        </p:txBody>
      </p:sp>
      <p:sp>
        <p:nvSpPr>
          <p:cNvPr id="10" name="TextBox 9">
            <a:extLst>
              <a:ext uri="{FF2B5EF4-FFF2-40B4-BE49-F238E27FC236}">
                <a16:creationId xmlns:a16="http://schemas.microsoft.com/office/drawing/2014/main" id="{1402BFD5-2F04-4FB2-82AD-E6ED2EED7A4D}"/>
              </a:ext>
            </a:extLst>
          </p:cNvPr>
          <p:cNvSpPr txBox="1"/>
          <p:nvPr/>
        </p:nvSpPr>
        <p:spPr>
          <a:xfrm>
            <a:off x="8476207" y="1619250"/>
            <a:ext cx="584775" cy="1905000"/>
          </a:xfrm>
          <a:prstGeom prst="rect">
            <a:avLst/>
          </a:prstGeom>
          <a:noFill/>
        </p:spPr>
        <p:txBody>
          <a:bodyPr vert="vert270" wrap="square" rtlCol="0">
            <a:spAutoFit/>
          </a:bodyPr>
          <a:lstStyle/>
          <a:p>
            <a:pPr algn="ctr"/>
            <a:r>
              <a:rPr lang="en-US" sz="1400" dirty="0">
                <a:solidFill>
                  <a:srgbClr val="000000"/>
                </a:solidFill>
                <a:latin typeface="Calibri" panose="020F0502020204030204" pitchFamily="34" charset="0"/>
              </a:rPr>
              <a:t>Deaths, Rate </a:t>
            </a:r>
          </a:p>
          <a:p>
            <a:pPr algn="ctr"/>
            <a:r>
              <a:rPr lang="en-US" sz="1200" dirty="0">
                <a:solidFill>
                  <a:srgbClr val="000000"/>
                </a:solidFill>
                <a:latin typeface="Calibri" panose="020F0502020204030204" pitchFamily="34" charset="0"/>
              </a:rPr>
              <a:t>(per 100,000 population)</a:t>
            </a:r>
          </a:p>
        </p:txBody>
      </p:sp>
      <p:sp>
        <p:nvSpPr>
          <p:cNvPr id="5" name="TextBox 4"/>
          <p:cNvSpPr txBox="1"/>
          <p:nvPr/>
        </p:nvSpPr>
        <p:spPr>
          <a:xfrm>
            <a:off x="249448" y="1743048"/>
            <a:ext cx="400110" cy="1657404"/>
          </a:xfrm>
          <a:prstGeom prst="rect">
            <a:avLst/>
          </a:prstGeom>
          <a:noFill/>
        </p:spPr>
        <p:txBody>
          <a:bodyPr vert="vert270" wrap="square" rtlCol="0">
            <a:spAutoFit/>
          </a:bodyPr>
          <a:lstStyle/>
          <a:p>
            <a:pPr algn="ctr"/>
            <a:r>
              <a:rPr lang="en-US" sz="1400" dirty="0">
                <a:solidFill>
                  <a:srgbClr val="6F6F6F"/>
                </a:solidFill>
                <a:latin typeface="Calibri" panose="020F0502020204030204" pitchFamily="34" charset="0"/>
              </a:rPr>
              <a:t>Deaths, Percentage</a:t>
            </a:r>
          </a:p>
        </p:txBody>
      </p:sp>
    </p:spTree>
    <p:extLst>
      <p:ext uri="{BB962C8B-B14F-4D97-AF65-F5344CB8AC3E}">
        <p14:creationId xmlns:p14="http://schemas.microsoft.com/office/powerpoint/2010/main" val="258599496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8" y="-5783"/>
            <a:ext cx="8229600" cy="857250"/>
          </a:xfrm>
        </p:spPr>
        <p:txBody>
          <a:bodyPr/>
          <a:lstStyle/>
          <a:p>
            <a:pPr algn="ctr">
              <a:lnSpc>
                <a:spcPts val="2600"/>
              </a:lnSpc>
            </a:pPr>
            <a:r>
              <a:rPr lang="en-US" sz="2000" dirty="0"/>
              <a:t>Trends in Annual Rates of Death with HIV Disease as the Underlying</a:t>
            </a:r>
            <a:br>
              <a:rPr lang="en-US" sz="2000" dirty="0"/>
            </a:br>
            <a:r>
              <a:rPr lang="en-US" sz="2000" dirty="0"/>
              <a:t>Cause, by Age Group, 1987–2020—United States</a:t>
            </a:r>
          </a:p>
        </p:txBody>
      </p:sp>
      <p:pic>
        <p:nvPicPr>
          <p:cNvPr id="3" name="Picture 2" descr="Trends in the rate of death with HIV disease as the underlying cause have varied by age group. From 1995 through 1997, the rate of death dropped most rapidly among persons aged 25–34 and 35–44 years. After 1997, the rate of death continued to decline in these age groups and among persons aged 45-54 years but was nearly level in other age groups. &#10;&#10; The data for this slide come from death certificate data compiled by the National Center for Health Statistics and downloaded from the CDC WONDER Online Database https://wonder.cdc.gov/.">
            <a:extLst>
              <a:ext uri="{FF2B5EF4-FFF2-40B4-BE49-F238E27FC236}">
                <a16:creationId xmlns:a16="http://schemas.microsoft.com/office/drawing/2014/main" id="{C49D7D11-F697-4C39-8B71-15EF8756CDA5}"/>
              </a:ext>
            </a:extLst>
          </p:cNvPr>
          <p:cNvPicPr>
            <a:picLocks noChangeAspect="1"/>
          </p:cNvPicPr>
          <p:nvPr/>
        </p:nvPicPr>
        <p:blipFill>
          <a:blip r:embed="rId3"/>
          <a:stretch>
            <a:fillRect/>
          </a:stretch>
        </p:blipFill>
        <p:spPr>
          <a:xfrm>
            <a:off x="371492" y="826637"/>
            <a:ext cx="8401016" cy="3907875"/>
          </a:xfrm>
          <a:prstGeom prst="rect">
            <a:avLst/>
          </a:prstGeom>
        </p:spPr>
      </p:pic>
      <p:sp>
        <p:nvSpPr>
          <p:cNvPr id="12" name="Text Placeholder 3"/>
          <p:cNvSpPr txBox="1">
            <a:spLocks/>
          </p:cNvSpPr>
          <p:nvPr/>
        </p:nvSpPr>
        <p:spPr>
          <a:xfrm>
            <a:off x="997307" y="4745743"/>
            <a:ext cx="7453799" cy="497233"/>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b="0" i="1" u="none" strike="noStrike" kern="1200" cap="none" spc="0" normalizeH="0" baseline="0" noProof="0" dirty="0">
                <a:ln>
                  <a:noFill/>
                </a:ln>
                <a:solidFill>
                  <a:schemeClr val="accent4">
                    <a:lumMod val="75000"/>
                  </a:schemeClr>
                </a:solidFill>
                <a:effectLst/>
                <a:uLnTx/>
                <a:uFillTx/>
                <a:latin typeface="Calibri" panose="020F0502020204030204" pitchFamily="34" charset="0"/>
              </a:rPr>
              <a:t>Note</a:t>
            </a:r>
            <a:r>
              <a:rPr kumimoji="0" lang="en-US" sz="900" b="0" i="0" u="none" strike="noStrike" kern="1200" cap="none" spc="0" normalizeH="0" baseline="0" noProof="0" dirty="0">
                <a:ln>
                  <a:noFill/>
                </a:ln>
                <a:solidFill>
                  <a:schemeClr val="accent4">
                    <a:lumMod val="75000"/>
                  </a:schemeClr>
                </a:solidFill>
                <a:effectLst/>
                <a:uLnTx/>
                <a:uFillTx/>
                <a:latin typeface="Calibri" panose="020F0502020204030204" pitchFamily="34" charset="0"/>
              </a:rPr>
              <a:t>. </a:t>
            </a:r>
            <a:r>
              <a:rPr lang="en-US" sz="900" dirty="0">
                <a:solidFill>
                  <a:schemeClr val="accent4">
                    <a:lumMod val="75000"/>
                  </a:schemeClr>
                </a:solidFill>
                <a:latin typeface="Calibri" panose="020F0502020204030204" pitchFamily="34" charset="0"/>
              </a:rPr>
              <a:t>For comparison with data for 1999 and later years, data for 1987−1998 were modified to account for </a:t>
            </a:r>
            <a:r>
              <a:rPr lang="en-US" sz="900" i="1" dirty="0">
                <a:solidFill>
                  <a:schemeClr val="accent4">
                    <a:lumMod val="75000"/>
                  </a:schemeClr>
                </a:solidFill>
                <a:latin typeface="Calibri" panose="020F0502020204030204" pitchFamily="34" charset="0"/>
              </a:rPr>
              <a:t>ICD-10 </a:t>
            </a:r>
            <a:r>
              <a:rPr lang="en-US" sz="900" dirty="0">
                <a:solidFill>
                  <a:schemeClr val="accent4">
                    <a:lumMod val="75000"/>
                  </a:schemeClr>
                </a:solidFill>
                <a:latin typeface="Calibri" panose="020F0502020204030204" pitchFamily="34" charset="0"/>
              </a:rPr>
              <a:t>rules instead of </a:t>
            </a:r>
            <a:r>
              <a:rPr lang="en-US" sz="900" i="1" dirty="0">
                <a:solidFill>
                  <a:schemeClr val="accent4">
                    <a:lumMod val="75000"/>
                  </a:schemeClr>
                </a:solidFill>
                <a:latin typeface="Calibri" panose="020F0502020204030204" pitchFamily="34" charset="0"/>
              </a:rPr>
              <a:t>ICD-9</a:t>
            </a:r>
            <a:r>
              <a:rPr lang="en-US" sz="900" dirty="0">
                <a:solidFill>
                  <a:schemeClr val="accent4">
                    <a:lumMod val="75000"/>
                  </a:schemeClr>
                </a:solidFill>
                <a:latin typeface="Calibri" panose="020F0502020204030204" pitchFamily="34" charset="0"/>
              </a:rPr>
              <a:t> rules.  </a:t>
            </a:r>
          </a:p>
          <a:p>
            <a:endParaRPr lang="en-US" sz="900" dirty="0">
              <a:solidFill>
                <a:schemeClr val="accent4">
                  <a:lumMod val="75000"/>
                </a:schemeClr>
              </a:solidFill>
            </a:endParaRPr>
          </a:p>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US" sz="9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ndParaRPr>
          </a:p>
        </p:txBody>
      </p:sp>
      <p:sp>
        <p:nvSpPr>
          <p:cNvPr id="13" name="TextBox 1"/>
          <p:cNvSpPr txBox="1"/>
          <p:nvPr/>
        </p:nvSpPr>
        <p:spPr>
          <a:xfrm rot="19546893">
            <a:off x="1881637" y="2182076"/>
            <a:ext cx="1143962" cy="3030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69F1D"/>
                </a:solidFill>
                <a:latin typeface="Calibri" panose="020F0502020204030204" pitchFamily="34" charset="0"/>
              </a:rPr>
              <a:t>25–34 years</a:t>
            </a:r>
          </a:p>
        </p:txBody>
      </p:sp>
      <p:sp>
        <p:nvSpPr>
          <p:cNvPr id="14" name="TextBox 1"/>
          <p:cNvSpPr txBox="1"/>
          <p:nvPr/>
        </p:nvSpPr>
        <p:spPr>
          <a:xfrm rot="18680227">
            <a:off x="1585387" y="1657545"/>
            <a:ext cx="1372452" cy="4052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788A"/>
                </a:solidFill>
                <a:latin typeface="Calibri" panose="020F0502020204030204" pitchFamily="34" charset="0"/>
              </a:rPr>
              <a:t>35–44 years</a:t>
            </a:r>
          </a:p>
        </p:txBody>
      </p:sp>
      <p:sp>
        <p:nvSpPr>
          <p:cNvPr id="15" name="TextBox 1"/>
          <p:cNvSpPr txBox="1"/>
          <p:nvPr/>
        </p:nvSpPr>
        <p:spPr>
          <a:xfrm>
            <a:off x="2453618" y="3637825"/>
            <a:ext cx="1070987" cy="2046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9A4F9D"/>
                </a:solidFill>
                <a:latin typeface="Calibri" panose="020F0502020204030204" pitchFamily="34" charset="0"/>
              </a:rPr>
              <a:t>≤24 years</a:t>
            </a:r>
          </a:p>
        </p:txBody>
      </p:sp>
      <p:sp>
        <p:nvSpPr>
          <p:cNvPr id="16" name="TextBox 1"/>
          <p:cNvSpPr txBox="1"/>
          <p:nvPr/>
        </p:nvSpPr>
        <p:spPr>
          <a:xfrm rot="-1800000">
            <a:off x="2126602" y="2616282"/>
            <a:ext cx="1130394" cy="2759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BE3226"/>
                </a:solidFill>
                <a:latin typeface="Calibri" panose="020F0502020204030204" pitchFamily="34" charset="0"/>
              </a:rPr>
              <a:t>45–54 years</a:t>
            </a:r>
          </a:p>
        </p:txBody>
      </p:sp>
      <p:sp>
        <p:nvSpPr>
          <p:cNvPr id="17" name="TextBox 1"/>
          <p:cNvSpPr txBox="1"/>
          <p:nvPr/>
        </p:nvSpPr>
        <p:spPr>
          <a:xfrm rot="-300000">
            <a:off x="2140995" y="3396067"/>
            <a:ext cx="1375945" cy="2359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84B1D9"/>
                </a:solidFill>
                <a:latin typeface="Calibri" panose="020F0502020204030204" pitchFamily="34" charset="0"/>
              </a:rPr>
              <a:t>≥55 years</a:t>
            </a:r>
          </a:p>
        </p:txBody>
      </p:sp>
    </p:spTree>
    <p:extLst>
      <p:ext uri="{BB962C8B-B14F-4D97-AF65-F5344CB8AC3E}">
        <p14:creationId xmlns:p14="http://schemas.microsoft.com/office/powerpoint/2010/main" val="142850971"/>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3.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C1C5FD16CA0A40A4646E41E2E9309E" ma:contentTypeVersion="11" ma:contentTypeDescription="Create a new document." ma:contentTypeScope="" ma:versionID="a133d45b2e3969bc08822ee3bb06ed18">
  <xsd:schema xmlns:xsd="http://www.w3.org/2001/XMLSchema" xmlns:xs="http://www.w3.org/2001/XMLSchema" xmlns:p="http://schemas.microsoft.com/office/2006/metadata/properties" xmlns:ns3="9de44983-8135-455f-b3bb-d1050d78970e" xmlns:ns4="a1b40da3-2d40-4865-af69-d822bf49da99" targetNamespace="http://schemas.microsoft.com/office/2006/metadata/properties" ma:root="true" ma:fieldsID="c283e0202c21fcb8c0110db21e222df3" ns3:_="" ns4:_="">
    <xsd:import namespace="9de44983-8135-455f-b3bb-d1050d78970e"/>
    <xsd:import namespace="a1b40da3-2d40-4865-af69-d822bf49da9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e44983-8135-455f-b3bb-d1050d7897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b40da3-2d40-4865-af69-d822bf49da9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F97473-39C2-4FCD-9626-F663C3579316}">
  <ds:schemaRefs>
    <ds:schemaRef ds:uri="9de44983-8135-455f-b3bb-d1050d78970e"/>
    <ds:schemaRef ds:uri="a1b40da3-2d40-4865-af69-d822bf49da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2D028D3-6D5B-42E3-AABD-7DD4F921BE93}">
  <ds:schemaRefs>
    <ds:schemaRef ds:uri="http://schemas.microsoft.com/sharepoint/v3/contenttype/forms"/>
  </ds:schemaRefs>
</ds:datastoreItem>
</file>

<file path=customXml/itemProps3.xml><?xml version="1.0" encoding="utf-8"?>
<ds:datastoreItem xmlns:ds="http://schemas.openxmlformats.org/officeDocument/2006/customXml" ds:itemID="{BB594EE1-CFDC-4311-9805-9D42AF0125A0}">
  <ds:schemaRefs>
    <ds:schemaRef ds:uri="9de44983-8135-455f-b3bb-d1050d78970e"/>
    <ds:schemaRef ds:uri="a1b40da3-2d40-4865-af69-d822bf49da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6944</TotalTime>
  <Words>9549</Words>
  <Application>Microsoft Office PowerPoint</Application>
  <PresentationFormat>On-screen Show (16:9)</PresentationFormat>
  <Paragraphs>456</Paragraphs>
  <Slides>32</Slides>
  <Notes>32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32</vt:i4>
      </vt:variant>
    </vt:vector>
  </HeadingPairs>
  <TitlesOfParts>
    <vt:vector size="43" baseType="lpstr">
      <vt:lpstr>Wingdings</vt:lpstr>
      <vt:lpstr>Courier New</vt:lpstr>
      <vt:lpstr>Myriad Web Pro</vt:lpstr>
      <vt:lpstr>Calibri</vt:lpstr>
      <vt:lpstr>Arial</vt:lpstr>
      <vt:lpstr>Verdana</vt:lpstr>
      <vt:lpstr>Segoe UI</vt:lpstr>
      <vt:lpstr>NCEH_ATSDR_combined</vt:lpstr>
      <vt:lpstr>Theme1</vt:lpstr>
      <vt:lpstr>NCHHSTP_PPT_dark(</vt:lpstr>
      <vt:lpstr>1_Theme1</vt:lpstr>
      <vt:lpstr> HIV Mortality  2020</vt:lpstr>
      <vt:lpstr>HIV Mortality Slides</vt:lpstr>
      <vt:lpstr>HIV Mortality Slides</vt:lpstr>
      <vt:lpstr>Comparison of Deaths among Persons with HIV Infection Ever Classified as Stage 3 (AIDS) in National HIV Surveillance System and Deaths Reported in Death Certificates in which HIV Disease was the Underlying Cause of Death, 1987−2020—United States</vt:lpstr>
      <vt:lpstr>Trends in Annual Age-Adjusted* Rates of Death with HIV Disease as the Underlying Cause, 1987−2020—United States </vt:lpstr>
      <vt:lpstr>Trends in Annual Age-Adjusted* Rates† of Death among Persons with Diagnosed  HIV Infection Ever Classified as Stage 3 (AIDS), 1987−2020—United States </vt:lpstr>
      <vt:lpstr>Trends in Annual Age-Adjusted* Rates of Death with HIV Disease as the   Underlying Cause, by Sex, 1987−2020—United States</vt:lpstr>
      <vt:lpstr>Trends in Annual Age-Adjusted* Rates of Death and the Percentage Distribution of Deaths with HIV Disease as the Underlying Cause, by Sex, 1987–2020—United States</vt:lpstr>
      <vt:lpstr>Trends in Annual Rates of Death with HIV Disease as the Underlying Cause, by Age Group, 1987–2020—United States</vt:lpstr>
      <vt:lpstr>Trends in Annual Age-Adjusted* Rates of Death and the Percentage Distribution of Deaths with HIV Disease as the Underlying Cause, by Age Group,  1987−2020—United States</vt:lpstr>
      <vt:lpstr>Median Age at Death with HIV Disease as the Underlying Cause 1987−2020—United States </vt:lpstr>
      <vt:lpstr>Age-Adjusted* Rates† of Death with HIV Disease as the Underlying Cause  in the General Population, by State, 2020—United States  </vt:lpstr>
      <vt:lpstr>Age-Adjusted* Rates† of All-Cause Death among Persons with HIV by State  2020—United States  </vt:lpstr>
      <vt:lpstr>Trends in Age-Adjusted* Annual Rates of Death with HIV Disease as the  Underlying Cause, by Geographic Region, 1987–2020—United States  </vt:lpstr>
      <vt:lpstr>Trends in Annual Age-Adjusted* Rates of Death and the Percentage Distribution of Deaths with HIV Disease as the Underlying Cause, by Geographic Region, 1987−2020—United States</vt:lpstr>
      <vt:lpstr>Trends in Age-Adjusted* Annual Rates of Death with HIV Disease as the  Underlying Cause, by Race/Ethnicity, 1990–2020—United States</vt:lpstr>
      <vt:lpstr>Trends in Annual Age-Adjusted* Rates of Death and the Percentage Distribution of Deaths with HIV Disease as the Underlying Cause, by Race/Ethnicity, 1990−2020—United States</vt:lpstr>
      <vt:lpstr>Age-Adjusted* Average Annual Rate of Death with HIV Disease as the Underlying  Cause by Sex and Race/Ethnicity, 2016−2020—United States</vt:lpstr>
      <vt:lpstr>Age-Adjusted* Average Annual Rate of Death with HIV Disease as the Underlying   Cause by Race/Ethnicity and Geographic Region, 2016−2020—United States</vt:lpstr>
      <vt:lpstr>Trends in Annual Rates of Death with HIV Disease as the Underlying Cause versus the 5 Leading Causes among Persons Aged 25–44 Years, 1987–2020—United States</vt:lpstr>
      <vt:lpstr>Trends in Annual Rates of Death with HIV Disease as the Underlying Cause versus the 5 Leading Causes among Males Aged 25–44 Years, 1987–2020—United States</vt:lpstr>
      <vt:lpstr>Trends in Annual Rates of Death with HIV Disease as the Underlying Cause versus the 5 Leading Causes among Females Aged 25–44 Years, 1987–2020—United States</vt:lpstr>
      <vt:lpstr>Trends in Annual Rates of Death with HIV Disease as the Underlying Cause versus the 5 Leading Causes among White* Males Aged 25–44 Years  1999–2020—United States</vt:lpstr>
      <vt:lpstr>Trends in Annual Rates of Death with HIV Disease as the Underlying Cause versus the 5 Leading Causes among White* Females Aged 25–44 Years 1999–2020—United States</vt:lpstr>
      <vt:lpstr>Trends in Annual Rates of Death with HIV Disease as the Underlying Cause versus the 5 Leading Causes among Black/African American* Males Aged 25–44 Years  1999–2020—United States</vt:lpstr>
      <vt:lpstr>Trends in Annual Rates of Death due to HIV Disease as the Underlying Cause versus the 5 Leading Causes among Black/African American* Females Aged 25–44 Years  1999–2020—United States</vt:lpstr>
      <vt:lpstr>Trends in Annual Rates of Death with HIV Disease as the Underlying Cause versus the 5 Leading Causes among Hispanic/Latino* Males Aged 25–44 Years  1999–2020—United States</vt:lpstr>
      <vt:lpstr>Trends in Annual Rates of Death due to HIV Disease as the Underlying Cause versus the 5 Leading Causes among Hispanic/Latino* Females, Aged 25–44 Years  1999–2020—United States</vt:lpstr>
      <vt:lpstr>Annual Rate of Death with HIV Disease as the Underlying Cause versus the 5 Leading Causes among Persons Aged 25–44 Years, By Race/Ethnicity  2020—United States</vt:lpstr>
      <vt:lpstr>Annual Rate of Death with HIV Disease as the Underlying Cause versus the 5 Leading Causes among Males Aged 25–44 Years, By Race/Ethnicity 2020—United States</vt:lpstr>
      <vt:lpstr>Annual Rate of Death with HIV Disease as the Underlying Cause versus the 5 Leading Causes among Females Aged 25–44 Years, By Race/Ethnicity,  2020—United States</vt:lpstr>
      <vt:lpstr>Conclusions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Okello, Amanda (CDC/DDID/NCHHSTP/DHP)</cp:lastModifiedBy>
  <cp:revision>85</cp:revision>
  <cp:lastPrinted>2019-11-13T16:25:55Z</cp:lastPrinted>
  <dcterms:created xsi:type="dcterms:W3CDTF">2011-03-17T17:43:16Z</dcterms:created>
  <dcterms:modified xsi:type="dcterms:W3CDTF">2022-12-06T21:55:31Z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2021-02-02T17:28:12Z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56a66eba-7730-470c-9f7b-684ed8cef269</vt:lpwstr>
  </property>
  <property fmtid="{D5CDD505-2E9C-101B-9397-08002B2CF9AE}" pid="9" name="MSIP_Label_7b94a7b8-f06c-4dfe-bdcc-9b548fd58c31_ContentBits">
    <vt:lpwstr>0</vt:lpwstr>
  </property>
  <property fmtid="{D5CDD505-2E9C-101B-9397-08002B2CF9AE}" pid="10" name="ContentTypeId">
    <vt:lpwstr>0x010100E2C1C5FD16CA0A40A4646E41E2E9309E</vt:lpwstr>
  </property>
</Properties>
</file>