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58" r:id="rId2"/>
    <p:sldMasterId id="2147483865" r:id="rId3"/>
  </p:sldMasterIdLst>
  <p:notesMasterIdLst>
    <p:notesMasterId r:id="rId18"/>
  </p:notesMasterIdLst>
  <p:handoutMasterIdLst>
    <p:handoutMasterId r:id="rId19"/>
  </p:handoutMasterIdLst>
  <p:sldIdLst>
    <p:sldId id="257" r:id="rId4"/>
    <p:sldId id="421" r:id="rId5"/>
    <p:sldId id="467" r:id="rId6"/>
    <p:sldId id="492" r:id="rId7"/>
    <p:sldId id="523" r:id="rId8"/>
    <p:sldId id="495" r:id="rId9"/>
    <p:sldId id="524" r:id="rId10"/>
    <p:sldId id="528" r:id="rId11"/>
    <p:sldId id="529" r:id="rId12"/>
    <p:sldId id="530" r:id="rId13"/>
    <p:sldId id="531" r:id="rId14"/>
    <p:sldId id="532" r:id="rId15"/>
    <p:sldId id="533" r:id="rId16"/>
    <p:sldId id="539" r:id="rId17"/>
  </p:sldIdLst>
  <p:sldSz cx="9144000" cy="5143500" type="screen16x9"/>
  <p:notesSz cx="7010400" cy="9296400"/>
  <p:embeddedFontLst>
    <p:embeddedFont>
      <p:font typeface="Calibri" panose="020F0502020204030204" pitchFamily="34" charset="0"/>
      <p:regular r:id="rId20"/>
      <p:bold r:id="rId21"/>
      <p:italic r:id="rId22"/>
      <p:boldItalic r:id="rId23"/>
    </p:embeddedFont>
    <p:embeddedFont>
      <p:font typeface="Myriad Web Pro" panose="020B0604020202020204" charset="0"/>
      <p:regular r:id="rId24"/>
      <p:bold r:id="rId25"/>
      <p:italic r:id="rId2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788A"/>
    <a:srgbClr val="006666"/>
    <a:srgbClr val="00928F"/>
    <a:srgbClr val="F6A01A"/>
    <a:srgbClr val="000000"/>
    <a:srgbClr val="9A4E9E"/>
    <a:srgbClr val="86B2D8"/>
    <a:srgbClr val="7AC143"/>
    <a:srgbClr val="EC8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78256" autoAdjust="0"/>
  </p:normalViewPr>
  <p:slideViewPr>
    <p:cSldViewPr snapToGrid="0">
      <p:cViewPr varScale="1">
        <p:scale>
          <a:sx n="115" d="100"/>
          <a:sy n="115" d="100"/>
        </p:scale>
        <p:origin x="90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5/24/2019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5/24/2019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Diagnoses of HIV Infection among Adults and Adolescents in Metropolitan Statistical Areas, United States and Puerto Rico,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5F5F5F"/>
              </a:solidFill>
            </a:endParaRPr>
          </a:p>
          <a:p>
            <a:r>
              <a:rPr lang="en-US" dirty="0" smtClean="0">
                <a:solidFill>
                  <a:srgbClr val="5F5F5F"/>
                </a:solidFill>
              </a:rPr>
              <a:t>For all slides in this series, the following notes apply:</a:t>
            </a:r>
          </a:p>
          <a:p>
            <a:r>
              <a:rPr lang="en-US" dirty="0" smtClean="0">
                <a:solidFill>
                  <a:srgbClr val="5F5F5F"/>
                </a:solidFill>
              </a:rPr>
              <a:t> </a:t>
            </a:r>
            <a:endParaRPr lang="en-US" sz="1200" kern="1200" dirty="0" smtClean="0">
              <a:solidFill>
                <a:srgbClr val="5F5F5F"/>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5F5F5F"/>
                </a:solidFill>
              </a:rPr>
              <a:t>Numbers and rates of diagnosed HIV infection are based on data from 50 states, the District of Columbia, and Puerto Rico. </a:t>
            </a:r>
          </a:p>
          <a:p>
            <a:endParaRPr lang="en-US" dirty="0" smtClean="0">
              <a:solidFill>
                <a:srgbClr val="5F5F5F"/>
              </a:solidFill>
            </a:endParaRPr>
          </a:p>
          <a:p>
            <a:r>
              <a:rPr lang="en-US" strike="noStrike" dirty="0" smtClean="0">
                <a:solidFill>
                  <a:srgbClr val="5F5F5F"/>
                </a:solidFill>
              </a:rPr>
              <a:t>Rates for transmission category</a:t>
            </a:r>
            <a:r>
              <a:rPr lang="en-US" strike="noStrike" baseline="0" dirty="0" smtClean="0">
                <a:solidFill>
                  <a:srgbClr val="5F5F5F"/>
                </a:solidFill>
              </a:rPr>
              <a:t> are not provided because of the absence of denominator data from the U.S. Census Bureau.</a:t>
            </a:r>
            <a:r>
              <a:rPr lang="en-US" strike="noStrike" dirty="0" smtClean="0">
                <a:solidFill>
                  <a:srgbClr val="5F5F5F"/>
                </a:solidFill>
              </a:rPr>
              <a:t> </a:t>
            </a:r>
          </a:p>
          <a:p>
            <a:endParaRPr lang="en-US" strike="noStrike" dirty="0" smtClean="0">
              <a:solidFill>
                <a:srgbClr val="5F5F5F"/>
              </a:solidFill>
            </a:endParaRPr>
          </a:p>
          <a:p>
            <a:r>
              <a:rPr lang="en-US" strike="noStrike" dirty="0" smtClean="0">
                <a:solidFill>
                  <a:srgbClr val="5F5F5F"/>
                </a:solidFill>
              </a:rPr>
              <a:t>Rates are calculated per 100,000 population.</a:t>
            </a:r>
          </a:p>
          <a:p>
            <a:endParaRPr lang="en-US" dirty="0" smtClean="0">
              <a:solidFill>
                <a:srgbClr val="5F5F5F"/>
              </a:solidFill>
            </a:endParaRPr>
          </a:p>
          <a:p>
            <a:r>
              <a:rPr lang="en-US" dirty="0" smtClean="0">
                <a:solidFill>
                  <a:srgbClr val="5F5F5F"/>
                </a:solidFill>
              </a:rPr>
              <a:t>Data are presented for diagnoses of HIV infection reported to CDC through</a:t>
            </a:r>
            <a:r>
              <a:rPr lang="en-US" baseline="0" dirty="0" smtClean="0">
                <a:solidFill>
                  <a:srgbClr val="5F5F5F"/>
                </a:solidFill>
              </a:rPr>
              <a:t> December 2018. </a:t>
            </a:r>
            <a:endParaRPr lang="en-US" dirty="0" smtClean="0">
              <a:solidFill>
                <a:srgbClr val="5F5F5F"/>
              </a:solidFill>
            </a:endParaRPr>
          </a:p>
          <a:p>
            <a:endParaRPr lang="en-US" b="1"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slide presents r</a:t>
            </a:r>
            <a:r>
              <a:rPr lang="en-US" sz="1200" dirty="0" smtClean="0"/>
              <a:t>ates of adults and adolescents living with diagnosed HIV infection, by metropolitan statistical area (MSA), sex, and age, in the United States </a:t>
            </a:r>
            <a:r>
              <a:rPr lang="en-US" altLang="en-US" sz="1200" dirty="0" smtClean="0"/>
              <a:t>and Puerto Rico</a:t>
            </a:r>
            <a:r>
              <a:rPr lang="en-US" altLang="en-US" sz="1200" baseline="0" dirty="0" smtClean="0"/>
              <a:t> at year-end 2016.</a:t>
            </a:r>
            <a:r>
              <a:rPr lang="en-US" sz="1200" dirty="0" smtClean="0"/>
              <a:t> </a:t>
            </a:r>
            <a:br>
              <a:rPr lang="en-US" sz="1200" dirty="0" smtClean="0"/>
            </a:b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highest </a:t>
            </a:r>
            <a:r>
              <a:rPr lang="en-US" sz="1200" kern="1200" baseline="0" dirty="0" smtClean="0">
                <a:solidFill>
                  <a:schemeClr val="tx1"/>
                </a:solidFill>
                <a:effectLst/>
                <a:latin typeface="+mn-lt"/>
                <a:ea typeface="+mn-ea"/>
                <a:cs typeface="+mn-cs"/>
              </a:rPr>
              <a:t>rates of male adults and adolescents living with diagnosed HIV infection </a:t>
            </a:r>
            <a:r>
              <a:rPr lang="en-US" sz="1200" kern="1200" dirty="0" smtClean="0">
                <a:solidFill>
                  <a:schemeClr val="tx1"/>
                </a:solidFill>
                <a:effectLst/>
                <a:latin typeface="+mn-lt"/>
                <a:ea typeface="+mn-ea"/>
                <a:cs typeface="+mn-cs"/>
              </a:rPr>
              <a:t>were </a:t>
            </a:r>
            <a:r>
              <a:rPr lang="en-US" sz="1200" b="0" i="0" u="none" strike="noStrike" dirty="0" smtClean="0">
                <a:solidFill>
                  <a:srgbClr val="5F5F5F"/>
                </a:solidFill>
                <a:effectLst/>
                <a:latin typeface="Calibri" panose="020F0502020204030204" pitchFamily="34" charset="0"/>
              </a:rPr>
              <a:t>in Miami-Fort Lauderdale-West Palm Beach,</a:t>
            </a:r>
            <a:r>
              <a:rPr lang="en-US" sz="1200" b="0" i="0" u="none" strike="noStrike" baseline="0" dirty="0" smtClean="0">
                <a:solidFill>
                  <a:srgbClr val="5F5F5F"/>
                </a:solidFill>
                <a:effectLst/>
                <a:latin typeface="Calibri" panose="020F0502020204030204" pitchFamily="34" charset="0"/>
              </a:rPr>
              <a:t> FL, for all age groups e</a:t>
            </a:r>
            <a:r>
              <a:rPr lang="en-US" dirty="0" smtClean="0"/>
              <a:t>xcept males age</a:t>
            </a:r>
            <a:r>
              <a:rPr lang="en-US" baseline="0" dirty="0" smtClean="0"/>
              <a:t> </a:t>
            </a:r>
            <a:r>
              <a:rPr lang="en-US" dirty="0" smtClean="0"/>
              <a:t>13-24 and 25-34 years, for which the highest rates were in </a:t>
            </a:r>
            <a:r>
              <a:rPr lang="en-US" sz="1200" b="0" i="0" u="none" strike="noStrike" baseline="0" dirty="0" smtClean="0">
                <a:solidFill>
                  <a:srgbClr val="5F5F5F"/>
                </a:solidFill>
                <a:effectLst/>
                <a:latin typeface="Calibri" panose="020F0502020204030204" pitchFamily="34" charset="0"/>
                <a:cs typeface="Calibri" panose="020F0502020204030204" pitchFamily="34" charset="0"/>
              </a:rPr>
              <a:t>New Orleans-Metairie, LA</a:t>
            </a:r>
            <a:r>
              <a:rPr lang="en-US" sz="1200" b="0" i="0" u="none" strike="noStrike" baseline="0" dirty="0" smtClean="0">
                <a:solidFill>
                  <a:schemeClr val="tx1"/>
                </a:solidFill>
                <a:effectLst/>
                <a:latin typeface="+mn-lt"/>
                <a:cs typeface="+mn-cs"/>
              </a:rPr>
              <a:t> and Atlanta-Sandy Springs-Roswell, GA, respectively.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smtClean="0">
              <a:solidFill>
                <a:schemeClr val="tx1"/>
              </a:solidFill>
              <a:effectLst/>
              <a:latin typeface="+mn-lt"/>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MSAs with the highest rates for females age 13-24, 25-34,</a:t>
            </a:r>
            <a:r>
              <a:rPr lang="en-US" sz="1200" kern="1200" baseline="0" dirty="0" smtClean="0">
                <a:solidFill>
                  <a:schemeClr val="tx1"/>
                </a:solidFill>
                <a:effectLst/>
                <a:latin typeface="+mn-lt"/>
                <a:ea typeface="+mn-ea"/>
                <a:cs typeface="+mn-cs"/>
              </a:rPr>
              <a:t> 35-44, and</a:t>
            </a:r>
            <a:r>
              <a:rPr lang="en-US" sz="1200" kern="1200" dirty="0" smtClean="0">
                <a:solidFill>
                  <a:schemeClr val="tx1"/>
                </a:solidFill>
                <a:effectLst/>
                <a:latin typeface="+mn-lt"/>
                <a:ea typeface="+mn-ea"/>
                <a:cs typeface="+mn-cs"/>
              </a:rPr>
              <a:t> </a:t>
            </a:r>
            <a:r>
              <a:rPr lang="en-US" dirty="0" smtClean="0"/>
              <a:t>45-54 </a:t>
            </a:r>
            <a:r>
              <a:rPr lang="en-US" sz="1200" kern="1200" dirty="0" smtClean="0">
                <a:solidFill>
                  <a:schemeClr val="tx1"/>
                </a:solidFill>
                <a:effectLst/>
                <a:latin typeface="+mn-lt"/>
                <a:ea typeface="+mn-ea"/>
                <a:cs typeface="+mn-cs"/>
              </a:rPr>
              <a:t>years living with diagnosed HIV infection were in MSAs located in the South region of the United States (</a:t>
            </a:r>
            <a:r>
              <a:rPr lang="en-US" sz="1200" b="0" i="0" u="none" strike="noStrike" dirty="0" smtClean="0">
                <a:solidFill>
                  <a:srgbClr val="5F5F5F"/>
                </a:solidFill>
                <a:effectLst/>
                <a:latin typeface="Calibri" panose="020F0502020204030204" pitchFamily="34" charset="0"/>
              </a:rPr>
              <a:t>Miami-Fort Lauderdale-West Palm Beach,</a:t>
            </a:r>
            <a:r>
              <a:rPr lang="en-US" sz="1200" b="0" i="0" u="none" strike="noStrike" baseline="0" dirty="0" smtClean="0">
                <a:solidFill>
                  <a:srgbClr val="5F5F5F"/>
                </a:solidFill>
                <a:effectLst/>
                <a:latin typeface="Calibri" panose="020F0502020204030204" pitchFamily="34" charset="0"/>
              </a:rPr>
              <a:t> FL, Baton Rouge, LA, Baton Rouge, LA, </a:t>
            </a:r>
            <a:r>
              <a:rPr lang="en-US" baseline="0" dirty="0" smtClean="0"/>
              <a:t>Baltimore-Columbia-Towson, MD, </a:t>
            </a:r>
            <a:r>
              <a:rPr lang="en-US" sz="1200" b="0" i="0" u="none" strike="noStrike" baseline="0" dirty="0" smtClean="0">
                <a:solidFill>
                  <a:srgbClr val="5F5F5F"/>
                </a:solidFill>
                <a:effectLst/>
                <a:latin typeface="Calibri" panose="020F0502020204030204" pitchFamily="34" charset="0"/>
              </a:rPr>
              <a:t>respectively).  The highest rate for females </a:t>
            </a:r>
            <a:r>
              <a:rPr lang="en-US" dirty="0" smtClean="0"/>
              <a:t>age 55 years</a:t>
            </a:r>
            <a:r>
              <a:rPr lang="en-US" baseline="0" dirty="0" smtClean="0"/>
              <a:t> and older </a:t>
            </a:r>
            <a:r>
              <a:rPr lang="en-US" dirty="0" smtClean="0"/>
              <a:t>was </a:t>
            </a:r>
            <a:r>
              <a:rPr lang="en-US" baseline="0" dirty="0" smtClean="0"/>
              <a:t>located in </a:t>
            </a:r>
            <a:r>
              <a:rPr lang="en-US" dirty="0" smtClean="0"/>
              <a:t>the</a:t>
            </a:r>
            <a:r>
              <a:rPr lang="en-US" baseline="0" dirty="0" smtClean="0"/>
              <a:t> Northeast region of the United States in New York-Newark-Jersey City, NY-NJ-PA.</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smtClean="0">
              <a:solidFill>
                <a:srgbClr val="5F5F5F"/>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the end of the specified year (i.e., most recent known address).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smtClean="0">
              <a:solidFill>
                <a:srgbClr val="5F5F5F"/>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10</a:t>
            </a:fld>
            <a:endParaRPr lang="en-US"/>
          </a:p>
        </p:txBody>
      </p:sp>
    </p:spTree>
    <p:extLst>
      <p:ext uri="{BB962C8B-B14F-4D97-AF65-F5344CB8AC3E}">
        <p14:creationId xmlns:p14="http://schemas.microsoft.com/office/powerpoint/2010/main" val="97439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slide presents r</a:t>
            </a:r>
            <a:r>
              <a:rPr lang="en-US" sz="1200" dirty="0" smtClean="0"/>
              <a:t>ates of black</a:t>
            </a:r>
            <a:r>
              <a:rPr lang="en-US" sz="1200" baseline="0" dirty="0" smtClean="0"/>
              <a:t>/African American</a:t>
            </a:r>
            <a:r>
              <a:rPr lang="en-US" sz="1200" dirty="0" smtClean="0"/>
              <a:t> adults and adolescents living with diagnosed HIV infection, by metropolitan statistical area (MSA) and sex, in the United States </a:t>
            </a:r>
            <a:r>
              <a:rPr lang="en-US" altLang="en-US" sz="1200" dirty="0" smtClean="0"/>
              <a:t>and Puerto Rico</a:t>
            </a:r>
            <a:r>
              <a:rPr lang="en-US" altLang="en-US" sz="1200" baseline="0" dirty="0" smtClean="0"/>
              <a:t> at year-end 2016.</a:t>
            </a:r>
            <a:r>
              <a:rPr lang="en-US" sz="120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The highest rate for black/African American male adults and adolescents living with diagnosed HIV infection was in </a:t>
            </a:r>
            <a:r>
              <a:rPr lang="en-US" sz="1200" b="0" i="0" u="none" strike="noStrike" dirty="0" smtClean="0">
                <a:solidFill>
                  <a:srgbClr val="5F5F5F"/>
                </a:solidFill>
                <a:effectLst/>
                <a:latin typeface="Calibri" panose="020F0502020204030204" pitchFamily="34" charset="0"/>
                <a:cs typeface="Calibri" panose="020F0502020204030204" pitchFamily="34" charset="0"/>
              </a:rPr>
              <a:t>Miami-Fort Lauderdale-West Palm Beach,</a:t>
            </a:r>
            <a:r>
              <a:rPr lang="en-US" sz="1200" b="0" i="0" u="none" strike="noStrike" baseline="0" dirty="0" smtClean="0">
                <a:solidFill>
                  <a:srgbClr val="5F5F5F"/>
                </a:solidFill>
                <a:effectLst/>
                <a:latin typeface="Calibri" panose="020F0502020204030204" pitchFamily="34" charset="0"/>
                <a:cs typeface="Calibri" panose="020F0502020204030204" pitchFamily="34" charset="0"/>
              </a:rPr>
              <a:t> FL (2,944.3). </a:t>
            </a:r>
            <a:r>
              <a:rPr lang="en-US" sz="1200" kern="1200" baseline="0" dirty="0" smtClean="0">
                <a:solidFill>
                  <a:schemeClr val="tx1"/>
                </a:solidFill>
                <a:effectLst/>
                <a:latin typeface="+mn-lt"/>
                <a:ea typeface="+mn-ea"/>
                <a:cs typeface="+mn-cs"/>
              </a:rPr>
              <a:t>The highest rate for black/African American female adults and adolescents living with diagnosed HIV infection was in </a:t>
            </a:r>
            <a:r>
              <a:rPr lang="en-US" sz="1200" b="0" i="0" u="none" strike="noStrike" dirty="0" smtClean="0">
                <a:solidFill>
                  <a:srgbClr val="5F5F5F"/>
                </a:solidFill>
                <a:effectLst/>
                <a:latin typeface="Calibri" panose="020F0502020204030204" pitchFamily="34" charset="0"/>
              </a:rPr>
              <a:t>Portland-South Portland, ME (2,948.2).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smtClean="0">
              <a:solidFill>
                <a:srgbClr val="5F5F5F"/>
              </a:solidFill>
              <a:effectLst/>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the end of the specified year (i.e., most recent known address).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smtClean="0">
              <a:solidFill>
                <a:srgbClr val="5F5F5F"/>
              </a:solidFill>
              <a:effectLst/>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11</a:t>
            </a:fld>
            <a:endParaRPr lang="en-US"/>
          </a:p>
        </p:txBody>
      </p:sp>
    </p:spTree>
    <p:extLst>
      <p:ext uri="{BB962C8B-B14F-4D97-AF65-F5344CB8AC3E}">
        <p14:creationId xmlns:p14="http://schemas.microsoft.com/office/powerpoint/2010/main" val="365171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slide presents r</a:t>
            </a:r>
            <a:r>
              <a:rPr lang="en-US" sz="1200" dirty="0" smtClean="0"/>
              <a:t>ates of Hispanic/Latino adults and adolescents living with diagnosed HIV infection, by metropolitan statistical area (MSA) and sex, in the United States </a:t>
            </a:r>
            <a:r>
              <a:rPr lang="en-US" altLang="en-US" sz="1200" dirty="0" smtClean="0"/>
              <a:t>and Puerto Rico</a:t>
            </a:r>
            <a:r>
              <a:rPr lang="en-US" altLang="en-US" sz="1200" baseline="0" dirty="0" smtClean="0"/>
              <a:t> at year-end 2016.</a:t>
            </a:r>
            <a:r>
              <a:rPr lang="en-US" sz="120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MSAs in the Northeast region of the United States accounted</a:t>
            </a:r>
            <a:r>
              <a:rPr lang="en-US" sz="1200" kern="1200" baseline="0" dirty="0" smtClean="0">
                <a:solidFill>
                  <a:schemeClr val="tx1"/>
                </a:solidFill>
                <a:effectLst/>
                <a:latin typeface="+mn-lt"/>
                <a:ea typeface="+mn-ea"/>
                <a:cs typeface="+mn-cs"/>
              </a:rPr>
              <a:t> for the highest rates of Hispanic/Latino adult and adolescent males living with diagnosed HIV infection </a:t>
            </a:r>
            <a:r>
              <a:rPr lang="en-US" sz="1200" kern="1200" dirty="0" smtClean="0">
                <a:solidFill>
                  <a:schemeClr val="tx1"/>
                </a:solidFill>
                <a:effectLst/>
                <a:latin typeface="+mn-lt"/>
                <a:ea typeface="+mn-ea"/>
                <a:cs typeface="+mn-cs"/>
              </a:rPr>
              <a:t>(accounting for</a:t>
            </a:r>
            <a:r>
              <a:rPr lang="en-US" sz="1200" kern="1200" baseline="0" dirty="0" smtClean="0">
                <a:solidFill>
                  <a:schemeClr val="tx1"/>
                </a:solidFill>
                <a:effectLst/>
                <a:latin typeface="+mn-lt"/>
                <a:ea typeface="+mn-ea"/>
                <a:cs typeface="+mn-cs"/>
              </a:rPr>
              <a:t> all</a:t>
            </a:r>
            <a:r>
              <a:rPr lang="en-US" sz="1200" kern="1200" dirty="0" smtClean="0">
                <a:solidFill>
                  <a:schemeClr val="tx1"/>
                </a:solidFill>
                <a:effectLst/>
                <a:latin typeface="+mn-lt"/>
                <a:ea typeface="+mn-ea"/>
                <a:cs typeface="+mn-cs"/>
              </a:rPr>
              <a:t> five of the MSAs with the highest rates). Similarly,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MSAs in the Northeast region of the United States accounted</a:t>
            </a:r>
            <a:r>
              <a:rPr lang="en-US" sz="1200" kern="1200" baseline="0" dirty="0" smtClean="0">
                <a:solidFill>
                  <a:schemeClr val="tx1"/>
                </a:solidFill>
                <a:effectLst/>
                <a:latin typeface="+mn-lt"/>
                <a:ea typeface="+mn-ea"/>
                <a:cs typeface="+mn-cs"/>
              </a:rPr>
              <a:t> for the highest rates of </a:t>
            </a:r>
            <a:r>
              <a:rPr lang="en-US" sz="1200" kern="1200" dirty="0" smtClean="0">
                <a:solidFill>
                  <a:schemeClr val="tx1"/>
                </a:solidFill>
                <a:effectLst/>
                <a:latin typeface="+mn-lt"/>
                <a:ea typeface="+mn-ea"/>
                <a:cs typeface="+mn-cs"/>
              </a:rPr>
              <a:t>Hispanic/Latino females living with diagnosed HIV infection (accounting for</a:t>
            </a:r>
            <a:r>
              <a:rPr lang="en-US" sz="1200" kern="1200" baseline="0" dirty="0" smtClean="0">
                <a:solidFill>
                  <a:schemeClr val="tx1"/>
                </a:solidFill>
                <a:effectLst/>
                <a:latin typeface="+mn-lt"/>
                <a:ea typeface="+mn-ea"/>
                <a:cs typeface="+mn-cs"/>
              </a:rPr>
              <a:t> all</a:t>
            </a:r>
            <a:r>
              <a:rPr lang="en-US" sz="1200" kern="1200" dirty="0" smtClean="0">
                <a:solidFill>
                  <a:schemeClr val="tx1"/>
                </a:solidFill>
                <a:effectLst/>
                <a:latin typeface="+mn-lt"/>
                <a:ea typeface="+mn-ea"/>
                <a:cs typeface="+mn-cs"/>
              </a:rPr>
              <a:t> five of the MSAs with the highest rates).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the end of the specified year (i.e., most recent known address).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aseline="30000" dirty="0" smtClean="0">
                <a:solidFill>
                  <a:srgbClr val="5F5F5F"/>
                </a:solidFill>
                <a:latin typeface="Calibri" panose="020F0502020204030204" pitchFamily="34" charset="0"/>
              </a:rPr>
              <a:t>a</a:t>
            </a:r>
            <a:r>
              <a:rPr lang="en-US" sz="1200" dirty="0" smtClean="0">
                <a:solidFill>
                  <a:srgbClr val="5F5F5F"/>
                </a:solidFill>
                <a:latin typeface="Calibri" panose="020F0502020204030204" pitchFamily="34" charset="0"/>
              </a:rPr>
              <a:t> Hispanics/Latinos can be of any race.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12</a:t>
            </a:fld>
            <a:endParaRPr lang="en-US"/>
          </a:p>
        </p:txBody>
      </p:sp>
    </p:spTree>
    <p:extLst>
      <p:ext uri="{BB962C8B-B14F-4D97-AF65-F5344CB8AC3E}">
        <p14:creationId xmlns:p14="http://schemas.microsoft.com/office/powerpoint/2010/main" val="207937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slide presents r</a:t>
            </a:r>
            <a:r>
              <a:rPr lang="en-US" sz="1200" dirty="0" smtClean="0"/>
              <a:t>ates of white adults and adolescents living with diagnosed HIV infection, by metropolitan statistical area (MSA) and sex, in the United States </a:t>
            </a:r>
            <a:r>
              <a:rPr lang="en-US" altLang="en-US" sz="1200" dirty="0" smtClean="0"/>
              <a:t>and Puerto Rico</a:t>
            </a:r>
            <a:r>
              <a:rPr lang="en-US" altLang="en-US" sz="1200" baseline="0" dirty="0" smtClean="0"/>
              <a:t> at year-end 2016.</a:t>
            </a:r>
            <a:r>
              <a:rPr lang="en-US" sz="120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MSAs in the</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est region of the United States accounted</a:t>
            </a:r>
            <a:r>
              <a:rPr lang="en-US" sz="1200" kern="1200" baseline="0" dirty="0" smtClean="0">
                <a:solidFill>
                  <a:schemeClr val="tx1"/>
                </a:solidFill>
                <a:effectLst/>
                <a:latin typeface="+mn-lt"/>
                <a:ea typeface="+mn-ea"/>
                <a:cs typeface="+mn-cs"/>
              </a:rPr>
              <a:t> for some of the highest rates of white adult and adolescent males living with diagnosed HIV infection (</a:t>
            </a:r>
            <a:r>
              <a:rPr lang="en-US" sz="1200" kern="1200" dirty="0" smtClean="0">
                <a:solidFill>
                  <a:schemeClr val="tx1"/>
                </a:solidFill>
                <a:effectLst/>
                <a:latin typeface="+mn-lt"/>
                <a:ea typeface="+mn-ea"/>
                <a:cs typeface="+mn-cs"/>
              </a:rPr>
              <a:t>accounting for four of five MSAs with the highest rates).  MSAs in the South region of the United States accounted</a:t>
            </a:r>
            <a:r>
              <a:rPr lang="en-US" sz="1200" kern="1200" baseline="0" dirty="0" smtClean="0">
                <a:solidFill>
                  <a:schemeClr val="tx1"/>
                </a:solidFill>
                <a:effectLst/>
                <a:latin typeface="+mn-lt"/>
                <a:ea typeface="+mn-ea"/>
                <a:cs typeface="+mn-cs"/>
              </a:rPr>
              <a:t> for the highest rates of white adult and adolescent females living with diagnosed HIV infection </a:t>
            </a:r>
            <a:r>
              <a:rPr lang="en-US" sz="1200" kern="1200" dirty="0" smtClean="0">
                <a:solidFill>
                  <a:schemeClr val="tx1"/>
                </a:solidFill>
                <a:effectLst/>
                <a:latin typeface="+mn-lt"/>
                <a:ea typeface="+mn-ea"/>
                <a:cs typeface="+mn-cs"/>
              </a:rPr>
              <a:t>(accounting for four of five MSAs with the highest rates).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the end of the specified year (i.e., most recent known address).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13</a:t>
            </a:fld>
            <a:endParaRPr lang="en-US"/>
          </a:p>
        </p:txBody>
      </p:sp>
    </p:spTree>
    <p:extLst>
      <p:ext uri="{BB962C8B-B14F-4D97-AF65-F5344CB8AC3E}">
        <p14:creationId xmlns:p14="http://schemas.microsoft.com/office/powerpoint/2010/main" val="45687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This slide presents rates of deaths in 2016 among a</a:t>
            </a:r>
            <a:r>
              <a:rPr lang="en-US" sz="1200" b="0" dirty="0" smtClean="0">
                <a:solidFill>
                  <a:srgbClr val="000000"/>
                </a:solidFill>
              </a:rPr>
              <a:t>dults and adolescents with diagnosed HIV infection, by metropolitan statistical area</a:t>
            </a:r>
            <a:r>
              <a:rPr lang="en-US" sz="1200" b="0" baseline="0" dirty="0" smtClean="0">
                <a:solidFill>
                  <a:srgbClr val="000000"/>
                </a:solidFill>
              </a:rPr>
              <a:t> (MSA) an</a:t>
            </a:r>
            <a:r>
              <a:rPr lang="en-US" sz="1200" b="0" dirty="0" smtClean="0">
                <a:solidFill>
                  <a:srgbClr val="000000"/>
                </a:solidFill>
              </a:rPr>
              <a:t>d sex.</a:t>
            </a:r>
            <a:r>
              <a:rPr lang="en-US" sz="1200" b="0" baseline="0" dirty="0" smtClean="0">
                <a:solidFill>
                  <a:schemeClr val="tx1"/>
                </a:solidFill>
              </a:rPr>
              <a:t> The highest rates of deaths among persons with diagnosed HIV infection for both male and female categories were among MSAs located in the South region of the United States.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Deaths of persons with diagnosed HIV infection may be due to any cause. Data are based on residence at death. </a:t>
            </a:r>
            <a:r>
              <a:rPr lang="en-US" sz="1200" dirty="0" smtClean="0">
                <a:solidFill>
                  <a:srgbClr val="5F5F5F"/>
                </a:solidFill>
                <a:latin typeface="Calibri" panose="020F0502020204030204" pitchFamily="34" charset="0"/>
              </a:rPr>
              <a:t>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baseline="0" dirty="0" smtClean="0">
              <a:solidFill>
                <a:schemeClr val="tx1"/>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14</a:t>
            </a:fld>
            <a:endParaRPr lang="en-US"/>
          </a:p>
        </p:txBody>
      </p:sp>
    </p:spTree>
    <p:extLst>
      <p:ext uri="{BB962C8B-B14F-4D97-AF65-F5344CB8AC3E}">
        <p14:creationId xmlns:p14="http://schemas.microsoft.com/office/powerpoint/2010/main" val="180281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This slide presents rates (per 100,000 population) of diagnoses of HIV infection among </a:t>
            </a:r>
            <a:r>
              <a:rPr lang="en-US" sz="1200" b="0" dirty="0" smtClean="0">
                <a:solidFill>
                  <a:srgbClr val="000000"/>
                </a:solidFill>
              </a:rPr>
              <a:t>adults and adolescents in 2017, by metropolitan statistical area</a:t>
            </a:r>
            <a:r>
              <a:rPr lang="en-US" sz="1200" b="0" baseline="0" dirty="0" smtClean="0">
                <a:solidFill>
                  <a:srgbClr val="000000"/>
                </a:solidFill>
              </a:rPr>
              <a:t> (MSA), </a:t>
            </a:r>
            <a:r>
              <a:rPr lang="en-US" sz="1200" kern="1200" baseline="0" dirty="0" smtClean="0">
                <a:solidFill>
                  <a:schemeClr val="tx1"/>
                </a:solidFill>
                <a:effectLst/>
                <a:latin typeface="+mn-lt"/>
                <a:ea typeface="+mn-ea"/>
                <a:cs typeface="+mn-cs"/>
              </a:rPr>
              <a:t>in the United States and Puerto Rico.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b="0" baseline="0" dirty="0" smtClean="0">
                <a:solidFill>
                  <a:schemeClr val="tx1"/>
                </a:solidFill>
              </a:rPr>
              <a:t>Nine of the 10 MSAs with</a:t>
            </a:r>
            <a:r>
              <a:rPr lang="en-US" sz="1200" b="0" baseline="0" dirty="0" smtClean="0"/>
              <a:t> the highest rates of diagnoses of HIV infection are located in the South region of the United States.</a:t>
            </a:r>
          </a:p>
          <a:p>
            <a:endParaRPr lang="en-US" sz="1200"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HIV diagnosis. Data exclude persons whose county of residence is unknown. Rates are per 100,000 population. </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2</a:t>
            </a:fld>
            <a:endParaRPr lang="en-US"/>
          </a:p>
        </p:txBody>
      </p:sp>
    </p:spTree>
    <p:extLst>
      <p:ext uri="{BB962C8B-B14F-4D97-AF65-F5344CB8AC3E}">
        <p14:creationId xmlns:p14="http://schemas.microsoft.com/office/powerpoint/2010/main" val="374983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This slide presents rates (per 100,000 population) of diagnoses of HIV infection among </a:t>
            </a:r>
            <a:r>
              <a:rPr lang="en-US" sz="1200" b="0" dirty="0" smtClean="0">
                <a:solidFill>
                  <a:srgbClr val="000000"/>
                </a:solidFill>
              </a:rPr>
              <a:t>adults and adolescents in 2017, by metropolitan statistical area</a:t>
            </a:r>
            <a:r>
              <a:rPr lang="en-US" sz="1200" b="0" baseline="0" dirty="0" smtClean="0">
                <a:solidFill>
                  <a:srgbClr val="000000"/>
                </a:solidFill>
              </a:rPr>
              <a:t> (MSA) an</a:t>
            </a:r>
            <a:r>
              <a:rPr lang="en-US" sz="1200" b="0" dirty="0" smtClean="0">
                <a:solidFill>
                  <a:srgbClr val="000000"/>
                </a:solidFill>
              </a:rPr>
              <a:t>d sex, in</a:t>
            </a:r>
            <a:r>
              <a:rPr lang="en-US" sz="1200" kern="1200" baseline="0" dirty="0" smtClean="0">
                <a:solidFill>
                  <a:schemeClr val="tx1"/>
                </a:solidFill>
                <a:effectLst/>
                <a:latin typeface="+mn-lt"/>
                <a:ea typeface="+mn-ea"/>
                <a:cs typeface="+mn-cs"/>
              </a:rPr>
              <a:t> the United States and Puerto Rico.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b="0" baseline="0" dirty="0" smtClean="0">
                <a:solidFill>
                  <a:schemeClr val="tx1"/>
                </a:solidFill>
              </a:rPr>
              <a:t>The five MSAs with the highest rates of diagnoses of HIV infection, among both males and females, are located in the South region of the United States.</a:t>
            </a:r>
          </a:p>
          <a:p>
            <a:endParaRPr lang="en-US" sz="1200" b="0" baseline="0" dirty="0" smtClean="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HIV diagnosis. Data exclude persons whose county of residence is unknown. Rates are per 100,000 population. </a:t>
            </a:r>
          </a:p>
          <a:p>
            <a:endParaRPr lang="en-US" sz="1200" b="0" dirty="0" smtClean="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3</a:t>
            </a:fld>
            <a:endParaRPr lang="en-US"/>
          </a:p>
        </p:txBody>
      </p:sp>
    </p:spTree>
    <p:extLst>
      <p:ext uri="{BB962C8B-B14F-4D97-AF65-F5344CB8AC3E}">
        <p14:creationId xmlns:p14="http://schemas.microsoft.com/office/powerpoint/2010/main" val="146689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This slide presents rates (per 100,000 population) of diagnoses of HIV infection among </a:t>
            </a:r>
            <a:r>
              <a:rPr lang="en-US" sz="1200" b="0" dirty="0" smtClean="0">
                <a:solidFill>
                  <a:srgbClr val="000000"/>
                </a:solidFill>
              </a:rPr>
              <a:t>adults and adolescents in 2017, by metropolitan statistical area</a:t>
            </a:r>
            <a:r>
              <a:rPr lang="en-US" sz="1200" b="0" baseline="0" dirty="0" smtClean="0">
                <a:solidFill>
                  <a:srgbClr val="000000"/>
                </a:solidFill>
              </a:rPr>
              <a:t> (MSA), </a:t>
            </a:r>
            <a:r>
              <a:rPr lang="en-US" sz="1200" kern="1200" dirty="0" smtClean="0">
                <a:solidFill>
                  <a:schemeClr val="tx1"/>
                </a:solidFill>
                <a:effectLst/>
                <a:latin typeface="+mn-lt"/>
                <a:ea typeface="+mn-ea"/>
                <a:cs typeface="+mn-cs"/>
              </a:rPr>
              <a:t>sex, and age, in</a:t>
            </a:r>
            <a:r>
              <a:rPr lang="en-US" sz="1200" kern="1200" baseline="0" dirty="0" smtClean="0">
                <a:solidFill>
                  <a:schemeClr val="tx1"/>
                </a:solidFill>
                <a:effectLst/>
                <a:latin typeface="+mn-lt"/>
                <a:ea typeface="+mn-ea"/>
                <a:cs typeface="+mn-cs"/>
              </a:rPr>
              <a:t> the United States and Puerto Rico.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rgbClr val="5F5F5F"/>
                </a:solidFill>
                <a:effectLst/>
                <a:latin typeface="Calibri" panose="020F0502020204030204" pitchFamily="34" charset="0"/>
                <a:ea typeface="+mn-ea"/>
                <a:cs typeface="+mn-cs"/>
              </a:rPr>
              <a:t>The MSAs and rates presented are the highest (r</a:t>
            </a:r>
            <a:r>
              <a:rPr lang="en-US" sz="1200" dirty="0" smtClean="0">
                <a:solidFill>
                  <a:srgbClr val="5F5F5F"/>
                </a:solidFill>
                <a:latin typeface="Calibri" panose="020F0502020204030204" pitchFamily="34" charset="0"/>
              </a:rPr>
              <a:t>anked number 1) for the specified age group.</a:t>
            </a:r>
            <a:r>
              <a:rPr lang="en-US" sz="1200" baseline="0" dirty="0" smtClean="0">
                <a:solidFill>
                  <a:srgbClr val="5F5F5F"/>
                </a:solidFill>
                <a:latin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rgbClr val="5F5F5F"/>
              </a:solidFill>
              <a:effectLst/>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Among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adult</a:t>
            </a:r>
            <a:r>
              <a:rPr lang="en-US" sz="1200" kern="1200" baseline="0" dirty="0" smtClean="0">
                <a:solidFill>
                  <a:schemeClr val="tx1"/>
                </a:solidFill>
                <a:effectLst/>
                <a:latin typeface="+mn-lt"/>
                <a:ea typeface="+mn-ea"/>
                <a:cs typeface="+mn-cs"/>
              </a:rPr>
              <a:t> and adolescent males, t</a:t>
            </a:r>
            <a:r>
              <a:rPr lang="en-US" sz="1200" kern="1200" dirty="0" smtClean="0">
                <a:solidFill>
                  <a:schemeClr val="tx1"/>
                </a:solidFill>
                <a:effectLst/>
                <a:latin typeface="+mn-lt"/>
                <a:ea typeface="+mn-ea"/>
                <a:cs typeface="+mn-cs"/>
              </a:rPr>
              <a:t>he highest </a:t>
            </a:r>
            <a:r>
              <a:rPr lang="en-US" sz="1200" kern="1200" baseline="0" dirty="0" smtClean="0">
                <a:solidFill>
                  <a:schemeClr val="tx1"/>
                </a:solidFill>
                <a:effectLst/>
                <a:latin typeface="+mn-lt"/>
                <a:ea typeface="+mn-ea"/>
                <a:cs typeface="+mn-cs"/>
              </a:rPr>
              <a:t>rate of HIV diagnoses for all age groups </a:t>
            </a:r>
            <a:r>
              <a:rPr lang="en-US" sz="1200" kern="1200" dirty="0" smtClean="0">
                <a:solidFill>
                  <a:schemeClr val="tx1"/>
                </a:solidFill>
                <a:effectLst/>
                <a:latin typeface="+mn-lt"/>
                <a:ea typeface="+mn-ea"/>
                <a:cs typeface="+mn-cs"/>
              </a:rPr>
              <a:t>were located in the South region of the United States </a:t>
            </a:r>
            <a:r>
              <a:rPr lang="en-US" sz="1200" b="0" i="0" u="none" strike="noStrike" dirty="0" smtClean="0">
                <a:solidFill>
                  <a:srgbClr val="5F5F5F"/>
                </a:solidFill>
                <a:effectLst/>
                <a:latin typeface="Calibri" panose="020F0502020204030204" pitchFamily="34" charset="0"/>
              </a:rPr>
              <a:t>in Miami-Fort Lauderdale-West Palm Beach,</a:t>
            </a:r>
            <a:r>
              <a:rPr lang="en-US" sz="1200" b="0" i="0" u="none" strike="noStrike" baseline="0" dirty="0" smtClean="0">
                <a:solidFill>
                  <a:srgbClr val="5F5F5F"/>
                </a:solidFill>
                <a:effectLst/>
                <a:latin typeface="Calibri" panose="020F0502020204030204" pitchFamily="34" charset="0"/>
              </a:rPr>
              <a:t> FL, for all age groups e</a:t>
            </a:r>
            <a:r>
              <a:rPr lang="en-US" dirty="0" smtClean="0"/>
              <a:t>xcept males age 13-24, for which the highest rates were in </a:t>
            </a:r>
            <a:r>
              <a:rPr lang="en-US" sz="1200" b="0" i="0" u="none" strike="noStrike" baseline="0" dirty="0" smtClean="0">
                <a:solidFill>
                  <a:srgbClr val="5F5F5F"/>
                </a:solidFill>
                <a:effectLst/>
                <a:latin typeface="Calibri" panose="020F0502020204030204" pitchFamily="34" charset="0"/>
                <a:cs typeface="Calibri" panose="020F0502020204030204" pitchFamily="34" charset="0"/>
              </a:rPr>
              <a:t>Memphis, TN-MS-AR.</a:t>
            </a:r>
            <a:endParaRPr lang="en-US" sz="1200" b="0" i="0" u="none" strike="noStrike" baseline="0" dirty="0" smtClean="0">
              <a:solidFill>
                <a:schemeClr val="tx1"/>
              </a:solidFill>
              <a:effectLst/>
              <a:latin typeface="+mn-lt"/>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smtClean="0">
              <a:solidFill>
                <a:schemeClr val="tx1"/>
              </a:solidFill>
              <a:effectLst/>
              <a:latin typeface="+mn-lt"/>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Among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adult</a:t>
            </a:r>
            <a:r>
              <a:rPr lang="en-US" sz="1200" kern="1200" baseline="0" dirty="0" smtClean="0">
                <a:solidFill>
                  <a:schemeClr val="tx1"/>
                </a:solidFill>
                <a:effectLst/>
                <a:latin typeface="+mn-lt"/>
                <a:ea typeface="+mn-ea"/>
                <a:cs typeface="+mn-cs"/>
              </a:rPr>
              <a:t> and adolescent females, t</a:t>
            </a:r>
            <a:r>
              <a:rPr lang="en-US" sz="1200" kern="1200" dirty="0" smtClean="0">
                <a:solidFill>
                  <a:schemeClr val="tx1"/>
                </a:solidFill>
                <a:effectLst/>
                <a:latin typeface="+mn-lt"/>
                <a:ea typeface="+mn-ea"/>
                <a:cs typeface="+mn-cs"/>
              </a:rPr>
              <a:t>he MSAs with the highest rate</a:t>
            </a:r>
            <a:r>
              <a:rPr lang="en-US" sz="1200" kern="1200" baseline="0" dirty="0" smtClean="0">
                <a:solidFill>
                  <a:schemeClr val="tx1"/>
                </a:solidFill>
                <a:effectLst/>
                <a:latin typeface="+mn-lt"/>
                <a:ea typeface="+mn-ea"/>
                <a:cs typeface="+mn-cs"/>
              </a:rPr>
              <a:t> of HIV diagnoses</a:t>
            </a:r>
            <a:r>
              <a:rPr lang="en-US" sz="1200" kern="1200" dirty="0" smtClean="0">
                <a:solidFill>
                  <a:schemeClr val="tx1"/>
                </a:solidFill>
                <a:effectLst/>
                <a:latin typeface="+mn-lt"/>
                <a:ea typeface="+mn-ea"/>
                <a:cs typeface="+mn-cs"/>
              </a:rPr>
              <a:t>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age groups were located in the South region of the United States (New Orleans-Metairie,</a:t>
            </a:r>
            <a:r>
              <a:rPr lang="en-US" sz="1200" kern="1200" baseline="0" dirty="0" smtClean="0">
                <a:solidFill>
                  <a:schemeClr val="tx1"/>
                </a:solidFill>
                <a:effectLst/>
                <a:latin typeface="+mn-lt"/>
                <a:ea typeface="+mn-ea"/>
                <a:cs typeface="+mn-cs"/>
              </a:rPr>
              <a:t> LA, </a:t>
            </a:r>
            <a:r>
              <a:rPr lang="en-US" sz="1200" b="0" i="0" u="none" strike="noStrike" baseline="0" dirty="0" smtClean="0">
                <a:solidFill>
                  <a:srgbClr val="5F5F5F"/>
                </a:solidFill>
                <a:effectLst/>
                <a:latin typeface="Calibri" panose="020F0502020204030204" pitchFamily="34" charset="0"/>
              </a:rPr>
              <a:t>Baton Rouge, LA, </a:t>
            </a:r>
            <a:r>
              <a:rPr lang="en-US" sz="1200" b="0" i="0" u="none" strike="noStrike" dirty="0" smtClean="0">
                <a:solidFill>
                  <a:srgbClr val="5F5F5F"/>
                </a:solidFill>
                <a:effectLst/>
                <a:latin typeface="Calibri" panose="020F0502020204030204" pitchFamily="34" charset="0"/>
              </a:rPr>
              <a:t>Miami-Fort Lauderdale-West Palm Beach,</a:t>
            </a:r>
            <a:r>
              <a:rPr lang="en-US" sz="1200" b="0" i="0" u="none" strike="noStrike" baseline="0" dirty="0" smtClean="0">
                <a:solidFill>
                  <a:srgbClr val="5F5F5F"/>
                </a:solidFill>
                <a:effectLst/>
                <a:latin typeface="Calibri" panose="020F0502020204030204" pitchFamily="34" charset="0"/>
              </a:rPr>
              <a:t> FL, Baton Rouge, LA, </a:t>
            </a:r>
            <a:r>
              <a:rPr lang="en-US" sz="1200" b="0" i="0" u="none" strike="noStrike" dirty="0" smtClean="0">
                <a:solidFill>
                  <a:srgbClr val="5F5F5F"/>
                </a:solidFill>
                <a:effectLst/>
                <a:latin typeface="Calibri" panose="020F0502020204030204" pitchFamily="34" charset="0"/>
              </a:rPr>
              <a:t>Miami-Fort Lauderdale-West Palm Beach,</a:t>
            </a:r>
            <a:r>
              <a:rPr lang="en-US" sz="1200" b="0" i="0" u="none" strike="noStrike" baseline="0" dirty="0" smtClean="0">
                <a:solidFill>
                  <a:srgbClr val="5F5F5F"/>
                </a:solidFill>
                <a:effectLst/>
                <a:latin typeface="Calibri" panose="020F0502020204030204" pitchFamily="34" charset="0"/>
              </a:rPr>
              <a:t> FL, respectively).  </a:t>
            </a:r>
            <a:endParaRPr lang="en-US" sz="1200" b="0" i="0" u="none" strike="noStrike" baseline="0" dirty="0" smtClean="0">
              <a:solidFill>
                <a:schemeClr val="tx1"/>
              </a:solidFill>
              <a:effectLst/>
              <a:latin typeface="+mn-lt"/>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HIV diagnosis.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smtClean="0">
              <a:solidFill>
                <a:schemeClr val="tx1"/>
              </a:solidFill>
              <a:effectLst/>
              <a:latin typeface="+mn-lt"/>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4</a:t>
            </a:fld>
            <a:endParaRPr lang="en-US"/>
          </a:p>
        </p:txBody>
      </p:sp>
    </p:spTree>
    <p:extLst>
      <p:ext uri="{BB962C8B-B14F-4D97-AF65-F5344CB8AC3E}">
        <p14:creationId xmlns:p14="http://schemas.microsoft.com/office/powerpoint/2010/main" val="129922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slide presents </a:t>
            </a:r>
            <a:r>
              <a:rPr lang="en-US" sz="1200" b="0" dirty="0" smtClean="0"/>
              <a:t>rates (per 100,000 population) of diagnoses of HIV infection among </a:t>
            </a:r>
            <a:r>
              <a:rPr lang="en-US" sz="1200" kern="1200" baseline="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lack/African American</a:t>
            </a:r>
            <a:r>
              <a:rPr lang="en-US" sz="1200" kern="1200" baseline="0" dirty="0" smtClean="0">
                <a:solidFill>
                  <a:schemeClr val="tx1"/>
                </a:solidFill>
                <a:effectLst/>
                <a:latin typeface="+mn-lt"/>
                <a:ea typeface="+mn-ea"/>
                <a:cs typeface="+mn-cs"/>
              </a:rPr>
              <a:t> </a:t>
            </a:r>
            <a:r>
              <a:rPr lang="en-US" sz="1200" b="0" dirty="0" smtClean="0">
                <a:solidFill>
                  <a:srgbClr val="000000"/>
                </a:solidFill>
              </a:rPr>
              <a:t>adults and adolescents in 2017, by metropolitan statistical area</a:t>
            </a:r>
            <a:r>
              <a:rPr lang="en-US" sz="1200" b="0" baseline="0" dirty="0" smtClean="0">
                <a:solidFill>
                  <a:srgbClr val="000000"/>
                </a:solidFill>
              </a:rPr>
              <a:t> (MSA) and</a:t>
            </a:r>
            <a:r>
              <a:rPr lang="en-US" sz="1200" kern="1200" dirty="0" smtClean="0">
                <a:solidFill>
                  <a:schemeClr val="tx1"/>
                </a:solidFill>
                <a:effectLst/>
                <a:latin typeface="+mn-lt"/>
                <a:ea typeface="+mn-ea"/>
                <a:cs typeface="+mn-cs"/>
              </a:rPr>
              <a:t> sex, in</a:t>
            </a:r>
            <a:r>
              <a:rPr lang="en-US" sz="1200" kern="1200" baseline="0" dirty="0" smtClean="0">
                <a:solidFill>
                  <a:schemeClr val="tx1"/>
                </a:solidFill>
                <a:effectLst/>
                <a:latin typeface="+mn-lt"/>
                <a:ea typeface="+mn-ea"/>
                <a:cs typeface="+mn-cs"/>
              </a:rPr>
              <a:t> the United States and Puerto Rico.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Four of the five MSAs with </a:t>
            </a:r>
            <a:r>
              <a:rPr lang="en-US" sz="1200" kern="1200" baseline="0" dirty="0" smtClean="0">
                <a:solidFill>
                  <a:schemeClr val="tx1"/>
                </a:solidFill>
                <a:effectLst/>
                <a:latin typeface="+mn-lt"/>
                <a:ea typeface="+mn-ea"/>
                <a:cs typeface="+mn-cs"/>
              </a:rPr>
              <a:t>the highest rates of diagnoses of HIV infection a</a:t>
            </a:r>
            <a:r>
              <a:rPr lang="en-US" sz="1200" kern="1200" dirty="0" smtClean="0">
                <a:solidFill>
                  <a:schemeClr val="tx1"/>
                </a:solidFill>
                <a:effectLst/>
                <a:latin typeface="+mn-lt"/>
                <a:ea typeface="+mn-ea"/>
                <a:cs typeface="+mn-cs"/>
              </a:rPr>
              <a:t>mong both black/African American males and females are located in the South region</a:t>
            </a:r>
            <a:r>
              <a:rPr lang="en-US" sz="1200" kern="1200" baseline="0" dirty="0" smtClean="0">
                <a:solidFill>
                  <a:schemeClr val="tx1"/>
                </a:solidFill>
                <a:effectLst/>
                <a:latin typeface="+mn-lt"/>
                <a:ea typeface="+mn-ea"/>
                <a:cs typeface="+mn-cs"/>
              </a:rPr>
              <a:t> of the United States</a:t>
            </a:r>
            <a:r>
              <a:rPr lang="en-US" sz="1200" kern="1200" dirty="0" smtClean="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HIV diagnosis.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5</a:t>
            </a:fld>
            <a:endParaRPr lang="en-US"/>
          </a:p>
        </p:txBody>
      </p:sp>
    </p:spTree>
    <p:extLst>
      <p:ext uri="{BB962C8B-B14F-4D97-AF65-F5344CB8AC3E}">
        <p14:creationId xmlns:p14="http://schemas.microsoft.com/office/powerpoint/2010/main" val="22337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slide presents r</a:t>
            </a:r>
            <a:r>
              <a:rPr lang="en-US" sz="1200" dirty="0" smtClean="0"/>
              <a:t>ates of diagnoses of HIV Infection among Hispanic/Latino adults and adolescents in 2017, by metropolitan statistical area (MSA) and sex, in</a:t>
            </a:r>
            <a:r>
              <a:rPr lang="en-US" sz="1200" kern="1200" baseline="0" dirty="0" smtClean="0">
                <a:solidFill>
                  <a:schemeClr val="tx1"/>
                </a:solidFill>
                <a:effectLst/>
                <a:latin typeface="+mn-lt"/>
                <a:ea typeface="+mn-ea"/>
                <a:cs typeface="+mn-cs"/>
              </a:rPr>
              <a:t> the United States and Puerto Rico.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MSAs in the South region of the United States accounted</a:t>
            </a:r>
            <a:r>
              <a:rPr lang="en-US" sz="1200" kern="1200" baseline="0" dirty="0" smtClean="0">
                <a:solidFill>
                  <a:schemeClr val="tx1"/>
                </a:solidFill>
                <a:effectLst/>
                <a:latin typeface="+mn-lt"/>
                <a:ea typeface="+mn-ea"/>
                <a:cs typeface="+mn-cs"/>
              </a:rPr>
              <a:t> for some of the highest rates of diagnoses HIV infection a</a:t>
            </a:r>
            <a:r>
              <a:rPr lang="en-US" sz="1200" kern="1200" dirty="0" smtClean="0">
                <a:solidFill>
                  <a:schemeClr val="tx1"/>
                </a:solidFill>
                <a:effectLst/>
                <a:latin typeface="+mn-lt"/>
                <a:ea typeface="+mn-ea"/>
                <a:cs typeface="+mn-cs"/>
              </a:rPr>
              <a:t>mong Hispanic/Latino males.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HIV diagnosis.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aseline="30000" dirty="0" smtClean="0">
                <a:solidFill>
                  <a:srgbClr val="5F5F5F"/>
                </a:solidFill>
                <a:latin typeface="Calibri" panose="020F0502020204030204" pitchFamily="34" charset="0"/>
              </a:rPr>
              <a:t>a</a:t>
            </a:r>
            <a:r>
              <a:rPr lang="en-US" sz="1200" dirty="0" smtClean="0">
                <a:solidFill>
                  <a:srgbClr val="5F5F5F"/>
                </a:solidFill>
                <a:latin typeface="Calibri" panose="020F0502020204030204" pitchFamily="34" charset="0"/>
              </a:rPr>
              <a:t> Hispanics/Latinos can be of any race.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6</a:t>
            </a:fld>
            <a:endParaRPr lang="en-US"/>
          </a:p>
        </p:txBody>
      </p:sp>
    </p:spTree>
    <p:extLst>
      <p:ext uri="{BB962C8B-B14F-4D97-AF65-F5344CB8AC3E}">
        <p14:creationId xmlns:p14="http://schemas.microsoft.com/office/powerpoint/2010/main" val="148039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slide presents r</a:t>
            </a:r>
            <a:r>
              <a:rPr lang="en-US" sz="1200" dirty="0" smtClean="0"/>
              <a:t>ates of diagnoses of HIV Infection among white adults and adolescents in 2017, by metropolitan statistical area (MSA) and sex, in</a:t>
            </a:r>
            <a:r>
              <a:rPr lang="en-US" sz="1200" kern="1200" baseline="0" dirty="0" smtClean="0">
                <a:solidFill>
                  <a:schemeClr val="tx1"/>
                </a:solidFill>
                <a:effectLst/>
                <a:latin typeface="+mn-lt"/>
                <a:ea typeface="+mn-ea"/>
                <a:cs typeface="+mn-cs"/>
              </a:rPr>
              <a:t> the United States and Puerto Rico.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MSAs in the West region of the United States accounted</a:t>
            </a:r>
            <a:r>
              <a:rPr lang="en-US" sz="1200" kern="1200" baseline="0" dirty="0" smtClean="0">
                <a:solidFill>
                  <a:schemeClr val="tx1"/>
                </a:solidFill>
                <a:effectLst/>
                <a:latin typeface="+mn-lt"/>
                <a:ea typeface="+mn-ea"/>
                <a:cs typeface="+mn-cs"/>
              </a:rPr>
              <a:t> for some of the highest rates of diagnosed HIV infection a</a:t>
            </a:r>
            <a:r>
              <a:rPr lang="en-US" sz="1200" kern="1200" dirty="0" smtClean="0">
                <a:solidFill>
                  <a:schemeClr val="tx1"/>
                </a:solidFill>
                <a:effectLst/>
                <a:latin typeface="+mn-lt"/>
                <a:ea typeface="+mn-ea"/>
                <a:cs typeface="+mn-cs"/>
              </a:rPr>
              <a:t>mong white males (accounting for three of the five MSAs with the highest HIV diagnosis rates).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MSAs associated with states within the South region accounted</a:t>
            </a:r>
            <a:r>
              <a:rPr lang="en-US" sz="1200" kern="1200" baseline="0" dirty="0" smtClean="0">
                <a:solidFill>
                  <a:schemeClr val="tx1"/>
                </a:solidFill>
                <a:effectLst/>
                <a:latin typeface="+mn-lt"/>
                <a:ea typeface="+mn-ea"/>
                <a:cs typeface="+mn-cs"/>
              </a:rPr>
              <a:t> for some of the highest rates of diagnoses HIV infection a</a:t>
            </a:r>
            <a:r>
              <a:rPr lang="en-US" sz="1200" kern="1200" dirty="0" smtClean="0">
                <a:solidFill>
                  <a:schemeClr val="tx1"/>
                </a:solidFill>
                <a:effectLst/>
                <a:latin typeface="+mn-lt"/>
                <a:ea typeface="+mn-ea"/>
                <a:cs typeface="+mn-cs"/>
              </a:rPr>
              <a:t>mong white females (accounting for four of the five MSAs with the highest HIV diagnosis rates).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HIV diagnosis.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7</a:t>
            </a:fld>
            <a:endParaRPr lang="en-US"/>
          </a:p>
        </p:txBody>
      </p:sp>
    </p:spTree>
    <p:extLst>
      <p:ext uri="{BB962C8B-B14F-4D97-AF65-F5344CB8AC3E}">
        <p14:creationId xmlns:p14="http://schemas.microsoft.com/office/powerpoint/2010/main" val="425308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This slide presents r</a:t>
            </a:r>
            <a:r>
              <a:rPr lang="en-US" sz="1200" dirty="0" smtClean="0"/>
              <a:t>ates of adults and adolescents living with diagnosed HIV infection, by metropolitan statistical area (MSA)</a:t>
            </a:r>
            <a:r>
              <a:rPr lang="en-US" sz="1200" baseline="0" dirty="0" smtClean="0"/>
              <a:t> </a:t>
            </a:r>
            <a:r>
              <a:rPr lang="en-US" sz="1200" dirty="0" smtClean="0"/>
              <a:t>of residence, in the United States </a:t>
            </a:r>
            <a:r>
              <a:rPr lang="en-US" altLang="en-US" sz="1200" dirty="0" smtClean="0"/>
              <a:t>and Puerto Rico</a:t>
            </a:r>
            <a:r>
              <a:rPr lang="en-US" altLang="en-US" sz="1200" baseline="0" dirty="0" smtClean="0"/>
              <a:t> at y</a:t>
            </a:r>
            <a:r>
              <a:rPr lang="en-US" sz="1200" dirty="0" smtClean="0"/>
              <a:t>ear-end 2016.</a:t>
            </a:r>
            <a:r>
              <a:rPr lang="en-US" sz="1200" b="0" dirty="0" smtClean="0"/>
              <a:t> </a:t>
            </a:r>
            <a:r>
              <a:rPr lang="en-US" sz="1200" b="0" baseline="0" dirty="0" smtClean="0"/>
              <a:t>MSAs located in the South region of the United States accounted for some the highest rates of adults and adolescents living with diagnosed HIV infection (accounting for eight of the 10 MSAs with the highest rates of HIV infection).</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the end of the specified year (i.e., most recent known address).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8</a:t>
            </a:fld>
            <a:endParaRPr lang="en-US"/>
          </a:p>
        </p:txBody>
      </p:sp>
    </p:spTree>
    <p:extLst>
      <p:ext uri="{BB962C8B-B14F-4D97-AF65-F5344CB8AC3E}">
        <p14:creationId xmlns:p14="http://schemas.microsoft.com/office/powerpoint/2010/main" val="322884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This slide presents rates of </a:t>
            </a:r>
            <a:r>
              <a:rPr lang="en-US" sz="1200" b="0" dirty="0" smtClean="0">
                <a:solidFill>
                  <a:srgbClr val="000000"/>
                </a:solidFill>
              </a:rPr>
              <a:t>adults and adolescent</a:t>
            </a:r>
            <a:r>
              <a:rPr lang="en-US" sz="1200" b="0" baseline="0" dirty="0" smtClean="0">
                <a:solidFill>
                  <a:srgbClr val="000000"/>
                </a:solidFill>
              </a:rPr>
              <a:t> living with diagnosed HIV infection</a:t>
            </a:r>
            <a:r>
              <a:rPr lang="en-US" sz="1200" b="0" dirty="0" smtClean="0">
                <a:solidFill>
                  <a:srgbClr val="000000"/>
                </a:solidFill>
              </a:rPr>
              <a:t>, by metropolitan statistical area</a:t>
            </a:r>
            <a:r>
              <a:rPr lang="en-US" sz="1200" b="0" baseline="0" dirty="0" smtClean="0">
                <a:solidFill>
                  <a:srgbClr val="000000"/>
                </a:solidFill>
              </a:rPr>
              <a:t> (MSA) an</a:t>
            </a:r>
            <a:r>
              <a:rPr lang="en-US" sz="1200" b="0" dirty="0" smtClean="0">
                <a:solidFill>
                  <a:srgbClr val="000000"/>
                </a:solidFill>
              </a:rPr>
              <a:t>d sex, in the United States and Puerto</a:t>
            </a:r>
            <a:r>
              <a:rPr lang="en-US" sz="1200" b="0" baseline="0" dirty="0" smtClean="0">
                <a:solidFill>
                  <a:srgbClr val="000000"/>
                </a:solidFill>
              </a:rPr>
              <a:t> Rico at year-end 2016</a:t>
            </a:r>
            <a:r>
              <a:rPr lang="en-US" sz="1200" b="0" dirty="0" smtClean="0">
                <a:solidFill>
                  <a:srgbClr val="000000"/>
                </a:solidFill>
              </a:rPr>
              <a:t>.</a:t>
            </a:r>
            <a:r>
              <a:rPr lang="en-US" sz="1200" b="0" baseline="0" dirty="0" smtClean="0">
                <a:solidFill>
                  <a:schemeClr val="tx1"/>
                </a:solidFill>
              </a:rPr>
              <a:t> </a:t>
            </a:r>
            <a:r>
              <a:rPr lang="en-US" sz="1200" kern="1200" dirty="0" smtClean="0">
                <a:solidFill>
                  <a:schemeClr val="tx1"/>
                </a:solidFill>
                <a:effectLst/>
                <a:latin typeface="+mn-lt"/>
                <a:ea typeface="+mn-ea"/>
                <a:cs typeface="+mn-cs"/>
              </a:rPr>
              <a:t>MSAs in the South region of the United States accounted</a:t>
            </a:r>
            <a:r>
              <a:rPr lang="en-US" sz="1200" kern="1200" baseline="0" dirty="0" smtClean="0">
                <a:solidFill>
                  <a:schemeClr val="tx1"/>
                </a:solidFill>
                <a:effectLst/>
                <a:latin typeface="+mn-lt"/>
                <a:ea typeface="+mn-ea"/>
                <a:cs typeface="+mn-cs"/>
              </a:rPr>
              <a:t> for the highest rates of adult and adolescent males living with diagnosed HIV infection </a:t>
            </a:r>
            <a:r>
              <a:rPr lang="en-US" sz="1200" kern="1200" dirty="0" smtClean="0">
                <a:solidFill>
                  <a:schemeClr val="tx1"/>
                </a:solidFill>
                <a:effectLst/>
                <a:latin typeface="+mn-lt"/>
                <a:ea typeface="+mn-ea"/>
                <a:cs typeface="+mn-cs"/>
              </a:rPr>
              <a:t>(accounting for</a:t>
            </a:r>
            <a:r>
              <a:rPr lang="en-US" sz="1200" kern="1200" baseline="0" dirty="0" smtClean="0">
                <a:solidFill>
                  <a:schemeClr val="tx1"/>
                </a:solidFill>
                <a:effectLst/>
                <a:latin typeface="+mn-lt"/>
                <a:ea typeface="+mn-ea"/>
                <a:cs typeface="+mn-cs"/>
              </a:rPr>
              <a:t> three </a:t>
            </a:r>
            <a:r>
              <a:rPr lang="en-US" sz="1200" kern="1200" dirty="0" smtClean="0">
                <a:solidFill>
                  <a:schemeClr val="tx1"/>
                </a:solidFill>
                <a:effectLst/>
                <a:latin typeface="+mn-lt"/>
                <a:ea typeface="+mn-ea"/>
                <a:cs typeface="+mn-cs"/>
              </a:rPr>
              <a:t>of the five MSAs with the highest rates).</a:t>
            </a:r>
            <a:r>
              <a:rPr lang="en-US" sz="1200" kern="1200" baseline="0" dirty="0" smtClean="0">
                <a:solidFill>
                  <a:schemeClr val="tx1"/>
                </a:solidFill>
                <a:effectLst/>
                <a:latin typeface="+mn-lt"/>
                <a:ea typeface="+mn-ea"/>
                <a:cs typeface="+mn-cs"/>
              </a:rPr>
              <a:t> MSAs in the South region of the United States accounted for the highest rates of adult and adolescent females living with diagnosed HIV infection (accounting for four of the five MSAs with the highest rates).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baseline="0" dirty="0" smtClean="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are based on residence at the end of the specified year (i.e., most recent known address). Data exclude persons whose county of residence is unknown. Rates are per 100,000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baseline="0" dirty="0" smtClean="0">
              <a:solidFill>
                <a:schemeClr val="tx1"/>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9</a:t>
            </a:fld>
            <a:endParaRPr lang="en-US"/>
          </a:p>
        </p:txBody>
      </p:sp>
    </p:spTree>
    <p:extLst>
      <p:ext uri="{BB962C8B-B14F-4D97-AF65-F5344CB8AC3E}">
        <p14:creationId xmlns:p14="http://schemas.microsoft.com/office/powerpoint/2010/main" val="3769908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smtClean="0"/>
              <a:t>Headline – Myriad Pro, Bold, Shadow, 26pt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smtClean="0"/>
              <a:t>Headline – Myriad Pro, Bold, Shadow, 26pt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dirty="0" smtClean="0"/>
              <a:t>Title of Presentation – Myriad Pro</a:t>
            </a:r>
            <a:br>
              <a:rPr lang="en-US" dirty="0" smtClean="0"/>
            </a:br>
            <a:r>
              <a:rPr lang="en-US" dirty="0" smtClean="0"/>
              <a:t> Bold, Shadow 36pt</a:t>
            </a:r>
            <a:endParaRPr lang="en-US" dirty="0"/>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smtClean="0"/>
              <a:t>Headline – Myriad Pro, Bold, Shadow, 32pt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smtClean="0"/>
              <a:t>First level – Myriad Pro, Bold, 28pt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9 pt</a:t>
            </a:r>
            <a:endParaRPr lang="en-US" dirty="0"/>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42900" y="1230052"/>
            <a:ext cx="8408977" cy="3799148"/>
          </a:xfrm>
        </p:spPr>
        <p:txBody>
          <a:bodyPr/>
          <a:lstStyle/>
          <a:p>
            <a:pPr algn="ctr">
              <a:lnSpc>
                <a:spcPct val="100000"/>
              </a:lnSpc>
            </a:pPr>
            <a:r>
              <a:rPr lang="en-US" altLang="en-US" dirty="0" smtClean="0"/>
              <a:t/>
            </a:r>
            <a:br>
              <a:rPr lang="en-US" altLang="en-US" dirty="0" smtClean="0"/>
            </a:br>
            <a:r>
              <a:rPr lang="en-US" altLang="en-US" dirty="0" smtClean="0"/>
              <a:t>Diagnoses of </a:t>
            </a:r>
            <a:r>
              <a:rPr lang="en-US" altLang="en-US" dirty="0"/>
              <a:t>HIV Infection </a:t>
            </a:r>
            <a:r>
              <a:rPr lang="en-US" altLang="en-US" dirty="0" smtClean="0"/>
              <a:t>among Adults and Adolescents in </a:t>
            </a:r>
            <a:r>
              <a:rPr lang="en-US" altLang="en-US" dirty="0"/>
              <a:t>Metropolitan Statistical </a:t>
            </a:r>
            <a:r>
              <a:rPr lang="en-US" altLang="en-US" dirty="0" smtClean="0"/>
              <a:t>Areas</a:t>
            </a:r>
            <a:br>
              <a:rPr lang="en-US" altLang="en-US" dirty="0" smtClean="0"/>
            </a:br>
            <a:r>
              <a:rPr lang="en-US" altLang="en-US" dirty="0" smtClean="0"/>
              <a:t>United </a:t>
            </a:r>
            <a:r>
              <a:rPr lang="en-US" altLang="en-US" dirty="0"/>
              <a:t>States and Puerto Rico, </a:t>
            </a:r>
            <a:r>
              <a:rPr lang="en-US" altLang="en-US" dirty="0" smtClean="0"/>
              <a:t>2017</a:t>
            </a:r>
            <a:endParaRPr lang="en-US" altLang="en-US" dirty="0"/>
          </a:p>
        </p:txBody>
      </p:sp>
      <p:sp>
        <p:nvSpPr>
          <p:cNvPr id="4" name="TextBox 3"/>
          <p:cNvSpPr txBox="1"/>
          <p:nvPr/>
        </p:nvSpPr>
        <p:spPr>
          <a:xfrm>
            <a:off x="457200" y="362528"/>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Division of HIV/AIDS Prevention</a:t>
            </a: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2" y="45600"/>
            <a:ext cx="9144000" cy="857250"/>
          </a:xfrm>
        </p:spPr>
        <p:txBody>
          <a:bodyPr anchor="ctr"/>
          <a:lstStyle/>
          <a:p>
            <a:pPr algn="ctr">
              <a:lnSpc>
                <a:spcPts val="2600"/>
              </a:lnSpc>
            </a:pPr>
            <a:r>
              <a:rPr lang="en-US" sz="2000" dirty="0" smtClean="0"/>
              <a:t>Rates of Adults </a:t>
            </a:r>
            <a:r>
              <a:rPr lang="en-US" sz="2000" dirty="0"/>
              <a:t>and </a:t>
            </a:r>
            <a:r>
              <a:rPr lang="en-US" sz="2000" dirty="0" smtClean="0"/>
              <a:t>Adolescents </a:t>
            </a:r>
            <a:r>
              <a:rPr lang="en-US" sz="2000" dirty="0"/>
              <a:t>Living with </a:t>
            </a:r>
            <a:r>
              <a:rPr lang="en-US" sz="2000" dirty="0" smtClean="0"/>
              <a:t>Diagnosed HIV Infection, by Metropolitan </a:t>
            </a:r>
            <a:r>
              <a:rPr lang="en-US" sz="2000" dirty="0"/>
              <a:t>Statistical </a:t>
            </a:r>
            <a:r>
              <a:rPr lang="en-US" sz="2000" dirty="0" smtClean="0"/>
              <a:t>Area, Sex, and Age—United States </a:t>
            </a:r>
            <a:r>
              <a:rPr lang="en-US" altLang="en-US" sz="2000" dirty="0"/>
              <a:t>and Puerto Rico</a:t>
            </a:r>
            <a:r>
              <a:rPr lang="en-US" sz="2000" dirty="0" smtClean="0"/>
              <a:t>, </a:t>
            </a:r>
            <a:br>
              <a:rPr lang="en-US" sz="2000" dirty="0" smtClean="0"/>
            </a:br>
            <a:r>
              <a:rPr lang="en-US" sz="2000" dirty="0" smtClean="0"/>
              <a:t>Year-end 2016</a:t>
            </a:r>
            <a:endParaRPr lang="en-US" sz="2000" dirty="0"/>
          </a:p>
        </p:txBody>
      </p:sp>
      <p:pic>
        <p:nvPicPr>
          <p:cNvPr id="3" name="Picture 2" descr="This slide presents rates of adults and adolescents living with diagnosed HIV infection, by metropolitan statistical area (MSA), sex, and age, in the United States and Puerto Rico at year-end 2016. &#10;&#10;The highest rates of male adults and adolescents living with diagnosed HIV infection were in Miami-Fort Lauderdale-West Palm Beach, FL, for all age groups except males age 13-24 and 25-34 years, for which the highest rates were in New Orleans-Metairie, LA and Atlanta-Sandy Springs-Roswell, GA, respectively.&#10;&#10;The MSAs with the highest rates for females age 13-24, 25-34, 35-44, and 45-54 years living with diagnosed HIV infection were in MSAs located in the South region of the United States (Miami-Fort Lauderdale-West Palm Beach, FL, Baton Rouge, LA, Baton Rouge, LA, Baltimore-Columbia-Towson, MD, respectively).  The highest rate for females age 55 years and older was located in the Northeast region of the United States in New York-Newark-Jersey City, NY-NJ-PA.&#10;&#10;Data are based on residence at the end of the specified year (i.e., most recent known address). Data exclude persons whose county of residence is unknown. Rates are per 100,000 population. &#10;&#10;"/>
          <p:cNvPicPr>
            <a:picLocks noChangeAspect="1"/>
          </p:cNvPicPr>
          <p:nvPr/>
        </p:nvPicPr>
        <p:blipFill>
          <a:blip r:embed="rId3"/>
          <a:stretch>
            <a:fillRect/>
          </a:stretch>
        </p:blipFill>
        <p:spPr>
          <a:xfrm>
            <a:off x="436806" y="902850"/>
            <a:ext cx="8248603" cy="3590855"/>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residence at the end of the specified year (i.e., most recent known address). Data exclude persons whose county of residence is unknown. Rates are per 100,000 population. </a:t>
            </a:r>
          </a:p>
        </p:txBody>
      </p:sp>
    </p:spTree>
    <p:extLst>
      <p:ext uri="{BB962C8B-B14F-4D97-AF65-F5344CB8AC3E}">
        <p14:creationId xmlns:p14="http://schemas.microsoft.com/office/powerpoint/2010/main" val="14161278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2"/>
            <a:ext cx="9144000" cy="857250"/>
          </a:xfrm>
        </p:spPr>
        <p:txBody>
          <a:bodyPr anchor="ctr"/>
          <a:lstStyle/>
          <a:p>
            <a:pPr algn="ctr">
              <a:lnSpc>
                <a:spcPts val="2600"/>
              </a:lnSpc>
            </a:pPr>
            <a:r>
              <a:rPr lang="en-US" sz="2000" dirty="0" smtClean="0"/>
              <a:t>Rates of Black/African American Adults and Adolescents Living </a:t>
            </a:r>
            <a:r>
              <a:rPr lang="en-US" sz="2000" dirty="0"/>
              <a:t>with </a:t>
            </a:r>
            <a:r>
              <a:rPr lang="en-US" sz="2000" dirty="0" smtClean="0"/>
              <a:t>Diagnosed HIV Infection, by Metropolitan Statistical Area and Sex—United States </a:t>
            </a:r>
            <a:r>
              <a:rPr lang="en-US" altLang="en-US" sz="2000" dirty="0"/>
              <a:t>and Puerto </a:t>
            </a:r>
            <a:r>
              <a:rPr lang="en-US" altLang="en-US" sz="2000" dirty="0" smtClean="0"/>
              <a:t>Rico</a:t>
            </a:r>
            <a:br>
              <a:rPr lang="en-US" altLang="en-US" sz="2000" dirty="0" smtClean="0"/>
            </a:br>
            <a:r>
              <a:rPr lang="en-US" sz="2000" dirty="0" smtClean="0"/>
              <a:t>Year-end 2016</a:t>
            </a:r>
            <a:endParaRPr lang="en-US" sz="2000" dirty="0"/>
          </a:p>
        </p:txBody>
      </p:sp>
      <p:pic>
        <p:nvPicPr>
          <p:cNvPr id="3" name="Picture 2" descr="This slide presents rates of black/African American adults and adolescents living with diagnosed HIV infection, by metropolitan statistical area (MSA) and sex, in the United States and Puerto Rico at year-end 2016. &#10;&#10;The highest rate for black/African American male adults and adolescents living with diagnosed HIV infection was in Miami-Fort Lauderdale-West Palm Beach, FL (2,944.3). The highest rate for black/African American female adults and adolescents living with diagnosed HIV infection was in Portland-South Portland, ME (2,948.2).&#10;&#10;Data are based on residence at the end of the specified year (i.e., most recent known address). Data exclude persons whose county of residence is unknown. Rates are per 100,000 population. &#10;"/>
          <p:cNvPicPr>
            <a:picLocks noChangeAspect="1"/>
          </p:cNvPicPr>
          <p:nvPr/>
        </p:nvPicPr>
        <p:blipFill>
          <a:blip r:embed="rId3"/>
          <a:stretch>
            <a:fillRect/>
          </a:stretch>
        </p:blipFill>
        <p:spPr>
          <a:xfrm>
            <a:off x="264802" y="1001878"/>
            <a:ext cx="8614395" cy="3505504"/>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residence at the end of the specified year (i.e., most recent known address</a:t>
            </a:r>
            <a:r>
              <a:rPr lang="en-US" sz="900" dirty="0" smtClean="0">
                <a:solidFill>
                  <a:srgbClr val="5F5F5F"/>
                </a:solidFill>
                <a:latin typeface="Calibri" panose="020F0502020204030204" pitchFamily="34" charset="0"/>
              </a:rPr>
              <a:t>). </a:t>
            </a:r>
            <a:r>
              <a:rPr lang="en-US" sz="900" dirty="0">
                <a:solidFill>
                  <a:srgbClr val="5F5F5F"/>
                </a:solidFill>
                <a:latin typeface="Calibri" panose="020F0502020204030204" pitchFamily="34" charset="0"/>
              </a:rPr>
              <a:t>Data exclude persons whose county of residence is unknown. Rates are per 100,000 population. </a:t>
            </a:r>
            <a:r>
              <a:rPr lang="en-US" sz="900" dirty="0" smtClean="0">
                <a:solidFill>
                  <a:srgbClr val="5F5F5F"/>
                </a:solidFill>
                <a:latin typeface="Calibri" panose="020F0502020204030204" pitchFamily="34" charset="0"/>
              </a:rPr>
              <a:t> </a:t>
            </a: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5345196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07"/>
            <a:ext cx="9144000" cy="857250"/>
          </a:xfrm>
        </p:spPr>
        <p:txBody>
          <a:bodyPr anchor="ctr"/>
          <a:lstStyle/>
          <a:p>
            <a:pPr algn="ctr">
              <a:lnSpc>
                <a:spcPts val="2600"/>
              </a:lnSpc>
            </a:pPr>
            <a:r>
              <a:rPr lang="en-US" sz="1950" dirty="0" smtClean="0"/>
              <a:t>Rates of Hispanic/Latino </a:t>
            </a:r>
            <a:r>
              <a:rPr lang="en-US" sz="1950" dirty="0" err="1" smtClean="0"/>
              <a:t>Adults</a:t>
            </a:r>
            <a:r>
              <a:rPr lang="en-US" sz="1950" baseline="30000" dirty="0" err="1" smtClean="0"/>
              <a:t>a</a:t>
            </a:r>
            <a:r>
              <a:rPr lang="en-US" sz="1950" dirty="0" smtClean="0"/>
              <a:t> and Adolescents Living </a:t>
            </a:r>
            <a:r>
              <a:rPr lang="en-US" sz="1950" dirty="0"/>
              <a:t>with </a:t>
            </a:r>
            <a:r>
              <a:rPr lang="en-US" sz="1950" dirty="0" smtClean="0"/>
              <a:t>Diagnosed HIV Infection, </a:t>
            </a:r>
            <a:br>
              <a:rPr lang="en-US" sz="1950" dirty="0" smtClean="0"/>
            </a:br>
            <a:r>
              <a:rPr lang="en-US" sz="1950" dirty="0" smtClean="0"/>
              <a:t>by Metropolitan Statistical Area and Sex—United States </a:t>
            </a:r>
            <a:r>
              <a:rPr lang="en-US" altLang="en-US" sz="1950" dirty="0"/>
              <a:t>and Puerto Rico</a:t>
            </a:r>
            <a:r>
              <a:rPr lang="en-US" sz="1950" dirty="0" smtClean="0"/>
              <a:t>, </a:t>
            </a:r>
            <a:br>
              <a:rPr lang="en-US" sz="1950" dirty="0" smtClean="0"/>
            </a:br>
            <a:r>
              <a:rPr lang="en-US" sz="1950" dirty="0" smtClean="0"/>
              <a:t>Year-end 2016</a:t>
            </a:r>
            <a:endParaRPr lang="en-US" sz="1950" dirty="0"/>
          </a:p>
        </p:txBody>
      </p:sp>
      <p:pic>
        <p:nvPicPr>
          <p:cNvPr id="3" name="Picture 2" descr="This slide presents rates of Hispanic/Latino adults and adolescents living with diagnosed HIV infection, by metropolitan statistical area (MSA) and sex, in the United States and Puerto Rico at year-end 2016. &#10;&#10;MSAs in the Northeast region of the United States accounted for the highest rates of Hispanic/Latino adult and adolescent males living with diagnosed HIV infection (accounting for all five of the MSAs with the highest rates). Similarly, MSAs in the Northeast region of the United States accounted for the highest rates of Hispanic/Latino females living with diagnosed HIV infection (accounting for all five of the MSAs with the highest rates).&#10;&#10;Data are based on residence at the end of the specified year (i.e., most recent known address). Data exclude persons whose county of residence is unknown. Rates are per 100,000 population. &#10;a Hispanics/Latinos can be of any race.&#10;&#10;&#10;"/>
          <p:cNvPicPr>
            <a:picLocks noChangeAspect="1"/>
          </p:cNvPicPr>
          <p:nvPr/>
        </p:nvPicPr>
        <p:blipFill>
          <a:blip r:embed="rId3"/>
          <a:stretch>
            <a:fillRect/>
          </a:stretch>
        </p:blipFill>
        <p:spPr>
          <a:xfrm>
            <a:off x="253910" y="985252"/>
            <a:ext cx="8614395" cy="3505504"/>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a:t>
            </a:r>
            <a:r>
              <a:rPr lang="en-US" sz="900" i="1" dirty="0" smtClean="0">
                <a:solidFill>
                  <a:srgbClr val="5F5F5F"/>
                </a:solidFill>
                <a:latin typeface="Calibri" panose="020F0502020204030204" pitchFamily="34" charset="0"/>
              </a:rPr>
              <a:t>.</a:t>
            </a:r>
            <a:r>
              <a:rPr lang="en-US" sz="900" dirty="0">
                <a:solidFill>
                  <a:srgbClr val="5F5F5F"/>
                </a:solidFill>
                <a:latin typeface="Calibri" panose="020F0502020204030204" pitchFamily="34" charset="0"/>
              </a:rPr>
              <a:t> Data are based on residence at the end of the specified year (i.e., most recent known address). Data </a:t>
            </a:r>
            <a:r>
              <a:rPr lang="en-US" sz="900" dirty="0">
                <a:solidFill>
                  <a:srgbClr val="5F5F5F"/>
                </a:solidFill>
                <a:latin typeface="Calibri" panose="020F0502020204030204" pitchFamily="34" charset="0"/>
              </a:rPr>
              <a:t>exclude persons whose county of residence is unknown. Rates are per 100,000 population. </a:t>
            </a:r>
            <a:endParaRPr lang="en-US" sz="900" dirty="0" smtClean="0">
              <a:solidFill>
                <a:srgbClr val="5F5F5F"/>
              </a:solidFill>
              <a:latin typeface="Calibri" panose="020F0502020204030204" pitchFamily="34" charset="0"/>
            </a:endParaRP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a:t>
            </a:r>
            <a:r>
              <a:rPr lang="en-US" sz="900" dirty="0" smtClean="0">
                <a:solidFill>
                  <a:srgbClr val="5F5F5F"/>
                </a:solidFill>
                <a:latin typeface="Calibri" panose="020F0502020204030204" pitchFamily="34" charset="0"/>
              </a:rPr>
              <a:t>.</a:t>
            </a: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0052734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2" y="112569"/>
            <a:ext cx="9144000" cy="857250"/>
          </a:xfrm>
        </p:spPr>
        <p:txBody>
          <a:bodyPr anchor="ctr"/>
          <a:lstStyle/>
          <a:p>
            <a:pPr algn="ctr">
              <a:lnSpc>
                <a:spcPts val="2600"/>
              </a:lnSpc>
            </a:pPr>
            <a:r>
              <a:rPr lang="en-US" sz="2000" dirty="0" smtClean="0"/>
              <a:t>Rates of White Adults and Adolescents Living </a:t>
            </a:r>
            <a:r>
              <a:rPr lang="en-US" sz="2000" dirty="0"/>
              <a:t>with </a:t>
            </a:r>
            <a:r>
              <a:rPr lang="en-US" sz="2000" dirty="0" smtClean="0"/>
              <a:t>Diagnosed HIV Infection, </a:t>
            </a:r>
            <a:br>
              <a:rPr lang="en-US" sz="2000" dirty="0" smtClean="0"/>
            </a:br>
            <a:r>
              <a:rPr lang="en-US" sz="2000" dirty="0" smtClean="0"/>
              <a:t>by Metropolitan Statistical Area and Sex—United States </a:t>
            </a:r>
            <a:r>
              <a:rPr lang="en-US" altLang="en-US" sz="2000" dirty="0"/>
              <a:t>and Puerto Rico</a:t>
            </a:r>
            <a:r>
              <a:rPr lang="en-US" sz="2000" dirty="0" smtClean="0"/>
              <a:t>, </a:t>
            </a:r>
            <a:br>
              <a:rPr lang="en-US" sz="2000" dirty="0" smtClean="0"/>
            </a:br>
            <a:r>
              <a:rPr lang="en-US" sz="2000" dirty="0" smtClean="0"/>
              <a:t>Year-end 2016</a:t>
            </a:r>
            <a:endParaRPr lang="en-US" sz="2000" dirty="0"/>
          </a:p>
        </p:txBody>
      </p:sp>
      <p:pic>
        <p:nvPicPr>
          <p:cNvPr id="3" name="Picture 2" descr="This slide presents rates of white adults and adolescents living with diagnosed HIV infection, by metropolitan statistical area (MSA) and sex, in the United States and Puerto Rico at year-end 2016. &#10;&#10;MSAs in the West region of the United States accounted for some of the highest rates of white adult and adolescent males living with diagnosed HIV infection (accounting for four of five MSAs with the highest rates).  MSAs in the South region of the United States accounted for the highest rates of white adult and adolescent females living with diagnosed HIV infection (accounting for four of five MSAs with the highest rates).&#10;&#10;Data are based on residence at the end of the specified year (i.e., most recent known address). Data exclude persons whose county of residence is unknown. Rates are per 100,000 population. &#10;&#10;&#10;"/>
          <p:cNvPicPr>
            <a:picLocks noChangeAspect="1"/>
          </p:cNvPicPr>
          <p:nvPr/>
        </p:nvPicPr>
        <p:blipFill>
          <a:blip r:embed="rId3"/>
          <a:stretch>
            <a:fillRect/>
          </a:stretch>
        </p:blipFill>
        <p:spPr>
          <a:xfrm>
            <a:off x="250862" y="969819"/>
            <a:ext cx="8620491" cy="3487214"/>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residence at the end of the specified year (i.e., most recent known address). Data </a:t>
            </a:r>
            <a:r>
              <a:rPr lang="en-US" sz="900" dirty="0">
                <a:solidFill>
                  <a:srgbClr val="5F5F5F"/>
                </a:solidFill>
                <a:latin typeface="Calibri" panose="020F0502020204030204" pitchFamily="34" charset="0"/>
              </a:rPr>
              <a:t>exclude persons whose county of residence is unknown. Rates are per 100,000 population. </a:t>
            </a:r>
          </a:p>
        </p:txBody>
      </p:sp>
    </p:spTree>
    <p:extLst>
      <p:ext uri="{BB962C8B-B14F-4D97-AF65-F5344CB8AC3E}">
        <p14:creationId xmlns:p14="http://schemas.microsoft.com/office/powerpoint/2010/main" val="6890846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nchor="ctr"/>
          <a:lstStyle/>
          <a:p>
            <a:pPr algn="ctr">
              <a:lnSpc>
                <a:spcPts val="2600"/>
              </a:lnSpc>
            </a:pPr>
            <a:r>
              <a:rPr lang="en-US" sz="2000" dirty="0" smtClean="0"/>
              <a:t>Rates of Deaths among Adults and Adolescents with Diagnosed HIV Infection, by Metropolitan Statistical Area </a:t>
            </a:r>
            <a:r>
              <a:rPr lang="en-US" sz="2000" dirty="0"/>
              <a:t>and Sex—United </a:t>
            </a:r>
            <a:r>
              <a:rPr lang="en-US" sz="2000" dirty="0" smtClean="0"/>
              <a:t>States </a:t>
            </a:r>
            <a:r>
              <a:rPr lang="en-US" altLang="en-US" sz="2000" dirty="0"/>
              <a:t>and Puerto Rico</a:t>
            </a:r>
            <a:r>
              <a:rPr lang="en-US" sz="2000" dirty="0" smtClean="0"/>
              <a:t>, 2016</a:t>
            </a:r>
            <a:endParaRPr lang="en-US" sz="2000" dirty="0"/>
          </a:p>
        </p:txBody>
      </p:sp>
      <p:pic>
        <p:nvPicPr>
          <p:cNvPr id="3" name="Picture 2" descr="This slide presents rates of deaths in 2016 among adults and adolescents with diagnosed HIV infection, by metropolitan statistical area (MSA) and sex. The highest rates of deaths among persons with diagnosed HIV infection for both male and female categories were among MSAs located in the South region of the United States.&#10;&#10;Deaths of persons with diagnosed HIV infection may be due to any cause. Data are based on residence at death. Rates are per 100,000 population. &#10;&#10;&#10;"/>
          <p:cNvPicPr>
            <a:picLocks noChangeAspect="1"/>
          </p:cNvPicPr>
          <p:nvPr/>
        </p:nvPicPr>
        <p:blipFill>
          <a:blip r:embed="rId3"/>
          <a:stretch>
            <a:fillRect/>
          </a:stretch>
        </p:blipFill>
        <p:spPr>
          <a:xfrm>
            <a:off x="667173" y="767177"/>
            <a:ext cx="7809653" cy="3609145"/>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i="1" dirty="0">
                <a:solidFill>
                  <a:srgbClr val="5F5F5F"/>
                </a:solidFill>
                <a:latin typeface="Calibri" panose="020F0502020204030204" pitchFamily="34" charset="0"/>
              </a:rPr>
              <a:t>Note. </a:t>
            </a:r>
            <a:r>
              <a:rPr lang="en-US" sz="900" dirty="0" smtClean="0">
                <a:solidFill>
                  <a:srgbClr val="5F5F5F"/>
                </a:solidFill>
                <a:latin typeface="Calibri" panose="020F0502020204030204" pitchFamily="34" charset="0"/>
                <a:cs typeface="Calibri" panose="020F0502020204030204" pitchFamily="34" charset="0"/>
              </a:rPr>
              <a:t>Deaths </a:t>
            </a:r>
            <a:r>
              <a:rPr lang="en-US" sz="900" dirty="0">
                <a:solidFill>
                  <a:srgbClr val="5F5F5F"/>
                </a:solidFill>
                <a:latin typeface="Calibri" panose="020F0502020204030204" pitchFamily="34" charset="0"/>
                <a:cs typeface="Calibri" panose="020F0502020204030204" pitchFamily="34" charset="0"/>
              </a:rPr>
              <a:t>of persons with diagnosed HIV infection may be due to any cause. Data are based on residence at death. </a:t>
            </a:r>
            <a:r>
              <a:rPr lang="en-US" sz="900" dirty="0" smtClean="0">
                <a:solidFill>
                  <a:srgbClr val="5F5F5F"/>
                </a:solidFill>
                <a:latin typeface="Calibri" panose="020F0502020204030204" pitchFamily="34" charset="0"/>
                <a:cs typeface="Calibri" panose="020F0502020204030204" pitchFamily="34" charset="0"/>
              </a:rPr>
              <a:t>Rates </a:t>
            </a:r>
            <a:r>
              <a:rPr lang="en-US" sz="900" dirty="0">
                <a:solidFill>
                  <a:srgbClr val="5F5F5F"/>
                </a:solidFill>
                <a:latin typeface="Calibri" panose="020F0502020204030204" pitchFamily="34" charset="0"/>
                <a:cs typeface="Calibri" panose="020F0502020204030204" pitchFamily="34" charset="0"/>
              </a:rPr>
              <a:t>are per 100,000 population</a:t>
            </a:r>
            <a:r>
              <a:rPr lang="en-US" sz="900" dirty="0" smtClean="0">
                <a:solidFill>
                  <a:srgbClr val="5F5F5F"/>
                </a:solidFill>
                <a:latin typeface="Calibri" panose="020F0502020204030204" pitchFamily="34" charset="0"/>
                <a:cs typeface="Calibri" panose="020F0502020204030204" pitchFamily="34" charset="0"/>
              </a:rPr>
              <a:t>.</a:t>
            </a:r>
            <a:endParaRPr lang="en-US" sz="900" dirty="0">
              <a:solidFill>
                <a:srgbClr val="5F5F5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66759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nchor="t"/>
          <a:lstStyle/>
          <a:p>
            <a:pPr algn="ctr">
              <a:lnSpc>
                <a:spcPts val="2600"/>
              </a:lnSpc>
            </a:pPr>
            <a:r>
              <a:rPr lang="en-US" sz="2000" dirty="0" smtClean="0"/>
              <a:t>Rates of Diagnoses of HIV Infection among Adults and Adolescents, by Metropolitan Statistical Area of Residence—United States </a:t>
            </a:r>
            <a:r>
              <a:rPr lang="en-US" altLang="en-US" sz="2000" dirty="0"/>
              <a:t>and Puerto Rico</a:t>
            </a:r>
            <a:r>
              <a:rPr lang="en-US" sz="2000" dirty="0" smtClean="0"/>
              <a:t>, 2017</a:t>
            </a:r>
            <a:endParaRPr lang="en-US" sz="2000" dirty="0"/>
          </a:p>
        </p:txBody>
      </p:sp>
      <p:pic>
        <p:nvPicPr>
          <p:cNvPr id="3" name="Picture 2" descr="This slide presents rates (per 100,000 population) of diagnoses of HIV infection among adults and adolescents in 2017, by metropolitan statistical area (MSA), in the United States and Puerto Rico.&#10;&#10;Nine of the 10 MSAs with the highest rates of diagnoses of HIV infection are located in the South region of the United States.&#10;&#10;Data are based on residence at HIV diagnosis. Data exclude persons whose county of residence is unknown. Rates are per 100,000 population. &#10;"/>
          <p:cNvPicPr>
            <a:picLocks noChangeAspect="1"/>
          </p:cNvPicPr>
          <p:nvPr/>
        </p:nvPicPr>
        <p:blipFill>
          <a:blip r:embed="rId3"/>
          <a:stretch>
            <a:fillRect/>
          </a:stretch>
        </p:blipFill>
        <p:spPr>
          <a:xfrm>
            <a:off x="1697487" y="803757"/>
            <a:ext cx="5749026" cy="3535986"/>
          </a:xfrm>
          <a:prstGeom prst="rect">
            <a:avLst/>
          </a:prstGeom>
        </p:spPr>
      </p:pic>
      <p:sp>
        <p:nvSpPr>
          <p:cNvPr id="8" name="Text Placeholder 3"/>
          <p:cNvSpPr txBox="1">
            <a:spLocks/>
          </p:cNvSpPr>
          <p:nvPr/>
        </p:nvSpPr>
        <p:spPr>
          <a:xfrm>
            <a:off x="1078770" y="4302036"/>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 </a:t>
            </a:r>
            <a:r>
              <a:rPr lang="en-US" sz="900" dirty="0" smtClean="0">
                <a:solidFill>
                  <a:srgbClr val="5F5F5F"/>
                </a:solidFill>
                <a:latin typeface="Calibri" panose="020F0502020204030204" pitchFamily="34" charset="0"/>
              </a:rPr>
              <a:t>Data </a:t>
            </a:r>
            <a:r>
              <a:rPr lang="en-US" sz="900" dirty="0">
                <a:solidFill>
                  <a:srgbClr val="5F5F5F"/>
                </a:solidFill>
                <a:latin typeface="Calibri" panose="020F0502020204030204" pitchFamily="34" charset="0"/>
              </a:rPr>
              <a:t>are based </a:t>
            </a:r>
            <a:r>
              <a:rPr lang="en-US" sz="900" dirty="0" smtClean="0">
                <a:solidFill>
                  <a:srgbClr val="5F5F5F"/>
                </a:solidFill>
                <a:latin typeface="Calibri" panose="020F0502020204030204" pitchFamily="34" charset="0"/>
              </a:rPr>
              <a:t>on residence at HIV diagnosis. </a:t>
            </a:r>
            <a:r>
              <a:rPr lang="en-US" sz="900" dirty="0">
                <a:solidFill>
                  <a:srgbClr val="5F5F5F"/>
                </a:solidFill>
                <a:latin typeface="Calibri" panose="020F0502020204030204" pitchFamily="34" charset="0"/>
              </a:rPr>
              <a:t>Data exclude persons whose county of residence is unknown. Rates are per 100,000 population. </a:t>
            </a:r>
          </a:p>
          <a:p>
            <a:pPr marL="285750" indent="-285750">
              <a:lnSpc>
                <a:spcPts val="900"/>
              </a:lnSpc>
              <a:spcBef>
                <a:spcPts val="0"/>
              </a:spcBef>
              <a:defRPr/>
            </a:pP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7486537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nchor="ctr"/>
          <a:lstStyle/>
          <a:p>
            <a:pPr algn="ctr">
              <a:lnSpc>
                <a:spcPts val="2600"/>
              </a:lnSpc>
            </a:pPr>
            <a:r>
              <a:rPr lang="en-US" sz="2000" dirty="0" smtClean="0"/>
              <a:t>Rates of Diagnoses of HIV infection among Adults and Adolescents, by Metropolitan Statistical Area </a:t>
            </a:r>
            <a:r>
              <a:rPr lang="en-US" sz="2000" dirty="0"/>
              <a:t>and Sex—United </a:t>
            </a:r>
            <a:r>
              <a:rPr lang="en-US" sz="2000" dirty="0" smtClean="0"/>
              <a:t>States </a:t>
            </a:r>
            <a:r>
              <a:rPr lang="en-US" altLang="en-US" sz="2000" dirty="0"/>
              <a:t>and Puerto Rico</a:t>
            </a:r>
            <a:r>
              <a:rPr lang="en-US" sz="2000" dirty="0" smtClean="0"/>
              <a:t>, 2017</a:t>
            </a:r>
            <a:endParaRPr lang="en-US" sz="2000" dirty="0"/>
          </a:p>
        </p:txBody>
      </p:sp>
      <p:pic>
        <p:nvPicPr>
          <p:cNvPr id="3" name="Picture 2" descr="This slide presents rates (per 100,000 population) of diagnoses of HIV infection among adults and adolescents in 2017, by metropolitan statistical area (MSA) and sex, in the United States and Puerto Rico.&#10;&#10;The five MSAs with the highest rates of diagnoses of HIV infection, among both males and females, are located in the South region of the United States.&#10;&#10;Data are based on residence at HIV diagnosis. Data exclude persons whose county of residence is unknown. Rates are per 100,000 population. &#10;"/>
          <p:cNvPicPr>
            <a:picLocks noChangeAspect="1"/>
          </p:cNvPicPr>
          <p:nvPr/>
        </p:nvPicPr>
        <p:blipFill>
          <a:blip r:embed="rId3"/>
          <a:stretch>
            <a:fillRect/>
          </a:stretch>
        </p:blipFill>
        <p:spPr>
          <a:xfrm>
            <a:off x="810442" y="773274"/>
            <a:ext cx="7523116" cy="3596952"/>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residence at HIV </a:t>
            </a:r>
            <a:r>
              <a:rPr lang="en-US" sz="900" dirty="0" smtClean="0">
                <a:solidFill>
                  <a:srgbClr val="5F5F5F"/>
                </a:solidFill>
                <a:latin typeface="Calibri" panose="020F0502020204030204" pitchFamily="34" charset="0"/>
              </a:rPr>
              <a:t>diagnosis. Data </a:t>
            </a:r>
            <a:r>
              <a:rPr lang="en-US" sz="900" dirty="0">
                <a:solidFill>
                  <a:srgbClr val="5F5F5F"/>
                </a:solidFill>
                <a:latin typeface="Calibri" panose="020F0502020204030204" pitchFamily="34" charset="0"/>
              </a:rPr>
              <a:t>exclude persons whose county of residence is unknown. Rates are per 100,000 population. </a:t>
            </a:r>
          </a:p>
        </p:txBody>
      </p:sp>
    </p:spTree>
    <p:extLst>
      <p:ext uri="{BB962C8B-B14F-4D97-AF65-F5344CB8AC3E}">
        <p14:creationId xmlns:p14="http://schemas.microsoft.com/office/powerpoint/2010/main" val="419895774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nchor="ctr"/>
          <a:lstStyle/>
          <a:p>
            <a:pPr algn="ctr">
              <a:lnSpc>
                <a:spcPts val="2600"/>
              </a:lnSpc>
            </a:pPr>
            <a:r>
              <a:rPr lang="en-US" sz="2000" dirty="0" smtClean="0"/>
              <a:t>Rates of Diagnoses of HIV Infection among Adults and Adolescents, by Metropolitan Statistical Area, Sex, and Age—United States </a:t>
            </a:r>
            <a:r>
              <a:rPr lang="en-US" altLang="en-US" sz="2000" dirty="0"/>
              <a:t>and Puerto Rico</a:t>
            </a:r>
            <a:r>
              <a:rPr lang="en-US" sz="2000" dirty="0" smtClean="0"/>
              <a:t>, 2017</a:t>
            </a:r>
            <a:endParaRPr lang="en-US" sz="2000" dirty="0"/>
          </a:p>
        </p:txBody>
      </p:sp>
      <p:pic>
        <p:nvPicPr>
          <p:cNvPr id="3" name="Picture 2" descr="This slide presents rates (per 100,000 population) of diagnoses of HIV infection among adults and adolescents in 2017, by metropolitan statistical area (MSA), sex, and age, in the United States and Puerto Rico. &#10;&#10;The MSAs and rates presented are the highest (ranked number 1) for the specified age group. &#10;&#10;Among adult and adolescent males, the highest rate of HIV diagnoses for all age groups were located in the South region of the United States in Miami-Fort Lauderdale-West Palm Beach, FL, for all age groups except males age 13-24, for which the highest rates were in Memphis, TN-MS-AR.&#10;&#10;Among adult and adolescent females, the MSAs with the highest rate of HIV diagnoses for all age groups were located in the South region of the United States (New Orleans-Metairie, LA, Baton Rouge, LA, Miami-Fort Lauderdale-West Palm Beach, FL, Baton Rouge, LA, Miami-Fort Lauderdale-West Palm Beach, FL, respectively).  &#10;&#10;Data are based on residence at HIV diagnosis. Data exclude persons whose county of residence is unknown. Rates are per 100,000 population. &#10;&#10;"/>
          <p:cNvPicPr>
            <a:picLocks noChangeAspect="1"/>
          </p:cNvPicPr>
          <p:nvPr/>
        </p:nvPicPr>
        <p:blipFill>
          <a:blip r:embed="rId3"/>
          <a:stretch>
            <a:fillRect/>
          </a:stretch>
        </p:blipFill>
        <p:spPr>
          <a:xfrm>
            <a:off x="932372" y="748888"/>
            <a:ext cx="7279255" cy="3645724"/>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smtClean="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are based on residence at HIV diagnosis. </a:t>
            </a:r>
            <a:r>
              <a:rPr lang="en-US" sz="900" dirty="0" smtClean="0">
                <a:solidFill>
                  <a:srgbClr val="5F5F5F"/>
                </a:solidFill>
                <a:latin typeface="Calibri" panose="020F0502020204030204" pitchFamily="34" charset="0"/>
              </a:rPr>
              <a:t>Data </a:t>
            </a:r>
            <a:r>
              <a:rPr lang="en-US" sz="900" dirty="0">
                <a:solidFill>
                  <a:srgbClr val="5F5F5F"/>
                </a:solidFill>
                <a:latin typeface="Calibri" panose="020F0502020204030204" pitchFamily="34" charset="0"/>
              </a:rPr>
              <a:t>exclude persons whose county of residence is unknown. Rates are per 100,000 population. </a:t>
            </a:r>
            <a:endParaRPr lang="en-US" sz="900" dirty="0" smtClean="0">
              <a:solidFill>
                <a:srgbClr val="5F5F5F"/>
              </a:solidFill>
              <a:latin typeface="Calibri" panose="020F0502020204030204" pitchFamily="34" charset="0"/>
            </a:endParaRPr>
          </a:p>
          <a:p>
            <a:pPr marL="285750" indent="-285750">
              <a:lnSpc>
                <a:spcPts val="900"/>
              </a:lnSpc>
              <a:spcBef>
                <a:spcPts val="0"/>
              </a:spcBef>
            </a:pPr>
            <a:r>
              <a:rPr lang="en-US" sz="900" dirty="0" smtClean="0">
                <a:solidFill>
                  <a:srgbClr val="5F5F5F"/>
                </a:solidFill>
                <a:latin typeface="Calibri" panose="020F0502020204030204" pitchFamily="34" charset="0"/>
              </a:rPr>
              <a:t>*Ranks number 1 for the specified age group.</a:t>
            </a: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2149960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253"/>
            <a:ext cx="9144000" cy="857250"/>
          </a:xfrm>
        </p:spPr>
        <p:txBody>
          <a:bodyPr anchor="ctr"/>
          <a:lstStyle/>
          <a:p>
            <a:pPr algn="ctr">
              <a:lnSpc>
                <a:spcPts val="2600"/>
              </a:lnSpc>
            </a:pPr>
            <a:r>
              <a:rPr lang="en-US" sz="2000" dirty="0" smtClean="0"/>
              <a:t>Rates of Diagnoses of HIV Infection among Black/African American Adults and Adolescents, by Metropolitan Statistical Area and Sex,</a:t>
            </a:r>
            <a:br>
              <a:rPr lang="en-US" sz="2000" dirty="0" smtClean="0"/>
            </a:br>
            <a:r>
              <a:rPr lang="en-US" sz="2000" dirty="0" smtClean="0"/>
              <a:t>United States </a:t>
            </a:r>
            <a:r>
              <a:rPr lang="en-US" altLang="en-US" sz="2000" dirty="0"/>
              <a:t>and Puerto Rico</a:t>
            </a:r>
            <a:r>
              <a:rPr lang="en-US" sz="2000" dirty="0" smtClean="0"/>
              <a:t>, 2017</a:t>
            </a:r>
            <a:endParaRPr lang="en-US" sz="2000" dirty="0"/>
          </a:p>
        </p:txBody>
      </p:sp>
      <p:pic>
        <p:nvPicPr>
          <p:cNvPr id="3" name="Picture 2" descr="This slide presents rates (per 100,000 population) of diagnoses of HIV infection among black/African American adults and adolescents in 2017, by metropolitan statistical area (MSA) and sex, in the United States and Puerto Rico. &#10;&#10;Four of the five MSAs with the highest rates of diagnoses of HIV infection among both black/African American males and females are located in the South region of the United States.&#10;&#10;Data are based on residence at HIV diagnosis. Data exclude persons whose county of residence is unknown. Rates are per 100,000 population. &#10;"/>
          <p:cNvPicPr>
            <a:picLocks noChangeAspect="1"/>
          </p:cNvPicPr>
          <p:nvPr/>
        </p:nvPicPr>
        <p:blipFill>
          <a:blip r:embed="rId3"/>
          <a:stretch>
            <a:fillRect/>
          </a:stretch>
        </p:blipFill>
        <p:spPr>
          <a:xfrm>
            <a:off x="814034" y="910503"/>
            <a:ext cx="7748688" cy="3621338"/>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smtClean="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are based on residence at HIV diagnosis. Data exclude persons whose county of residence is unknown. Rates are per 100,000 population. </a:t>
            </a:r>
          </a:p>
        </p:txBody>
      </p:sp>
    </p:spTree>
    <p:extLst>
      <p:ext uri="{BB962C8B-B14F-4D97-AF65-F5344CB8AC3E}">
        <p14:creationId xmlns:p14="http://schemas.microsoft.com/office/powerpoint/2010/main" val="39811641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nchor="ctr"/>
          <a:lstStyle/>
          <a:p>
            <a:pPr algn="ctr">
              <a:lnSpc>
                <a:spcPts val="2600"/>
              </a:lnSpc>
            </a:pPr>
            <a:r>
              <a:rPr lang="en-US" sz="2000" dirty="0" smtClean="0"/>
              <a:t>Rates of Diagnoses of HIV Infection among Hispanic/</a:t>
            </a:r>
            <a:r>
              <a:rPr lang="en-US" sz="2000" dirty="0" err="1" smtClean="0"/>
              <a:t>Latino</a:t>
            </a:r>
            <a:r>
              <a:rPr lang="en-US" sz="2000" baseline="30000" dirty="0" err="1" smtClean="0"/>
              <a:t>a</a:t>
            </a:r>
            <a:r>
              <a:rPr lang="en-US" sz="2000" dirty="0" smtClean="0"/>
              <a:t> Adults and Adolescents, </a:t>
            </a:r>
            <a:br>
              <a:rPr lang="en-US" sz="2000" dirty="0" smtClean="0"/>
            </a:br>
            <a:r>
              <a:rPr lang="en-US" sz="2000" dirty="0" smtClean="0"/>
              <a:t>by Metropolitan Statistical Area and Sex—United States </a:t>
            </a:r>
            <a:r>
              <a:rPr lang="en-US" altLang="en-US" sz="2000" dirty="0"/>
              <a:t>and Puerto Rico</a:t>
            </a:r>
            <a:r>
              <a:rPr lang="en-US" sz="2000" dirty="0" smtClean="0"/>
              <a:t>, 2017</a:t>
            </a:r>
            <a:endParaRPr lang="en-US" sz="2000" dirty="0"/>
          </a:p>
        </p:txBody>
      </p:sp>
      <p:pic>
        <p:nvPicPr>
          <p:cNvPr id="3" name="Picture 2" descr="This slide presents rates of diagnoses of HIV Infection among Hispanic/Latino adults and adolescents in 2017, by metropolitan statistical area (MSA) and sex, in the United States and Puerto Rico. &#10;&#10;MSAs in the South region of the United States accounted for some of the highest rates of diagnoses HIV infection among Hispanic/Latino males.&#10;&#10;Data are based on residence at HIV diagnosis. Data exclude persons whose county of residence is unknown. Rates are per 100,000 population. &#10;a Hispanics/Latinos can be of any race.&#10;"/>
          <p:cNvPicPr>
            <a:picLocks noChangeAspect="1"/>
          </p:cNvPicPr>
          <p:nvPr/>
        </p:nvPicPr>
        <p:blipFill>
          <a:blip r:embed="rId3"/>
          <a:stretch>
            <a:fillRect/>
          </a:stretch>
        </p:blipFill>
        <p:spPr>
          <a:xfrm>
            <a:off x="548291" y="779004"/>
            <a:ext cx="8047417" cy="3682303"/>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residence at HIV diagnosis. Data exclude persons whose county of residence is unknown. Rates are per 100,000 population. </a:t>
            </a:r>
            <a:endParaRPr lang="en-US" dirty="0"/>
          </a:p>
          <a:p>
            <a:pPr marL="285750" lvl="0" indent="-285750">
              <a:lnSpc>
                <a:spcPts val="900"/>
              </a:lnSpc>
              <a:spcBef>
                <a:spcPts val="0"/>
              </a:spcBef>
              <a:defRPr/>
            </a:pPr>
            <a:r>
              <a:rPr lang="en-US" sz="900" baseline="30000" dirty="0" smtClean="0">
                <a:solidFill>
                  <a:srgbClr val="5F5F5F"/>
                </a:solidFill>
                <a:latin typeface="Calibri" panose="020F0502020204030204" pitchFamily="34" charset="0"/>
                <a:cs typeface="Calibri" panose="020F0502020204030204" pitchFamily="34" charset="0"/>
              </a:rPr>
              <a:t> </a:t>
            </a:r>
            <a:r>
              <a:rPr lang="en-US" sz="900" dirty="0" smtClean="0">
                <a:solidFill>
                  <a:srgbClr val="5F5F5F"/>
                </a:solidFill>
                <a:latin typeface="Calibri" panose="020F0502020204030204" pitchFamily="34" charset="0"/>
                <a:cs typeface="Calibri" panose="020F0502020204030204" pitchFamily="34" charset="0"/>
              </a:rPr>
              <a:t>          </a:t>
            </a:r>
            <a:r>
              <a:rPr lang="en-US" sz="900" baseline="30000" dirty="0" smtClean="0">
                <a:solidFill>
                  <a:srgbClr val="5F5F5F"/>
                </a:solidFill>
                <a:latin typeface="Calibri" panose="020F0502020204030204" pitchFamily="34" charset="0"/>
              </a:rPr>
              <a:t>a</a:t>
            </a:r>
            <a:r>
              <a:rPr lang="en-US" sz="900" dirty="0" smtClean="0">
                <a:solidFill>
                  <a:srgbClr val="5F5F5F"/>
                </a:solidFill>
                <a:latin typeface="Calibri" panose="020F0502020204030204" pitchFamily="34" charset="0"/>
              </a:rPr>
              <a:t> </a:t>
            </a:r>
            <a:r>
              <a:rPr lang="en-US" sz="900" dirty="0">
                <a:solidFill>
                  <a:srgbClr val="5F5F5F"/>
                </a:solidFill>
                <a:latin typeface="Calibri" panose="020F0502020204030204" pitchFamily="34" charset="0"/>
              </a:rPr>
              <a:t>Hispanics/Latinos can be of any race.</a:t>
            </a:r>
          </a:p>
        </p:txBody>
      </p:sp>
    </p:spTree>
    <p:extLst>
      <p:ext uri="{BB962C8B-B14F-4D97-AF65-F5344CB8AC3E}">
        <p14:creationId xmlns:p14="http://schemas.microsoft.com/office/powerpoint/2010/main" val="17911761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nchor="ctr"/>
          <a:lstStyle/>
          <a:p>
            <a:pPr algn="ctr">
              <a:lnSpc>
                <a:spcPts val="2600"/>
              </a:lnSpc>
            </a:pPr>
            <a:r>
              <a:rPr lang="en-US" sz="2000" dirty="0" smtClean="0"/>
              <a:t>Rates of Diagnoses of HIV Infection among White </a:t>
            </a:r>
            <a:r>
              <a:rPr lang="en-US" sz="2000" dirty="0"/>
              <a:t>Adults </a:t>
            </a:r>
            <a:r>
              <a:rPr lang="en-US" sz="2000" dirty="0" smtClean="0"/>
              <a:t>and Adolescents, </a:t>
            </a:r>
            <a:br>
              <a:rPr lang="en-US" sz="2000" dirty="0" smtClean="0"/>
            </a:br>
            <a:r>
              <a:rPr lang="en-US" sz="2000" dirty="0" smtClean="0"/>
              <a:t>by Metropolitan Statistical Area and Sex—United States </a:t>
            </a:r>
            <a:r>
              <a:rPr lang="en-US" altLang="en-US" sz="2000" dirty="0"/>
              <a:t>and Puerto Rico</a:t>
            </a:r>
            <a:r>
              <a:rPr lang="en-US" sz="2000" dirty="0" smtClean="0"/>
              <a:t>, 2017</a:t>
            </a:r>
            <a:endParaRPr lang="en-US" sz="2000" dirty="0"/>
          </a:p>
        </p:txBody>
      </p:sp>
      <p:pic>
        <p:nvPicPr>
          <p:cNvPr id="3" name="Picture 2" descr="This slide presents rates of diagnoses of HIV Infection among white adults and adolescents in 2017, by metropolitan statistical area (MSA) and sex, in the United States and Puerto Rico. &#10;&#10;MSAs in the West region of the United States accounted for some of the highest rates of diagnosed HIV infection among white males (accounting for three of the five MSAs with the highest HIV diagnosis rates). &#10;&#10;MSAs associated with states within the South region accounted for some of the highest rates of diagnoses HIV infection among white females (accounting for four of the five MSAs with the highest HIV diagnosis rates).&#10;&#10;Data are based on residence at HIV diagnosis. Data exclude persons whose county of residence is unknown. Rates are per 100,000 population. &#10;&#10;"/>
          <p:cNvPicPr>
            <a:picLocks noChangeAspect="1"/>
          </p:cNvPicPr>
          <p:nvPr/>
        </p:nvPicPr>
        <p:blipFill>
          <a:blip r:embed="rId3"/>
          <a:stretch>
            <a:fillRect/>
          </a:stretch>
        </p:blipFill>
        <p:spPr>
          <a:xfrm>
            <a:off x="548291" y="782052"/>
            <a:ext cx="8047417" cy="3676207"/>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residence at HIV diagnosis. </a:t>
            </a:r>
            <a:r>
              <a:rPr lang="en-US" sz="900" dirty="0" smtClean="0">
                <a:solidFill>
                  <a:srgbClr val="5F5F5F"/>
                </a:solidFill>
                <a:latin typeface="Calibri" panose="020F0502020204030204" pitchFamily="34" charset="0"/>
              </a:rPr>
              <a:t>Data </a:t>
            </a:r>
            <a:r>
              <a:rPr lang="en-US" sz="900" dirty="0">
                <a:solidFill>
                  <a:srgbClr val="5F5F5F"/>
                </a:solidFill>
                <a:latin typeface="Calibri" panose="020F0502020204030204" pitchFamily="34" charset="0"/>
              </a:rPr>
              <a:t>exclude persons whose county of residence is unknown. Rates are per 100,000 population. </a:t>
            </a:r>
          </a:p>
        </p:txBody>
      </p:sp>
    </p:spTree>
    <p:extLst>
      <p:ext uri="{BB962C8B-B14F-4D97-AF65-F5344CB8AC3E}">
        <p14:creationId xmlns:p14="http://schemas.microsoft.com/office/powerpoint/2010/main" val="8148985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nchor="t"/>
          <a:lstStyle/>
          <a:p>
            <a:pPr algn="ctr">
              <a:lnSpc>
                <a:spcPts val="2600"/>
              </a:lnSpc>
            </a:pPr>
            <a:r>
              <a:rPr lang="en-US" sz="2000" dirty="0" smtClean="0"/>
              <a:t>Rates of Adults and Adolescents Living with Diagnosed HIV Infection, by Metropolitan Statistical Area of Residence—United States </a:t>
            </a:r>
            <a:r>
              <a:rPr lang="en-US" altLang="en-US" sz="2000" dirty="0"/>
              <a:t>and Puerto Rico</a:t>
            </a:r>
            <a:r>
              <a:rPr lang="en-US" sz="2000" dirty="0" smtClean="0"/>
              <a:t>, </a:t>
            </a:r>
            <a:br>
              <a:rPr lang="en-US" sz="2000" dirty="0" smtClean="0"/>
            </a:br>
            <a:r>
              <a:rPr lang="en-US" sz="2000" dirty="0" smtClean="0"/>
              <a:t>Year-end 2016</a:t>
            </a:r>
            <a:endParaRPr lang="en-US" sz="2000" dirty="0"/>
          </a:p>
        </p:txBody>
      </p:sp>
      <p:pic>
        <p:nvPicPr>
          <p:cNvPr id="3" name="Picture 2" descr="This slide presents rates of adults and adolescents living with diagnosed HIV infection, by metropolitan statistical area (MSA) of residence, in the United States and Puerto Rico at year-end 2016. MSAs located in the South region of the United States accounted for some the highest rates of adults and adolescents living with diagnosed HIV infection (accounting for eight of the 10 MSAs with the highest rates of HIV infection).&#10;&#10;Data are based on residence at the end of the specified year (i.e., most recent known address).  Data exclude persons whose county of residence is unknown. Rates are per 100,000 population. &#10;"/>
          <p:cNvPicPr>
            <a:picLocks noChangeAspect="1"/>
          </p:cNvPicPr>
          <p:nvPr/>
        </p:nvPicPr>
        <p:blipFill>
          <a:blip r:embed="rId3"/>
          <a:stretch>
            <a:fillRect/>
          </a:stretch>
        </p:blipFill>
        <p:spPr>
          <a:xfrm>
            <a:off x="1697487" y="1036513"/>
            <a:ext cx="5749026" cy="3535986"/>
          </a:xfrm>
          <a:prstGeom prst="rect">
            <a:avLst/>
          </a:prstGeom>
        </p:spPr>
      </p:pic>
      <p:sp>
        <p:nvSpPr>
          <p:cNvPr id="8" name="Text Placeholder 3"/>
          <p:cNvSpPr txBox="1">
            <a:spLocks/>
          </p:cNvSpPr>
          <p:nvPr/>
        </p:nvSpPr>
        <p:spPr>
          <a:xfrm>
            <a:off x="986407" y="4440581"/>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 </a:t>
            </a:r>
            <a:r>
              <a:rPr lang="en-US" sz="900" dirty="0" smtClean="0">
                <a:solidFill>
                  <a:srgbClr val="5F5F5F"/>
                </a:solidFill>
                <a:latin typeface="Calibri" panose="020F0502020204030204" pitchFamily="34" charset="0"/>
              </a:rPr>
              <a:t>Data </a:t>
            </a:r>
            <a:r>
              <a:rPr lang="en-US" sz="900" dirty="0">
                <a:solidFill>
                  <a:srgbClr val="5F5F5F"/>
                </a:solidFill>
                <a:latin typeface="Calibri" panose="020F0502020204030204" pitchFamily="34" charset="0"/>
              </a:rPr>
              <a:t>are based on </a:t>
            </a:r>
            <a:r>
              <a:rPr lang="en-US" sz="900" dirty="0" smtClean="0">
                <a:solidFill>
                  <a:srgbClr val="5F5F5F"/>
                </a:solidFill>
                <a:latin typeface="Calibri" panose="020F0502020204030204" pitchFamily="34" charset="0"/>
              </a:rPr>
              <a:t>residence at the end of the specified year (i.e</a:t>
            </a:r>
            <a:r>
              <a:rPr lang="en-US" sz="900" dirty="0">
                <a:solidFill>
                  <a:srgbClr val="5F5F5F"/>
                </a:solidFill>
                <a:latin typeface="Calibri" panose="020F0502020204030204" pitchFamily="34" charset="0"/>
              </a:rPr>
              <a:t>., most recent known address). Data exclude persons whose county of residence is unknown. Rates are per 100,000 population. </a:t>
            </a:r>
          </a:p>
          <a:p>
            <a:pPr marL="285750" indent="-285750">
              <a:lnSpc>
                <a:spcPts val="900"/>
              </a:lnSpc>
              <a:spcBef>
                <a:spcPts val="0"/>
              </a:spcBef>
              <a:defRPr/>
            </a:pP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0714834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nchor="ctr"/>
          <a:lstStyle/>
          <a:p>
            <a:pPr algn="ctr">
              <a:lnSpc>
                <a:spcPts val="2600"/>
              </a:lnSpc>
            </a:pPr>
            <a:r>
              <a:rPr lang="en-US" sz="2000" dirty="0" smtClean="0"/>
              <a:t>Rates of Adults </a:t>
            </a:r>
            <a:r>
              <a:rPr lang="en-US" sz="2000" dirty="0"/>
              <a:t>and </a:t>
            </a:r>
            <a:r>
              <a:rPr lang="en-US" sz="2000" dirty="0" smtClean="0"/>
              <a:t>Adolescents Living </a:t>
            </a:r>
            <a:r>
              <a:rPr lang="en-US" sz="2000" dirty="0"/>
              <a:t>with </a:t>
            </a:r>
            <a:r>
              <a:rPr lang="en-US" sz="2000" dirty="0" smtClean="0"/>
              <a:t>Diagnosed HIV Infection, </a:t>
            </a:r>
            <a:r>
              <a:rPr lang="en-US" sz="2000" dirty="0"/>
              <a:t>by </a:t>
            </a:r>
            <a:r>
              <a:rPr lang="en-US" sz="2000" dirty="0" smtClean="0"/>
              <a:t>Metropolitan Statistical Area </a:t>
            </a:r>
            <a:r>
              <a:rPr lang="en-US" sz="2000" dirty="0"/>
              <a:t>and Sex—United </a:t>
            </a:r>
            <a:r>
              <a:rPr lang="en-US" sz="2000" dirty="0" smtClean="0"/>
              <a:t>States </a:t>
            </a:r>
            <a:r>
              <a:rPr lang="en-US" altLang="en-US" sz="2000" dirty="0"/>
              <a:t>and Puerto Rico</a:t>
            </a:r>
            <a:r>
              <a:rPr lang="en-US" sz="2000" dirty="0" smtClean="0"/>
              <a:t>, Year-end 2016</a:t>
            </a:r>
            <a:endParaRPr lang="en-US" sz="2000" dirty="0"/>
          </a:p>
        </p:txBody>
      </p:sp>
      <p:pic>
        <p:nvPicPr>
          <p:cNvPr id="3" name="Picture 2" descr="This slide presents rates of adults and adolescent living with diagnosed HIV infection, by metropolitan statistical area (MSA) and sex, in the United States and Puerto Rico at year-end 2016. MSAs in the South region of the United States accounted for the highest rates of adult and adolescent males living with diagnosed HIV infection (accounting for three of the five MSAs with the highest rates). MSAs in the South region of the United States accounted for the highest rates of adult and adolescent females living with diagnosed HIV infection (accounting for four of the five MSAs with the highest rates).&#10;&#10;Data are based on residence at the end of the specified year (i.e., most recent known address). Data exclude persons whose county of residence is unknown. Rates are per 100,000 population. &#10;"/>
          <p:cNvPicPr>
            <a:picLocks noChangeAspect="1"/>
          </p:cNvPicPr>
          <p:nvPr/>
        </p:nvPicPr>
        <p:blipFill>
          <a:blip r:embed="rId3"/>
          <a:stretch>
            <a:fillRect/>
          </a:stretch>
        </p:blipFill>
        <p:spPr>
          <a:xfrm>
            <a:off x="289189" y="763763"/>
            <a:ext cx="8565622" cy="3712786"/>
          </a:xfrm>
          <a:prstGeom prst="rect">
            <a:avLst/>
          </a:prstGeom>
        </p:spPr>
      </p:pic>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smtClean="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are based on residence at the end of the specified year (i.e., most recent known address). Data exclude persons whose county of residence is unknown. Rates are per 100,000 population. </a:t>
            </a:r>
          </a:p>
        </p:txBody>
      </p:sp>
    </p:spTree>
    <p:extLst>
      <p:ext uri="{BB962C8B-B14F-4D97-AF65-F5344CB8AC3E}">
        <p14:creationId xmlns:p14="http://schemas.microsoft.com/office/powerpoint/2010/main" val="925265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22655</TotalTime>
  <Words>2262</Words>
  <Application>Microsoft Office PowerPoint</Application>
  <PresentationFormat>On-screen Show (16:9)</PresentationFormat>
  <Paragraphs>127</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Calibri</vt:lpstr>
      <vt:lpstr>Wingdings</vt:lpstr>
      <vt:lpstr>Myriad Web Pro</vt:lpstr>
      <vt:lpstr>Courier New</vt:lpstr>
      <vt:lpstr>Arial</vt:lpstr>
      <vt:lpstr>NCEH_ATSDR_combined</vt:lpstr>
      <vt:lpstr>Theme1</vt:lpstr>
      <vt:lpstr>NCHHSTP_PPT_dark(</vt:lpstr>
      <vt:lpstr> Diagnoses of HIV Infection among Adults and Adolescents in Metropolitan Statistical Areas United States and Puerto Rico, 2017</vt:lpstr>
      <vt:lpstr>Rates of Diagnoses of HIV Infection among Adults and Adolescents, by Metropolitan Statistical Area of Residence—United States and Puerto Rico, 2017</vt:lpstr>
      <vt:lpstr>Rates of Diagnoses of HIV infection among Adults and Adolescents, by Metropolitan Statistical Area and Sex—United States and Puerto Rico, 2017</vt:lpstr>
      <vt:lpstr>Rates of Diagnoses of HIV Infection among Adults and Adolescents, by Metropolitan Statistical Area, Sex, and Age—United States and Puerto Rico, 2017</vt:lpstr>
      <vt:lpstr>Rates of Diagnoses of HIV Infection among Black/African American Adults and Adolescents, by Metropolitan Statistical Area and Sex, United States and Puerto Rico, 2017</vt:lpstr>
      <vt:lpstr>Rates of Diagnoses of HIV Infection among Hispanic/Latinoa Adults and Adolescents,  by Metropolitan Statistical Area and Sex—United States and Puerto Rico, 2017</vt:lpstr>
      <vt:lpstr>Rates of Diagnoses of HIV Infection among White Adults and Adolescents,  by Metropolitan Statistical Area and Sex—United States and Puerto Rico, 2017</vt:lpstr>
      <vt:lpstr>Rates of Adults and Adolescents Living with Diagnosed HIV Infection, by Metropolitan Statistical Area of Residence—United States and Puerto Rico,  Year-end 2016</vt:lpstr>
      <vt:lpstr>Rates of Adults and Adolescents Living with Diagnosed HIV Infection, by Metropolitan Statistical Area and Sex—United States and Puerto Rico, Year-end 2016</vt:lpstr>
      <vt:lpstr>Rates of Adults and Adolescents Living with Diagnosed HIV Infection, by Metropolitan Statistical Area, Sex, and Age—United States and Puerto Rico,  Year-end 2016</vt:lpstr>
      <vt:lpstr>Rates of Black/African American Adults and Adolescents Living with Diagnosed HIV Infection, by Metropolitan Statistical Area and Sex—United States and Puerto Rico Year-end 2016</vt:lpstr>
      <vt:lpstr>Rates of Hispanic/Latino Adultsa and Adolescents Living with Diagnosed HIV Infection,  by Metropolitan Statistical Area and Sex—United States and Puerto Rico,  Year-end 2016</vt:lpstr>
      <vt:lpstr>Rates of White Adults and Adolescents Living with Diagnosed HIV Infection,  by Metropolitan Statistical Area and Sex—United States and Puerto Rico,  Year-end 2016</vt:lpstr>
      <vt:lpstr>Rates of Deaths among Adults and Adolescents with Diagnosed HIV Infection, by Metropolitan Statistical Area and Sex—United States and Puerto Rico, 2016</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GILLOT, Myrline (CDC/DDID/NCHHSTP/DHPSE)</cp:lastModifiedBy>
  <cp:revision>1278</cp:revision>
  <cp:lastPrinted>2016-10-26T15:21:40Z</cp:lastPrinted>
  <dcterms:created xsi:type="dcterms:W3CDTF">2011-03-17T17:43:16Z</dcterms:created>
  <dcterms:modified xsi:type="dcterms:W3CDTF">2019-05-24T12:16:37Z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