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 id="2147483865" r:id="rId6"/>
  </p:sldMasterIdLst>
  <p:notesMasterIdLst>
    <p:notesMasterId r:id="rId42"/>
  </p:notesMasterIdLst>
  <p:handoutMasterIdLst>
    <p:handoutMasterId r:id="rId43"/>
  </p:handoutMasterIdLst>
  <p:sldIdLst>
    <p:sldId id="258" r:id="rId7"/>
    <p:sldId id="301" r:id="rId8"/>
    <p:sldId id="308" r:id="rId9"/>
    <p:sldId id="306" r:id="rId10"/>
    <p:sldId id="463" r:id="rId11"/>
    <p:sldId id="423" r:id="rId12"/>
    <p:sldId id="424" r:id="rId13"/>
    <p:sldId id="466" r:id="rId14"/>
    <p:sldId id="426" r:id="rId15"/>
    <p:sldId id="462" r:id="rId16"/>
    <p:sldId id="349" r:id="rId17"/>
    <p:sldId id="457" r:id="rId18"/>
    <p:sldId id="428" r:id="rId19"/>
    <p:sldId id="431" r:id="rId20"/>
    <p:sldId id="432" r:id="rId21"/>
    <p:sldId id="438" r:id="rId22"/>
    <p:sldId id="439" r:id="rId23"/>
    <p:sldId id="443" r:id="rId24"/>
    <p:sldId id="450" r:id="rId25"/>
    <p:sldId id="421" r:id="rId26"/>
    <p:sldId id="422" r:id="rId27"/>
    <p:sldId id="368" r:id="rId28"/>
    <p:sldId id="454" r:id="rId29"/>
    <p:sldId id="419" r:id="rId30"/>
    <p:sldId id="464" r:id="rId31"/>
    <p:sldId id="465" r:id="rId32"/>
    <p:sldId id="321" r:id="rId33"/>
    <p:sldId id="415" r:id="rId34"/>
    <p:sldId id="418" r:id="rId35"/>
    <p:sldId id="417" r:id="rId36"/>
    <p:sldId id="416" r:id="rId37"/>
    <p:sldId id="420" r:id="rId38"/>
    <p:sldId id="434" r:id="rId39"/>
    <p:sldId id="433" r:id="rId40"/>
    <p:sldId id="436" r:id="rId41"/>
  </p:sldIdLst>
  <p:sldSz cx="9144000" cy="5143500" type="screen16x9"/>
  <p:notesSz cx="7010400" cy="9296400"/>
  <p:embeddedFontLst>
    <p:embeddedFont>
      <p:font typeface="Calibri" panose="020F0502020204030204" pitchFamily="34" charset="0"/>
      <p:regular r:id="rId44"/>
      <p:bold r:id="rId45"/>
      <p:italic r:id="rId46"/>
      <p:boldItalic r:id="rId47"/>
    </p:embeddedFont>
    <p:embeddedFont>
      <p:font typeface="Myriad Web Pro" panose="020B0604020202020204" charset="0"/>
      <p:regular r:id="rId48"/>
      <p:bold r:id="rId49"/>
      <p: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11A"/>
    <a:srgbClr val="000000"/>
    <a:srgbClr val="00928F"/>
    <a:srgbClr val="F6A01A"/>
    <a:srgbClr val="9A4E9E"/>
    <a:srgbClr val="5F5F5F"/>
    <a:srgbClr val="86B2D8"/>
    <a:srgbClr val="00788A"/>
    <a:srgbClr val="7AC143"/>
    <a:srgbClr val="EC8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64494" autoAdjust="0"/>
  </p:normalViewPr>
  <p:slideViewPr>
    <p:cSldViewPr snapToGrid="0">
      <p:cViewPr varScale="1">
        <p:scale>
          <a:sx n="97" d="100"/>
          <a:sy n="97" d="100"/>
        </p:scale>
        <p:origin x="1056"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10/30/2019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10/30/2019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dirty="0"/>
              <a:t>Epidemiology of HIV Infection, 2018.</a:t>
            </a:r>
          </a:p>
          <a:p>
            <a:r>
              <a:rPr lang="en-US" dirty="0"/>
              <a:t> </a:t>
            </a:r>
          </a:p>
          <a:p>
            <a:r>
              <a:rPr lang="en-US" dirty="0"/>
              <a:t>For all slides in this series, the following notes apply:</a:t>
            </a:r>
          </a:p>
          <a:p>
            <a:r>
              <a:rPr lang="en-US" dirty="0"/>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Epidemiology of HIV Infection slide set presents and interprets trends in HIV diagnoses for 2013–2017 and provides preliminary data, based on a 6-month reporting delay, for 2018. The standard used for reporting trends in numbers and rates is based on an increase or a decrease of 5% or more during the specified time frame (e.g., when comparing 2010 and 2017).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Beginning in 2020, CDC will transition to publishing this slide set earlier in the calendar year and will include data reported to CDC’s National HIV Surveillance System through December 31 of the prior year (instead of June 30). The use of data reported to CDC through December will allow for a 12-month reporting lag. In early 2020, CDC will release an update to the 2018 data that will present and interpret trends in HIV diagnoses through 2018. Future editions of this slide set will be published according to the new time line.</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Numbers and rates of diagnosed HIV infection and diagnosed infections classified as stage 3 (AIDS) are based on data from 50 states, the District of Columbia, and 6 U.S. dependent areas. </a:t>
            </a:r>
          </a:p>
          <a:p>
            <a:endParaRPr lang="en-US" dirty="0"/>
          </a:p>
          <a:p>
            <a:r>
              <a:rPr lang="en-US" dirty="0"/>
              <a:t>Rates for transmission category</a:t>
            </a:r>
            <a:r>
              <a:rPr lang="en-US" baseline="0" dirty="0"/>
              <a:t> are not provided because of the absence of denominator data from the U.S. Census Bureau.</a:t>
            </a:r>
            <a:r>
              <a:rPr lang="en-US" dirty="0"/>
              <a:t> </a:t>
            </a:r>
          </a:p>
          <a:p>
            <a:endParaRPr lang="en-US" dirty="0"/>
          </a:p>
          <a:p>
            <a:r>
              <a:rPr lang="en-US" dirty="0"/>
              <a:t>Rates are not calculated by race/ethnicity for the 6 U.S. dependent areas because the U.S. Census Bureau does not collect information from all U.S. dependent areas. </a:t>
            </a:r>
          </a:p>
          <a:p>
            <a:endParaRPr lang="en-US" dirty="0"/>
          </a:p>
          <a:p>
            <a:r>
              <a:rPr lang="en-US" dirty="0"/>
              <a:t>Data are presented for diagnoses of HIV infection reported to CDC through</a:t>
            </a:r>
            <a:r>
              <a:rPr lang="en-US" baseline="0" dirty="0"/>
              <a:t> June 2019. </a:t>
            </a:r>
          </a:p>
          <a:p>
            <a:endParaRPr lang="en-US" baseline="0" dirty="0"/>
          </a:p>
          <a:p>
            <a:r>
              <a:rPr lang="en-US" baseline="0" dirty="0"/>
              <a:t>Data re-release agreements between CDC and state/local HIV surveillance programs require certain levels of cell suppression at the state and county level in order to ensure confidentiality of personally identifiable information.</a:t>
            </a:r>
            <a:endParaRPr lang="en-US" dirty="0"/>
          </a:p>
          <a:p>
            <a:pPr marL="220348" indent="-220348">
              <a:spcBef>
                <a:spcPct val="0"/>
              </a:spcBef>
              <a:buAutoNum type="arabicPeriod"/>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8346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rates (per 100,000 population) of children living with diagnosed HIV infection at the end of 2017 in the United States and 6 dependent areas.</a:t>
            </a:r>
          </a:p>
          <a:p>
            <a:r>
              <a:rPr lang="en-US" dirty="0"/>
              <a:t> </a:t>
            </a:r>
          </a:p>
          <a:p>
            <a:r>
              <a:rPr lang="en-US" dirty="0"/>
              <a:t>Areas with the highest rates of children living with diagnosed HIV infection at the end of 2017 were the </a:t>
            </a:r>
            <a:r>
              <a:rPr lang="en-US" b="0" dirty="0"/>
              <a:t>District of Columbia (16.2), the U.S. Virgin Islands (10.4), Vermont (8.6),</a:t>
            </a:r>
            <a:r>
              <a:rPr lang="en-US" b="0" baseline="0" dirty="0"/>
              <a:t> Rhode Island (8.3), Maryland </a:t>
            </a:r>
            <a:r>
              <a:rPr lang="en-US" b="0" dirty="0"/>
              <a:t>(7.5), </a:t>
            </a:r>
            <a:r>
              <a:rPr lang="en-US" b="0" baseline="0" dirty="0"/>
              <a:t>and Maine</a:t>
            </a:r>
            <a:r>
              <a:rPr lang="en-US" b="0" dirty="0"/>
              <a:t> (6.8).</a:t>
            </a:r>
            <a:r>
              <a:rPr lang="en-US" b="1" dirty="0"/>
              <a:t> </a:t>
            </a:r>
          </a:p>
          <a:p>
            <a:r>
              <a:rPr lang="en-US" b="0" dirty="0"/>
              <a:t> </a:t>
            </a:r>
          </a:p>
          <a:p>
            <a:r>
              <a:rPr lang="en-US" dirty="0"/>
              <a:t>The District of Columbia (i.e., Washington, DC) is a city; use caution when comparing the rate of persons living with diagnosed HIV infection in DC with the rates in states.</a:t>
            </a:r>
          </a:p>
          <a:p>
            <a:r>
              <a:rPr lang="en-US" dirty="0"/>
              <a:t> </a:t>
            </a:r>
          </a:p>
          <a:p>
            <a:pPr marL="0" marR="0" lvl="0" indent="0" algn="l" defTabSz="881390" rtl="0" eaLnBrk="1" fontAlgn="base" latinLnBrk="0" hangingPunct="1">
              <a:lnSpc>
                <a:spcPct val="100000"/>
              </a:lnSpc>
              <a:spcBef>
                <a:spcPct val="30000"/>
              </a:spcBef>
              <a:spcAft>
                <a:spcPct val="0"/>
              </a:spcAft>
              <a:buClrTx/>
              <a:buSzTx/>
              <a:buFontTx/>
              <a:buNone/>
              <a:tabLst/>
              <a:defRPr/>
            </a:pPr>
            <a:r>
              <a:rPr lang="en-US" dirty="0">
                <a:solidFill>
                  <a:srgbClr val="5F5F5F"/>
                </a:solidFill>
              </a:rPr>
              <a:t>Data are based on</a:t>
            </a:r>
            <a:r>
              <a:rPr lang="en-US" baseline="0" dirty="0">
                <a:solidFill>
                  <a:srgbClr val="5F5F5F"/>
                </a:solidFill>
              </a:rPr>
              <a:t> address of residence as of December 31, 2017 (i.e., most recent known address). </a:t>
            </a:r>
            <a:endParaRPr lang="en-US" baseline="30000" dirty="0">
              <a:solidFill>
                <a:srgbClr val="5F5F5F"/>
              </a:solidFill>
            </a:endParaRPr>
          </a:p>
          <a:p>
            <a:r>
              <a:rPr lang="en-US" dirty="0"/>
              <a:t> </a:t>
            </a:r>
          </a:p>
          <a:p>
            <a:r>
              <a:rPr lang="en-US" dirty="0"/>
              <a:t>Persons living with a diagnosis of HIV infection are classified as children based on age at year-end 2017.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81537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 curve on the line graph represents the number of stage 3 (AIDS) classifications among adults and adolescents with diagnosed HIV infection in the United States and dependent areas, by year of classification from 1985 through 2017; the lower curve represents the number of deaths of adults and adolescents with diagnosed HIV infection ever classified with stage 3 (AIDS), by year of death from 1985 through 2017. </a:t>
            </a:r>
            <a:br>
              <a:rPr lang="en-US" dirty="0"/>
            </a:br>
            <a:br>
              <a:rPr lang="en-US" dirty="0"/>
            </a:br>
            <a:r>
              <a:rPr lang="en-US" dirty="0"/>
              <a:t>The peak in stage 3 (AIDS) in 1993 can be associated with the expansion of the HIV surveillance case definition implemented in January 1993. The overall declines in stage 3 (AIDS) and deaths of persons with stage 3 (AIDS) are due in part to the success of highly active antiretroviral therapies, introduced in 1996.</a:t>
            </a:r>
          </a:p>
          <a:p>
            <a:r>
              <a:rPr lang="en-US" dirty="0"/>
              <a:t> </a:t>
            </a:r>
          </a:p>
          <a:p>
            <a:r>
              <a:rPr lang="en-US" dirty="0"/>
              <a:t>In recent years, stage 3 (AIDS) classifications and deaths of persons with stage 3 (AIDS) have continued to decline.</a:t>
            </a:r>
          </a:p>
          <a:p>
            <a:r>
              <a:rPr lang="en-US" dirty="0"/>
              <a:t> </a:t>
            </a:r>
          </a:p>
          <a:p>
            <a:pPr defTabSz="881390">
              <a:defRPr/>
            </a:pPr>
            <a:r>
              <a:rPr lang="en-US" dirty="0"/>
              <a:t>Deaths of persons with stage 3 (AIDS) may be due to any cause (may not be HIV-related). Deaths of persons with stage 3 (AIDS) are classified as adult or adolescent based on age at death.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309252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early 1990’s the numbers of HIV infections classified as stage 3 (AIDS) among whites, blacks/African Americans and Hispanics/Latinos increased, peaked during 1992–1993, and then decreased since that time. However, decreases were not consistent across races/ethnicities: stage 3 (AIDS) among blacks/African Americans surpassed whites for the first time in 1994 and has remained higher than all races/ethnicities since that time.</a:t>
            </a:r>
          </a:p>
          <a:p>
            <a:r>
              <a:rPr lang="en-US" dirty="0"/>
              <a:t>  </a:t>
            </a:r>
          </a:p>
          <a:p>
            <a:r>
              <a:rPr lang="en-US" dirty="0"/>
              <a:t>The Asian category includes Asian/Pacific Islander legacy cases (cases that were diagnosed and reported under the pre-1997 Office of Management and Budget race/ethnicity classification system). Hispanics/Latinos can be of any race. </a:t>
            </a:r>
            <a:r>
              <a:rPr lang="en-US" sz="1200" dirty="0">
                <a:solidFill>
                  <a:srgbClr val="5F5F5F"/>
                </a:solidFill>
                <a:latin typeface="Calibri" panose="020F0502020204030204" pitchFamily="34" charset="0"/>
              </a:rPr>
              <a:t>Unknown race/ethnicity is not displayed because it comprises less than 1% of cases. </a:t>
            </a:r>
          </a:p>
          <a:p>
            <a:endParaRPr lang="en-US" dirty="0"/>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12</a:t>
            </a:fld>
            <a:endParaRPr lang="en-US"/>
          </a:p>
        </p:txBody>
      </p:sp>
    </p:spTree>
    <p:extLst>
      <p:ext uri="{BB962C8B-B14F-4D97-AF65-F5344CB8AC3E}">
        <p14:creationId xmlns:p14="http://schemas.microsoft.com/office/powerpoint/2010/main" val="708701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distribution of HIV infections classified as stage 3 (AIDS) among racial/ethnic groups has changed since 1985. </a:t>
            </a:r>
            <a:r>
              <a:rPr lang="en-US" sz="1200" kern="1200" dirty="0">
                <a:solidFill>
                  <a:schemeClr val="tx1"/>
                </a:solidFill>
                <a:effectLst/>
                <a:latin typeface="+mn-lt"/>
                <a:ea typeface="+mn-ea"/>
                <a:cs typeface="+mn-cs"/>
              </a:rPr>
              <a:t>Among persons with infection classified as stage 3 (AIDS), the percentage that were white has decreased while the percentage that were black/African American and Hispanic/Latino has increased. </a:t>
            </a:r>
          </a:p>
          <a:p>
            <a:r>
              <a:rPr lang="en-US" dirty="0"/>
              <a:t> </a:t>
            </a:r>
          </a:p>
          <a:p>
            <a:r>
              <a:rPr lang="en-US" dirty="0"/>
              <a:t>Of persons with infection classified as stage 3 (AIDS) in the United States and </a:t>
            </a:r>
            <a:r>
              <a:rPr lang="en-US" b="0" dirty="0"/>
              <a:t>dependent areas in 2017, 46% were black/African American, 24% were white, 23% were Hispanic/Latino, 4% were persons of multiple races, 2% were Asian, and less than 1% each were American Indian/Alaska Native and Native Hawaiian/other Pacific Islander.</a:t>
            </a:r>
          </a:p>
          <a:p>
            <a:r>
              <a:rPr lang="en-US" b="0" dirty="0"/>
              <a:t>  </a:t>
            </a:r>
          </a:p>
          <a:p>
            <a:r>
              <a:rPr lang="en-US" dirty="0"/>
              <a:t>The Asian category includes Asian/Pacific Islander legacy cases (cases that were diagnosed and reported under the pre-1997 Office of Management and Budget race/ethnicity classification system). Hispanics/Latinos can be of any race. </a:t>
            </a:r>
            <a:r>
              <a:rPr lang="en-US" sz="1200" dirty="0">
                <a:solidFill>
                  <a:srgbClr val="5F5F5F"/>
                </a:solidFill>
                <a:latin typeface="Calibri" panose="020F0502020204030204" pitchFamily="34" charset="0"/>
              </a:rPr>
              <a:t>Unknown race/ethnicity is not displayed because it </a:t>
            </a:r>
            <a:r>
              <a:rPr lang="en-US" sz="1200" b="0" dirty="0">
                <a:solidFill>
                  <a:srgbClr val="5F5F5F"/>
                </a:solidFill>
                <a:latin typeface="Calibri" panose="020F0502020204030204" pitchFamily="34" charset="0"/>
              </a:rPr>
              <a:t>comprises less than 1% </a:t>
            </a:r>
            <a:r>
              <a:rPr lang="en-US" sz="1200" dirty="0">
                <a:solidFill>
                  <a:srgbClr val="5F5F5F"/>
                </a:solidFill>
                <a:latin typeface="Calibri" panose="020F0502020204030204" pitchFamily="34" charset="0"/>
              </a:rPr>
              <a:t>of cases. </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13</a:t>
            </a:fld>
            <a:endParaRPr lang="en-US"/>
          </a:p>
        </p:txBody>
      </p:sp>
    </p:spTree>
    <p:extLst>
      <p:ext uri="{BB962C8B-B14F-4D97-AF65-F5344CB8AC3E}">
        <p14:creationId xmlns:p14="http://schemas.microsoft.com/office/powerpoint/2010/main" val="16345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decreases, the number of HIV infections classified as stage 3 (AIDS) among persons with infection attributed to male-to-male sexual contact continues to represent the highest number of stage 3 (AIDS) classifications each year. Stage 3 (AIDS) classifications among persons with HIV infection attributed to injection drug use peaked in 1993 and have continued to decline since then. Stage 3 (AIDS) classifications among persons with HIV infection attributed to heterosexual contact increased through the mid-1990s</a:t>
            </a:r>
            <a:r>
              <a:rPr lang="en-US" baseline="0" dirty="0"/>
              <a:t> and then remained stable until classifications started to decrease in 2004</a:t>
            </a:r>
            <a:r>
              <a:rPr lang="en-US" dirty="0"/>
              <a:t>. Stage 3 (AIDS) among persons with HIV infection attributed to heterosexual contact surpassed the number of those attributed to injection drug use for the first time in 2000 and have continued to account for the second highest number of infections classified as stage 3 (AIDS) annually since that time.</a:t>
            </a:r>
          </a:p>
          <a:p>
            <a:endParaRPr lang="en-US" dirty="0">
              <a:solidFill>
                <a:srgbClr val="000000"/>
              </a:solidFill>
            </a:endParaRPr>
          </a:p>
          <a:p>
            <a:r>
              <a:rPr lang="en-US" dirty="0">
                <a:solidFill>
                  <a:srgbClr val="000000"/>
                </a:solidFill>
                <a:latin typeface="Calibri" panose="020F0502020204030204" pitchFamily="34" charset="0"/>
              </a:rPr>
              <a:t>Data have been statistically adjusted to account for missing transmission category.</a:t>
            </a:r>
          </a:p>
          <a:p>
            <a:r>
              <a:rPr lang="en-US" dirty="0"/>
              <a:t> </a:t>
            </a:r>
          </a:p>
          <a:p>
            <a:r>
              <a:rPr lang="en-US" dirty="0"/>
              <a:t>Heterosexual contact is with a person known to have, or to be at high risk for, HIV infection.</a:t>
            </a:r>
          </a:p>
          <a:p>
            <a:endParaRPr lang="en-US" dirty="0"/>
          </a:p>
          <a:p>
            <a:pPr defTabSz="881390" fontAlgn="auto">
              <a:spcBef>
                <a:spcPts val="0"/>
              </a:spcBef>
              <a:spcAft>
                <a:spcPts val="0"/>
              </a:spcAft>
              <a:defRPr/>
            </a:pPr>
            <a:r>
              <a:rPr lang="en-US" sz="1200" kern="1200" dirty="0">
                <a:solidFill>
                  <a:schemeClr val="tx1"/>
                </a:solidFill>
                <a:effectLst/>
                <a:latin typeface="+mn-lt"/>
                <a:ea typeface="+mn-ea"/>
                <a:cs typeface="+mn-cs"/>
              </a:rPr>
              <a:t>The “Other” category includes hemophilia, blood transfusion, perinatal exposure, and risk factor not reported or not identified.</a:t>
            </a:r>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14</a:t>
            </a:fld>
            <a:endParaRPr lang="en-US"/>
          </a:p>
        </p:txBody>
      </p:sp>
    </p:spTree>
    <p:extLst>
      <p:ext uri="{BB962C8B-B14F-4D97-AF65-F5344CB8AC3E}">
        <p14:creationId xmlns:p14="http://schemas.microsoft.com/office/powerpoint/2010/main" val="9825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Bef>
                <a:spcPts val="0"/>
              </a:spcBef>
              <a:spcAft>
                <a:spcPts val="0"/>
              </a:spcAft>
            </a:pPr>
            <a:r>
              <a:rPr lang="en-US" b="0" dirty="0"/>
              <a:t>The percentage distribution of HIV infections classified as stage 3 (AIDS) by transmission category has shifted since 1985. In 1985, male-to-male sexual contact accounted for approximately 65% of all stage 3 (AIDS) classifications; this percentage reached its lowest point in 1999 at 40%. Since then, the percentage among persons with HIV infection attributed to male-to-male sexual contact has increased and in 2017 this transmission category accounted for 55% of all infections classified as stage 3 (AIDS).</a:t>
            </a:r>
          </a:p>
          <a:p>
            <a:pPr>
              <a:spcBef>
                <a:spcPts val="0"/>
              </a:spcBef>
              <a:spcAft>
                <a:spcPts val="0"/>
              </a:spcAft>
            </a:pPr>
            <a:r>
              <a:rPr lang="en-US" b="0" dirty="0"/>
              <a:t> </a:t>
            </a:r>
          </a:p>
          <a:p>
            <a:pPr>
              <a:spcBef>
                <a:spcPts val="0"/>
              </a:spcBef>
              <a:spcAft>
                <a:spcPts val="0"/>
              </a:spcAft>
            </a:pPr>
            <a:r>
              <a:rPr lang="en-US" b="0" dirty="0"/>
              <a:t>The percentage of stage 3 (AIDS) classifications among persons with HIV infection attributed to injection drug use increased from 20% to 31% during 1985–1993 and decreased since that time, accounting for 10</a:t>
            </a:r>
            <a:r>
              <a:rPr lang="en-US" b="1" dirty="0"/>
              <a:t>%</a:t>
            </a:r>
            <a:r>
              <a:rPr lang="en-US" b="0" dirty="0"/>
              <a:t> in 2017.</a:t>
            </a:r>
            <a:r>
              <a:rPr lang="en-US" b="1" dirty="0"/>
              <a:t> </a:t>
            </a:r>
          </a:p>
          <a:p>
            <a:pPr>
              <a:spcBef>
                <a:spcPts val="0"/>
              </a:spcBef>
              <a:spcAft>
                <a:spcPts val="0"/>
              </a:spcAft>
            </a:pPr>
            <a:r>
              <a:rPr lang="en-US" b="0" dirty="0"/>
              <a:t> </a:t>
            </a:r>
          </a:p>
          <a:p>
            <a:pPr>
              <a:spcBef>
                <a:spcPts val="0"/>
              </a:spcBef>
              <a:spcAft>
                <a:spcPts val="0"/>
              </a:spcAft>
            </a:pPr>
            <a:r>
              <a:rPr lang="en-US" b="0" dirty="0"/>
              <a:t>The percentage of stage 3 (AIDS) classifications among persons with HIV infection attributed to male-to-male sexual contact </a:t>
            </a:r>
            <a:r>
              <a:rPr lang="en-US" b="0" i="1" dirty="0"/>
              <a:t>and </a:t>
            </a:r>
            <a:r>
              <a:rPr lang="en-US" b="0" dirty="0"/>
              <a:t>injection drug use decreased from 9% in 1985 to 4% in 2017. </a:t>
            </a:r>
          </a:p>
          <a:p>
            <a:pPr>
              <a:spcBef>
                <a:spcPts val="0"/>
              </a:spcBef>
              <a:spcAft>
                <a:spcPts val="0"/>
              </a:spcAft>
            </a:pPr>
            <a:r>
              <a:rPr lang="en-US" dirty="0"/>
              <a:t> </a:t>
            </a:r>
          </a:p>
          <a:p>
            <a:pPr>
              <a:spcBef>
                <a:spcPts val="0"/>
              </a:spcBef>
              <a:spcAft>
                <a:spcPts val="0"/>
              </a:spcAft>
            </a:pPr>
            <a:r>
              <a:rPr lang="en-US" dirty="0"/>
              <a:t>The percentage of stage 3 (AIDS) classifications among persons with HIV infection attributed to heterosexual contact </a:t>
            </a:r>
            <a:r>
              <a:rPr lang="en-US" b="0" dirty="0"/>
              <a:t>increased from 3% in 1985 to 30% in 2017. </a:t>
            </a:r>
          </a:p>
          <a:p>
            <a:pPr>
              <a:spcBef>
                <a:spcPts val="0"/>
              </a:spcBef>
              <a:spcAft>
                <a:spcPts val="0"/>
              </a:spcAft>
            </a:pPr>
            <a:r>
              <a:rPr lang="en-US" dirty="0"/>
              <a:t> </a:t>
            </a:r>
          </a:p>
          <a:p>
            <a:pPr defTabSz="881390" fontAlgn="auto">
              <a:spcBef>
                <a:spcPts val="0"/>
              </a:spcBef>
              <a:spcAft>
                <a:spcPts val="0"/>
              </a:spcAft>
              <a:defRPr/>
            </a:pPr>
            <a:r>
              <a:rPr lang="en-US" dirty="0"/>
              <a:t>The remaining stage 3 (AIDS) classifications were among persons with HIV infection attributed to other transmission categories which include hemophilia, blood transfusion, perinatal exposure, and risk factor not reported or not identified.</a:t>
            </a:r>
          </a:p>
          <a:p>
            <a:pPr>
              <a:spcBef>
                <a:spcPts val="0"/>
              </a:spcBef>
              <a:spcAft>
                <a:spcPts val="0"/>
              </a:spcAft>
            </a:pPr>
            <a:r>
              <a:rPr lang="en-US" dirty="0"/>
              <a:t>  </a:t>
            </a:r>
          </a:p>
          <a:p>
            <a:pPr>
              <a:spcBef>
                <a:spcPts val="0"/>
              </a:spcBef>
              <a:spcAft>
                <a:spcPts val="0"/>
              </a:spcAft>
            </a:pPr>
            <a:r>
              <a:rPr lang="en-US" dirty="0">
                <a:solidFill>
                  <a:srgbClr val="000000"/>
                </a:solidFill>
                <a:latin typeface="Calibri" panose="020F0502020204030204" pitchFamily="34" charset="0"/>
              </a:rPr>
              <a:t>Data have been statistically adjusted to account for missing transmission category.</a:t>
            </a:r>
          </a:p>
          <a:p>
            <a:pPr>
              <a:spcBef>
                <a:spcPts val="0"/>
              </a:spcBef>
              <a:spcAft>
                <a:spcPts val="0"/>
              </a:spcAft>
            </a:pPr>
            <a:endParaRPr lang="en-US" dirty="0"/>
          </a:p>
          <a:p>
            <a:pPr>
              <a:spcBef>
                <a:spcPts val="0"/>
              </a:spcBef>
              <a:spcAft>
                <a:spcPts val="0"/>
              </a:spcAft>
            </a:pPr>
            <a:r>
              <a:rPr lang="en-US" dirty="0"/>
              <a:t>Heterosexual contact is with a person known to have, or to be at high risk for, HIV infection.</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15</a:t>
            </a:fld>
            <a:endParaRPr lang="en-US"/>
          </a:p>
        </p:txBody>
      </p:sp>
    </p:spTree>
    <p:extLst>
      <p:ext uri="{BB962C8B-B14F-4D97-AF65-F5344CB8AC3E}">
        <p14:creationId xmlns:p14="http://schemas.microsoft.com/office/powerpoint/2010/main" val="188721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This slide presents increases in the number of adults and adolescents living with diagnosed HIV infection ever classified as stage 3 (AIDS) in the United States and dependent areas from 1993 through the end of 2016, by sex. The increase is due primarily to the widespread use of highly active antiretroviral therapy, introduced in 1996, which has delayed the progression of HIV infection to death.</a:t>
            </a:r>
            <a:br>
              <a:rPr lang="en-US" dirty="0"/>
            </a:br>
            <a:br>
              <a:rPr lang="en-US" dirty="0"/>
            </a:br>
            <a:r>
              <a:rPr lang="en-US" dirty="0"/>
              <a:t>At the end of 2017, </a:t>
            </a:r>
            <a:r>
              <a:rPr lang="en-US" b="0" dirty="0"/>
              <a:t>approximately 533,556 adults and adolescents were living with </a:t>
            </a:r>
            <a:r>
              <a:rPr lang="en-US" dirty="0"/>
              <a:t>HIV infection ever classified as </a:t>
            </a:r>
            <a:r>
              <a:rPr lang="en-US" b="0" dirty="0"/>
              <a:t>stage 3 (AIDS); of these, 76% were male and 24% were female. </a:t>
            </a:r>
            <a:br>
              <a:rPr lang="en-US" dirty="0"/>
            </a:br>
            <a:endParaRPr lang="en-US" dirty="0"/>
          </a:p>
          <a:p>
            <a:r>
              <a:rPr lang="en-US" dirty="0"/>
              <a:t>Persons living with HIV infection ever classified as stage 3 (AIDS) are classified as adult or adolescent based on age at end of 2017.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322814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number of adults and </a:t>
            </a:r>
            <a:r>
              <a:rPr lang="en-US" b="0" dirty="0"/>
              <a:t>adolescents living with diagnosed HIV infection ever classified as stage 3 (AIDS) in the United States and dependent areas increased from 163,139 at year-end 1993 to 533,556</a:t>
            </a:r>
            <a:r>
              <a:rPr lang="en-US" b="1" dirty="0"/>
              <a:t> </a:t>
            </a:r>
            <a:r>
              <a:rPr lang="en-US" b="0" dirty="0"/>
              <a:t>at year-end 2017. Increases in the number of persons living with </a:t>
            </a:r>
            <a:r>
              <a:rPr lang="en-US" dirty="0"/>
              <a:t>infection ever classified as </a:t>
            </a:r>
            <a:r>
              <a:rPr lang="en-US" b="0" dirty="0"/>
              <a:t>stage 3 (AIDS) occurred in all racial/ethnic groups. </a:t>
            </a:r>
          </a:p>
          <a:p>
            <a:r>
              <a:rPr lang="en-US" b="0" dirty="0"/>
              <a:t> </a:t>
            </a:r>
          </a:p>
          <a:p>
            <a:r>
              <a:rPr lang="en-US" dirty="0"/>
              <a:t>From 1993 through 2017, the number of blacks/African Americans living with infection ever classified as  stage 3 (AIDS) increased from </a:t>
            </a:r>
            <a:r>
              <a:rPr lang="en-US" b="0" dirty="0"/>
              <a:t>54,466 to 215,298. </a:t>
            </a:r>
            <a:r>
              <a:rPr lang="en-US" dirty="0"/>
              <a:t>At the end of 1998, the number of blacks/African Americans living with infection ever classified as stage 3 (AIDS) exceeded the number of whites for the first time.</a:t>
            </a:r>
          </a:p>
          <a:p>
            <a:r>
              <a:rPr lang="en-US" dirty="0"/>
              <a:t> </a:t>
            </a:r>
          </a:p>
          <a:p>
            <a:r>
              <a:rPr lang="en-US" dirty="0"/>
              <a:t>From 1993 through </a:t>
            </a:r>
            <a:r>
              <a:rPr lang="en-US" b="0" dirty="0"/>
              <a:t>2017, the number of whites living with </a:t>
            </a:r>
            <a:r>
              <a:rPr lang="en-US" dirty="0"/>
              <a:t>infection ever classified as </a:t>
            </a:r>
            <a:r>
              <a:rPr lang="en-US" b="0" dirty="0"/>
              <a:t>stage 3 (AIDS) increased from 72,461 to 153,331; the number of Hispanics/Latinos increased from 31,242 to 129,458; the number of persons of multiple races increased from 3,537 to 27,076; the number of Asians increased from 960 to 6,455; </a:t>
            </a:r>
            <a:r>
              <a:rPr lang="en-US" dirty="0"/>
              <a:t>the number of American Indians/Alaska Natives increased from </a:t>
            </a:r>
            <a:r>
              <a:rPr lang="en-US" b="0" dirty="0"/>
              <a:t>392 to 1,473; and </a:t>
            </a:r>
            <a:r>
              <a:rPr lang="en-US" dirty="0"/>
              <a:t>the number of Native Hawaiians/other Pacific Islanders increased </a:t>
            </a:r>
            <a:r>
              <a:rPr lang="en-US" b="0" dirty="0"/>
              <a:t>from 71 to 425.</a:t>
            </a:r>
          </a:p>
          <a:p>
            <a:r>
              <a:rPr lang="en-US" dirty="0"/>
              <a:t>  </a:t>
            </a:r>
          </a:p>
          <a:p>
            <a:r>
              <a:rPr lang="en-US" dirty="0"/>
              <a:t>The Asian category includes Asian/Pacific Islander legacy cases (cases that were diagnosed and reported under the pre-1997 Office of Management and Budget race/ethnicity classification system). </a:t>
            </a:r>
          </a:p>
          <a:p>
            <a:r>
              <a:rPr lang="en-US" dirty="0"/>
              <a:t> </a:t>
            </a:r>
          </a:p>
          <a:p>
            <a:r>
              <a:rPr lang="en-US" dirty="0"/>
              <a:t>Hispanics/Latinos can be of any race.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rPr>
              <a:t>Unknown race/ethnicity is not displayed because it comprises </a:t>
            </a:r>
            <a:r>
              <a:rPr lang="en-US" sz="1200" b="0" dirty="0">
                <a:solidFill>
                  <a:srgbClr val="5F5F5F"/>
                </a:solidFill>
              </a:rPr>
              <a:t>less than 1</a:t>
            </a:r>
            <a:r>
              <a:rPr lang="en-US" sz="1200" b="1" dirty="0">
                <a:solidFill>
                  <a:srgbClr val="5F5F5F"/>
                </a:solidFill>
              </a:rPr>
              <a:t>% </a:t>
            </a:r>
            <a:r>
              <a:rPr lang="en-US" sz="1200" dirty="0">
                <a:solidFill>
                  <a:srgbClr val="5F5F5F"/>
                </a:solidFill>
              </a:rPr>
              <a:t>of cases. </a:t>
            </a:r>
            <a:endParaRPr lang="en-US" sz="1200" baseline="30000" dirty="0">
              <a:solidFill>
                <a:srgbClr val="5F5F5F"/>
              </a:solidFill>
            </a:endParaRP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17</a:t>
            </a:fld>
            <a:endParaRPr lang="en-US"/>
          </a:p>
        </p:txBody>
      </p:sp>
    </p:spTree>
    <p:extLst>
      <p:ext uri="{BB962C8B-B14F-4D97-AF65-F5344CB8AC3E}">
        <p14:creationId xmlns:p14="http://schemas.microsoft.com/office/powerpoint/2010/main" val="203819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dirty="0"/>
              <a:t>In the United States and dependent areas, the rate of adults and adolescents living with diagnosed HIV infection ever classified as stage 3 (AIDS) was </a:t>
            </a:r>
            <a:r>
              <a:rPr lang="en-US" b="0" dirty="0"/>
              <a:t>193.6 per 100,000 population at the end of 2017. Areas with the highest rates were the District of Columbia (1,267.6), New York (437.8), Maryland (339.3), U.S. Virgin Islands</a:t>
            </a:r>
            <a:r>
              <a:rPr lang="en-US" b="0" baseline="0" dirty="0"/>
              <a:t> (334.9), </a:t>
            </a:r>
            <a:r>
              <a:rPr lang="en-US" b="0" dirty="0"/>
              <a:t>Florida (329.4), Georgia (309.8), and Puerto Rico (297.6).</a:t>
            </a:r>
          </a:p>
          <a:p>
            <a:pPr defTabSz="881390" fontAlgn="auto">
              <a:spcBef>
                <a:spcPts val="0"/>
              </a:spcBef>
              <a:spcAft>
                <a:spcPts val="0"/>
              </a:spcAft>
              <a:defRPr/>
            </a:pPr>
            <a:endParaRPr lang="en-US" b="1" dirty="0"/>
          </a:p>
          <a:p>
            <a:pPr defTabSz="881390" fontAlgn="auto">
              <a:spcBef>
                <a:spcPts val="0"/>
              </a:spcBef>
              <a:spcAft>
                <a:spcPts val="0"/>
              </a:spcAft>
              <a:defRPr/>
            </a:pPr>
            <a:r>
              <a:rPr lang="en-US" dirty="0"/>
              <a:t>The District of Columbia (i.e., Washington, DC) is a city; use caution when comparing the rate of persons living with infection ever classified as stage 3 (AIDS) in DC with the rates in states.</a:t>
            </a:r>
          </a:p>
          <a:p>
            <a:r>
              <a:rPr lang="en-US" dirty="0"/>
              <a:t> </a:t>
            </a:r>
          </a:p>
          <a:p>
            <a:r>
              <a:rPr lang="en-US" dirty="0">
                <a:solidFill>
                  <a:srgbClr val="000000"/>
                </a:solidFill>
              </a:rPr>
              <a:t>Data are based on address of residence as of December 31, 2017 (i.e., most recent known address). </a:t>
            </a:r>
          </a:p>
          <a:p>
            <a:r>
              <a:rPr lang="en-US" dirty="0"/>
              <a:t>    </a:t>
            </a:r>
          </a:p>
          <a:p>
            <a:r>
              <a:rPr lang="en-US" dirty="0"/>
              <a:t>Persons living with infection ever classified as stage 3 (AIDS) are classified as adult or adolescent based on age at end of 2017.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18</a:t>
            </a:fld>
            <a:endParaRPr lang="en-US"/>
          </a:p>
        </p:txBody>
      </p:sp>
    </p:spTree>
    <p:extLst>
      <p:ext uri="{BB962C8B-B14F-4D97-AF65-F5344CB8AC3E}">
        <p14:creationId xmlns:p14="http://schemas.microsoft.com/office/powerpoint/2010/main" val="2768676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dirty="0"/>
              <a:t>In the United States and dependent areas, the rate of children living with diagnosed HIV infection ever classified as stage 3 (AIDS) was </a:t>
            </a:r>
            <a:r>
              <a:rPr lang="en-US" b="0" dirty="0"/>
              <a:t>0.5</a:t>
            </a:r>
            <a:r>
              <a:rPr lang="en-US" b="1" dirty="0"/>
              <a:t> </a:t>
            </a:r>
            <a:r>
              <a:rPr lang="en-US" dirty="0"/>
              <a:t>per 100,000 population at the end of 2017.</a:t>
            </a:r>
            <a:r>
              <a:rPr lang="en-US" b="0" dirty="0"/>
              <a:t> Areas with the highest rate were the</a:t>
            </a:r>
            <a:r>
              <a:rPr lang="en-US" b="0" baseline="0" dirty="0"/>
              <a:t> U.S. Virgin Islands (5.2),</a:t>
            </a:r>
            <a:r>
              <a:rPr lang="en-US" b="0" dirty="0"/>
              <a:t> District of Columbia (5.1), Guam (2.5), Delaware (1.4), </a:t>
            </a:r>
            <a:r>
              <a:rPr lang="en-US" b="0" baseline="0" dirty="0"/>
              <a:t>and Rhode Island (1.4)</a:t>
            </a:r>
            <a:r>
              <a:rPr lang="en-US" b="0" dirty="0"/>
              <a:t>.</a:t>
            </a:r>
          </a:p>
          <a:p>
            <a:pPr defTabSz="881390" fontAlgn="auto">
              <a:spcBef>
                <a:spcPts val="0"/>
              </a:spcBef>
              <a:spcAft>
                <a:spcPts val="0"/>
              </a:spcAft>
              <a:defRPr/>
            </a:pPr>
            <a:endParaRPr lang="en-US" b="0" dirty="0"/>
          </a:p>
          <a:p>
            <a:pPr defTabSz="881390" fontAlgn="auto">
              <a:spcBef>
                <a:spcPts val="0"/>
              </a:spcBef>
              <a:spcAft>
                <a:spcPts val="0"/>
              </a:spcAft>
              <a:defRPr/>
            </a:pPr>
            <a:r>
              <a:rPr lang="en-US" b="0" dirty="0"/>
              <a:t>The District of Columbia (i.e., Washington, DC) is a city; use caution when comparing the rate of persons living with infection ever classified as stage 3 (AIDS) in DC with the rates in states.</a:t>
            </a:r>
          </a:p>
          <a:p>
            <a:r>
              <a:rPr lang="en-US" dirty="0"/>
              <a:t> </a:t>
            </a:r>
          </a:p>
          <a:p>
            <a:r>
              <a:rPr lang="en-US" dirty="0">
                <a:solidFill>
                  <a:srgbClr val="000000"/>
                </a:solidFill>
              </a:rPr>
              <a:t>Data are based on address of residence as of December 31, 2017 (i.e., most recent known address). </a:t>
            </a:r>
          </a:p>
          <a:p>
            <a:r>
              <a:rPr lang="en-US" dirty="0"/>
              <a:t> </a:t>
            </a:r>
          </a:p>
          <a:p>
            <a:r>
              <a:rPr lang="en-US" dirty="0"/>
              <a:t>Persons living with infection</a:t>
            </a:r>
            <a:r>
              <a:rPr lang="en-US" baseline="0" dirty="0"/>
              <a:t> ever classified as </a:t>
            </a:r>
            <a:r>
              <a:rPr lang="en-US" dirty="0"/>
              <a:t>stage 3 (AIDS) are classified as children based on age at year-end 2017.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22465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From 2010 through 2017, in the United States and 6 dependent areas, the number of diagnoses of HIV infection among female and male</a:t>
            </a:r>
            <a:r>
              <a:rPr lang="en-US" baseline="0" dirty="0">
                <a:solidFill>
                  <a:srgbClr val="000000"/>
                </a:solidFill>
              </a:rPr>
              <a:t> </a:t>
            </a:r>
            <a:r>
              <a:rPr lang="en-US" dirty="0">
                <a:solidFill>
                  <a:srgbClr val="000000"/>
                </a:solidFill>
              </a:rPr>
              <a:t>adults and adolescents decreased. In 2017, </a:t>
            </a:r>
            <a:r>
              <a:rPr lang="en-US" b="0" dirty="0">
                <a:solidFill>
                  <a:srgbClr val="000000"/>
                </a:solidFill>
              </a:rPr>
              <a:t>38,686</a:t>
            </a:r>
            <a:r>
              <a:rPr lang="en-US" b="1" dirty="0">
                <a:solidFill>
                  <a:srgbClr val="000000"/>
                </a:solidFill>
              </a:rPr>
              <a:t> </a:t>
            </a:r>
            <a:r>
              <a:rPr lang="en-US" dirty="0">
                <a:solidFill>
                  <a:srgbClr val="000000"/>
                </a:solidFill>
              </a:rPr>
              <a:t>adults and adolescents received a diagnosis</a:t>
            </a:r>
            <a:r>
              <a:rPr lang="en-US" baseline="0" dirty="0">
                <a:solidFill>
                  <a:srgbClr val="000000"/>
                </a:solidFill>
              </a:rPr>
              <a:t> of</a:t>
            </a:r>
            <a:r>
              <a:rPr lang="en-US" dirty="0">
                <a:solidFill>
                  <a:srgbClr val="000000"/>
                </a:solidFill>
              </a:rPr>
              <a:t> HIV infection; of these</a:t>
            </a:r>
            <a:r>
              <a:rPr lang="en-US" b="0" dirty="0">
                <a:solidFill>
                  <a:srgbClr val="000000"/>
                </a:solidFill>
              </a:rPr>
              <a:t>, 81</a:t>
            </a:r>
            <a:r>
              <a:rPr lang="en-US" dirty="0">
                <a:solidFill>
                  <a:srgbClr val="000000"/>
                </a:solidFill>
              </a:rPr>
              <a:t>% of diagnoses were among males and </a:t>
            </a:r>
            <a:r>
              <a:rPr lang="en-US" b="0" dirty="0">
                <a:solidFill>
                  <a:srgbClr val="000000"/>
                </a:solidFill>
              </a:rPr>
              <a:t>19</a:t>
            </a:r>
            <a:r>
              <a:rPr lang="en-US" dirty="0">
                <a:solidFill>
                  <a:srgbClr val="000000"/>
                </a:solidFill>
              </a:rPr>
              <a:t>% were among females. </a:t>
            </a:r>
          </a:p>
          <a:p>
            <a:r>
              <a:rPr lang="en-US" dirty="0">
                <a:solidFill>
                  <a:srgbClr val="000000"/>
                </a:solidFill>
              </a:rPr>
              <a:t> </a:t>
            </a:r>
          </a:p>
          <a:p>
            <a:endParaRPr lang="en-US" baseline="0"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245506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presents the numbers and rates of diagnoses of HIV infection among male adults and adolescents in the United States in 2018.</a:t>
            </a:r>
          </a:p>
          <a:p>
            <a:r>
              <a:rPr lang="en-US" dirty="0"/>
              <a:t> </a:t>
            </a:r>
          </a:p>
          <a:p>
            <a:r>
              <a:rPr lang="en-US" dirty="0"/>
              <a:t>In 2018, the rate (per 100,000 population) of </a:t>
            </a:r>
            <a:r>
              <a:rPr lang="en-US" b="0" dirty="0"/>
              <a:t>diagnoses of HIV infection among black/African American males (74.8) was nearly</a:t>
            </a:r>
            <a:r>
              <a:rPr lang="en-US" b="0" baseline="0" dirty="0"/>
              <a:t> </a:t>
            </a:r>
            <a:r>
              <a:rPr lang="en-US" b="0" dirty="0"/>
              <a:t>8 times as high as the rate for whites (9.6) and more than 2 times as high as the rate for Hispanics/Latinos (36.4). </a:t>
            </a:r>
          </a:p>
          <a:p>
            <a:endParaRPr lang="en-US" b="0" dirty="0"/>
          </a:p>
          <a:p>
            <a:r>
              <a:rPr lang="en-US" b="0" dirty="0"/>
              <a:t>Relatively few diagnoses of HIV infection were among American Indian/Alaska Native, Asian, and Native Hawaiian/other Pacific Islander males, and males of multiple races; however, the rates for males of multiple races (30.9), Native Hawaiian/other Pacific Islander males (26.6), American Indian/Alaska Native males (16.3), and Asian males (10.1) were higher than that for white males. </a:t>
            </a:r>
          </a:p>
          <a:p>
            <a:r>
              <a:rPr lang="en-US" b="1"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endParaRPr lang="en-US" dirty="0"/>
          </a:p>
          <a:p>
            <a:r>
              <a:rPr lang="en-US" dirty="0"/>
              <a:t> </a:t>
            </a:r>
          </a:p>
          <a:p>
            <a:r>
              <a:rPr lang="en-US" dirty="0"/>
              <a:t>Hispanics/Latinos can be of any race.</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20</a:t>
            </a:fld>
            <a:endParaRPr lang="en-US"/>
          </a:p>
        </p:txBody>
      </p:sp>
    </p:spTree>
    <p:extLst>
      <p:ext uri="{BB962C8B-B14F-4D97-AF65-F5344CB8AC3E}">
        <p14:creationId xmlns:p14="http://schemas.microsoft.com/office/powerpoint/2010/main" val="374983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presents the numbers and rates of diagnoses of HIV infection among female adults and adolescents in the United States in 2018.</a:t>
            </a:r>
          </a:p>
          <a:p>
            <a:r>
              <a:rPr lang="en-US" dirty="0"/>
              <a:t> </a:t>
            </a:r>
          </a:p>
          <a:p>
            <a:r>
              <a:rPr lang="en-US" dirty="0"/>
              <a:t>In 2018, the rate (per 100,000 population) of diagnoses of HIV </a:t>
            </a:r>
            <a:r>
              <a:rPr lang="en-US" b="0" dirty="0"/>
              <a:t>infection among black/African American females (23.1) was nearly 14 times as high as the rate for white females (1.7) and more than</a:t>
            </a:r>
            <a:r>
              <a:rPr lang="en-US" b="0" baseline="0" dirty="0"/>
              <a:t> 4</a:t>
            </a:r>
            <a:r>
              <a:rPr lang="en-US" b="0" dirty="0"/>
              <a:t> times as high as the rate for Hispanic/Latino females (5.2).  </a:t>
            </a:r>
          </a:p>
          <a:p>
            <a:r>
              <a:rPr lang="en-US" b="1"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Relatively few diagnoses of HIV infection </a:t>
            </a:r>
            <a:r>
              <a:rPr lang="en-US" b="0" dirty="0"/>
              <a:t>were among American Indian/Alaska Native, Asian, and Native Hawaiian/other Pacific Islander females, and females of multiple races; however, the rates for females of multiple races (7.3), Native Hawaiian/other Pacific Islander females (2.1), and American Indian/Alaska Native females (3.2)</a:t>
            </a:r>
            <a:r>
              <a:rPr lang="en-US" b="0" baseline="0" dirty="0"/>
              <a:t> </a:t>
            </a:r>
            <a:r>
              <a:rPr lang="en-US" b="0" dirty="0"/>
              <a:t>were all higher than that for white females. The rate among Asians was 1.2 in 2018.</a:t>
            </a:r>
          </a:p>
          <a:p>
            <a:r>
              <a:rPr lang="en-US" b="0" dirty="0"/>
              <a:t> </a:t>
            </a:r>
          </a:p>
          <a:p>
            <a:r>
              <a:rPr lang="en-US" dirty="0"/>
              <a:t>Data for the year 2018 are considered preliminary and based on 6 months reporting delay.</a:t>
            </a:r>
          </a:p>
          <a:p>
            <a:r>
              <a:rPr lang="en-US" dirty="0"/>
              <a:t> </a:t>
            </a:r>
          </a:p>
          <a:p>
            <a:r>
              <a:rPr lang="en-US" dirty="0"/>
              <a:t>Hispanics/Latinos can be of any race.</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21</a:t>
            </a:fld>
            <a:endParaRPr lang="en-US"/>
          </a:p>
        </p:txBody>
      </p:sp>
    </p:spTree>
    <p:extLst>
      <p:ext uri="{BB962C8B-B14F-4D97-AF65-F5344CB8AC3E}">
        <p14:creationId xmlns:p14="http://schemas.microsoft.com/office/powerpoint/2010/main" val="2849193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7" fontAlgn="auto">
              <a:spcBef>
                <a:spcPts val="0"/>
              </a:spcBef>
              <a:spcAft>
                <a:spcPts val="0"/>
              </a:spcAft>
              <a:defRPr/>
            </a:pPr>
            <a:r>
              <a:rPr lang="en-US" dirty="0"/>
              <a:t>This slide presents percentages of diagnoses of HIV infection by age group for 2018 in the United States.</a:t>
            </a:r>
            <a:r>
              <a:rPr lang="en-US" baseline="0" dirty="0"/>
              <a:t> Of </a:t>
            </a:r>
            <a:r>
              <a:rPr lang="en-US" b="0" baseline="0" dirty="0"/>
              <a:t>the 37,286 </a:t>
            </a:r>
            <a:r>
              <a:rPr lang="en-US" b="0" dirty="0">
                <a:solidFill>
                  <a:srgbClr val="000000"/>
                </a:solidFill>
              </a:rPr>
              <a:t>diagnoses of HIV infection </a:t>
            </a:r>
            <a:r>
              <a:rPr lang="en-US" dirty="0"/>
              <a:t>among adults</a:t>
            </a:r>
            <a:r>
              <a:rPr lang="en-US" baseline="0" dirty="0"/>
              <a:t> and adolescents</a:t>
            </a:r>
            <a:r>
              <a:rPr lang="en-US" b="0" dirty="0">
                <a:solidFill>
                  <a:srgbClr val="000000"/>
                </a:solidFill>
              </a:rPr>
              <a:t>, 36% were among p</a:t>
            </a:r>
            <a:r>
              <a:rPr lang="en-US" b="0" dirty="0"/>
              <a:t>ersons aged 25–34 years, 21% </a:t>
            </a:r>
            <a:r>
              <a:rPr lang="en-US" b="0" baseline="0" dirty="0"/>
              <a:t>among persons aged 13–24 years, 19% among persons aged 35–44 years, 14% among persons aged 45–54 years, and 10% among persons aged ≥55 years. </a:t>
            </a:r>
            <a:endParaRPr lang="en-US" b="0" dirty="0"/>
          </a:p>
          <a:p>
            <a:endParaRPr lang="en-US" dirty="0"/>
          </a:p>
          <a:p>
            <a:pPr defTabSz="881390" fontAlgn="auto">
              <a:spcBef>
                <a:spcPts val="0"/>
              </a:spcBef>
              <a:spcAft>
                <a:spcPts val="0"/>
              </a:spcAft>
              <a:defRPr/>
            </a:pPr>
            <a:r>
              <a:rPr lang="en-US" sz="1200" kern="1200" dirty="0">
                <a:solidFill>
                  <a:schemeClr val="tx1"/>
                </a:solidFill>
                <a:effectLst/>
                <a:latin typeface="+mn-lt"/>
                <a:ea typeface="+mn-ea"/>
                <a:cs typeface="+mn-cs"/>
              </a:rPr>
              <a:t>Data for the year 2018 are considered preliminary and based on 6 months reporting delay.</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355434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dirty="0">
                <a:solidFill>
                  <a:srgbClr val="000000"/>
                </a:solidFill>
              </a:rPr>
              <a:t>In 2018, of the </a:t>
            </a:r>
            <a:r>
              <a:rPr lang="en-US" b="0" dirty="0">
                <a:solidFill>
                  <a:srgbClr val="000000"/>
                </a:solidFill>
              </a:rPr>
              <a:t>30,521 diagnoses of HIV infection among male adults and adolescents in the United States and 6 dependent areas, 39% were</a:t>
            </a:r>
            <a:r>
              <a:rPr lang="en-US" b="0" baseline="0" dirty="0">
                <a:solidFill>
                  <a:srgbClr val="000000"/>
                </a:solidFill>
              </a:rPr>
              <a:t> among </a:t>
            </a:r>
            <a:r>
              <a:rPr lang="en-US" b="0" dirty="0">
                <a:solidFill>
                  <a:srgbClr val="000000"/>
                </a:solidFill>
              </a:rPr>
              <a:t>blacks/African Americans, 29% among Hispanics/Latinos, 27% among whites, 3% among Asians,</a:t>
            </a:r>
            <a:r>
              <a:rPr lang="en-US" b="0" baseline="0" dirty="0">
                <a:solidFill>
                  <a:srgbClr val="000000"/>
                </a:solidFill>
              </a:rPr>
              <a:t> </a:t>
            </a:r>
            <a:r>
              <a:rPr lang="en-US" b="0" dirty="0">
                <a:solidFill>
                  <a:srgbClr val="000000"/>
                </a:solidFill>
              </a:rPr>
              <a:t>2% among males of multiple races, 1%</a:t>
            </a:r>
            <a:r>
              <a:rPr lang="en-US" b="0" baseline="0" dirty="0">
                <a:solidFill>
                  <a:srgbClr val="000000"/>
                </a:solidFill>
              </a:rPr>
              <a:t> among </a:t>
            </a:r>
            <a:r>
              <a:rPr lang="en-US" b="0" dirty="0">
                <a:solidFill>
                  <a:srgbClr val="000000"/>
                </a:solidFill>
              </a:rPr>
              <a:t>American Indians/Alaska Natives, and less than 1% among Native Hawaiians/other Pacific Islanders.</a:t>
            </a:r>
          </a:p>
          <a:p>
            <a:r>
              <a:rPr lang="en-US" b="0" dirty="0">
                <a:solidFill>
                  <a:srgbClr val="000000"/>
                </a:solidFill>
              </a:rPr>
              <a:t> </a:t>
            </a:r>
          </a:p>
          <a:p>
            <a:pPr defTabSz="881390" fontAlgn="auto">
              <a:spcBef>
                <a:spcPts val="0"/>
              </a:spcBef>
              <a:spcAft>
                <a:spcPts val="0"/>
              </a:spcAft>
              <a:defRPr/>
            </a:pPr>
            <a:r>
              <a:rPr lang="en-US" b="0" dirty="0">
                <a:solidFill>
                  <a:srgbClr val="000000"/>
                </a:solidFill>
              </a:rPr>
              <a:t>Of the</a:t>
            </a:r>
            <a:r>
              <a:rPr lang="en-US" b="1" dirty="0">
                <a:solidFill>
                  <a:srgbClr val="000000"/>
                </a:solidFill>
              </a:rPr>
              <a:t> </a:t>
            </a:r>
            <a:r>
              <a:rPr lang="en-US" b="0" dirty="0">
                <a:solidFill>
                  <a:srgbClr val="000000"/>
                </a:solidFill>
              </a:rPr>
              <a:t>7,220</a:t>
            </a:r>
            <a:r>
              <a:rPr lang="en-US" b="1" dirty="0">
                <a:solidFill>
                  <a:srgbClr val="000000"/>
                </a:solidFill>
              </a:rPr>
              <a:t> </a:t>
            </a:r>
            <a:r>
              <a:rPr lang="en-US" b="0" dirty="0">
                <a:solidFill>
                  <a:srgbClr val="000000"/>
                </a:solidFill>
              </a:rPr>
              <a:t>diagnoses among female adults and adolescents in 2018, 57% were among blacks/African Americans, 21% among whites, and</a:t>
            </a:r>
            <a:r>
              <a:rPr lang="en-US" b="0" baseline="0" dirty="0">
                <a:solidFill>
                  <a:srgbClr val="000000"/>
                </a:solidFill>
              </a:rPr>
              <a:t> </a:t>
            </a:r>
            <a:r>
              <a:rPr lang="en-US" b="0" dirty="0">
                <a:solidFill>
                  <a:srgbClr val="000000"/>
                </a:solidFill>
              </a:rPr>
              <a:t>18% among Hispanics/Latinos.</a:t>
            </a:r>
            <a:r>
              <a:rPr lang="en-US" b="0" baseline="0" dirty="0">
                <a:solidFill>
                  <a:srgbClr val="000000"/>
                </a:solidFill>
              </a:rPr>
              <a:t> Approximately</a:t>
            </a:r>
            <a:r>
              <a:rPr lang="en-US" b="0" dirty="0">
                <a:solidFill>
                  <a:srgbClr val="000000"/>
                </a:solidFill>
              </a:rPr>
              <a:t> 2% each were among females of multiple races and Asians, and less than 1% each were</a:t>
            </a:r>
            <a:r>
              <a:rPr lang="en-US" b="1" dirty="0">
                <a:solidFill>
                  <a:srgbClr val="000000"/>
                </a:solidFill>
              </a:rPr>
              <a:t> </a:t>
            </a:r>
            <a:r>
              <a:rPr lang="en-US" b="0" dirty="0">
                <a:solidFill>
                  <a:srgbClr val="000000"/>
                </a:solidFill>
              </a:rPr>
              <a:t>among American Indians/Alaska Natives and Native Hawaiians/other Pacific Islanders.</a:t>
            </a:r>
          </a:p>
          <a:p>
            <a:r>
              <a:rPr lang="en-US" dirty="0">
                <a:solidFill>
                  <a:srgbClr val="000000"/>
                </a:solidFill>
              </a:rPr>
              <a:t> </a:t>
            </a:r>
          </a:p>
          <a:p>
            <a:r>
              <a:rPr lang="en-US" sz="1200" kern="1200" dirty="0">
                <a:solidFill>
                  <a:schemeClr val="tx1"/>
                </a:solidFill>
                <a:effectLst/>
                <a:latin typeface="+mn-lt"/>
                <a:ea typeface="+mn-ea"/>
                <a:cs typeface="+mn-cs"/>
              </a:rPr>
              <a:t>Data for the year 2018 are considered preliminary and based on 6 months reporting delay.</a:t>
            </a:r>
            <a:endParaRPr lang="en-US" dirty="0">
              <a:solidFill>
                <a:srgbClr val="000000"/>
              </a:solidFill>
            </a:endParaRPr>
          </a:p>
          <a:p>
            <a:r>
              <a:rPr lang="en-US" dirty="0">
                <a:solidFill>
                  <a:srgbClr val="000000"/>
                </a:solidFill>
              </a:rPr>
              <a:t> </a:t>
            </a:r>
          </a:p>
          <a:p>
            <a:r>
              <a:rPr lang="en-US" dirty="0">
                <a:solidFill>
                  <a:srgbClr val="000000"/>
                </a:solidFill>
              </a:rPr>
              <a:t>Hispanics/Latinos can be of any race.</a:t>
            </a:r>
            <a:endParaRPr lang="en-US" b="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62519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presents a comparison of the rates of diagnoses of HIV infection between </a:t>
            </a:r>
            <a:r>
              <a:rPr lang="en-US" b="0" dirty="0"/>
              <a:t>males and females by race/ethnicity in the United States. In 2018, blacks/African Americans accounted for the highest rates of diagnoses of HIV infection for males (74.8 per 100,000 population) and for females (23.1 per 100,000 population). </a:t>
            </a:r>
          </a:p>
          <a:p>
            <a:r>
              <a:rPr lang="en-US" dirty="0"/>
              <a:t> </a:t>
            </a:r>
          </a:p>
          <a:p>
            <a:r>
              <a:rPr lang="en-US" dirty="0"/>
              <a:t>Data for the year 2018 are considered preliminary and based on 6 months reporting delay.</a:t>
            </a:r>
          </a:p>
          <a:p>
            <a:r>
              <a:rPr lang="en-US" dirty="0"/>
              <a:t> </a:t>
            </a:r>
          </a:p>
          <a:p>
            <a:r>
              <a:rPr lang="en-US" dirty="0"/>
              <a:t>Hispanics/Latinos can be of any race.</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24</a:t>
            </a:fld>
            <a:endParaRPr lang="en-US"/>
          </a:p>
        </p:txBody>
      </p:sp>
    </p:spTree>
    <p:extLst>
      <p:ext uri="{BB962C8B-B14F-4D97-AF65-F5344CB8AC3E}">
        <p14:creationId xmlns:p14="http://schemas.microsoft.com/office/powerpoint/2010/main" val="1706071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fontAlgn="auto">
              <a:spcBef>
                <a:spcPts val="0"/>
              </a:spcBef>
              <a:spcAft>
                <a:spcPts val="0"/>
              </a:spcAft>
              <a:defRPr/>
            </a:pPr>
            <a:r>
              <a:rPr lang="en-US" dirty="0">
                <a:solidFill>
                  <a:srgbClr val="000000"/>
                </a:solidFill>
              </a:rPr>
              <a:t>In 2018, among adults and adolescents with diagnosed HIV infection in the United States and 6 dependent areas, approximately </a:t>
            </a:r>
            <a:r>
              <a:rPr lang="en-US" b="0" dirty="0">
                <a:solidFill>
                  <a:srgbClr val="000000"/>
                </a:solidFill>
              </a:rPr>
              <a:t>66% of all diagnosed infections were attributed to male-to-male sexual contact. Approximately</a:t>
            </a:r>
            <a:r>
              <a:rPr lang="en-US" b="0" baseline="0" dirty="0">
                <a:solidFill>
                  <a:srgbClr val="000000"/>
                </a:solidFill>
              </a:rPr>
              <a:t> </a:t>
            </a:r>
            <a:r>
              <a:rPr lang="en-US" b="0" dirty="0">
                <a:solidFill>
                  <a:srgbClr val="000000"/>
                </a:solidFill>
              </a:rPr>
              <a:t>16% of all diagnosed infections were among females with infection attributed to heterosexual contact,</a:t>
            </a:r>
            <a:r>
              <a:rPr lang="en-US" b="0" baseline="0" dirty="0">
                <a:solidFill>
                  <a:srgbClr val="000000"/>
                </a:solidFill>
              </a:rPr>
              <a:t> 7</a:t>
            </a:r>
            <a:r>
              <a:rPr lang="en-US" b="0" dirty="0">
                <a:solidFill>
                  <a:srgbClr val="000000"/>
                </a:solidFill>
              </a:rPr>
              <a:t>% among males with infection attributed to heterosexual contact,</a:t>
            </a:r>
            <a:r>
              <a:rPr lang="en-US" b="0" baseline="0" dirty="0">
                <a:solidFill>
                  <a:srgbClr val="000000"/>
                </a:solidFill>
              </a:rPr>
              <a:t> 4</a:t>
            </a:r>
            <a:r>
              <a:rPr lang="en-US" b="0" dirty="0">
                <a:solidFill>
                  <a:srgbClr val="000000"/>
                </a:solidFill>
              </a:rPr>
              <a:t>% among males with infection attributed to injection drug use,</a:t>
            </a:r>
            <a:r>
              <a:rPr lang="en-US" b="0" baseline="0" dirty="0">
                <a:solidFill>
                  <a:srgbClr val="000000"/>
                </a:solidFill>
              </a:rPr>
              <a:t> </a:t>
            </a:r>
            <a:r>
              <a:rPr lang="en-US" b="0" dirty="0">
                <a:solidFill>
                  <a:srgbClr val="000000"/>
                </a:solidFill>
              </a:rPr>
              <a:t>and 3% among females with infection attributed to injection drug use. Approximately 3% of diagnosed infections were attributed to male-to-male sexual contact </a:t>
            </a:r>
            <a:r>
              <a:rPr lang="en-US" b="0" i="1" dirty="0">
                <a:solidFill>
                  <a:srgbClr val="000000"/>
                </a:solidFill>
              </a:rPr>
              <a:t>and</a:t>
            </a:r>
            <a:r>
              <a:rPr lang="en-US" b="0" dirty="0">
                <a:solidFill>
                  <a:srgbClr val="000000"/>
                </a:solidFill>
              </a:rPr>
              <a:t> injection drug use. </a:t>
            </a:r>
            <a:r>
              <a:rPr lang="en-US" sz="1200" b="0" kern="1200" dirty="0">
                <a:solidFill>
                  <a:schemeClr val="tx1"/>
                </a:solidFill>
                <a:effectLst/>
                <a:latin typeface="+mn-lt"/>
                <a:ea typeface="+mn-ea"/>
                <a:cs typeface="+mn-cs"/>
              </a:rPr>
              <a:t>The “Other” transmission category is not displayed as it comprises less than 1% of cases. </a:t>
            </a:r>
            <a:r>
              <a:rPr lang="en-US" sz="1200" kern="1200" dirty="0">
                <a:solidFill>
                  <a:schemeClr val="tx1"/>
                </a:solidFill>
                <a:effectLst/>
                <a:latin typeface="+mn-lt"/>
                <a:ea typeface="+mn-ea"/>
                <a:cs typeface="+mn-cs"/>
              </a:rPr>
              <a:t>The category includes hemophilia, blood transfusion, perinatal exposure, and risk factor not reported or not identified.</a:t>
            </a:r>
            <a:endParaRPr lang="en-US" dirty="0">
              <a:solidFill>
                <a:srgbClr val="000000"/>
              </a:solidFill>
            </a:endParaRPr>
          </a:p>
          <a:p>
            <a:pPr defTabSz="881390" fontAlgn="auto">
              <a:spcBef>
                <a:spcPts val="0"/>
              </a:spcBef>
              <a:spcAft>
                <a:spcPts val="0"/>
              </a:spcAft>
              <a:defRPr/>
            </a:pPr>
            <a:endParaRPr lang="en-US" dirty="0">
              <a:solidFill>
                <a:srgbClr val="000000"/>
              </a:solidFill>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Data for the year 2018 are considered preliminary and based on 6 months reporting delay.</a:t>
            </a:r>
            <a:r>
              <a:rPr lang="en-US" dirty="0">
                <a:solidFill>
                  <a:srgbClr val="000000"/>
                </a:solidFill>
              </a:rPr>
              <a:t> Data have been statistically adjusted to account for missing transmission category. </a:t>
            </a:r>
          </a:p>
          <a:p>
            <a:r>
              <a:rPr lang="en-US" dirty="0">
                <a:solidFill>
                  <a:srgbClr val="000000"/>
                </a:solidFill>
              </a:rPr>
              <a:t> </a:t>
            </a:r>
          </a:p>
          <a:p>
            <a:r>
              <a:rPr lang="en-US" dirty="0">
                <a:solidFill>
                  <a:srgbClr val="000000"/>
                </a:solidFill>
              </a:rPr>
              <a:t>Heterosexual contact is with a person known to have, or to be at high risk for, HIV infection.</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25</a:t>
            </a:fld>
            <a:endParaRPr lang="en-US"/>
          </a:p>
        </p:txBody>
      </p:sp>
    </p:spTree>
    <p:extLst>
      <p:ext uri="{BB962C8B-B14F-4D97-AF65-F5344CB8AC3E}">
        <p14:creationId xmlns:p14="http://schemas.microsoft.com/office/powerpoint/2010/main" val="825747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fontAlgn="auto">
              <a:spcBef>
                <a:spcPts val="0"/>
              </a:spcBef>
              <a:spcAft>
                <a:spcPts val="0"/>
              </a:spcAft>
              <a:defRPr/>
            </a:pPr>
            <a:r>
              <a:rPr lang="en-US" dirty="0"/>
              <a:t>In 2018, among male adults and adolescents with diagnosed HIV infection in the United </a:t>
            </a:r>
            <a:r>
              <a:rPr lang="en-US" b="0" dirty="0"/>
              <a:t>States and 6 dependent areas, approximately 82% of infections were attributed to male-to-male sexual contact, 9% to heterosexual contact, 5% to injection drug use, and 4% to male-to-male sexual contact </a:t>
            </a:r>
            <a:r>
              <a:rPr lang="en-US" b="0" i="1" dirty="0"/>
              <a:t>and</a:t>
            </a:r>
            <a:r>
              <a:rPr lang="en-US" b="0" dirty="0"/>
              <a:t> injection drug use.</a:t>
            </a:r>
          </a:p>
          <a:p>
            <a:r>
              <a:rPr lang="en-US" dirty="0"/>
              <a:t>  </a:t>
            </a:r>
          </a:p>
          <a:p>
            <a:r>
              <a:rPr lang="en-US" dirty="0"/>
              <a:t>Among female adults and adolescents</a:t>
            </a:r>
            <a:r>
              <a:rPr lang="en-US" b="0" dirty="0"/>
              <a:t>, approximately 85% of diagnosed HIV infections were attributed to heterosexual contact</a:t>
            </a:r>
            <a:r>
              <a:rPr lang="en-US" b="0" baseline="0" dirty="0"/>
              <a:t> </a:t>
            </a:r>
            <a:r>
              <a:rPr lang="en-US" b="0" dirty="0"/>
              <a:t>and 15% were attributed to injection drug use. </a:t>
            </a:r>
          </a:p>
          <a:p>
            <a:endParaRPr lang="en-US" dirty="0"/>
          </a:p>
          <a:p>
            <a:r>
              <a:rPr lang="en-US" sz="1200" kern="1200" dirty="0">
                <a:solidFill>
                  <a:schemeClr val="tx1"/>
                </a:solidFill>
                <a:effectLst/>
                <a:latin typeface="+mn-lt"/>
                <a:ea typeface="+mn-ea"/>
                <a:cs typeface="+mn-cs"/>
              </a:rPr>
              <a:t>The “Other” transmission category is not displayed as it comprises </a:t>
            </a:r>
            <a:r>
              <a:rPr lang="en-US" sz="1200" b="0" kern="1200" dirty="0">
                <a:solidFill>
                  <a:schemeClr val="tx1"/>
                </a:solidFill>
                <a:effectLst/>
                <a:latin typeface="+mn-lt"/>
                <a:ea typeface="+mn-ea"/>
                <a:cs typeface="+mn-cs"/>
              </a:rPr>
              <a:t>less than 1% </a:t>
            </a:r>
            <a:r>
              <a:rPr lang="en-US" sz="1200" kern="1200" dirty="0">
                <a:solidFill>
                  <a:schemeClr val="tx1"/>
                </a:solidFill>
                <a:effectLst/>
                <a:latin typeface="+mn-lt"/>
                <a:ea typeface="+mn-ea"/>
                <a:cs typeface="+mn-cs"/>
              </a:rPr>
              <a:t>of cases. The category includes hemophilia, blood transfusion, perinatal exposure, and risk factor not reported or not identified.</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Data for the year 2018 are considered preliminary and based on 6 months reporting delay. Data have been statistically adjusted to account for missing transmission category. </a:t>
            </a:r>
          </a:p>
          <a:p>
            <a:r>
              <a:rPr lang="en-US" dirty="0"/>
              <a:t> </a:t>
            </a:r>
          </a:p>
          <a:p>
            <a:r>
              <a:rPr lang="en-US" dirty="0"/>
              <a:t>Heterosexual contact is with a person known to have, or to be at high risk for, HIV infection.</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26</a:t>
            </a:fld>
            <a:endParaRPr lang="en-US"/>
          </a:p>
        </p:txBody>
      </p:sp>
    </p:spTree>
    <p:extLst>
      <p:ext uri="{BB962C8B-B14F-4D97-AF65-F5344CB8AC3E}">
        <p14:creationId xmlns:p14="http://schemas.microsoft.com/office/powerpoint/2010/main" val="380572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presents the numbers and percentages of diagnoses of HIV infection in 2018 by transmission category, in the United States and 6 dependent areas.</a:t>
            </a:r>
          </a:p>
          <a:p>
            <a:r>
              <a:rPr lang="en-US" dirty="0"/>
              <a:t> </a:t>
            </a:r>
            <a:endParaRPr lang="en-US" b="0" dirty="0"/>
          </a:p>
          <a:p>
            <a:r>
              <a:rPr lang="en-US" b="0" dirty="0"/>
              <a:t>Of the 37,741 HIV infections diagnosed in 2018 among adults and adolescents, approximately 66% were attributed to male-to-male sexual contact. In addition, approximately 4% of diagnosed infections were attributed to male-to-male sexual contact </a:t>
            </a:r>
            <a:r>
              <a:rPr lang="en-US" b="0" i="1" dirty="0"/>
              <a:t>and</a:t>
            </a:r>
            <a:r>
              <a:rPr lang="en-US" b="0" dirty="0"/>
              <a:t> injection drug use.</a:t>
            </a:r>
          </a:p>
          <a:p>
            <a:r>
              <a:rPr lang="en-US" dirty="0"/>
              <a:t> </a:t>
            </a:r>
          </a:p>
          <a:p>
            <a:r>
              <a:rPr lang="en-US" dirty="0"/>
              <a:t>Injection drug use </a:t>
            </a:r>
            <a:r>
              <a:rPr lang="en-US" b="0" dirty="0"/>
              <a:t>accounted for approximately 7% of diagnosed HIV infection, and heterosexual contact accounted for 24%. The “Other” transmission category comprises less than 1% of cases. The category includes hemophilia, blood transfusion, perinatal exposure, and risk factor not reported or not identified.</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r>
              <a:rPr lang="en-US" sz="1200" baseline="0" dirty="0">
                <a:solidFill>
                  <a:srgbClr val="5F5F5F"/>
                </a:solidFill>
                <a:latin typeface="Calibri" panose="020F0502020204030204" pitchFamily="34" charset="0"/>
              </a:rPr>
              <a:t> </a:t>
            </a:r>
            <a:r>
              <a:rPr lang="en-US" dirty="0"/>
              <a:t>Data have been statistically adjusted to account for missing transmission category. Because column totals for numbers were calculated independently of the values for the subpopulations, the values in each column may not sum to the column total.</a:t>
            </a:r>
          </a:p>
          <a:p>
            <a:r>
              <a:rPr lang="en-US" dirty="0"/>
              <a:t> </a:t>
            </a:r>
          </a:p>
          <a:p>
            <a:r>
              <a:rPr lang="en-US" dirty="0"/>
              <a:t>Heterosexual contact is with a person known to have, or to be at high risk for, HIV infection.</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27</a:t>
            </a:fld>
            <a:endParaRPr lang="en-US"/>
          </a:p>
        </p:txBody>
      </p:sp>
    </p:spTree>
    <p:extLst>
      <p:ext uri="{BB962C8B-B14F-4D97-AF65-F5344CB8AC3E}">
        <p14:creationId xmlns:p14="http://schemas.microsoft.com/office/powerpoint/2010/main" val="852551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a:t>In 2018, </a:t>
            </a:r>
            <a:r>
              <a:rPr lang="en-US" b="0" i="0" dirty="0"/>
              <a:t>approximately 24,909 diagnosed HIV infections in United States and 6 dependent areas were attributed to male-to-male sexual contact. Of these, 38% were among blacks/African Americans, 30% among Hispanics/Latinos, 26% among whites,</a:t>
            </a:r>
            <a:r>
              <a:rPr lang="en-US" b="0" i="0" baseline="0" dirty="0"/>
              <a:t> 3% among </a:t>
            </a:r>
            <a:r>
              <a:rPr lang="en-US" b="0" i="0" dirty="0"/>
              <a:t>Asians, 2% among persons of multiple races, and 1% among</a:t>
            </a:r>
            <a:r>
              <a:rPr lang="en-US" b="0" i="0" baseline="0" dirty="0"/>
              <a:t> </a:t>
            </a:r>
            <a:r>
              <a:rPr lang="en-US" b="0" i="0" dirty="0"/>
              <a:t>American Indians/Alaska Natives. Native Hawaiians/other Pacific Islanders accounted for</a:t>
            </a:r>
            <a:r>
              <a:rPr lang="en-US" b="0" i="0" baseline="0" dirty="0"/>
              <a:t> </a:t>
            </a:r>
            <a:r>
              <a:rPr lang="en-US" b="0" i="0" dirty="0"/>
              <a:t>less than 1% of diagnosed infections.</a:t>
            </a:r>
          </a:p>
          <a:p>
            <a:pPr>
              <a:spcBef>
                <a:spcPts val="0"/>
              </a:spcBef>
            </a:pPr>
            <a:r>
              <a:rPr lang="en-US" b="0" i="0" dirty="0"/>
              <a:t>  </a:t>
            </a:r>
          </a:p>
          <a:p>
            <a:pPr marL="0" marR="0" lvl="0" indent="0" algn="l" defTabSz="914400" rtl="0" eaLnBrk="1" fontAlgn="base" latinLnBrk="0" hangingPunct="1">
              <a:lnSpc>
                <a:spcPct val="100000"/>
              </a:lnSpc>
              <a:spcBef>
                <a:spcPts val="0"/>
              </a:spcBef>
              <a:spcAft>
                <a:spcPct val="0"/>
              </a:spcAft>
              <a:buClrTx/>
              <a:buSzTx/>
              <a:buFontTx/>
              <a:buNone/>
              <a:tabLst/>
              <a:defRPr/>
            </a:pPr>
            <a:r>
              <a:rPr lang="en-US" sz="1200" b="0" i="0" dirty="0">
                <a:solidFill>
                  <a:srgbClr val="5F5F5F"/>
                </a:solidFill>
                <a:latin typeface="Calibri" panose="020F0502020204030204" pitchFamily="34" charset="0"/>
              </a:rPr>
              <a:t>Data for the year 2018 are considered preliminary and based on 6 months reporting delay.</a:t>
            </a:r>
            <a:r>
              <a:rPr lang="en-US" sz="1200" b="0" i="0" baseline="0" dirty="0">
                <a:solidFill>
                  <a:srgbClr val="5F5F5F"/>
                </a:solidFill>
                <a:latin typeface="Calibri" panose="020F0502020204030204" pitchFamily="34" charset="0"/>
              </a:rPr>
              <a:t> </a:t>
            </a:r>
            <a:r>
              <a:rPr lang="en-US" b="0" i="0" dirty="0">
                <a:solidFill>
                  <a:srgbClr val="5F5F5F"/>
                </a:solidFill>
                <a:latin typeface="Calibri" panose="020F0502020204030204" pitchFamily="34" charset="0"/>
              </a:rPr>
              <a:t>Data have been statistically adjusted to account for missing transmission category.</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rPr>
              <a:t> Because column totals for numbers were calculated independently of the values for the subpopulations, the values in each column may not sum to the column total.</a:t>
            </a:r>
          </a:p>
          <a:p>
            <a:pPr>
              <a:spcBef>
                <a:spcPts val="0"/>
              </a:spcBef>
            </a:pPr>
            <a:endParaRPr lang="en-US" b="0" i="0" dirty="0"/>
          </a:p>
          <a:p>
            <a:pPr>
              <a:spcBef>
                <a:spcPts val="0"/>
              </a:spcBef>
            </a:pPr>
            <a:r>
              <a:rPr lang="en-US" b="0" i="0" dirty="0"/>
              <a:t>Hispanics/Latinos can be of any race.</a:t>
            </a:r>
          </a:p>
          <a:p>
            <a:pPr>
              <a:spcBef>
                <a:spcPts val="0"/>
              </a:spcBef>
            </a:pPr>
            <a:endParaRPr lang="en-US" dirty="0"/>
          </a:p>
          <a:p>
            <a:pPr>
              <a:spcBef>
                <a:spcPts val="0"/>
              </a:spcBef>
            </a:pPr>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28</a:t>
            </a:fld>
            <a:endParaRPr lang="en-US"/>
          </a:p>
        </p:txBody>
      </p:sp>
    </p:spTree>
    <p:extLst>
      <p:ext uri="{BB962C8B-B14F-4D97-AF65-F5344CB8AC3E}">
        <p14:creationId xmlns:p14="http://schemas.microsoft.com/office/powerpoint/2010/main" val="1175383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In 2018, approximately </a:t>
            </a:r>
            <a:r>
              <a:rPr lang="en-US" b="0" dirty="0"/>
              <a:t>2,511</a:t>
            </a:r>
            <a:r>
              <a:rPr lang="en-US" dirty="0"/>
              <a:t> diagnosed HIV infections in the United States and 6 dependent areas were attributed to injection drug use. </a:t>
            </a:r>
          </a:p>
          <a:p>
            <a:r>
              <a:rPr lang="en-US" dirty="0"/>
              <a:t> </a:t>
            </a:r>
          </a:p>
          <a:p>
            <a:r>
              <a:rPr lang="en-US" dirty="0"/>
              <a:t>Overall,</a:t>
            </a:r>
            <a:r>
              <a:rPr lang="en-US" baseline="0" dirty="0"/>
              <a:t> over one-third of diagnosed HIV infections attributed to injection drug use were among whites (</a:t>
            </a:r>
            <a:r>
              <a:rPr lang="en-US" b="0" baseline="0" dirty="0"/>
              <a:t>44%)</a:t>
            </a:r>
            <a:r>
              <a:rPr lang="en-US" b="0" dirty="0"/>
              <a:t>. When separated by sex, 41%</a:t>
            </a:r>
            <a:r>
              <a:rPr lang="en-US" b="0" baseline="0" dirty="0"/>
              <a:t> of males and 50% of females were white. B</a:t>
            </a:r>
            <a:r>
              <a:rPr lang="en-US" b="0" dirty="0"/>
              <a:t>lacks/African Americans accounted</a:t>
            </a:r>
            <a:r>
              <a:rPr lang="en-US" b="0" baseline="0" dirty="0"/>
              <a:t> for </a:t>
            </a:r>
            <a:r>
              <a:rPr lang="en-US" b="0" dirty="0"/>
              <a:t>31% of infections for both males and females. Hispanics/Latinos accounted for 25% of infections for males and 14%</a:t>
            </a:r>
            <a:r>
              <a:rPr lang="en-US" b="1" dirty="0"/>
              <a:t> </a:t>
            </a:r>
            <a:r>
              <a:rPr lang="en-US" b="0" dirty="0"/>
              <a:t>for females.</a:t>
            </a:r>
          </a:p>
          <a:p>
            <a:r>
              <a:rPr lang="en-US" dirty="0"/>
              <a:t> </a:t>
            </a:r>
          </a:p>
          <a:p>
            <a:r>
              <a:rPr lang="en-US" dirty="0"/>
              <a:t>Persons of multiple races accounted for </a:t>
            </a:r>
            <a:r>
              <a:rPr lang="en-US" b="0" dirty="0"/>
              <a:t>3% of diagnosed infections for males and</a:t>
            </a:r>
            <a:r>
              <a:rPr lang="en-US" b="0" baseline="0" dirty="0"/>
              <a:t> 4% for </a:t>
            </a:r>
            <a:r>
              <a:rPr lang="en-US" b="0" dirty="0"/>
              <a:t>females</a:t>
            </a:r>
            <a:r>
              <a:rPr lang="en-US" dirty="0"/>
              <a:t>. American Indians/Alaska Natives accounted for </a:t>
            </a:r>
            <a:r>
              <a:rPr lang="en-US" b="0" baseline="0" dirty="0"/>
              <a:t>1% for both males and females. </a:t>
            </a:r>
            <a:r>
              <a:rPr lang="en-US" b="0" dirty="0"/>
              <a:t>Asians accounted for 1% for both males and females. Native Hawaiians/other Pacific Islanders accounted for less than 1% for both males </a:t>
            </a:r>
            <a:r>
              <a:rPr lang="en-US" dirty="0"/>
              <a:t>and females.</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 </a:t>
            </a:r>
            <a:r>
              <a:rPr lang="en-US" dirty="0">
                <a:solidFill>
                  <a:srgbClr val="5F5F5F"/>
                </a:solidFill>
                <a:latin typeface="Calibri" panose="020F0502020204030204" pitchFamily="34" charset="0"/>
              </a:rPr>
              <a:t>Data have been statistically adjusted to account for missing transmission category.</a:t>
            </a:r>
            <a:r>
              <a:rPr lang="en-US" dirty="0"/>
              <a:t> Because column totals for numbers were calculated independently of the values for the subpopulations, the values in each column may not sum to the column total.</a:t>
            </a:r>
          </a:p>
          <a:p>
            <a:r>
              <a:rPr lang="en-US" dirty="0"/>
              <a:t> </a:t>
            </a:r>
          </a:p>
          <a:p>
            <a:r>
              <a:rPr lang="en-US" dirty="0"/>
              <a:t>Hispanics/Latinos can be of any race.</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29</a:t>
            </a:fld>
            <a:endParaRPr lang="en-US"/>
          </a:p>
        </p:txBody>
      </p:sp>
    </p:spTree>
    <p:extLst>
      <p:ext uri="{BB962C8B-B14F-4D97-AF65-F5344CB8AC3E}">
        <p14:creationId xmlns:p14="http://schemas.microsoft.com/office/powerpoint/2010/main" val="175519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dirty="0"/>
              <a:t>This slide presents the rates of diagnoses of HIV infection by age group among adults and adolescents in the United States from 2010 though 2017. </a:t>
            </a:r>
          </a:p>
          <a:p>
            <a:pPr defTabSz="881390" fontAlgn="auto">
              <a:spcBef>
                <a:spcPts val="0"/>
              </a:spcBef>
              <a:spcAft>
                <a:spcPts val="0"/>
              </a:spcAft>
              <a:defRPr/>
            </a:pPr>
            <a:endParaRPr lang="en-US" dirty="0"/>
          </a:p>
          <a:p>
            <a:pPr defTabSz="881390" fontAlgn="auto">
              <a:spcBef>
                <a:spcPts val="0"/>
              </a:spcBef>
              <a:spcAft>
                <a:spcPts val="0"/>
              </a:spcAft>
              <a:defRPr/>
            </a:pPr>
            <a:r>
              <a:rPr lang="en-US" b="0" dirty="0"/>
              <a:t>Persons aged 25–34 years accounted for the highest rates of diagnoses of HIV infection each year; whereas, persons aged ≥55 years accounted for the lowest rates of diagnoses of HIV infection each year.</a:t>
            </a:r>
          </a:p>
          <a:p>
            <a:pPr defTabSz="881390" fontAlgn="auto">
              <a:spcBef>
                <a:spcPts val="0"/>
              </a:spcBef>
              <a:spcAft>
                <a:spcPts val="0"/>
              </a:spcAft>
              <a:defRPr/>
            </a:pPr>
            <a:endParaRPr lang="en-US" b="1" dirty="0"/>
          </a:p>
          <a:p>
            <a:r>
              <a:rPr lang="en-US" b="0" dirty="0"/>
              <a:t>From 2010 though 2017, r</a:t>
            </a:r>
            <a:r>
              <a:rPr lang="en-US" b="0" baseline="0" dirty="0"/>
              <a:t>ates of diagnoses of HIV infection decreased among persons aged 35–44 years (-24%), 45–54 years (-20%), and ≥55 years (-16%). Rates remained stable among persons aged 13</a:t>
            </a:r>
            <a:r>
              <a:rPr lang="en-US" b="0" dirty="0"/>
              <a:t>–</a:t>
            </a:r>
            <a:r>
              <a:rPr lang="en-US" b="0" baseline="0" dirty="0"/>
              <a:t>24 years and </a:t>
            </a:r>
            <a:r>
              <a:rPr lang="en-US" b="0" dirty="0"/>
              <a:t>25–34 years.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711762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2018, </a:t>
            </a:r>
            <a:r>
              <a:rPr lang="en-US" b="0" dirty="0"/>
              <a:t>approximately 1,316 </a:t>
            </a:r>
            <a:r>
              <a:rPr lang="en-US" dirty="0"/>
              <a:t>diagnosed HIV infections in the United States and 6 dependent areas were attributed to male-to-male sexual contact </a:t>
            </a:r>
            <a:r>
              <a:rPr lang="en-US" i="1" dirty="0"/>
              <a:t>and</a:t>
            </a:r>
            <a:r>
              <a:rPr lang="en-US" dirty="0"/>
              <a:t> injection drug use. </a:t>
            </a:r>
          </a:p>
          <a:p>
            <a:r>
              <a:rPr lang="en-US" dirty="0"/>
              <a:t> </a:t>
            </a:r>
          </a:p>
          <a:p>
            <a:r>
              <a:rPr lang="en-US" dirty="0"/>
              <a:t>The highest percentage of diagnosed HIV infections attributed to male-to-male sexual contact </a:t>
            </a:r>
            <a:r>
              <a:rPr lang="en-US" b="0" i="1" dirty="0"/>
              <a:t>and</a:t>
            </a:r>
            <a:r>
              <a:rPr lang="en-US" b="0" dirty="0"/>
              <a:t> injection drug use were among whites (49%). Approximately 25% were among Hispanics/Latinos,</a:t>
            </a:r>
            <a:r>
              <a:rPr lang="en-US" b="0" baseline="0" dirty="0"/>
              <a:t> 20% among b</a:t>
            </a:r>
            <a:r>
              <a:rPr lang="en-US" b="0" dirty="0"/>
              <a:t>lacks/African Americans,</a:t>
            </a:r>
            <a:r>
              <a:rPr lang="en-US" b="0" baseline="0" dirty="0"/>
              <a:t> 4% among m</a:t>
            </a:r>
            <a:r>
              <a:rPr lang="en-US" b="0" dirty="0"/>
              <a:t>ales of multiple races,</a:t>
            </a:r>
            <a:r>
              <a:rPr lang="en-US" b="0" baseline="0" dirty="0"/>
              <a:t> 2% among </a:t>
            </a:r>
            <a:r>
              <a:rPr lang="en-US" b="0" dirty="0"/>
              <a:t>American Indians/Alaska Natives, and 1% among Asians. Native Hawaiians/other Pacific Islanders accounted for approximately 1% or less of infections. </a:t>
            </a:r>
            <a:endParaRPr lang="en-US" dirty="0"/>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 </a:t>
            </a:r>
            <a:r>
              <a:rPr lang="en-US" dirty="0"/>
              <a:t>Data have been statistically adjusted to account for missing transmission category. Because column totals for numbers were calculated independently of the values for the subpopulations, the values in each column may not sum to the column total.</a:t>
            </a:r>
          </a:p>
          <a:p>
            <a:r>
              <a:rPr lang="en-US" dirty="0"/>
              <a:t> </a:t>
            </a:r>
          </a:p>
          <a:p>
            <a:r>
              <a:rPr lang="en-US" dirty="0"/>
              <a:t>Hispanics/Latinos can be of any race.</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30</a:t>
            </a:fld>
            <a:endParaRPr lang="en-US"/>
          </a:p>
        </p:txBody>
      </p:sp>
    </p:spTree>
    <p:extLst>
      <p:ext uri="{BB962C8B-B14F-4D97-AF65-F5344CB8AC3E}">
        <p14:creationId xmlns:p14="http://schemas.microsoft.com/office/powerpoint/2010/main" val="567339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Bef>
                <a:spcPts val="0"/>
              </a:spcBef>
            </a:pPr>
            <a:r>
              <a:rPr lang="en-US" dirty="0"/>
              <a:t>In 2018, approximately 8</a:t>
            </a:r>
            <a:r>
              <a:rPr lang="en-US" b="0" dirty="0"/>
              <a:t>,929 diagnosed </a:t>
            </a:r>
            <a:r>
              <a:rPr lang="en-US" dirty="0"/>
              <a:t>HIV infections in the United States and 6 dependent areas were attributed to heterosexual contact. </a:t>
            </a:r>
          </a:p>
          <a:p>
            <a:pPr>
              <a:spcBef>
                <a:spcPts val="0"/>
              </a:spcBef>
            </a:pPr>
            <a:r>
              <a:rPr lang="en-US" dirty="0"/>
              <a:t> </a:t>
            </a:r>
            <a:endParaRPr lang="en-US" b="0" dirty="0"/>
          </a:p>
          <a:p>
            <a:pPr>
              <a:spcBef>
                <a:spcPts val="0"/>
              </a:spcBef>
            </a:pPr>
            <a:r>
              <a:rPr lang="en-US" b="0" dirty="0"/>
              <a:t>Overall, approximately 61%</a:t>
            </a:r>
            <a:r>
              <a:rPr lang="en-US" b="1" dirty="0"/>
              <a:t> </a:t>
            </a:r>
            <a:r>
              <a:rPr lang="en-US" b="0" dirty="0"/>
              <a:t>of diagnosed HIV infections attributed to heterosexual contact were among blacks/African Americans. HIV infection attributed to heterosexual contact when separated by sex also shows approximately 60% of males and 62% of females with diagnosed infection were black/African American. Hispanics/Latinos accounted for 21% of infections for males and 18% for females. Whites accounted for 15% of infections for males and 16% for females. </a:t>
            </a:r>
          </a:p>
          <a:p>
            <a:pPr>
              <a:spcBef>
                <a:spcPts val="0"/>
              </a:spcBef>
            </a:pPr>
            <a:r>
              <a:rPr lang="en-US" dirty="0"/>
              <a:t> </a:t>
            </a:r>
            <a:endParaRPr lang="en-US" b="0" dirty="0"/>
          </a:p>
          <a:p>
            <a:pPr>
              <a:spcBef>
                <a:spcPts val="0"/>
              </a:spcBef>
            </a:pPr>
            <a:r>
              <a:rPr lang="en-US" b="0" dirty="0"/>
              <a:t>Persons of multiple races accounted for approximately 1% for males and 2% for females of diagnosed infections. Asians accounted for approximately 2% each for males and females. American Indians/Alaska Natives and Native Hawaiians/other Pacific Islanders accounted for less</a:t>
            </a:r>
            <a:r>
              <a:rPr lang="en-US" b="0" baseline="0" dirty="0"/>
              <a:t> than 1% each for males and females.</a:t>
            </a:r>
            <a:endParaRPr lang="en-US" b="0" dirty="0"/>
          </a:p>
          <a:p>
            <a:pPr>
              <a:spcBef>
                <a:spcPts val="0"/>
              </a:spcBef>
            </a:pPr>
            <a:r>
              <a:rPr lang="en-US" dirty="0"/>
              <a:t> </a:t>
            </a:r>
          </a:p>
          <a:p>
            <a:pPr marL="0" marR="0" lvl="0" indent="0" algn="l" defTabSz="914400" rtl="0" eaLnBrk="1" fontAlgn="base" latinLnBrk="0" hangingPunct="1">
              <a:lnSpc>
                <a:spcPct val="100000"/>
              </a:lnSpc>
              <a:spcBef>
                <a:spcPts val="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r>
              <a:rPr lang="en-US" sz="1200" baseline="0" dirty="0">
                <a:solidFill>
                  <a:srgbClr val="5F5F5F"/>
                </a:solidFill>
                <a:latin typeface="Calibri" panose="020F0502020204030204" pitchFamily="34" charset="0"/>
              </a:rPr>
              <a:t> </a:t>
            </a:r>
            <a:r>
              <a:rPr lang="en-US" dirty="0">
                <a:solidFill>
                  <a:srgbClr val="5F5F5F"/>
                </a:solidFill>
                <a:latin typeface="Calibri" panose="020F0502020204030204" pitchFamily="34" charset="0"/>
              </a:rPr>
              <a:t>Data have been statistically adjusted to account for missing transmission category.</a:t>
            </a:r>
            <a:r>
              <a:rPr lang="en-US" dirty="0"/>
              <a:t> </a:t>
            </a:r>
            <a:r>
              <a:rPr lang="en-US" sz="1200" dirty="0">
                <a:solidFill>
                  <a:srgbClr val="5F5F5F"/>
                </a:solidFill>
                <a:latin typeface="Calibri" panose="020F0502020204030204" pitchFamily="34" charset="0"/>
              </a:rPr>
              <a:t>Because column totals for numbers were calculated independently of the values for the subpopulations, the values in each column may not sum to the column total.</a:t>
            </a:r>
            <a:endParaRPr lang="en-US" dirty="0"/>
          </a:p>
          <a:p>
            <a:pPr>
              <a:spcBef>
                <a:spcPts val="0"/>
              </a:spcBef>
            </a:pPr>
            <a:r>
              <a:rPr lang="en-US" dirty="0"/>
              <a:t> </a:t>
            </a:r>
          </a:p>
          <a:p>
            <a:pPr>
              <a:spcBef>
                <a:spcPts val="0"/>
              </a:spcBef>
            </a:pPr>
            <a:r>
              <a:rPr lang="en-US" dirty="0"/>
              <a:t>Heterosexual contact is with a person known to have, or to be at high risk for, HIV infection.</a:t>
            </a:r>
          </a:p>
          <a:p>
            <a:pPr>
              <a:spcBef>
                <a:spcPts val="0"/>
              </a:spcBef>
            </a:pPr>
            <a:r>
              <a:rPr lang="en-US" dirty="0"/>
              <a:t> </a:t>
            </a:r>
          </a:p>
          <a:p>
            <a:pPr>
              <a:spcBef>
                <a:spcPts val="0"/>
              </a:spcBef>
            </a:pPr>
            <a:r>
              <a:rPr lang="en-US" dirty="0"/>
              <a:t>Hispanics/Latinos can be of any race.</a:t>
            </a:r>
          </a:p>
          <a:p>
            <a:pPr>
              <a:spcBef>
                <a:spcPts val="0"/>
              </a:spcBef>
            </a:pPr>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31</a:t>
            </a:fld>
            <a:endParaRPr lang="en-US"/>
          </a:p>
        </p:txBody>
      </p:sp>
    </p:spTree>
    <p:extLst>
      <p:ext uri="{BB962C8B-B14F-4D97-AF65-F5344CB8AC3E}">
        <p14:creationId xmlns:p14="http://schemas.microsoft.com/office/powerpoint/2010/main" val="4214439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and 6 dependent areas, the rate of diagnoses of HIV infection amon</a:t>
            </a:r>
            <a:r>
              <a:rPr lang="en-US" b="0" dirty="0"/>
              <a:t>g adults and adolescents was 13.6 per 100,000 population in 2018. The rate of diagnoses of HIV infection for adults and adolescents ranged from zero per 100,000 in American Samoa and the Republic of Palau to 34.6 per 100,000 in the District of Columbia.</a:t>
            </a:r>
          </a:p>
          <a:p>
            <a:r>
              <a:rPr lang="en-US" b="1" dirty="0"/>
              <a:t> </a:t>
            </a:r>
          </a:p>
          <a:p>
            <a:r>
              <a:rPr lang="en-US" dirty="0"/>
              <a:t>The District of Columbia (i.e., Washington, DC) is a city; use caution when comparing the HIV diagnosis rate in DC with the rates in states.</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p>
          <a:p>
            <a:endParaRPr lang="en-US" dirty="0"/>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32</a:t>
            </a:fld>
            <a:endParaRPr lang="en-US"/>
          </a:p>
        </p:txBody>
      </p:sp>
    </p:spTree>
    <p:extLst>
      <p:ext uri="{BB962C8B-B14F-4D97-AF65-F5344CB8AC3E}">
        <p14:creationId xmlns:p14="http://schemas.microsoft.com/office/powerpoint/2010/main" val="1376542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rate (per 100,000 population) of stage 3 (AIDS) classifications among adults and adolescents with HIV infection </a:t>
            </a:r>
            <a:r>
              <a:rPr lang="en-US" b="0" dirty="0"/>
              <a:t>in 2018 for blacks/African Americans (23.8) was approximately 11 times as high as the rate for whites (2.3) and nearly 3 times as high as the rate for Hispanics/Latinos (8.4). </a:t>
            </a:r>
          </a:p>
          <a:p>
            <a:endParaRPr lang="en-US" dirty="0"/>
          </a:p>
          <a:p>
            <a:r>
              <a:rPr lang="en-US" dirty="0"/>
              <a:t>Relatively few cases </a:t>
            </a:r>
            <a:r>
              <a:rPr lang="en-US" b="0" dirty="0"/>
              <a:t>were diagnosed among Asians, American Indians/Alaska Natives, Native Hawaiians/other Pacific Islanders, and persons of multiple races, although the rates for persons of multiple races (14.1), Native Hawaiians/other Pacific Islanders (4.2), and American Indians/Alaska Natives (3.2) were higher than that for whites. The rate among Asians was 2.1 in 2018.</a:t>
            </a:r>
          </a:p>
          <a:p>
            <a:r>
              <a:rPr lang="en-US" dirty="0"/>
              <a:t>  </a:t>
            </a:r>
          </a:p>
          <a:p>
            <a:r>
              <a:rPr lang="en-US" dirty="0"/>
              <a:t>The Asian category includes Asian/Pacific Islander legacy cases (cases that were diagnosed and reported under the pre-1997 Office of Management and Budget race/ethnicity classification system). </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p>
          <a:p>
            <a:endParaRPr lang="en-US" dirty="0"/>
          </a:p>
          <a:p>
            <a:r>
              <a:rPr lang="en-US" dirty="0"/>
              <a:t>Hispanics/Latinos can be of any race.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33</a:t>
            </a:fld>
            <a:endParaRPr lang="en-US"/>
          </a:p>
        </p:txBody>
      </p:sp>
    </p:spTree>
    <p:extLst>
      <p:ext uri="{BB962C8B-B14F-4D97-AF65-F5344CB8AC3E}">
        <p14:creationId xmlns:p14="http://schemas.microsoft.com/office/powerpoint/2010/main" val="11516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 diagnoses of HIV infection classified as stage 3 (AIDS</a:t>
            </a:r>
            <a:r>
              <a:rPr lang="en-US" b="0" dirty="0"/>
              <a:t>) in 2018 among male adults and adolescents, 73% of HIV infections were attributed to male-to-male sexual contact and 13% were attributed to heterosexual contact. Approximately </a:t>
            </a:r>
            <a:r>
              <a:rPr lang="en-US" b="0" i="0" dirty="0"/>
              <a:t>7</a:t>
            </a:r>
            <a:r>
              <a:rPr lang="en-US" b="0" dirty="0"/>
              <a:t>% of HIV infections were attributed to injection drug use,</a:t>
            </a:r>
            <a:r>
              <a:rPr lang="en-US" b="0" baseline="0" dirty="0"/>
              <a:t> 6</a:t>
            </a:r>
            <a:r>
              <a:rPr lang="en-US" b="0" dirty="0"/>
              <a:t>% were attributed to male-to-male sexual contact </a:t>
            </a:r>
            <a:r>
              <a:rPr lang="en-US" b="0" i="1" dirty="0"/>
              <a:t>and </a:t>
            </a:r>
            <a:r>
              <a:rPr lang="en-US" b="0" dirty="0"/>
              <a:t>injection drug use, and 1% were attributed to other transmission categories.</a:t>
            </a:r>
          </a:p>
          <a:p>
            <a:r>
              <a:rPr lang="en-US" dirty="0"/>
              <a:t> </a:t>
            </a:r>
            <a:endParaRPr lang="en-US" b="0" dirty="0"/>
          </a:p>
          <a:p>
            <a:pPr defTabSz="881390" fontAlgn="auto">
              <a:spcBef>
                <a:spcPts val="0"/>
              </a:spcBef>
              <a:spcAft>
                <a:spcPts val="0"/>
              </a:spcAft>
              <a:defRPr/>
            </a:pPr>
            <a:r>
              <a:rPr lang="en-US" b="0" dirty="0"/>
              <a:t>Most (80%) of the infections classified as stage 3 (AIDS) in 2018 among female adults and adolescents were attributed to heterosexual contact, approximately 18% were attributed to injection drug use, and 2% were attributed to other transmission categories.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r>
              <a:rPr lang="en-US" sz="1200" baseline="0" dirty="0">
                <a:solidFill>
                  <a:srgbClr val="5F5F5F"/>
                </a:solidFill>
                <a:latin typeface="Calibri" panose="020F0502020204030204" pitchFamily="34" charset="0"/>
              </a:rPr>
              <a:t> </a:t>
            </a:r>
            <a:r>
              <a:rPr lang="en-US" dirty="0">
                <a:solidFill>
                  <a:srgbClr val="000000"/>
                </a:solidFill>
                <a:latin typeface="Calibri" panose="020F0502020204030204" pitchFamily="34" charset="0"/>
              </a:rPr>
              <a:t>Data have been statistically adjusted to account for missing transmission category. </a:t>
            </a:r>
          </a:p>
          <a:p>
            <a:r>
              <a:rPr lang="en-US" dirty="0"/>
              <a:t> </a:t>
            </a:r>
            <a:r>
              <a:rPr lang="en-US" baseline="30000" dirty="0"/>
              <a:t> </a:t>
            </a:r>
            <a:r>
              <a:rPr lang="en-US" dirty="0"/>
              <a:t> </a:t>
            </a:r>
          </a:p>
          <a:p>
            <a:r>
              <a:rPr lang="en-US" dirty="0"/>
              <a:t>Heterosexual contact is with a person known to have, or to be at high risk for, HIV infection.</a:t>
            </a:r>
          </a:p>
          <a:p>
            <a:r>
              <a:rPr lang="en-US" dirty="0"/>
              <a:t> </a:t>
            </a:r>
          </a:p>
          <a:p>
            <a:pPr defTabSz="881390" fontAlgn="auto">
              <a:spcBef>
                <a:spcPts val="0"/>
              </a:spcBef>
              <a:spcAft>
                <a:spcPts val="0"/>
              </a:spcAft>
              <a:defRPr/>
            </a:pPr>
            <a:r>
              <a:rPr lang="en-US" sz="1200" kern="1200" dirty="0">
                <a:solidFill>
                  <a:schemeClr val="tx1"/>
                </a:solidFill>
                <a:effectLst/>
                <a:latin typeface="+mn-lt"/>
                <a:ea typeface="+mn-ea"/>
                <a:cs typeface="+mn-cs"/>
              </a:rPr>
              <a:t>The “Other” category includes hemophilia, blood transfusion, perinatal exposure, and risk factor not reported or not identified.</a:t>
            </a:r>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34</a:t>
            </a:fld>
            <a:endParaRPr lang="en-US"/>
          </a:p>
        </p:txBody>
      </p:sp>
    </p:spTree>
    <p:extLst>
      <p:ext uri="{BB962C8B-B14F-4D97-AF65-F5344CB8AC3E}">
        <p14:creationId xmlns:p14="http://schemas.microsoft.com/office/powerpoint/2010/main" val="1779640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(per 100,000 population) of stage 3 (AIDS) classifications in 2018 for persons (all ages) with diagnosed HIV infection are shown for each state, the </a:t>
            </a:r>
            <a:r>
              <a:rPr lang="en-US" b="0" dirty="0"/>
              <a:t>District of Columbia, American Samoa, Guam, the Northern Mariana Islands, Puerto Rico, the Republic of Palau, and the U.S. Virgin Islands.</a:t>
            </a:r>
          </a:p>
          <a:p>
            <a:r>
              <a:rPr lang="en-US" b="1" dirty="0"/>
              <a:t> </a:t>
            </a:r>
          </a:p>
          <a:p>
            <a:pPr defTabSz="881390" fontAlgn="auto">
              <a:spcBef>
                <a:spcPts val="0"/>
              </a:spcBef>
              <a:spcAft>
                <a:spcPts val="0"/>
              </a:spcAft>
              <a:defRPr/>
            </a:pPr>
            <a:r>
              <a:rPr lang="en-US" b="0" dirty="0"/>
              <a:t>Areas with the highest rates of stage 3 (AIDS) in 2018 were the District of Columbia (35.3), Georgia (11.6)</a:t>
            </a:r>
            <a:r>
              <a:rPr lang="en-US" b="0" baseline="0" dirty="0"/>
              <a:t>, Florida (9.8), and </a:t>
            </a:r>
            <a:r>
              <a:rPr lang="en-US" b="0" dirty="0"/>
              <a:t>Louisiana (9.1). </a:t>
            </a:r>
          </a:p>
          <a:p>
            <a:pPr defTabSz="881390" fontAlgn="auto">
              <a:spcBef>
                <a:spcPts val="0"/>
              </a:spcBef>
              <a:spcAft>
                <a:spcPts val="0"/>
              </a:spcAft>
              <a:defRPr/>
            </a:pPr>
            <a:endParaRPr lang="en-US" b="0" dirty="0"/>
          </a:p>
          <a:p>
            <a:pPr defTabSz="881390" fontAlgn="auto">
              <a:spcBef>
                <a:spcPts val="0"/>
              </a:spcBef>
              <a:spcAft>
                <a:spcPts val="0"/>
              </a:spcAft>
              <a:defRPr/>
            </a:pPr>
            <a:r>
              <a:rPr lang="en-US" b="0" dirty="0"/>
              <a:t>The District of Columbia (i.e., Washington, DC) is a city; use caution when comparing the stage 3 (AIDS) rate in DC with the rates in states.</a:t>
            </a:r>
          </a:p>
          <a:p>
            <a:pPr defTabSz="881390" fontAlgn="auto">
              <a:spcBef>
                <a:spcPts val="0"/>
              </a:spcBef>
              <a:spcAft>
                <a:spcPts val="0"/>
              </a:spcAft>
              <a:defRPr/>
            </a:pPr>
            <a:endParaRPr lang="en-US" b="0" dirty="0"/>
          </a:p>
          <a:p>
            <a:pPr marL="0" marR="0" lvl="0" indent="0" algn="l" defTabSz="881390" rtl="0" eaLnBrk="1" fontAlgn="auto" latinLnBrk="0" hangingPunct="1">
              <a:lnSpc>
                <a:spcPct val="100000"/>
              </a:lnSpc>
              <a:spcBef>
                <a:spcPts val="0"/>
              </a:spcBef>
              <a:spcAft>
                <a:spcPts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p>
          <a:p>
            <a:pPr defTabSz="881390" fontAlgn="auto">
              <a:spcBef>
                <a:spcPts val="0"/>
              </a:spcBef>
              <a:spcAft>
                <a:spcPts val="0"/>
              </a:spcAft>
              <a:defRPr/>
            </a:pPr>
            <a:endParaRPr lang="en-US" b="0" dirty="0"/>
          </a:p>
          <a:p>
            <a:r>
              <a:rPr lang="en-US" dirty="0"/>
              <a:t>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35</a:t>
            </a:fld>
            <a:endParaRPr lang="en-US"/>
          </a:p>
        </p:txBody>
      </p:sp>
    </p:spTree>
    <p:extLst>
      <p:ext uri="{BB962C8B-B14F-4D97-AF65-F5344CB8AC3E}">
        <p14:creationId xmlns:p14="http://schemas.microsoft.com/office/powerpoint/2010/main" val="94061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2010 through 2017, blacks/African Americans accounted for the largest percentage of diagnoses of HIV infections each year in the United States and 6 dependent areas.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2017, </a:t>
            </a:r>
            <a:r>
              <a:rPr lang="en-US" sz="1200" b="0" kern="1200" dirty="0">
                <a:solidFill>
                  <a:schemeClr val="tx1"/>
                </a:solidFill>
                <a:effectLst/>
                <a:latin typeface="+mn-lt"/>
                <a:ea typeface="+mn-ea"/>
                <a:cs typeface="+mn-cs"/>
              </a:rPr>
              <a:t>44</a:t>
            </a:r>
            <a:r>
              <a:rPr lang="en-US" sz="1200" kern="1200" dirty="0">
                <a:solidFill>
                  <a:schemeClr val="tx1"/>
                </a:solidFill>
                <a:effectLst/>
                <a:latin typeface="+mn-lt"/>
                <a:ea typeface="+mn-ea"/>
                <a:cs typeface="+mn-cs"/>
              </a:rPr>
              <a:t>% of diagnoses were among blacks/African Americans, </a:t>
            </a:r>
            <a:r>
              <a:rPr lang="en-US" sz="1200" b="0" kern="12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among Hispanics/Latinos, </a:t>
            </a:r>
            <a:r>
              <a:rPr lang="en-US" sz="1200" b="0"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among </a:t>
            </a:r>
            <a:r>
              <a:rPr lang="en-US" sz="1200" kern="1200" dirty="0">
                <a:solidFill>
                  <a:schemeClr val="tx1"/>
                </a:solidFill>
                <a:effectLst/>
                <a:latin typeface="+mn-lt"/>
                <a:ea typeface="+mn-ea"/>
                <a:cs typeface="+mn-cs"/>
              </a:rPr>
              <a:t>whites, 3% each among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persons of multiple races and</a:t>
            </a:r>
            <a:r>
              <a:rPr lang="en-US" sz="1200" b="0" kern="1200" dirty="0">
                <a:solidFill>
                  <a:schemeClr val="tx1"/>
                </a:solidFill>
                <a:effectLst/>
                <a:latin typeface="+mn-lt"/>
                <a:ea typeface="+mn-ea"/>
                <a:cs typeface="+mn-cs"/>
              </a:rPr>
              <a:t> Asians, and less than 1% each</a:t>
            </a:r>
            <a:r>
              <a:rPr lang="en-US" sz="1200" b="0" kern="1200" baseline="0" dirty="0">
                <a:solidFill>
                  <a:schemeClr val="tx1"/>
                </a:solidFill>
                <a:effectLst/>
                <a:latin typeface="+mn-lt"/>
                <a:ea typeface="+mn-ea"/>
                <a:cs typeface="+mn-cs"/>
              </a:rPr>
              <a:t> for </a:t>
            </a:r>
            <a:r>
              <a:rPr lang="en-US" sz="1200" b="0" kern="1200" dirty="0">
                <a:solidFill>
                  <a:schemeClr val="tx1"/>
                </a:solidFill>
                <a:effectLst/>
                <a:latin typeface="+mn-lt"/>
                <a:ea typeface="+mn-ea"/>
                <a:cs typeface="+mn-cs"/>
              </a:rPr>
              <a:t>American Indians/Alaska Natives and Native Hawaiians/other Pacific Islanders.</a:t>
            </a:r>
            <a:r>
              <a:rPr lang="en-US" b="0" dirty="0"/>
              <a:t> I</a:t>
            </a:r>
            <a:r>
              <a:rPr lang="en-US" b="0" baseline="0" dirty="0"/>
              <a:t>n</a:t>
            </a:r>
            <a:r>
              <a:rPr lang="en-US" b="0" dirty="0"/>
              <a:t> 2017, the proportion of diagnoses that were</a:t>
            </a:r>
            <a:r>
              <a:rPr lang="en-US" b="0" baseline="0" dirty="0"/>
              <a:t> a</a:t>
            </a:r>
            <a:r>
              <a:rPr lang="en-US" b="0" dirty="0"/>
              <a:t>mong Hispanics/Latinos was greater</a:t>
            </a:r>
            <a:r>
              <a:rPr lang="en-US" b="0" baseline="0" dirty="0"/>
              <a:t> than </a:t>
            </a:r>
            <a:r>
              <a:rPr lang="en-US" b="0" dirty="0"/>
              <a:t>the proportion</a:t>
            </a:r>
            <a:r>
              <a:rPr lang="en-US" b="0" baseline="0" dirty="0"/>
              <a:t> of diagnoses that were among whites.</a:t>
            </a:r>
            <a:endParaRPr lang="en-US" b="0" dirty="0"/>
          </a:p>
          <a:p>
            <a:r>
              <a:rPr lang="en-US" dirty="0"/>
              <a:t> </a:t>
            </a:r>
          </a:p>
          <a:p>
            <a:r>
              <a:rPr lang="en-US" dirty="0"/>
              <a:t>Hispanics/Latinos can be of any race.</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82802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000000"/>
                </a:solidFill>
              </a:rPr>
              <a:t>This slide presents the percentage distribution of adults and adolescents with diagnosed HIV infection from 2010 through 2017, by transmission category, for the United States and 6 dependent areas.</a:t>
            </a:r>
          </a:p>
          <a:p>
            <a:r>
              <a:rPr lang="en-US" dirty="0">
                <a:solidFill>
                  <a:srgbClr val="000000"/>
                </a:solidFill>
              </a:rPr>
              <a:t> </a:t>
            </a:r>
          </a:p>
          <a:p>
            <a:r>
              <a:rPr lang="en-US" dirty="0">
                <a:solidFill>
                  <a:srgbClr val="000000"/>
                </a:solidFill>
              </a:rPr>
              <a:t>The percentage of adults and adolescents with diagnosed HIV infection attributed to male-to-male sexual contact increased from </a:t>
            </a:r>
            <a:r>
              <a:rPr lang="en-US" b="0" dirty="0">
                <a:solidFill>
                  <a:srgbClr val="000000"/>
                </a:solidFill>
              </a:rPr>
              <a:t>60% in 2010 to 66</a:t>
            </a:r>
            <a:r>
              <a:rPr lang="en-US" dirty="0">
                <a:solidFill>
                  <a:srgbClr val="000000"/>
                </a:solidFill>
              </a:rPr>
              <a:t>% in 2017. The percentages of diagnosed HIV infections attributed to injection drug use, male-to-male sexual contact </a:t>
            </a:r>
            <a:r>
              <a:rPr lang="en-US" i="1" dirty="0">
                <a:solidFill>
                  <a:srgbClr val="000000"/>
                </a:solidFill>
              </a:rPr>
              <a:t>and</a:t>
            </a:r>
            <a:r>
              <a:rPr lang="en-US" dirty="0">
                <a:solidFill>
                  <a:srgbClr val="000000"/>
                </a:solidFill>
              </a:rPr>
              <a:t> injection drug use, and heterosexual contact </a:t>
            </a:r>
            <a:r>
              <a:rPr lang="en-US" b="0" dirty="0">
                <a:solidFill>
                  <a:srgbClr val="000000"/>
                </a:solidFill>
              </a:rPr>
              <a:t>decreased</a:t>
            </a:r>
            <a:r>
              <a:rPr lang="en-US" dirty="0">
                <a:solidFill>
                  <a:srgbClr val="000000"/>
                </a:solidFill>
              </a:rPr>
              <a:t> from 2010 through 2017. </a:t>
            </a:r>
            <a:r>
              <a:rPr lang="en-US" sz="1200" b="0" kern="1200" dirty="0">
                <a:solidFill>
                  <a:schemeClr val="tx1"/>
                </a:solidFill>
                <a:effectLst/>
                <a:latin typeface="+mn-lt"/>
                <a:ea typeface="+mn-ea"/>
                <a:cs typeface="+mn-cs"/>
              </a:rPr>
              <a:t>The “Other” transmission category is not displayed as it comprises less than 1% of cases. </a:t>
            </a:r>
            <a:r>
              <a:rPr lang="en-US" sz="1200" kern="1200" dirty="0">
                <a:solidFill>
                  <a:schemeClr val="tx1"/>
                </a:solidFill>
                <a:effectLst/>
                <a:latin typeface="+mn-lt"/>
                <a:ea typeface="+mn-ea"/>
                <a:cs typeface="+mn-cs"/>
              </a:rPr>
              <a:t>The category includes hemophilia, blood transfusion, perinatal exposure, and risk factor not reported or not identified.</a:t>
            </a:r>
          </a:p>
          <a:p>
            <a:r>
              <a:rPr lang="en-US" dirty="0">
                <a:solidFill>
                  <a:srgbClr val="000000"/>
                </a:solidFill>
              </a:rPr>
              <a:t> </a:t>
            </a:r>
          </a:p>
          <a:p>
            <a:r>
              <a:rPr lang="en-US" dirty="0">
                <a:solidFill>
                  <a:srgbClr val="000000"/>
                </a:solidFill>
              </a:rPr>
              <a:t>Data 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to be at high risk for, HIV infection.</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110822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During 2017, there </a:t>
            </a:r>
            <a:r>
              <a:rPr lang="en-US" b="0" dirty="0"/>
              <a:t>were 15,971 deaths of persons with diagnosed HIV infection. Of these, blacks/African Americans had the highest rate (17.4</a:t>
            </a:r>
            <a:r>
              <a:rPr lang="en-US" b="1" dirty="0"/>
              <a:t> </a:t>
            </a:r>
            <a:r>
              <a:rPr lang="en-US" b="0" dirty="0"/>
              <a:t>deaths per 100,000 population) and accounted for approximately 44% of deaths of persons with diagnosed HIV infection. Hispanics/Latinos accounted for approximately 16% of deaths in 2017, with a rate of 4.4</a:t>
            </a:r>
            <a:r>
              <a:rPr lang="en-US" b="1" dirty="0"/>
              <a:t> </a:t>
            </a:r>
            <a:r>
              <a:rPr lang="en-US" b="0" dirty="0"/>
              <a:t>per 100,000 population. Whites accounted for 32% of deaths, with a rate of 2.6 per 100,000 population. </a:t>
            </a:r>
          </a:p>
          <a:p>
            <a:endParaRPr lang="en-US" dirty="0"/>
          </a:p>
          <a:p>
            <a:r>
              <a:rPr lang="en-US" b="0" dirty="0"/>
              <a:t>Relatively few deaths occurred among persons of other races; the rate per 100,000 population of deaths was</a:t>
            </a:r>
            <a:r>
              <a:rPr lang="en-US" b="1" dirty="0"/>
              <a:t> </a:t>
            </a:r>
            <a:r>
              <a:rPr lang="en-US" b="0" dirty="0"/>
              <a:t>15.3 for persons of multiple races, 1.6 for American Indians/Alaska Natives, 1.4 for Native Hawaiians/other Pacific Islanders, and 0.5 for Asians.</a:t>
            </a:r>
          </a:p>
          <a:p>
            <a:r>
              <a:rPr lang="en-US" b="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Deaths of persons with diagnosed HIV infection may be due to any cause (may or may not be HIV-related). </a:t>
            </a:r>
            <a:endParaRPr lang="en-US" dirty="0">
              <a:solidFill>
                <a:srgbClr val="5F5F5F"/>
              </a:solidFill>
              <a:latin typeface="Calibri" panose="020F0502020204030204" pitchFamily="34" charset="0"/>
            </a:endParaRPr>
          </a:p>
          <a:p>
            <a:endParaRPr lang="en-US" dirty="0"/>
          </a:p>
          <a:p>
            <a:r>
              <a:rPr lang="en-US" dirty="0"/>
              <a:t>The Asian category includes Asian/Pacific Islander legacy cases (cases that were diagnosed and reported under the pre-1997 Office of Management and Budget race/ethnicity classification system). </a:t>
            </a:r>
          </a:p>
          <a:p>
            <a:r>
              <a:rPr lang="en-US" dirty="0"/>
              <a:t> </a:t>
            </a:r>
          </a:p>
          <a:p>
            <a:r>
              <a:rPr lang="en-US" dirty="0"/>
              <a:t>Hispanics/Latinos can be of any race.</a:t>
            </a:r>
          </a:p>
          <a:p>
            <a:endParaRPr lang="en-US" dirty="0"/>
          </a:p>
          <a:p>
            <a:r>
              <a:rPr lang="en-US" dirty="0"/>
              <a:t>The total includes one person whose race/ethnicity is unknown.</a:t>
            </a:r>
          </a:p>
          <a:p>
            <a:r>
              <a:rPr lang="en-US" dirty="0"/>
              <a:t>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6</a:t>
            </a:fld>
            <a:endParaRPr lang="en-US"/>
          </a:p>
        </p:txBody>
      </p:sp>
    </p:spTree>
    <p:extLst>
      <p:ext uri="{BB962C8B-B14F-4D97-AF65-F5344CB8AC3E}">
        <p14:creationId xmlns:p14="http://schemas.microsoft.com/office/powerpoint/2010/main" val="363256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At the end of 2017, </a:t>
            </a:r>
            <a:r>
              <a:rPr lang="en-US" sz="1200" b="0" i="0" u="none" strike="noStrike" kern="1200" dirty="0">
                <a:solidFill>
                  <a:schemeClr val="tx1"/>
                </a:solidFill>
                <a:effectLst/>
                <a:latin typeface="+mn-lt"/>
                <a:ea typeface="+mn-ea"/>
                <a:cs typeface="+mn-cs"/>
              </a:rPr>
              <a:t>1,018,346</a:t>
            </a:r>
            <a:r>
              <a:rPr lang="en-US" dirty="0"/>
              <a:t> adults and adolescents were living with diagnosed HIV infection in the United States and 6 dependent areas.  </a:t>
            </a:r>
          </a:p>
          <a:p>
            <a:r>
              <a:rPr lang="en-US" dirty="0"/>
              <a:t> </a:t>
            </a:r>
          </a:p>
          <a:p>
            <a:r>
              <a:rPr lang="en-US" dirty="0"/>
              <a:t>Among </a:t>
            </a:r>
            <a:r>
              <a:rPr lang="en-US" dirty="0">
                <a:solidFill>
                  <a:srgbClr val="000000"/>
                </a:solidFill>
              </a:rPr>
              <a:t>the </a:t>
            </a:r>
            <a:r>
              <a:rPr lang="en-US" sz="1200" b="0" i="0" u="none" strike="noStrike" kern="1200" dirty="0">
                <a:solidFill>
                  <a:schemeClr val="tx1"/>
                </a:solidFill>
                <a:effectLst/>
                <a:latin typeface="+mn-lt"/>
                <a:ea typeface="+mn-ea"/>
                <a:cs typeface="+mn-cs"/>
              </a:rPr>
              <a:t>776,761</a:t>
            </a:r>
            <a:r>
              <a:rPr lang="en-US" b="0" dirty="0">
                <a:solidFill>
                  <a:srgbClr val="000000"/>
                </a:solidFill>
              </a:rPr>
              <a:t> </a:t>
            </a:r>
            <a:r>
              <a:rPr lang="en-US" dirty="0">
                <a:solidFill>
                  <a:srgbClr val="000000"/>
                </a:solidFill>
              </a:rPr>
              <a:t>males </a:t>
            </a:r>
            <a:r>
              <a:rPr lang="en-US" dirty="0"/>
              <a:t>living with diagnosed HIV infection, </a:t>
            </a:r>
            <a:r>
              <a:rPr lang="en-US" b="0" dirty="0"/>
              <a:t>35% were black/African American, 34% were white, and 25% were Hispanic/Latino. Approximately 5% were males of multiple races and approximately 1% were Asian. Less than 1% each were American Indian/Alaska Native and Native Hawaiian/other Pacific Islander.</a:t>
            </a:r>
          </a:p>
          <a:p>
            <a:r>
              <a:rPr lang="en-US" b="0" dirty="0"/>
              <a:t> </a:t>
            </a:r>
          </a:p>
          <a:p>
            <a:r>
              <a:rPr lang="en-US" b="0" dirty="0"/>
              <a:t>Among the </a:t>
            </a:r>
            <a:r>
              <a:rPr lang="en-US" sz="1200" b="0" i="0" u="none" strike="noStrike" kern="1200" dirty="0">
                <a:solidFill>
                  <a:schemeClr val="tx1"/>
                </a:solidFill>
                <a:effectLst/>
                <a:latin typeface="+mn-lt"/>
                <a:ea typeface="+mn-ea"/>
                <a:cs typeface="+mn-cs"/>
              </a:rPr>
              <a:t>241,585</a:t>
            </a:r>
            <a:r>
              <a:rPr lang="en-US" b="0" dirty="0"/>
              <a:t> females living with diagnosed HIV infection, 58% were black/African American, 20% were Hispanic/Latino, and 16% were white. Approximately 5% were females of multiple races and approximately 1% were Asian. Less than 1% each were American Indian/Alaska Native and Native Hawaiian/other Pacific Islander.</a:t>
            </a:r>
            <a:r>
              <a:rPr lang="en-US" dirty="0"/>
              <a:t> </a:t>
            </a:r>
          </a:p>
          <a:p>
            <a:pPr defTabSz="881390">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Asian category includes Asian/Pacific Islander legacy cases (cases that were diagnosed and reported under the pre-1997 Office of Management and Budget race/ethnicity classification system).  Hispanics/Latinos can be of any race.</a:t>
            </a:r>
            <a:r>
              <a:rPr lang="en-US" sz="1200" dirty="0">
                <a:solidFill>
                  <a:srgbClr val="5F5F5F"/>
                </a:solidFill>
                <a:latin typeface="Calibri" panose="020F0502020204030204" pitchFamily="34" charset="0"/>
              </a:rPr>
              <a:t> Unknown race/ethnicity is not displayed because it comprises less than 1% of cases. </a:t>
            </a:r>
          </a:p>
          <a:p>
            <a:endParaRPr lang="en-US" dirty="0"/>
          </a:p>
          <a:p>
            <a:r>
              <a:rPr lang="en-US" dirty="0"/>
              <a:t> Persons living with diagnosed HIV infection are classified as adult or adolescent based on age at year-end 2017.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2431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This slide presents the percentage distribution of adults and adolescents living with diagnosed HIV infection by sex and transmission category at the end of 2017 in the United States and 6 dependent areas.</a:t>
            </a:r>
          </a:p>
          <a:p>
            <a:r>
              <a:rPr lang="en-US" dirty="0"/>
              <a:t> </a:t>
            </a:r>
          </a:p>
          <a:p>
            <a:r>
              <a:rPr lang="en-US" dirty="0"/>
              <a:t>Among the </a:t>
            </a:r>
            <a:r>
              <a:rPr lang="en-US" sz="1200" b="0" i="0" u="none" strike="noStrike" kern="1200" dirty="0">
                <a:solidFill>
                  <a:schemeClr val="tx1"/>
                </a:solidFill>
                <a:effectLst/>
                <a:latin typeface="+mn-lt"/>
                <a:ea typeface="+mn-ea"/>
                <a:cs typeface="+mn-cs"/>
              </a:rPr>
              <a:t>776,761</a:t>
            </a:r>
            <a:r>
              <a:rPr lang="en-US" b="0" dirty="0"/>
              <a:t> </a:t>
            </a:r>
            <a:r>
              <a:rPr lang="en-US" dirty="0"/>
              <a:t>male adults and adolescents living with diagnosed HIV infection at the </a:t>
            </a:r>
            <a:r>
              <a:rPr lang="en-US" b="0" dirty="0"/>
              <a:t>end of 2017, 72% of infections were attributed to male-to-male sexual contact. Approximately 10% to heterosexual contact, 9% of infections were attributed to injection drug use, 7% to male-to-male sexual contact </a:t>
            </a:r>
            <a:r>
              <a:rPr lang="en-US" b="0" i="1" dirty="0"/>
              <a:t>and</a:t>
            </a:r>
            <a:r>
              <a:rPr lang="en-US" b="0" dirty="0"/>
              <a:t> injection drug use,</a:t>
            </a:r>
            <a:r>
              <a:rPr lang="en-US" b="0" baseline="0" dirty="0"/>
              <a:t> and </a:t>
            </a:r>
            <a:r>
              <a:rPr lang="en-US" b="0" dirty="0"/>
              <a:t>1% of males had infection attributed to perinatal exposure. </a:t>
            </a:r>
          </a:p>
          <a:p>
            <a:r>
              <a:rPr lang="en-US" dirty="0"/>
              <a:t> </a:t>
            </a:r>
          </a:p>
          <a:p>
            <a:r>
              <a:rPr lang="en-US" dirty="0"/>
              <a:t>Among the </a:t>
            </a:r>
            <a:r>
              <a:rPr lang="en-US" sz="1200" b="0" i="0" u="none" strike="noStrike" kern="1200" dirty="0">
                <a:solidFill>
                  <a:schemeClr val="tx1"/>
                </a:solidFill>
                <a:effectLst/>
                <a:latin typeface="+mn-lt"/>
                <a:ea typeface="+mn-ea"/>
                <a:cs typeface="+mn-cs"/>
              </a:rPr>
              <a:t>241,585</a:t>
            </a:r>
            <a:r>
              <a:rPr lang="en-US" dirty="0"/>
              <a:t> female adults and adolescents living with diagnosed HIV infection at the end of </a:t>
            </a:r>
            <a:r>
              <a:rPr lang="en-US" b="0" dirty="0"/>
              <a:t>2017, 76% of infections were attributed to heterosexual contact,</a:t>
            </a:r>
            <a:r>
              <a:rPr lang="en-US" b="0" baseline="0" dirty="0"/>
              <a:t> </a:t>
            </a:r>
            <a:r>
              <a:rPr lang="en-US" b="0" dirty="0"/>
              <a:t>21% to injection drug use, and 2% of females had infection attributed to perinatal exposure. </a:t>
            </a:r>
          </a:p>
          <a:p>
            <a:endParaRPr lang="en-US" b="0" dirty="0"/>
          </a:p>
          <a:p>
            <a:r>
              <a:rPr lang="en-US" sz="1200" kern="1200" dirty="0">
                <a:solidFill>
                  <a:schemeClr val="tx1"/>
                </a:solidFill>
                <a:effectLst/>
                <a:latin typeface="+mn-lt"/>
                <a:ea typeface="+mn-ea"/>
                <a:cs typeface="+mn-cs"/>
              </a:rPr>
              <a:t>The “Other” transmission category is not displayed as it </a:t>
            </a:r>
            <a:r>
              <a:rPr lang="en-US" sz="1200" b="0" kern="1200" dirty="0">
                <a:solidFill>
                  <a:schemeClr val="tx1"/>
                </a:solidFill>
                <a:effectLst/>
                <a:latin typeface="+mn-lt"/>
                <a:ea typeface="+mn-ea"/>
                <a:cs typeface="+mn-cs"/>
              </a:rPr>
              <a:t>comprises 1% or less of cases</a:t>
            </a:r>
            <a:r>
              <a:rPr lang="en-US" sz="1200" kern="1200" dirty="0">
                <a:solidFill>
                  <a:schemeClr val="tx1"/>
                </a:solidFill>
                <a:effectLst/>
                <a:latin typeface="+mn-lt"/>
                <a:ea typeface="+mn-ea"/>
                <a:cs typeface="+mn-cs"/>
              </a:rPr>
              <a:t>. The category includes hemophilia, blood transfusion, and risk factor not reported or not identified.</a:t>
            </a:r>
          </a:p>
          <a:p>
            <a:r>
              <a:rPr lang="en-US" b="0" dirty="0"/>
              <a:t> </a:t>
            </a:r>
          </a:p>
          <a:p>
            <a:pPr defTabSz="881390">
              <a:defRPr/>
            </a:pPr>
            <a:r>
              <a:rPr lang="en-US" dirty="0">
                <a:solidFill>
                  <a:srgbClr val="000000"/>
                </a:solidFill>
                <a:latin typeface="Calibri" panose="020F0502020204030204" pitchFamily="34" charset="0"/>
              </a:rPr>
              <a:t>Data have been statistically adjusted to account for missing transmission category</a:t>
            </a:r>
            <a:r>
              <a:rPr lang="en-US" dirty="0">
                <a:solidFill>
                  <a:srgbClr val="000000"/>
                </a:solidFill>
              </a:rPr>
              <a:t>. </a:t>
            </a:r>
          </a:p>
          <a:p>
            <a:r>
              <a:rPr lang="en-US" dirty="0">
                <a:solidFill>
                  <a:srgbClr val="000000"/>
                </a:solidFill>
              </a:rPr>
              <a:t> </a:t>
            </a:r>
          </a:p>
          <a:p>
            <a:r>
              <a:rPr lang="en-US" dirty="0">
                <a:solidFill>
                  <a:srgbClr val="000000"/>
                </a:solidFill>
              </a:rPr>
              <a:t>Heterosexual contact is with a person known to have, or to be at high risk for, HIV infection.</a:t>
            </a:r>
          </a:p>
          <a:p>
            <a:r>
              <a:rPr lang="en-US" dirty="0">
                <a:solidFill>
                  <a:srgbClr val="000000"/>
                </a:solidFill>
              </a:rPr>
              <a:t> </a:t>
            </a:r>
          </a:p>
          <a:p>
            <a:pPr lvl="0">
              <a:lnSpc>
                <a:spcPts val="900"/>
              </a:lnSpc>
              <a:spcBef>
                <a:spcPts val="0"/>
              </a:spcBef>
            </a:pPr>
            <a:r>
              <a:rPr lang="en-US" sz="1200" dirty="0">
                <a:solidFill>
                  <a:srgbClr val="5F5F5F"/>
                </a:solidFill>
                <a:latin typeface="Calibri" panose="020F0502020204030204" pitchFamily="34" charset="0"/>
              </a:rPr>
              <a:t>Perinatal includes persons whose infections were attributed to perinatal transmission, but were aged 13 years and older at the end of 2017.</a:t>
            </a:r>
          </a:p>
          <a:p>
            <a:r>
              <a:rPr lang="en-US" dirty="0">
                <a:solidFill>
                  <a:srgbClr val="000000"/>
                </a:solidFill>
              </a:rPr>
              <a:t> </a:t>
            </a:r>
          </a:p>
          <a:p>
            <a:r>
              <a:rPr lang="en-US" dirty="0">
                <a:solidFill>
                  <a:srgbClr val="000000"/>
                </a:solidFill>
              </a:rPr>
              <a:t>Persons living with diagnosed HIV infection are classified as adult or adolescent based on age at year-end 2017.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8</a:t>
            </a:fld>
            <a:endParaRPr lang="en-US"/>
          </a:p>
        </p:txBody>
      </p:sp>
    </p:spTree>
    <p:extLst>
      <p:ext uri="{BB962C8B-B14F-4D97-AF65-F5344CB8AC3E}">
        <p14:creationId xmlns:p14="http://schemas.microsoft.com/office/powerpoint/2010/main" val="145786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presents r</a:t>
            </a:r>
            <a:r>
              <a:rPr lang="en-US" dirty="0"/>
              <a:t>ates (per 100,000 population) of adults and adolescents living with diagnosed HIV infection at the end of 2017 in the United States and 6 dependent areas.</a:t>
            </a:r>
          </a:p>
          <a:p>
            <a:r>
              <a:rPr lang="en-US" dirty="0"/>
              <a:t> </a:t>
            </a:r>
          </a:p>
          <a:p>
            <a:pPr defTabSz="881390" fontAlgn="auto">
              <a:spcBef>
                <a:spcPts val="0"/>
              </a:spcBef>
              <a:spcAft>
                <a:spcPts val="0"/>
              </a:spcAft>
              <a:defRPr/>
            </a:pPr>
            <a:r>
              <a:rPr lang="en-US" dirty="0"/>
              <a:t>Areas with the highest rates of p</a:t>
            </a:r>
            <a:r>
              <a:rPr lang="en-US" b="0" dirty="0"/>
              <a:t>ersons living with diagnosed HIV infection at the end of 2017 were the District of Columbia (2,398.9), New York (760.2), Maryland (641.0), Florida (612.3),</a:t>
            </a:r>
            <a:r>
              <a:rPr lang="en-US" b="0" baseline="0" dirty="0"/>
              <a:t> </a:t>
            </a:r>
            <a:r>
              <a:rPr lang="en-US" b="0" dirty="0"/>
              <a:t>and the U.S. Virgin Islands (610.8).</a:t>
            </a:r>
          </a:p>
          <a:p>
            <a:pPr defTabSz="881390" fontAlgn="auto">
              <a:spcBef>
                <a:spcPts val="0"/>
              </a:spcBef>
              <a:spcAft>
                <a:spcPts val="0"/>
              </a:spcAft>
              <a:defRPr/>
            </a:pPr>
            <a:r>
              <a:rPr lang="en-US" dirty="0"/>
              <a:t> </a:t>
            </a:r>
          </a:p>
          <a:p>
            <a:r>
              <a:rPr lang="en-US" dirty="0"/>
              <a:t>The District of Columbia (i.e., Washington, DC) is a city; use caution when comparing the rate of persons living with diagnosed HIV infection in DC with the rates in states.</a:t>
            </a:r>
          </a:p>
          <a:p>
            <a:r>
              <a:rPr lang="en-US" dirty="0"/>
              <a:t> </a:t>
            </a:r>
          </a:p>
          <a:p>
            <a:pPr defTabSz="881390">
              <a:defRPr/>
            </a:pPr>
            <a:r>
              <a:rPr lang="en-US" dirty="0">
                <a:solidFill>
                  <a:srgbClr val="5F5F5F"/>
                </a:solidFill>
              </a:rPr>
              <a:t>Data are based on</a:t>
            </a:r>
            <a:r>
              <a:rPr lang="en-US" baseline="0" dirty="0">
                <a:solidFill>
                  <a:srgbClr val="5F5F5F"/>
                </a:solidFill>
              </a:rPr>
              <a:t> address of residence as of December 31, 2017 (i.e., most recent known address). </a:t>
            </a:r>
            <a:endParaRPr lang="en-US" baseline="30000" dirty="0">
              <a:solidFill>
                <a:srgbClr val="5F5F5F"/>
              </a:solidFill>
            </a:endParaRPr>
          </a:p>
          <a:p>
            <a:r>
              <a:rPr lang="en-US" dirty="0"/>
              <a:t> </a:t>
            </a:r>
          </a:p>
          <a:p>
            <a:r>
              <a:rPr lang="en-US" dirty="0"/>
              <a:t>Persons living with a diagnosis of HIV infection are classified as adult or adolescent based on age at year-end 2017.</a:t>
            </a:r>
          </a:p>
        </p:txBody>
      </p:sp>
      <p:sp>
        <p:nvSpPr>
          <p:cNvPr id="4" name="Slide Number Placeholder 3"/>
          <p:cNvSpPr>
            <a:spLocks noGrp="1"/>
          </p:cNvSpPr>
          <p:nvPr>
            <p:ph type="sldNum" sz="quarter" idx="10"/>
          </p:nvPr>
        </p:nvSpPr>
        <p:spPr/>
        <p:txBody>
          <a:bodyPr/>
          <a:lstStyle/>
          <a:p>
            <a:fld id="{6505D353-1430-4CA8-B696-35569935E51E}" type="slidenum">
              <a:rPr lang="en-US" smtClean="0"/>
              <a:pPr/>
              <a:t>9</a:t>
            </a:fld>
            <a:endParaRPr lang="en-US"/>
          </a:p>
        </p:txBody>
      </p:sp>
    </p:spTree>
    <p:extLst>
      <p:ext uri="{BB962C8B-B14F-4D97-AF65-F5344CB8AC3E}">
        <p14:creationId xmlns:p14="http://schemas.microsoft.com/office/powerpoint/2010/main" val="1821708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dirty="0"/>
              <a:t>Title of Presentation – Myriad Pro</a:t>
            </a:r>
            <a:br>
              <a:rPr lang="en-US" dirty="0"/>
            </a:br>
            <a:r>
              <a:rPr lang="en-US" dirty="0"/>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a:t>First level – Myriad Pro, Bold, 28pt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646331"/>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a:p>
            <a:r>
              <a:rPr lang="en-US" b="1" dirty="0">
                <a:solidFill>
                  <a:schemeClr val="tx2">
                    <a:lumMod val="95000"/>
                  </a:schemeClr>
                </a:solidFill>
                <a:latin typeface="Calibri" panose="020F0502020204030204" pitchFamily="34" charset="0"/>
              </a:rPr>
              <a:t>Division</a:t>
            </a:r>
            <a:r>
              <a:rPr lang="en-US" b="1" baseline="0" dirty="0">
                <a:solidFill>
                  <a:schemeClr val="tx2">
                    <a:lumMod val="95000"/>
                  </a:schemeClr>
                </a:solidFill>
                <a:latin typeface="Calibri" panose="020F0502020204030204" pitchFamily="34" charset="0"/>
              </a:rPr>
              <a:t> of HIV/AIDS Prevention</a:t>
            </a:r>
            <a:endParaRPr lang="en-US" b="1" dirty="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idemiology of HIV Infection, 2018.&#10; &#10;For all slides in this series, the following notes apply:&#10; &#10;The Epidemiology of HIV Infection slide set presents and interprets trends in HIV diagnoses for 2013–2017 and provides preliminary data, based on a 6-month reporting delay, for 2018. The standard used for reporting trends in numbers and rates is based on an increase or a decrease of 5% or more during the specified time frame (e.g., when comparing 2010 and 2017). &#10; &#10;Beginning in 2020, CDC will transition to publishing this slide set earlier in the calendar year and will include data reported to CDC’s National HIV Surveillance System through December 31 of the prior year (instead of June 30). The use of data reported to CDC through December will allow for a 12-month reporting lag. In early 2020, CDC will release an update to the 2018 data that will present and interpret trends in HIV diagnoses through 2018. Future editions of this slide set will be published according to the new time line.&#10;&#10;Numbers and rates of diagnosed HIV infection and diagnosed infections classified as stage 3 (AIDS) are based on data from 50 states, the District of Columbia, and 6 U.S. dependent areas. &#10;&#10;Rates for transmission category are not provided because of the absence of denominator data from the U.S. Census Bureau. &#10;&#10;Rates are not calculated by race/ethnicity for the 6 U.S. dependent areas because the U.S. Census Bureau does not collect information from all U.S. dependent areas. &#10;&#10;Data are presented for diagnoses of HIV infection reported to CDC through June 2019. &#10;&#10;Data re-release agreements between CDC and state/local HIV surveillance programs require certain levels of cell suppression at the state and county level in order to ensure confidentiality of personally identifiable information.&#10;">
            <a:extLst>
              <a:ext uri="{FF2B5EF4-FFF2-40B4-BE49-F238E27FC236}">
                <a16:creationId xmlns:a16="http://schemas.microsoft.com/office/drawing/2014/main" id="{D449FBA3-FBEE-4DDC-A0E2-CD12326592FE}"/>
              </a:ext>
            </a:extLst>
          </p:cNvPr>
          <p:cNvPicPr>
            <a:picLocks noChangeAspect="1"/>
          </p:cNvPicPr>
          <p:nvPr/>
        </p:nvPicPr>
        <p:blipFill>
          <a:blip r:embed="rId3"/>
          <a:stretch>
            <a:fillRect/>
          </a:stretch>
        </p:blipFill>
        <p:spPr>
          <a:xfrm>
            <a:off x="267851" y="1205143"/>
            <a:ext cx="8608298" cy="3938357"/>
          </a:xfrm>
          <a:prstGeom prst="rect">
            <a:avLst/>
          </a:prstGeom>
        </p:spPr>
      </p:pic>
    </p:spTree>
    <p:extLst>
      <p:ext uri="{BB962C8B-B14F-4D97-AF65-F5344CB8AC3E}">
        <p14:creationId xmlns:p14="http://schemas.microsoft.com/office/powerpoint/2010/main" val="23783939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
          <p:cNvSpPr txBox="1">
            <a:spLocks noGrp="1"/>
          </p:cNvSpPr>
          <p:nvPr>
            <p:ph type="title"/>
          </p:nvPr>
        </p:nvSpPr>
        <p:spPr>
          <a:xfrm>
            <a:off x="30889" y="134072"/>
            <a:ext cx="9144000" cy="926592"/>
          </a:xfrm>
          <a:prstGeom prst="rect">
            <a:avLst/>
          </a:prstGeom>
        </p:spPr>
        <p:txBody>
          <a:bodyPr anchor="b" anchorCtr="0"/>
          <a:lstStyle/>
          <a:p>
            <a:pPr lvl="0" algn="ctr" eaLnBrk="0" hangingPunct="0">
              <a:lnSpc>
                <a:spcPts val="2600"/>
              </a:lnSpc>
              <a:defRPr/>
            </a:pPr>
            <a:r>
              <a:rPr lang="en-US" sz="2000" dirty="0">
                <a:ea typeface="+mn-ea"/>
                <a:cs typeface="+mn-cs"/>
              </a:rPr>
              <a:t>Rates of Children Aged &lt;13 Years Living with Diagnosed HIV Infection </a:t>
            </a:r>
            <a:br>
              <a:rPr lang="en-US" sz="2000" dirty="0">
                <a:ea typeface="+mn-ea"/>
                <a:cs typeface="+mn-cs"/>
              </a:rPr>
            </a:br>
            <a:r>
              <a:rPr lang="en-US" sz="2000" dirty="0">
                <a:ea typeface="+mn-ea"/>
                <a:cs typeface="+mn-cs"/>
              </a:rPr>
              <a:t>Year-end 2017—United States and 6 Dependent Areas</a:t>
            </a:r>
            <a:br>
              <a:rPr lang="en-US" sz="1800" dirty="0">
                <a:ea typeface="+mn-ea"/>
                <a:cs typeface="+mn-cs"/>
              </a:rPr>
            </a:br>
            <a:r>
              <a:rPr lang="en-US" sz="1800" dirty="0">
                <a:solidFill>
                  <a:srgbClr val="5F5F5F"/>
                </a:solidFill>
                <a:ea typeface="+mn-ea"/>
                <a:cs typeface="+mn-cs"/>
              </a:rPr>
              <a:t>N = 2,073</a:t>
            </a:r>
            <a:r>
              <a:rPr lang="en-US" sz="1900" dirty="0">
                <a:solidFill>
                  <a:srgbClr val="5F5F5F"/>
                </a:solidFill>
                <a:ea typeface="+mn-ea"/>
                <a:cs typeface="+mn-cs"/>
              </a:rPr>
              <a:t>		</a:t>
            </a:r>
            <a:r>
              <a:rPr lang="en-US" sz="1800" dirty="0">
                <a:solidFill>
                  <a:srgbClr val="5F5F5F"/>
                </a:solidFill>
                <a:ea typeface="+mn-ea"/>
                <a:cs typeface="+mn-cs"/>
              </a:rPr>
              <a:t>Total Rate = 3.9</a:t>
            </a:r>
          </a:p>
        </p:txBody>
      </p:sp>
      <p:pic>
        <p:nvPicPr>
          <p:cNvPr id="3" name="Picture 2" descr="This slide presents rates (per 100,000 population) of children living with diagnosed HIV infection at the end of 2017 in the United States and 6 dependent areas.&#10; &#10;Areas with the highest rates of children living with diagnosed HIV infection at the end of 2017 were the District of Columbia (16.2), the U.S. Virgin Islands (10.4), Vermont (8.6), Rhode Island (8.3), Maryland (7.5), and Maine (6.8). &#10; &#10;The District of Columbia (i.e., Washington, DC) is a city; use caution when comparing the rate of persons living with diagnosed HIV infection in DC with the rates in states.&#10; &#10;Data are based on address of residence as of December 31, 2017 (i.e., most recent known address). &#10; &#10;Persons living with a diagnosis of HIV infection are classified as children based on age at year-end 2017. &#10;"/>
          <p:cNvPicPr>
            <a:picLocks noChangeAspect="1"/>
          </p:cNvPicPr>
          <p:nvPr/>
        </p:nvPicPr>
        <p:blipFill>
          <a:blip r:embed="rId3"/>
          <a:stretch>
            <a:fillRect/>
          </a:stretch>
        </p:blipFill>
        <p:spPr>
          <a:xfrm>
            <a:off x="-115215" y="0"/>
            <a:ext cx="9394750" cy="5285690"/>
          </a:xfrm>
          <a:prstGeom prst="rect">
            <a:avLst/>
          </a:prstGeom>
        </p:spPr>
      </p:pic>
      <p:sp>
        <p:nvSpPr>
          <p:cNvPr id="12" name="Text Placeholder 3"/>
          <p:cNvSpPr txBox="1">
            <a:spLocks/>
          </p:cNvSpPr>
          <p:nvPr/>
        </p:nvSpPr>
        <p:spPr>
          <a:xfrm>
            <a:off x="1014519" y="4705216"/>
            <a:ext cx="7176739" cy="29543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3" indent="-284163" fontAlgn="auto">
              <a:lnSpc>
                <a:spcPts val="900"/>
              </a:lnSpc>
              <a:spcBef>
                <a:spcPts val="0"/>
              </a:spcBef>
              <a:spcAft>
                <a:spcPts val="0"/>
              </a:spcAft>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are based on address of residence as of December 31, 2017 (i.e., most recent known address). </a:t>
            </a:r>
            <a:endParaRPr lang="en-US" sz="9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9241839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7871"/>
            <a:ext cx="9144000" cy="857250"/>
          </a:xfrm>
        </p:spPr>
        <p:txBody>
          <a:bodyPr/>
          <a:lstStyle/>
          <a:p>
            <a:pPr algn="ctr">
              <a:lnSpc>
                <a:spcPts val="2600"/>
              </a:lnSpc>
            </a:pPr>
            <a:r>
              <a:rPr lang="en-US" sz="2000" dirty="0"/>
              <a:t>Stage 3 (AIDS) Classifications and Deaths of Persons with Diagnosed HIV Infection Ever Classified as Stage 3 (AIDS), among Adults and Adolescents, 1985–2017</a:t>
            </a:r>
            <a:br>
              <a:rPr lang="en-US" sz="2000" dirty="0"/>
            </a:br>
            <a:r>
              <a:rPr lang="en-US" sz="2000" dirty="0"/>
              <a:t>United States and 6 Dependent Areas</a:t>
            </a:r>
          </a:p>
        </p:txBody>
      </p:sp>
      <p:pic>
        <p:nvPicPr>
          <p:cNvPr id="4" name="Picture 3" descr="The upper curve on the line graph represents the number of stage 3 (AIDS) classifications among adults and adolescents with diagnosed HIV infection in the United States and dependent areas, by year of classification from 1985 through 2017; the lower curve represents the number of deaths of adults and adolescents with diagnosed HIV infection ever classified with stage 3 (AIDS), by year of death from 1985 through 2017. &#10;&#10;The peak in stage 3 (AIDS) in 1993 can be associated with the expansion of the HIV surveillance case definition implemented in January 1993. The overall declines in stage 3 (AIDS) and deaths of persons with stage 3 (AIDS) are due in part to the success of highly active antiretroviral therapies, introduced in 1996.&#10; &#10;In recent years, stage 3 (AIDS) classifications and deaths of persons with stage 3 (AIDS) have continued to decline.&#10; &#10;Deaths of persons with stage 3 (AIDS) may be due to any cause (may not be HIV-related). Deaths of persons with stage 3 (AIDS) are classified as adult or adolescent based on age at death. &#10;"/>
          <p:cNvPicPr>
            <a:picLocks noChangeAspect="1"/>
          </p:cNvPicPr>
          <p:nvPr/>
        </p:nvPicPr>
        <p:blipFill>
          <a:blip r:embed="rId3"/>
          <a:stretch>
            <a:fillRect/>
          </a:stretch>
        </p:blipFill>
        <p:spPr>
          <a:xfrm>
            <a:off x="127419" y="1105121"/>
            <a:ext cx="8671489" cy="3580274"/>
          </a:xfrm>
          <a:prstGeom prst="rect">
            <a:avLst/>
          </a:prstGeom>
        </p:spPr>
      </p:pic>
      <p:sp>
        <p:nvSpPr>
          <p:cNvPr id="8" name="Text Placeholder 3"/>
          <p:cNvSpPr txBox="1">
            <a:spLocks/>
          </p:cNvSpPr>
          <p:nvPr/>
        </p:nvSpPr>
        <p:spPr>
          <a:xfrm>
            <a:off x="978239" y="4696077"/>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Deaths of persons with HIV infection, stage 3 (AIDS) may be due to any cause</a:t>
            </a:r>
            <a:r>
              <a:rPr lang="en-US" sz="900" dirty="0">
                <a:solidFill>
                  <a:srgbClr val="5F5F5F"/>
                </a:solidFill>
                <a:latin typeface="Calibri" panose="020F0502020204030204" pitchFamily="34" charset="0"/>
              </a:rPr>
              <a:t>.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35786202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05" y="227533"/>
            <a:ext cx="8749860" cy="857250"/>
          </a:xfrm>
        </p:spPr>
        <p:txBody>
          <a:bodyPr/>
          <a:lstStyle/>
          <a:p>
            <a:pPr algn="ctr">
              <a:lnSpc>
                <a:spcPts val="2600"/>
              </a:lnSpc>
            </a:pPr>
            <a:r>
              <a:rPr lang="en-US" sz="2000" dirty="0"/>
              <a:t>Stage 3 (AIDS) Classifications among Adults and Adolescents with Diagnosed HIV Infection, by Race/Ethnicity and Year of Classification, 1985–2017—United States and 6 Dependent Areas</a:t>
            </a:r>
          </a:p>
        </p:txBody>
      </p:sp>
      <p:pic>
        <p:nvPicPr>
          <p:cNvPr id="3" name="Picture 2" descr="During the early 1990’s the numbers of HIV infections classified as stage 3 (AIDS) among whites, blacks/African Americans and Hispanics/Latinos increased, peaked during 1992–1993, and then decreased since that time. However, decreases were not consistent across races/ethnicities: stage 3 (AIDS) among blacks/African Americans surpassed whites for the first time in 1994 and has remained higher than all races/ethnicities since that time.&#10;  &#10;The Asian category includes Asian/Pacific Islander legacy cases (cases that were diagnosed and reported under the pre-1997 Office of Management and Budget race/ethnicity classification system). Hispanics/Latinos can be of any race. Unknown race/ethnicity is not displayed because it comprises less than 1% of cases. &#10;"/>
          <p:cNvPicPr>
            <a:picLocks noChangeAspect="1"/>
          </p:cNvPicPr>
          <p:nvPr/>
        </p:nvPicPr>
        <p:blipFill>
          <a:blip r:embed="rId3"/>
          <a:stretch>
            <a:fillRect/>
          </a:stretch>
        </p:blipFill>
        <p:spPr>
          <a:xfrm>
            <a:off x="215505" y="938520"/>
            <a:ext cx="8797290" cy="3871296"/>
          </a:xfrm>
          <a:prstGeom prst="rect">
            <a:avLst/>
          </a:prstGeom>
        </p:spPr>
      </p:pic>
      <p:sp>
        <p:nvSpPr>
          <p:cNvPr id="28" name="Text Placeholder 3"/>
          <p:cNvSpPr>
            <a:spLocks noGrp="1"/>
          </p:cNvSpPr>
          <p:nvPr>
            <p:ph type="body" sz="quarter" idx="10"/>
          </p:nvPr>
        </p:nvSpPr>
        <p:spPr>
          <a:xfrm>
            <a:off x="1046765" y="4663553"/>
            <a:ext cx="6781800" cy="312951"/>
          </a:xfrm>
          <a:prstGeom prst="rect">
            <a:avLst/>
          </a:prstGeom>
        </p:spPr>
        <p:txBody>
          <a:bodyPr/>
          <a:lstStyle/>
          <a:p>
            <a:pPr fontAlgn="auto">
              <a:lnSpc>
                <a:spcPts val="900"/>
              </a:lnSpc>
              <a:spcBef>
                <a:spcPts val="0"/>
              </a:spcBef>
              <a:spcAft>
                <a:spcPts val="0"/>
              </a:spcAft>
              <a:buClrTx/>
              <a:buNone/>
            </a:pPr>
            <a:r>
              <a:rPr lang="en-US" sz="900" i="1" dirty="0">
                <a:solidFill>
                  <a:srgbClr val="5F5F5F"/>
                </a:solidFill>
              </a:rPr>
              <a:t>Note</a:t>
            </a:r>
            <a:r>
              <a:rPr lang="en-US" sz="900" dirty="0">
                <a:solidFill>
                  <a:srgbClr val="5F5F5F"/>
                </a:solidFill>
              </a:rPr>
              <a:t>. Unknown race/ethnicity is not displayed because it comprises less than 1% of cases. </a:t>
            </a:r>
            <a:endParaRPr lang="en-US" sz="900" baseline="30000" dirty="0">
              <a:solidFill>
                <a:srgbClr val="5F5F5F"/>
              </a:solidFill>
            </a:endParaRPr>
          </a:p>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a:p>
            <a:pPr lvl="0" fontAlgn="auto">
              <a:lnSpc>
                <a:spcPts val="900"/>
              </a:lnSpc>
              <a:spcBef>
                <a:spcPts val="0"/>
              </a:spcBef>
              <a:spcAft>
                <a:spcPts val="0"/>
              </a:spcAft>
              <a:buClrTx/>
              <a:buNone/>
            </a:pPr>
            <a:r>
              <a:rPr lang="en-US" sz="900" baseline="30000" dirty="0">
                <a:solidFill>
                  <a:srgbClr val="5F5F5F"/>
                </a:solidFill>
              </a:rPr>
              <a:t>b</a:t>
            </a:r>
            <a:r>
              <a:rPr lang="en-US" sz="900" dirty="0">
                <a:solidFill>
                  <a:srgbClr val="5F5F5F"/>
                </a:solidFill>
              </a:rPr>
              <a:t> Includes Asian/Pacific Islander legacy cases.</a:t>
            </a:r>
          </a:p>
        </p:txBody>
      </p:sp>
    </p:spTree>
    <p:extLst>
      <p:ext uri="{BB962C8B-B14F-4D97-AF65-F5344CB8AC3E}">
        <p14:creationId xmlns:p14="http://schemas.microsoft.com/office/powerpoint/2010/main" val="41151500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0" y="193946"/>
            <a:ext cx="8749860" cy="857250"/>
          </a:xfrm>
        </p:spPr>
        <p:txBody>
          <a:bodyPr/>
          <a:lstStyle/>
          <a:p>
            <a:pPr algn="ctr">
              <a:lnSpc>
                <a:spcPts val="2600"/>
              </a:lnSpc>
            </a:pPr>
            <a:r>
              <a:rPr lang="en-US" sz="2000" dirty="0"/>
              <a:t>Percentages of Stage 3 (AIDS) Classifications among Adults and Adolescents with Diagnosed HIV Infection, by Race/Ethnicity and Year of Classification </a:t>
            </a:r>
            <a:br>
              <a:rPr lang="en-US" sz="2000" dirty="0"/>
            </a:br>
            <a:r>
              <a:rPr lang="en-US" sz="2000" dirty="0"/>
              <a:t>1985–2017—United States and 6 Dependent Areas</a:t>
            </a:r>
          </a:p>
        </p:txBody>
      </p:sp>
      <p:pic>
        <p:nvPicPr>
          <p:cNvPr id="5" name="Picture 4" descr="The percentage distribution of HIV infections classified as stage 3 (AIDS) among racial/ethnic groups has changed since 1985. Among persons with infection classified as stage 3 (AIDS), the percentage that were white has decreased while the percentage that were black/African American and Hispanic/Latino has increased. &#10; &#10;Of persons with infection classified as stage 3 (AIDS) in the United States and dependent areas in 2017, 46% were black/African American, 24% were white, 23% were Hispanic/Latino, 4% were persons of multiple races, 2% were Asian, and less than 1% each were American Indian/Alaska Native and Native Hawaiian/other Pacific Islander.&#10;  &#10;The Asian category includes Asian/Pacific Islander legacy cases (cases that were diagnosed and reported under the pre-1997 Office of Management and Budget race/ethnicity classification system). Hispanics/Latinos can be of any race. Unknown race/ethnicity is not displayed because it comprises less than 1% of cases. &#10;"/>
          <p:cNvPicPr>
            <a:picLocks noChangeAspect="1"/>
          </p:cNvPicPr>
          <p:nvPr/>
        </p:nvPicPr>
        <p:blipFill>
          <a:blip r:embed="rId3"/>
          <a:stretch>
            <a:fillRect/>
          </a:stretch>
        </p:blipFill>
        <p:spPr>
          <a:xfrm>
            <a:off x="186185" y="945933"/>
            <a:ext cx="8754615" cy="3828620"/>
          </a:xfrm>
          <a:prstGeom prst="rect">
            <a:avLst/>
          </a:prstGeom>
        </p:spPr>
      </p:pic>
      <p:sp>
        <p:nvSpPr>
          <p:cNvPr id="28" name="Text Placeholder 3"/>
          <p:cNvSpPr>
            <a:spLocks noGrp="1"/>
          </p:cNvSpPr>
          <p:nvPr>
            <p:ph type="body" sz="quarter" idx="10"/>
          </p:nvPr>
        </p:nvSpPr>
        <p:spPr>
          <a:xfrm>
            <a:off x="978473" y="4669290"/>
            <a:ext cx="6781800" cy="366050"/>
          </a:xfrm>
          <a:prstGeom prst="rect">
            <a:avLst/>
          </a:prstGeom>
        </p:spPr>
        <p:txBody>
          <a:bodyPr/>
          <a:lstStyle/>
          <a:p>
            <a:pPr fontAlgn="auto">
              <a:lnSpc>
                <a:spcPts val="900"/>
              </a:lnSpc>
              <a:spcBef>
                <a:spcPts val="0"/>
              </a:spcBef>
              <a:spcAft>
                <a:spcPts val="0"/>
              </a:spcAft>
              <a:buClrTx/>
              <a:buNone/>
            </a:pPr>
            <a:r>
              <a:rPr lang="en-US" sz="900" i="1" dirty="0">
                <a:solidFill>
                  <a:srgbClr val="5F5F5F"/>
                </a:solidFill>
              </a:rPr>
              <a:t>Note</a:t>
            </a:r>
            <a:r>
              <a:rPr lang="en-US" sz="900" dirty="0">
                <a:solidFill>
                  <a:srgbClr val="5F5F5F"/>
                </a:solidFill>
              </a:rPr>
              <a:t>. Unknown race/ethnicity is not displayed because it comprises less than 1% of cases. </a:t>
            </a:r>
            <a:endParaRPr lang="en-US" sz="900" baseline="30000" dirty="0">
              <a:solidFill>
                <a:srgbClr val="5F5F5F"/>
              </a:solidFill>
            </a:endParaRPr>
          </a:p>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a:p>
            <a:pPr lvl="0" fontAlgn="auto">
              <a:lnSpc>
                <a:spcPts val="900"/>
              </a:lnSpc>
              <a:spcBef>
                <a:spcPts val="0"/>
              </a:spcBef>
              <a:spcAft>
                <a:spcPts val="0"/>
              </a:spcAft>
              <a:buClrTx/>
              <a:buNone/>
            </a:pPr>
            <a:r>
              <a:rPr lang="en-US" sz="900" baseline="30000" dirty="0">
                <a:solidFill>
                  <a:srgbClr val="5F5F5F"/>
                </a:solidFill>
              </a:rPr>
              <a:t>b</a:t>
            </a:r>
            <a:r>
              <a:rPr lang="en-US" sz="900" dirty="0">
                <a:solidFill>
                  <a:srgbClr val="5F5F5F"/>
                </a:solidFill>
              </a:rPr>
              <a:t> Includes Asian/Pacific Islander legacy cases.</a:t>
            </a:r>
          </a:p>
        </p:txBody>
      </p:sp>
    </p:spTree>
    <p:extLst>
      <p:ext uri="{BB962C8B-B14F-4D97-AF65-F5344CB8AC3E}">
        <p14:creationId xmlns:p14="http://schemas.microsoft.com/office/powerpoint/2010/main" val="8739932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0" y="284882"/>
            <a:ext cx="8749860" cy="857250"/>
          </a:xfrm>
        </p:spPr>
        <p:txBody>
          <a:bodyPr/>
          <a:lstStyle/>
          <a:p>
            <a:pPr algn="ctr">
              <a:lnSpc>
                <a:spcPts val="2600"/>
              </a:lnSpc>
            </a:pPr>
            <a:r>
              <a:rPr lang="en-US" sz="2000" dirty="0"/>
              <a:t>Stage 3 (AIDS) Classifications among Adults and Adolescents with Diagnosed HIV Infection, by Transmission Category and Year of Classification, 1985–2017</a:t>
            </a:r>
            <a:br>
              <a:rPr lang="en-US" sz="2000" dirty="0"/>
            </a:br>
            <a:r>
              <a:rPr lang="en-US" sz="2000" dirty="0"/>
              <a:t>United States and 6 Dependent Areas</a:t>
            </a:r>
          </a:p>
        </p:txBody>
      </p:sp>
      <p:pic>
        <p:nvPicPr>
          <p:cNvPr id="3" name="Picture 2" descr="Despite decreases, the number of HIV infections classified as stage 3 (AIDS) among persons with infection attributed to male-to-male sexual contact continues to represent the highest number of stage 3 (AIDS) classifications each year. Stage 3 (AIDS) classifications among persons with HIV infection attributed to injection drug use peaked in 1993 and have continued to decline since then. Stage 3 (AIDS) classifications among persons with HIV infection attributed to heterosexual contact increased through the mid-1990s and then remained stable until classifications started to decrease in 2004. Stage 3 (AIDS) among persons with HIV infection attributed to heterosexual contact surpassed the number of those attributed to injection drug use for the first time in 2000 and have continued to account for the second highest number of infections classified as stage 3 (AIDS) annually since that time.&#10;&#10;Data have been statistically adjusted to account for missing transmission category.&#10; &#10;Heterosexual contact is with a person known to have, or to be at high risk for, HIV infection.&#10;&#10;The “Other” category includes hemophilia, blood transfusion, perinatal exposure, and risk factor not reported or not identified.&#10;"/>
          <p:cNvPicPr>
            <a:picLocks noChangeAspect="1"/>
          </p:cNvPicPr>
          <p:nvPr/>
        </p:nvPicPr>
        <p:blipFill>
          <a:blip r:embed="rId3"/>
          <a:stretch>
            <a:fillRect/>
          </a:stretch>
        </p:blipFill>
        <p:spPr>
          <a:xfrm>
            <a:off x="126099" y="848454"/>
            <a:ext cx="8637225" cy="3814827"/>
          </a:xfrm>
          <a:prstGeom prst="rect">
            <a:avLst/>
          </a:prstGeom>
        </p:spPr>
      </p:pic>
      <p:sp>
        <p:nvSpPr>
          <p:cNvPr id="28" name="Text Placeholder 3"/>
          <p:cNvSpPr>
            <a:spLocks noGrp="1"/>
          </p:cNvSpPr>
          <p:nvPr>
            <p:ph type="body" sz="quarter" idx="10"/>
          </p:nvPr>
        </p:nvSpPr>
        <p:spPr>
          <a:xfrm>
            <a:off x="1053812" y="4551522"/>
            <a:ext cx="6781800" cy="389459"/>
          </a:xfrm>
          <a:prstGeom prst="rect">
            <a:avLst/>
          </a:prstGeom>
        </p:spPr>
        <p:txBody>
          <a:bodyPr/>
          <a:lstStyle/>
          <a:p>
            <a:pPr marL="0" indent="0">
              <a:lnSpc>
                <a:spcPts val="900"/>
              </a:lnSpc>
              <a:spcBef>
                <a:spcPts val="0"/>
              </a:spcBef>
              <a:buNone/>
            </a:pPr>
            <a:r>
              <a:rPr lang="en-US" sz="900" i="1" dirty="0">
                <a:solidFill>
                  <a:srgbClr val="5F5F5F"/>
                </a:solidFill>
              </a:rPr>
              <a:t>Note. </a:t>
            </a:r>
            <a:r>
              <a:rPr lang="en-US" sz="900" dirty="0">
                <a:solidFill>
                  <a:srgbClr val="5F5F5F"/>
                </a:solidFill>
              </a:rPr>
              <a:t>Data have been statistically adjusted to account for missing transmission category.</a:t>
            </a:r>
            <a:endParaRPr lang="en-US" sz="900" baseline="30000" dirty="0"/>
          </a:p>
          <a:p>
            <a:pPr marL="0" indent="0">
              <a:lnSpc>
                <a:spcPts val="900"/>
              </a:lnSpc>
              <a:spcBef>
                <a:spcPts val="0"/>
              </a:spcBef>
              <a:buNone/>
            </a:pPr>
            <a:r>
              <a:rPr lang="en-US" sz="900" baseline="30000" dirty="0"/>
              <a:t>a</a:t>
            </a:r>
            <a:r>
              <a:rPr lang="en-US" sz="900" dirty="0"/>
              <a:t> Heterosexual contact with a person known to have, or to be at high risk for, HIV infection.</a:t>
            </a:r>
          </a:p>
          <a:p>
            <a:pPr marL="0" indent="0">
              <a:lnSpc>
                <a:spcPts val="900"/>
              </a:lnSpc>
              <a:spcBef>
                <a:spcPts val="0"/>
              </a:spcBef>
              <a:buNone/>
            </a:pPr>
            <a:r>
              <a:rPr lang="en-US" sz="900" baseline="30000" dirty="0"/>
              <a:t>b</a:t>
            </a:r>
            <a:r>
              <a:rPr lang="en-US" sz="900" dirty="0"/>
              <a:t> Includes hemophilia, blood transfusion, perinatal exposure, and risk factor not reported or not identified.</a:t>
            </a:r>
          </a:p>
        </p:txBody>
      </p:sp>
    </p:spTree>
    <p:extLst>
      <p:ext uri="{BB962C8B-B14F-4D97-AF65-F5344CB8AC3E}">
        <p14:creationId xmlns:p14="http://schemas.microsoft.com/office/powerpoint/2010/main" val="38382082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39" y="217268"/>
            <a:ext cx="8749860" cy="857250"/>
          </a:xfrm>
        </p:spPr>
        <p:txBody>
          <a:bodyPr/>
          <a:lstStyle/>
          <a:p>
            <a:pPr algn="ctr">
              <a:lnSpc>
                <a:spcPts val="2600"/>
              </a:lnSpc>
            </a:pPr>
            <a:r>
              <a:rPr lang="en-US" sz="2000" dirty="0"/>
              <a:t>Percentages of Stage 3 (AIDS) Classifications among Adults and Adolescents with Diagnosed HIV Infection, by Transmission Category and Year of Classification</a:t>
            </a:r>
            <a:br>
              <a:rPr lang="en-US" sz="2000" dirty="0"/>
            </a:br>
            <a:r>
              <a:rPr lang="en-US" sz="2000" dirty="0"/>
              <a:t>1985–2017—United States and 6 Dependent Areas</a:t>
            </a:r>
          </a:p>
        </p:txBody>
      </p:sp>
      <p:pic>
        <p:nvPicPr>
          <p:cNvPr id="3" name="Picture 2" descr="The percentage distribution of HIV infections classified as stage 3 (AIDS) by transmission category has shifted since 1985. In 1985, male-to-male sexual contact accounted for approximately 65% of all stage 3 (AIDS) classifications; this percentage reached its lowest point in 1999 at 40%. Since then, the percentage among persons with HIV infection attributed to male-to-male sexual contact has increased and in 2017 this transmission category accounted for 55% of all infections classified as stage 3 (AIDS).&#10; &#10;The percentage of stage 3 (AIDS) classifications among persons with HIV infection attributed to injection drug use increased from 20% to 31% during 1985–1993 and decreased since that time, accounting for 10% in 2017. &#10; &#10;The percentage of stage 3 (AIDS) classifications among persons with HIV infection attributed to male-to-male sexual contact and injection drug use decreased from 9% in 1985 to 4% in 2017. &#10; &#10;The percentage of stage 3 (AIDS) classifications among persons with HIV infection attributed to heterosexual contact increased from 3% in 1985 to 30% in 2017. &#10; &#10;The remaining stage 3 (AIDS) classifications were among persons with HIV infection attributed to other transmission categories which include hemophilia, blood transfusion, perinatal exposure, and risk factor not reported or not identified.&#10;  &#10;Data have been statistically adjusted to account for missing transmission category.&#10;&#10;Heterosexual contact is with a person known to have, or to be at high risk for, HIV infection.&#10;"/>
          <p:cNvPicPr>
            <a:picLocks noChangeAspect="1"/>
          </p:cNvPicPr>
          <p:nvPr/>
        </p:nvPicPr>
        <p:blipFill>
          <a:blip r:embed="rId3"/>
          <a:stretch>
            <a:fillRect/>
          </a:stretch>
        </p:blipFill>
        <p:spPr>
          <a:xfrm>
            <a:off x="367853" y="751936"/>
            <a:ext cx="8396032" cy="3835065"/>
          </a:xfrm>
          <a:prstGeom prst="rect">
            <a:avLst/>
          </a:prstGeom>
        </p:spPr>
      </p:pic>
      <p:sp>
        <p:nvSpPr>
          <p:cNvPr id="28" name="Text Placeholder 3"/>
          <p:cNvSpPr>
            <a:spLocks noGrp="1"/>
          </p:cNvSpPr>
          <p:nvPr>
            <p:ph type="body" sz="quarter" idx="10"/>
          </p:nvPr>
        </p:nvSpPr>
        <p:spPr>
          <a:xfrm>
            <a:off x="1077638" y="4587001"/>
            <a:ext cx="6781800" cy="363070"/>
          </a:xfrm>
          <a:prstGeom prst="rect">
            <a:avLst/>
          </a:prstGeom>
        </p:spPr>
        <p:txBody>
          <a:bodyPr/>
          <a:lstStyle/>
          <a:p>
            <a:pPr lvl="0" fontAlgn="auto">
              <a:lnSpc>
                <a:spcPts val="900"/>
              </a:lnSpc>
              <a:spcBef>
                <a:spcPts val="0"/>
              </a:spcBef>
              <a:spcAft>
                <a:spcPts val="0"/>
              </a:spcAft>
              <a:buClrTx/>
              <a:buNone/>
            </a:pPr>
            <a:r>
              <a:rPr lang="en-US" sz="900" i="1" dirty="0">
                <a:solidFill>
                  <a:srgbClr val="5F5F5F"/>
                </a:solidFill>
              </a:rPr>
              <a:t>Note. </a:t>
            </a:r>
            <a:r>
              <a:rPr lang="en-US" sz="900" dirty="0">
                <a:solidFill>
                  <a:srgbClr val="5F5F5F"/>
                </a:solidFill>
              </a:rPr>
              <a:t>Data have been statistically adjusted to account for missing transmission category.</a:t>
            </a:r>
            <a:endParaRPr lang="en-US" sz="900" baseline="30000" dirty="0">
              <a:solidFill>
                <a:srgbClr val="5F5F5F"/>
              </a:solidFill>
            </a:endParaRPr>
          </a:p>
          <a:p>
            <a:pPr lvl="0" fontAlgn="auto">
              <a:lnSpc>
                <a:spcPts val="900"/>
              </a:lnSpc>
              <a:spcBef>
                <a:spcPts val="0"/>
              </a:spcBef>
              <a:spcAft>
                <a:spcPts val="0"/>
              </a:spcAft>
              <a:buClrTx/>
              <a:buNone/>
            </a:pPr>
            <a:r>
              <a:rPr lang="en-US" sz="900" baseline="30000" dirty="0">
                <a:solidFill>
                  <a:srgbClr val="5F5F5F"/>
                </a:solidFill>
              </a:rPr>
              <a:t>a</a:t>
            </a:r>
            <a:r>
              <a:rPr lang="en-US" sz="900" dirty="0">
                <a:solidFill>
                  <a:srgbClr val="5F5F5F"/>
                </a:solidFill>
              </a:rPr>
              <a:t> Heterosexual contact with a person known to have, or to be at high risk for, HIV infection.</a:t>
            </a:r>
          </a:p>
          <a:p>
            <a:pPr lvl="0" fontAlgn="auto">
              <a:lnSpc>
                <a:spcPts val="900"/>
              </a:lnSpc>
              <a:spcBef>
                <a:spcPts val="0"/>
              </a:spcBef>
              <a:spcAft>
                <a:spcPts val="0"/>
              </a:spcAft>
              <a:buClrTx/>
              <a:buNone/>
            </a:pPr>
            <a:r>
              <a:rPr lang="en-US" sz="900" baseline="30000" dirty="0">
                <a:solidFill>
                  <a:srgbClr val="5F5F5F"/>
                </a:solidFill>
              </a:rPr>
              <a:t>b</a:t>
            </a:r>
            <a:r>
              <a:rPr lang="en-US" sz="900" dirty="0">
                <a:solidFill>
                  <a:srgbClr val="5F5F5F"/>
                </a:solidFill>
              </a:rPr>
              <a:t> Includes hemophilia, blood transfusion, perinatal exposure, and risk factor not reported or not identified.</a:t>
            </a:r>
          </a:p>
        </p:txBody>
      </p:sp>
    </p:spTree>
    <p:extLst>
      <p:ext uri="{BB962C8B-B14F-4D97-AF65-F5344CB8AC3E}">
        <p14:creationId xmlns:p14="http://schemas.microsoft.com/office/powerpoint/2010/main" val="19968694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1720"/>
            <a:ext cx="9144000" cy="857250"/>
          </a:xfrm>
        </p:spPr>
        <p:txBody>
          <a:bodyPr/>
          <a:lstStyle/>
          <a:p>
            <a:pPr algn="ctr">
              <a:lnSpc>
                <a:spcPts val="2600"/>
              </a:lnSpc>
            </a:pPr>
            <a:r>
              <a:rPr lang="en-US" sz="2000" dirty="0"/>
              <a:t>Adults and Adolescents Living with Diagnosed HIV Infection Ever Classified as </a:t>
            </a:r>
            <a:br>
              <a:rPr lang="en-US" sz="2000" dirty="0"/>
            </a:br>
            <a:r>
              <a:rPr lang="en-US" sz="2000" dirty="0"/>
              <a:t>Stage 3 (AIDS), by Sex, 1993–2017—United States and 6 Dependent Areas</a:t>
            </a:r>
          </a:p>
        </p:txBody>
      </p:sp>
      <p:pic>
        <p:nvPicPr>
          <p:cNvPr id="4" name="Picture 3" descr="This slide presents increases in the number of adults and adolescents living with diagnosed HIV infection ever classified as stage 3 (AIDS) in the United States and dependent areas from 1993 through the end of 2016, by sex. The increase is due primarily to the widespread use of highly active antiretroviral therapy, introduced in 1996, which has delayed the progression of HIV infection to death.&#10;&#10;At the end of 2017, approximately 533,556 adults and adolescents were living with HIV infection ever classified as stage 3 (AIDS); of these, 76% were male and 24% were female. &#10;&#10;Persons living with HIV infection ever classified as stage 3 (AIDS) are classified as adult or adolescent based on age at end of 2017."/>
          <p:cNvPicPr>
            <a:picLocks noChangeAspect="1"/>
          </p:cNvPicPr>
          <p:nvPr/>
        </p:nvPicPr>
        <p:blipFill>
          <a:blip r:embed="rId3"/>
          <a:stretch>
            <a:fillRect/>
          </a:stretch>
        </p:blipFill>
        <p:spPr>
          <a:xfrm>
            <a:off x="324209" y="1079078"/>
            <a:ext cx="8302340" cy="3574186"/>
          </a:xfrm>
          <a:prstGeom prst="rect">
            <a:avLst/>
          </a:prstGeom>
        </p:spPr>
      </p:pic>
      <p:sp>
        <p:nvSpPr>
          <p:cNvPr id="8" name="Text Placeholder 3"/>
          <p:cNvSpPr txBox="1">
            <a:spLocks/>
          </p:cNvSpPr>
          <p:nvPr/>
        </p:nvSpPr>
        <p:spPr>
          <a:xfrm>
            <a:off x="1084479" y="4653264"/>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ts val="1000"/>
              </a:lnSpc>
              <a:spcBef>
                <a:spcPts val="0"/>
              </a:spcBef>
              <a:spcAft>
                <a:spcPts val="0"/>
              </a:spcAft>
            </a:pPr>
            <a:endParaRPr lang="en-US" sz="9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40454824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0" y="215099"/>
            <a:ext cx="9144000" cy="857250"/>
          </a:xfrm>
        </p:spPr>
        <p:txBody>
          <a:bodyPr/>
          <a:lstStyle/>
          <a:p>
            <a:pPr algn="ctr">
              <a:lnSpc>
                <a:spcPts val="2600"/>
              </a:lnSpc>
            </a:pPr>
            <a:r>
              <a:rPr lang="en-US" sz="2000" dirty="0"/>
              <a:t>Adults and Adolescents Living with Diagnosed HIV Infection Ever Classified </a:t>
            </a:r>
            <a:br>
              <a:rPr lang="en-US" sz="2000" dirty="0"/>
            </a:br>
            <a:r>
              <a:rPr lang="en-US" sz="2000" dirty="0"/>
              <a:t>as Stage 3 (AIDS), by Race/Ethnicity, 1993–2017—United States and </a:t>
            </a:r>
            <a:br>
              <a:rPr lang="en-US" sz="2000" dirty="0"/>
            </a:br>
            <a:r>
              <a:rPr lang="en-US" sz="2000" dirty="0"/>
              <a:t>6 Dependent Areas</a:t>
            </a:r>
          </a:p>
        </p:txBody>
      </p:sp>
      <p:pic>
        <p:nvPicPr>
          <p:cNvPr id="5" name="Picture 4" descr="The number of adults and adolescents living with diagnosed HIV infection ever classified as stage 3 (AIDS) in the United States and dependent areas increased from 163,139 at year-end 1993 to 533,556 at year-end 2017. Increases in the number of persons living with infection ever classified as stage 3 (AIDS) occurred in all racial/ethnic groups. &#10; &#10;From 1993 through 2017, the number of blacks/African Americans living with infection ever classified as  stage 3 (AIDS) increased from 54,466 to 215,298. At the end of 1998, the number of blacks/African Americans living with infection ever classified as stage 3 (AIDS) exceeded the number of whites for the first time.&#10; &#10;From 1993 through 2017, the number of whites living with infection ever classified as stage 3 (AIDS) increased from 72,461 to 153,331; the number of Hispanics/Latinos increased from 31,242 to 129,458; the number of persons of multiple races increased from 3,537 to 27,076; the number of Asians increased from 960 to 6,455; the number of American Indians/Alaska Natives increased from 392 to 1,473; and the number of Native Hawaiians/other Pacific Islanders increased from 71 to 425.&#10;  &#10;The Asian category includes Asian/Pacific Islander legacy cases (cases that were diagnosed and reported under the pre-1997 Office of Management and Budget race/ethnicity classification system). &#10; &#10;Hispanics/Latinos can be of any race. &#10;&#10;Unknown race/ethnicity is not displayed because it comprises less than 1% of cases. &#10;"/>
          <p:cNvPicPr>
            <a:picLocks noChangeAspect="1"/>
          </p:cNvPicPr>
          <p:nvPr/>
        </p:nvPicPr>
        <p:blipFill>
          <a:blip r:embed="rId3"/>
          <a:stretch>
            <a:fillRect/>
          </a:stretch>
        </p:blipFill>
        <p:spPr>
          <a:xfrm>
            <a:off x="110935" y="957918"/>
            <a:ext cx="8638781" cy="3828620"/>
          </a:xfrm>
          <a:prstGeom prst="rect">
            <a:avLst/>
          </a:prstGeom>
        </p:spPr>
      </p:pic>
      <p:sp>
        <p:nvSpPr>
          <p:cNvPr id="28" name="Text Placeholder 3"/>
          <p:cNvSpPr>
            <a:spLocks noGrp="1"/>
          </p:cNvSpPr>
          <p:nvPr>
            <p:ph type="body" sz="quarter" idx="10"/>
          </p:nvPr>
        </p:nvSpPr>
        <p:spPr>
          <a:xfrm>
            <a:off x="1039426" y="4672107"/>
            <a:ext cx="6781800" cy="301241"/>
          </a:xfrm>
          <a:prstGeom prst="rect">
            <a:avLst/>
          </a:prstGeom>
        </p:spPr>
        <p:txBody>
          <a:bodyPr/>
          <a:lstStyle/>
          <a:p>
            <a:pPr fontAlgn="auto">
              <a:lnSpc>
                <a:spcPts val="900"/>
              </a:lnSpc>
              <a:spcBef>
                <a:spcPts val="0"/>
              </a:spcBef>
              <a:spcAft>
                <a:spcPts val="0"/>
              </a:spcAft>
              <a:buClrTx/>
              <a:buNone/>
            </a:pPr>
            <a:r>
              <a:rPr lang="en-US" sz="900" i="1" dirty="0">
                <a:solidFill>
                  <a:srgbClr val="5F5F5F"/>
                </a:solidFill>
              </a:rPr>
              <a:t>Note</a:t>
            </a:r>
            <a:r>
              <a:rPr lang="en-US" sz="900" dirty="0">
                <a:solidFill>
                  <a:srgbClr val="5F5F5F"/>
                </a:solidFill>
              </a:rPr>
              <a:t>. Unknown race/ethnicity is not displayed because it comprises less than 1% of cases. </a:t>
            </a:r>
            <a:endParaRPr lang="en-US" sz="900" baseline="30000" dirty="0">
              <a:solidFill>
                <a:srgbClr val="5F5F5F"/>
              </a:solidFill>
            </a:endParaRPr>
          </a:p>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a:p>
            <a:pPr lvl="0" fontAlgn="auto">
              <a:lnSpc>
                <a:spcPts val="900"/>
              </a:lnSpc>
              <a:spcBef>
                <a:spcPts val="0"/>
              </a:spcBef>
              <a:spcAft>
                <a:spcPts val="0"/>
              </a:spcAft>
              <a:buClrTx/>
              <a:buNone/>
            </a:pPr>
            <a:r>
              <a:rPr lang="en-US" sz="900" baseline="30000" dirty="0">
                <a:solidFill>
                  <a:srgbClr val="5F5F5F"/>
                </a:solidFill>
              </a:rPr>
              <a:t>b</a:t>
            </a:r>
            <a:r>
              <a:rPr lang="en-US" sz="900" dirty="0">
                <a:solidFill>
                  <a:srgbClr val="5F5F5F"/>
                </a:solidFill>
              </a:rPr>
              <a:t> Includes Asian/Pacific Islander legacy cases.</a:t>
            </a:r>
          </a:p>
        </p:txBody>
      </p:sp>
    </p:spTree>
    <p:extLst>
      <p:ext uri="{BB962C8B-B14F-4D97-AF65-F5344CB8AC3E}">
        <p14:creationId xmlns:p14="http://schemas.microsoft.com/office/powerpoint/2010/main" val="22191632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62124" y="199700"/>
            <a:ext cx="9276833" cy="857250"/>
          </a:xfrm>
          <a:prstGeom prst="rect">
            <a:avLst/>
          </a:prstGeom>
        </p:spPr>
        <p:txBody>
          <a:bodyPr anchor="b" anchorCtr="0"/>
          <a:lstStyle/>
          <a:p>
            <a:pPr algn="ctr">
              <a:lnSpc>
                <a:spcPts val="2600"/>
              </a:lnSpc>
              <a:defRPr/>
            </a:pPr>
            <a:r>
              <a:rPr lang="en-US" sz="2000" dirty="0"/>
              <a:t>Rates of Adults and Adolescents Living with Diagnosed HIV Infection Ever Classified </a:t>
            </a:r>
            <a:br>
              <a:rPr lang="en-US" sz="2000" dirty="0"/>
            </a:br>
            <a:r>
              <a:rPr lang="en-US" sz="2000" dirty="0"/>
              <a:t>as Stage 3 (AIDS), Year-end 2017—United States and 6 Dependent Areas </a:t>
            </a:r>
            <a:br>
              <a:rPr lang="en-US" sz="2000" dirty="0"/>
            </a:br>
            <a:r>
              <a:rPr lang="en-US" sz="1800" dirty="0">
                <a:solidFill>
                  <a:srgbClr val="5F5F5F"/>
                </a:solidFill>
              </a:rPr>
              <a:t>N = 533,556	Total Rate = 193.6</a:t>
            </a:r>
          </a:p>
        </p:txBody>
      </p:sp>
      <p:pic>
        <p:nvPicPr>
          <p:cNvPr id="3" name="Picture 2" descr="In the United States and dependent areas, the rate of adults and adolescents living with diagnosed HIV infection ever classified as stage 3 (AIDS) was 193.6 per 100,000 population at the end of 2017. Areas with the highest rates were the District of Columbia (1,267.6), New York (437.8), Maryland (339.3), U.S. Virgin Islands (334.9), Florida (329.4), Georgia (309.8), and Puerto Rico (297.6).&#10;&#10;The District of Columbia (i.e., Washington, DC) is a city; use caution when comparing the rate of persons living with infection ever classified as stage 3 (AIDS) in DC with the rates in states.&#10; &#10;Data are based on address of residence as of December 31, 2017 (i.e., most recent known address). &#10;    &#10;Persons living with infection ever classified as stage 3 (AIDS) are classified as adult or adolescent based on age at end of 2017."/>
          <p:cNvPicPr>
            <a:picLocks noChangeAspect="1"/>
          </p:cNvPicPr>
          <p:nvPr/>
        </p:nvPicPr>
        <p:blipFill>
          <a:blip r:embed="rId3"/>
          <a:stretch>
            <a:fillRect/>
          </a:stretch>
        </p:blipFill>
        <p:spPr>
          <a:xfrm>
            <a:off x="0" y="324145"/>
            <a:ext cx="8931414" cy="4901609"/>
          </a:xfrm>
          <a:prstGeom prst="rect">
            <a:avLst/>
          </a:prstGeom>
        </p:spPr>
      </p:pic>
      <p:sp>
        <p:nvSpPr>
          <p:cNvPr id="188" name="Text Placeholder 3"/>
          <p:cNvSpPr txBox="1">
            <a:spLocks/>
          </p:cNvSpPr>
          <p:nvPr/>
        </p:nvSpPr>
        <p:spPr>
          <a:xfrm>
            <a:off x="934289" y="4803111"/>
            <a:ext cx="7847352" cy="2367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address of residence as of December 31, 2017 (i.e., most recent known address). </a:t>
            </a:r>
          </a:p>
        </p:txBody>
      </p:sp>
    </p:spTree>
    <p:extLst>
      <p:ext uri="{BB962C8B-B14F-4D97-AF65-F5344CB8AC3E}">
        <p14:creationId xmlns:p14="http://schemas.microsoft.com/office/powerpoint/2010/main" val="21744947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0" y="187706"/>
            <a:ext cx="9144000" cy="857250"/>
          </a:xfrm>
          <a:prstGeom prst="rect">
            <a:avLst/>
          </a:prstGeom>
        </p:spPr>
        <p:txBody>
          <a:bodyPr anchor="b" anchorCtr="0"/>
          <a:lstStyle/>
          <a:p>
            <a:pPr algn="ctr">
              <a:lnSpc>
                <a:spcPts val="2600"/>
              </a:lnSpc>
              <a:defRPr/>
            </a:pPr>
            <a:r>
              <a:rPr lang="en-US" sz="2000" dirty="0"/>
              <a:t>Rates of Children Aged &lt;13 Years Living with Diagnosed HIV Infection Ever Classified as Stage 3 (AIDS), Year-end 2017—United States and 6 Dependent Areas</a:t>
            </a:r>
            <a:br>
              <a:rPr lang="en-US" sz="2000" dirty="0"/>
            </a:br>
            <a:r>
              <a:rPr lang="en-US" sz="1800" dirty="0">
                <a:solidFill>
                  <a:srgbClr val="5F5F5F"/>
                </a:solidFill>
              </a:rPr>
              <a:t>N = 284		Total Rate = 0.5</a:t>
            </a:r>
            <a:endParaRPr lang="en-US" sz="1500" dirty="0">
              <a:solidFill>
                <a:srgbClr val="5F5F5F"/>
              </a:solidFill>
            </a:endParaRPr>
          </a:p>
        </p:txBody>
      </p:sp>
      <p:pic>
        <p:nvPicPr>
          <p:cNvPr id="2" name="Picture 1" descr="In the United States and dependent areas, the rate of children living with diagnosed HIV infection ever classified as stage 3 (AIDS) was 0.5 per 100,000 population at the end of 2017. Areas with the highest rate were the U.S. Virgin Islands (5.2), District of Columbia (5.1), Guam (2.5), Delaware (1.4), and Rhode Island (1.4).&#10;&#10;The District of Columbia (i.e., Washington, DC) is a city; use caution when comparing the rate of persons living with infection ever classified as stage 3 (AIDS) in DC with the rates in states.&#10; &#10;Data are based on address of residence as of December 31, 2017 (i.e., most recent known address). &#10; &#10;Persons living with infection ever classified as stage 3 (AIDS) are classified as children based on age at year-end 2017."/>
          <p:cNvPicPr>
            <a:picLocks noChangeAspect="1"/>
          </p:cNvPicPr>
          <p:nvPr/>
        </p:nvPicPr>
        <p:blipFill>
          <a:blip r:embed="rId3"/>
          <a:stretch>
            <a:fillRect/>
          </a:stretch>
        </p:blipFill>
        <p:spPr>
          <a:xfrm>
            <a:off x="72762" y="469439"/>
            <a:ext cx="8998476" cy="4773582"/>
          </a:xfrm>
          <a:prstGeom prst="rect">
            <a:avLst/>
          </a:prstGeom>
        </p:spPr>
      </p:pic>
      <p:sp>
        <p:nvSpPr>
          <p:cNvPr id="7" name="Text Placeholder 3"/>
          <p:cNvSpPr txBox="1">
            <a:spLocks/>
          </p:cNvSpPr>
          <p:nvPr/>
        </p:nvSpPr>
        <p:spPr>
          <a:xfrm>
            <a:off x="986347" y="4813161"/>
            <a:ext cx="7847352" cy="22034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address of residence as of December 31</a:t>
            </a:r>
            <a:r>
              <a:rPr lang="en-US" sz="900">
                <a:solidFill>
                  <a:srgbClr val="5F5F5F"/>
                </a:solidFill>
                <a:latin typeface="Calibri" panose="020F0502020204030204" pitchFamily="34" charset="0"/>
              </a:rPr>
              <a:t>, 2017 </a:t>
            </a:r>
            <a:r>
              <a:rPr lang="en-US" sz="900" dirty="0">
                <a:solidFill>
                  <a:srgbClr val="5F5F5F"/>
                </a:solidFill>
                <a:latin typeface="Calibri" panose="020F0502020204030204" pitchFamily="34" charset="0"/>
              </a:rPr>
              <a:t>(i.e., most recent known address). </a:t>
            </a:r>
          </a:p>
        </p:txBody>
      </p:sp>
    </p:spTree>
    <p:extLst>
      <p:ext uri="{BB962C8B-B14F-4D97-AF65-F5344CB8AC3E}">
        <p14:creationId xmlns:p14="http://schemas.microsoft.com/office/powerpoint/2010/main" val="10266057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9431" y="59358"/>
            <a:ext cx="8618668" cy="857250"/>
          </a:xfrm>
        </p:spPr>
        <p:txBody>
          <a:bodyPr/>
          <a:lstStyle/>
          <a:p>
            <a:pPr algn="ctr">
              <a:lnSpc>
                <a:spcPts val="2600"/>
              </a:lnSpc>
            </a:pPr>
            <a:r>
              <a:rPr lang="en-US" sz="2000" dirty="0"/>
              <a:t>Diagnoses of HIV Infection among Adults and Adolescents, by Sex </a:t>
            </a:r>
            <a:br>
              <a:rPr lang="en-US" sz="2000" dirty="0"/>
            </a:br>
            <a:r>
              <a:rPr lang="en-US" sz="2000" dirty="0"/>
              <a:t>2010–2017—United States and 6 Dependent Areas</a:t>
            </a:r>
          </a:p>
        </p:txBody>
      </p:sp>
      <p:pic>
        <p:nvPicPr>
          <p:cNvPr id="9" name="Picture 8" descr="From 2010 through 2017, in the United States and 6 dependent areas, the number of diagnoses of HIV infection among female and male adults and adolescents decreased. In 2017, 38,686 adults and adolescents received a diagnosis of HIV infection; of these, 81% of diagnoses were among males and 19% were among females. &#10;"/>
          <p:cNvPicPr>
            <a:picLocks noChangeAspect="1"/>
          </p:cNvPicPr>
          <p:nvPr/>
        </p:nvPicPr>
        <p:blipFill>
          <a:blip r:embed="rId3"/>
          <a:stretch>
            <a:fillRect/>
          </a:stretch>
        </p:blipFill>
        <p:spPr>
          <a:xfrm>
            <a:off x="269431" y="1136001"/>
            <a:ext cx="8677051" cy="3446159"/>
          </a:xfrm>
          <a:prstGeom prst="rect">
            <a:avLst/>
          </a:prstGeom>
        </p:spPr>
      </p:pic>
    </p:spTree>
    <p:extLst>
      <p:ext uri="{BB962C8B-B14F-4D97-AF65-F5344CB8AC3E}">
        <p14:creationId xmlns:p14="http://schemas.microsoft.com/office/powerpoint/2010/main" val="9776735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lstStyle/>
          <a:p>
            <a:pPr algn="ctr">
              <a:lnSpc>
                <a:spcPts val="2600"/>
              </a:lnSpc>
            </a:pPr>
            <a:r>
              <a:rPr lang="en-US" sz="2000" dirty="0">
                <a:ea typeface="+mn-ea"/>
                <a:cs typeface="+mn-cs"/>
              </a:rPr>
              <a:t>Diagnoses of HIV Infection among Male Adults and Adolescents</a:t>
            </a:r>
            <a:br>
              <a:rPr lang="en-US" sz="2000" dirty="0">
                <a:ea typeface="+mn-ea"/>
                <a:cs typeface="+mn-cs"/>
              </a:rPr>
            </a:br>
            <a:r>
              <a:rPr lang="en-US" sz="2000" dirty="0">
                <a:ea typeface="+mn-ea"/>
                <a:cs typeface="+mn-cs"/>
              </a:rPr>
              <a:t>by Race/Ethnicity, 2018—United States</a:t>
            </a:r>
            <a:endParaRPr lang="en-US" sz="2000" dirty="0"/>
          </a:p>
        </p:txBody>
      </p:sp>
      <p:pic>
        <p:nvPicPr>
          <p:cNvPr id="3" name="Picture 2" descr="This slide presents the numbers and rates of diagnoses of HIV infection among male adults and adolescents in the United States in 2018.&#10; &#10;In 2018, the rate (per 100,000 population) of diagnoses of HIV infection among black/African American males (74.8) was nearly 8 times as high as the rate for whites (9.6) and more than 2 times as high as the rate for Hispanics/Latinos (36.4). &#10;&#10;Relatively few diagnoses of HIV infection were among American Indian/Alaska Native, Asian, and Native Hawaiian/other Pacific Islander males, and males of multiple races; however, the rates for males of multiple races (30.9), Native Hawaiian/other Pacific Islander males (26.6), American Indian/Alaska Native males (16.3), and Asian males (10.1) were higher than that for white males. &#10; &#10;Data for the year 2018 are considered preliminary and based on 6 months reporting delay.&#10; &#10;Hispanics/Latinos can be of any race.&#10;"/>
          <p:cNvPicPr>
            <a:picLocks noChangeAspect="1"/>
          </p:cNvPicPr>
          <p:nvPr/>
        </p:nvPicPr>
        <p:blipFill>
          <a:blip r:embed="rId3"/>
          <a:stretch>
            <a:fillRect/>
          </a:stretch>
        </p:blipFill>
        <p:spPr>
          <a:xfrm>
            <a:off x="1359129" y="1004942"/>
            <a:ext cx="7002041" cy="3414658"/>
          </a:xfrm>
          <a:prstGeom prst="rect">
            <a:avLst/>
          </a:prstGeom>
        </p:spPr>
      </p:pic>
      <p:sp>
        <p:nvSpPr>
          <p:cNvPr id="8" name="Text Placeholder 3"/>
          <p:cNvSpPr txBox="1">
            <a:spLocks/>
          </p:cNvSpPr>
          <p:nvPr/>
        </p:nvSpPr>
        <p:spPr>
          <a:xfrm>
            <a:off x="1067879" y="4672584"/>
            <a:ext cx="6986459" cy="33332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Rates are per 100,000 population.</a:t>
            </a: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 </a:t>
            </a:r>
            <a:r>
              <a:rPr lang="en-US" sz="900" dirty="0">
                <a:solidFill>
                  <a:srgbClr val="5F5F5F"/>
                </a:solidFill>
                <a:latin typeface="Calibri" panose="020F0502020204030204" pitchFamily="34" charset="0"/>
              </a:rPr>
              <a:t>Hispanics/Latinos can be of any race.</a:t>
            </a:r>
          </a:p>
        </p:txBody>
      </p:sp>
    </p:spTree>
    <p:extLst>
      <p:ext uri="{BB962C8B-B14F-4D97-AF65-F5344CB8AC3E}">
        <p14:creationId xmlns:p14="http://schemas.microsoft.com/office/powerpoint/2010/main" val="27486537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lstStyle/>
          <a:p>
            <a:pPr algn="ctr">
              <a:lnSpc>
                <a:spcPts val="2600"/>
              </a:lnSpc>
            </a:pPr>
            <a:r>
              <a:rPr lang="en-US" sz="2000" dirty="0">
                <a:ea typeface="+mn-ea"/>
                <a:cs typeface="+mn-cs"/>
              </a:rPr>
              <a:t>Diagnoses of HIV Infection among Female Adults and Adolescents</a:t>
            </a:r>
            <a:br>
              <a:rPr lang="en-US" sz="2000" dirty="0">
                <a:ea typeface="+mn-ea"/>
                <a:cs typeface="+mn-cs"/>
              </a:rPr>
            </a:br>
            <a:r>
              <a:rPr lang="en-US" sz="2000" dirty="0">
                <a:ea typeface="+mn-ea"/>
                <a:cs typeface="+mn-cs"/>
              </a:rPr>
              <a:t>by Race/Ethnicity, 2018—United States</a:t>
            </a:r>
            <a:endParaRPr lang="en-US" sz="2000" dirty="0"/>
          </a:p>
        </p:txBody>
      </p:sp>
      <p:pic>
        <p:nvPicPr>
          <p:cNvPr id="3" name="Picture 2" descr="This slide presents the numbers and rates of diagnoses of HIV infection among female adults and adolescents in the United States in 2018.&#10; &#10;In 2018, the rate (per 100,000 population) of diagnoses of HIV infection among black/African American females (23.1) was nearly 14 times as high as the rate for white females (1.7) and more than 4 times as high as the rate for Hispanic/Latino females (5.2).  &#10; &#10;Relatively few diagnoses of HIV infection were among American Indian/Alaska Native, Asian, and Native Hawaiian/other Pacific Islander females, and females of multiple races; however, the rates for females of multiple races (7.3), Native Hawaiian/other Pacific Islander females (2.1), and American Indian/Alaska Native females (3.2) were all higher than that for white females. The rate among Asians was 1.2 in 2018.&#10; &#10;Data for the year 2018 are considered preliminary and based on 6 months reporting delay.&#10; &#10;Hispanics/Latinos can be of any race.&#10;"/>
          <p:cNvPicPr>
            <a:picLocks noChangeAspect="1"/>
          </p:cNvPicPr>
          <p:nvPr/>
        </p:nvPicPr>
        <p:blipFill>
          <a:blip r:embed="rId3"/>
          <a:stretch>
            <a:fillRect/>
          </a:stretch>
        </p:blipFill>
        <p:spPr>
          <a:xfrm>
            <a:off x="1257349" y="1018150"/>
            <a:ext cx="6796989" cy="3330330"/>
          </a:xfrm>
          <a:prstGeom prst="rect">
            <a:avLst/>
          </a:prstGeom>
        </p:spPr>
      </p:pic>
      <p:sp>
        <p:nvSpPr>
          <p:cNvPr id="8" name="Text Placeholder 3"/>
          <p:cNvSpPr txBox="1">
            <a:spLocks/>
          </p:cNvSpPr>
          <p:nvPr/>
        </p:nvSpPr>
        <p:spPr>
          <a:xfrm>
            <a:off x="1030955" y="4626864"/>
            <a:ext cx="7023383" cy="37292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Rates are per 100,000 population. </a:t>
            </a:r>
          </a:p>
          <a:p>
            <a:pPr marL="285750" lvl="0" indent="-285750">
              <a:lnSpc>
                <a:spcPts val="900"/>
              </a:lnSpc>
              <a:spcBef>
                <a:spcPts val="0"/>
              </a:spcBef>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a:t>
            </a:r>
          </a:p>
        </p:txBody>
      </p:sp>
    </p:spTree>
    <p:extLst>
      <p:ext uri="{BB962C8B-B14F-4D97-AF65-F5344CB8AC3E}">
        <p14:creationId xmlns:p14="http://schemas.microsoft.com/office/powerpoint/2010/main" val="4903886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066" y="251750"/>
            <a:ext cx="8229600" cy="857250"/>
          </a:xfrm>
        </p:spPr>
        <p:txBody>
          <a:bodyPr/>
          <a:lstStyle/>
          <a:p>
            <a:pPr algn="ctr">
              <a:lnSpc>
                <a:spcPts val="2600"/>
              </a:lnSpc>
            </a:pPr>
            <a:r>
              <a:rPr lang="en-US" sz="2000" dirty="0"/>
              <a:t>Diagnoses of HIV Infection among Adults and Adolescents </a:t>
            </a:r>
            <a:br>
              <a:rPr lang="en-US" sz="2000" dirty="0"/>
            </a:br>
            <a:r>
              <a:rPr lang="en-US" sz="2000" dirty="0"/>
              <a:t>by Age at Diagnosis, 2018</a:t>
            </a:r>
            <a:r>
              <a:rPr lang="en-US" sz="2000" dirty="0">
                <a:cs typeface="Arial"/>
              </a:rPr>
              <a:t>—United States</a:t>
            </a:r>
            <a:br>
              <a:rPr lang="en-US" sz="2000" dirty="0">
                <a:solidFill>
                  <a:srgbClr val="5F5F5F"/>
                </a:solidFill>
                <a:cs typeface="Arial"/>
              </a:rPr>
            </a:br>
            <a:r>
              <a:rPr lang="en-US" sz="1800" dirty="0">
                <a:solidFill>
                  <a:srgbClr val="5F5F5F"/>
                </a:solidFill>
              </a:rPr>
              <a:t>N = 37,286</a:t>
            </a:r>
          </a:p>
        </p:txBody>
      </p:sp>
      <p:pic>
        <p:nvPicPr>
          <p:cNvPr id="2" name="Picture 1" descr="This slide presents percentages of diagnoses of HIV infection by age group for 2018 in the United States. Of the 37,286 diagnoses of HIV infection among adults and adolescents, 36% were among persons aged 25–34 years, 21% among persons aged 13–24 years, 19% among persons aged 35–44 years, 14% among persons aged 45–54 years, and 10% among persons aged ≥55 years. &#10;&#10;Data for the year 2018 are considered preliminary and based on 6 months reporting delay.&#10;"/>
          <p:cNvPicPr>
            <a:picLocks noChangeAspect="1"/>
          </p:cNvPicPr>
          <p:nvPr/>
        </p:nvPicPr>
        <p:blipFill>
          <a:blip r:embed="rId3"/>
          <a:stretch>
            <a:fillRect/>
          </a:stretch>
        </p:blipFill>
        <p:spPr>
          <a:xfrm>
            <a:off x="374539" y="675729"/>
            <a:ext cx="8582597" cy="3876816"/>
          </a:xfrm>
          <a:prstGeom prst="rect">
            <a:avLst/>
          </a:prstGeom>
        </p:spPr>
      </p:pic>
      <p:sp>
        <p:nvSpPr>
          <p:cNvPr id="11" name="Text Placeholder 3"/>
          <p:cNvSpPr txBox="1">
            <a:spLocks/>
          </p:cNvSpPr>
          <p:nvPr/>
        </p:nvSpPr>
        <p:spPr>
          <a:xfrm>
            <a:off x="1081438" y="4718304"/>
            <a:ext cx="6781800" cy="23981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40921907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0"/>
            <a:ext cx="8229600" cy="857250"/>
          </a:xfrm>
        </p:spPr>
        <p:txBody>
          <a:bodyPr/>
          <a:lstStyle/>
          <a:p>
            <a:pPr algn="ctr">
              <a:lnSpc>
                <a:spcPts val="2600"/>
              </a:lnSpc>
            </a:pPr>
            <a:r>
              <a:rPr lang="en-US" sz="2000" dirty="0"/>
              <a:t>Diagnoses of HIV Infection among Adults and Adolescents </a:t>
            </a:r>
            <a:br>
              <a:rPr lang="en-US" sz="2000" dirty="0"/>
            </a:br>
            <a:r>
              <a:rPr lang="en-US" sz="2000" dirty="0"/>
              <a:t>by Sex and Race/Ethnicity, 2018—United States and 6 Dependent Areas</a:t>
            </a:r>
          </a:p>
        </p:txBody>
      </p:sp>
      <p:pic>
        <p:nvPicPr>
          <p:cNvPr id="4" name="Picture 3" descr="In 2018, of the 30,521 diagnoses of HIV infection among male adults and adolescents in the United States and 6 dependent areas, 39% were among blacks/African Americans, 29% among Hispanics/Latinos, 27% among whites, 3% among Asians, 2% among males of multiple races, 1% among American Indians/Alaska Natives, and less than 1% among Native Hawaiians/other Pacific Islanders.&#10; &#10;Of the 7,220 diagnoses among female adults and adolescents in 2018, 57% were among blacks/African Americans, 21% among whites, and 18% among Hispanics/Latinos. Approximately 2% each were among females of multiple races and Asians, and less than 1% each were among American Indians/Alaska Natives and Native Hawaiians/other Pacific Islanders.&#10; &#10;Data for the year 2018 are considered preliminary and based on 6 months reporting delay.&#10; &#10;Hispanics/Latinos can be of any race.&#10;"/>
          <p:cNvPicPr>
            <a:picLocks noChangeAspect="1"/>
          </p:cNvPicPr>
          <p:nvPr/>
        </p:nvPicPr>
        <p:blipFill>
          <a:blip r:embed="rId3"/>
          <a:stretch>
            <a:fillRect/>
          </a:stretch>
        </p:blipFill>
        <p:spPr>
          <a:xfrm>
            <a:off x="0" y="915469"/>
            <a:ext cx="9451027" cy="3705664"/>
          </a:xfrm>
          <a:prstGeom prst="rect">
            <a:avLst/>
          </a:prstGeom>
        </p:spPr>
      </p:pic>
      <p:sp>
        <p:nvSpPr>
          <p:cNvPr id="10" name="Text Placeholder 3"/>
          <p:cNvSpPr txBox="1">
            <a:spLocks/>
          </p:cNvSpPr>
          <p:nvPr/>
        </p:nvSpPr>
        <p:spPr>
          <a:xfrm>
            <a:off x="1058328" y="4621133"/>
            <a:ext cx="6781800" cy="37056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considered preliminary and based on 6 months reporting delay.</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245787852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1"/>
            <a:ext cx="9144000" cy="857250"/>
          </a:xfrm>
        </p:spPr>
        <p:txBody>
          <a:bodyPr/>
          <a:lstStyle/>
          <a:p>
            <a:pPr lvl="0" algn="ctr">
              <a:lnSpc>
                <a:spcPts val="2600"/>
              </a:lnSpc>
              <a:defRPr/>
            </a:pPr>
            <a:r>
              <a:rPr lang="en-US" sz="2000" dirty="0"/>
              <a:t>Rates of Diagnoses of HIV Infection among Adults and Adolescents </a:t>
            </a:r>
            <a:br>
              <a:rPr lang="en-US" sz="2000" dirty="0"/>
            </a:br>
            <a:r>
              <a:rPr lang="en-US" sz="2000" dirty="0"/>
              <a:t>by Sex and Race/Ethnicity, 2018—United States</a:t>
            </a:r>
          </a:p>
        </p:txBody>
      </p:sp>
      <p:pic>
        <p:nvPicPr>
          <p:cNvPr id="3" name="Picture 2" descr="This slide presents a comparison of the rates of diagnoses of HIV infection between males and females by race/ethnicity in the United States. In 2018, blacks/African Americans accounted for the highest rates of diagnoses of HIV infection for males (74.8 per 100,000 population) and for females (23.1 per 100,000 population). &#10; &#10;Data for the year 2018 are considered preliminary and based on 6 months reporting delay.&#10; &#10;Hispanics/Latinos can be of any race.&#10;"/>
          <p:cNvPicPr>
            <a:picLocks noChangeAspect="1"/>
          </p:cNvPicPr>
          <p:nvPr/>
        </p:nvPicPr>
        <p:blipFill>
          <a:blip r:embed="rId3"/>
          <a:stretch>
            <a:fillRect/>
          </a:stretch>
        </p:blipFill>
        <p:spPr>
          <a:xfrm>
            <a:off x="-163810" y="916426"/>
            <a:ext cx="9800485" cy="3720905"/>
          </a:xfrm>
          <a:prstGeom prst="rect">
            <a:avLst/>
          </a:prstGeom>
        </p:spPr>
      </p:pic>
      <p:sp>
        <p:nvSpPr>
          <p:cNvPr id="8" name="Text Placeholder 3"/>
          <p:cNvSpPr txBox="1">
            <a:spLocks/>
          </p:cNvSpPr>
          <p:nvPr/>
        </p:nvSpPr>
        <p:spPr>
          <a:xfrm>
            <a:off x="1116267" y="4670347"/>
            <a:ext cx="7240333" cy="34296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a:t>
            </a: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0388847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288166"/>
            <a:ext cx="9144000" cy="857250"/>
          </a:xfrm>
        </p:spPr>
        <p:txBody>
          <a:bodyPr/>
          <a:lstStyle/>
          <a:p>
            <a:pPr algn="ctr">
              <a:lnSpc>
                <a:spcPts val="2600"/>
              </a:lnSpc>
            </a:pPr>
            <a:r>
              <a:rPr lang="en-US" sz="2000" dirty="0"/>
              <a:t>Diagnoses of HIV Infection among Adults and Adolescents, by Transmission </a:t>
            </a:r>
            <a:br>
              <a:rPr lang="en-US" sz="2000" dirty="0"/>
            </a:br>
            <a:r>
              <a:rPr lang="en-US" sz="2000" dirty="0"/>
              <a:t>Category, 2018—United States and 6 Dependent Areas </a:t>
            </a:r>
            <a:br>
              <a:rPr lang="en-US" sz="2000" dirty="0"/>
            </a:br>
            <a:r>
              <a:rPr lang="en-US" sz="1800" dirty="0">
                <a:solidFill>
                  <a:srgbClr val="5F5F5F"/>
                </a:solidFill>
              </a:rPr>
              <a:t>N = 37,741</a:t>
            </a:r>
          </a:p>
        </p:txBody>
      </p:sp>
      <p:pic>
        <p:nvPicPr>
          <p:cNvPr id="3" name="Picture 2" descr="In 2018, among adults and adolescents with diagnosed HIV infection in the United States and 6 dependent areas, approximately 66% of all diagnosed infections were attributed to male-to-male sexual contact. Approximately 16% of all diagnosed infections were among females with infection attributed to heterosexual contact, 7% among males with infection attributed to heterosexual contact, 4% among males with infection attributed to injection drug use, and 3% among females with infection attributed to injection drug use. Approximately 3% of diagnosed infections were attributed to male-to-male sexual contact and injection drug use. The “Other” transmission category is not displayed as it comprises less than 1% of cases. The category includes hemophilia, blood transfusion, perinatal exposure, and risk factor not reported or not identified.&#10;&#10;Data for the year 2018 are considered preliminary and based on 6 months reporting delay. Data have been statistically adjusted to account for missing transmission category. &#10; &#10;Heterosexual contact is with a person known to have, or to be at high risk for, HIV infection.&#10;"/>
          <p:cNvPicPr>
            <a:picLocks noChangeAspect="1"/>
          </p:cNvPicPr>
          <p:nvPr/>
        </p:nvPicPr>
        <p:blipFill>
          <a:blip r:embed="rId3"/>
          <a:stretch>
            <a:fillRect/>
          </a:stretch>
        </p:blipFill>
        <p:spPr>
          <a:xfrm>
            <a:off x="18667" y="1040536"/>
            <a:ext cx="8827000" cy="3443915"/>
          </a:xfrm>
          <a:prstGeom prst="rect">
            <a:avLst/>
          </a:prstGeom>
        </p:spPr>
      </p:pic>
      <p:sp>
        <p:nvSpPr>
          <p:cNvPr id="26" name="Text Placeholder 3"/>
          <p:cNvSpPr txBox="1">
            <a:spLocks/>
          </p:cNvSpPr>
          <p:nvPr/>
        </p:nvSpPr>
        <p:spPr>
          <a:xfrm>
            <a:off x="1072814" y="4590288"/>
            <a:ext cx="7334585" cy="46261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considered preliminary and based on 6 months reporting delay. Data have been statistically adjusted to account for missing transmission category. “Other” transmission category not displayed as it comprises less than 1% of cases.</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300038" marR="0" lvl="0" indent="-300038"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Heterosexual contact with a person known to have, or to be at high risk for, HIV infection. </a:t>
            </a:r>
          </a:p>
        </p:txBody>
      </p:sp>
    </p:spTree>
    <p:extLst>
      <p:ext uri="{BB962C8B-B14F-4D97-AF65-F5344CB8AC3E}">
        <p14:creationId xmlns:p14="http://schemas.microsoft.com/office/powerpoint/2010/main" val="28625889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44"/>
            <a:ext cx="9144000" cy="857250"/>
          </a:xfrm>
        </p:spPr>
        <p:txBody>
          <a:bodyPr/>
          <a:lstStyle/>
          <a:p>
            <a:pPr algn="ctr">
              <a:lnSpc>
                <a:spcPts val="2600"/>
              </a:lnSpc>
            </a:pPr>
            <a:r>
              <a:rPr lang="en-US" sz="2000" dirty="0"/>
              <a:t>Diagnoses of HIV Infection among Adults and Adolescents, by Sex and </a:t>
            </a:r>
            <a:br>
              <a:rPr lang="en-US" sz="2000" dirty="0"/>
            </a:br>
            <a:r>
              <a:rPr lang="en-US" sz="2000" dirty="0"/>
              <a:t>Transmission Category, 2018—United States and 6 Dependent Areas </a:t>
            </a:r>
          </a:p>
        </p:txBody>
      </p:sp>
      <p:pic>
        <p:nvPicPr>
          <p:cNvPr id="3" name="Picture 2" descr="In 2018, among male adults and adolescents with diagnosed HIV infection in the United States and 6 dependent areas, approximately 82% of infections were attributed to male-to-male sexual contact, 9% to heterosexual contact, 5% to injection drug use, and 4% to male-to-male sexual contact and injection drug use.&#10;  &#10;Among female adults and adolescents, approximately 85% of diagnosed HIV infections were attributed to heterosexual contact and 15% were attributed to injection drug use. &#10;&#10;The “Other” transmission category is not displayed as it comprises less than 1% of cases. The category includes hemophilia, blood transfusion, perinatal exposure, and risk factor not reported or not identified.&#10; &#10;Data for the year 2018 are considered preliminary and based on 6 months reporting delay. Data have been statistically adjusted to account for missing transmission category. &#10; &#10;Heterosexual contact is with a person known to have, or to be at high risk for, HIV infection.&#10;"/>
          <p:cNvPicPr>
            <a:picLocks noChangeAspect="1"/>
          </p:cNvPicPr>
          <p:nvPr/>
        </p:nvPicPr>
        <p:blipFill>
          <a:blip r:embed="rId3"/>
          <a:stretch>
            <a:fillRect/>
          </a:stretch>
        </p:blipFill>
        <p:spPr>
          <a:xfrm>
            <a:off x="77821" y="914355"/>
            <a:ext cx="9066179" cy="3710866"/>
          </a:xfrm>
          <a:prstGeom prst="rect">
            <a:avLst/>
          </a:prstGeom>
        </p:spPr>
      </p:pic>
      <p:sp>
        <p:nvSpPr>
          <p:cNvPr id="26" name="Text Placeholder 3"/>
          <p:cNvSpPr txBox="1">
            <a:spLocks/>
          </p:cNvSpPr>
          <p:nvPr/>
        </p:nvSpPr>
        <p:spPr>
          <a:xfrm>
            <a:off x="974076" y="4608576"/>
            <a:ext cx="7585724" cy="460919"/>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considered preliminary and based on 6 months reporting delay. Data have been statistically adjusted to account for missing transmission category. “Other” transmission category not displayed as it comprises </a:t>
            </a:r>
            <a:r>
              <a:rPr lang="en-US" sz="900" b="1" dirty="0">
                <a:solidFill>
                  <a:srgbClr val="5F5F5F"/>
                </a:solidFill>
                <a:latin typeface="Calibri" panose="020F0502020204030204" pitchFamily="34" charset="0"/>
              </a:rPr>
              <a:t>less than 1% </a:t>
            </a:r>
            <a:r>
              <a:rPr lang="en-US" sz="900" dirty="0">
                <a:solidFill>
                  <a:srgbClr val="5F5F5F"/>
                </a:solidFill>
                <a:latin typeface="Calibri" panose="020F0502020204030204" pitchFamily="34" charset="0"/>
              </a:rPr>
              <a:t>of cases.</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300038" marR="0" lvl="0" indent="-300038"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Heterosexual contact with a person known to have, or to be at high risk for, HIV infection. </a:t>
            </a:r>
          </a:p>
        </p:txBody>
      </p:sp>
    </p:spTree>
    <p:extLst>
      <p:ext uri="{BB962C8B-B14F-4D97-AF65-F5344CB8AC3E}">
        <p14:creationId xmlns:p14="http://schemas.microsoft.com/office/powerpoint/2010/main" val="23399563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pPr algn="ctr">
              <a:lnSpc>
                <a:spcPts val="2600"/>
              </a:lnSpc>
            </a:pPr>
            <a:r>
              <a:rPr lang="en-US" sz="2000" dirty="0"/>
              <a:t>Diagnoses of HIV Infection among Adults and Adolescents, by Transmission Category 2018—United States and 6 Dependent Areas</a:t>
            </a:r>
          </a:p>
        </p:txBody>
      </p:sp>
      <p:pic>
        <p:nvPicPr>
          <p:cNvPr id="3" name="Picture 2" descr="This slide presents the numbers and percentages of diagnoses of HIV infection in 2018 by transmission category, in the United States and 6 dependent areas.&#10; &#10;Of the 37,741 HIV infections diagnosed in 2018 among adults and adolescents, approximately 66% were attributed to male-to-male sexual contact. In addition, approximately 4% of diagnosed infections were attributed to male-to-male sexual contact and injection drug use.&#10; &#10;Injection drug use accounted for approximately 7% of diagnosed HIV infection, and heterosexual contact accounted for 24%. The “Other” transmission category comprises less than 1% of cases. The category includes hemophilia, blood transfusion, perinatal exposure, and risk factor not reported or not identified.&#10;  &#10;Data for the year 2018 are considered preliminary and based on 6 months reporting delay. Data have been statistically adjusted to account for missing transmission category. Because column totals for numbers were calculated independently of the values for the subpopulations, the values in each column may not sum to the column total.&#10; &#10;Heterosexual contact is with a person known to have, or to be at high risk for, HIV infection.&#10;"/>
          <p:cNvPicPr>
            <a:picLocks noChangeAspect="1"/>
          </p:cNvPicPr>
          <p:nvPr/>
        </p:nvPicPr>
        <p:blipFill>
          <a:blip r:embed="rId3"/>
          <a:stretch>
            <a:fillRect/>
          </a:stretch>
        </p:blipFill>
        <p:spPr>
          <a:xfrm>
            <a:off x="1075209" y="980555"/>
            <a:ext cx="7397551" cy="3488276"/>
          </a:xfrm>
          <a:prstGeom prst="rect">
            <a:avLst/>
          </a:prstGeom>
        </p:spPr>
      </p:pic>
      <p:sp>
        <p:nvSpPr>
          <p:cNvPr id="8" name="Text Placeholder 3"/>
          <p:cNvSpPr txBox="1">
            <a:spLocks/>
          </p:cNvSpPr>
          <p:nvPr/>
        </p:nvSpPr>
        <p:spPr>
          <a:xfrm>
            <a:off x="1075209" y="4411133"/>
            <a:ext cx="7928113"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45720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considered preliminary and based on 6 months reporting delay. Data have been statistically adjusted to account for missing transmission category.</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283464" marR="0" lvl="0" indent="-45720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Heterosexual contact with a person known to have, or to be at high risk for, HIV infection.</a:t>
            </a:r>
          </a:p>
          <a:p>
            <a:pPr marL="283464" marR="0" lvl="0" indent="-45720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b</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Includes hemophilia, blood transfusion, perinatal exposure, and risk factor not reported or not identified. </a:t>
            </a:r>
          </a:p>
          <a:p>
            <a:pPr marL="283464" marR="0" lvl="0" indent="-45720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c</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39117380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pPr algn="ctr">
              <a:lnSpc>
                <a:spcPts val="2600"/>
              </a:lnSpc>
            </a:pPr>
            <a:r>
              <a:rPr lang="en-US" sz="2000" dirty="0"/>
              <a:t>Diagnosed HIV Infections Attributed to Male-to-Male Sexual Contact </a:t>
            </a:r>
            <a:br>
              <a:rPr lang="en-US" sz="2000" dirty="0"/>
            </a:br>
            <a:r>
              <a:rPr lang="en-US" sz="2000" dirty="0"/>
              <a:t>by Race/Ethnicity, 2018—United States and 6 Dependent Areas</a:t>
            </a:r>
          </a:p>
        </p:txBody>
      </p:sp>
      <p:pic>
        <p:nvPicPr>
          <p:cNvPr id="3" name="Picture 2" descr="In 2018, approximately 24,909 diagnosed HIV infections in United States and 6 dependent areas were attributed to male-to-male sexual contact. Of these, 38% were among blacks/African Americans, 30% among Hispanics/Latinos, 26% among whites, 3% among Asians, 2% among persons of multiple races, and 1% among American Indians/Alaska Natives. Native Hawaiians/other Pacific Islanders accounted for less than 1% of diagnosed infections.&#10;  &#10;Data for the year 2018 are considered preliminary and based on 6 months reporting delay. Data have been statistically adjusted to account for missing transmission category. Because column totals for numbers were calculated independently of the values for the subpopulations, the values in each column may not sum to the column total.&#10;&#10;Hispanics/Latinos can be of any race.&#10;"/>
          <p:cNvPicPr>
            <a:picLocks noChangeAspect="1"/>
          </p:cNvPicPr>
          <p:nvPr/>
        </p:nvPicPr>
        <p:blipFill>
          <a:blip r:embed="rId3"/>
          <a:stretch>
            <a:fillRect/>
          </a:stretch>
        </p:blipFill>
        <p:spPr>
          <a:xfrm>
            <a:off x="787940" y="1011038"/>
            <a:ext cx="7441660" cy="3368815"/>
          </a:xfrm>
          <a:prstGeom prst="rect">
            <a:avLst/>
          </a:prstGeom>
        </p:spPr>
      </p:pic>
      <p:sp>
        <p:nvSpPr>
          <p:cNvPr id="8" name="Text Placeholder 3"/>
          <p:cNvSpPr txBox="1">
            <a:spLocks/>
          </p:cNvSpPr>
          <p:nvPr/>
        </p:nvSpPr>
        <p:spPr>
          <a:xfrm>
            <a:off x="997836" y="4439625"/>
            <a:ext cx="7930166"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have been statistically adjusted to account for missing transmission category.</a:t>
            </a: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a </a:t>
            </a:r>
            <a:r>
              <a:rPr lang="en-US" sz="900" dirty="0">
                <a:solidFill>
                  <a:srgbClr val="5F5F5F"/>
                </a:solidFill>
                <a:latin typeface="Calibri" panose="020F0502020204030204" pitchFamily="34" charset="0"/>
              </a:rPr>
              <a:t>Hispanics/Latinos can be of any race. </a:t>
            </a:r>
          </a:p>
          <a:p>
            <a:pPr marL="28575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27841987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5" y="-72863"/>
            <a:ext cx="9144000" cy="857250"/>
          </a:xfrm>
        </p:spPr>
        <p:txBody>
          <a:bodyPr/>
          <a:lstStyle/>
          <a:p>
            <a:pPr lvl="0" algn="ctr">
              <a:lnSpc>
                <a:spcPts val="2600"/>
              </a:lnSpc>
              <a:defRPr/>
            </a:pPr>
            <a:r>
              <a:rPr lang="en-US" sz="2000" dirty="0"/>
              <a:t>Diagnosed HIV Infections Attributed to Injection Drug Use, by Sex and Race/Ethnicity, 2018</a:t>
            </a:r>
            <a:r>
              <a:rPr lang="en-US" sz="2000" dirty="0">
                <a:latin typeface="Arial"/>
                <a:cs typeface="Arial"/>
              </a:rPr>
              <a:t>—</a:t>
            </a:r>
            <a:r>
              <a:rPr lang="en-US" sz="2000" dirty="0"/>
              <a:t>United States and 6 Dependent Areas</a:t>
            </a:r>
          </a:p>
        </p:txBody>
      </p:sp>
      <p:pic>
        <p:nvPicPr>
          <p:cNvPr id="3" name="Picture 2" descr="In 2018, approximately 2,511 diagnosed HIV infections in the United States and 6 dependent areas were attributed to injection drug use. &#10; &#10;Overall, over one-third of diagnosed HIV infections attributed to injection drug use were among whites (44%). When separated by sex, 41% of males and 50% of females were white. Blacks/African Americans accounted for 31% of infections for both males and females. Hispanics/Latinos accounted for 25% of infections for males and 14% for females.&#10; &#10;Persons of multiple races accounted for 3% of diagnosed infections for males and 4% for females. American Indians/Alaska Natives accounted for 1% for both males and females. Asians accounted for 1% for both males and females. Native Hawaiians/other Pacific Islanders accounted for less than 1% for both males and females.&#10; &#10;Data for the year 2018 are considered preliminary and based on 6 months reporting delay. Data have been statistically adjusted to account for missing transmission category. Because column totals for numbers were calculated independently of the values for the subpopulations, the values in each column may not sum to the column total.&#10; &#10;Hispanics/Latinos can be of any race.&#10;"/>
          <p:cNvPicPr>
            <a:picLocks noChangeAspect="1"/>
          </p:cNvPicPr>
          <p:nvPr/>
        </p:nvPicPr>
        <p:blipFill>
          <a:blip r:embed="rId3"/>
          <a:stretch>
            <a:fillRect/>
          </a:stretch>
        </p:blipFill>
        <p:spPr>
          <a:xfrm>
            <a:off x="398834" y="907397"/>
            <a:ext cx="8468492" cy="3450594"/>
          </a:xfrm>
          <a:prstGeom prst="rect">
            <a:avLst/>
          </a:prstGeom>
        </p:spPr>
      </p:pic>
      <p:sp>
        <p:nvSpPr>
          <p:cNvPr id="8" name="Text Placeholder 3"/>
          <p:cNvSpPr txBox="1">
            <a:spLocks/>
          </p:cNvSpPr>
          <p:nvPr/>
        </p:nvSpPr>
        <p:spPr>
          <a:xfrm>
            <a:off x="938767" y="4544568"/>
            <a:ext cx="8077476" cy="50521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have been statistically adjusted to account for missing transmission category.</a:t>
            </a: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b </a:t>
            </a:r>
            <a:r>
              <a:rPr lang="en-US" sz="900" dirty="0">
                <a:solidFill>
                  <a:srgbClr val="5F5F5F"/>
                </a:solidFill>
                <a:latin typeface="Calibri" panose="020F0502020204030204" pitchFamily="34" charset="0"/>
              </a:rPr>
              <a:t>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11843819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5783"/>
            <a:ext cx="8229600" cy="857250"/>
          </a:xfrm>
        </p:spPr>
        <p:txBody>
          <a:bodyPr/>
          <a:lstStyle/>
          <a:p>
            <a:pPr algn="ctr">
              <a:lnSpc>
                <a:spcPts val="2600"/>
              </a:lnSpc>
            </a:pPr>
            <a:r>
              <a:rPr lang="en-US" sz="2000" dirty="0"/>
              <a:t>Rates of Diagnoses of HIV Infection among Adults and Adolescents</a:t>
            </a:r>
            <a:br>
              <a:rPr lang="en-US" sz="2000" dirty="0"/>
            </a:br>
            <a:r>
              <a:rPr lang="en-US" sz="2000" dirty="0"/>
              <a:t>by Age at Diagnosis, 2010–2017—United States</a:t>
            </a:r>
          </a:p>
        </p:txBody>
      </p:sp>
      <p:pic>
        <p:nvPicPr>
          <p:cNvPr id="3" name="Picture 2" descr="This slide presents the rates of diagnoses of HIV infection by age group among adults and adolescents in the United States from 2010 though 2017. &#10;&#10;Persons aged 25–34 years accounted for the highest rates of diagnoses of HIV infection each year; whereas, persons aged ≥55 years accounted for the lowest rates of diagnoses of HIV infection each year.&#10;&#10;From 2010 though 2017, rates of diagnoses of HIV infection decreased among persons aged 35–44 years (-24%), 45–54 years (-20%), and ≥55 years (-16%). Rates remained stable among persons aged 13–24 years and 25–34 years.&#10;"/>
          <p:cNvPicPr>
            <a:picLocks noChangeAspect="1"/>
          </p:cNvPicPr>
          <p:nvPr/>
        </p:nvPicPr>
        <p:blipFill>
          <a:blip r:embed="rId3"/>
          <a:stretch>
            <a:fillRect/>
          </a:stretch>
        </p:blipFill>
        <p:spPr>
          <a:xfrm>
            <a:off x="418805" y="851467"/>
            <a:ext cx="8725195" cy="3921661"/>
          </a:xfrm>
          <a:prstGeom prst="rect">
            <a:avLst/>
          </a:prstGeom>
        </p:spPr>
      </p:pic>
    </p:spTree>
    <p:extLst>
      <p:ext uri="{BB962C8B-B14F-4D97-AF65-F5344CB8AC3E}">
        <p14:creationId xmlns:p14="http://schemas.microsoft.com/office/powerpoint/2010/main" val="60849690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00"/>
            <a:ext cx="9144000" cy="857250"/>
          </a:xfrm>
        </p:spPr>
        <p:txBody>
          <a:bodyPr/>
          <a:lstStyle/>
          <a:p>
            <a:pPr algn="ctr">
              <a:lnSpc>
                <a:spcPts val="2600"/>
              </a:lnSpc>
            </a:pPr>
            <a:r>
              <a:rPr lang="en-US" sz="2000" dirty="0"/>
              <a:t>Diagnosed HIV Infections Attributed to Male-to-Male Sexual Contact and Injection Drug Use, by Race/Ethnicity, 2018—United States and 6 Dependent Areas</a:t>
            </a:r>
          </a:p>
        </p:txBody>
      </p:sp>
      <p:pic>
        <p:nvPicPr>
          <p:cNvPr id="3" name="Picture 2" descr="In 2018, approximately 1,316 diagnosed HIV infections in the United States and 6 dependent areas were attributed to male-to-male sexual contact and injection drug use. &#10; &#10;The highest percentage of diagnosed HIV infections attributed to male-to-male sexual contact and injection drug use were among whites (49%). Approximately 25% were among Hispanics/Latinos, 20% among blacks/African Americans, 4% among males of multiple races, 2% among American Indians/Alaska Natives, and 1% among Asians. Native Hawaiians/other Pacific Islanders accounted for approximately 1% or less of infections. &#10;  &#10;Data for the year 2018 are considered preliminary and based on 6 months reporting delay. Data have been statistically adjusted to account for missing transmission category. Because column totals for numbers were calculated independently of the values for the subpopulations, the values in each column may not sum to the column total.&#10; &#10;Hispanics/Latinos can be of any race.&#10;"/>
          <p:cNvPicPr>
            <a:picLocks noChangeAspect="1"/>
          </p:cNvPicPr>
          <p:nvPr/>
        </p:nvPicPr>
        <p:blipFill>
          <a:blip r:embed="rId3"/>
          <a:stretch>
            <a:fillRect/>
          </a:stretch>
        </p:blipFill>
        <p:spPr>
          <a:xfrm>
            <a:off x="953311" y="1011038"/>
            <a:ext cx="7066276" cy="3198880"/>
          </a:xfrm>
          <a:prstGeom prst="rect">
            <a:avLst/>
          </a:prstGeom>
        </p:spPr>
      </p:pic>
      <p:sp>
        <p:nvSpPr>
          <p:cNvPr id="8" name="Text Placeholder 3"/>
          <p:cNvSpPr txBox="1">
            <a:spLocks/>
          </p:cNvSpPr>
          <p:nvPr/>
        </p:nvSpPr>
        <p:spPr>
          <a:xfrm>
            <a:off x="1026442" y="4425423"/>
            <a:ext cx="7948746"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have been statistically adjusted to account for missing transmission category.</a:t>
            </a: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a </a:t>
            </a:r>
            <a:r>
              <a:rPr lang="en-US" sz="900" dirty="0">
                <a:solidFill>
                  <a:srgbClr val="5F5F5F"/>
                </a:solidFill>
                <a:latin typeface="Calibri" panose="020F0502020204030204" pitchFamily="34" charset="0"/>
              </a:rPr>
              <a:t>Hispanics/Latinos can be of any race. </a:t>
            </a: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b </a:t>
            </a:r>
            <a:r>
              <a:rPr lang="en-US" sz="900" dirty="0">
                <a:solidFill>
                  <a:srgbClr val="5F5F5F"/>
                </a:solidFill>
                <a:latin typeface="Calibri" panose="020F0502020204030204" pitchFamily="34" charset="0"/>
              </a:rPr>
              <a:t>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242979041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863"/>
            <a:ext cx="9144000" cy="857250"/>
          </a:xfrm>
        </p:spPr>
        <p:txBody>
          <a:bodyPr/>
          <a:lstStyle/>
          <a:p>
            <a:pPr algn="ctr">
              <a:lnSpc>
                <a:spcPts val="2600"/>
              </a:lnSpc>
            </a:pPr>
            <a:r>
              <a:rPr lang="en-US" sz="2000" dirty="0"/>
              <a:t>Diagnosed HIV Infections Attributed to Heterosexual </a:t>
            </a:r>
            <a:r>
              <a:rPr lang="en-US" sz="2000" dirty="0" err="1"/>
              <a:t>Contact</a:t>
            </a:r>
            <a:r>
              <a:rPr lang="en-US" sz="2000" baseline="30000" dirty="0" err="1"/>
              <a:t>a</a:t>
            </a:r>
            <a:r>
              <a:rPr lang="en-US" sz="2000" dirty="0"/>
              <a:t>, by Sex and Race/Ethnicity, 2018—United States and 6 Dependent Areas</a:t>
            </a:r>
          </a:p>
        </p:txBody>
      </p:sp>
      <p:pic>
        <p:nvPicPr>
          <p:cNvPr id="3" name="Picture 2" descr="In 2018, approximately 8,929 diagnosed HIV infections in the United States and 6 dependent areas were attributed to heterosexual contact. &#10; &#10;Overall, approximately 61% of diagnosed HIV infections attributed to heterosexual contact were among blacks/African Americans. HIV infection attributed to heterosexual contact when separated by sex also shows approximately 60% of males and 62% of females with diagnosed infection were black/African American. Hispanics/Latinos accounted for 21% of infections for males and 18% for females. Whites accounted for 15% of infections for males and 16% for females. &#10; &#10;Persons of multiple races accounted for approximately 1% for males and 2% for females of diagnosed infections. Asians accounted for approximately 2% each for males and females. American Indians/Alaska Natives and Native Hawaiians/other Pacific Islanders accounted for less than 1% each for males and females.&#10; &#10;Data for the year 2018 are considered preliminary and based on 6 months reporting delay. Data have been statistically adjusted to account for missing transmission category. Because column totals for numbers were calculated independently of the values for the subpopulations, the values in each column may not sum to the column total.&#10; &#10;Heterosexual contact is with a person known to have, or to be at high risk for, HIV infection.&#10; &#10;Hispanics/Latinos can be of any race.&#10;"/>
          <p:cNvPicPr>
            <a:picLocks noChangeAspect="1"/>
          </p:cNvPicPr>
          <p:nvPr/>
        </p:nvPicPr>
        <p:blipFill>
          <a:blip r:embed="rId3"/>
          <a:stretch>
            <a:fillRect/>
          </a:stretch>
        </p:blipFill>
        <p:spPr>
          <a:xfrm>
            <a:off x="307552" y="907397"/>
            <a:ext cx="8349122" cy="3401955"/>
          </a:xfrm>
          <a:prstGeom prst="rect">
            <a:avLst/>
          </a:prstGeom>
        </p:spPr>
      </p:pic>
      <p:sp>
        <p:nvSpPr>
          <p:cNvPr id="8" name="Text Placeholder 3"/>
          <p:cNvSpPr txBox="1">
            <a:spLocks/>
          </p:cNvSpPr>
          <p:nvPr/>
        </p:nvSpPr>
        <p:spPr>
          <a:xfrm>
            <a:off x="1043909" y="4425423"/>
            <a:ext cx="7995588"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have been statistically adjusted to account for missing transmission category.</a:t>
            </a: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a:p>
            <a:pPr marL="28575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c</a:t>
            </a:r>
            <a:r>
              <a:rPr lang="en-US" sz="900" dirty="0">
                <a:solidFill>
                  <a:srgbClr val="5F5F5F"/>
                </a:solidFill>
                <a:latin typeface="Calibri" panose="020F0502020204030204" pitchFamily="34" charset="0"/>
              </a:rPr>
              <a:t> 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355373804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244282" y="235700"/>
            <a:ext cx="8657394" cy="857250"/>
          </a:xfrm>
          <a:prstGeom prst="rect">
            <a:avLst/>
          </a:prstGeom>
        </p:spPr>
        <p:txBody>
          <a:bodyPr anchor="b" anchorCtr="0"/>
          <a:lstStyle/>
          <a:p>
            <a:pPr algn="ctr">
              <a:lnSpc>
                <a:spcPts val="2600"/>
              </a:lnSpc>
              <a:defRPr/>
            </a:pPr>
            <a:r>
              <a:rPr lang="en-US" sz="2000" dirty="0"/>
              <a:t>Rates of Diagnoses of HIV Infection among Adults and Adolescents </a:t>
            </a:r>
            <a:br>
              <a:rPr lang="en-US" sz="2000" dirty="0"/>
            </a:br>
            <a:r>
              <a:rPr lang="en-US" sz="2000" dirty="0"/>
              <a:t>2018—United States and 6 Dependent Areas</a:t>
            </a:r>
            <a:br>
              <a:rPr lang="en-US" sz="1800" dirty="0"/>
            </a:br>
            <a:r>
              <a:rPr lang="en-US" sz="1800" dirty="0">
                <a:solidFill>
                  <a:srgbClr val="5F5F5F"/>
                </a:solidFill>
              </a:rPr>
              <a:t>N = 37,741	Total Rate = 13.6</a:t>
            </a:r>
            <a:endParaRPr lang="en-US" sz="1400" dirty="0">
              <a:solidFill>
                <a:srgbClr val="5F5F5F"/>
              </a:solidFill>
            </a:endParaRPr>
          </a:p>
        </p:txBody>
      </p:sp>
      <p:pic>
        <p:nvPicPr>
          <p:cNvPr id="2" name="Picture 1" descr="In the United States and 6 dependent areas, the rate of diagnoses of HIV infection among adults and adolescents was 13.6 per 100,000 population in 2018. The rate of diagnoses of HIV infection for adults and adolescents ranged from zero per 100,000 in American Samoa and the Republic of Palau to 34.6 per 100,000 in the District of Columbia.&#10; &#10;The District of Columbia (i.e., Washington, DC) is a city; use caution when comparing the HIV diagnosis rate in DC with the rates in states.&#10; &#10;Data for the year 2018 are considered preliminary and based on 6 months reporting delay.&#10;"/>
          <p:cNvPicPr>
            <a:picLocks noChangeAspect="1"/>
          </p:cNvPicPr>
          <p:nvPr/>
        </p:nvPicPr>
        <p:blipFill>
          <a:blip r:embed="rId3"/>
          <a:stretch>
            <a:fillRect/>
          </a:stretch>
        </p:blipFill>
        <p:spPr>
          <a:xfrm>
            <a:off x="42279" y="47787"/>
            <a:ext cx="9059441" cy="5047926"/>
          </a:xfrm>
          <a:prstGeom prst="rect">
            <a:avLst/>
          </a:prstGeom>
        </p:spPr>
      </p:pic>
      <p:sp>
        <p:nvSpPr>
          <p:cNvPr id="188" name="Text Placeholder 3"/>
          <p:cNvSpPr txBox="1">
            <a:spLocks/>
          </p:cNvSpPr>
          <p:nvPr/>
        </p:nvSpPr>
        <p:spPr>
          <a:xfrm>
            <a:off x="915418" y="4881747"/>
            <a:ext cx="7847352" cy="19304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76814233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65"/>
            <a:ext cx="9144000" cy="857250"/>
          </a:xfrm>
        </p:spPr>
        <p:txBody>
          <a:bodyPr/>
          <a:lstStyle/>
          <a:p>
            <a:pPr algn="ctr">
              <a:lnSpc>
                <a:spcPts val="2600"/>
              </a:lnSpc>
            </a:pPr>
            <a:r>
              <a:rPr lang="en-US" sz="2000" dirty="0"/>
              <a:t>Stage 3 (AIDS) Classifications among Adults and Adolescents with Diagnosed HIV Infection, by Race/Ethnicity, 2018—United States</a:t>
            </a:r>
          </a:p>
        </p:txBody>
      </p:sp>
      <p:pic>
        <p:nvPicPr>
          <p:cNvPr id="3" name="Picture 2" descr="The rate (per 100,000 population) of stage 3 (AIDS) classifications among adults and adolescents with HIV infection in 2018 for blacks/African Americans (23.8) was approximately 11 times as high as the rate for whites (2.3) and nearly 3 times as high as the rate for Hispanics/Latinos (8.4). &#10;&#10;Relatively few cases were diagnosed among Asians, American Indians/Alaska Natives, Native Hawaiians/other Pacific Islanders, and persons of multiple races, although the rates for persons of multiple races (14.1), Native Hawaiians/other Pacific Islanders (4.2), and American Indians/Alaska Natives (3.2) were higher than that for whites. The rate among Asians was 2.1 in 2018.&#10;  &#10;The Asian category includes Asian/Pacific Islander legacy cases (cases that were diagnosed and reported under the pre-1997 Office of Management and Budget race/ethnicity classification system). &#10; &#10;Data for the year 2018 are considered preliminary and based on 6 months reporting delay.&#10;&#10;Hispanics/Latinos can be of any race. &#10;"/>
          <p:cNvPicPr>
            <a:picLocks noChangeAspect="1"/>
          </p:cNvPicPr>
          <p:nvPr/>
        </p:nvPicPr>
        <p:blipFill>
          <a:blip r:embed="rId3"/>
          <a:stretch>
            <a:fillRect/>
          </a:stretch>
        </p:blipFill>
        <p:spPr>
          <a:xfrm>
            <a:off x="812272" y="1007990"/>
            <a:ext cx="7143301" cy="3301363"/>
          </a:xfrm>
          <a:prstGeom prst="rect">
            <a:avLst/>
          </a:prstGeom>
        </p:spPr>
      </p:pic>
      <p:sp>
        <p:nvSpPr>
          <p:cNvPr id="8" name="Text Placeholder 3"/>
          <p:cNvSpPr txBox="1">
            <a:spLocks/>
          </p:cNvSpPr>
          <p:nvPr/>
        </p:nvSpPr>
        <p:spPr>
          <a:xfrm>
            <a:off x="1030084" y="4571999"/>
            <a:ext cx="7847352" cy="41768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Rates are per 100,000 population.</a:t>
            </a: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00609259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9" y="244122"/>
            <a:ext cx="9047321" cy="852613"/>
          </a:xfrm>
        </p:spPr>
        <p:txBody>
          <a:bodyPr/>
          <a:lstStyle/>
          <a:p>
            <a:pPr algn="ctr">
              <a:lnSpc>
                <a:spcPts val="2600"/>
              </a:lnSpc>
            </a:pPr>
            <a:r>
              <a:rPr lang="en-US" sz="2000" dirty="0"/>
              <a:t>Stage 3 (AIDS) Classifications among Adults and Adolescents with Diagnosed HIV Infection, by Sex and Transmission Category, 2018—United States </a:t>
            </a:r>
            <a:br>
              <a:rPr lang="en-US" sz="2000" dirty="0"/>
            </a:br>
            <a:r>
              <a:rPr lang="en-US" sz="2000" dirty="0"/>
              <a:t>and 6 Dependent Areas</a:t>
            </a:r>
          </a:p>
        </p:txBody>
      </p:sp>
      <p:pic>
        <p:nvPicPr>
          <p:cNvPr id="3" name="Picture 2" descr="Of diagnoses of HIV infection classified as stage 3 (AIDS) in 2018 among male adults and adolescents, 73% of HIV infections were attributed to male-to-male sexual contact and 13% were attributed to heterosexual contact. Approximately 7% of HIV infections were attributed to injection drug use, 6% were attributed to male-to-male sexual contact and injection drug use, and 1% were attributed to other transmission categories.&#10; &#10;Most (80%) of the infections classified as stage 3 (AIDS) in 2018 among female adults and adolescents were attributed to heterosexual contact, approximately 18% were attributed to injection drug use, and 2% were attributed to other transmission categories.&#10;&#10;Data for the year 2018 are considered preliminary and based on 6 months reporting delay. Data have been statistically adjusted to account for missing transmission category. &#10;   &#10;Heterosexual contact is with a person known to have, or to be at high risk for, HIV infection.&#10; &#10;The “Other” category includes hemophilia, blood transfusion, perinatal exposure, and risk factor not reported or not identified.&#10;"/>
          <p:cNvPicPr>
            <a:picLocks noChangeAspect="1"/>
          </p:cNvPicPr>
          <p:nvPr/>
        </p:nvPicPr>
        <p:blipFill>
          <a:blip r:embed="rId3"/>
          <a:stretch>
            <a:fillRect/>
          </a:stretch>
        </p:blipFill>
        <p:spPr>
          <a:xfrm>
            <a:off x="0" y="846164"/>
            <a:ext cx="9309582" cy="3764118"/>
          </a:xfrm>
          <a:prstGeom prst="rect">
            <a:avLst/>
          </a:prstGeom>
        </p:spPr>
      </p:pic>
      <p:sp>
        <p:nvSpPr>
          <p:cNvPr id="26" name="Text Placeholder 3"/>
          <p:cNvSpPr txBox="1">
            <a:spLocks/>
          </p:cNvSpPr>
          <p:nvPr/>
        </p:nvSpPr>
        <p:spPr>
          <a:xfrm>
            <a:off x="1025401" y="4513006"/>
            <a:ext cx="6907986" cy="5339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2598">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have been statistically adjusted to account for missing transmission category. </a:t>
            </a:r>
          </a:p>
          <a:p>
            <a:pPr marL="212598" lvl="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p>
          <a:p>
            <a:pPr marL="212598" lvl="0">
              <a:lnSpc>
                <a:spcPts val="900"/>
              </a:lnSpc>
              <a:spcBef>
                <a:spcPts val="0"/>
              </a:spcBef>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Includes hemophilia, blood transfusion, perinatal exposure, and risk factor not reported or not identified.</a:t>
            </a:r>
          </a:p>
        </p:txBody>
      </p:sp>
    </p:spTree>
    <p:extLst>
      <p:ext uri="{BB962C8B-B14F-4D97-AF65-F5344CB8AC3E}">
        <p14:creationId xmlns:p14="http://schemas.microsoft.com/office/powerpoint/2010/main" val="162407133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13207" y="0"/>
            <a:ext cx="9144000" cy="1097893"/>
          </a:xfrm>
          <a:prstGeom prst="rect">
            <a:avLst/>
          </a:prstGeom>
        </p:spPr>
        <p:txBody>
          <a:bodyPr anchor="b" anchorCtr="0"/>
          <a:lstStyle/>
          <a:p>
            <a:pPr algn="ctr">
              <a:lnSpc>
                <a:spcPts val="2600"/>
              </a:lnSpc>
              <a:defRPr/>
            </a:pPr>
            <a:r>
              <a:rPr lang="en-US" sz="2000" dirty="0"/>
              <a:t>Rates of Diagnosed HIV Infection Classified as Stage 3 (AIDS)</a:t>
            </a:r>
            <a:br>
              <a:rPr lang="en-US" sz="2000" dirty="0"/>
            </a:br>
            <a:r>
              <a:rPr lang="en-US" sz="2000" dirty="0"/>
              <a:t>2018—United States and 6 Dependent Areas</a:t>
            </a:r>
            <a:br>
              <a:rPr lang="en-US" sz="2000" dirty="0"/>
            </a:br>
            <a:r>
              <a:rPr lang="en-US" sz="1800" dirty="0">
                <a:solidFill>
                  <a:srgbClr val="5F5F5F"/>
                </a:solidFill>
              </a:rPr>
              <a:t>N = 17,228	Total Rate = 5.2</a:t>
            </a:r>
            <a:endParaRPr lang="en-US" sz="1400" dirty="0">
              <a:solidFill>
                <a:srgbClr val="5F5F5F"/>
              </a:solidFill>
            </a:endParaRPr>
          </a:p>
        </p:txBody>
      </p:sp>
      <p:pic>
        <p:nvPicPr>
          <p:cNvPr id="2" name="Picture 1" descr="The rates (per 100,000 population) of stage 3 (AIDS) classifications in 2018 for persons (all ages) with diagnosed HIV infection are shown for each state, the District of Columbia, American Samoa, Guam, the Northern Mariana Islands, Puerto Rico, the Republic of Palau, and the U.S. Virgin Islands.&#10; &#10;Areas with the highest rates of stage 3 (AIDS) in 2018 were the District of Columbia (35.3), Georgia (11.6), Florida (9.8), and Louisiana (9.1). &#10;&#10;The District of Columbia (i.e., Washington, DC) is a city; use caution when comparing the stage 3 (AIDS) rate in DC with the rates in states.&#10;&#10;Data for the year 2018 are considered preliminary and based on 6 months reporting delay.&#10;"/>
          <p:cNvPicPr>
            <a:picLocks noChangeAspect="1"/>
          </p:cNvPicPr>
          <p:nvPr/>
        </p:nvPicPr>
        <p:blipFill>
          <a:blip r:embed="rId3"/>
          <a:stretch>
            <a:fillRect/>
          </a:stretch>
        </p:blipFill>
        <p:spPr>
          <a:xfrm>
            <a:off x="13207" y="312451"/>
            <a:ext cx="9004572" cy="4907705"/>
          </a:xfrm>
          <a:prstGeom prst="rect">
            <a:avLst/>
          </a:prstGeom>
        </p:spPr>
      </p:pic>
      <p:sp>
        <p:nvSpPr>
          <p:cNvPr id="8" name="Text Placeholder 3"/>
          <p:cNvSpPr txBox="1">
            <a:spLocks/>
          </p:cNvSpPr>
          <p:nvPr/>
        </p:nvSpPr>
        <p:spPr>
          <a:xfrm>
            <a:off x="985751" y="4818887"/>
            <a:ext cx="6907986" cy="23510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2598">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32695111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8044" y="157864"/>
            <a:ext cx="8985956" cy="950974"/>
          </a:xfrm>
        </p:spPr>
        <p:txBody>
          <a:bodyPr/>
          <a:lstStyle/>
          <a:p>
            <a:pPr algn="ctr">
              <a:lnSpc>
                <a:spcPts val="2600"/>
              </a:lnSpc>
            </a:pPr>
            <a:r>
              <a:rPr lang="en-US" sz="2000" dirty="0"/>
              <a:t>Diagnoses of HIV Infection among Adults and Adolescents, by Race/Ethnicity  2010–2017—United States and 6 Dependent Areas</a:t>
            </a:r>
            <a:br>
              <a:rPr lang="en-US" sz="2400" dirty="0"/>
            </a:br>
            <a:endParaRPr lang="en-US" sz="2400" dirty="0"/>
          </a:p>
        </p:txBody>
      </p:sp>
      <p:pic>
        <p:nvPicPr>
          <p:cNvPr id="5" name="Picture 4" descr="From 2010 through 2017, blacks/African Americans accounted for the largest percentage of diagnoses of HIV infections each year in the United States and 6 dependent areas. &#10;&#10;In 2017, 44% of diagnoses were among blacks/African Americans, 27% among Hispanics/Latinos, 26% among whites, 3% each among persons of multiple races and Asians, and less than 1% each for American Indians/Alaska Natives and Native Hawaiians/other Pacific Islanders. In 2017, the proportion of diagnoses that were among Hispanics/Latinos was greater than the proportion of diagnoses that were among whites.&#10; &#10;Hispanics/Latinos can be of any race.&#10;"/>
          <p:cNvPicPr>
            <a:picLocks noChangeAspect="1"/>
          </p:cNvPicPr>
          <p:nvPr/>
        </p:nvPicPr>
        <p:blipFill>
          <a:blip r:embed="rId3"/>
          <a:stretch>
            <a:fillRect/>
          </a:stretch>
        </p:blipFill>
        <p:spPr>
          <a:xfrm>
            <a:off x="401979" y="742566"/>
            <a:ext cx="8242506" cy="4011516"/>
          </a:xfrm>
          <a:prstGeom prst="rect">
            <a:avLst/>
          </a:prstGeom>
        </p:spPr>
      </p:pic>
      <p:sp>
        <p:nvSpPr>
          <p:cNvPr id="9" name="Text Placeholder 3"/>
          <p:cNvSpPr txBox="1">
            <a:spLocks/>
          </p:cNvSpPr>
          <p:nvPr/>
        </p:nvSpPr>
        <p:spPr>
          <a:xfrm>
            <a:off x="1132332" y="4754082"/>
            <a:ext cx="6781800" cy="2219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6127686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66452"/>
            <a:ext cx="9082454" cy="857250"/>
          </a:xfrm>
        </p:spPr>
        <p:txBody>
          <a:bodyPr/>
          <a:lstStyle/>
          <a:p>
            <a:pPr algn="ctr">
              <a:lnSpc>
                <a:spcPts val="2600"/>
              </a:lnSpc>
            </a:pPr>
            <a:r>
              <a:rPr lang="en-US" sz="2000" dirty="0"/>
              <a:t>Diagnoses of HIV Infection among Adults and Adolescents, by Transmission Category, 2010–2017—United States and 6 Dependent Areas</a:t>
            </a:r>
          </a:p>
        </p:txBody>
      </p:sp>
      <p:pic>
        <p:nvPicPr>
          <p:cNvPr id="3" name="Picture 2" descr="This slide presents the percentage distribution of adults and adolescents with diagnosed HIV infection from 2010 through 2017, by transmission category, for the United States and 6 dependent areas.&#10; &#10;The percentage of adults and adolescents with diagnosed HIV infection attributed to male-to-male sexual contact increased from 60% in 2010 to 66% in 2017. The percentages of diagnosed HIV infections attributed to injection drug use, male-to-male sexual contact and injection drug use, and heterosexual contact decreased from 2010 through 2017. The “Other” transmission category is not displayed as it comprises less than 1% of cases. The category includes hemophilia, blood transfusion, perinatal exposure, and risk factor not reported or not identified.&#10; &#10;Data have been statistically adjusted to account for missing transmission category.&#10; &#10;Heterosexual contact is with a person known to have, or to be at high risk for, HIV infection.&#10;"/>
          <p:cNvPicPr>
            <a:picLocks noChangeAspect="1"/>
          </p:cNvPicPr>
          <p:nvPr/>
        </p:nvPicPr>
        <p:blipFill>
          <a:blip r:embed="rId3"/>
          <a:stretch>
            <a:fillRect/>
          </a:stretch>
        </p:blipFill>
        <p:spPr>
          <a:xfrm>
            <a:off x="206904" y="983804"/>
            <a:ext cx="8570436" cy="3567869"/>
          </a:xfrm>
          <a:prstGeom prst="rect">
            <a:avLst/>
          </a:prstGeom>
        </p:spPr>
      </p:pic>
      <p:sp>
        <p:nvSpPr>
          <p:cNvPr id="8" name="Text Placeholder 3"/>
          <p:cNvSpPr txBox="1">
            <a:spLocks/>
          </p:cNvSpPr>
          <p:nvPr/>
        </p:nvSpPr>
        <p:spPr>
          <a:xfrm>
            <a:off x="1045023" y="4411253"/>
            <a:ext cx="7419669" cy="609600"/>
          </a:xfrm>
          <a:prstGeom prst="rect">
            <a:avLst/>
          </a:prstGeom>
          <a:effectLst/>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have been statistically adjusted to account for missing transmission category. “Other” transmission category not displayed as it comprises less than 1% of cases.</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307975" marR="0" lvl="0" indent="-307975"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Heterosexual contact with a person known to have, or to be at high risk for, HIV infection.    </a:t>
            </a:r>
          </a:p>
        </p:txBody>
      </p:sp>
    </p:spTree>
    <p:extLst>
      <p:ext uri="{BB962C8B-B14F-4D97-AF65-F5344CB8AC3E}">
        <p14:creationId xmlns:p14="http://schemas.microsoft.com/office/powerpoint/2010/main" val="8476483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pPr lvl="0" algn="ctr">
              <a:lnSpc>
                <a:spcPts val="2600"/>
              </a:lnSpc>
              <a:defRPr/>
            </a:pPr>
            <a:r>
              <a:rPr lang="en-US" sz="2000" dirty="0"/>
              <a:t>Deaths of Persons with Diagnosed HIV Infection </a:t>
            </a:r>
            <a:br>
              <a:rPr lang="en-US" sz="2000" dirty="0"/>
            </a:br>
            <a:r>
              <a:rPr lang="en-US" sz="2000" dirty="0"/>
              <a:t>by Race/Ethnicity, 2017</a:t>
            </a:r>
            <a:r>
              <a:rPr lang="en-US" sz="2000" dirty="0">
                <a:ea typeface="+mn-ea"/>
                <a:cs typeface="+mn-cs"/>
              </a:rPr>
              <a:t>—United States</a:t>
            </a:r>
            <a:endParaRPr lang="en-US" sz="2000" dirty="0"/>
          </a:p>
        </p:txBody>
      </p:sp>
      <p:pic>
        <p:nvPicPr>
          <p:cNvPr id="3" name="Picture 2" descr="During 2017, there were 15,971 deaths of persons with diagnosed HIV infection. Of these, blacks/African Americans had the highest rate (17.4 deaths per 100,000 population) and accounted for approximately 44% of deaths of persons with diagnosed HIV infection. Hispanics/Latinos accounted for approximately 16% of deaths in 2017, with a rate of 4.4 per 100,000 population. Whites accounted for 32% of deaths, with a rate of 2.6 per 100,000 population. &#10;&#10;Relatively few deaths occurred among persons of other races; the rate per 100,000 population of deaths was 15.3 for persons of multiple races, 1.6 for American Indians/Alaska Natives, 1.4 for Native Hawaiians/other Pacific Islanders, and 0.5 for Asians.&#10;  &#10;Deaths of persons with diagnosed HIV infection may be due to any cause (may or may not be HIV-related). &#10;&#10;The Asian category includes Asian/Pacific Islander legacy cases (cases that were diagnosed and reported under the pre-1997 Office of Management and Budget race/ethnicity classification system). &#10; &#10;Hispanics/Latinos can be of any race.&#10;&#10;The total includes one person whose race/ethnicity is unknown.&#10;"/>
          <p:cNvPicPr>
            <a:picLocks noChangeAspect="1"/>
          </p:cNvPicPr>
          <p:nvPr/>
        </p:nvPicPr>
        <p:blipFill>
          <a:blip r:embed="rId3"/>
          <a:stretch>
            <a:fillRect/>
          </a:stretch>
        </p:blipFill>
        <p:spPr>
          <a:xfrm>
            <a:off x="1340840" y="1100626"/>
            <a:ext cx="6563640" cy="3176554"/>
          </a:xfrm>
          <a:prstGeom prst="rect">
            <a:avLst/>
          </a:prstGeom>
        </p:spPr>
      </p:pic>
      <p:sp>
        <p:nvSpPr>
          <p:cNvPr id="8" name="Text Placeholder 3"/>
          <p:cNvSpPr txBox="1">
            <a:spLocks/>
          </p:cNvSpPr>
          <p:nvPr/>
        </p:nvSpPr>
        <p:spPr>
          <a:xfrm>
            <a:off x="1031826" y="4471521"/>
            <a:ext cx="7022512"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diagnosed HIV infection may be due to any cause. Rates are per 100,000 population.</a:t>
            </a:r>
          </a:p>
          <a:p>
            <a:pPr marL="285750" lvl="0" indent="-285750">
              <a:lnSpc>
                <a:spcPts val="900"/>
              </a:lnSpc>
              <a:spcBef>
                <a:spcPts val="0"/>
              </a:spcBef>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endParaRPr lang="en-US" sz="900" baseline="30000" dirty="0">
              <a:solidFill>
                <a:srgbClr val="5F5F5F"/>
              </a:solidFill>
              <a:latin typeface="Calibri" panose="020F0502020204030204" pitchFamily="34" charset="0"/>
            </a:endParaRPr>
          </a:p>
          <a:p>
            <a:pPr marL="285750" lvl="0" indent="-285750">
              <a:lnSpc>
                <a:spcPts val="900"/>
              </a:lnSpc>
              <a:spcBef>
                <a:spcPts val="0"/>
              </a:spcBef>
              <a:defRPr/>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a:t>
            </a:r>
          </a:p>
          <a:p>
            <a:pPr marL="285750" lvl="0" indent="-285750">
              <a:lnSpc>
                <a:spcPts val="900"/>
              </a:lnSpc>
              <a:spcBef>
                <a:spcPts val="0"/>
              </a:spcBef>
              <a:defRPr/>
            </a:pPr>
            <a:r>
              <a:rPr lang="en-US" sz="900" baseline="30000" dirty="0">
                <a:solidFill>
                  <a:srgbClr val="5F5F5F"/>
                </a:solidFill>
                <a:latin typeface="Calibri" panose="020F0502020204030204" pitchFamily="34" charset="0"/>
              </a:rPr>
              <a:t>C </a:t>
            </a:r>
            <a:r>
              <a:rPr lang="en-US" sz="900" dirty="0">
                <a:solidFill>
                  <a:srgbClr val="5F5F5F"/>
                </a:solidFill>
                <a:latin typeface="Calibri" panose="020F0502020204030204" pitchFamily="34" charset="0"/>
              </a:rPr>
              <a:t>Includes one person whose race/ethnicity is unknown.</a:t>
            </a:r>
            <a:endParaRPr lang="en-US" sz="9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95151823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0" y="0"/>
            <a:ext cx="9144000" cy="857250"/>
          </a:xfrm>
        </p:spPr>
        <p:txBody>
          <a:bodyPr/>
          <a:lstStyle/>
          <a:p>
            <a:pPr algn="ctr">
              <a:lnSpc>
                <a:spcPts val="2600"/>
              </a:lnSpc>
            </a:pPr>
            <a:r>
              <a:rPr lang="en-US" sz="2000" dirty="0"/>
              <a:t>Adults and Adolescents Living with Diagnosed HIV Infection, by Sex and Race/Ethnicity, Year-end 2017—United States and 6 Dependent Areas</a:t>
            </a:r>
          </a:p>
        </p:txBody>
      </p:sp>
      <p:pic>
        <p:nvPicPr>
          <p:cNvPr id="3" name="Picture 2" descr="At the end of 2017, 1,018,346 adults and adolescents were living with diagnosed HIV infection in the United States and 6 dependent areas.  &#10; &#10;Among the 776,761 males living with diagnosed HIV infection, 35% were black/African American, 34% were white, and 25% were Hispanic/Latino. Approximately 5% were males of multiple races and approximately 1% were Asian. Less than 1% each were American Indian/Alaska Native and Native Hawaiian/other Pacific Islander.&#10; &#10;Among the 241,585 females living with diagnosed HIV infection, 58% were black/African American, 20% were Hispanic/Latino, and 16% were white. Approximately 5% were females of multiple races and approximately 1% were Asian. Less than 1% each were American Indian/Alaska Native and Native Hawaiian/other Pacific Islander. &#10;&#10;The Asian category includes Asian/Pacific Islander legacy cases (cases that were diagnosed and reported under the pre-1997 Office of Management and Budget race/ethnicity classification system).  Hispanics/Latinos can be of any race. Unknown race/ethnicity is not displayed because it comprises less than 1% of cases. &#10;&#10; Persons living with diagnosed HIV infection are classified as adult or adolescent based on age at year-end 2017. &#10;"/>
          <p:cNvPicPr>
            <a:picLocks noChangeAspect="1"/>
          </p:cNvPicPr>
          <p:nvPr/>
        </p:nvPicPr>
        <p:blipFill>
          <a:blip r:embed="rId3"/>
          <a:stretch>
            <a:fillRect/>
          </a:stretch>
        </p:blipFill>
        <p:spPr>
          <a:xfrm>
            <a:off x="30890" y="918334"/>
            <a:ext cx="9053520" cy="3724786"/>
          </a:xfrm>
          <a:prstGeom prst="rect">
            <a:avLst/>
          </a:prstGeom>
        </p:spPr>
      </p:pic>
      <p:sp>
        <p:nvSpPr>
          <p:cNvPr id="10" name="Text Placeholder 3"/>
          <p:cNvSpPr txBox="1">
            <a:spLocks/>
          </p:cNvSpPr>
          <p:nvPr/>
        </p:nvSpPr>
        <p:spPr>
          <a:xfrm>
            <a:off x="1111317" y="4468139"/>
            <a:ext cx="6781800" cy="52356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dirty="0">
                <a:solidFill>
                  <a:srgbClr val="5F5F5F"/>
                </a:solidFill>
                <a:latin typeface="Calibri" panose="020F0502020204030204" pitchFamily="34" charset="0"/>
              </a:rPr>
              <a:t> </a:t>
            </a:r>
          </a:p>
          <a:p>
            <a:pPr lvl="0" fontAlgn="auto">
              <a:lnSpc>
                <a:spcPts val="900"/>
              </a:lnSpc>
              <a:spcBef>
                <a:spcPts val="0"/>
              </a:spcBef>
              <a:spcAft>
                <a:spcPts val="0"/>
              </a:spcAft>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Unknown race/ethnicity is not displayed because it comprises less than 1% of cases. </a:t>
            </a:r>
          </a:p>
          <a:p>
            <a:pPr lvl="0" fontAlgn="auto">
              <a:lnSpc>
                <a:spcPts val="900"/>
              </a:lnSpc>
              <a:spcBef>
                <a:spcPts val="0"/>
              </a:spcBef>
              <a:spcAft>
                <a:spcPts val="0"/>
              </a:spcAft>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p>
          <a:p>
            <a:pPr lvl="0" fontAlgn="auto">
              <a:lnSpc>
                <a:spcPts val="900"/>
              </a:lnSpc>
              <a:spcBef>
                <a:spcPts val="0"/>
              </a:spcBef>
              <a:spcAft>
                <a:spcPts val="0"/>
              </a:spcAft>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22913817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pPr algn="ctr">
              <a:lnSpc>
                <a:spcPts val="2600"/>
              </a:lnSpc>
            </a:pPr>
            <a:r>
              <a:rPr lang="en-US" sz="2000" dirty="0"/>
              <a:t>Adults and Adolescents Living with Diagnosed HIV Infection, by Sex and </a:t>
            </a:r>
            <a:br>
              <a:rPr lang="en-US" sz="2000" dirty="0"/>
            </a:br>
            <a:r>
              <a:rPr lang="en-US" sz="2000" dirty="0"/>
              <a:t>Transmission Category, Year-end 2017—United States and 6 Dependent Areas </a:t>
            </a:r>
          </a:p>
        </p:txBody>
      </p:sp>
      <p:pic>
        <p:nvPicPr>
          <p:cNvPr id="3" name="Picture 2" descr="This slide presents the percentage distribution of adults and adolescents living with diagnosed HIV infection by sex and transmission category at the end of 2017 in the United States and 6 dependent areas.&#10; &#10;Among the 776,761 male adults and adolescents living with diagnosed HIV infection at the end of 2017, 72% of infections were attributed to male-to-male sexual contact. Approximately 10% to heterosexual contact, 9% of infections were attributed to injection drug use, 7% to male-to-male sexual contact and injection drug use, and 1% of males had infection attributed to perinatal exposure. &#10; &#10;Among the 241,585 female adults and adolescents living with diagnosed HIV infection at the end of 2017, 76% of infections were attributed to heterosexual contact, 21% to injection drug use, and 2% of females had infection attributed to perinatal exposure. &#10;&#10;The “Other” transmission category is not displayed as it comprises 1% or less of cases. The category includes hemophilia, blood transfusion, and risk factor not reported or not identified.&#10; &#10;Data have been statistically adjusted to account for missing transmission category. &#10; &#10;Heterosexual contact is with a person known to have, or to be at high risk for, HIV infection.&#10; &#10;Perinatal includes persons whose infections were attributed to perinatal transmission, but were aged 13 years and older at the end of 2017.&#10; &#10;Persons living with diagnosed HIV infection are classified as adult or adolescent based on age at year-end 2017. "/>
          <p:cNvPicPr>
            <a:picLocks noChangeAspect="1"/>
          </p:cNvPicPr>
          <p:nvPr/>
        </p:nvPicPr>
        <p:blipFill>
          <a:blip r:embed="rId3"/>
          <a:stretch>
            <a:fillRect/>
          </a:stretch>
        </p:blipFill>
        <p:spPr>
          <a:xfrm>
            <a:off x="1" y="748887"/>
            <a:ext cx="9077334" cy="3755268"/>
          </a:xfrm>
          <a:prstGeom prst="rect">
            <a:avLst/>
          </a:prstGeom>
        </p:spPr>
      </p:pic>
      <p:sp>
        <p:nvSpPr>
          <p:cNvPr id="26" name="Text Placeholder 3"/>
          <p:cNvSpPr txBox="1">
            <a:spLocks/>
          </p:cNvSpPr>
          <p:nvPr/>
        </p:nvSpPr>
        <p:spPr>
          <a:xfrm>
            <a:off x="1010504" y="4504155"/>
            <a:ext cx="7673012" cy="54829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have been statistically adjusted to account for missing transmission category. “Other” transmission category not displayed as it comprises 1% or less of cases.</a:t>
            </a:r>
          </a:p>
          <a:p>
            <a:pPr lvl="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 </a:t>
            </a:r>
          </a:p>
          <a:p>
            <a:pPr lvl="0">
              <a:lnSpc>
                <a:spcPts val="900"/>
              </a:lnSpc>
              <a:spcBef>
                <a:spcPts val="0"/>
              </a:spcBef>
            </a:pPr>
            <a:r>
              <a:rPr lang="en-US" sz="900" baseline="30000" dirty="0">
                <a:solidFill>
                  <a:srgbClr val="5F5F5F"/>
                </a:solidFill>
                <a:latin typeface="Calibri" panose="020F0502020204030204" pitchFamily="34" charset="0"/>
              </a:rPr>
              <a:t>b </a:t>
            </a:r>
            <a:r>
              <a:rPr lang="en-US" sz="900" dirty="0">
                <a:solidFill>
                  <a:srgbClr val="5F5F5F"/>
                </a:solidFill>
                <a:latin typeface="Calibri" panose="020F0502020204030204" pitchFamily="34" charset="0"/>
              </a:rPr>
              <a:t>Perinatal includes persons whose infections were attributed to perinatal transmission, but were aged 13 years and older at the end of 2017.</a:t>
            </a:r>
          </a:p>
        </p:txBody>
      </p:sp>
    </p:spTree>
    <p:extLst>
      <p:ext uri="{BB962C8B-B14F-4D97-AF65-F5344CB8AC3E}">
        <p14:creationId xmlns:p14="http://schemas.microsoft.com/office/powerpoint/2010/main" val="42501828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249244"/>
            <a:ext cx="9144000" cy="857250"/>
          </a:xfrm>
          <a:prstGeom prst="rect">
            <a:avLst/>
          </a:prstGeom>
        </p:spPr>
        <p:txBody>
          <a:bodyPr anchor="b" anchorCtr="0"/>
          <a:lstStyle/>
          <a:p>
            <a:pPr algn="ctr">
              <a:lnSpc>
                <a:spcPts val="2600"/>
              </a:lnSpc>
              <a:defRPr/>
            </a:pPr>
            <a:r>
              <a:rPr lang="en-US" sz="2000" dirty="0"/>
              <a:t>Rates of Adults and Adolescents Living with Diagnosed HIV Infection </a:t>
            </a:r>
            <a:br>
              <a:rPr lang="en-US" sz="2000" dirty="0"/>
            </a:br>
            <a:r>
              <a:rPr lang="en-US" sz="2000" dirty="0"/>
              <a:t>Year-end 2017—United States and 6 Dependent Areas</a:t>
            </a:r>
            <a:br>
              <a:rPr lang="en-US" sz="2000" dirty="0"/>
            </a:br>
            <a:r>
              <a:rPr lang="en-US" sz="1800" dirty="0">
                <a:solidFill>
                  <a:srgbClr val="5F5F5F"/>
                </a:solidFill>
              </a:rPr>
              <a:t>N = 1,018,346	Total Rate = 369.4</a:t>
            </a:r>
            <a:endParaRPr lang="en-US" sz="1400" dirty="0">
              <a:solidFill>
                <a:srgbClr val="5F5F5F"/>
              </a:solidFill>
            </a:endParaRPr>
          </a:p>
        </p:txBody>
      </p:sp>
      <p:pic>
        <p:nvPicPr>
          <p:cNvPr id="2" name="Picture 1" descr="This slide presents rates (per 100,000 population) of adults and adolescents living with diagnosed HIV infection at the end of 2017 in the United States and 6 dependent areas.&#10; &#10;Areas with the highest rates of persons living with diagnosed HIV infection at the end of 2017 were the District of Columbia (2,398.9), New York (760.2), Maryland (641.0), Florida (612.3), and the U.S. Virgin Islands (610.8).&#10; &#10;The District of Columbia (i.e., Washington, DC) is a city; use caution when comparing the rate of persons living with diagnosed HIV infection in DC with the rates in states.&#10; &#10;Data are based on address of residence as of December 31, 2017 (i.e., most recent known address). &#10; &#10;Persons living with a diagnosis of HIV infection are classified as adult or adolescent based on age at year-end 2017.&#10;"/>
          <p:cNvPicPr>
            <a:picLocks noChangeAspect="1"/>
          </p:cNvPicPr>
          <p:nvPr/>
        </p:nvPicPr>
        <p:blipFill>
          <a:blip r:embed="rId3"/>
          <a:stretch>
            <a:fillRect/>
          </a:stretch>
        </p:blipFill>
        <p:spPr>
          <a:xfrm>
            <a:off x="0" y="249244"/>
            <a:ext cx="8925792" cy="5016458"/>
          </a:xfrm>
          <a:prstGeom prst="rect">
            <a:avLst/>
          </a:prstGeom>
        </p:spPr>
      </p:pic>
      <p:sp>
        <p:nvSpPr>
          <p:cNvPr id="188" name="Text Placeholder 3"/>
          <p:cNvSpPr txBox="1">
            <a:spLocks/>
          </p:cNvSpPr>
          <p:nvPr/>
        </p:nvSpPr>
        <p:spPr>
          <a:xfrm>
            <a:off x="1057120" y="4752870"/>
            <a:ext cx="7373970" cy="23601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are based on address of residence as of December 31, 2017 (i.e., most recent known address). </a:t>
            </a:r>
            <a:endParaRPr lang="en-US" sz="9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10658632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A50247-A43B-4678-A14C-494810B5C331}">
  <ds:schemaRefs>
    <ds:schemaRef ds:uri="http://schemas.microsoft.com/sharepoint/v3/contenttype/forms"/>
  </ds:schemaRefs>
</ds:datastoreItem>
</file>

<file path=customXml/itemProps2.xml><?xml version="1.0" encoding="utf-8"?>
<ds:datastoreItem xmlns:ds="http://schemas.openxmlformats.org/officeDocument/2006/customXml" ds:itemID="{29C3880A-9AE4-4A61-A94C-A0A6758C00F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F339366-DC0B-4D17-B642-C4B1C0C13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23654</TotalTime>
  <Words>4439</Words>
  <Application>Microsoft Office PowerPoint</Application>
  <PresentationFormat>On-screen Show (16:9)</PresentationFormat>
  <Paragraphs>412</Paragraphs>
  <Slides>35</Slides>
  <Notes>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Calibri</vt:lpstr>
      <vt:lpstr>Wingdings</vt:lpstr>
      <vt:lpstr>Myriad Web Pro</vt:lpstr>
      <vt:lpstr>Courier New</vt:lpstr>
      <vt:lpstr>Arial</vt:lpstr>
      <vt:lpstr>NCEH_ATSDR_combined</vt:lpstr>
      <vt:lpstr>Theme1</vt:lpstr>
      <vt:lpstr>NCHHSTP_PPT_dark(</vt:lpstr>
      <vt:lpstr>PowerPoint Presentation</vt:lpstr>
      <vt:lpstr>Diagnoses of HIV Infection among Adults and Adolescents, by Sex  2010–2017—United States and 6 Dependent Areas</vt:lpstr>
      <vt:lpstr>Rates of Diagnoses of HIV Infection among Adults and Adolescents by Age at Diagnosis, 2010–2017—United States</vt:lpstr>
      <vt:lpstr>Diagnoses of HIV Infection among Adults and Adolescents, by Race/Ethnicity  2010–2017—United States and 6 Dependent Areas </vt:lpstr>
      <vt:lpstr>Diagnoses of HIV Infection among Adults and Adolescents, by Transmission Category, 2010–2017—United States and 6 Dependent Areas</vt:lpstr>
      <vt:lpstr>Deaths of Persons with Diagnosed HIV Infection  by Race/Ethnicity, 2017—United States</vt:lpstr>
      <vt:lpstr>Adults and Adolescents Living with Diagnosed HIV Infection, by Sex and Race/Ethnicity, Year-end 2017—United States and 6 Dependent Areas</vt:lpstr>
      <vt:lpstr>Adults and Adolescents Living with Diagnosed HIV Infection, by Sex and  Transmission Category, Year-end 2017—United States and 6 Dependent Areas </vt:lpstr>
      <vt:lpstr>Rates of Adults and Adolescents Living with Diagnosed HIV Infection  Year-end 2017—United States and 6 Dependent Areas N = 1,018,346 Total Rate = 369.4</vt:lpstr>
      <vt:lpstr>Rates of Children Aged &lt;13 Years Living with Diagnosed HIV Infection  Year-end 2017—United States and 6 Dependent Areas N = 2,073  Total Rate = 3.9</vt:lpstr>
      <vt:lpstr>Stage 3 (AIDS) Classifications and Deaths of Persons with Diagnosed HIV Infection Ever Classified as Stage 3 (AIDS), among Adults and Adolescents, 1985–2017 United States and 6 Dependent Areas</vt:lpstr>
      <vt:lpstr>Stage 3 (AIDS) Classifications among Adults and Adolescents with Diagnosed HIV Infection, by Race/Ethnicity and Year of Classification, 1985–2017—United States and 6 Dependent Areas</vt:lpstr>
      <vt:lpstr>Percentages of Stage 3 (AIDS) Classifications among Adults and Adolescents with Diagnosed HIV Infection, by Race/Ethnicity and Year of Classification  1985–2017—United States and 6 Dependent Areas</vt:lpstr>
      <vt:lpstr>Stage 3 (AIDS) Classifications among Adults and Adolescents with Diagnosed HIV Infection, by Transmission Category and Year of Classification, 1985–2017 United States and 6 Dependent Areas</vt:lpstr>
      <vt:lpstr>Percentages of Stage 3 (AIDS) Classifications among Adults and Adolescents with Diagnosed HIV Infection, by Transmission Category and Year of Classification 1985–2017—United States and 6 Dependent Areas</vt:lpstr>
      <vt:lpstr>Adults and Adolescents Living with Diagnosed HIV Infection Ever Classified as  Stage 3 (AIDS), by Sex, 1993–2017—United States and 6 Dependent Areas</vt:lpstr>
      <vt:lpstr>Adults and Adolescents Living with Diagnosed HIV Infection Ever Classified  as Stage 3 (AIDS), by Race/Ethnicity, 1993–2017—United States and  6 Dependent Areas</vt:lpstr>
      <vt:lpstr>Rates of Adults and Adolescents Living with Diagnosed HIV Infection Ever Classified  as Stage 3 (AIDS), Year-end 2017—United States and 6 Dependent Areas  N = 533,556 Total Rate = 193.6</vt:lpstr>
      <vt:lpstr>Rates of Children Aged &lt;13 Years Living with Diagnosed HIV Infection Ever Classified as Stage 3 (AIDS), Year-end 2017—United States and 6 Dependent Areas N = 284  Total Rate = 0.5</vt:lpstr>
      <vt:lpstr>Diagnoses of HIV Infection among Male Adults and Adolescents by Race/Ethnicity, 2018—United States</vt:lpstr>
      <vt:lpstr>Diagnoses of HIV Infection among Female Adults and Adolescents by Race/Ethnicity, 2018—United States</vt:lpstr>
      <vt:lpstr>Diagnoses of HIV Infection among Adults and Adolescents  by Age at Diagnosis, 2018—United States N = 37,286</vt:lpstr>
      <vt:lpstr>Diagnoses of HIV Infection among Adults and Adolescents  by Sex and Race/Ethnicity, 2018—United States and 6 Dependent Areas</vt:lpstr>
      <vt:lpstr>Rates of Diagnoses of HIV Infection among Adults and Adolescents  by Sex and Race/Ethnicity, 2018—United States</vt:lpstr>
      <vt:lpstr>Diagnoses of HIV Infection among Adults and Adolescents, by Transmission  Category, 2018—United States and 6 Dependent Areas  N = 37,741</vt:lpstr>
      <vt:lpstr>Diagnoses of HIV Infection among Adults and Adolescents, by Sex and  Transmission Category, 2018—United States and 6 Dependent Areas </vt:lpstr>
      <vt:lpstr>Diagnoses of HIV Infection among Adults and Adolescents, by Transmission Category 2018—United States and 6 Dependent Areas</vt:lpstr>
      <vt:lpstr>Diagnosed HIV Infections Attributed to Male-to-Male Sexual Contact  by Race/Ethnicity, 2018—United States and 6 Dependent Areas</vt:lpstr>
      <vt:lpstr>Diagnosed HIV Infections Attributed to Injection Drug Use, by Sex and Race/Ethnicity, 2018—United States and 6 Dependent Areas</vt:lpstr>
      <vt:lpstr>Diagnosed HIV Infections Attributed to Male-to-Male Sexual Contact and Injection Drug Use, by Race/Ethnicity, 2018—United States and 6 Dependent Areas</vt:lpstr>
      <vt:lpstr>Diagnosed HIV Infections Attributed to Heterosexual Contacta, by Sex and Race/Ethnicity, 2018—United States and 6 Dependent Areas</vt:lpstr>
      <vt:lpstr>Rates of Diagnoses of HIV Infection among Adults and Adolescents  2018—United States and 6 Dependent Areas N = 37,741 Total Rate = 13.6</vt:lpstr>
      <vt:lpstr>Stage 3 (AIDS) Classifications among Adults and Adolescents with Diagnosed HIV Infection, by Race/Ethnicity, 2018—United States</vt:lpstr>
      <vt:lpstr>Stage 3 (AIDS) Classifications among Adults and Adolescents with Diagnosed HIV Infection, by Sex and Transmission Category, 2018—United States  and 6 Dependent Areas</vt:lpstr>
      <vt:lpstr>Rates of Diagnosed HIV Infection Classified as Stage 3 (AIDS) 2018—United States and 6 Dependent Areas N = 17,228 Total Rate = 5.2</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Kubik, Steven R. (CDC/DDID/NCHHSTP/DHPSE) (CTR)</cp:lastModifiedBy>
  <cp:revision>1122</cp:revision>
  <cp:lastPrinted>2016-10-26T15:21:40Z</cp:lastPrinted>
  <dcterms:created xsi:type="dcterms:W3CDTF">2011-03-17T17:43:16Z</dcterms:created>
  <dcterms:modified xsi:type="dcterms:W3CDTF">2019-10-30T15:09:45Z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