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7.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5.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58" r:id="rId2"/>
    <p:sldMasterId id="2147483865" r:id="rId3"/>
    <p:sldMasterId id="2147483878" r:id="rId4"/>
  </p:sldMasterIdLst>
  <p:notesMasterIdLst>
    <p:notesMasterId r:id="rId23"/>
  </p:notesMasterIdLst>
  <p:handoutMasterIdLst>
    <p:handoutMasterId r:id="rId24"/>
  </p:handoutMasterIdLst>
  <p:sldIdLst>
    <p:sldId id="262" r:id="rId5"/>
    <p:sldId id="467" r:id="rId6"/>
    <p:sldId id="519" r:id="rId7"/>
    <p:sldId id="520" r:id="rId8"/>
    <p:sldId id="521" r:id="rId9"/>
    <p:sldId id="522" r:id="rId10"/>
    <p:sldId id="523" r:id="rId11"/>
    <p:sldId id="524" r:id="rId12"/>
    <p:sldId id="525" r:id="rId13"/>
    <p:sldId id="538" r:id="rId14"/>
    <p:sldId id="539" r:id="rId15"/>
    <p:sldId id="540" r:id="rId16"/>
    <p:sldId id="541" r:id="rId17"/>
    <p:sldId id="542" r:id="rId18"/>
    <p:sldId id="543" r:id="rId19"/>
    <p:sldId id="544" r:id="rId20"/>
    <p:sldId id="545" r:id="rId21"/>
    <p:sldId id="546" r:id="rId22"/>
  </p:sldIdLst>
  <p:sldSz cx="9144000" cy="5143500" type="screen16x9"/>
  <p:notesSz cx="7010400" cy="92964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Myriad Web Pro" panose="020B060402020202020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lenwa, Faith (CDC/DDID/NCHHSTP/DHP)" initials="EF(" lastIdx="11" clrIdx="6">
    <p:extLst>
      <p:ext uri="{19B8F6BF-5375-455C-9EA6-DF929625EA0E}">
        <p15:presenceInfo xmlns:p15="http://schemas.microsoft.com/office/powerpoint/2012/main" userId="S::ryx1@cdc.gov::026eb223-be53-409b-b77c-19a3e39a97b7" providerId="AD"/>
      </p:ext>
    </p:extLst>
  </p:cmAuthor>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2" name="Watson, Lakeshia (CDC)" initials="WL(" lastIdx="1" clrIdx="1">
    <p:extLst>
      <p:ext uri="{19B8F6BF-5375-455C-9EA6-DF929625EA0E}">
        <p15:presenceInfo xmlns:p15="http://schemas.microsoft.com/office/powerpoint/2012/main" userId="S-1-5-21-1207783550-2075000910-922709458-549023" providerId="AD"/>
      </p:ext>
    </p:extLst>
  </p:cmAuthor>
  <p:cmAuthor id="3" name="Satcher Johnson, Anna (CDC/OID/NCHHSTP)" initials="SJA(" lastIdx="9" clrIdx="2">
    <p:extLst>
      <p:ext uri="{19B8F6BF-5375-455C-9EA6-DF929625EA0E}">
        <p15:presenceInfo xmlns:p15="http://schemas.microsoft.com/office/powerpoint/2012/main" userId="S-1-5-21-1207783550-2075000910-922709458-178843" providerId="AD"/>
      </p:ext>
    </p:extLst>
  </p:cmAuthor>
  <p:cmAuthor id="4" name="Gant, Zanetta (CDC/DDID/NCHHSTP/DHPSE)" initials="GZ(" lastIdx="7" clrIdx="3">
    <p:extLst>
      <p:ext uri="{19B8F6BF-5375-455C-9EA6-DF929625EA0E}">
        <p15:presenceInfo xmlns:p15="http://schemas.microsoft.com/office/powerpoint/2012/main" userId="S::uwf5@cdc.gov::284cc311-1e87-4ea5-9da8-c846e742387d" providerId="AD"/>
      </p:ext>
    </p:extLst>
  </p:cmAuthor>
  <p:cmAuthor id="5" name="Dailey, Andre (CDC/DDID/NCHHSTP/DHP)" initials="DA(" lastIdx="6" clrIdx="4">
    <p:extLst>
      <p:ext uri="{19B8F6BF-5375-455C-9EA6-DF929625EA0E}">
        <p15:presenceInfo xmlns:p15="http://schemas.microsoft.com/office/powerpoint/2012/main" userId="S::hgu7@cdc.gov::e95087a4-0233-4675-b06e-dc07fa22ab87" providerId="AD"/>
      </p:ext>
    </p:extLst>
  </p:cmAuthor>
  <p:cmAuthor id="6" name="Satcher Johnson, Anna (CDC/DDID/NCHHSTP/DHP)" initials="SJA(" lastIdx="23" clrIdx="5">
    <p:extLst>
      <p:ext uri="{19B8F6BF-5375-455C-9EA6-DF929625EA0E}">
        <p15:presenceInfo xmlns:p15="http://schemas.microsoft.com/office/powerpoint/2012/main" userId="S::ats5@cdc.gov::859705da-8d2a-450d-b6ee-217719c7a3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A"/>
    <a:srgbClr val="FFFFFF"/>
    <a:srgbClr val="00928F"/>
    <a:srgbClr val="5F5F5F"/>
    <a:srgbClr val="0F56DC"/>
    <a:srgbClr val="F6A01A"/>
    <a:srgbClr val="437FF1"/>
    <a:srgbClr val="86B2D8"/>
    <a:srgbClr val="00B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67122" autoAdjust="0"/>
  </p:normalViewPr>
  <p:slideViewPr>
    <p:cSldViewPr snapToGrid="0">
      <p:cViewPr varScale="1">
        <p:scale>
          <a:sx n="71" d="100"/>
          <a:sy n="71" d="100"/>
        </p:scale>
        <p:origin x="1084"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1312"/>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5/13/2022</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5/13/2022</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is.cdc.gov/grasp/nchhstpatlas/main.html?value=atla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HIV Infection,</a:t>
            </a:r>
            <a:r>
              <a:rPr lang="en-US" baseline="0" dirty="0"/>
              <a:t> Stage 3 (AIDS). </a:t>
            </a:r>
            <a:r>
              <a:rPr lang="en-US" dirty="0"/>
              <a:t> </a:t>
            </a:r>
          </a:p>
          <a:p>
            <a:endParaRPr lang="en-US" dirty="0"/>
          </a:p>
          <a:p>
            <a:r>
              <a:rPr lang="en-US" dirty="0"/>
              <a:t>For all slides in this series, the following notes apply:</a:t>
            </a:r>
          </a:p>
          <a:p>
            <a:r>
              <a:rPr lang="en-US" dirty="0"/>
              <a:t> </a:t>
            </a:r>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were reported to CDC through December 31, 2021 and are considered provisional and subject to change as additional reports are submitted for HIV cases and as HIV surveillance data quality improves with further evaluation of the surveillance system and data repository. Because reporting delays can impact the reliability of data presented in this report, caution should be applied when interpreting the results. </a:t>
            </a: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Numbers, percentages, and rates of diagnosed infections classified as stage 3 (AIDS) are based on data from 50 states, the District of Columbia, and 6 U.S. dependent areas. </a:t>
            </a:r>
          </a:p>
          <a:p>
            <a:endParaRPr lang="en-US" strike="noStrike" dirty="0"/>
          </a:p>
          <a:p>
            <a:r>
              <a:rPr lang="en-US" strike="noStrike" dirty="0"/>
              <a:t>Rates for transmission category</a:t>
            </a:r>
            <a:r>
              <a:rPr lang="en-US" strike="noStrike" baseline="0" dirty="0"/>
              <a:t> are not provided because of the absence of denominator data from the U.S. Census Bureau.</a:t>
            </a:r>
            <a:r>
              <a:rPr lang="en-US" strike="noStrike" dirty="0"/>
              <a:t> </a:t>
            </a:r>
          </a:p>
          <a:p>
            <a:endParaRPr lang="en-US" strike="noStrike" dirty="0"/>
          </a:p>
          <a:p>
            <a:r>
              <a:rPr lang="en-US" strike="noStrike" dirty="0"/>
              <a:t>Rates are not calculated by race/ethnicity for the 6 U.S. dependent areas because the U.S. Census Bureau does not collect information from all U.S. dependent areas. </a:t>
            </a:r>
          </a:p>
          <a:p>
            <a:endParaRPr lang="en-US" dirty="0"/>
          </a:p>
          <a:p>
            <a:r>
              <a:rPr lang="en-US" b="0" i="0" dirty="0">
                <a:solidFill>
                  <a:srgbClr val="000000"/>
                </a:solidFill>
                <a:effectLst/>
                <a:latin typeface="Open Sans" panose="020B0606030504020204" pitchFamily="34" charset="0"/>
              </a:rPr>
              <a:t>Additional stage 3 (AIDS) data for 1985 through the most recent year are available via </a:t>
            </a:r>
            <a:r>
              <a:rPr lang="en-US" b="0" i="0" u="sng" dirty="0">
                <a:solidFill>
                  <a:srgbClr val="075290"/>
                </a:solidFill>
                <a:effectLst/>
                <a:latin typeface="Open Sans" panose="020B0606030504020204" pitchFamily="34" charset="0"/>
                <a:hlinkClick r:id="rId3"/>
              </a:rPr>
              <a:t>NCHHSTP </a:t>
            </a:r>
            <a:r>
              <a:rPr lang="en-US" b="0" i="0" u="sng" dirty="0" err="1">
                <a:solidFill>
                  <a:srgbClr val="075290"/>
                </a:solidFill>
                <a:effectLst/>
                <a:latin typeface="Open Sans" panose="020B0606030504020204" pitchFamily="34" charset="0"/>
                <a:hlinkClick r:id="rId3"/>
              </a:rPr>
              <a:t>AtlasPlus</a:t>
            </a:r>
            <a:r>
              <a:rPr lang="en-US" b="0" i="0" dirty="0">
                <a:solidFill>
                  <a:srgbClr val="000000"/>
                </a:solidFill>
                <a:effectLst/>
                <a:latin typeface="Open Sans" panose="020B0606030504020204" pitchFamily="34" charset="0"/>
              </a:rPr>
              <a:t> (https://www.cdc.gov/nchhstp/atlas/index.htm). </a:t>
            </a:r>
          </a:p>
          <a:p>
            <a:endParaRPr lang="en-US" baseline="0" dirty="0"/>
          </a:p>
          <a:p>
            <a:r>
              <a:rPr lang="en-US" baseline="0" dirty="0"/>
              <a:t>Data re-release agreements between CDC and state/local HIV surveillance programs require certain levels of cell suppression at the state and county level in order to ensure confidentiality of personally identifiable information.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125542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less than 12, and rates based on these numbers, should be interpreted with caution.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93184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less than 12, and rates based on these numbers, should be interpreted with caution.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26268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less than 12, and rates based on these numbers, should be interpreted with caution.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600861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less than 12, and rates based on these numbers, should be interpreted with caution.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78566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less than 12, and rates based on these numbers, should be interpreted with caution.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25143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less than 12, and rates based on these numbers, should be interpreted with caution.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2998797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less than 12, and rates based on these numbers, should be interpreted with caution.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16194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less than 12, and rates based on these numbers, should be interpreted with caution.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57653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less than 12, and rates based on these numbers, should be interpreted with caution.</a:t>
            </a:r>
          </a:p>
          <a:p>
            <a:endParaRPr lang="en-US" sz="1200" b="0" i="0" kern="1200" dirty="0">
              <a:solidFill>
                <a:schemeClr val="tx1"/>
              </a:solidFill>
              <a:effectLst/>
              <a:latin typeface="+mn-lt"/>
              <a:ea typeface="+mn-ea"/>
              <a:cs typeface="+mn-cs"/>
            </a:endParaRPr>
          </a:p>
          <a:p>
            <a:r>
              <a:rPr lang="en-US" dirty="0"/>
              <a:t>Total includes persons whose county of residence is unknown.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23690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slide presents from 1985 through 2020 in the United States</a:t>
            </a:r>
            <a:r>
              <a:rPr lang="en-US" sz="1200" b="0" kern="1200" baseline="0" dirty="0">
                <a:solidFill>
                  <a:schemeClr val="tx1"/>
                </a:solidFill>
                <a:effectLst/>
                <a:latin typeface="+mn-lt"/>
                <a:ea typeface="+mn-ea"/>
                <a:cs typeface="+mn-cs"/>
              </a:rPr>
              <a:t> and </a:t>
            </a:r>
            <a:r>
              <a:rPr lang="en-US" sz="1200" b="0" kern="1200" dirty="0">
                <a:solidFill>
                  <a:schemeClr val="tx1"/>
                </a:solidFill>
                <a:effectLst/>
                <a:latin typeface="+mn-lt"/>
                <a:ea typeface="+mn-ea"/>
                <a:cs typeface="+mn-cs"/>
              </a:rPr>
              <a:t>6 dependent areas trends in the numbers of stage 3 (AIDS) classifications, deaths of persons with diagnosed HIV infection ever classified as stage</a:t>
            </a:r>
            <a:r>
              <a:rPr lang="en-US" sz="1200" b="0" kern="1200" baseline="0" dirty="0">
                <a:solidFill>
                  <a:schemeClr val="tx1"/>
                </a:solidFill>
                <a:effectLst/>
                <a:latin typeface="+mn-lt"/>
                <a:ea typeface="+mn-ea"/>
                <a:cs typeface="+mn-cs"/>
              </a:rPr>
              <a:t> 3 (</a:t>
            </a:r>
            <a:r>
              <a:rPr lang="en-US" sz="1200" b="0" kern="1200" dirty="0">
                <a:solidFill>
                  <a:schemeClr val="tx1"/>
                </a:solidFill>
                <a:effectLst/>
                <a:latin typeface="+mn-lt"/>
                <a:ea typeface="+mn-ea"/>
                <a:cs typeface="+mn-cs"/>
              </a:rPr>
              <a:t>AIDS), and persons living with diagnosed HIV infection ever classified as stage 3</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AIDS) (i.e., prevalence) among persons of all ages. Stage 3 (AIDS) classifications </a:t>
            </a:r>
            <a:r>
              <a:rPr lang="en-US" sz="1200" b="0" kern="1200" baseline="0" dirty="0">
                <a:solidFill>
                  <a:schemeClr val="tx1"/>
                </a:solidFill>
                <a:effectLst/>
                <a:latin typeface="+mn-lt"/>
                <a:ea typeface="+mn-ea"/>
                <a:cs typeface="+mn-cs"/>
              </a:rPr>
              <a:t>and </a:t>
            </a:r>
            <a:r>
              <a:rPr lang="en-US" sz="1200" b="0" kern="1200" dirty="0">
                <a:solidFill>
                  <a:schemeClr val="tx1"/>
                </a:solidFill>
                <a:effectLst/>
                <a:latin typeface="+mn-lt"/>
                <a:ea typeface="+mn-ea"/>
                <a:cs typeface="+mn-cs"/>
              </a:rPr>
              <a:t>deaths of </a:t>
            </a:r>
            <a:r>
              <a:rPr lang="en-US" sz="1200" b="0" kern="1200" baseline="0" dirty="0">
                <a:solidFill>
                  <a:schemeClr val="tx1"/>
                </a:solidFill>
                <a:effectLst/>
                <a:latin typeface="+mn-lt"/>
                <a:ea typeface="+mn-ea"/>
                <a:cs typeface="+mn-cs"/>
              </a:rPr>
              <a:t>persons with stage 3 (AIDS) </a:t>
            </a:r>
            <a:r>
              <a:rPr lang="en-US" sz="1200" b="0" kern="1200" dirty="0">
                <a:solidFill>
                  <a:schemeClr val="tx1"/>
                </a:solidFill>
                <a:effectLst/>
                <a:latin typeface="+mn-lt"/>
                <a:ea typeface="+mn-ea"/>
                <a:cs typeface="+mn-cs"/>
              </a:rPr>
              <a:t>increased sharply during the beginning of the epidemic from 1985 through the mid-1990s. The overall declines in stage 3 (AIDS) classifications and deaths of persons with stage 3 (AIDS) since the mid-1990s are due to breakthroughs in early detection of HIV infection, improved screening technologies, advances in antiretroviral and combination drug therapies, prophylactic medications against opportunistic infections, and HIV prevention awareness campaigns. The prevalence of stage 3 (AIDS) has steadily increased throughout 1985–2020.</a:t>
            </a:r>
          </a:p>
          <a:p>
            <a:r>
              <a:rPr lang="en-US" sz="1200" b="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Deaths of persons with stage 3 (AIDS) may be due to any cause (may not be HIV-related). </a:t>
            </a:r>
            <a:r>
              <a:rPr lang="en-US" sz="1200" dirty="0">
                <a:solidFill>
                  <a:srgbClr val="5F5F5F"/>
                </a:solidFill>
                <a:latin typeface="Calibri" panose="020F0502020204030204" pitchFamily="34" charset="0"/>
              </a:rPr>
              <a:t>Data include persons of all ages. Data for the year 2020 are preliminary and based on deaths reported to CDC as of December 2021. Data for 2020 should be interpreted with caution due to the impact of the COVID-19 pandemic on access to HIV testing, care-related services, and case surveillance activities in state/local jurisdictions.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6F4400-E3C9-49A3-8D98-791A6ADF5A91}" type="slidenum">
              <a:rPr lang="en-US" smtClean="0"/>
              <a:pPr/>
              <a:t>2</a:t>
            </a:fld>
            <a:endParaRPr lang="en-US"/>
          </a:p>
        </p:txBody>
      </p:sp>
    </p:spTree>
    <p:extLst>
      <p:ext uri="{BB962C8B-B14F-4D97-AF65-F5344CB8AC3E}">
        <p14:creationId xmlns:p14="http://schemas.microsoft.com/office/powerpoint/2010/main" val="128868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slide presents from 1985 through 2020 in the United States</a:t>
            </a:r>
            <a:r>
              <a:rPr lang="en-US" sz="1200" b="0" kern="1200" baseline="0" dirty="0">
                <a:solidFill>
                  <a:schemeClr val="tx1"/>
                </a:solidFill>
                <a:effectLst/>
                <a:latin typeface="+mn-lt"/>
                <a:ea typeface="+mn-ea"/>
                <a:cs typeface="+mn-cs"/>
              </a:rPr>
              <a:t> and </a:t>
            </a:r>
            <a:r>
              <a:rPr lang="en-US" sz="1200" b="0" kern="1200" dirty="0">
                <a:solidFill>
                  <a:schemeClr val="tx1"/>
                </a:solidFill>
                <a:effectLst/>
                <a:latin typeface="+mn-lt"/>
                <a:ea typeface="+mn-ea"/>
                <a:cs typeface="+mn-cs"/>
              </a:rPr>
              <a:t>6 dependent areas trends in the rates of stage 3 (AIDS) classifications and deaths of persons with diagnosed HIV infection ever classified as stage 3 (AIDS) among persons of all ages. Rates of stage 3 (AIDS) classifications </a:t>
            </a:r>
            <a:r>
              <a:rPr lang="en-US" sz="1200" b="0" kern="1200" baseline="0" dirty="0">
                <a:solidFill>
                  <a:schemeClr val="tx1"/>
                </a:solidFill>
                <a:effectLst/>
                <a:latin typeface="+mn-lt"/>
                <a:ea typeface="+mn-ea"/>
                <a:cs typeface="+mn-cs"/>
              </a:rPr>
              <a:t>and rates of </a:t>
            </a:r>
            <a:r>
              <a:rPr lang="en-US" sz="1200" b="0" kern="1200" dirty="0">
                <a:solidFill>
                  <a:schemeClr val="tx1"/>
                </a:solidFill>
                <a:effectLst/>
                <a:latin typeface="+mn-lt"/>
                <a:ea typeface="+mn-ea"/>
                <a:cs typeface="+mn-cs"/>
              </a:rPr>
              <a:t>deaths of </a:t>
            </a:r>
            <a:r>
              <a:rPr lang="en-US" sz="1200" b="0" kern="1200" baseline="0" dirty="0">
                <a:solidFill>
                  <a:schemeClr val="tx1"/>
                </a:solidFill>
                <a:effectLst/>
                <a:latin typeface="+mn-lt"/>
                <a:ea typeface="+mn-ea"/>
                <a:cs typeface="+mn-cs"/>
              </a:rPr>
              <a:t>persons with stage 3 (AIDS) </a:t>
            </a:r>
            <a:r>
              <a:rPr lang="en-US" sz="1200" b="0" kern="1200" dirty="0">
                <a:solidFill>
                  <a:schemeClr val="tx1"/>
                </a:solidFill>
                <a:effectLst/>
                <a:latin typeface="+mn-lt"/>
                <a:ea typeface="+mn-ea"/>
                <a:cs typeface="+mn-cs"/>
              </a:rPr>
              <a:t>increased during the beginning of the epidemic from 1985 through the mid-1990s. The overall declines in rates of stage 3 (AIDS) classifications and rates of deaths of persons with stage 3 (AIDS) since the mid-1990s are due to breakthroughs in early detection of HIV infection, improved screening technologies, advances in antiretroviral and combination drug therapies, prophylactic medications against opportunistic infections, and HIV prevention awareness campaigns.</a:t>
            </a:r>
          </a:p>
          <a:p>
            <a:pPr defTabSz="881390">
              <a:defRPr/>
            </a:pPr>
            <a:endParaRPr lang="en-US" b="0" dirty="0"/>
          </a:p>
          <a:p>
            <a:pPr defTabSz="881390">
              <a:defRPr/>
            </a:pPr>
            <a:r>
              <a:rPr lang="en-US" b="0" dirty="0"/>
              <a:t>Deaths of persons with stage 3 (AIDS) may be due to any cause (may not be HIV-related). Deaths of persons with stage 3 (AIDS) are classified as adult or adolescent based on age at stage 3 classification or death. Data include persons of all ages. </a:t>
            </a:r>
            <a:r>
              <a:rPr lang="en-US" sz="1200" b="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 </a:t>
            </a:r>
            <a:endParaRPr lang="en-US" b="0"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6F4400-E3C9-49A3-8D98-791A6ADF5A91}" type="slidenum">
              <a:rPr lang="en-US" smtClean="0"/>
              <a:pPr/>
              <a:t>3</a:t>
            </a:fld>
            <a:endParaRPr lang="en-US"/>
          </a:p>
        </p:txBody>
      </p:sp>
    </p:spTree>
    <p:extLst>
      <p:ext uri="{BB962C8B-B14F-4D97-AF65-F5344CB8AC3E}">
        <p14:creationId xmlns:p14="http://schemas.microsoft.com/office/powerpoint/2010/main" val="175757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14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presents</a:t>
            </a:r>
            <a:r>
              <a:rPr lang="en-US" sz="1200" b="0" kern="1200" dirty="0">
                <a:solidFill>
                  <a:schemeClr val="tx1"/>
                </a:solidFill>
                <a:effectLst/>
                <a:latin typeface="+mn-lt"/>
                <a:ea typeface="+mn-ea"/>
                <a:cs typeface="+mn-cs"/>
              </a:rPr>
              <a:t> for </a:t>
            </a:r>
            <a:r>
              <a:rPr lang="en-US" sz="1200" kern="1200" dirty="0">
                <a:solidFill>
                  <a:schemeClr val="tx1"/>
                </a:solidFill>
                <a:effectLst/>
                <a:latin typeface="+mn-lt"/>
                <a:ea typeface="+mn-ea"/>
                <a:cs typeface="+mn-cs"/>
              </a:rPr>
              <a:t>the United States and 6 dependent areas, the numbers of stage 3 (AIDS) classifications </a:t>
            </a:r>
            <a:r>
              <a:rPr lang="en-US" sz="1200" dirty="0"/>
              <a:t>and deaths among persons of all ages with stage 3 (AIDS), by age at classification or death and cumulative as of year-end 2020. </a:t>
            </a:r>
            <a:r>
              <a:rPr lang="en-US" dirty="0"/>
              <a:t>By year-2020, there were </a:t>
            </a:r>
            <a:r>
              <a:rPr lang="en-US" b="0" dirty="0"/>
              <a:t>1,320,364 </a:t>
            </a:r>
            <a:r>
              <a:rPr lang="en-US" sz="1200" b="0" kern="1200" dirty="0">
                <a:solidFill>
                  <a:schemeClr val="tx1"/>
                </a:solidFill>
                <a:effectLst/>
                <a:latin typeface="+mn-lt"/>
                <a:ea typeface="+mn-ea"/>
                <a:cs typeface="+mn-cs"/>
              </a:rPr>
              <a:t>stage 3 (AIDS) classifications </a:t>
            </a:r>
            <a:r>
              <a:rPr lang="en-US" b="0" dirty="0"/>
              <a:t>and 780,579 </a:t>
            </a:r>
            <a:r>
              <a:rPr lang="en-US" dirty="0"/>
              <a:t>deaths among persons with Stage 3 (AIDS). </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1474" rtl="0" eaLnBrk="1" fontAlgn="auto" latinLnBrk="0" hangingPunct="1">
              <a:lnSpc>
                <a:spcPct val="100000"/>
              </a:lnSpc>
              <a:spcBef>
                <a:spcPts val="0"/>
              </a:spcBef>
              <a:spcAft>
                <a:spcPts val="0"/>
              </a:spcAft>
              <a:buClrTx/>
              <a:buSzTx/>
              <a:buFontTx/>
              <a:buNone/>
              <a:tabLst/>
              <a:defRPr/>
            </a:pPr>
            <a:r>
              <a:rPr lang="en-US" sz="1200" dirty="0"/>
              <a:t>As of year-end 2020, 19.6% of cumulative stage 3 (AIDS) classifications were among persons aged 35–39 years, followed by persons aged 30–34 years (18.4%) and persons aged 40–44 years (16.5%). For cumulative stage 3 (AIDS) deaths, 17.6% were among persons aged 35–39 years, followed by persons aged 40–44 years (16.9%) and persons aged 30–34 years (14.0%). </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Deaths of persons with HIV infection, stage 3 (AIDS) may be due to any cause. Cumulative data are from the beginning of the epidemic through 2020. </a:t>
            </a: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 </a:t>
            </a: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405950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This slide </a:t>
            </a:r>
            <a:r>
              <a:rPr lang="en-US" sz="1200" b="0" kern="1200" dirty="0">
                <a:solidFill>
                  <a:schemeClr val="tx1"/>
                </a:solidFill>
                <a:effectLst/>
                <a:latin typeface="+mn-lt"/>
                <a:ea typeface="+mn-ea"/>
                <a:cs typeface="+mn-cs"/>
              </a:rPr>
              <a:t>presents for the </a:t>
            </a:r>
            <a:r>
              <a:rPr lang="en-US" sz="1200" kern="1200" dirty="0">
                <a:solidFill>
                  <a:schemeClr val="tx1"/>
                </a:solidFill>
                <a:effectLst/>
                <a:latin typeface="+mn-lt"/>
                <a:ea typeface="+mn-ea"/>
                <a:cs typeface="+mn-cs"/>
              </a:rPr>
              <a:t>United States and 6 dependent areas the numbers of stage 3 (AIDS) classifications </a:t>
            </a:r>
            <a:r>
              <a:rPr lang="en-US" sz="1200" dirty="0"/>
              <a:t>and deaths of persons with stage 3 (AIDS), by race/ethnicity and cumulative as of year-end 2020.</a:t>
            </a:r>
            <a:r>
              <a:rPr lang="en-US" dirty="0"/>
              <a:t> By year-2020, there were </a:t>
            </a:r>
            <a:r>
              <a:rPr lang="en-US" b="0" dirty="0"/>
              <a:t>1,320,364 </a:t>
            </a:r>
            <a:r>
              <a:rPr lang="en-US" sz="1200" b="0" kern="1200" dirty="0">
                <a:solidFill>
                  <a:schemeClr val="tx1"/>
                </a:solidFill>
                <a:effectLst/>
                <a:latin typeface="+mn-lt"/>
                <a:ea typeface="+mn-ea"/>
                <a:cs typeface="+mn-cs"/>
              </a:rPr>
              <a:t>stage 3 (AIDS) classifications </a:t>
            </a:r>
            <a:r>
              <a:rPr lang="en-US" b="0" dirty="0"/>
              <a:t>and 780,579 </a:t>
            </a:r>
            <a:r>
              <a:rPr lang="en-US" dirty="0"/>
              <a:t>deaths among persons with Stage 3 (AIDS). </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As of year-end 2020, Black/African American persons accounted for the </a:t>
            </a:r>
            <a:r>
              <a:rPr lang="en-US" sz="1200" b="0" dirty="0"/>
              <a:t>largest percentages for both cumulative stage 3 (AIDS) classifications (40.0%) and deaths of persons with stage 3 (AIDS) (40.0%), followed by White persons for cumulative stage 3 (AIDS) classifications (33.9%) and deaths of persons with stage 3 (AIDS) (38.1%).</a:t>
            </a:r>
            <a:endParaRPr lang="en-US" b="0"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Deaths of persons with HIV infection, stage 3 (AIDS) may be due to any cause. Cumulative data are from the beginning of the epidemic through 2020</a:t>
            </a:r>
            <a:r>
              <a:rPr lang="en-US" sz="1200" dirty="0">
                <a:solidFill>
                  <a:srgbClr val="5F5F5F"/>
                </a:solidFill>
                <a:latin typeface="Calibri" panose="020F0502020204030204" pitchFamily="34" charset="0"/>
              </a:rPr>
              <a:t>. Data for 2020 should be interpreted with caution due to the impact of the COVID-19 pandemic on access to HIV testing, care-related services, and case surveillance activities in state/local jurisdictions.</a:t>
            </a:r>
            <a:endParaRPr lang="en-US" sz="1200" kern="1200" dirty="0">
              <a:solidFill>
                <a:schemeClr val="tx1"/>
              </a:solidFill>
              <a:effectLst/>
              <a:latin typeface="+mn-lt"/>
              <a:ea typeface="+mn-ea"/>
              <a:cs typeface="+mn-cs"/>
            </a:endParaRP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Asian category includes Asian/Pacific Islander legacy cases (cases that were diagnosed and reported under the pre-1997 Office of Management and Budget race/ethnicity classification system).   </a:t>
            </a:r>
          </a:p>
          <a:p>
            <a:endParaRPr lang="en-US" dirty="0"/>
          </a:p>
          <a:p>
            <a:r>
              <a:rPr lang="en-US" dirty="0"/>
              <a:t>Hispanic/Latino persons can be of any race.</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i</a:t>
            </a:r>
            <a:r>
              <a:rPr lang="en-US" sz="1200" dirty="0">
                <a:solidFill>
                  <a:srgbClr val="5F5F5F"/>
                </a:solidFill>
                <a:latin typeface="Calibri" panose="020F0502020204030204" pitchFamily="34" charset="0"/>
              </a:rPr>
              <a:t>ncludes persons whose race/ethnicity is unknown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99851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for</a:t>
            </a:r>
            <a:r>
              <a:rPr lang="en-US" sz="1200" kern="1200" dirty="0">
                <a:solidFill>
                  <a:schemeClr val="tx1"/>
                </a:solidFill>
                <a:effectLst/>
                <a:latin typeface="+mn-lt"/>
                <a:ea typeface="+mn-ea"/>
                <a:cs typeface="+mn-cs"/>
              </a:rPr>
              <a:t> the United States and 6 dependent areas the numbers of stage 3 (AIDS) classifications </a:t>
            </a:r>
            <a:r>
              <a:rPr lang="en-US" sz="1200" dirty="0"/>
              <a:t>and deaths of persons with stage 3 (AIDS) among males aged ≥13 years, by transmission category and cumulative as of year-end 2020.</a:t>
            </a:r>
            <a:r>
              <a:rPr lang="en-US" dirty="0"/>
              <a:t> By year-2020, among males </a:t>
            </a:r>
            <a:r>
              <a:rPr lang="en-US" sz="1200" dirty="0"/>
              <a:t>aged ≥13 years</a:t>
            </a:r>
            <a:r>
              <a:rPr lang="en-US" dirty="0"/>
              <a:t>, there were </a:t>
            </a:r>
            <a:r>
              <a:rPr lang="en-US" b="0" dirty="0"/>
              <a:t>1,036,859 </a:t>
            </a:r>
            <a:r>
              <a:rPr lang="en-US" sz="1200" b="0" kern="1200" dirty="0">
                <a:solidFill>
                  <a:schemeClr val="tx1"/>
                </a:solidFill>
                <a:effectLst/>
                <a:latin typeface="+mn-lt"/>
                <a:ea typeface="+mn-ea"/>
                <a:cs typeface="+mn-cs"/>
              </a:rPr>
              <a:t>stage 3 (AIDS) classifications </a:t>
            </a:r>
            <a:r>
              <a:rPr lang="en-US" b="0" dirty="0"/>
              <a:t>and 627,866 </a:t>
            </a:r>
            <a:r>
              <a:rPr lang="en-US" dirty="0"/>
              <a:t>deaths among persons with Stage 3 (AIDS). </a:t>
            </a:r>
          </a:p>
          <a:p>
            <a:r>
              <a:rPr lang="en-US" dirty="0"/>
              <a:t> </a:t>
            </a: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As of year-end 2020, </a:t>
            </a:r>
            <a:r>
              <a:rPr lang="en-US" sz="1200" kern="1200" dirty="0">
                <a:solidFill>
                  <a:schemeClr val="tx1"/>
                </a:solidFill>
                <a:effectLst/>
                <a:latin typeface="+mn-lt"/>
                <a:ea typeface="+mn-ea"/>
                <a:cs typeface="+mn-cs"/>
              </a:rPr>
              <a:t>males with HIV infection attributed to male-to-male sexual contact (MMSC) </a:t>
            </a:r>
            <a:r>
              <a:rPr lang="en-US" sz="1200" dirty="0"/>
              <a:t>accounted for the l</a:t>
            </a:r>
            <a:r>
              <a:rPr lang="en-US" sz="1200" b="0" dirty="0"/>
              <a:t>argest</a:t>
            </a:r>
            <a:r>
              <a:rPr lang="en-US" sz="1200" dirty="0"/>
              <a:t> percentages for both cumulative stage 3 (AIDS) classifications (61.1%) and deaths of persons with stage 3 (AIDS) (56.5%), followed by males with infection attributed to injection drug use (IDU) for cumulative stage 3 (AIDS) classifications (19.0%) and deaths of persons with stage 3 (AIDS) (24.4%).</a:t>
            </a:r>
            <a:endParaRPr lang="en-US" dirty="0"/>
          </a:p>
          <a:p>
            <a:endParaRPr lang="en-US" dirty="0"/>
          </a:p>
          <a:p>
            <a:r>
              <a:rPr lang="en-US" sz="1200" dirty="0">
                <a:solidFill>
                  <a:srgbClr val="5F5F5F"/>
                </a:solidFill>
                <a:latin typeface="Calibri" panose="020F0502020204030204" pitchFamily="34" charset="0"/>
              </a:rPr>
              <a:t>Deaths of persons with HIV infection, stage 3 (AIDS) may be due to any cause</a:t>
            </a:r>
            <a:r>
              <a:rPr lang="en-US" sz="1200" dirty="0">
                <a:solidFill>
                  <a:srgbClr val="5F5F5F"/>
                </a:solidFill>
                <a:latin typeface="Calibri" panose="020F0502020204030204" pitchFamily="34" charset="0"/>
                <a:cs typeface="Calibri" panose="020F0502020204030204" pitchFamily="34" charset="0"/>
              </a:rPr>
              <a:t>. Data have been statistically adjusted to account for missing transmission category. </a:t>
            </a:r>
            <a:r>
              <a:rPr lang="en-US" sz="1200" dirty="0">
                <a:solidFill>
                  <a:srgbClr val="5F5F5F"/>
                </a:solidFill>
                <a:latin typeface="Calibri" panose="020F0502020204030204" pitchFamily="34" charset="0"/>
              </a:rPr>
              <a:t>Cumulative data are from the beginning of the epidemic through 2020. Data for 2020 should be interpreted with caution due to the impact of the COVID-19 pandemic on access to HIV testing, care-related services, and case surveillance activities in state/local jurisdictions.</a:t>
            </a:r>
            <a:endParaRPr lang="en-US" dirty="0"/>
          </a:p>
          <a:p>
            <a:endParaRPr lang="en-US" dirty="0"/>
          </a:p>
          <a:p>
            <a:r>
              <a:rPr lang="en-US" sz="1200" dirty="0">
                <a:effectLst/>
                <a:latin typeface="Segoe UI" panose="020B0502040204020203" pitchFamily="34" charset="0"/>
              </a:rPr>
              <a:t>Transmission category is classified based on a hierarchy of the risk factors most likely responsible for HIV transmission; classification is determined based on the person’s sex assigned at birth. Data have been statistically adjusted to account for missing transmission category, therefore values may not sum to column subtotals and total.</a:t>
            </a:r>
            <a:r>
              <a:rPr lang="en-US" sz="1200" kern="1200" dirty="0">
                <a:solidFill>
                  <a:schemeClr val="tx1"/>
                </a:solidFill>
                <a:effectLst/>
                <a:latin typeface="Arial" panose="020B0604020202020204" pitchFamily="34" charset="0"/>
                <a:ea typeface="+mn-ea"/>
                <a:cs typeface="+mn-cs"/>
              </a:rPr>
              <a:t> </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Injection drug use (IDU) includes persons who injected nonprescription drugs or who injected prescription drugs for nonmedical purposes.</a:t>
            </a:r>
            <a:endParaRPr lang="en-US" dirty="0"/>
          </a:p>
          <a:p>
            <a:endParaRPr lang="en-US" dirty="0"/>
          </a:p>
          <a:p>
            <a:r>
              <a:rPr lang="en-US" dirty="0"/>
              <a:t>Heterosexual contact is with a person known to have, </a:t>
            </a:r>
            <a:r>
              <a:rPr lang="en-US" sz="1200" kern="1200" dirty="0">
                <a:solidFill>
                  <a:schemeClr val="tx1"/>
                </a:solidFill>
                <a:effectLst/>
                <a:latin typeface="+mn-lt"/>
                <a:ea typeface="+mn-ea"/>
                <a:cs typeface="+mn-cs"/>
              </a:rPr>
              <a:t>or with a risk factor for</a:t>
            </a:r>
            <a:r>
              <a:rPr lang="en-US" dirty="0"/>
              <a:t>, HIV infection.</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Perinatal exposure includes persons who were exposed to HIV perinatally and were aged </a:t>
            </a:r>
            <a:r>
              <a:rPr lang="en-US" sz="1200" dirty="0"/>
              <a:t>≥</a:t>
            </a:r>
            <a:r>
              <a:rPr lang="en-US" sz="1200" kern="1200" dirty="0">
                <a:solidFill>
                  <a:schemeClr val="tx1"/>
                </a:solidFill>
                <a:effectLst/>
                <a:latin typeface="+mn-lt"/>
                <a:ea typeface="+mn-ea"/>
                <a:cs typeface="+mn-cs"/>
              </a:rPr>
              <a:t>13 years </a:t>
            </a:r>
            <a:r>
              <a:rPr lang="en-US" sz="1200" dirty="0">
                <a:solidFill>
                  <a:srgbClr val="5F5F5F"/>
                </a:solidFill>
                <a:latin typeface="Calibri" panose="020F0502020204030204" pitchFamily="34" charset="0"/>
              </a:rPr>
              <a:t>at time of stage 3 classification or death</a:t>
            </a:r>
            <a:r>
              <a:rPr lang="en-US" sz="120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Other risk factors combined, including hemophilia, blood transfusion, and risk factor not reported or not identified.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rPr>
              <a:t>Because column totals for numbers were calculated independently of the values for the subpopulations, the values in each column may not sum to the column total.</a:t>
            </a:r>
            <a:br>
              <a:rPr lang="en-US" sz="1200" kern="1200" dirty="0">
                <a:solidFill>
                  <a:schemeClr val="tx1"/>
                </a:solidFill>
                <a:effectLst/>
                <a:latin typeface="+mn-lt"/>
                <a:ea typeface="+mn-ea"/>
                <a:cs typeface="+mn-cs"/>
              </a:rPr>
            </a:br>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22306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This slide presents</a:t>
            </a:r>
            <a:r>
              <a:rPr lang="en-US" sz="1200" b="0" kern="1200" dirty="0">
                <a:solidFill>
                  <a:schemeClr val="tx1"/>
                </a:solidFill>
                <a:effectLst/>
                <a:latin typeface="+mn-lt"/>
                <a:ea typeface="+mn-ea"/>
                <a:cs typeface="+mn-cs"/>
              </a:rPr>
              <a:t> for </a:t>
            </a:r>
            <a:r>
              <a:rPr lang="en-US" sz="1200" kern="1200" dirty="0">
                <a:solidFill>
                  <a:schemeClr val="tx1"/>
                </a:solidFill>
                <a:effectLst/>
                <a:latin typeface="+mn-lt"/>
                <a:ea typeface="+mn-ea"/>
                <a:cs typeface="+mn-cs"/>
              </a:rPr>
              <a:t>the United States and 6 dependent areas the numbers of stage 3 (AIDS) classifications </a:t>
            </a:r>
            <a:r>
              <a:rPr lang="en-US" sz="1200" dirty="0"/>
              <a:t>and deaths of persons with stage 3 (AIDS) among females </a:t>
            </a:r>
            <a:r>
              <a:rPr lang="en-US" dirty="0"/>
              <a:t>aged ≥13 years</a:t>
            </a:r>
            <a:r>
              <a:rPr lang="en-US" sz="1200" dirty="0"/>
              <a:t>, by transmission category and cumulative as of year-end 2020.</a:t>
            </a:r>
            <a:r>
              <a:rPr lang="en-US" dirty="0"/>
              <a:t> By year-2020, among females aged ≥13 years, there were </a:t>
            </a:r>
            <a:r>
              <a:rPr lang="en-US" b="0" dirty="0"/>
              <a:t>273,458 </a:t>
            </a:r>
            <a:r>
              <a:rPr lang="en-US" sz="1200" b="0" kern="1200" dirty="0">
                <a:solidFill>
                  <a:schemeClr val="tx1"/>
                </a:solidFill>
                <a:effectLst/>
                <a:latin typeface="+mn-lt"/>
                <a:ea typeface="+mn-ea"/>
                <a:cs typeface="+mn-cs"/>
              </a:rPr>
              <a:t>stage 3 (AIDS) classifications </a:t>
            </a:r>
            <a:r>
              <a:rPr lang="en-US" b="0" dirty="0"/>
              <a:t>and 147,511 </a:t>
            </a:r>
            <a:r>
              <a:rPr lang="en-US" dirty="0"/>
              <a:t>deaths among persons with Stage 3 (AIDS). </a:t>
            </a:r>
          </a:p>
          <a:p>
            <a:r>
              <a:rPr lang="en-US" dirty="0"/>
              <a:t> </a:t>
            </a: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As of year-end 2020, fe</a:t>
            </a:r>
            <a:r>
              <a:rPr lang="en-US" sz="1200" kern="1200" dirty="0">
                <a:solidFill>
                  <a:schemeClr val="tx1"/>
                </a:solidFill>
                <a:effectLst/>
                <a:latin typeface="+mn-lt"/>
                <a:ea typeface="+mn-ea"/>
                <a:cs typeface="+mn-cs"/>
              </a:rPr>
              <a:t>males with HIV infection attributed to heterosexual contact </a:t>
            </a:r>
            <a:r>
              <a:rPr lang="en-US" sz="1200" dirty="0"/>
              <a:t>accounted for the large percentages of both cumulative stage 3 (AIDS) classifications (62.5%) and deaths of persons with stage 3 (AIDS) (51.5%), followed by females with infection attributed to injection drug use (IDU) for cumulative stage 3 (AIDS) classifications (35.1%) and deaths of persons with stage 3 (AIDS) (45.3%).</a:t>
            </a:r>
            <a:endParaRPr lang="en-US" dirty="0"/>
          </a:p>
          <a:p>
            <a:endParaRPr lang="en-US" dirty="0"/>
          </a:p>
          <a:p>
            <a:r>
              <a:rPr lang="en-US" sz="1200" dirty="0">
                <a:solidFill>
                  <a:srgbClr val="5F5F5F"/>
                </a:solidFill>
                <a:latin typeface="Calibri" panose="020F0502020204030204" pitchFamily="34" charset="0"/>
              </a:rPr>
              <a:t>Deaths of persons with HIV infection, stage 3 (AIDS) may be due to any cause</a:t>
            </a:r>
            <a:r>
              <a:rPr lang="en-US" sz="1200" dirty="0">
                <a:solidFill>
                  <a:srgbClr val="5F5F5F"/>
                </a:solidFill>
                <a:latin typeface="Calibri" panose="020F0502020204030204" pitchFamily="34" charset="0"/>
                <a:cs typeface="Calibri" panose="020F0502020204030204" pitchFamily="34" charset="0"/>
              </a:rPr>
              <a:t>. Data have been statistically adjusted to account for missing transmission category. </a:t>
            </a:r>
            <a:r>
              <a:rPr lang="en-US" sz="1200" dirty="0">
                <a:solidFill>
                  <a:srgbClr val="5F5F5F"/>
                </a:solidFill>
                <a:latin typeface="Calibri" panose="020F0502020204030204" pitchFamily="34" charset="0"/>
              </a:rPr>
              <a:t>Cumulative data are from the beginning of the epidemic through 2020. Data for 2020 should be interpreted with caution due to the impact of the COVID-19 pandemic on access to HIV testing, care-related services, and case surveillance activities in state/local jurisdictions.</a:t>
            </a:r>
            <a:endParaRPr lang="en-US" dirty="0"/>
          </a:p>
          <a:p>
            <a:endParaRPr lang="en-US" dirty="0"/>
          </a:p>
          <a:p>
            <a:r>
              <a:rPr lang="en-US" sz="1200" dirty="0">
                <a:effectLst/>
                <a:latin typeface="Segoe UI" panose="020B0502040204020203" pitchFamily="34" charset="0"/>
              </a:rPr>
              <a:t>Transmission category is classified based on a hierarchy of the risk factors most likely responsible for HIV transmission; classification is determined based on the person’s sex assigned at birth. Data have been statistically adjusted to account for missing transmission category, therefore values may not sum to column subtotals and total.</a:t>
            </a:r>
            <a:r>
              <a:rPr lang="en-US" sz="1200" kern="1200" dirty="0">
                <a:solidFill>
                  <a:schemeClr val="tx1"/>
                </a:solidFill>
                <a:effectLst/>
                <a:latin typeface="Arial" panose="020B0604020202020204" pitchFamily="34" charset="0"/>
                <a:ea typeface="+mn-ea"/>
                <a:cs typeface="+mn-cs"/>
              </a:rPr>
              <a:t> </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Segoe UI" panose="020B0502040204020203" pitchFamily="34" charset="0"/>
              </a:rPr>
              <a:t>Injection drug use (IDU) includes persons who injected nonprescription drugs or who injected prescription drugs for nonmedical purposes.</a:t>
            </a:r>
            <a:endParaRPr lang="en-US" dirty="0"/>
          </a:p>
          <a:p>
            <a:endParaRPr lang="en-US" dirty="0"/>
          </a:p>
          <a:p>
            <a:r>
              <a:rPr lang="en-US" dirty="0"/>
              <a:t>Heterosexual contact is with a person known to have, </a:t>
            </a:r>
            <a:r>
              <a:rPr lang="en-US" sz="1200" kern="1200" dirty="0">
                <a:solidFill>
                  <a:schemeClr val="tx1"/>
                </a:solidFill>
                <a:effectLst/>
                <a:latin typeface="+mn-lt"/>
                <a:ea typeface="+mn-ea"/>
                <a:cs typeface="+mn-cs"/>
              </a:rPr>
              <a:t>or with a risk factor for</a:t>
            </a:r>
            <a:r>
              <a:rPr lang="en-US" dirty="0"/>
              <a:t>, HIV infection.</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Perinatal exposure includes persons who were exposed to HIV perinatally and were aged </a:t>
            </a:r>
            <a:r>
              <a:rPr lang="en-US" dirty="0"/>
              <a:t>≥13 years</a:t>
            </a:r>
            <a:r>
              <a:rPr lang="en-US" sz="1200" kern="1200" dirty="0">
                <a:solidFill>
                  <a:schemeClr val="tx1"/>
                </a:solidFill>
                <a:effectLst/>
                <a:latin typeface="+mn-lt"/>
                <a:ea typeface="+mn-ea"/>
                <a:cs typeface="+mn-cs"/>
              </a:rPr>
              <a:t> </a:t>
            </a:r>
            <a:r>
              <a:rPr lang="en-US" sz="1200" dirty="0">
                <a:solidFill>
                  <a:srgbClr val="5F5F5F"/>
                </a:solidFill>
                <a:latin typeface="Calibri" panose="020F0502020204030204" pitchFamily="34" charset="0"/>
              </a:rPr>
              <a:t>at time of stage 3 classification or death</a:t>
            </a:r>
            <a:r>
              <a:rPr lang="en-US" sz="120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Other risk factors combined, including hemophilia, blood transfusion, and risk factor not reported or not identified.</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rPr>
              <a:t>Because column totals for numbers were calculated independently of the values for the subpopulations, the values in each column may not sum to the column total.</a:t>
            </a:r>
            <a:br>
              <a:rPr lang="en-US" sz="1200" kern="1200" dirty="0">
                <a:solidFill>
                  <a:schemeClr val="tx1"/>
                </a:solidFill>
                <a:effectLst/>
                <a:latin typeface="+mn-lt"/>
                <a:ea typeface="+mn-ea"/>
                <a:cs typeface="+mn-cs"/>
              </a:rPr>
            </a:br>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60671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This slide presents</a:t>
            </a:r>
            <a:r>
              <a:rPr lang="en-US" sz="1200" b="0" kern="1200" dirty="0">
                <a:solidFill>
                  <a:schemeClr val="tx1"/>
                </a:solidFill>
                <a:effectLst/>
                <a:latin typeface="+mn-lt"/>
                <a:ea typeface="+mn-ea"/>
                <a:cs typeface="+mn-cs"/>
              </a:rPr>
              <a:t> for </a:t>
            </a:r>
            <a:r>
              <a:rPr lang="en-US" sz="1200" kern="1200" dirty="0">
                <a:solidFill>
                  <a:schemeClr val="tx1"/>
                </a:solidFill>
                <a:effectLst/>
                <a:latin typeface="+mn-lt"/>
                <a:ea typeface="+mn-ea"/>
                <a:cs typeface="+mn-cs"/>
              </a:rPr>
              <a:t>the United States and 6 dependent areas the numbers of stage 3 (AIDS) classifications </a:t>
            </a:r>
            <a:r>
              <a:rPr lang="en-US" sz="1200" dirty="0"/>
              <a:t>and deaths among persons </a:t>
            </a:r>
            <a:r>
              <a:rPr lang="en-US" sz="1200" b="0" kern="1200" dirty="0">
                <a:solidFill>
                  <a:schemeClr val="tx1"/>
                </a:solidFill>
                <a:effectLst/>
                <a:latin typeface="+mn-lt"/>
                <a:ea typeface="+mn-ea"/>
                <a:cs typeface="+mn-cs"/>
              </a:rPr>
              <a:t>of all ages</a:t>
            </a:r>
            <a:r>
              <a:rPr lang="en-US" sz="1200" dirty="0"/>
              <a:t> with stage 3 (AIDS), by region of residence and cumulative as of year-end 2020.</a:t>
            </a:r>
            <a:r>
              <a:rPr lang="en-US" dirty="0"/>
              <a:t> By year-2020, there were </a:t>
            </a:r>
            <a:r>
              <a:rPr lang="en-US" b="0" dirty="0"/>
              <a:t>1,320,364 </a:t>
            </a:r>
            <a:r>
              <a:rPr lang="en-US" sz="1200" b="0" kern="1200" dirty="0">
                <a:solidFill>
                  <a:schemeClr val="tx1"/>
                </a:solidFill>
                <a:effectLst/>
                <a:latin typeface="+mn-lt"/>
                <a:ea typeface="+mn-ea"/>
                <a:cs typeface="+mn-cs"/>
              </a:rPr>
              <a:t>stage 3 (AIDS) classifications </a:t>
            </a:r>
            <a:r>
              <a:rPr lang="en-US" b="0" dirty="0"/>
              <a:t>and 780,579 </a:t>
            </a:r>
            <a:r>
              <a:rPr lang="en-US" dirty="0"/>
              <a:t>deaths among persons with stage 3 (AIDS). </a:t>
            </a:r>
          </a:p>
          <a:p>
            <a:endParaRPr lang="en-US"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As of year-end 2020, persons in the South accounted for the</a:t>
            </a:r>
            <a:r>
              <a:rPr lang="en-US" sz="1200" b="0" dirty="0"/>
              <a:t> largest </a:t>
            </a:r>
            <a:r>
              <a:rPr lang="en-US" sz="1200" dirty="0"/>
              <a:t>percentages for both cumulative stage 3 (AIDS) classifications (40.3%) and deaths of persons with stage 3 (AIDS) </a:t>
            </a:r>
            <a:r>
              <a:rPr lang="en-US" sz="1200" b="0" dirty="0"/>
              <a:t>classifications (</a:t>
            </a:r>
            <a:r>
              <a:rPr lang="en-US" sz="1200" dirty="0"/>
              <a:t>38.8%), followed by persons in the Northeast for cumulative stage 3 (AIDS) classifications (27.2%) and deaths of persons with stage 3 (AIDS) (28.9%).</a:t>
            </a:r>
            <a:endParaRPr lang="en-US" dirty="0"/>
          </a:p>
          <a:p>
            <a:endParaRPr lang="en-US" dirty="0"/>
          </a:p>
          <a:p>
            <a:pPr>
              <a:lnSpc>
                <a:spcPct val="100000"/>
              </a:lnSpc>
              <a:spcBef>
                <a:spcPts val="432"/>
              </a:spcBef>
            </a:pPr>
            <a:r>
              <a:rPr lang="en-US" sz="1200" kern="1200" dirty="0">
                <a:solidFill>
                  <a:srgbClr val="000000"/>
                </a:solidFill>
                <a:effectLst/>
                <a:latin typeface="+mn-lt"/>
                <a:ea typeface="+mn-ea"/>
                <a:cs typeface="+mn-cs"/>
              </a:rPr>
              <a:t>Regions of residence are defined as follows:</a:t>
            </a:r>
          </a:p>
          <a:p>
            <a:pPr>
              <a:lnSpc>
                <a:spcPct val="100000"/>
              </a:lnSpc>
              <a:spcBef>
                <a:spcPts val="432"/>
              </a:spcBef>
            </a:pPr>
            <a:r>
              <a:rPr lang="en-US" sz="1200" kern="1200" dirty="0">
                <a:solidFill>
                  <a:srgbClr val="000000"/>
                </a:solidFill>
                <a:effectLst/>
                <a:latin typeface="+mn-lt"/>
                <a:ea typeface="+mn-ea"/>
                <a:cs typeface="+mn-cs"/>
              </a:rPr>
              <a:t> </a:t>
            </a:r>
          </a:p>
          <a:p>
            <a:pPr>
              <a:lnSpc>
                <a:spcPct val="100000"/>
              </a:lnSpc>
              <a:spcBef>
                <a:spcPts val="432"/>
              </a:spcBef>
            </a:pPr>
            <a:r>
              <a:rPr lang="en-US" sz="1200" kern="1200" dirty="0">
                <a:solidFill>
                  <a:srgbClr val="000000"/>
                </a:solidFill>
                <a:effectLst/>
                <a:latin typeface="+mn-lt"/>
                <a:ea typeface="+mn-ea"/>
                <a:cs typeface="+mn-cs"/>
              </a:rPr>
              <a:t>Northeast—Connecticut, Maine, Massachusetts, New Hampshire, New Jersey, New York, Pennsylvania, Rhode Island, Vermont</a:t>
            </a:r>
            <a:br>
              <a:rPr lang="en-US" sz="1200" kern="1200" dirty="0">
                <a:solidFill>
                  <a:srgbClr val="000000"/>
                </a:solidFill>
                <a:effectLst/>
                <a:latin typeface="+mn-lt"/>
                <a:ea typeface="+mn-ea"/>
                <a:cs typeface="+mn-cs"/>
              </a:rPr>
            </a:br>
            <a:br>
              <a:rPr lang="en-US" sz="1200" kern="1200" dirty="0">
                <a:solidFill>
                  <a:srgbClr val="000000"/>
                </a:solidFill>
                <a:effectLst/>
                <a:latin typeface="+mn-lt"/>
                <a:ea typeface="+mn-ea"/>
                <a:cs typeface="+mn-cs"/>
              </a:rPr>
            </a:br>
            <a:r>
              <a:rPr lang="en-US" sz="1200" kern="1200" dirty="0">
                <a:solidFill>
                  <a:srgbClr val="000000"/>
                </a:solidFill>
                <a:effectLst/>
                <a:latin typeface="+mn-lt"/>
                <a:ea typeface="+mn-ea"/>
                <a:cs typeface="+mn-cs"/>
              </a:rPr>
              <a:t>Midwest—Illinois, Indiana, Iowa, Kansas, Michigan, Minnesota, Missouri, Nebraska, North Dakota, Ohio, South Dakota, Wisconsin</a:t>
            </a:r>
            <a:br>
              <a:rPr lang="en-US" sz="1200" kern="1200" dirty="0">
                <a:solidFill>
                  <a:srgbClr val="000000"/>
                </a:solidFill>
                <a:effectLst/>
                <a:latin typeface="+mn-lt"/>
                <a:ea typeface="+mn-ea"/>
                <a:cs typeface="+mn-cs"/>
              </a:rPr>
            </a:br>
            <a:br>
              <a:rPr lang="en-US" sz="1200" kern="1200" dirty="0">
                <a:solidFill>
                  <a:srgbClr val="000000"/>
                </a:solidFill>
                <a:effectLst/>
                <a:latin typeface="+mn-lt"/>
                <a:ea typeface="+mn-ea"/>
                <a:cs typeface="+mn-cs"/>
              </a:rPr>
            </a:br>
            <a:r>
              <a:rPr lang="en-US" sz="1200" kern="1200" dirty="0">
                <a:solidFill>
                  <a:srgbClr val="000000"/>
                </a:solidFill>
                <a:effectLst/>
                <a:latin typeface="+mn-lt"/>
                <a:ea typeface="+mn-ea"/>
                <a:cs typeface="+mn-cs"/>
              </a:rPr>
              <a:t>South—Alabama, Arkansas, Delaware, District of Columbia, Florida, Georgia, Kentucky, Louisiana, Maryland, Mississippi, North Carolina, Oklahoma, South Carolina, Tennessee, Texas, Virginia, West Virginia</a:t>
            </a:r>
            <a:br>
              <a:rPr lang="en-US" sz="1200" kern="1200" dirty="0">
                <a:solidFill>
                  <a:srgbClr val="000000"/>
                </a:solidFill>
                <a:effectLst/>
                <a:latin typeface="+mn-lt"/>
                <a:ea typeface="+mn-ea"/>
                <a:cs typeface="+mn-cs"/>
              </a:rPr>
            </a:br>
            <a:br>
              <a:rPr lang="en-US" sz="1200" kern="1200" dirty="0">
                <a:solidFill>
                  <a:srgbClr val="000000"/>
                </a:solidFill>
                <a:effectLst/>
                <a:latin typeface="+mn-lt"/>
                <a:ea typeface="+mn-ea"/>
                <a:cs typeface="+mn-cs"/>
              </a:rPr>
            </a:br>
            <a:r>
              <a:rPr lang="en-US" sz="1200" kern="1200" dirty="0">
                <a:solidFill>
                  <a:srgbClr val="000000"/>
                </a:solidFill>
                <a:effectLst/>
                <a:latin typeface="+mn-lt"/>
                <a:ea typeface="+mn-ea"/>
                <a:cs typeface="+mn-cs"/>
              </a:rPr>
              <a:t>West—Alaska, Arizona, California, Colorado, Hawaii, Idaho, Montana, Nevada, New Mexico, Oregon, Utah, Washington, Wyoming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are based on residence at time of stage 3 (AIDS) classification or death. Deaths of persons with HIV infection, stage 3 (AIDS) may be due to any cause. Cumulative data are from the beginning of the epidemic through 2020.</a:t>
            </a:r>
            <a:r>
              <a:rPr lang="en-US" dirty="0"/>
              <a:t> </a:t>
            </a: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49852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1200" dirty="0">
              <a:solidFill>
                <a:srgbClr val="5F5F5F"/>
              </a:solidFill>
              <a:latin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less than 12, and rates based on these numbers, should be interpreted with caution.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351003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96985278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847822"/>
            <a:ext cx="8129618" cy="856303"/>
          </a:xfrm>
          <a:prstGeom prst="rect">
            <a:avLst/>
          </a:prstGeom>
        </p:spPr>
        <p:txBody>
          <a:bodyPr/>
          <a:lstStyle>
            <a:lvl1pPr algn="l">
              <a:lnSpc>
                <a:spcPts val="2250"/>
              </a:lnSpc>
              <a:defRPr sz="2100" b="1" baseline="0">
                <a:solidFill>
                  <a:srgbClr val="007889"/>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BF311B"/>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342900" y="142945"/>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sp>
        <p:nvSpPr>
          <p:cNvPr id="9" name="Rectangle 8">
            <a:extLst>
              <a:ext uri="{FF2B5EF4-FFF2-40B4-BE49-F238E27FC236}">
                <a16:creationId xmlns:a16="http://schemas.microsoft.com/office/drawing/2014/main" id="{965D8857-CD6B-4CB3-BF49-AA0FF99031FE}"/>
              </a:ext>
            </a:extLst>
          </p:cNvPr>
          <p:cNvSpPr>
            <a:spLocks noChangeArrowheads="1"/>
          </p:cNvSpPr>
          <p:nvPr userDrawn="1"/>
        </p:nvSpPr>
        <p:spPr bwMode="auto">
          <a:xfrm>
            <a:off x="0" y="118643"/>
            <a:ext cx="9144000" cy="709129"/>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a:p>
        </p:txBody>
      </p:sp>
      <p:grpSp>
        <p:nvGrpSpPr>
          <p:cNvPr id="10" name="Group 9">
            <a:extLst>
              <a:ext uri="{FF2B5EF4-FFF2-40B4-BE49-F238E27FC236}">
                <a16:creationId xmlns:a16="http://schemas.microsoft.com/office/drawing/2014/main" id="{C47696B8-6B25-4D01-8E3A-59E245FF2765}"/>
              </a:ext>
            </a:extLst>
          </p:cNvPr>
          <p:cNvGrpSpPr/>
          <p:nvPr userDrawn="1"/>
        </p:nvGrpSpPr>
        <p:grpSpPr>
          <a:xfrm>
            <a:off x="0" y="-8870"/>
            <a:ext cx="9159852" cy="142757"/>
            <a:chOff x="0" y="-11828"/>
            <a:chExt cx="12213136" cy="369332"/>
          </a:xfrm>
        </p:grpSpPr>
        <p:sp>
          <p:nvSpPr>
            <p:cNvPr id="11" name="bk object 25">
              <a:extLst>
                <a:ext uri="{FF2B5EF4-FFF2-40B4-BE49-F238E27FC236}">
                  <a16:creationId xmlns:a16="http://schemas.microsoft.com/office/drawing/2014/main" id="{F1A77279-32C5-440A-8501-B204E187585D}"/>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2" name="bk object 26">
              <a:extLst>
                <a:ext uri="{FF2B5EF4-FFF2-40B4-BE49-F238E27FC236}">
                  <a16:creationId xmlns:a16="http://schemas.microsoft.com/office/drawing/2014/main" id="{FE0A82D8-53B9-4D64-A8AB-A2B9A876FC9A}"/>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3" name="bk object 27">
              <a:extLst>
                <a:ext uri="{FF2B5EF4-FFF2-40B4-BE49-F238E27FC236}">
                  <a16:creationId xmlns:a16="http://schemas.microsoft.com/office/drawing/2014/main" id="{1E43C0BE-9176-4850-BEEF-335DE12E090E}"/>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4" name="bk object 28">
              <a:extLst>
                <a:ext uri="{FF2B5EF4-FFF2-40B4-BE49-F238E27FC236}">
                  <a16:creationId xmlns:a16="http://schemas.microsoft.com/office/drawing/2014/main" id="{4ECF86F3-C140-4764-AF8F-33BF23A2F130}"/>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5" name="bk object 29">
              <a:extLst>
                <a:ext uri="{FF2B5EF4-FFF2-40B4-BE49-F238E27FC236}">
                  <a16:creationId xmlns:a16="http://schemas.microsoft.com/office/drawing/2014/main" id="{7753DBFB-7F09-434C-BC0C-203BEDFE32C0}"/>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6" name="bk object 30">
              <a:extLst>
                <a:ext uri="{FF2B5EF4-FFF2-40B4-BE49-F238E27FC236}">
                  <a16:creationId xmlns:a16="http://schemas.microsoft.com/office/drawing/2014/main" id="{D6B1803E-2B3F-4B88-952D-EC8E91C331A8}"/>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7" name="bk object 31">
              <a:extLst>
                <a:ext uri="{FF2B5EF4-FFF2-40B4-BE49-F238E27FC236}">
                  <a16:creationId xmlns:a16="http://schemas.microsoft.com/office/drawing/2014/main" id="{BFFC3FB5-2D41-4E9D-989F-F41258D642B2}"/>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8" name="bk object 32">
              <a:extLst>
                <a:ext uri="{FF2B5EF4-FFF2-40B4-BE49-F238E27FC236}">
                  <a16:creationId xmlns:a16="http://schemas.microsoft.com/office/drawing/2014/main" id="{20F1EAEA-33E1-41F8-B33B-94CCFDEC9B98}"/>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19" name="Straight Connector 18">
              <a:extLst>
                <a:ext uri="{FF2B5EF4-FFF2-40B4-BE49-F238E27FC236}">
                  <a16:creationId xmlns:a16="http://schemas.microsoft.com/office/drawing/2014/main" id="{8FF3ED52-C65C-49A8-AA41-583CF04C901B}"/>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1ECAB112-A698-4EDA-89D7-EE2A776FBC52}"/>
              </a:ext>
            </a:extLst>
          </p:cNvPr>
          <p:cNvSpPr txBox="1"/>
          <p:nvPr userDrawn="1"/>
        </p:nvSpPr>
        <p:spPr>
          <a:xfrm>
            <a:off x="342900" y="169072"/>
            <a:ext cx="6819211" cy="646331"/>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9800972F-BBBB-4F35-B71C-0AB106D56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8976" y="63809"/>
            <a:ext cx="1239341" cy="710513"/>
          </a:xfrm>
          <a:prstGeom prst="rect">
            <a:avLst/>
          </a:prstGeom>
        </p:spPr>
      </p:pic>
    </p:spTree>
    <p:extLst>
      <p:ext uri="{BB962C8B-B14F-4D97-AF65-F5344CB8AC3E}">
        <p14:creationId xmlns:p14="http://schemas.microsoft.com/office/powerpoint/2010/main" val="1844527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847822"/>
            <a:ext cx="8129618" cy="856303"/>
          </a:xfrm>
          <a:prstGeom prst="rect">
            <a:avLst/>
          </a:prstGeom>
        </p:spPr>
        <p:txBody>
          <a:bodyPr/>
          <a:lstStyle>
            <a:lvl1pPr algn="l">
              <a:lnSpc>
                <a:spcPts val="2250"/>
              </a:lnSpc>
              <a:defRPr sz="2100" b="1" baseline="0">
                <a:solidFill>
                  <a:srgbClr val="007889"/>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BF311B"/>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342900" y="142945"/>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9091C0E2-DDB6-4FD8-853E-4A869C2CBC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835346"/>
          </a:xfrm>
          <a:prstGeom prst="rect">
            <a:avLst/>
          </a:prstGeom>
        </p:spPr>
      </p:pic>
      <p:sp>
        <p:nvSpPr>
          <p:cNvPr id="11" name="TextBox 10">
            <a:extLst>
              <a:ext uri="{FF2B5EF4-FFF2-40B4-BE49-F238E27FC236}">
                <a16:creationId xmlns:a16="http://schemas.microsoft.com/office/drawing/2014/main" id="{CE523D9B-8A51-4470-9791-95F8FE12CC54}"/>
              </a:ext>
            </a:extLst>
          </p:cNvPr>
          <p:cNvSpPr txBox="1"/>
          <p:nvPr userDrawn="1"/>
        </p:nvSpPr>
        <p:spPr>
          <a:xfrm>
            <a:off x="457199" y="224586"/>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849168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788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a:p>
        </p:txBody>
      </p:sp>
      <p:grpSp>
        <p:nvGrpSpPr>
          <p:cNvPr id="12" name="Group 11">
            <a:extLst>
              <a:ext uri="{FF2B5EF4-FFF2-40B4-BE49-F238E27FC236}">
                <a16:creationId xmlns:a16="http://schemas.microsoft.com/office/drawing/2014/main" id="{62829F08-BAA7-4DDB-BAD4-A931968377B0}"/>
              </a:ext>
            </a:extLst>
          </p:cNvPr>
          <p:cNvGrpSpPr/>
          <p:nvPr userDrawn="1"/>
        </p:nvGrpSpPr>
        <p:grpSpPr>
          <a:xfrm>
            <a:off x="0" y="5054522"/>
            <a:ext cx="9144000" cy="110783"/>
            <a:chOff x="0" y="6739363"/>
            <a:chExt cx="12192000" cy="147710"/>
          </a:xfrm>
        </p:grpSpPr>
        <p:sp>
          <p:nvSpPr>
            <p:cNvPr id="13" name="Rectangle 12">
              <a:extLst>
                <a:ext uri="{FF2B5EF4-FFF2-40B4-BE49-F238E27FC236}">
                  <a16:creationId xmlns:a16="http://schemas.microsoft.com/office/drawing/2014/main" id="{7F336610-DA3F-4FFF-B1A7-24AD87D6BF23}"/>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5" name="Rectangle 20">
              <a:extLst>
                <a:ext uri="{FF2B5EF4-FFF2-40B4-BE49-F238E27FC236}">
                  <a16:creationId xmlns:a16="http://schemas.microsoft.com/office/drawing/2014/main" id="{630E8D75-C38D-4DB3-8158-7CA5449C9921}"/>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6" name="Rectangle 15">
              <a:extLst>
                <a:ext uri="{FF2B5EF4-FFF2-40B4-BE49-F238E27FC236}">
                  <a16:creationId xmlns:a16="http://schemas.microsoft.com/office/drawing/2014/main" id="{DA2A70FA-6E70-4883-B628-BE44A13C61AB}"/>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7" name="Rectangle 16">
              <a:extLst>
                <a:ext uri="{FF2B5EF4-FFF2-40B4-BE49-F238E27FC236}">
                  <a16:creationId xmlns:a16="http://schemas.microsoft.com/office/drawing/2014/main" id="{0880980D-54D2-4807-B7A9-7EC624481F1A}"/>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8" name="Rectangle 17">
              <a:extLst>
                <a:ext uri="{FF2B5EF4-FFF2-40B4-BE49-F238E27FC236}">
                  <a16:creationId xmlns:a16="http://schemas.microsoft.com/office/drawing/2014/main" id="{E639E785-E98E-4052-B895-3EC7B1D99779}"/>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0" name="Rectangle 19">
              <a:extLst>
                <a:ext uri="{FF2B5EF4-FFF2-40B4-BE49-F238E27FC236}">
                  <a16:creationId xmlns:a16="http://schemas.microsoft.com/office/drawing/2014/main" id="{2B30364E-E1C3-4F47-858F-1162C6A76089}"/>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3560119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590843"/>
            <a:ext cx="8254603" cy="3397347"/>
          </a:xfrm>
        </p:spPr>
        <p:txBody>
          <a:bodyPr/>
          <a:lstStyle>
            <a:lvl1pPr>
              <a:spcAft>
                <a:spcPts val="900"/>
              </a:spcAft>
              <a:buNone/>
              <a:defRPr sz="2700" b="1">
                <a:solidFill>
                  <a:srgbClr val="007889"/>
                </a:solidFill>
              </a:defRPr>
            </a:lvl1pPr>
            <a:lvl2pPr marL="217885" indent="-217885">
              <a:spcBef>
                <a:spcPts val="450"/>
              </a:spcBef>
              <a:spcAft>
                <a:spcPts val="450"/>
              </a:spcAft>
              <a:buClr>
                <a:srgbClr val="9B4E9E"/>
              </a:buClr>
              <a:buFont typeface="Wingdings" panose="05000000000000000000" pitchFamily="2" charset="2"/>
              <a:buChar char="§"/>
              <a:defRPr sz="2100"/>
            </a:lvl2pPr>
            <a:lvl3pPr marL="467916" indent="-250031">
              <a:spcBef>
                <a:spcPts val="450"/>
              </a:spcBef>
              <a:spcAft>
                <a:spcPts val="450"/>
              </a:spcAft>
              <a:buClr>
                <a:srgbClr val="692145"/>
              </a:buClr>
              <a:defRPr sz="1800"/>
            </a:lvl3pPr>
            <a:lvl4pPr marL="685800" indent="-173831">
              <a:spcBef>
                <a:spcPts val="450"/>
              </a:spcBef>
              <a:spcAft>
                <a:spcPts val="45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 name="Group 1">
            <a:extLst>
              <a:ext uri="{FF2B5EF4-FFF2-40B4-BE49-F238E27FC236}">
                <a16:creationId xmlns:a16="http://schemas.microsoft.com/office/drawing/2014/main" id="{888D033A-7363-46FB-9234-EC0DEFB58945}"/>
              </a:ext>
            </a:extLst>
          </p:cNvPr>
          <p:cNvGrpSpPr/>
          <p:nvPr userDrawn="1"/>
        </p:nvGrpSpPr>
        <p:grpSpPr>
          <a:xfrm>
            <a:off x="0" y="5054522"/>
            <a:ext cx="9144000" cy="110783"/>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1233097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007889"/>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BF311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BF311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87618C9B-E52C-4DD9-93EE-329688C503F6}"/>
              </a:ext>
            </a:extLst>
          </p:cNvPr>
          <p:cNvGrpSpPr/>
          <p:nvPr userDrawn="1"/>
        </p:nvGrpSpPr>
        <p:grpSpPr>
          <a:xfrm>
            <a:off x="0" y="5054522"/>
            <a:ext cx="9144000" cy="110783"/>
            <a:chOff x="0" y="6739363"/>
            <a:chExt cx="12192000" cy="147710"/>
          </a:xfrm>
        </p:grpSpPr>
        <p:sp>
          <p:nvSpPr>
            <p:cNvPr id="14" name="Rectangle 13">
              <a:extLst>
                <a:ext uri="{FF2B5EF4-FFF2-40B4-BE49-F238E27FC236}">
                  <a16:creationId xmlns:a16="http://schemas.microsoft.com/office/drawing/2014/main" id="{485F8120-D148-4442-BF7E-FA7BC8978B9B}"/>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5" name="Rectangle 20">
              <a:extLst>
                <a:ext uri="{FF2B5EF4-FFF2-40B4-BE49-F238E27FC236}">
                  <a16:creationId xmlns:a16="http://schemas.microsoft.com/office/drawing/2014/main" id="{D1726395-AE0B-493A-9DC7-D3D47CB89344}"/>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6" name="Rectangle 15">
              <a:extLst>
                <a:ext uri="{FF2B5EF4-FFF2-40B4-BE49-F238E27FC236}">
                  <a16:creationId xmlns:a16="http://schemas.microsoft.com/office/drawing/2014/main" id="{BEB17F73-6147-4F0C-8D43-381532CE3D82}"/>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7" name="Rectangle 16">
              <a:extLst>
                <a:ext uri="{FF2B5EF4-FFF2-40B4-BE49-F238E27FC236}">
                  <a16:creationId xmlns:a16="http://schemas.microsoft.com/office/drawing/2014/main" id="{9B2033E9-A752-4186-9E3C-BB49F7D947EB}"/>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8" name="Rectangle 17">
              <a:extLst>
                <a:ext uri="{FF2B5EF4-FFF2-40B4-BE49-F238E27FC236}">
                  <a16:creationId xmlns:a16="http://schemas.microsoft.com/office/drawing/2014/main" id="{FF1F4C00-0912-4875-A1C3-6512DC81DDA2}"/>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9" name="Rectangle 18">
              <a:extLst>
                <a:ext uri="{FF2B5EF4-FFF2-40B4-BE49-F238E27FC236}">
                  <a16:creationId xmlns:a16="http://schemas.microsoft.com/office/drawing/2014/main" id="{62D0C3E0-613E-4B06-BE66-2CFC2D78CA43}"/>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3275236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95414" y="3036891"/>
            <a:ext cx="4979506"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4256314"/>
            <a:ext cx="9144000" cy="887186"/>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359205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257300"/>
            <a:ext cx="8229600" cy="1257300"/>
          </a:xfrm>
          <a:prstGeom prst="rect">
            <a:avLst/>
          </a:prstGeom>
        </p:spPr>
        <p:txBody>
          <a:bodyPr/>
          <a:lstStyle>
            <a:lvl1pPr>
              <a:lnSpc>
                <a:spcPct val="100000"/>
              </a:lnSpc>
              <a:defRPr sz="2700" b="1" baseline="0">
                <a:solidFill>
                  <a:schemeClr val="bg1"/>
                </a:solidFill>
                <a:effectLst/>
              </a:defRPr>
            </a:lvl1pPr>
          </a:lstStyle>
          <a:p>
            <a:r>
              <a:rPr lang="en-US" dirty="0"/>
              <a:t>Title of Presentation – Myriad Pro</a:t>
            </a:r>
            <a:br>
              <a:rPr lang="en-US" dirty="0"/>
            </a:br>
            <a:r>
              <a:rPr lang="en-US" dirty="0"/>
              <a:t> Bold, Shadow 36pt</a:t>
            </a:r>
          </a:p>
        </p:txBody>
      </p:sp>
    </p:spTree>
    <p:extLst>
      <p:ext uri="{BB962C8B-B14F-4D97-AF65-F5344CB8AC3E}">
        <p14:creationId xmlns:p14="http://schemas.microsoft.com/office/powerpoint/2010/main" val="112854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dirty="0"/>
              <a:t>Headline – Myriad Pro, Bold, Shadow, 32pt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dirty="0"/>
              <a:t>First level – Myriad Pro, Bold, 28pt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9 pt</a:t>
            </a:r>
          </a:p>
        </p:txBody>
      </p:sp>
    </p:spTree>
    <p:extLst>
      <p:ext uri="{BB962C8B-B14F-4D97-AF65-F5344CB8AC3E}">
        <p14:creationId xmlns:p14="http://schemas.microsoft.com/office/powerpoint/2010/main" val="900481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75" r:id="rId6"/>
    <p:sldLayoutId id="2147483876"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7" r:id="rId10"/>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C62D435-8EB2-4B14-83D0-85CE5CE5CD37}" type="datetimeFigureOut">
              <a:rPr lang="en-US" smtClean="0"/>
              <a:t>5/13/2022</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7667346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V Infection, Stage 3 (AIDS).  &#10;&#10;For all slides in this series, the following notes apply:&#10;  &#10;All data presented in this slide set were reported to CDC through December 31, 2021 and are considered provisional and subject to change as additional reports are submitted for HIV cases and as HIV surveillance data quality improves with further evaluation of the surveillance system and data repository. Because reporting delays can impact the reliability of data presented in this report, caution should be applied when interpreting the results. Data for 2020 should be interpreted with caution due to the impact of the COVID-19 pandemic on access to HIV testing, care-related services, and case surveillance activities in state/local jurisdictions.&#10;&#10;Numbers, percentages, and rates of diagnosed infections classified as stage 3 (AIDS) are based on data from 50 states, the District of Columbia, and 6 U.S. dependent areas. &#10;&#10;Rates for transmission category are not provided because of the absence of denominator data from the U.S. Census Bureau. &#10;&#10;Rates are not calculated by race/ethnicity for the 6 U.S. dependent areas because the U.S. Census Bureau does not collect information from all U.S. dependent areas. &#10;&#10;Additional stage 3 (AIDS) data for 1985 through the most recent year are available via NCHHSTP AtlasPlus (https://www.cdc.gov/nchhstp/atlas/index.htm). &#10;&#10;Data re-release agreements between CDC and state/local HIV surveillance programs require certain levels of cell suppression at the state and county level in order to ensure confidentiality of personally identifiable information.&#10;">
            <a:extLst>
              <a:ext uri="{FF2B5EF4-FFF2-40B4-BE49-F238E27FC236}">
                <a16:creationId xmlns:a16="http://schemas.microsoft.com/office/drawing/2014/main" id="{93E4BF62-485F-4B95-9AB0-515FEB5F706A}"/>
              </a:ext>
            </a:extLst>
          </p:cNvPr>
          <p:cNvPicPr>
            <a:picLocks noChangeAspect="1"/>
          </p:cNvPicPr>
          <p:nvPr/>
        </p:nvPicPr>
        <p:blipFill>
          <a:blip r:embed="rId3"/>
          <a:stretch>
            <a:fillRect/>
          </a:stretch>
        </p:blipFill>
        <p:spPr>
          <a:xfrm>
            <a:off x="242937" y="1187500"/>
            <a:ext cx="8407113" cy="3292125"/>
          </a:xfrm>
          <a:prstGeom prst="rect">
            <a:avLst/>
          </a:prstGeom>
        </p:spPr>
      </p:pic>
    </p:spTree>
    <p:extLst>
      <p:ext uri="{BB962C8B-B14F-4D97-AF65-F5344CB8AC3E}">
        <p14:creationId xmlns:p14="http://schemas.microsoft.com/office/powerpoint/2010/main" val="337378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2020 and cumulative, and persons living with diagnosed HIV infection ever classified as stage 3 (AIDS) (prevalence), year-end 2020 by metropolitan statistical area of residence (COVID-19 Pandemic) —United States and Puerto Rico (</a:t>
            </a:r>
            <a:r>
              <a:rPr lang="en-US" sz="1600" i="1" dirty="0"/>
              <a:t>Slide 2 of 10</a:t>
            </a:r>
            <a:r>
              <a:rPr lang="en-US" sz="1600" dirty="0"/>
              <a:t>)</a:t>
            </a:r>
          </a:p>
        </p:txBody>
      </p:sp>
      <p:sp>
        <p:nvSpPr>
          <p:cNvPr id="11" name="Rectangle 10">
            <a:extLst>
              <a:ext uri="{FF2B5EF4-FFF2-40B4-BE49-F238E27FC236}">
                <a16:creationId xmlns:a16="http://schemas.microsoft.com/office/drawing/2014/main" id="{0947FC59-B682-4432-9DAC-5F0F5836A74A}"/>
              </a:ext>
            </a:extLst>
          </p:cNvPr>
          <p:cNvSpPr/>
          <p:nvPr/>
        </p:nvSpPr>
        <p:spPr>
          <a:xfrm>
            <a:off x="924758" y="4461629"/>
            <a:ext cx="8063508" cy="646331"/>
          </a:xfrm>
          <a:prstGeom prst="rect">
            <a:avLst/>
          </a:prstGeom>
        </p:spPr>
        <p:txBody>
          <a:bodyPr wrap="square">
            <a:spAutoFit/>
          </a:bodyPr>
          <a:lstStyle/>
          <a:p>
            <a:r>
              <a:rPr lang="en-US" sz="900" dirty="0">
                <a:solidFill>
                  <a:srgbClr val="5F5F5F"/>
                </a:solidFill>
                <a:latin typeface="Calibri" panose="020F0502020204030204" pitchFamily="34" charset="0"/>
                <a:cs typeface="Calibri" panose="020F0502020204030204" pitchFamily="34" charset="0"/>
              </a:rPr>
              <a:t>Note. Ranks were not assigned to MSAs with rates that were based on reported numbers less than 12. </a:t>
            </a:r>
            <a:r>
              <a:rPr lang="en-US" sz="9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Data for 2020 should be interpreted with caution due to the impact of the COVID-19 pandemic on access to HIV testing, care-related services, and case surveillance activities in state/local jurisdictions.&#10;&#10;Numbers less than 12, and rates based on these numbers, should be interpreted with caution.&#10;">
            <a:extLst>
              <a:ext uri="{FF2B5EF4-FFF2-40B4-BE49-F238E27FC236}">
                <a16:creationId xmlns:a16="http://schemas.microsoft.com/office/drawing/2014/main" id="{C68639A0-AC74-4519-B954-7EEE7943FC68}"/>
              </a:ext>
            </a:extLst>
          </p:cNvPr>
          <p:cNvPicPr>
            <a:picLocks noChangeAspect="1"/>
          </p:cNvPicPr>
          <p:nvPr/>
        </p:nvPicPr>
        <p:blipFill>
          <a:blip r:embed="rId3"/>
          <a:stretch>
            <a:fillRect/>
          </a:stretch>
        </p:blipFill>
        <p:spPr>
          <a:xfrm>
            <a:off x="136107" y="763419"/>
            <a:ext cx="8852159" cy="3792041"/>
          </a:xfrm>
          <a:prstGeom prst="rect">
            <a:avLst/>
          </a:prstGeom>
        </p:spPr>
      </p:pic>
    </p:spTree>
    <p:extLst>
      <p:ext uri="{BB962C8B-B14F-4D97-AF65-F5344CB8AC3E}">
        <p14:creationId xmlns:p14="http://schemas.microsoft.com/office/powerpoint/2010/main" val="28204936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2020 and cumulative, and persons living with diagnosed HIV infection ever classified as stage 3 (AIDS) (prevalence), year-end 2020 by metropolitan statistical area of residence (COVID-19 Pandemic) —United States and Puerto Rico (</a:t>
            </a:r>
            <a:r>
              <a:rPr lang="en-US" sz="1600" i="1" dirty="0"/>
              <a:t>Slide 3 of 10</a:t>
            </a:r>
            <a:r>
              <a:rPr lang="en-US" sz="1600" dirty="0"/>
              <a:t>)</a:t>
            </a:r>
          </a:p>
        </p:txBody>
      </p:sp>
      <p:sp>
        <p:nvSpPr>
          <p:cNvPr id="11" name="Rectangle 10">
            <a:extLst>
              <a:ext uri="{FF2B5EF4-FFF2-40B4-BE49-F238E27FC236}">
                <a16:creationId xmlns:a16="http://schemas.microsoft.com/office/drawing/2014/main" id="{0947FC59-B682-4432-9DAC-5F0F5836A74A}"/>
              </a:ext>
            </a:extLst>
          </p:cNvPr>
          <p:cNvSpPr/>
          <p:nvPr/>
        </p:nvSpPr>
        <p:spPr>
          <a:xfrm>
            <a:off x="949034" y="4451190"/>
            <a:ext cx="7456058" cy="646331"/>
          </a:xfrm>
          <a:prstGeom prst="rect">
            <a:avLst/>
          </a:prstGeom>
        </p:spPr>
        <p:txBody>
          <a:bodyPr wrap="square">
            <a:spAutoFit/>
          </a:bodyPr>
          <a:lstStyle/>
          <a:p>
            <a:r>
              <a:rPr lang="en-US" sz="900" dirty="0">
                <a:solidFill>
                  <a:srgbClr val="5F5F5F"/>
                </a:solidFill>
                <a:latin typeface="Calibri" panose="020F0502020204030204" pitchFamily="34" charset="0"/>
                <a:cs typeface="Calibri" panose="020F0502020204030204" pitchFamily="34" charset="0"/>
              </a:rPr>
              <a:t>Note. Ranks were not assigned to MSAs with rates that were based on reported numbers less than 12. </a:t>
            </a:r>
            <a:r>
              <a:rPr lang="en-US" sz="9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Data for 2020 should be interpreted with caution due to the impact of the COVID-19 pandemic on access to HIV testing, care-related services, and case surveillance activities in state/local jurisdictions.&#10;&#10;Numbers less than 12, and rates based on these numbers, should be interpreted with caution.&#10;">
            <a:extLst>
              <a:ext uri="{FF2B5EF4-FFF2-40B4-BE49-F238E27FC236}">
                <a16:creationId xmlns:a16="http://schemas.microsoft.com/office/drawing/2014/main" id="{CF588AD7-989A-417F-AE96-B3C95469E52F}"/>
              </a:ext>
            </a:extLst>
          </p:cNvPr>
          <p:cNvPicPr>
            <a:picLocks noChangeAspect="1"/>
          </p:cNvPicPr>
          <p:nvPr/>
        </p:nvPicPr>
        <p:blipFill>
          <a:blip r:embed="rId3"/>
          <a:stretch>
            <a:fillRect/>
          </a:stretch>
        </p:blipFill>
        <p:spPr>
          <a:xfrm>
            <a:off x="145920" y="764816"/>
            <a:ext cx="8836715" cy="3785425"/>
          </a:xfrm>
          <a:prstGeom prst="rect">
            <a:avLst/>
          </a:prstGeom>
        </p:spPr>
      </p:pic>
    </p:spTree>
    <p:extLst>
      <p:ext uri="{BB962C8B-B14F-4D97-AF65-F5344CB8AC3E}">
        <p14:creationId xmlns:p14="http://schemas.microsoft.com/office/powerpoint/2010/main" val="7429644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2020 and cumulative, and persons living with diagnosed HIV infection ever classified as stage 3 (AIDS) (prevalence), year-end 2020 by metropolitan statistical area of residence (COVID-19 Pandemic) —United States and Puerto Rico (</a:t>
            </a:r>
            <a:r>
              <a:rPr lang="en-US" sz="1600" i="1" dirty="0"/>
              <a:t>Slide 4 of 10</a:t>
            </a:r>
            <a:r>
              <a:rPr lang="en-US" sz="1600" dirty="0"/>
              <a:t>)</a:t>
            </a:r>
          </a:p>
        </p:txBody>
      </p:sp>
      <p:sp>
        <p:nvSpPr>
          <p:cNvPr id="11" name="Rectangle 10">
            <a:extLst>
              <a:ext uri="{FF2B5EF4-FFF2-40B4-BE49-F238E27FC236}">
                <a16:creationId xmlns:a16="http://schemas.microsoft.com/office/drawing/2014/main" id="{0947FC59-B682-4432-9DAC-5F0F5836A74A}"/>
              </a:ext>
            </a:extLst>
          </p:cNvPr>
          <p:cNvSpPr/>
          <p:nvPr/>
        </p:nvSpPr>
        <p:spPr>
          <a:xfrm>
            <a:off x="930561" y="4440287"/>
            <a:ext cx="7456058" cy="646331"/>
          </a:xfrm>
          <a:prstGeom prst="rect">
            <a:avLst/>
          </a:prstGeom>
        </p:spPr>
        <p:txBody>
          <a:bodyPr wrap="square">
            <a:spAutoFit/>
          </a:bodyPr>
          <a:lstStyle/>
          <a:p>
            <a:r>
              <a:rPr lang="en-US" sz="900" dirty="0">
                <a:solidFill>
                  <a:srgbClr val="5F5F5F"/>
                </a:solidFill>
                <a:latin typeface="Calibri" panose="020F0502020204030204" pitchFamily="34" charset="0"/>
                <a:cs typeface="Calibri" panose="020F0502020204030204" pitchFamily="34" charset="0"/>
              </a:rPr>
              <a:t>Note. Ranks were not assigned to MSAs with rates that were based on reported numbers less than 12. </a:t>
            </a:r>
            <a:r>
              <a:rPr lang="en-US" sz="9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Data for 2020 should be interpreted with caution due to the impact of the COVID-19 pandemic on access to HIV testing, care-related services, and case surveillance activities in state/local jurisdictions.&#10;&#10;Numbers less than 12, and rates based on these numbers, should be interpreted with caution.&#10;">
            <a:extLst>
              <a:ext uri="{FF2B5EF4-FFF2-40B4-BE49-F238E27FC236}">
                <a16:creationId xmlns:a16="http://schemas.microsoft.com/office/drawing/2014/main" id="{02621C14-751C-47F3-98DC-2C38FEF7ED24}"/>
              </a:ext>
            </a:extLst>
          </p:cNvPr>
          <p:cNvPicPr>
            <a:picLocks noChangeAspect="1"/>
          </p:cNvPicPr>
          <p:nvPr/>
        </p:nvPicPr>
        <p:blipFill>
          <a:blip r:embed="rId3"/>
          <a:stretch>
            <a:fillRect/>
          </a:stretch>
        </p:blipFill>
        <p:spPr>
          <a:xfrm>
            <a:off x="145920" y="757761"/>
            <a:ext cx="8852159" cy="3792041"/>
          </a:xfrm>
          <a:prstGeom prst="rect">
            <a:avLst/>
          </a:prstGeom>
        </p:spPr>
      </p:pic>
    </p:spTree>
    <p:extLst>
      <p:ext uri="{BB962C8B-B14F-4D97-AF65-F5344CB8AC3E}">
        <p14:creationId xmlns:p14="http://schemas.microsoft.com/office/powerpoint/2010/main" val="17699879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2020 and cumulative, and persons living with diagnosed HIV infection ever classified as stage 3 (AIDS) (prevalence), year-end 2020 by metropolitan statistical area of residence (COVID-19 Pandemic) —United States and Puerto Rico (</a:t>
            </a:r>
            <a:r>
              <a:rPr lang="en-US" sz="1600" i="1" dirty="0"/>
              <a:t>Slide 5 of 10</a:t>
            </a:r>
            <a:r>
              <a:rPr lang="en-US" sz="1600" dirty="0"/>
              <a:t>)</a:t>
            </a:r>
          </a:p>
        </p:txBody>
      </p:sp>
      <p:sp>
        <p:nvSpPr>
          <p:cNvPr id="11" name="Rectangle 10">
            <a:extLst>
              <a:ext uri="{FF2B5EF4-FFF2-40B4-BE49-F238E27FC236}">
                <a16:creationId xmlns:a16="http://schemas.microsoft.com/office/drawing/2014/main" id="{0947FC59-B682-4432-9DAC-5F0F5836A74A}"/>
              </a:ext>
            </a:extLst>
          </p:cNvPr>
          <p:cNvSpPr/>
          <p:nvPr/>
        </p:nvSpPr>
        <p:spPr>
          <a:xfrm>
            <a:off x="1037188" y="4479022"/>
            <a:ext cx="7456058" cy="646331"/>
          </a:xfrm>
          <a:prstGeom prst="rect">
            <a:avLst/>
          </a:prstGeom>
        </p:spPr>
        <p:txBody>
          <a:bodyPr wrap="square">
            <a:spAutoFit/>
          </a:bodyPr>
          <a:lstStyle/>
          <a:p>
            <a:r>
              <a:rPr lang="en-US" sz="900" dirty="0">
                <a:solidFill>
                  <a:srgbClr val="5F5F5F"/>
                </a:solidFill>
                <a:latin typeface="Calibri" panose="020F0502020204030204" pitchFamily="34" charset="0"/>
                <a:cs typeface="Calibri" panose="020F0502020204030204" pitchFamily="34" charset="0"/>
              </a:rPr>
              <a:t>Note. Ranks were not assigned to MSAs with rates that were based on reported numbers less than 12. </a:t>
            </a:r>
            <a:r>
              <a:rPr lang="en-US" sz="9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Data for 2020 should be interpreted with caution due to the impact of the COVID-19 pandemic on access to HIV testing, care-related services, and case surveillance activities in state/local jurisdictions.&#10;&#10;Numbers less than 12, and rates based on these numbers, should be interpreted with caution.&#10;">
            <a:extLst>
              <a:ext uri="{FF2B5EF4-FFF2-40B4-BE49-F238E27FC236}">
                <a16:creationId xmlns:a16="http://schemas.microsoft.com/office/drawing/2014/main" id="{CF200C36-C4AC-4007-BE40-0FA60C2A8E1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1534" y="747730"/>
            <a:ext cx="8900931" cy="3840813"/>
          </a:xfrm>
          <a:prstGeom prst="rect">
            <a:avLst/>
          </a:prstGeom>
        </p:spPr>
      </p:pic>
    </p:spTree>
    <p:extLst>
      <p:ext uri="{BB962C8B-B14F-4D97-AF65-F5344CB8AC3E}">
        <p14:creationId xmlns:p14="http://schemas.microsoft.com/office/powerpoint/2010/main" val="40696837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2020 and cumulative, and persons living with diagnosed HIV infection ever classified as stage 3 (AIDS) (prevalence), year-end 2020 by metropolitan statistical area of residence (COVID-19 Pandemic) —United States and Puerto Rico (</a:t>
            </a:r>
            <a:r>
              <a:rPr lang="en-US" sz="1600" i="1" dirty="0"/>
              <a:t>Slide 6 of 10</a:t>
            </a:r>
            <a:r>
              <a:rPr lang="en-US" sz="1600" dirty="0"/>
              <a:t>)</a:t>
            </a:r>
          </a:p>
        </p:txBody>
      </p:sp>
      <p:sp>
        <p:nvSpPr>
          <p:cNvPr id="11" name="Rectangle 10">
            <a:extLst>
              <a:ext uri="{FF2B5EF4-FFF2-40B4-BE49-F238E27FC236}">
                <a16:creationId xmlns:a16="http://schemas.microsoft.com/office/drawing/2014/main" id="{0947FC59-B682-4432-9DAC-5F0F5836A74A}"/>
              </a:ext>
            </a:extLst>
          </p:cNvPr>
          <p:cNvSpPr/>
          <p:nvPr/>
        </p:nvSpPr>
        <p:spPr>
          <a:xfrm>
            <a:off x="949034" y="4457972"/>
            <a:ext cx="7456058" cy="646331"/>
          </a:xfrm>
          <a:prstGeom prst="rect">
            <a:avLst/>
          </a:prstGeom>
        </p:spPr>
        <p:txBody>
          <a:bodyPr wrap="square">
            <a:spAutoFit/>
          </a:bodyPr>
          <a:lstStyle/>
          <a:p>
            <a:r>
              <a:rPr lang="en-US" sz="900" dirty="0">
                <a:solidFill>
                  <a:srgbClr val="5F5F5F"/>
                </a:solidFill>
                <a:latin typeface="Calibri" panose="020F0502020204030204" pitchFamily="34" charset="0"/>
                <a:cs typeface="Calibri" panose="020F0502020204030204" pitchFamily="34" charset="0"/>
              </a:rPr>
              <a:t>Note. Ranks were not assigned to MSAs with rates that were based on reported numbers less than 12. </a:t>
            </a:r>
            <a:r>
              <a:rPr lang="en-US" sz="9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 </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Data for 2020 should be interpreted with caution due to the impact of the COVID-19 pandemic on access to HIV testing, care-related services, and case surveillance activities in state/local jurisdictions.&#10;&#10;Numbers less than 12, and rates based on these numbers, should be interpreted with caution.&#10;">
            <a:extLst>
              <a:ext uri="{FF2B5EF4-FFF2-40B4-BE49-F238E27FC236}">
                <a16:creationId xmlns:a16="http://schemas.microsoft.com/office/drawing/2014/main" id="{4EA7ACEE-04D3-43F8-9E36-DDD40BE3E592}"/>
              </a:ext>
            </a:extLst>
          </p:cNvPr>
          <p:cNvPicPr>
            <a:picLocks noChangeAspect="1"/>
          </p:cNvPicPr>
          <p:nvPr/>
        </p:nvPicPr>
        <p:blipFill>
          <a:blip r:embed="rId3"/>
          <a:stretch>
            <a:fillRect/>
          </a:stretch>
        </p:blipFill>
        <p:spPr>
          <a:xfrm>
            <a:off x="64168" y="761591"/>
            <a:ext cx="8974090" cy="3792041"/>
          </a:xfrm>
          <a:prstGeom prst="rect">
            <a:avLst/>
          </a:prstGeom>
        </p:spPr>
      </p:pic>
    </p:spTree>
    <p:extLst>
      <p:ext uri="{BB962C8B-B14F-4D97-AF65-F5344CB8AC3E}">
        <p14:creationId xmlns:p14="http://schemas.microsoft.com/office/powerpoint/2010/main" val="27103431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2020 and cumulative, and persons living with diagnosed HIV infection ever classified as stage 3 (AIDS) (prevalence), year-end 2020 by metropolitan statistical area of residence (COVID-19 Pandemic) —United States and Puerto Rico (</a:t>
            </a:r>
            <a:r>
              <a:rPr lang="en-US" sz="1600" i="1" dirty="0"/>
              <a:t>Slide 7 of 10</a:t>
            </a:r>
            <a:r>
              <a:rPr lang="en-US" sz="1600" dirty="0"/>
              <a:t>)</a:t>
            </a:r>
          </a:p>
        </p:txBody>
      </p:sp>
      <p:sp>
        <p:nvSpPr>
          <p:cNvPr id="11" name="Rectangle 10">
            <a:extLst>
              <a:ext uri="{FF2B5EF4-FFF2-40B4-BE49-F238E27FC236}">
                <a16:creationId xmlns:a16="http://schemas.microsoft.com/office/drawing/2014/main" id="{0947FC59-B682-4432-9DAC-5F0F5836A74A}"/>
              </a:ext>
            </a:extLst>
          </p:cNvPr>
          <p:cNvSpPr/>
          <p:nvPr/>
        </p:nvSpPr>
        <p:spPr>
          <a:xfrm>
            <a:off x="954083" y="4460768"/>
            <a:ext cx="7456058" cy="784830"/>
          </a:xfrm>
          <a:prstGeom prst="rect">
            <a:avLst/>
          </a:prstGeom>
        </p:spPr>
        <p:txBody>
          <a:bodyPr wrap="square">
            <a:spAutoFit/>
          </a:bodyPr>
          <a:lstStyle/>
          <a:p>
            <a:r>
              <a:rPr lang="en-US" sz="900" dirty="0">
                <a:solidFill>
                  <a:srgbClr val="5F5F5F"/>
                </a:solidFill>
                <a:latin typeface="Calibri" panose="020F0502020204030204" pitchFamily="34" charset="0"/>
                <a:cs typeface="Calibri" panose="020F0502020204030204" pitchFamily="34" charset="0"/>
              </a:rPr>
              <a:t>Note. Ranks were not assigned to MSAs with rates that were based on reported numbers less than 12. </a:t>
            </a:r>
            <a:r>
              <a:rPr lang="en-US" sz="9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 </a:t>
            </a:r>
          </a:p>
          <a:p>
            <a:endParaRPr lang="en-US" sz="900" dirty="0">
              <a:solidFill>
                <a:srgbClr val="5F5F5F"/>
              </a:solidFill>
              <a:latin typeface="Calibri" panose="020F0502020204030204" pitchFamily="34" charset="0"/>
              <a:cs typeface="Calibri" panose="020F0502020204030204" pitchFamily="34" charset="0"/>
            </a:endParaRP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Data for 2020 should be interpreted with caution due to the impact of the COVID-19 pandemic on access to HIV testing, care-related services, and case surveillance activities in state/local jurisdictions.&#10;&#10;Numbers less than 12, and rates based on these numbers, should be interpreted with caution.&#10;">
            <a:extLst>
              <a:ext uri="{FF2B5EF4-FFF2-40B4-BE49-F238E27FC236}">
                <a16:creationId xmlns:a16="http://schemas.microsoft.com/office/drawing/2014/main" id="{2F4C8457-50DD-4C99-8845-5C14B6B163ED}"/>
              </a:ext>
            </a:extLst>
          </p:cNvPr>
          <p:cNvPicPr>
            <a:picLocks noChangeAspect="1"/>
          </p:cNvPicPr>
          <p:nvPr/>
        </p:nvPicPr>
        <p:blipFill>
          <a:blip r:embed="rId3"/>
          <a:stretch>
            <a:fillRect/>
          </a:stretch>
        </p:blipFill>
        <p:spPr>
          <a:xfrm>
            <a:off x="145920" y="772134"/>
            <a:ext cx="8852159" cy="3773751"/>
          </a:xfrm>
          <a:prstGeom prst="rect">
            <a:avLst/>
          </a:prstGeom>
        </p:spPr>
      </p:pic>
    </p:spTree>
    <p:extLst>
      <p:ext uri="{BB962C8B-B14F-4D97-AF65-F5344CB8AC3E}">
        <p14:creationId xmlns:p14="http://schemas.microsoft.com/office/powerpoint/2010/main" val="32570025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2020 and cumulative, and persons living with diagnosed HIV infection ever classified as stage 3 (AIDS) (prevalence), year-end 2020 by metropolitan statistical area of residence (COVID-19 Pandemic) —United States and Puerto Rico (</a:t>
            </a:r>
            <a:r>
              <a:rPr lang="en-US" sz="1600" i="1" dirty="0"/>
              <a:t>Slide 8 of 10</a:t>
            </a:r>
            <a:r>
              <a:rPr lang="en-US" sz="1600" dirty="0"/>
              <a:t>)</a:t>
            </a:r>
          </a:p>
        </p:txBody>
      </p:sp>
      <p:sp>
        <p:nvSpPr>
          <p:cNvPr id="13" name="Rectangle 12">
            <a:extLst>
              <a:ext uri="{FF2B5EF4-FFF2-40B4-BE49-F238E27FC236}">
                <a16:creationId xmlns:a16="http://schemas.microsoft.com/office/drawing/2014/main" id="{FE43F1B8-4571-4857-BF97-E32C54F9B575}"/>
              </a:ext>
            </a:extLst>
          </p:cNvPr>
          <p:cNvSpPr/>
          <p:nvPr/>
        </p:nvSpPr>
        <p:spPr>
          <a:xfrm>
            <a:off x="970300" y="4461648"/>
            <a:ext cx="7456058" cy="646331"/>
          </a:xfrm>
          <a:prstGeom prst="rect">
            <a:avLst/>
          </a:prstGeom>
        </p:spPr>
        <p:txBody>
          <a:bodyPr wrap="square">
            <a:spAutoFit/>
          </a:bodyPr>
          <a:lstStyle/>
          <a:p>
            <a:r>
              <a:rPr lang="en-US" sz="900" dirty="0">
                <a:solidFill>
                  <a:srgbClr val="5F5F5F"/>
                </a:solidFill>
                <a:latin typeface="Calibri" panose="020F0502020204030204" pitchFamily="34" charset="0"/>
                <a:cs typeface="Calibri" panose="020F0502020204030204" pitchFamily="34" charset="0"/>
              </a:rPr>
              <a:t>Note. Ranks were not assigned to MSAs with rates that were based on reported numbers less than 12. </a:t>
            </a:r>
            <a:r>
              <a:rPr lang="en-US" sz="9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 </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Data for 2020 should be interpreted with caution due to the impact of the COVID-19 pandemic on access to HIV testing, care-related services, and case surveillance activities in state/local jurisdictions.&#10;&#10;Numbers less than 12, and rates based on these numbers, should be interpreted with caution.&#10;">
            <a:extLst>
              <a:ext uri="{FF2B5EF4-FFF2-40B4-BE49-F238E27FC236}">
                <a16:creationId xmlns:a16="http://schemas.microsoft.com/office/drawing/2014/main" id="{A8109B67-D45C-491E-B133-B81BF431D1AD}"/>
              </a:ext>
            </a:extLst>
          </p:cNvPr>
          <p:cNvPicPr>
            <a:picLocks noChangeAspect="1"/>
          </p:cNvPicPr>
          <p:nvPr/>
        </p:nvPicPr>
        <p:blipFill>
          <a:blip r:embed="rId3"/>
          <a:stretch>
            <a:fillRect/>
          </a:stretch>
        </p:blipFill>
        <p:spPr>
          <a:xfrm>
            <a:off x="121534" y="763429"/>
            <a:ext cx="8900931" cy="3792041"/>
          </a:xfrm>
          <a:prstGeom prst="rect">
            <a:avLst/>
          </a:prstGeom>
        </p:spPr>
      </p:pic>
    </p:spTree>
    <p:extLst>
      <p:ext uri="{BB962C8B-B14F-4D97-AF65-F5344CB8AC3E}">
        <p14:creationId xmlns:p14="http://schemas.microsoft.com/office/powerpoint/2010/main" val="30076067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2020 and cumulative, and persons living with diagnosed HIV infection ever classified as stage 3 (AIDS) (prevalence), year-end 2020 by metropolitan statistical area of residence (COVID-19 Pandemic) —United States and Puerto Rico (</a:t>
            </a:r>
            <a:r>
              <a:rPr lang="en-US" sz="1600" i="1" dirty="0"/>
              <a:t>Slide 9 of 10</a:t>
            </a:r>
            <a:r>
              <a:rPr lang="en-US" sz="1600" dirty="0"/>
              <a:t>)</a:t>
            </a:r>
          </a:p>
        </p:txBody>
      </p:sp>
      <p:sp>
        <p:nvSpPr>
          <p:cNvPr id="13" name="Rectangle 12">
            <a:extLst>
              <a:ext uri="{FF2B5EF4-FFF2-40B4-BE49-F238E27FC236}">
                <a16:creationId xmlns:a16="http://schemas.microsoft.com/office/drawing/2014/main" id="{FE43F1B8-4571-4857-BF97-E32C54F9B575}"/>
              </a:ext>
            </a:extLst>
          </p:cNvPr>
          <p:cNvSpPr/>
          <p:nvPr/>
        </p:nvSpPr>
        <p:spPr>
          <a:xfrm>
            <a:off x="949035" y="4440287"/>
            <a:ext cx="7456058" cy="784830"/>
          </a:xfrm>
          <a:prstGeom prst="rect">
            <a:avLst/>
          </a:prstGeom>
        </p:spPr>
        <p:txBody>
          <a:bodyPr wrap="square">
            <a:spAutoFit/>
          </a:bodyPr>
          <a:lstStyle/>
          <a:p>
            <a:r>
              <a:rPr lang="en-US" sz="900" dirty="0">
                <a:solidFill>
                  <a:srgbClr val="5F5F5F"/>
                </a:solidFill>
                <a:latin typeface="Calibri" panose="020F0502020204030204" pitchFamily="34" charset="0"/>
                <a:cs typeface="Calibri" panose="020F0502020204030204" pitchFamily="34" charset="0"/>
              </a:rPr>
              <a:t>Note. Ranks were not assigned to MSAs with rates that were based on reported numbers less than 12. </a:t>
            </a:r>
            <a:r>
              <a:rPr lang="en-US" sz="9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 </a:t>
            </a:r>
          </a:p>
          <a:p>
            <a:endParaRPr lang="en-US" sz="900" dirty="0">
              <a:solidFill>
                <a:srgbClr val="5F5F5F"/>
              </a:solidFill>
              <a:latin typeface="Calibri" panose="020F0502020204030204" pitchFamily="34" charset="0"/>
              <a:cs typeface="Calibri" panose="020F0502020204030204" pitchFamily="34" charset="0"/>
            </a:endParaRP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Data for 2020 should be interpreted with caution due to the impact of the COVID-19 pandemic on access to HIV testing, care-related services, and case surveillance activities in state/local jurisdictions.&#10;&#10;Numbers less than 12, and rates based on these numbers, should be interpreted with caution.&#10;">
            <a:extLst>
              <a:ext uri="{FF2B5EF4-FFF2-40B4-BE49-F238E27FC236}">
                <a16:creationId xmlns:a16="http://schemas.microsoft.com/office/drawing/2014/main" id="{AD764393-A636-484D-A038-57E75E18DDBA}"/>
              </a:ext>
            </a:extLst>
          </p:cNvPr>
          <p:cNvPicPr>
            <a:picLocks noChangeAspect="1"/>
          </p:cNvPicPr>
          <p:nvPr/>
        </p:nvPicPr>
        <p:blipFill>
          <a:blip r:embed="rId3"/>
          <a:stretch>
            <a:fillRect/>
          </a:stretch>
        </p:blipFill>
        <p:spPr>
          <a:xfrm>
            <a:off x="145920" y="857250"/>
            <a:ext cx="8852159" cy="3603048"/>
          </a:xfrm>
          <a:prstGeom prst="rect">
            <a:avLst/>
          </a:prstGeom>
        </p:spPr>
      </p:pic>
    </p:spTree>
    <p:extLst>
      <p:ext uri="{BB962C8B-B14F-4D97-AF65-F5344CB8AC3E}">
        <p14:creationId xmlns:p14="http://schemas.microsoft.com/office/powerpoint/2010/main" val="17909796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2020 and cumulative, and persons living with diagnosed HIV infection ever classified as stage 3 (AIDS) (prevalence), year-end 2020 by metropolitan statistical area of residence (COVID-19 Pandemic) —United States and Puerto Rico (</a:t>
            </a:r>
            <a:r>
              <a:rPr lang="en-US" sz="1600" i="1" dirty="0"/>
              <a:t>Slide 10 of 10</a:t>
            </a:r>
            <a:r>
              <a:rPr lang="en-US" sz="1600" dirty="0"/>
              <a:t>)</a:t>
            </a:r>
          </a:p>
        </p:txBody>
      </p:sp>
      <p:sp>
        <p:nvSpPr>
          <p:cNvPr id="13" name="Rectangle 12">
            <a:extLst>
              <a:ext uri="{FF2B5EF4-FFF2-40B4-BE49-F238E27FC236}">
                <a16:creationId xmlns:a16="http://schemas.microsoft.com/office/drawing/2014/main" id="{FE43F1B8-4571-4857-BF97-E32C54F9B575}"/>
              </a:ext>
            </a:extLst>
          </p:cNvPr>
          <p:cNvSpPr/>
          <p:nvPr/>
        </p:nvSpPr>
        <p:spPr>
          <a:xfrm>
            <a:off x="914401" y="4329918"/>
            <a:ext cx="8073865" cy="784830"/>
          </a:xfrm>
          <a:prstGeom prst="rect">
            <a:avLst/>
          </a:prstGeom>
        </p:spPr>
        <p:txBody>
          <a:bodyPr wrap="square">
            <a:spAutoFit/>
          </a:bodyPr>
          <a:lstStyle/>
          <a:p>
            <a:r>
              <a:rPr lang="en-US" sz="900" dirty="0">
                <a:solidFill>
                  <a:srgbClr val="5F5F5F"/>
                </a:solidFill>
                <a:latin typeface="Calibri" panose="020F0502020204030204" pitchFamily="34" charset="0"/>
                <a:cs typeface="Calibri" panose="020F0502020204030204" pitchFamily="34" charset="0"/>
              </a:rPr>
              <a:t>Note. Ranks were not assigned to MSAs with rates that were based on reported numbers less than 12. </a:t>
            </a:r>
            <a:r>
              <a:rPr lang="en-US" sz="9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 </a:t>
            </a:r>
          </a:p>
          <a:p>
            <a:r>
              <a:rPr lang="en-US" sz="900" baseline="30000" dirty="0">
                <a:solidFill>
                  <a:srgbClr val="5F5F5F"/>
                </a:solidFill>
                <a:latin typeface="Calibri" panose="020F0502020204030204" pitchFamily="34" charset="0"/>
                <a:cs typeface="Calibri" panose="020F0502020204030204" pitchFamily="34" charset="0"/>
              </a:rPr>
              <a:t>e</a:t>
            </a:r>
            <a:r>
              <a:rPr lang="en-US" sz="900" dirty="0">
                <a:solidFill>
                  <a:srgbClr val="5F5F5F"/>
                </a:solidFill>
                <a:latin typeface="Calibri" panose="020F0502020204030204" pitchFamily="34" charset="0"/>
                <a:cs typeface="Calibri" panose="020F0502020204030204" pitchFamily="34" charset="0"/>
              </a:rPr>
              <a:t> Includes persons whose county of residence is unknown.</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Data for 2020 should be interpreted with caution due to the impact of the COVID-19 pandemic on access to HIV testing, care-related services, and case surveillance activities in state/local jurisdictions.&#10;&#10;Numbers less than 12, and rates based on these numbers, should be interpreted with caution.&#10;&#10;Total includes persons whose county of residence is unknown.&#10;">
            <a:extLst>
              <a:ext uri="{FF2B5EF4-FFF2-40B4-BE49-F238E27FC236}">
                <a16:creationId xmlns:a16="http://schemas.microsoft.com/office/drawing/2014/main" id="{D70009EF-C8FE-48A1-B7B7-98CA85AD457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55734" y="857250"/>
            <a:ext cx="8852159" cy="3499407"/>
          </a:xfrm>
          <a:prstGeom prst="rect">
            <a:avLst/>
          </a:prstGeom>
        </p:spPr>
      </p:pic>
    </p:spTree>
    <p:extLst>
      <p:ext uri="{BB962C8B-B14F-4D97-AF65-F5344CB8AC3E}">
        <p14:creationId xmlns:p14="http://schemas.microsoft.com/office/powerpoint/2010/main" val="9592223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0" y="885879"/>
            <a:ext cx="8871284" cy="150129"/>
          </a:xfrm>
        </p:spPr>
        <p:txBody>
          <a:bodyPr/>
          <a:lstStyle/>
          <a:p>
            <a:pPr algn="ctr">
              <a:lnSpc>
                <a:spcPts val="2600"/>
              </a:lnSpc>
            </a:pPr>
            <a:r>
              <a:rPr lang="en-US" sz="2000" dirty="0"/>
              <a:t>Stage 3 (AIDS) Classifications, Deaths, and Persons Living with Diagnosed HIV Infection Ever Classified as Stage 3 (AIDS), 1985–2020 (COVID-19 Pandemic) </a:t>
            </a:r>
            <a:br>
              <a:rPr lang="en-US" sz="2000" dirty="0"/>
            </a:br>
            <a:r>
              <a:rPr lang="en-US" sz="2000" dirty="0"/>
              <a:t>United States and 6 Dependent Areas</a:t>
            </a:r>
          </a:p>
        </p:txBody>
      </p:sp>
      <p:sp>
        <p:nvSpPr>
          <p:cNvPr id="9" name="Text Placeholder 3"/>
          <p:cNvSpPr txBox="1">
            <a:spLocks/>
          </p:cNvSpPr>
          <p:nvPr/>
        </p:nvSpPr>
        <p:spPr>
          <a:xfrm>
            <a:off x="1023214" y="4561816"/>
            <a:ext cx="8120786" cy="42412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Deaths of persons with HIV infection, stage 3 (AIDS) may be due to any cause. Data include persons of all ages. Data for the year 2020 are preliminary and based on deaths reported to CDC as of December 2021. Data for 2020 should be interpreted with caution due to the impact of the COVID-19 pandemic on access to HIV testing, care-related services, and case surveillance activities in state/local jurisdictions. </a:t>
            </a:r>
          </a:p>
        </p:txBody>
      </p:sp>
      <p:pic>
        <p:nvPicPr>
          <p:cNvPr id="2" name="Picture 1" descr="This slide presents from 1985 through 2020 in the United States and 6 dependent areas trends in the numbers of stage 3 (AIDS) classifications, deaths of persons with diagnosed HIV infection ever classified as stage 3 (AIDS), and persons living with diagnosed HIV infection ever classified as stage 3 (AIDS) (i.e., prevalence) among persons of all ages. Stage 3 (AIDS) classifications and deaths of persons with stage 3 (AIDS) increased sharply during the beginning of the epidemic from 1985 through the mid-1990s. The overall declines in stage 3 (AIDS) classifications and deaths of persons with stage 3 (AIDS) since the mid-1990s are due to breakthroughs in early detection of HIV infection, improved screening technologies, advances in antiretroviral and combination drug therapies, prophylactic medications against opportunistic infections, and HIV prevention awareness campaigns. The prevalence of stage 3 (AIDS) has steadily increased throughout 1985–2020.&#10; &#10;Deaths of persons with stage 3 (AIDS) may be due to any cause (may not be HIV-related). Data include persons of all ages. Data for the year 2020 are preliminary and based on deaths reported to CDC as of December 2021. Data for 2020 should be interpreted with caution due to the impact of the COVID-19 pandemic on access to HIV testing, care-related services, and case surveillance activities in state/local jurisdictions. &#10;&#10;&#10;">
            <a:extLst>
              <a:ext uri="{FF2B5EF4-FFF2-40B4-BE49-F238E27FC236}">
                <a16:creationId xmlns:a16="http://schemas.microsoft.com/office/drawing/2014/main" id="{6661A4C7-E968-4E38-8B20-B87F0FDBBC84}"/>
              </a:ext>
            </a:extLst>
          </p:cNvPr>
          <p:cNvPicPr>
            <a:picLocks noChangeAspect="1"/>
          </p:cNvPicPr>
          <p:nvPr/>
        </p:nvPicPr>
        <p:blipFill>
          <a:blip r:embed="rId3"/>
          <a:stretch>
            <a:fillRect/>
          </a:stretch>
        </p:blipFill>
        <p:spPr>
          <a:xfrm>
            <a:off x="170330" y="786594"/>
            <a:ext cx="9144000" cy="3888000"/>
          </a:xfrm>
          <a:prstGeom prst="rect">
            <a:avLst/>
          </a:prstGeom>
        </p:spPr>
      </p:pic>
    </p:spTree>
    <p:extLst>
      <p:ext uri="{BB962C8B-B14F-4D97-AF65-F5344CB8AC3E}">
        <p14:creationId xmlns:p14="http://schemas.microsoft.com/office/powerpoint/2010/main" val="23586952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71667" y="214335"/>
            <a:ext cx="8905461" cy="857250"/>
          </a:xfrm>
        </p:spPr>
        <p:txBody>
          <a:bodyPr/>
          <a:lstStyle/>
          <a:p>
            <a:pPr algn="ctr">
              <a:lnSpc>
                <a:spcPts val="2600"/>
              </a:lnSpc>
            </a:pPr>
            <a:r>
              <a:rPr lang="en-US" sz="2000" dirty="0"/>
              <a:t>Rates of Stage 3 (AIDS) Classifications and Deaths of Persons with Diagnosed HIV Infection Ever Classified as Stage 3 (AIDS), 1985–2020 (COVID-19 Pandemic) </a:t>
            </a:r>
            <a:br>
              <a:rPr lang="en-US" sz="2000" dirty="0"/>
            </a:br>
            <a:r>
              <a:rPr lang="en-US" sz="2000" dirty="0"/>
              <a:t>United States and 6 Dependent Areas</a:t>
            </a:r>
          </a:p>
        </p:txBody>
      </p:sp>
      <p:sp>
        <p:nvSpPr>
          <p:cNvPr id="9" name="Text Placeholder 3"/>
          <p:cNvSpPr txBox="1">
            <a:spLocks/>
          </p:cNvSpPr>
          <p:nvPr/>
        </p:nvSpPr>
        <p:spPr>
          <a:xfrm>
            <a:off x="1058051" y="4608117"/>
            <a:ext cx="7027897" cy="42412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Deaths of persons with HIV infection, stage 3 (AIDS) may be due to any cause. Data include persons of all ages. Data for 2020 should be interpreted with caution due to the impact of the COVID-19 pandemic on access to HIV testing, care-related services, and case surveillance activities in state/local jurisdictions. </a:t>
            </a:r>
          </a:p>
        </p:txBody>
      </p:sp>
      <p:pic>
        <p:nvPicPr>
          <p:cNvPr id="4" name="Picture 3" descr="This slide presents from 1985 through 2020 in the United States and 6 dependent areas trends in the rates of stage 3 (AIDS) classifications and deaths of persons with diagnosed HIV infection ever classified as stage 3 (AIDS) among persons of all ages. Rates of stage 3 (AIDS) classifications and rates of deaths of persons with stage 3 (AIDS) increased during the beginning of the epidemic from 1985 through the mid-1990s. The overall declines in rates of stage 3 (AIDS) classifications and rates of deaths of persons with stage 3 (AIDS) since the mid-1990s are due to breakthroughs in early detection of HIV infection, improved screening technologies, advances in antiretroviral and combination drug therapies, prophylactic medications against opportunistic infections, and HIV prevention awareness campaigns.&#10;&#10;Deaths of persons with stage 3 (AIDS) may be due to any cause (may not be HIV-related). Deaths of persons with stage 3 (AIDS) are classified as adult or adolescent based on age at stage 3 classification or death. Data include persons of all ages. Data for 2020 should be interpreted with caution due to the impact of the COVID-19 pandemic on access to HIV testing, care-related services, and case surveillance activities in state/local jurisdictions. &#10;">
            <a:extLst>
              <a:ext uri="{FF2B5EF4-FFF2-40B4-BE49-F238E27FC236}">
                <a16:creationId xmlns:a16="http://schemas.microsoft.com/office/drawing/2014/main" id="{59D5A72D-C55D-4390-9C68-CF69E78AD46A}"/>
              </a:ext>
            </a:extLst>
          </p:cNvPr>
          <p:cNvPicPr>
            <a:picLocks noChangeAspect="1"/>
          </p:cNvPicPr>
          <p:nvPr/>
        </p:nvPicPr>
        <p:blipFill>
          <a:blip r:embed="rId3"/>
          <a:stretch>
            <a:fillRect/>
          </a:stretch>
        </p:blipFill>
        <p:spPr>
          <a:xfrm>
            <a:off x="238537" y="874801"/>
            <a:ext cx="8571719" cy="3822523"/>
          </a:xfrm>
          <a:prstGeom prst="rect">
            <a:avLst/>
          </a:prstGeom>
        </p:spPr>
      </p:pic>
    </p:spTree>
    <p:extLst>
      <p:ext uri="{BB962C8B-B14F-4D97-AF65-F5344CB8AC3E}">
        <p14:creationId xmlns:p14="http://schemas.microsoft.com/office/powerpoint/2010/main" val="38450563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1068674" y="4517619"/>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lang="en-US" sz="900" dirty="0">
                <a:solidFill>
                  <a:srgbClr val="5F5F5F"/>
                </a:solidFill>
                <a:latin typeface="Calibri" panose="020F0502020204030204" pitchFamily="34" charset="0"/>
              </a:rPr>
              <a:t>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
        <p:nvSpPr>
          <p:cNvPr id="6" name="Title 2">
            <a:extLst>
              <a:ext uri="{FF2B5EF4-FFF2-40B4-BE49-F238E27FC236}">
                <a16:creationId xmlns:a16="http://schemas.microsoft.com/office/drawing/2014/main" id="{6BA02333-E62F-434E-8B71-47BDD70F143E}"/>
              </a:ext>
            </a:extLst>
          </p:cNvPr>
          <p:cNvSpPr txBox="1">
            <a:spLocks/>
          </p:cNvSpPr>
          <p:nvPr/>
        </p:nvSpPr>
        <p:spPr>
          <a:xfrm>
            <a:off x="0" y="278390"/>
            <a:ext cx="9144000"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and Deaths of Persons with Stage 3 (AIDS), by Age </a:t>
            </a:r>
          </a:p>
          <a:p>
            <a:pPr algn="ctr">
              <a:lnSpc>
                <a:spcPts val="2600"/>
              </a:lnSpc>
            </a:pPr>
            <a:r>
              <a:rPr lang="en-US" sz="2000" dirty="0"/>
              <a:t>at Classification or Death, Cumulative as of Year-End 2020 — United States and 6 Dependent Areas</a:t>
            </a:r>
          </a:p>
        </p:txBody>
      </p:sp>
      <p:sp>
        <p:nvSpPr>
          <p:cNvPr id="10" name="Text Placeholder 3">
            <a:extLst>
              <a:ext uri="{FF2B5EF4-FFF2-40B4-BE49-F238E27FC236}">
                <a16:creationId xmlns:a16="http://schemas.microsoft.com/office/drawing/2014/main" id="{C87B41D0-461F-4C39-88EE-D2A699169709}"/>
              </a:ext>
            </a:extLst>
          </p:cNvPr>
          <p:cNvSpPr txBox="1">
            <a:spLocks/>
          </p:cNvSpPr>
          <p:nvPr/>
        </p:nvSpPr>
        <p:spPr>
          <a:xfrm>
            <a:off x="902283" y="4875880"/>
            <a:ext cx="8077476"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Deaths of persons with HIV infection, stage 3 (AIDS) may be due to any cause. Cumulative data are from the beginning of the epidemic through 2020. Data for 2020 should be interpreted with caution due to the impact of the COVID-19 pandemic on access to HIV testing, care-related services, and case surveillance activities in state/local jurisdictions. </a:t>
            </a:r>
            <a:endParaRPr lang="en-US" sz="900" dirty="0">
              <a:solidFill>
                <a:srgbClr val="5F5F5F"/>
              </a:solidFill>
              <a:highlight>
                <a:srgbClr val="FFFF00"/>
              </a:highlight>
              <a:latin typeface="Calibri" panose="020F0502020204030204" pitchFamily="34" charset="0"/>
            </a:endParaRPr>
          </a:p>
          <a:p>
            <a:pPr marL="285750" lvl="0" indent="-285750" fontAlgn="auto">
              <a:lnSpc>
                <a:spcPts val="900"/>
              </a:lnSpc>
              <a:spcBef>
                <a:spcPts val="0"/>
              </a:spcBef>
              <a:spcAft>
                <a:spcPts val="0"/>
              </a:spcAft>
              <a:defRPr/>
            </a:pPr>
            <a:endParaRPr lang="en-US" sz="900" dirty="0">
              <a:solidFill>
                <a:srgbClr val="5F5F5F"/>
              </a:solidFill>
              <a:latin typeface="Calibri" panose="020F0502020204030204" pitchFamily="34" charset="0"/>
            </a:endParaRPr>
          </a:p>
        </p:txBody>
      </p:sp>
      <p:pic>
        <p:nvPicPr>
          <p:cNvPr id="5" name="Picture 4" descr="This slide presents for the United States and 6 dependent areas, the numbers of stage 3 (AIDS) classifications and deaths among persons of all ages with stage 3 (AIDS), by age at classification or death and cumulative as of year-end 2020. By year-2020, there were 1,320,364 stage 3 (AIDS) classifications and 780,579 deaths among persons with Stage 3 (AIDS). &#10;&#10;As of year-end 2020, 19.6% of cumulative stage 3 (AIDS) classifications were among persons aged 35–39 years, followed by persons aged 30–34 years (18.4%) and persons aged 40–44 years (16.5%). For cumulative stage 3 (AIDS) deaths, 17.6% were among persons aged 35–39 years, followed by persons aged 40–44 years (16.9%) and persons aged 30–34 years (14.0%). &#10;&#10;Deaths of persons with HIV infection, stage 3 (AIDS) may be due to any cause. Cumulative data are from the beginning of the epidemic through 2020. Data for 2020 should be interpreted with caution due to the impact of the COVID-19 pandemic on access to HIV testing, care-related services, and case surveillance activities in state/local jurisdictions. &#10;&#10;">
            <a:extLst>
              <a:ext uri="{FF2B5EF4-FFF2-40B4-BE49-F238E27FC236}">
                <a16:creationId xmlns:a16="http://schemas.microsoft.com/office/drawing/2014/main" id="{19533F0E-4EC6-438A-BBF5-906B1711F962}"/>
              </a:ext>
            </a:extLst>
          </p:cNvPr>
          <p:cNvPicPr>
            <a:picLocks noChangeAspect="1"/>
          </p:cNvPicPr>
          <p:nvPr/>
        </p:nvPicPr>
        <p:blipFill>
          <a:blip r:embed="rId3"/>
          <a:stretch>
            <a:fillRect/>
          </a:stretch>
        </p:blipFill>
        <p:spPr>
          <a:xfrm>
            <a:off x="902283" y="1154343"/>
            <a:ext cx="6791533" cy="3627434"/>
          </a:xfrm>
          <a:prstGeom prst="rect">
            <a:avLst/>
          </a:prstGeom>
        </p:spPr>
      </p:pic>
    </p:spTree>
    <p:extLst>
      <p:ext uri="{BB962C8B-B14F-4D97-AF65-F5344CB8AC3E}">
        <p14:creationId xmlns:p14="http://schemas.microsoft.com/office/powerpoint/2010/main" val="33298336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1068674" y="4517619"/>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lang="en-US" sz="900" dirty="0">
                <a:solidFill>
                  <a:srgbClr val="5F5F5F"/>
                </a:solidFill>
                <a:latin typeface="Calibri" panose="020F0502020204030204" pitchFamily="34" charset="0"/>
              </a:rPr>
              <a:t>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
        <p:nvSpPr>
          <p:cNvPr id="6" name="Title 2">
            <a:extLst>
              <a:ext uri="{FF2B5EF4-FFF2-40B4-BE49-F238E27FC236}">
                <a16:creationId xmlns:a16="http://schemas.microsoft.com/office/drawing/2014/main" id="{6BA02333-E62F-434E-8B71-47BDD70F143E}"/>
              </a:ext>
            </a:extLst>
          </p:cNvPr>
          <p:cNvSpPr txBox="1">
            <a:spLocks/>
          </p:cNvSpPr>
          <p:nvPr/>
        </p:nvSpPr>
        <p:spPr>
          <a:xfrm>
            <a:off x="189231" y="625881"/>
            <a:ext cx="8540685"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and Deaths of Persons with Stage 3 (AIDS), by Race/Ethnicity, Cumulative as of Year-End 2020 — United States and 6 Dependent Areas</a:t>
            </a:r>
            <a:br>
              <a:rPr lang="en-US" sz="2000" dirty="0"/>
            </a:br>
            <a:endParaRPr lang="en-US" sz="2000" dirty="0"/>
          </a:p>
        </p:txBody>
      </p:sp>
      <p:sp>
        <p:nvSpPr>
          <p:cNvPr id="7" name="Text Placeholder 3">
            <a:extLst>
              <a:ext uri="{FF2B5EF4-FFF2-40B4-BE49-F238E27FC236}">
                <a16:creationId xmlns:a16="http://schemas.microsoft.com/office/drawing/2014/main" id="{AE92217E-E2BE-4EDC-BF83-52F051991C42}"/>
              </a:ext>
            </a:extLst>
          </p:cNvPr>
          <p:cNvSpPr txBox="1">
            <a:spLocks/>
          </p:cNvSpPr>
          <p:nvPr/>
        </p:nvSpPr>
        <p:spPr>
          <a:xfrm>
            <a:off x="981162" y="4604568"/>
            <a:ext cx="8162838" cy="50521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cs typeface="Calibri" panose="020F0502020204030204" pitchFamily="34" charset="0"/>
              </a:rPr>
              <a:t>Note. </a:t>
            </a:r>
            <a:r>
              <a:rPr lang="en-US" sz="900" dirty="0">
                <a:solidFill>
                  <a:srgbClr val="5F5F5F"/>
                </a:solidFill>
                <a:latin typeface="Calibri" panose="020F0502020204030204" pitchFamily="34" charset="0"/>
                <a:cs typeface="Calibri" panose="020F0502020204030204" pitchFamily="34" charset="0"/>
              </a:rPr>
              <a:t>Deaths of persons with HIV infection, stage 3 (AIDS) may be due to any cause. </a:t>
            </a:r>
            <a:r>
              <a:rPr lang="en-US" sz="900" dirty="0">
                <a:solidFill>
                  <a:srgbClr val="5F5F5F"/>
                </a:solidFill>
                <a:latin typeface="Calibri" panose="020F0502020204030204" pitchFamily="34" charset="0"/>
              </a:rPr>
              <a:t>Cumulative data are from the beginning of the epidemic through 2020. 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Includes Asian/Pacific Islander legacy cases	</a:t>
            </a: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Hispanic/Latino persons can be of any race. 	</a:t>
            </a: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cs typeface="Calibri" panose="020F0502020204030204" pitchFamily="34" charset="0"/>
              </a:rPr>
              <a:t>c  </a:t>
            </a:r>
            <a:r>
              <a:rPr lang="en-US" sz="900" dirty="0">
                <a:solidFill>
                  <a:srgbClr val="5F5F5F"/>
                </a:solidFill>
                <a:latin typeface="Calibri" panose="020F0502020204030204" pitchFamily="34" charset="0"/>
                <a:cs typeface="Calibri" panose="020F0502020204030204" pitchFamily="34" charset="0"/>
              </a:rPr>
              <a:t>Data include persons of all ages and persons whose race/ethnicity is unknown.</a:t>
            </a:r>
          </a:p>
        </p:txBody>
      </p:sp>
      <p:pic>
        <p:nvPicPr>
          <p:cNvPr id="2" name="Picture 1" descr="This slide presents for the United States and 6 dependent areas the numbers of stage 3 (AIDS) classifications and deaths of persons with stage 3 (AIDS), by race/ethnicity and cumulative as of year-end 2020. By year-2020, there were 1,320,364 stage 3 (AIDS) classifications and 780,579 deaths among persons with Stage 3 (AIDS). &#10; &#10;As of year-end 2020, Black/African American persons accounted for the largest percentages for both cumulative stage 3 (AIDS) classifications (40.0%) and deaths of persons with stage 3 (AIDS) (40.0%), followed by White persons for cumulative stage 3 (AIDS) classifications (33.9%) and deaths of persons with stage 3 (AIDS) (38.1%).&#10;&#10;Deaths of persons with HIV infection, stage 3 (AIDS) may be due to any cause. Cumulative data are from the beginning of the epidemic through 2020. Data for 2020 should be interpreted with caution due to the impact of the COVID-19 pandemic on access to HIV testing, care-related services, and case surveillance activities in state/local jurisdictions.&#10; &#10;The Asian category includes Asian/Pacific Islander legacy cases (cases that were diagnosed and reported under the pre-1997 Office of Management and Budget race/ethnicity classification system).   &#10;&#10;Hispanic/Latino persons can be of any race.&#10;&#10;Total includes persons whose race/ethnicity is unknown&#10;&#10;">
            <a:extLst>
              <a:ext uri="{FF2B5EF4-FFF2-40B4-BE49-F238E27FC236}">
                <a16:creationId xmlns:a16="http://schemas.microsoft.com/office/drawing/2014/main" id="{328EDCCB-D90C-4C61-88B4-9E11FCC304D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5563" y="1229364"/>
            <a:ext cx="7004911" cy="3164098"/>
          </a:xfrm>
          <a:prstGeom prst="rect">
            <a:avLst/>
          </a:prstGeom>
        </p:spPr>
      </p:pic>
    </p:spTree>
    <p:extLst>
      <p:ext uri="{BB962C8B-B14F-4D97-AF65-F5344CB8AC3E}">
        <p14:creationId xmlns:p14="http://schemas.microsoft.com/office/powerpoint/2010/main" val="1876477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1068674" y="4517619"/>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lang="en-US" sz="900" dirty="0">
                <a:solidFill>
                  <a:srgbClr val="5F5F5F"/>
                </a:solidFill>
                <a:latin typeface="Calibri" panose="020F0502020204030204" pitchFamily="34" charset="0"/>
              </a:rPr>
              <a:t>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
        <p:nvSpPr>
          <p:cNvPr id="6" name="Title 2">
            <a:extLst>
              <a:ext uri="{FF2B5EF4-FFF2-40B4-BE49-F238E27FC236}">
                <a16:creationId xmlns:a16="http://schemas.microsoft.com/office/drawing/2014/main" id="{6BA02333-E62F-434E-8B71-47BDD70F143E}"/>
              </a:ext>
            </a:extLst>
          </p:cNvPr>
          <p:cNvSpPr txBox="1">
            <a:spLocks/>
          </p:cNvSpPr>
          <p:nvPr/>
        </p:nvSpPr>
        <p:spPr>
          <a:xfrm>
            <a:off x="0" y="592704"/>
            <a:ext cx="9144000"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and Deaths of Persons with Stage 3 (AIDS) among Males (Based on Sex Assigned at Birth) Aged ≥13 Years, by Transmission Category, Cumulative as of Year-End 2020—United States and 6 Dependent Areas</a:t>
            </a:r>
            <a:br>
              <a:rPr lang="en-US" sz="2000" dirty="0"/>
            </a:br>
            <a:endParaRPr lang="en-US" sz="2000" dirty="0"/>
          </a:p>
        </p:txBody>
      </p:sp>
      <p:sp>
        <p:nvSpPr>
          <p:cNvPr id="9" name="Text Placeholder 3">
            <a:extLst>
              <a:ext uri="{FF2B5EF4-FFF2-40B4-BE49-F238E27FC236}">
                <a16:creationId xmlns:a16="http://schemas.microsoft.com/office/drawing/2014/main" id="{993D17E9-7534-449D-B11B-C9D792B5C72E}"/>
              </a:ext>
            </a:extLst>
          </p:cNvPr>
          <p:cNvSpPr txBox="1">
            <a:spLocks/>
          </p:cNvSpPr>
          <p:nvPr/>
        </p:nvSpPr>
        <p:spPr>
          <a:xfrm>
            <a:off x="880976" y="4440706"/>
            <a:ext cx="8088877"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Deaths of persons with HIV infection, stage 3 (AIDS) may be due to any cause</a:t>
            </a:r>
            <a:r>
              <a:rPr lang="en-US" sz="900" dirty="0">
                <a:solidFill>
                  <a:srgbClr val="5F5F5F"/>
                </a:solidFill>
                <a:latin typeface="Calibri" panose="020F0502020204030204" pitchFamily="34" charset="0"/>
                <a:cs typeface="Calibri" panose="020F0502020204030204" pitchFamily="34" charset="0"/>
              </a:rPr>
              <a:t>. Data have been statistically adjusted to account for missing transmission category. </a:t>
            </a:r>
            <a:r>
              <a:rPr lang="en-US" sz="900" dirty="0">
                <a:solidFill>
                  <a:srgbClr val="5F5F5F"/>
                </a:solidFill>
                <a:latin typeface="Calibri" panose="020F0502020204030204" pitchFamily="34" charset="0"/>
              </a:rPr>
              <a:t>Cumulative data are from the beginning of the epidemic through 2020. Data for 2020 should be interpreted with caution due to the impact of the COVID-19 pandemic on access to HIV testing, care-related services, and case surveillance activities in state/local jurisdictions.</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a </a:t>
            </a:r>
            <a:r>
              <a:rPr lang="en-US" sz="900" dirty="0">
                <a:solidFill>
                  <a:srgbClr val="5F5F5F"/>
                </a:solidFill>
                <a:latin typeface="Calibri" panose="020F0502020204030204" pitchFamily="34" charset="0"/>
                <a:cs typeface="Calibri" panose="020F0502020204030204" pitchFamily="34" charset="0"/>
              </a:rPr>
              <a:t>Transmission category is classified based on a hierarchy of the risk factors most likely responsible for HIV transmission; classification is determined based on the person’s sex assigned at birth. Data have been statistically adjusted to account for missing transmission category, therefore values may not sum to column subtotals and total.</a:t>
            </a:r>
            <a:endParaRPr lang="en-US" sz="900" baseline="30000" dirty="0">
              <a:solidFill>
                <a:srgbClr val="5F5F5F"/>
              </a:solidFill>
              <a:latin typeface="Calibri" panose="020F0502020204030204" pitchFamily="34" charset="0"/>
              <a:cs typeface="Calibri" panose="020F0502020204030204" pitchFamily="34" charset="0"/>
            </a:endParaRP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Includes persons who injected nonprescription drugs or who injected prescription drugs for nonmedical purposes.</a:t>
            </a: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c </a:t>
            </a:r>
            <a:r>
              <a:rPr lang="en-US" sz="900" dirty="0">
                <a:solidFill>
                  <a:srgbClr val="5F5F5F"/>
                </a:solidFill>
                <a:latin typeface="Calibri" panose="020F0502020204030204" pitchFamily="34" charset="0"/>
                <a:cs typeface="Calibri" panose="020F0502020204030204" pitchFamily="34" charset="0"/>
              </a:rPr>
              <a:t>Sexual contact with a person known to have, or with a risk factor for, HIV infection.</a:t>
            </a: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a:t>
            </a:r>
            <a:r>
              <a:rPr lang="en-US" sz="900" dirty="0">
                <a:solidFill>
                  <a:srgbClr val="5F5F5F"/>
                </a:solidFill>
                <a:latin typeface="Calibri" panose="020F0502020204030204" pitchFamily="34" charset="0"/>
              </a:rPr>
              <a:t>Individuals were aged ≥13 years at time of stage 3 classification or death. </a:t>
            </a:r>
          </a:p>
          <a:p>
            <a:pPr marL="0" indent="0">
              <a:lnSpc>
                <a:spcPts val="900"/>
              </a:lnSpc>
              <a:spcBef>
                <a:spcPts val="0"/>
              </a:spcBef>
            </a:pPr>
            <a:r>
              <a:rPr lang="en-US" sz="900" baseline="30000" dirty="0">
                <a:solidFill>
                  <a:srgbClr val="5F5F5F"/>
                </a:solidFill>
                <a:latin typeface="Calibri" panose="020F0502020204030204" pitchFamily="34" charset="0"/>
              </a:rPr>
              <a:t>e </a:t>
            </a:r>
            <a:r>
              <a:rPr lang="en-US" sz="900" dirty="0">
                <a:solidFill>
                  <a:srgbClr val="5F5F5F"/>
                </a:solidFill>
                <a:latin typeface="Calibri" panose="020F0502020204030204" pitchFamily="34" charset="0"/>
                <a:cs typeface="Calibri" panose="020F0502020204030204" pitchFamily="34" charset="0"/>
              </a:rPr>
              <a:t>Other risk factors including hemophilia, blood transfusion, and risk factor not reported or not identified.</a:t>
            </a:r>
          </a:p>
          <a:p>
            <a:pPr marL="283464" marR="0" lvl="0" indent="-45720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f</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Because column totals for numbers were calculated independently of the values for the subpopulations, the values in each column may not sum to the column total.</a:t>
            </a:r>
          </a:p>
        </p:txBody>
      </p:sp>
      <p:pic>
        <p:nvPicPr>
          <p:cNvPr id="3" name="Picture 2" descr="This slide presents for the United States and 6 dependent areas the numbers of stage 3 (AIDS) classifications and deaths of persons with stage 3 (AIDS) among males aged ≥13 years, by transmission category and cumulative as of year-end 2020. By year-2020, among males aged ≥13 years, there were 1,036,859 stage 3 (AIDS) classifications and 627,866 deaths among persons with Stage 3 (AIDS). &#10; &#10;As of year-end 2020, males with HIV infection attributed to male-to-male sexual contact (MMSC) accounted for the largest percentages for both cumulative stage 3 (AIDS) classifications (61.1%) and deaths of persons with stage 3 (AIDS) (56.5%), followed by males with infection attributed to injection drug use (IDU) for cumulative stage 3 (AIDS) classifications (19.0%) and deaths of persons with stage 3 (AIDS) (24.4%).&#10;&#10;Deaths of persons with HIV infection, stage 3 (AIDS) may be due to any cause. Data have been statistically adjusted to account for missing transmission category. Cumulative data are from the beginning of the epidemic through 2020. Data for 2020 should be interpreted with caution due to the impact of the COVID-19 pandemic on access to HIV testing, care-related services, and case surveillance activities in state/local jurisdictions.&#10;&#10;Transmission category is classified based on a hierarchy of the risk factors most likely responsible for HIV transmission; classification is determined based on the person’s sex assigned at birth. Data have been statistically adjusted to account for missing transmission category, therefore values may not sum to column subtotals and total. &#10;&#10;Injection drug use (IDU) includes persons who injected nonprescription drugs or who injected prescription drugs for nonmedical purposes.&#10;&#10;Heterosexual contact is with a person known to have, or with a risk factor for, HIV infection.&#10;&#10;Perinatal exposure includes persons who were exposed to HIV perinatally and were aged ≥13 years at time of stage 3 classification or death.&#10;&#10;Other risk factors combined, including hemophilia, blood transfusion, and risk factor not reported or not identified.&#10;&#10;Because column totals for numbers were calculated independently of the values for the subpopulations, the values in each column may not sum to the column total.&#10;&#10;">
            <a:extLst>
              <a:ext uri="{FF2B5EF4-FFF2-40B4-BE49-F238E27FC236}">
                <a16:creationId xmlns:a16="http://schemas.microsoft.com/office/drawing/2014/main" id="{F6DB3CA8-7328-448A-A6AE-9FF52824DCE5}"/>
              </a:ext>
            </a:extLst>
          </p:cNvPr>
          <p:cNvPicPr>
            <a:picLocks noChangeAspect="1"/>
          </p:cNvPicPr>
          <p:nvPr/>
        </p:nvPicPr>
        <p:blipFill>
          <a:blip r:embed="rId3"/>
          <a:stretch>
            <a:fillRect/>
          </a:stretch>
        </p:blipFill>
        <p:spPr>
          <a:xfrm>
            <a:off x="686781" y="1169548"/>
            <a:ext cx="6968332" cy="2804403"/>
          </a:xfrm>
          <a:prstGeom prst="rect">
            <a:avLst/>
          </a:prstGeom>
        </p:spPr>
      </p:pic>
    </p:spTree>
    <p:extLst>
      <p:ext uri="{BB962C8B-B14F-4D97-AF65-F5344CB8AC3E}">
        <p14:creationId xmlns:p14="http://schemas.microsoft.com/office/powerpoint/2010/main" val="34313216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1068674" y="4517619"/>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lang="en-US" sz="900" dirty="0">
                <a:solidFill>
                  <a:srgbClr val="5F5F5F"/>
                </a:solidFill>
                <a:latin typeface="Calibri" panose="020F0502020204030204" pitchFamily="34" charset="0"/>
              </a:rPr>
              <a:t>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
        <p:nvSpPr>
          <p:cNvPr id="6" name="Title 2">
            <a:extLst>
              <a:ext uri="{FF2B5EF4-FFF2-40B4-BE49-F238E27FC236}">
                <a16:creationId xmlns:a16="http://schemas.microsoft.com/office/drawing/2014/main" id="{6BA02333-E62F-434E-8B71-47BDD70F143E}"/>
              </a:ext>
            </a:extLst>
          </p:cNvPr>
          <p:cNvSpPr txBox="1">
            <a:spLocks/>
          </p:cNvSpPr>
          <p:nvPr/>
        </p:nvSpPr>
        <p:spPr>
          <a:xfrm>
            <a:off x="1" y="625881"/>
            <a:ext cx="9143999"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and Deaths of Persons with Stage 3 (AIDS) among Females (Based on Sex Assigned at Birth) Aged ≥13 Years, by Transmission Category, Cumulative as of Year-End 2020 —United States and 6 Dependent Areas</a:t>
            </a:r>
            <a:br>
              <a:rPr lang="en-US" sz="2000" dirty="0"/>
            </a:br>
            <a:endParaRPr lang="en-US" sz="2000" dirty="0"/>
          </a:p>
        </p:txBody>
      </p:sp>
      <p:sp>
        <p:nvSpPr>
          <p:cNvPr id="9" name="Text Placeholder 3">
            <a:extLst>
              <a:ext uri="{FF2B5EF4-FFF2-40B4-BE49-F238E27FC236}">
                <a16:creationId xmlns:a16="http://schemas.microsoft.com/office/drawing/2014/main" id="{993D17E9-7534-449D-B11B-C9D792B5C72E}"/>
              </a:ext>
            </a:extLst>
          </p:cNvPr>
          <p:cNvSpPr txBox="1">
            <a:spLocks/>
          </p:cNvSpPr>
          <p:nvPr/>
        </p:nvSpPr>
        <p:spPr>
          <a:xfrm>
            <a:off x="994822" y="4489604"/>
            <a:ext cx="7928113"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45720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Deaths of persons with HIV infection, stage 3 (AIDS) may be due to any cause. </a:t>
            </a:r>
            <a:r>
              <a:rPr lang="en-US" sz="900" dirty="0">
                <a:solidFill>
                  <a:srgbClr val="5F5F5F"/>
                </a:solidFill>
                <a:latin typeface="Calibri" panose="020F0502020204030204" pitchFamily="34" charset="0"/>
                <a:cs typeface="Calibri" panose="020F0502020204030204" pitchFamily="34" charset="0"/>
              </a:rPr>
              <a:t>Data have been statistically adjusted to account for missing transmission category. </a:t>
            </a:r>
            <a:r>
              <a:rPr lang="en-US" sz="900" dirty="0">
                <a:solidFill>
                  <a:srgbClr val="5F5F5F"/>
                </a:solidFill>
                <a:latin typeface="Calibri" panose="020F0502020204030204" pitchFamily="34" charset="0"/>
              </a:rPr>
              <a:t>Cumulative data are from the beginning of the epidemic through 2020. Data for 2020 should be interpreted with caution due to the impact of the COVID-19 pandemic on access to HIV testing, care-related services, and case surveillance activities in state/local jurisdictions.</a:t>
            </a: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a </a:t>
            </a:r>
            <a:r>
              <a:rPr lang="en-US" sz="900" dirty="0">
                <a:solidFill>
                  <a:srgbClr val="5F5F5F"/>
                </a:solidFill>
                <a:latin typeface="Calibri" panose="020F0502020204030204" pitchFamily="34" charset="0"/>
                <a:cs typeface="Calibri" panose="020F0502020204030204" pitchFamily="34" charset="0"/>
              </a:rPr>
              <a:t>Transmission category is classified based on a hierarchy of the risk factors most likely responsible for HIV transmission; classification is determined based on the person’s sex assigned at birth. Data have been statistically adjusted to account for missing transmission category, therefore values may not sum to column subtotals and total.</a:t>
            </a:r>
            <a:endParaRPr lang="en-US" sz="900" baseline="30000" dirty="0">
              <a:solidFill>
                <a:srgbClr val="5F5F5F"/>
              </a:solidFill>
              <a:latin typeface="Calibri" panose="020F0502020204030204" pitchFamily="34" charset="0"/>
              <a:cs typeface="Calibri" panose="020F0502020204030204" pitchFamily="34" charset="0"/>
            </a:endParaRP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Includes persons who injected nonprescription drugs or who injected prescription drugs for nonmedical purposes.</a:t>
            </a:r>
            <a:endParaRPr lang="en-US" sz="900" baseline="30000" dirty="0">
              <a:solidFill>
                <a:srgbClr val="5F5F5F"/>
              </a:solidFill>
              <a:latin typeface="Calibri" panose="020F0502020204030204" pitchFamily="34" charset="0"/>
              <a:cs typeface="Calibri" panose="020F0502020204030204" pitchFamily="34" charset="0"/>
            </a:endParaRP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Sexual contact with a person known to have, or with a risk factor for, HIV infection.</a:t>
            </a: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a:t>
            </a:r>
            <a:r>
              <a:rPr lang="en-US" sz="900" dirty="0">
                <a:solidFill>
                  <a:srgbClr val="5F5F5F"/>
                </a:solidFill>
                <a:latin typeface="Calibri" panose="020F0502020204030204" pitchFamily="34" charset="0"/>
              </a:rPr>
              <a:t>Individuals were aged ≥13 years at time of stage 3 classification or death. </a:t>
            </a:r>
          </a:p>
          <a:p>
            <a:pPr marL="0" indent="0">
              <a:lnSpc>
                <a:spcPts val="900"/>
              </a:lnSpc>
              <a:spcBef>
                <a:spcPts val="0"/>
              </a:spcBef>
            </a:pPr>
            <a:r>
              <a:rPr lang="en-US" sz="900" baseline="30000" dirty="0">
                <a:solidFill>
                  <a:srgbClr val="5F5F5F"/>
                </a:solidFill>
                <a:latin typeface="Calibri" panose="020F0502020204030204" pitchFamily="34" charset="0"/>
              </a:rPr>
              <a:t>e </a:t>
            </a:r>
            <a:r>
              <a:rPr lang="en-US" sz="900" dirty="0">
                <a:solidFill>
                  <a:srgbClr val="5F5F5F"/>
                </a:solidFill>
                <a:latin typeface="Calibri" panose="020F0502020204030204" pitchFamily="34" charset="0"/>
                <a:cs typeface="Calibri" panose="020F0502020204030204" pitchFamily="34" charset="0"/>
              </a:rPr>
              <a:t>Other risk factors including hemophilia, blood transfusion, and risk factor not reported or not identified.</a:t>
            </a:r>
          </a:p>
          <a:p>
            <a:pPr marL="283464" indent="-457200" fontAlgn="auto">
              <a:lnSpc>
                <a:spcPts val="900"/>
              </a:lnSpc>
              <a:spcBef>
                <a:spcPts val="0"/>
              </a:spcBef>
              <a:spcAft>
                <a:spcPts val="0"/>
              </a:spcAf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f</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Because column totals for numbers were calculated independently of the values for the subpopulations, the values in each column may not sum to the column total.</a:t>
            </a:r>
          </a:p>
        </p:txBody>
      </p:sp>
      <p:pic>
        <p:nvPicPr>
          <p:cNvPr id="2" name="Picture 1" descr="This slide presents for the United States and 6 dependent areas the numbers of stage 3 (AIDS) classifications and deaths of persons with stage 3 (AIDS) among females aged ≥13 years, by transmission category and cumulative as of year-end 2020. By year-2020, among females aged ≥13 years, there were 273,458 stage 3 (AIDS) classifications and 147,511 deaths among persons with Stage 3 (AIDS). &#10; &#10;As of year-end 2020, females with HIV infection attributed to heterosexual contact accounted for the large percentages of both cumulative stage 3 (AIDS) classifications (62.5%) and deaths of persons with stage 3 (AIDS) (51.5%), followed by females with infection attributed to injection drug use (IDU) for cumulative stage 3 (AIDS) classifications (35.1%) and deaths of persons with stage 3 (AIDS) (45.3%).&#10;&#10;Deaths of persons with HIV infection, stage 3 (AIDS) may be due to any cause. Data have been statistically adjusted to account for missing transmission category. Cumulative data are from the beginning of the epidemic through 2020. Data for 2020 should be interpreted with caution due to the impact of the COVID-19 pandemic on access to HIV testing, care-related services, and case surveillance activities in state/local jurisdictions.&#10;&#10;Transmission category is classified based on a hierarchy of the risk factors most likely responsible for HIV transmission; classification is determined based on the person’s sex assigned at birth. Data have been statistically adjusted to account for missing transmission category, therefore values may not sum to column subtotals and total. &#10;&#10;Injection drug use (IDU) includes persons who injected nonprescription drugs or who injected prescription drugs for nonmedical purposes.&#10;&#10;Heterosexual contact is with a person known to have, or with a risk factor for, HIV infection.&#10;&#10;Perinatal exposure includes persons who were exposed to HIV perinatally and were aged ≥13 years at time of stage 3 classification or death.&#10;&#10;Other risk factors combined, including hemophilia, blood transfusion, and risk factor not reported or not identified.&#10;&#10;Because column totals for numbers were calculated independently of the values for the subpopulations, the values in each column may not sum to the column total.&#10;&#10;">
            <a:extLst>
              <a:ext uri="{FF2B5EF4-FFF2-40B4-BE49-F238E27FC236}">
                <a16:creationId xmlns:a16="http://schemas.microsoft.com/office/drawing/2014/main" id="{92B25B7B-1544-4BC6-998D-E6BFBA3EB384}"/>
              </a:ext>
            </a:extLst>
          </p:cNvPr>
          <p:cNvPicPr>
            <a:picLocks noChangeAspect="1"/>
          </p:cNvPicPr>
          <p:nvPr/>
        </p:nvPicPr>
        <p:blipFill>
          <a:blip r:embed="rId3"/>
          <a:stretch>
            <a:fillRect/>
          </a:stretch>
        </p:blipFill>
        <p:spPr>
          <a:xfrm>
            <a:off x="782233" y="1227855"/>
            <a:ext cx="6937849" cy="2432515"/>
          </a:xfrm>
          <a:prstGeom prst="rect">
            <a:avLst/>
          </a:prstGeom>
        </p:spPr>
      </p:pic>
    </p:spTree>
    <p:extLst>
      <p:ext uri="{BB962C8B-B14F-4D97-AF65-F5344CB8AC3E}">
        <p14:creationId xmlns:p14="http://schemas.microsoft.com/office/powerpoint/2010/main" val="36501278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1068674" y="4517619"/>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lang="en-US" sz="900" dirty="0">
                <a:solidFill>
                  <a:srgbClr val="5F5F5F"/>
                </a:solidFill>
                <a:latin typeface="Calibri" panose="020F0502020204030204" pitchFamily="34" charset="0"/>
              </a:rPr>
              <a:t>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
        <p:nvSpPr>
          <p:cNvPr id="6" name="Title 2">
            <a:extLst>
              <a:ext uri="{FF2B5EF4-FFF2-40B4-BE49-F238E27FC236}">
                <a16:creationId xmlns:a16="http://schemas.microsoft.com/office/drawing/2014/main" id="{6BA02333-E62F-434E-8B71-47BDD70F143E}"/>
              </a:ext>
            </a:extLst>
          </p:cNvPr>
          <p:cNvSpPr txBox="1">
            <a:spLocks/>
          </p:cNvSpPr>
          <p:nvPr/>
        </p:nvSpPr>
        <p:spPr>
          <a:xfrm>
            <a:off x="301657" y="625881"/>
            <a:ext cx="8540685"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and Deaths of Persons with Stage 3 (AIDS), by Region of Residence, Cumulative as of Year-End 2020 — United States and 6 Dependent Areas</a:t>
            </a:r>
            <a:br>
              <a:rPr lang="en-US" sz="2000" dirty="0"/>
            </a:br>
            <a:endParaRPr lang="en-US" sz="2000" dirty="0"/>
          </a:p>
        </p:txBody>
      </p:sp>
      <p:sp>
        <p:nvSpPr>
          <p:cNvPr id="7" name="Text Placeholder 3">
            <a:extLst>
              <a:ext uri="{FF2B5EF4-FFF2-40B4-BE49-F238E27FC236}">
                <a16:creationId xmlns:a16="http://schemas.microsoft.com/office/drawing/2014/main" id="{AE92217E-E2BE-4EDC-BF83-52F051991C42}"/>
              </a:ext>
            </a:extLst>
          </p:cNvPr>
          <p:cNvSpPr txBox="1">
            <a:spLocks/>
          </p:cNvSpPr>
          <p:nvPr/>
        </p:nvSpPr>
        <p:spPr>
          <a:xfrm>
            <a:off x="922586" y="4609893"/>
            <a:ext cx="8077476"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residence at time of stage 3 (AIDS) classification or death. Deaths of persons with HIV infection, stage 3 (AIDS) may be due to any cause. Data include persons of all ages. Cumulative data are from the beginning of the epidemic through 2020. Data for 2020 should be interpreted with caution due to the impact of the COVID-19 pandemic on access to HIV testing, care-related services, and case surveillance activities in state/local jurisdictions.</a:t>
            </a:r>
          </a:p>
        </p:txBody>
      </p:sp>
      <p:pic>
        <p:nvPicPr>
          <p:cNvPr id="2" name="Picture 1" descr="This slide presents for the United States and 6 dependent areas the numbers of stage 3 (AIDS) classifications and deaths among persons of all ages with stage 3 (AIDS), by region of residence and cumulative as of year-end 2020. By year-2020, there were 1,320,364 stage 3 (AIDS) classifications and 780,579 deaths among persons with stage 3 (AIDS). &#10;&#10;As of year-end 2020, persons in the South accounted for the largest percentages for both cumulative stage 3 (AIDS) classifications (40.3%) and deaths of persons with stage 3 (AIDS) classifications (38.8%), followed by persons in the Northeast for cumulative stage 3 (AIDS) classifications (27.2%) and deaths of persons with stage 3 (AIDS) (28.9%).&#10;&#10;Regions of residence are defined as follows:&#10; &#10;Northeast—Connecticut, Maine, Massachusetts, New Hampshire, New Jersey, New York, Pennsylvania, Rhode Island, Vermont&#10;&#10;Midwest—Illinois, Indiana, Iowa, Kansas, Michigan, Minnesota, Missouri, Nebraska, North Dakota, Ohio, South Dakota, Wisconsin&#10;&#10;South—Alabama, Arkansas, Delaware, District of Columbia, Florida, Georgia, Kentucky, Louisiana, Maryland, Mississippi, North Carolina, Oklahoma, South Carolina, Tennessee, Texas, Virginia, West Virginia&#10;&#10;West—Alaska, Arizona, California, Colorado, Hawaii, Idaho, Montana, Nevada, New Mexico, Oregon, Utah, Washington, Wyoming&#10;&#10;Data are based on residence at time of stage 3 (AIDS) classification or death. Deaths of persons with HIV infection, stage 3 (AIDS) may be due to any cause. Cumulative data are from the beginning of the epidemic through 2020. Data for 2020 should be interpreted with caution due to the impact of the COVID-19 pandemic on access to HIV testing, care-related services, and case surveillance activities in state/local jurisdictions.&#10;">
            <a:extLst>
              <a:ext uri="{FF2B5EF4-FFF2-40B4-BE49-F238E27FC236}">
                <a16:creationId xmlns:a16="http://schemas.microsoft.com/office/drawing/2014/main" id="{C9DA185A-EF82-4F18-893B-930DDB572CB9}"/>
              </a:ext>
            </a:extLst>
          </p:cNvPr>
          <p:cNvPicPr>
            <a:picLocks noChangeAspect="1"/>
          </p:cNvPicPr>
          <p:nvPr/>
        </p:nvPicPr>
        <p:blipFill>
          <a:blip r:embed="rId3"/>
          <a:stretch>
            <a:fillRect/>
          </a:stretch>
        </p:blipFill>
        <p:spPr>
          <a:xfrm>
            <a:off x="595605" y="1483131"/>
            <a:ext cx="7254869" cy="2737341"/>
          </a:xfrm>
          <a:prstGeom prst="rect">
            <a:avLst/>
          </a:prstGeom>
        </p:spPr>
      </p:pic>
    </p:spTree>
    <p:extLst>
      <p:ext uri="{BB962C8B-B14F-4D97-AF65-F5344CB8AC3E}">
        <p14:creationId xmlns:p14="http://schemas.microsoft.com/office/powerpoint/2010/main" val="6456327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1" y="31012"/>
            <a:ext cx="9144000" cy="857250"/>
          </a:xfrm>
        </p:spPr>
        <p:txBody>
          <a:bodyPr/>
          <a:lstStyle/>
          <a:p>
            <a:pPr algn="ctr">
              <a:lnSpc>
                <a:spcPct val="100000"/>
              </a:lnSpc>
            </a:pPr>
            <a:r>
              <a:rPr lang="en-US" sz="1600" dirty="0"/>
              <a:t>Stage 3 (AIDS), 2020 and cumulative, and persons living with diagnosed HIV infection ever classified as stage 3 (AIDS) (prevalence), year-end 2020 by metropolitan statistical area of residence (COVID-19 Pandemic) —United States and Puerto Rico (</a:t>
            </a:r>
            <a:r>
              <a:rPr lang="en-US" sz="1600" i="1" dirty="0"/>
              <a:t>Slide 1 of 10</a:t>
            </a:r>
            <a:r>
              <a:rPr lang="en-US" sz="1600" dirty="0"/>
              <a:t>)</a:t>
            </a:r>
          </a:p>
        </p:txBody>
      </p:sp>
      <p:sp>
        <p:nvSpPr>
          <p:cNvPr id="13" name="Rectangle 12">
            <a:extLst>
              <a:ext uri="{FF2B5EF4-FFF2-40B4-BE49-F238E27FC236}">
                <a16:creationId xmlns:a16="http://schemas.microsoft.com/office/drawing/2014/main" id="{FE43F1B8-4571-4857-BF97-E32C54F9B575}"/>
              </a:ext>
            </a:extLst>
          </p:cNvPr>
          <p:cNvSpPr/>
          <p:nvPr/>
        </p:nvSpPr>
        <p:spPr>
          <a:xfrm>
            <a:off x="876206" y="4423491"/>
            <a:ext cx="8112059" cy="646331"/>
          </a:xfrm>
          <a:prstGeom prst="rect">
            <a:avLst/>
          </a:prstGeom>
        </p:spPr>
        <p:txBody>
          <a:bodyPr wrap="square">
            <a:spAutoFit/>
          </a:bodyPr>
          <a:lstStyle/>
          <a:p>
            <a:r>
              <a:rPr lang="en-US" sz="900" dirty="0">
                <a:solidFill>
                  <a:srgbClr val="5F5F5F"/>
                </a:solidFill>
                <a:latin typeface="Calibri" panose="020F0502020204030204" pitchFamily="34" charset="0"/>
                <a:cs typeface="Calibri" panose="020F0502020204030204" pitchFamily="34" charset="0"/>
              </a:rPr>
              <a:t>Note. Ranks were not assigned to MSAs with rates that were based on reported numbers less than 12. </a:t>
            </a:r>
            <a:r>
              <a:rPr lang="en-US" sz="9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endParaRPr lang="en-US" sz="900" dirty="0">
              <a:solidFill>
                <a:srgbClr val="5F5F5F"/>
              </a:solidFill>
              <a:latin typeface="Calibri" panose="020F0502020204030204" pitchFamily="34" charset="0"/>
              <a:cs typeface="Calibri" panose="020F0502020204030204" pitchFamily="34" charset="0"/>
            </a:endParaRP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	d </a:t>
            </a:r>
            <a:r>
              <a:rPr lang="en-US" sz="900" dirty="0">
                <a:solidFill>
                  <a:srgbClr val="5F5F5F"/>
                </a:solidFill>
                <a:latin typeface="Calibri" panose="020F0502020204030204" pitchFamily="34" charset="0"/>
                <a:cs typeface="Calibri" panose="020F0502020204030204" pitchFamily="34" charset="0"/>
              </a:rPr>
              <a:t>Data include persons of all ages.</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New York-Newark-Jersey City, NY-NJ-PA;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Data for 2020 should be interpreted with caution due to the impact of the COVID-19 pandemic on access to HIV testing, care-related services, and case surveillance activities in state/local jurisdictions.&#10;&#10;Numbers less than 12, and rates based on these numbers, should be interpreted with caution.&#10;">
            <a:extLst>
              <a:ext uri="{FF2B5EF4-FFF2-40B4-BE49-F238E27FC236}">
                <a16:creationId xmlns:a16="http://schemas.microsoft.com/office/drawing/2014/main" id="{DA0145B8-B809-42A0-B967-141DE8235C00}"/>
              </a:ext>
            </a:extLst>
          </p:cNvPr>
          <p:cNvPicPr>
            <a:picLocks noChangeAspect="1"/>
          </p:cNvPicPr>
          <p:nvPr/>
        </p:nvPicPr>
        <p:blipFill>
          <a:blip r:embed="rId3"/>
          <a:stretch>
            <a:fillRect/>
          </a:stretch>
        </p:blipFill>
        <p:spPr>
          <a:xfrm>
            <a:off x="155735" y="888262"/>
            <a:ext cx="8852159" cy="3627434"/>
          </a:xfrm>
          <a:prstGeom prst="rect">
            <a:avLst/>
          </a:prstGeom>
        </p:spPr>
      </p:pic>
    </p:spTree>
    <p:extLst>
      <p:ext uri="{BB962C8B-B14F-4D97-AF65-F5344CB8AC3E}">
        <p14:creationId xmlns:p14="http://schemas.microsoft.com/office/powerpoint/2010/main" val="2246634701"/>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77E13C-FF8F-4CF0-B53A-4256C3DC6BE1}"/>
</file>

<file path=customXml/itemProps2.xml><?xml version="1.0" encoding="utf-8"?>
<ds:datastoreItem xmlns:ds="http://schemas.openxmlformats.org/officeDocument/2006/customXml" ds:itemID="{6D50CA74-BB45-4D13-A5E2-67141FD15153}"/>
</file>

<file path=customXml/itemProps3.xml><?xml version="1.0" encoding="utf-8"?>
<ds:datastoreItem xmlns:ds="http://schemas.openxmlformats.org/officeDocument/2006/customXml" ds:itemID="{5C0DCF19-8511-424A-8AF9-EA7BF8C6CA99}"/>
</file>

<file path=docProps/app.xml><?xml version="1.0" encoding="utf-8"?>
<Properties xmlns="http://schemas.openxmlformats.org/officeDocument/2006/extended-properties" xmlns:vt="http://schemas.openxmlformats.org/officeDocument/2006/docPropsVTypes">
  <Template/>
  <TotalTime>33326</TotalTime>
  <Words>6796</Words>
  <Application>Microsoft Office PowerPoint</Application>
  <PresentationFormat>On-screen Show (16:9)</PresentationFormat>
  <Paragraphs>247</Paragraphs>
  <Slides>18</Slides>
  <Notes>18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Calibri</vt:lpstr>
      <vt:lpstr>Courier New</vt:lpstr>
      <vt:lpstr>Open Sans</vt:lpstr>
      <vt:lpstr>Wingdings</vt:lpstr>
      <vt:lpstr>Arial</vt:lpstr>
      <vt:lpstr>Myriad Web Pro</vt:lpstr>
      <vt:lpstr>Segoe UI</vt:lpstr>
      <vt:lpstr>Calibri Light</vt:lpstr>
      <vt:lpstr>NCEH_ATSDR_combined</vt:lpstr>
      <vt:lpstr>Theme1</vt:lpstr>
      <vt:lpstr>NCHHSTP_PPT_dark(</vt:lpstr>
      <vt:lpstr>Office Theme</vt:lpstr>
      <vt:lpstr>PowerPoint Presentation</vt:lpstr>
      <vt:lpstr>Stage 3 (AIDS) Classifications, Deaths, and Persons Living with Diagnosed HIV Infection Ever Classified as Stage 3 (AIDS), 1985–2020 (COVID-19 Pandemic)  United States and 6 Dependent Areas</vt:lpstr>
      <vt:lpstr>Rates of Stage 3 (AIDS) Classifications and Deaths of Persons with Diagnosed HIV Infection Ever Classified as Stage 3 (AIDS), 1985–2020 (COVID-19 Pandemic)  United States and 6 Dependent Areas</vt:lpstr>
      <vt:lpstr>PowerPoint Presentation</vt:lpstr>
      <vt:lpstr>PowerPoint Presentation</vt:lpstr>
      <vt:lpstr>PowerPoint Presentation</vt:lpstr>
      <vt:lpstr>PowerPoint Presentation</vt:lpstr>
      <vt:lpstr>PowerPoint Presentation</vt:lpstr>
      <vt:lpstr>Stage 3 (AIDS), 2020 and cumulative, and persons living with diagnosed HIV infection ever classified as stage 3 (AIDS) (prevalence), year-end 2020 by metropolitan statistical area of residence (COVID-19 Pandemic) —United States and Puerto Rico (Slide 1 of 10)</vt:lpstr>
      <vt:lpstr>Stage 3 (AIDS), 2020 and cumulative, and persons living with diagnosed HIV infection ever classified as stage 3 (AIDS) (prevalence), year-end 2020 by metropolitan statistical area of residence (COVID-19 Pandemic) —United States and Puerto Rico (Slide 2 of 10)</vt:lpstr>
      <vt:lpstr>Stage 3 (AIDS), 2020 and cumulative, and persons living with diagnosed HIV infection ever classified as stage 3 (AIDS) (prevalence), year-end 2020 by metropolitan statistical area of residence (COVID-19 Pandemic) —United States and Puerto Rico (Slide 3 of 10)</vt:lpstr>
      <vt:lpstr>Stage 3 (AIDS), 2020 and cumulative, and persons living with diagnosed HIV infection ever classified as stage 3 (AIDS) (prevalence), year-end 2020 by metropolitan statistical area of residence (COVID-19 Pandemic) —United States and Puerto Rico (Slide 4 of 10)</vt:lpstr>
      <vt:lpstr>Stage 3 (AIDS), 2020 and cumulative, and persons living with diagnosed HIV infection ever classified as stage 3 (AIDS) (prevalence), year-end 2020 by metropolitan statistical area of residence (COVID-19 Pandemic) —United States and Puerto Rico (Slide 5 of 10)</vt:lpstr>
      <vt:lpstr>Stage 3 (AIDS), 2020 and cumulative, and persons living with diagnosed HIV infection ever classified as stage 3 (AIDS) (prevalence), year-end 2020 by metropolitan statistical area of residence (COVID-19 Pandemic) —United States and Puerto Rico (Slide 6 of 10)</vt:lpstr>
      <vt:lpstr>Stage 3 (AIDS), 2020 and cumulative, and persons living with diagnosed HIV infection ever classified as stage 3 (AIDS) (prevalence), year-end 2020 by metropolitan statistical area of residence (COVID-19 Pandemic) —United States and Puerto Rico (Slide 7 of 10)</vt:lpstr>
      <vt:lpstr>Stage 3 (AIDS), 2020 and cumulative, and persons living with diagnosed HIV infection ever classified as stage 3 (AIDS) (prevalence), year-end 2020 by metropolitan statistical area of residence (COVID-19 Pandemic) —United States and Puerto Rico (Slide 8 of 10)</vt:lpstr>
      <vt:lpstr>Stage 3 (AIDS), 2020 and cumulative, and persons living with diagnosed HIV infection ever classified as stage 3 (AIDS) (prevalence), year-end 2020 by metropolitan statistical area of residence (COVID-19 Pandemic) —United States and Puerto Rico (Slide 9 of 10)</vt:lpstr>
      <vt:lpstr>Stage 3 (AIDS), 2020 and cumulative, and persons living with diagnosed HIV infection ever classified as stage 3 (AIDS) (prevalence), year-end 2020 by metropolitan statistical area of residence (COVID-19 Pandemic) —United States and Puerto Rico (Slide 10 of 10)</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Elenwa, Faith (CDC/DDID/NCHHSTP/DHP)</cp:lastModifiedBy>
  <cp:revision>1470</cp:revision>
  <cp:lastPrinted>2016-10-26T15:21:40Z</cp:lastPrinted>
  <dcterms:created xsi:type="dcterms:W3CDTF">2011-03-17T17:43:16Z</dcterms:created>
  <dcterms:modified xsi:type="dcterms:W3CDTF">2022-05-13T13:38:48Z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2021-01-27T13:59:33Z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a507a10f-3db9-48d9-8dfb-abe07201cecd</vt:lpwstr>
  </property>
  <property fmtid="{D5CDD505-2E9C-101B-9397-08002B2CF9AE}" pid="9" name="MSIP_Label_7b94a7b8-f06c-4dfe-bdcc-9b548fd58c31_ContentBits">
    <vt:lpwstr>0</vt:lpwstr>
  </property>
</Properties>
</file>