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9.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7"/>
  </p:notesMasterIdLst>
  <p:handoutMasterIdLst>
    <p:handoutMasterId r:id="rId28"/>
  </p:handoutMasterIdLst>
  <p:sldIdLst>
    <p:sldId id="257" r:id="rId2"/>
    <p:sldId id="296" r:id="rId3"/>
    <p:sldId id="314" r:id="rId4"/>
    <p:sldId id="311" r:id="rId5"/>
    <p:sldId id="315" r:id="rId6"/>
    <p:sldId id="320" r:id="rId7"/>
    <p:sldId id="328" r:id="rId8"/>
    <p:sldId id="297" r:id="rId9"/>
    <p:sldId id="300" r:id="rId10"/>
    <p:sldId id="306" r:id="rId11"/>
    <p:sldId id="307" r:id="rId12"/>
    <p:sldId id="329" r:id="rId13"/>
    <p:sldId id="301" r:id="rId14"/>
    <p:sldId id="308" r:id="rId15"/>
    <p:sldId id="309" r:id="rId16"/>
    <p:sldId id="310" r:id="rId17"/>
    <p:sldId id="330" r:id="rId18"/>
    <p:sldId id="331" r:id="rId19"/>
    <p:sldId id="332" r:id="rId20"/>
    <p:sldId id="323" r:id="rId21"/>
    <p:sldId id="322" r:id="rId22"/>
    <p:sldId id="324" r:id="rId23"/>
    <p:sldId id="325" r:id="rId24"/>
    <p:sldId id="326" r:id="rId25"/>
    <p:sldId id="327" r:id="rId26"/>
  </p:sldIdLst>
  <p:sldSz cx="9144000" cy="5143500" type="screen16x9"/>
  <p:notesSz cx="7315200" cy="9601200"/>
  <p:embeddedFontLst>
    <p:embeddedFont>
      <p:font typeface="Calibri" panose="020F0502020204030204" pitchFamily="34" charset="0"/>
      <p:regular r:id="rId29"/>
      <p:bold r:id="rId30"/>
      <p:italic r:id="rId31"/>
      <p:boldItalic r:id="rId32"/>
    </p:embeddedFont>
    <p:embeddedFont>
      <p:font typeface="Myriad Web Pro" panose="020B0604020202020204" charset="0"/>
      <p:regular r:id="rId33"/>
      <p:bold r:id="rId34"/>
      <p: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ss, Kristen Leigh (CDC/OID/NCHHSTP)" initials="HKL(" lastIdx="3" clrIdx="0">
    <p:extLst>
      <p:ext uri="{19B8F6BF-5375-455C-9EA6-DF929625EA0E}">
        <p15:presenceInfo xmlns:p15="http://schemas.microsoft.com/office/powerpoint/2012/main" userId="S-1-5-21-1207783550-2075000910-922709458-400370" providerId="AD"/>
      </p:ext>
    </p:extLst>
  </p:cmAuthor>
  <p:cmAuthor id="2" name="Satcher Johnson, Anna (CDC/OID/NCHHSTP)" initials="SJA(" lastIdx="23" clrIdx="1">
    <p:extLst>
      <p:ext uri="{19B8F6BF-5375-455C-9EA6-DF929625EA0E}">
        <p15:presenceInfo xmlns:p15="http://schemas.microsoft.com/office/powerpoint/2012/main" userId="S-1-5-21-1207783550-2075000910-922709458-178843" providerId="AD"/>
      </p:ext>
    </p:extLst>
  </p:cmAuthor>
  <p:cmAuthor id="3" name="Johnson, Shacara (CDC/DDID/NCHHSTP/DHPSE)" initials="JS(" lastIdx="5" clrIdx="2">
    <p:extLst>
      <p:ext uri="{19B8F6BF-5375-455C-9EA6-DF929625EA0E}">
        <p15:presenceInfo xmlns:p15="http://schemas.microsoft.com/office/powerpoint/2012/main" userId="S-1-5-21-1207783550-2075000910-922709458-298423" providerId="AD"/>
      </p:ext>
    </p:extLst>
  </p:cmAuthor>
  <p:cmAuthor id="4" name="Hall, Irene (CDC/DDID/NCHHSTP/DHPSE)" initials="HI(" lastIdx="2" clrIdx="3">
    <p:extLst>
      <p:ext uri="{19B8F6BF-5375-455C-9EA6-DF929625EA0E}">
        <p15:presenceInfo xmlns:p15="http://schemas.microsoft.com/office/powerpoint/2012/main" userId="S-1-5-21-1207783550-2075000910-922709458-177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BF311A"/>
    <a:srgbClr val="5F5F5F"/>
    <a:srgbClr val="00B050"/>
    <a:srgbClr val="00928F"/>
    <a:srgbClr val="B2B2B2"/>
    <a:srgbClr val="0F56DC"/>
    <a:srgbClr val="92D050"/>
    <a:srgbClr val="1D7B0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77831" autoAdjust="0"/>
  </p:normalViewPr>
  <p:slideViewPr>
    <p:cSldViewPr snapToGrid="0">
      <p:cViewPr varScale="1">
        <p:scale>
          <a:sx n="114" d="100"/>
          <a:sy n="114" d="100"/>
        </p:scale>
        <p:origin x="294"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5/16/2019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5/16/2019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Title Slide:</a:t>
            </a:r>
            <a:r>
              <a:rPr lang="en-US" altLang="en-US" baseline="0" dirty="0" smtClean="0"/>
              <a:t> </a:t>
            </a:r>
            <a:r>
              <a:rPr lang="en-US" altLang="en-US" dirty="0" smtClean="0"/>
              <a:t>Selected National HIV Prevention and Care Outcomes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Data</a:t>
            </a:r>
            <a:r>
              <a:rPr lang="en-US" altLang="en-US" baseline="0" dirty="0" smtClean="0"/>
              <a:t> presented in this slide set can be found at this link </a:t>
            </a:r>
            <a:r>
              <a:rPr lang="en-US" sz="1200" b="0" i="0" u="none" strike="noStrike" kern="1200" baseline="0" dirty="0" smtClean="0">
                <a:solidFill>
                  <a:schemeClr val="tx1"/>
                </a:solidFill>
                <a:latin typeface="+mn-lt"/>
                <a:ea typeface="+mn-ea"/>
                <a:cs typeface="+mn-cs"/>
              </a:rPr>
              <a:t>http://www.cdc.gov/hiv/library/reports/hiv-surveillance.html </a:t>
            </a:r>
            <a:r>
              <a:rPr lang="en-US" altLang="en-US" baseline="0" dirty="0" smtClean="0"/>
              <a:t>in the following HIV Surveillance Supplemental Reports:</a:t>
            </a:r>
          </a:p>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Monitoring selected national HIV prevention and care objectives by using HIV surveillance data—United States and 6 dependent areas, 2017. </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Estimated HIV incidence and prevalence in the United States, 2010–2016.</a:t>
            </a:r>
            <a:endParaRPr lang="en-US" altLang="en-US" baseline="0" dirty="0" smtClean="0"/>
          </a:p>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graph presents percentages of persons</a:t>
            </a:r>
            <a:r>
              <a:rPr lang="en-US" baseline="0" dirty="0" smtClean="0"/>
              <a:t> with HV diagnosed during 2017 who were linked to care within 1 month of diagnosis by race/ethnicity</a:t>
            </a:r>
            <a:r>
              <a:rPr lang="en-US" dirty="0" smtClean="0"/>
              <a:t>. </a:t>
            </a:r>
            <a:r>
              <a:rPr lang="en-US" baseline="0" dirty="0" smtClean="0"/>
              <a:t>Linkage to care within 1 month was highest among persons of </a:t>
            </a:r>
            <a:r>
              <a:rPr lang="en-US" sz="1200" dirty="0" smtClean="0">
                <a:solidFill>
                  <a:srgbClr val="5F5F5F"/>
                </a:solidFill>
                <a:latin typeface="Calibri" panose="020F0502020204030204" pitchFamily="34" charset="0"/>
              </a:rPr>
              <a:t>American Indians/Alaska Natives </a:t>
            </a:r>
            <a:r>
              <a:rPr lang="en-US" b="0" baseline="0" dirty="0" smtClean="0"/>
              <a:t>(84.8%), followed by Native Hawaiian/other Pacific Islanders (83.7%), whites (81.3%), Asians (80.7%), multiple races (80.3%), Hispanics/Latinos (79.3%), and blacks/African Americans (75.8%). </a:t>
            </a:r>
            <a:r>
              <a:rPr lang="en-US" sz="1200" dirty="0" smtClean="0">
                <a:solidFill>
                  <a:srgbClr val="5F5F5F"/>
                </a:solidFill>
                <a:latin typeface="Calibri" panose="020F0502020204030204" pitchFamily="34" charset="0"/>
              </a:rPr>
              <a:t>Caution should be used when interpreting data for American Indians/Alaska Natives and Native Hawaiians/other Pacific Islanders because</a:t>
            </a:r>
            <a:r>
              <a:rPr lang="en-US" sz="1200" baseline="0" dirty="0" smtClean="0">
                <a:solidFill>
                  <a:srgbClr val="5F5F5F"/>
                </a:solidFill>
                <a:latin typeface="Calibri" panose="020F0502020204030204" pitchFamily="34" charset="0"/>
              </a:rPr>
              <a:t> percentages were calculated based on s</a:t>
            </a:r>
            <a:r>
              <a:rPr lang="en-US" sz="1200" dirty="0" smtClean="0">
                <a:solidFill>
                  <a:srgbClr val="5F5F5F"/>
                </a:solidFill>
                <a:latin typeface="Calibri" panose="020F0502020204030204" pitchFamily="34" charset="0"/>
              </a:rPr>
              <a:t>mall numbers.</a:t>
            </a:r>
            <a:endParaRPr lang="en-US" dirty="0" smtClean="0"/>
          </a:p>
          <a:p>
            <a:endParaRPr lang="en-US" baseline="0" dirty="0" smtClean="0"/>
          </a:p>
          <a:p>
            <a:r>
              <a:rPr lang="en-US" dirty="0" smtClean="0"/>
              <a:t>Linkage was defined as having at least one CD4 or viral load test within 1 month of diagnosis. </a:t>
            </a:r>
            <a:r>
              <a:rPr lang="en-US" baseline="0" dirty="0" smtClean="0"/>
              <a:t>The estimates for linkage are based on data from 42 areas with complete reporting of CD4 and viral load results to CDC as of December 2018. </a:t>
            </a:r>
            <a:r>
              <a:rPr lang="en-US" sz="1200" dirty="0" smtClean="0">
                <a:solidFill>
                  <a:srgbClr val="5F5F5F"/>
                </a:solidFill>
                <a:latin typeface="Calibri" panose="020F0502020204030204" pitchFamily="34" charset="0"/>
              </a:rPr>
              <a:t>Hispanics/Latinos can be of any race. </a:t>
            </a:r>
          </a:p>
          <a:p>
            <a:endParaRPr lang="en-US" sz="1200" dirty="0" smtClean="0">
              <a:solidFill>
                <a:srgbClr val="5F5F5F"/>
              </a:solidFill>
              <a:latin typeface="Calibri" panose="020F0502020204030204" pitchFamily="34" charset="0"/>
            </a:endParaRPr>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79704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graph presents percentages of persons</a:t>
            </a:r>
            <a:r>
              <a:rPr lang="en-US" baseline="0" dirty="0" smtClean="0"/>
              <a:t> with HIV diagnosed during 2017 who were linked to care within 1 month of diagnosis by transmission category</a:t>
            </a:r>
            <a:r>
              <a:rPr lang="en-US" dirty="0" smtClean="0"/>
              <a:t>. </a:t>
            </a:r>
            <a:r>
              <a:rPr lang="en-US" baseline="0" dirty="0" smtClean="0"/>
              <a:t>Linkage to care within 1 month was highest among </a:t>
            </a:r>
            <a:r>
              <a:rPr lang="en-US" b="0" baseline="0" dirty="0" smtClean="0"/>
              <a:t>females with infection attributed to heterosexual contact (79.3%), followed by males with infection attributed to male-to-male sexual contact (78.5%), males with infection attributed to heterosexual contact (77.3%), females with infection attributed to injection drug use (77.1%), males with infection attributed to injection drug use (76.4%), and males with infection attributed to male-to-male sexual contact and injection drug use (75.3%).</a:t>
            </a:r>
          </a:p>
          <a:p>
            <a:endParaRPr lang="en-US" baseline="0" dirty="0" smtClean="0"/>
          </a:p>
          <a:p>
            <a:r>
              <a:rPr lang="en-US" dirty="0" smtClean="0"/>
              <a:t>Linkage was defined as having at least one CD4 or viral load test within 1 month of diagnosis. </a:t>
            </a:r>
            <a:r>
              <a:rPr lang="en-US" baseline="0" dirty="0" smtClean="0"/>
              <a:t>The estimates for linkage are based on data from 42 areas with complete reporting of CD4 and viral load test results to CDC as of December 2018.</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Heterosexual contact is with a person known to have, or be at high risk for, HIV infection. IDU, injection drug use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65914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map presents</a:t>
            </a:r>
            <a:r>
              <a:rPr lang="en-US" baseline="0" dirty="0" smtClean="0"/>
              <a:t> </a:t>
            </a:r>
            <a:r>
              <a:rPr lang="en-US" dirty="0" smtClean="0"/>
              <a:t>percentages of persons</a:t>
            </a:r>
            <a:r>
              <a:rPr lang="en-US" baseline="0" dirty="0" smtClean="0"/>
              <a:t> linked to </a:t>
            </a:r>
            <a:r>
              <a:rPr lang="en-US" dirty="0" smtClean="0"/>
              <a:t>HIV medical</a:t>
            </a:r>
            <a:r>
              <a:rPr lang="en-US" baseline="0" dirty="0" smtClean="0"/>
              <a:t> care within 1 month of diagnosis during 2017 by jurisdiction. </a:t>
            </a:r>
            <a:r>
              <a:rPr lang="en-US" b="0" baseline="0" dirty="0" smtClean="0">
                <a:solidFill>
                  <a:srgbClr val="FF0000"/>
                </a:solidFill>
              </a:rPr>
              <a:t>The 10 states (Alaska, Iowa, Maine, Massachusetts, Minnesota, North Dakota, Rhode Island, Utah, Washington, and Wyoming) in the lightest shade had the highest percentages (</a:t>
            </a:r>
            <a:r>
              <a:rPr lang="en-US" sz="1200" b="0" dirty="0" smtClean="0">
                <a:solidFill>
                  <a:srgbClr val="FF0000"/>
                </a:solidFill>
                <a:latin typeface="Calibri" panose="020F0502020204030204" pitchFamily="34" charset="0"/>
              </a:rPr>
              <a:t>≥87.2)</a:t>
            </a:r>
            <a:r>
              <a:rPr lang="en-US" sz="1200" b="0" baseline="0" dirty="0" smtClean="0">
                <a:solidFill>
                  <a:srgbClr val="FF0000"/>
                </a:solidFill>
                <a:latin typeface="Calibri" panose="020F0502020204030204" pitchFamily="34" charset="0"/>
              </a:rPr>
              <a:t> </a:t>
            </a:r>
            <a:r>
              <a:rPr lang="en-US" b="0" baseline="0" dirty="0" smtClean="0">
                <a:solidFill>
                  <a:srgbClr val="FF0000"/>
                </a:solidFill>
              </a:rPr>
              <a:t>of persons linked within 1 month of diagnosis. The 11 states (Alabama, California, Indiana, Mississippi, Missouri, North Carolina, Oklahoma, Tennessee, Texas, Virginia, and West Virginia) in the darkest shade had the lowest percentages (≤77.6) of persons linked within 1 month of diagnosis. </a:t>
            </a:r>
          </a:p>
          <a:p>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Linkage to HIV medical care was defined as having a CD4 or VL test ≤1 month after HIV diagnosis. Residence was based on residence at diagnosis.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1570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graph presents three of the indicators for</a:t>
            </a:r>
            <a:r>
              <a:rPr lang="en-US" baseline="0" dirty="0" smtClean="0"/>
              <a:t> HIV care outcomes – receipt of care, retention in continuous care, and viral suppression</a:t>
            </a:r>
            <a:r>
              <a:rPr lang="en-US" dirty="0" smtClean="0"/>
              <a:t>. </a:t>
            </a:r>
            <a:r>
              <a:rPr lang="en-US" b="0" dirty="0" smtClean="0"/>
              <a:t>Overall,</a:t>
            </a:r>
            <a:r>
              <a:rPr lang="en-US" b="0" baseline="0" dirty="0" smtClean="0"/>
              <a:t> 74.2% of persons living with diagnosed HIV received care in 2016, 57.6% were retained in care, and 61.5% had evidence of viral suppression. Receipt of care was similar among males (74.2%) and females (74.0%). Retention in care was also similar among males (57.6%) and females (57.6%). Viral suppression was slightly higher among males (62.2%) than females (59.4%).</a:t>
            </a:r>
          </a:p>
          <a:p>
            <a:endParaRPr lang="en-US"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 of</a:t>
            </a:r>
            <a:r>
              <a:rPr lang="en-US" sz="1200" baseline="0" dirty="0" smtClean="0">
                <a:solidFill>
                  <a:srgbClr val="5F5F5F"/>
                </a:solidFill>
                <a:latin typeface="Calibri" panose="020F0502020204030204" pitchFamily="34" charset="0"/>
              </a:rPr>
              <a:t> medical care was defined as </a:t>
            </a:r>
            <a:r>
              <a:rPr lang="en-US" sz="1200" dirty="0" smtClean="0">
                <a:solidFill>
                  <a:srgbClr val="5F5F5F"/>
                </a:solidFill>
                <a:latin typeface="Calibri" panose="020F0502020204030204" pitchFamily="34" charset="0"/>
              </a:rPr>
              <a:t>≥1 test (CD4 or VL) in 2016. Retained in continuous medical care was defined as ≥2 tests (CD4 or VL) ≥3 months apart in 2016. Viral suppression was defined as &lt;200 copies/mL on the most recent VL test in 2016.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percentages for receipt of care, retention in care, and viral suppression are based on data from 42 areas with complete reporting of CD4 and viral load test results to CDC as of December 2018.</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65755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graph presents three of the indicators for</a:t>
            </a:r>
            <a:r>
              <a:rPr lang="en-US" baseline="0" dirty="0" smtClean="0"/>
              <a:t> HIV care outcomes – receipt of care, retention in continuous care, and viral suppression – by age group</a:t>
            </a:r>
            <a:r>
              <a:rPr lang="en-US" dirty="0" smtClean="0"/>
              <a:t>. </a:t>
            </a:r>
            <a:r>
              <a:rPr lang="en-US" b="0" dirty="0" smtClean="0"/>
              <a:t>There was little variation in receipt of care</a:t>
            </a:r>
            <a:r>
              <a:rPr lang="en-US" b="0" baseline="0" dirty="0" smtClean="0"/>
              <a:t> and </a:t>
            </a:r>
            <a:r>
              <a:rPr lang="en-US" b="0" dirty="0" smtClean="0"/>
              <a:t>retention in continuous care across a</a:t>
            </a:r>
            <a:r>
              <a:rPr lang="en-US" b="0" baseline="0" dirty="0" smtClean="0"/>
              <a:t>ge groups.</a:t>
            </a:r>
            <a:r>
              <a:rPr lang="en-US" b="1" baseline="0" dirty="0" smtClean="0"/>
              <a:t> </a:t>
            </a:r>
            <a:r>
              <a:rPr lang="en-US" b="0" dirty="0" smtClean="0"/>
              <a:t>The age group with the highest percentage of persons receiving care was 13-24 year olds (76.3%) while</a:t>
            </a:r>
            <a:r>
              <a:rPr lang="en-US" b="0" baseline="0" dirty="0" smtClean="0"/>
              <a:t> the lowest percentage of persons receiving care was 35-44 years (73.2%) and persons ≥55 years (73.2%). The age group with the highest percentage for </a:t>
            </a:r>
            <a:r>
              <a:rPr lang="en-US" b="0" dirty="0" smtClean="0"/>
              <a:t>retention in care</a:t>
            </a:r>
            <a:r>
              <a:rPr lang="en-US" b="0" baseline="0" dirty="0" smtClean="0"/>
              <a:t> was among persons ≥55 years (59.7%) while the age group with the lowest retention in continuous care was 25-34 years (54.0%). Viral suppression increased with age with persons 55 years and older having the highest (64.2%) and persons aged 13-24 years having the lowest (53.8%).</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 of</a:t>
            </a:r>
            <a:r>
              <a:rPr lang="en-US" sz="1200" baseline="0" dirty="0" smtClean="0">
                <a:solidFill>
                  <a:srgbClr val="5F5F5F"/>
                </a:solidFill>
                <a:latin typeface="Calibri" panose="020F0502020204030204" pitchFamily="34" charset="0"/>
              </a:rPr>
              <a:t> medical care was defined as </a:t>
            </a:r>
            <a:r>
              <a:rPr lang="en-US" sz="1200" dirty="0" smtClean="0">
                <a:solidFill>
                  <a:srgbClr val="5F5F5F"/>
                </a:solidFill>
                <a:latin typeface="Calibri" panose="020F0502020204030204" pitchFamily="34" charset="0"/>
              </a:rPr>
              <a:t>≥1 test (CD4 or VL) in 2016. Retained in continuous medical care was defined as ≥2 tests (CD4 or VL) ≥3 months apart in 2016. Viral suppression was defined as &lt;200 copies/mL on the most recent VL test in 2016.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percentages for receipt of care, retention in care, and viral suppression are based on data from 42 areas with complete reporting of CD4 and viral load test results to CDC as of December 2018.</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63931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 graph presents three of the indicators for</a:t>
            </a:r>
            <a:r>
              <a:rPr lang="en-US" baseline="0" dirty="0" smtClean="0"/>
              <a:t> HIV care outcomes – receipt of care, retention in care, and viral suppression – by race/ethnicity</a:t>
            </a:r>
            <a:r>
              <a:rPr lang="en-US" dirty="0" smtClean="0"/>
              <a:t>. Persons</a:t>
            </a:r>
            <a:r>
              <a:rPr lang="en-US" baseline="0" dirty="0" smtClean="0"/>
              <a:t> of multiple races </a:t>
            </a:r>
            <a:r>
              <a:rPr lang="en-US" b="0" baseline="0" dirty="0" smtClean="0"/>
              <a:t>had the highest percentage for receipt of care (85.9%), followed by whites (77.8%), Asians (73.5%), American Indians/Alaska Natives (73.4%), Hispanics/Latinos (71.9%), blacks/African Americans (71.7%), and Native Hawaiians/other Pacific Islanders (71.4%). </a:t>
            </a:r>
            <a:r>
              <a:rPr lang="en-US" b="0" dirty="0" smtClean="0"/>
              <a:t>Persons</a:t>
            </a:r>
            <a:r>
              <a:rPr lang="en-US" b="0" baseline="0" dirty="0" smtClean="0"/>
              <a:t> of multiple races had the highest retention in care (67.5%), followed by whites (59.3%), Hispanics/Latinos (58.6%), Asians (58.2%), American Indians/Alaska Natives (56.2%), blacks/African Americans (54.9%), and Native Hawaiians/other Pacific Islanders (51.0%). Persons of multiple races also had the highest viral suppression (69.8%), followed by whites (67.8%), Asians (66.6%), Native Hawaiians/other Pacific Islanders (63.4%), Hispanics/Latinos (61.3%), American Indians/Alaska Natives (59.6%), and blacks/African Americans (56.1%).  </a:t>
            </a:r>
          </a:p>
          <a:p>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solidFill>
                  <a:srgbClr val="5F5F5F"/>
                </a:solidFill>
                <a:latin typeface="Calibri" panose="020F0502020204030204" pitchFamily="34" charset="0"/>
              </a:rPr>
              <a:t>Receipt of</a:t>
            </a:r>
            <a:r>
              <a:rPr lang="en-US" sz="1200" b="0" baseline="0" dirty="0" smtClean="0">
                <a:solidFill>
                  <a:srgbClr val="5F5F5F"/>
                </a:solidFill>
                <a:latin typeface="Calibri" panose="020F0502020204030204" pitchFamily="34" charset="0"/>
              </a:rPr>
              <a:t> medical care was defined as </a:t>
            </a:r>
            <a:r>
              <a:rPr lang="en-US" sz="1200" b="0" dirty="0" smtClean="0">
                <a:solidFill>
                  <a:srgbClr val="5F5F5F"/>
                </a:solidFill>
                <a:latin typeface="Calibri" panose="020F0502020204030204" pitchFamily="34" charset="0"/>
              </a:rPr>
              <a:t>≥1 test (CD4 or VL) in 2016. Retained in continuous medical care was defined as ≥2 tests (CD4 or VL) ≥3 months apart in 2016. Viral suppression was defined as &lt;200 copies/mL on the most recent VL test in 2016. Asian includes Asian/Pacific Islander legacy cases. Hispanics/Latinos can be of any race. Caution </a:t>
            </a:r>
            <a:r>
              <a:rPr lang="en-US" sz="1200" dirty="0" smtClean="0">
                <a:solidFill>
                  <a:srgbClr val="5F5F5F"/>
                </a:solidFill>
                <a:latin typeface="Calibri" panose="020F0502020204030204" pitchFamily="34" charset="0"/>
              </a:rPr>
              <a:t>should be used when interpreting data for Native Hawaiians/other Pacific Islanders as percentages</a:t>
            </a:r>
            <a:r>
              <a:rPr lang="en-US" sz="1200" baseline="0" dirty="0" smtClean="0">
                <a:solidFill>
                  <a:srgbClr val="5F5F5F"/>
                </a:solidFill>
                <a:latin typeface="Calibri" panose="020F0502020204030204" pitchFamily="34" charset="0"/>
              </a:rPr>
              <a:t> were calculated based on small numbers</a:t>
            </a:r>
            <a:r>
              <a:rPr lang="en-US" sz="1200" dirty="0" smtClean="0">
                <a:solidFill>
                  <a:srgbClr val="5F5F5F"/>
                </a:solidFill>
                <a:latin typeface="Calibri" panose="020F0502020204030204"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estimates for receipt of care, retention in care, and viral suppression are based on data from 42 areas with complete reporting of CD4 and viral load results to CDC as of December 2018.</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675304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This graph presents three of the indicators for</a:t>
            </a:r>
            <a:r>
              <a:rPr lang="en-US" baseline="0" dirty="0" smtClean="0"/>
              <a:t> HIV care outcomes – receipt of care, retention in care, and viral suppression – by transmission category</a:t>
            </a:r>
            <a:r>
              <a:rPr lang="en-US" dirty="0" smtClean="0"/>
              <a:t>. </a:t>
            </a:r>
            <a:r>
              <a:rPr lang="en-US" b="0" baseline="0" dirty="0" smtClean="0"/>
              <a:t>Males with infection attributed to male-to-male sexual contact and injection drug use had the highest receipt of medical care (78.4%), followed by males with infection attributed to male-to-male sexual contact (75.8%), females with infection attributed to heterosexual contact (74.3%), females with infection attributed to injection drug use (72.5%), males with infection attributed to heterosexual contact (69.6%), and males with infection attributed to injection drug use (63.6%).</a:t>
            </a:r>
          </a:p>
          <a:p>
            <a:endParaRPr lang="en-US" baseline="0" dirty="0" smtClean="0"/>
          </a:p>
          <a:p>
            <a:r>
              <a:rPr lang="en-US" b="0" baseline="0" dirty="0" smtClean="0"/>
              <a:t>Males with infection attributed to male-to-male sexual contact and injection drug use had the highest retention in continuous medical care (61.8%), followed by males with infection attributed to male-to-male sexual contact (58.4%), females with infection attributed to heterosexual contact (57.7%), females with infection attributed to injection drug use (57.1%), males with infection attributed to heterosexual contact (54.8%), and males with infection attributed to injection drug use (51.0%). </a:t>
            </a:r>
          </a:p>
          <a:p>
            <a:endParaRPr lang="en-US" baseline="0" dirty="0" smtClean="0"/>
          </a:p>
          <a:p>
            <a:r>
              <a:rPr lang="en-US" b="0" baseline="0" dirty="0" smtClean="0"/>
              <a:t>Males with infection attributed to male-to-male sexual contact had the highest viral suppression (64.4%), followed by males with infection attributed to male-to-male sexual contact and injection drug use (62.3%), females with infection attributed to heterosexual contact (60.3%), females with infection attributed to injection drug use (57.0%), males with infection attributed to heterosexual contact (56.9%), and males with infection attributed to injection drug use (51.2%).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 of</a:t>
            </a:r>
            <a:r>
              <a:rPr lang="en-US" sz="1200" baseline="0" dirty="0" smtClean="0">
                <a:solidFill>
                  <a:srgbClr val="5F5F5F"/>
                </a:solidFill>
                <a:latin typeface="Calibri" panose="020F0502020204030204" pitchFamily="34" charset="0"/>
              </a:rPr>
              <a:t> medical care was defined as </a:t>
            </a:r>
            <a:r>
              <a:rPr lang="en-US" sz="1200" dirty="0" smtClean="0">
                <a:solidFill>
                  <a:srgbClr val="5F5F5F"/>
                </a:solidFill>
                <a:latin typeface="Calibri" panose="020F0502020204030204" pitchFamily="34" charset="0"/>
              </a:rPr>
              <a:t>≥1 test (CD4 or VL) in 2016. Retained in continuous</a:t>
            </a:r>
            <a:r>
              <a:rPr lang="en-US" sz="1200" baseline="0" dirty="0" smtClean="0">
                <a:solidFill>
                  <a:srgbClr val="5F5F5F"/>
                </a:solidFill>
                <a:latin typeface="Calibri" panose="020F0502020204030204" pitchFamily="34" charset="0"/>
              </a:rPr>
              <a:t> </a:t>
            </a:r>
            <a:r>
              <a:rPr lang="en-US" sz="1200" dirty="0" smtClean="0">
                <a:solidFill>
                  <a:srgbClr val="5F5F5F"/>
                </a:solidFill>
                <a:latin typeface="Calibri" panose="020F0502020204030204" pitchFamily="34" charset="0"/>
              </a:rPr>
              <a:t>medical care was defined as ≥2 tests (CD4 or VL) ≥3 months apart in 2016. Viral suppression was defined as &lt;200 copies/mL on the most recent VL test in 2016. Heterosexual contact is with a person known to have, or be at high risk for, HIV infection.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estimates for receipt of care, retention in care, and viral suppression are based on data from 42 areas with complete reporting of CD4 and viral load test results to CDC as of December 2018.</a:t>
            </a:r>
          </a:p>
          <a:p>
            <a:endParaRPr lang="en-US" dirty="0" smtClean="0"/>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49313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map presents</a:t>
            </a:r>
            <a:r>
              <a:rPr lang="en-US" baseline="0" dirty="0" smtClean="0"/>
              <a:t> </a:t>
            </a:r>
            <a:r>
              <a:rPr lang="en-US" dirty="0" smtClean="0"/>
              <a:t>percentages of persons</a:t>
            </a:r>
            <a:r>
              <a:rPr lang="en-US" baseline="0" dirty="0" smtClean="0"/>
              <a:t> receiving </a:t>
            </a:r>
            <a:r>
              <a:rPr lang="en-US" dirty="0" smtClean="0"/>
              <a:t>HIV medical</a:t>
            </a:r>
            <a:r>
              <a:rPr lang="en-US" baseline="0" dirty="0" smtClean="0"/>
              <a:t> care during 2016 by jurisdiction. </a:t>
            </a:r>
            <a:r>
              <a:rPr lang="en-US" b="0" baseline="0" dirty="0" smtClean="0"/>
              <a:t>The 10 states (Alaska, Iowa, Maine, Michigan, Montana, North Dakota, Oregon, Rhode Island, Washington, and Wyoming) in the lightest shade had the highest percentages (</a:t>
            </a:r>
            <a:r>
              <a:rPr lang="en-US" sz="1200" b="0" dirty="0" smtClean="0">
                <a:solidFill>
                  <a:srgbClr val="5F5F5F"/>
                </a:solidFill>
                <a:latin typeface="Calibri" panose="020F0502020204030204" pitchFamily="34" charset="0"/>
              </a:rPr>
              <a:t>≥80.6)</a:t>
            </a:r>
            <a:r>
              <a:rPr lang="en-US" sz="1200" b="0" baseline="0" dirty="0" smtClean="0">
                <a:solidFill>
                  <a:srgbClr val="5F5F5F"/>
                </a:solidFill>
                <a:latin typeface="Calibri" panose="020F0502020204030204" pitchFamily="34" charset="0"/>
              </a:rPr>
              <a:t> </a:t>
            </a:r>
            <a:r>
              <a:rPr lang="en-US" b="0" baseline="0" dirty="0" smtClean="0"/>
              <a:t>of persons receiving care. The 10 states (Colorado, Georgia, Illinois, Maryland, Mississippi, New York, Ohio, South Dakota, Utah, and Virginia) and the District of Columbia (D.C.) in the darkest shade had the lowest percentages (≤</a:t>
            </a:r>
            <a:r>
              <a:rPr lang="en-US" sz="1200" b="0" baseline="0" dirty="0" smtClean="0">
                <a:solidFill>
                  <a:srgbClr val="5F5F5F"/>
                </a:solidFill>
                <a:latin typeface="Calibri" panose="020F0502020204030204" pitchFamily="34" charset="0"/>
              </a:rPr>
              <a:t>73.0</a:t>
            </a:r>
            <a:r>
              <a:rPr lang="en-US" sz="1200" b="0" dirty="0" smtClean="0">
                <a:solidFill>
                  <a:srgbClr val="5F5F5F"/>
                </a:solidFill>
                <a:latin typeface="Calibri" panose="020F0502020204030204" pitchFamily="34" charset="0"/>
              </a:rPr>
              <a:t>)</a:t>
            </a:r>
            <a:r>
              <a:rPr lang="en-US" sz="1200" b="0" baseline="0" dirty="0" smtClean="0">
                <a:solidFill>
                  <a:srgbClr val="5F5F5F"/>
                </a:solidFill>
                <a:latin typeface="Calibri" panose="020F0502020204030204" pitchFamily="34" charset="0"/>
              </a:rPr>
              <a:t> </a:t>
            </a:r>
            <a:r>
              <a:rPr lang="en-US" b="0" baseline="0" dirty="0" smtClean="0"/>
              <a:t>of persons receiving care.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a:t>
            </a:r>
            <a:r>
              <a:rPr lang="en-US" sz="1200" baseline="0" dirty="0" smtClean="0">
                <a:solidFill>
                  <a:srgbClr val="5F5F5F"/>
                </a:solidFill>
                <a:latin typeface="Calibri" panose="020F0502020204030204" pitchFamily="34" charset="0"/>
              </a:rPr>
              <a:t> of HIV</a:t>
            </a:r>
            <a:r>
              <a:rPr lang="en-US" sz="1200" dirty="0" smtClean="0">
                <a:solidFill>
                  <a:srgbClr val="5F5F5F"/>
                </a:solidFill>
                <a:latin typeface="Calibri" panose="020F0502020204030204" pitchFamily="34" charset="0"/>
              </a:rPr>
              <a:t> medical care was defined as ≥1 tests (CD4 or VL) in 2016. Residence was based on most recent known address as of year-end 2016.</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18706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map presents</a:t>
            </a:r>
            <a:r>
              <a:rPr lang="en-US" baseline="0" dirty="0" smtClean="0"/>
              <a:t> </a:t>
            </a:r>
            <a:r>
              <a:rPr lang="en-US" dirty="0" smtClean="0"/>
              <a:t>percentages of persons</a:t>
            </a:r>
            <a:r>
              <a:rPr lang="en-US" baseline="0" dirty="0" smtClean="0"/>
              <a:t> retained in </a:t>
            </a:r>
            <a:r>
              <a:rPr lang="en-US" dirty="0" smtClean="0"/>
              <a:t>HIV medical</a:t>
            </a:r>
            <a:r>
              <a:rPr lang="en-US" baseline="0" dirty="0" smtClean="0"/>
              <a:t> care during 2016 by jurisdiction. </a:t>
            </a:r>
            <a:r>
              <a:rPr lang="en-US" b="0" baseline="0" dirty="0" smtClean="0"/>
              <a:t>The 10 states (Iowa, Maine, Massachusetts, Montana, New Mexico, Oregon, South Carolina, Washington, Wisconsin, and Wyoming) in the lightest shade had the highest percentages (</a:t>
            </a:r>
            <a:r>
              <a:rPr lang="en-US" sz="1200" b="0" dirty="0" smtClean="0">
                <a:solidFill>
                  <a:srgbClr val="5F5F5F"/>
                </a:solidFill>
                <a:latin typeface="Calibri" panose="020F0502020204030204" pitchFamily="34" charset="0"/>
              </a:rPr>
              <a:t>≥61.7)</a:t>
            </a:r>
            <a:r>
              <a:rPr lang="en-US" sz="1200" b="0" baseline="0" dirty="0" smtClean="0">
                <a:solidFill>
                  <a:srgbClr val="5F5F5F"/>
                </a:solidFill>
                <a:latin typeface="Calibri" panose="020F0502020204030204" pitchFamily="34" charset="0"/>
              </a:rPr>
              <a:t> </a:t>
            </a:r>
            <a:r>
              <a:rPr lang="en-US" b="0" baseline="0" dirty="0" smtClean="0"/>
              <a:t>of persons retained in care.</a:t>
            </a:r>
            <a:r>
              <a:rPr lang="en-US" b="1" baseline="0" dirty="0" smtClean="0"/>
              <a:t> </a:t>
            </a:r>
            <a:r>
              <a:rPr lang="en-US" b="0" baseline="0" dirty="0" smtClean="0"/>
              <a:t>The 10 states (Colorado, Illinois, Maryland, Minnesota, Nebraska, Ohio, South Dakota, Utah, Virginia, and West Virginia) and the District of Columbia (D.C.) in the darkest shade had the lowest percentages (≤</a:t>
            </a:r>
            <a:r>
              <a:rPr lang="en-US" sz="1200" b="0" baseline="0" dirty="0" smtClean="0">
                <a:solidFill>
                  <a:srgbClr val="5F5F5F"/>
                </a:solidFill>
                <a:latin typeface="Calibri" panose="020F0502020204030204" pitchFamily="34" charset="0"/>
              </a:rPr>
              <a:t>52.5</a:t>
            </a:r>
            <a:r>
              <a:rPr lang="en-US" sz="1200" b="0" dirty="0" smtClean="0">
                <a:solidFill>
                  <a:srgbClr val="5F5F5F"/>
                </a:solidFill>
                <a:latin typeface="Calibri" panose="020F0502020204030204" pitchFamily="34" charset="0"/>
              </a:rPr>
              <a:t>)</a:t>
            </a:r>
            <a:r>
              <a:rPr lang="en-US" sz="1200" b="0" baseline="0" dirty="0" smtClean="0">
                <a:solidFill>
                  <a:srgbClr val="5F5F5F"/>
                </a:solidFill>
                <a:latin typeface="Calibri" panose="020F0502020204030204" pitchFamily="34" charset="0"/>
              </a:rPr>
              <a:t> </a:t>
            </a:r>
            <a:r>
              <a:rPr lang="en-US" b="0" baseline="0" dirty="0" smtClean="0"/>
              <a:t>of persons retained in care.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Retained in continuous medical care was defined as ≥2 tests (CD4 or VL) ≥3 months apart in 2016. Residence was based on most recent known address as of year-end 2016.</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07234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map presents</a:t>
            </a:r>
            <a:r>
              <a:rPr lang="en-US" baseline="0" dirty="0" smtClean="0"/>
              <a:t> </a:t>
            </a:r>
            <a:r>
              <a:rPr lang="en-US" dirty="0" smtClean="0"/>
              <a:t>percentages of persons</a:t>
            </a:r>
            <a:r>
              <a:rPr lang="en-US" baseline="0" dirty="0" smtClean="0"/>
              <a:t> virally suppressed during 2016 by jurisdiction. </a:t>
            </a:r>
            <a:r>
              <a:rPr lang="en-US" b="0" baseline="0" dirty="0" smtClean="0"/>
              <a:t>The 10 states (Alaska, Iowa, Maine, Michigan, Montana, New Mexico, North Dakota, Rhode Island, Washington, and Wisconsin) in the lightest shade had the highest percentages (</a:t>
            </a:r>
            <a:r>
              <a:rPr lang="en-US" sz="1200" b="0" dirty="0" smtClean="0">
                <a:solidFill>
                  <a:srgbClr val="5F5F5F"/>
                </a:solidFill>
                <a:latin typeface="Calibri" panose="020F0502020204030204" pitchFamily="34" charset="0"/>
              </a:rPr>
              <a:t>≥68.5)</a:t>
            </a:r>
            <a:r>
              <a:rPr lang="en-US" sz="1200" b="0" baseline="0" dirty="0" smtClean="0">
                <a:solidFill>
                  <a:srgbClr val="5F5F5F"/>
                </a:solidFill>
                <a:latin typeface="Calibri" panose="020F0502020204030204" pitchFamily="34" charset="0"/>
              </a:rPr>
              <a:t> </a:t>
            </a:r>
            <a:r>
              <a:rPr lang="en-US" b="0" baseline="0" dirty="0" smtClean="0"/>
              <a:t>of persons virally suppressed.</a:t>
            </a:r>
            <a:r>
              <a:rPr lang="en-US" b="1" baseline="0" dirty="0" smtClean="0"/>
              <a:t> </a:t>
            </a:r>
            <a:r>
              <a:rPr lang="en-US" b="0" baseline="0" dirty="0" smtClean="0"/>
              <a:t>The 10 states (Colorado, Illinois, Maryland, Mississippi, Ohio, Oregon, South Dakota, Tennessee, Utah, Virginia) and the District of Columbia (D.C.) in the darkest shade had the lowest percentages (≤</a:t>
            </a:r>
            <a:r>
              <a:rPr lang="en-US" sz="1200" b="0" dirty="0" smtClean="0">
                <a:solidFill>
                  <a:srgbClr val="5F5F5F"/>
                </a:solidFill>
                <a:latin typeface="Calibri" panose="020F0502020204030204" pitchFamily="34" charset="0"/>
              </a:rPr>
              <a:t>56.4)</a:t>
            </a:r>
            <a:r>
              <a:rPr lang="en-US" sz="1200" b="0" baseline="0" dirty="0" smtClean="0">
                <a:solidFill>
                  <a:srgbClr val="5F5F5F"/>
                </a:solidFill>
                <a:latin typeface="Calibri" panose="020F0502020204030204" pitchFamily="34" charset="0"/>
              </a:rPr>
              <a:t> </a:t>
            </a:r>
            <a:r>
              <a:rPr lang="en-US" b="0" baseline="0" dirty="0" smtClean="0"/>
              <a:t>of persons virally suppressed.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Viral suppression was defined as &lt;200 copies/mL on the most recent VL test in 2016. Residence was based on most recent known address as of year-end 2016.</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48868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09143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5F5F5F"/>
                </a:solidFill>
                <a:latin typeface="Calibri" panose="020F0502020204030204" pitchFamily="34" charset="0"/>
              </a:rPr>
              <a:t>This slide presents</a:t>
            </a:r>
            <a:r>
              <a:rPr lang="en-US" sz="1200" baseline="0" dirty="0" smtClean="0">
                <a:solidFill>
                  <a:srgbClr val="5F5F5F"/>
                </a:solidFill>
                <a:latin typeface="Calibri" panose="020F0502020204030204" pitchFamily="34" charset="0"/>
              </a:rPr>
              <a:t> the prevalence-based HIV care continuum for 2016 for persons living with diagnosed or undiagnosed HIV infection in the United States. Among the estimated 1.1 million people living with HIV in the United States, 86% have received a diagnosis, 64% received HIV medical care in 2016, 49% were receiving continuous care, and 53% were virally suppressed. </a:t>
            </a:r>
            <a:endParaRPr lang="en-US" sz="1200" dirty="0" smtClean="0">
              <a:solidFill>
                <a:srgbClr val="5F5F5F"/>
              </a:solidFill>
              <a:latin typeface="Calibri" panose="020F0502020204030204" pitchFamily="34" charset="0"/>
            </a:endParaRPr>
          </a:p>
          <a:p>
            <a:endParaRPr lang="en-US" sz="1200" dirty="0" smtClean="0">
              <a:solidFill>
                <a:srgbClr val="5F5F5F"/>
              </a:solidFill>
              <a:latin typeface="Calibri" panose="020F0502020204030204" pitchFamily="34" charset="0"/>
            </a:endParaRPr>
          </a:p>
          <a:p>
            <a:r>
              <a:rPr lang="en-US" sz="1200" dirty="0" smtClean="0">
                <a:solidFill>
                  <a:srgbClr val="5F5F5F"/>
                </a:solidFill>
                <a:latin typeface="Calibri" panose="020F0502020204030204" pitchFamily="34" charset="0"/>
              </a:rPr>
              <a:t>Receipt of medical care was defined as ≥1 test (CD4 or VL) in 2016. Retained in continuous medical care was defined as ≥2 tests (CD4 or VL) ≥3 months apart in 2016. Viral suppression was defined as &lt;200 copies/mL on the most recent VL test in 2016.</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957954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This slide presents</a:t>
            </a:r>
            <a:r>
              <a:rPr lang="en-US" sz="1200" baseline="0" dirty="0" smtClean="0">
                <a:solidFill>
                  <a:srgbClr val="5F5F5F"/>
                </a:solidFill>
                <a:latin typeface="Calibri" panose="020F0502020204030204" pitchFamily="34" charset="0"/>
              </a:rPr>
              <a:t> the prevalence-based HIV care continuum for 2016 for persons living with diagnosed or undiagnosed HIV infection in the United States by sex. Among males living with HIV in the United States, 85% have received a diagnosis, 63% received HIV medical care in 2016, 49% were receiving continuous care, and 53% were virally suppressed. Among females living with HIV in the United States, 89% have received a diagnosis, 66% received HIV medical care in 2016, 51% were receiving continuous care, and 53% were virally suppressed.</a:t>
            </a:r>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 of</a:t>
            </a:r>
            <a:r>
              <a:rPr lang="en-US" sz="1200" baseline="0" dirty="0" smtClean="0">
                <a:solidFill>
                  <a:srgbClr val="5F5F5F"/>
                </a:solidFill>
                <a:latin typeface="Calibri" panose="020F0502020204030204" pitchFamily="34" charset="0"/>
              </a:rPr>
              <a:t> medical care was defined as </a:t>
            </a:r>
            <a:r>
              <a:rPr lang="en-US" sz="1200" dirty="0" smtClean="0">
                <a:solidFill>
                  <a:srgbClr val="5F5F5F"/>
                </a:solidFill>
                <a:latin typeface="Calibri" panose="020F0502020204030204" pitchFamily="34" charset="0"/>
              </a:rPr>
              <a:t>≥1 test (CD4 or VL) in 2016. Retained in continuous medical care was defined as ≥2 tests (CD4 or VL) ≥3 months apart in 2016. Viral suppression was defined as &lt;200 copies/mL on the most recent VL test in 2016. </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903396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This slide presents</a:t>
            </a:r>
            <a:r>
              <a:rPr lang="en-US" sz="1200" baseline="0" dirty="0" smtClean="0">
                <a:solidFill>
                  <a:srgbClr val="5F5F5F"/>
                </a:solidFill>
                <a:latin typeface="Calibri" panose="020F0502020204030204" pitchFamily="34" charset="0"/>
              </a:rPr>
              <a:t> the prevalence-based HIV care continuum for 2016 for persons living with diagnosed or undiagnosed HIV infection in the United States by age. Among 13-24 year olds living with HIV in the United States, 56% have received a diagnosis, 43% received HIV medical care in 2016, 31% were receiving continuous care, and 30% were virally suppressed. Among 25-34 year olds living with HIV in the United States, 71% have received a diagnosis, 53% received HIV medical care in 2016, 38% were receiving continuous care, and 40% were virally suppressed. Among 35-44 year olds living with HIV in the United States, 85% have received a diagnosis, 62% received HIV medical care in 2016, 47% were receiving continuous care, and 50% were virally suppressed. Among 45-54 year olds living with HIV in the United States, 92% have received a diagnosis, 69% received HIV medical care in 2016, 54% were receiving continuous care, and 59% were virally suppressed. Among people 55 years and older living with HIV in the United States, 94% have received a diagnosis, 69% received HIV medical care in 2016, 56% were receiving continuous care, and 60% were virally suppressed.</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 of</a:t>
            </a:r>
            <a:r>
              <a:rPr lang="en-US" sz="1200" baseline="0" dirty="0" smtClean="0">
                <a:solidFill>
                  <a:srgbClr val="5F5F5F"/>
                </a:solidFill>
                <a:latin typeface="Calibri" panose="020F0502020204030204" pitchFamily="34" charset="0"/>
              </a:rPr>
              <a:t> medical care was defined as </a:t>
            </a:r>
            <a:r>
              <a:rPr lang="en-US" sz="1200" dirty="0" smtClean="0">
                <a:solidFill>
                  <a:srgbClr val="5F5F5F"/>
                </a:solidFill>
                <a:latin typeface="Calibri" panose="020F0502020204030204" pitchFamily="34" charset="0"/>
              </a:rPr>
              <a:t>≥1 test (CD4 or VL) in 2016. Retained in continuous medical care was defined as ≥2 tests (CD4 or VL) ≥3 months apart in 2016. Viral suppression was defined as &lt;200 copies/mL on the most recent VL test in 2016.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4138661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This slide presents</a:t>
            </a:r>
            <a:r>
              <a:rPr lang="en-US" sz="1200" baseline="0" dirty="0" smtClean="0">
                <a:solidFill>
                  <a:srgbClr val="5F5F5F"/>
                </a:solidFill>
                <a:latin typeface="Calibri" panose="020F0502020204030204" pitchFamily="34" charset="0"/>
              </a:rPr>
              <a:t> the prevalence-based HIV care continuum for 2016 for persons living with diagnosed or undiagnosed HIV infection in the United States by race/ethnicity. Among American Indians/Alaska Natives living with HIV in the United States, 82% have received a diagnosis, 60% received HIV medical care in 2016, 46% were receiving continuous care, and 49% were virally suppressed. Among Asians living with HIV in the United States, 81% have received a diagnosis, 59% received HIV medical care in 2016, 47% were receiving continuous care, and 54% were virally suppressed. Among Blacks/African Americans living with HIV in the United States, 85% have received a diagnosis, 61% received HIV medical care in 2016, 47% were receiving continuous care, and 48% were virally suppressed. Among Hispanics/Latinos living with HIV in the United States, 83% have received a diagnosis, 60% received HIV medical care in 2016, 49% were receiving continuous care, and 51% were virally suppressed. Among Native Hawaiians/other Pacific Islanders living with HIV in the United States, 82% have received a diagnosis, 60% received HIV medical care in 2016, 43% were receiving continuous care, and 54% were virally suppressed. Among Whites living with HIV in the United States, 89% have received a diagnosis, 69% received HIV medical care in 2016, 53% were receiving continuous care, and 60% were virally suppressed. Among people of multiple races living with HIV in the United States, 86% have received a diagnosis, 74% received HIV medical care in 2016, 58% were receiving continuous care, and 60% were virally suppressed.</a:t>
            </a:r>
            <a:endParaRPr lang="en-US" baseline="0" dirty="0" smtClean="0"/>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 of medical care was defined as ≥1 test (CD4 or VL) in 2016. Retained in continuous medical care was defined as ≥2 tests (CD4 or VL) ≥3 months apart in 2016. Viral suppression was defined as &lt;200 copies/mL on the most recent VL test in 2016. Asian includes Asian/Pacific Islander legacy cases. Hispanics/Latinos can be of any race.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rgbClr val="5F5F5F"/>
              </a:solidFill>
              <a:latin typeface="Calibri" panose="020F05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3369577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5F5F5F"/>
                </a:solidFill>
                <a:latin typeface="Calibri" panose="020F0502020204030204" pitchFamily="34" charset="0"/>
              </a:rPr>
              <a:t>This slide presents</a:t>
            </a:r>
            <a:r>
              <a:rPr lang="en-US" sz="1200" baseline="0" dirty="0" smtClean="0">
                <a:solidFill>
                  <a:srgbClr val="5F5F5F"/>
                </a:solidFill>
                <a:latin typeface="Calibri" panose="020F0502020204030204" pitchFamily="34" charset="0"/>
              </a:rPr>
              <a:t> the prevalence-based HIV care continuum for 2016 for persons living with diagnosed or undiagnosed HIV infection in the United States by transmission category. Among males living with HIV attributed to male-to-male sexual contact, 84% have received a diagnosis, 63% received HIV medical care in 2016, 49% were receiving continuous care, and 54% were virally suppressed. Among males living with HIV attributed to injection drug use, 94% have received a diagnosis, 59% received HIV medical care in 2016, 48% were receiving continuous care, and 48% were virally suppressed. Among females living with HIV attributed to injection drug use, 95% have received a diagnosis, 69% received HIV medical care in 2016, 54% were receiving continuous care, and 54% were virally suppressed.</a:t>
            </a:r>
            <a:r>
              <a:rPr lang="en-US" sz="1200" baseline="0" dirty="0" smtClean="0">
                <a:solidFill>
                  <a:schemeClr val="tx1"/>
                </a:solidFill>
                <a:latin typeface="+mn-lt"/>
              </a:rPr>
              <a:t> </a:t>
            </a:r>
            <a:r>
              <a:rPr lang="en-US" sz="1200" baseline="0" dirty="0" smtClean="0">
                <a:solidFill>
                  <a:srgbClr val="5F5F5F"/>
                </a:solidFill>
                <a:latin typeface="Calibri" panose="020F0502020204030204" pitchFamily="34" charset="0"/>
              </a:rPr>
              <a:t>Among males living with HIV attributed to male-to-male sexual contact and injection drug use, 92% have received a diagnosis, 72% received HIV medical care in 2016, 57% were receiving continuous care, and 58% were virally suppressed. Among males living with HIV attributed to heterosexual sexual contact, 82% have received a diagnosis, 57% received HIV medical care in 2016, 45% were receiving continuous care, and 46% were virally suppressed. Among females living with HIV attributed to heterosexual sexual contact, 87% have received a diagnosis, 65% received HIV medical care in 2016, 50% were receiving continuous care, and 53% were virally suppressed.</a:t>
            </a:r>
            <a:endParaRPr lang="en-US" baseline="0"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Receipt of</a:t>
            </a:r>
            <a:r>
              <a:rPr lang="en-US" sz="1200" baseline="0" dirty="0" smtClean="0">
                <a:solidFill>
                  <a:srgbClr val="5F5F5F"/>
                </a:solidFill>
                <a:latin typeface="Calibri" panose="020F0502020204030204" pitchFamily="34" charset="0"/>
              </a:rPr>
              <a:t> medical care was defined as </a:t>
            </a:r>
            <a:r>
              <a:rPr lang="en-US" sz="1200" dirty="0" smtClean="0">
                <a:solidFill>
                  <a:srgbClr val="5F5F5F"/>
                </a:solidFill>
                <a:latin typeface="Calibri" panose="020F0502020204030204" pitchFamily="34" charset="0"/>
              </a:rPr>
              <a:t>≥1 test (CD4 or VL) in 2016. Retained in continuous</a:t>
            </a:r>
            <a:r>
              <a:rPr lang="en-US" sz="1200" baseline="0" dirty="0" smtClean="0">
                <a:solidFill>
                  <a:srgbClr val="5F5F5F"/>
                </a:solidFill>
                <a:latin typeface="Calibri" panose="020F0502020204030204" pitchFamily="34" charset="0"/>
              </a:rPr>
              <a:t> </a:t>
            </a:r>
            <a:r>
              <a:rPr lang="en-US" sz="1200" dirty="0" smtClean="0">
                <a:solidFill>
                  <a:srgbClr val="5F5F5F"/>
                </a:solidFill>
                <a:latin typeface="Calibri" panose="020F0502020204030204" pitchFamily="34" charset="0"/>
              </a:rPr>
              <a:t>medical care was defined as ≥2 tests (CD4 or VL) ≥3 months apart in 2016. Viral suppression was defined as &lt;200 copies/mL on the most recent VL test in 2016. Heterosexual contact is with a person known to have, or be at high risk for, HIV infection. IDU, injection drug use</a:t>
            </a:r>
          </a:p>
          <a:p>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130550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43329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85867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86974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94981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Forty-one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states and the District of Columbia had complete reporting of CD4 and viral load test results,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were included in analyses of linkage to care, receipt of and retention in care,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viral suppression.</a:t>
            </a:r>
          </a:p>
          <a:p>
            <a:pPr marL="0" marR="0" lvl="3"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Complete reporting was defined as: The jurisdiction’s laws/regulations required the reporting of all CD4 and viral load results to the state or local health department. Laboratories that perform HIV-related testing for the jurisdiction had reported a minimum of 95% of HIV-related test results to the state or local health department. </a:t>
            </a:r>
            <a:r>
              <a:rPr lang="en-US" sz="1200" kern="1200" dirty="0" smtClean="0">
                <a:solidFill>
                  <a:schemeClr val="tx1"/>
                </a:solidFill>
                <a:effectLst/>
                <a:latin typeface="+mn-lt"/>
                <a:ea typeface="+mn-ea"/>
                <a:cs typeface="+mn-cs"/>
              </a:rPr>
              <a:t>As of December 31, 2018, the jurisdiction had reported (to CDC) at least 95% of all CD4 and viral load test results received from January 2016 through September 2018.  </a:t>
            </a:r>
          </a:p>
          <a:p>
            <a:pPr marL="0" marR="0" lvl="3"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a:t>
            </a:r>
            <a:r>
              <a:rPr lang="en-US" sz="1200" kern="1200" baseline="0" dirty="0" smtClean="0">
                <a:solidFill>
                  <a:schemeClr val="tx1"/>
                </a:solidFill>
                <a:effectLst/>
                <a:latin typeface="+mn-lt"/>
                <a:ea typeface="+mn-ea"/>
                <a:cs typeface="+mn-cs"/>
              </a:rPr>
              <a:t> Carolina, </a:t>
            </a:r>
            <a:r>
              <a:rPr lang="en-US" sz="1200" kern="1200" dirty="0" smtClean="0">
                <a:solidFill>
                  <a:schemeClr val="tx1"/>
                </a:solidFill>
                <a:effectLst/>
                <a:latin typeface="+mn-lt"/>
                <a:ea typeface="+mn-ea"/>
                <a:cs typeface="+mn-cs"/>
              </a:rPr>
              <a:t>North Dakota, Ohio, Oklahoma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Oregon, Rhode Island, South Carolina, South Dakota, Tennessee, Texas, Utah, Virginia, Washington, West Virginia, Wisconsin, and Wyoming. </a:t>
            </a:r>
            <a:endParaRPr lang="en-US" dirty="0" smtClean="0"/>
          </a:p>
          <a:p>
            <a:pPr marL="0" marR="0" lvl="3"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07049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 the percentage of persons</a:t>
            </a:r>
            <a:r>
              <a:rPr lang="en-US" baseline="0" dirty="0" smtClean="0"/>
              <a:t> with HIV infection diagnosed during 2017 who were linked to care within 1 month of diagnosis</a:t>
            </a:r>
            <a:r>
              <a:rPr lang="en-US" dirty="0" smtClean="0"/>
              <a:t>. </a:t>
            </a:r>
            <a:r>
              <a:rPr lang="en-US" b="0" dirty="0" smtClean="0"/>
              <a:t>Overall,</a:t>
            </a:r>
            <a:r>
              <a:rPr lang="en-US" b="0" baseline="0" dirty="0" smtClean="0"/>
              <a:t> 78.3% of persons with HIV diagnosed in 2017 were linked to care within 1 month. Linkage to care was similar among females (79.0%) and males (78.2%).</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Linkage was defined as having at least one CD4 or viral load test within 1 month of diagnosis. </a:t>
            </a:r>
            <a:r>
              <a:rPr lang="en-US" baseline="0" dirty="0" smtClean="0"/>
              <a:t>The estimates for linkage are based on data from 42 areas with complete reporting of CD4 and viral load test results to CDC as of December 2018.</a:t>
            </a:r>
          </a:p>
          <a:p>
            <a:endParaRPr lang="en-US" baseline="0" dirty="0" smtClean="0"/>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 the percentage of persons</a:t>
            </a:r>
            <a:r>
              <a:rPr lang="en-US" baseline="0" dirty="0" smtClean="0"/>
              <a:t> with HIV diagnosed during 2017 who were linked to care within 1 month of diagnosis by age group</a:t>
            </a:r>
            <a:r>
              <a:rPr lang="en-US" dirty="0" smtClean="0"/>
              <a:t>. </a:t>
            </a:r>
            <a:r>
              <a:rPr lang="en-US" b="0" baseline="0" dirty="0" smtClean="0"/>
              <a:t>The percentage of persons linked to care increased with age. Among persons aged 13 to 24 years, 75.0% were linked to care within 1 month of diagnosis, while 81.6% of persons aged 55 years or older were linked within 1 month. </a:t>
            </a:r>
          </a:p>
          <a:p>
            <a:endParaRPr lang="en-US"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Linkage was defined as having at least one CD4 or viral load test within 1 month of diagnosis. </a:t>
            </a:r>
            <a:r>
              <a:rPr lang="en-US" baseline="0" dirty="0" smtClean="0"/>
              <a:t>The estimates for linkage are based on data from 42 areas with complete reporting of CD4 and viral load results to CDC as of December 2018.</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The following 41 states had complete reporting of CD4 and viral load results: Alabama, Alaska, California, Colorado, Connecticut,</a:t>
            </a:r>
            <a:r>
              <a:rPr lang="en-US" sz="1200" kern="1200" baseline="0" dirty="0" smtClean="0">
                <a:solidFill>
                  <a:schemeClr val="tx1"/>
                </a:solidFill>
                <a:effectLst/>
                <a:latin typeface="+mn-lt"/>
                <a:ea typeface="+mn-ea"/>
                <a:cs typeface="+mn-cs"/>
              </a:rPr>
              <a:t> Delaware, Florida, </a:t>
            </a:r>
            <a:r>
              <a:rPr lang="en-US" sz="1200" kern="1200" dirty="0" smtClean="0">
                <a:solidFill>
                  <a:schemeClr val="tx1"/>
                </a:solidFill>
                <a:effectLst/>
                <a:latin typeface="+mn-lt"/>
                <a:ea typeface="+mn-ea"/>
                <a:cs typeface="+mn-cs"/>
              </a:rPr>
              <a:t>Georgia, Hawaii, Illinois, Indiana, Iowa, Louisiana, Maine, Maryland, Massachusetts, Michigan, Minnesota, Mississippi, Missouri, Montana,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Nebraska, New Hampshire, New Mexico, New York, North Carolina, North Dakota, Ohio, Oklahoma, Oregon, Rhode Island, South Carolina, South Dakota, Tennessee, Texas, Utah, Virginia, Washington, West Virginia, Wisconsin, and Wyoming.</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426186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2" y="4323279"/>
            <a:ext cx="1187116" cy="689872"/>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2" y="4323279"/>
            <a:ext cx="1187116" cy="689872"/>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descr="Selected National HIV Prevention and Care Outcomes&#10;&#10;Data presented in this slide set can be found at this link http://www.cdc.gov/hiv/library/reports/hiv-surveillance.html in the following HIV Surveillance Supplemental Reports:&#10;&#10;Monitoring selected national HIV prevention and care objectives by using HIV surveillance data—United States and 6 dependent areas, 2017. &#10;&#10;Estimated HIV incidence and prevalence in the United States, 2010–2016.&#10;"/>
          <p:cNvSpPr>
            <a:spLocks noGrp="1"/>
          </p:cNvSpPr>
          <p:nvPr>
            <p:ph type="title"/>
          </p:nvPr>
        </p:nvSpPr>
        <p:spPr>
          <a:xfrm>
            <a:off x="1852449" y="2067452"/>
            <a:ext cx="5486400" cy="885728"/>
          </a:xfrm>
        </p:spPr>
        <p:txBody>
          <a:bodyPr/>
          <a:lstStyle/>
          <a:p>
            <a:pPr algn="ctr"/>
            <a:r>
              <a:rPr lang="en-US" altLang="en-US" dirty="0" smtClean="0"/>
              <a:t>Selected National HIV Prevention and Care Outcomes</a:t>
            </a:r>
            <a:endParaRPr lang="en-US" altLang="en-US" dirty="0"/>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531" y="159825"/>
            <a:ext cx="9073054" cy="748505"/>
          </a:xfrm>
        </p:spPr>
        <p:txBody>
          <a:bodyPr/>
          <a:lstStyle/>
          <a:p>
            <a:pPr algn="ctr">
              <a:lnSpc>
                <a:spcPct val="100000"/>
              </a:lnSpc>
            </a:pPr>
            <a:r>
              <a:rPr lang="en-US" sz="2000" dirty="0"/>
              <a:t>Linkage to HIV Medical Care </a:t>
            </a:r>
            <a:r>
              <a:rPr lang="en-US" sz="2000" dirty="0" smtClean="0"/>
              <a:t>within 1 Month </a:t>
            </a:r>
            <a:r>
              <a:rPr lang="en-US" sz="2000" dirty="0"/>
              <a:t>after HIV Diagnosis during </a:t>
            </a:r>
            <a:r>
              <a:rPr lang="en-US" sz="2000" dirty="0" smtClean="0"/>
              <a:t>2017, </a:t>
            </a:r>
            <a:r>
              <a:rPr lang="en-US" sz="2000" dirty="0"/>
              <a:t>among P</a:t>
            </a:r>
            <a:r>
              <a:rPr lang="en-US" sz="2000" dirty="0" smtClean="0"/>
              <a:t>ersons </a:t>
            </a:r>
            <a:r>
              <a:rPr lang="en-US" sz="2000" dirty="0"/>
              <a:t>A</a:t>
            </a:r>
            <a:r>
              <a:rPr lang="en-US" sz="2000" dirty="0" smtClean="0"/>
              <a:t>ged </a:t>
            </a:r>
            <a:r>
              <a:rPr lang="en-US" sz="2000" dirty="0"/>
              <a:t>≥13 Y</a:t>
            </a:r>
            <a:r>
              <a:rPr lang="en-US" sz="2000" dirty="0" smtClean="0"/>
              <a:t>ears, by Race/Ethnicity—41 </a:t>
            </a:r>
            <a:r>
              <a:rPr lang="en-US" sz="2000" dirty="0"/>
              <a:t>States and the District of Columbia</a:t>
            </a:r>
          </a:p>
        </p:txBody>
      </p:sp>
      <p:pic>
        <p:nvPicPr>
          <p:cNvPr id="8" name="Picture 7" descr="This graph presents percentages of persons with HV diagnosed during 2017 who were linked to care within 1 month of diagnosis by race/ethnicity. Linkage to care within 1 month was highest among persons of American Indians/Alaska Natives (84.8%), followed by Native Hawaiian/other Pacific Islanders (83.7%), whites (81.3%), Asians (80.7%), multiple races (80.3%), Hispanics/Latinos (79.3%), and blacks/African Americans (75.8%). Caution should be used when interpreting data for American Indians/Alaska Natives and Native Hawaiians/other Pacific Islanders because percentages were calculated based on small numbers.&#10;&#10;Linkage was defined as having at least one CD4 or viral load test within 1 month of diagnosis. The estimates for linkage are based on data from 42 areas with complete reporting of CD4 and viral load results to CDC as of December 2018. Hispanics/Latinos can be of any race. &#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
          <p:cNvPicPr>
            <a:picLocks noChangeAspect="1"/>
          </p:cNvPicPr>
          <p:nvPr/>
        </p:nvPicPr>
        <p:blipFill>
          <a:blip r:embed="rId3"/>
          <a:stretch>
            <a:fillRect/>
          </a:stretch>
        </p:blipFill>
        <p:spPr>
          <a:xfrm>
            <a:off x="234136" y="1128557"/>
            <a:ext cx="8870449" cy="3401863"/>
          </a:xfrm>
          <a:prstGeom prst="rect">
            <a:avLst/>
          </a:prstGeom>
        </p:spPr>
      </p:pic>
      <p:sp>
        <p:nvSpPr>
          <p:cNvPr id="6" name="TextBox 5"/>
          <p:cNvSpPr txBox="1"/>
          <p:nvPr/>
        </p:nvSpPr>
        <p:spPr>
          <a:xfrm>
            <a:off x="1239218" y="4750647"/>
            <a:ext cx="7904782" cy="246221"/>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Linkage to HIV medical care was defined as having a CD4 or VL test ≤1 month after HIV diagnosis</a:t>
            </a:r>
            <a:r>
              <a:rPr lang="en-US" sz="1000" dirty="0">
                <a:solidFill>
                  <a:srgbClr val="5F5F5F"/>
                </a:solidFill>
                <a:latin typeface="Calibri" panose="020F0502020204030204" pitchFamily="34" charset="0"/>
              </a:rPr>
              <a:t>. Hispanics/Latinos can be of any race. </a:t>
            </a:r>
            <a:endParaRPr lang="en-US" sz="1000" dirty="0" smtClean="0">
              <a:solidFill>
                <a:srgbClr val="5F5F5F"/>
              </a:solidFill>
              <a:latin typeface="Calibri" panose="020F0502020204030204" pitchFamily="34" charset="0"/>
            </a:endParaRPr>
          </a:p>
        </p:txBody>
      </p:sp>
    </p:spTree>
    <p:extLst>
      <p:ext uri="{BB962C8B-B14F-4D97-AF65-F5344CB8AC3E}">
        <p14:creationId xmlns:p14="http://schemas.microsoft.com/office/powerpoint/2010/main" val="38928438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43123" y="205979"/>
            <a:ext cx="8945218" cy="994171"/>
          </a:xfrm>
        </p:spPr>
        <p:txBody>
          <a:bodyPr/>
          <a:lstStyle/>
          <a:p>
            <a:pPr algn="ctr">
              <a:lnSpc>
                <a:spcPct val="100000"/>
              </a:lnSpc>
            </a:pPr>
            <a:r>
              <a:rPr lang="en-US" sz="2000" dirty="0"/>
              <a:t>Linkage to HIV Medical Care </a:t>
            </a:r>
            <a:r>
              <a:rPr lang="en-US" sz="2000" dirty="0" smtClean="0"/>
              <a:t>within 1 Month </a:t>
            </a:r>
            <a:r>
              <a:rPr lang="en-US" sz="2000" dirty="0"/>
              <a:t>after HIV Diagnosis during </a:t>
            </a:r>
            <a:r>
              <a:rPr lang="en-US" sz="2000" dirty="0" smtClean="0"/>
              <a:t>2017, </a:t>
            </a:r>
            <a:r>
              <a:rPr lang="en-US" sz="2000" dirty="0"/>
              <a:t>among P</a:t>
            </a:r>
            <a:r>
              <a:rPr lang="en-US" sz="2000" dirty="0" smtClean="0"/>
              <a:t>ersons </a:t>
            </a:r>
            <a:r>
              <a:rPr lang="en-US" sz="2000" dirty="0"/>
              <a:t>A</a:t>
            </a:r>
            <a:r>
              <a:rPr lang="en-US" sz="2000" dirty="0" smtClean="0"/>
              <a:t>ged </a:t>
            </a:r>
            <a:r>
              <a:rPr lang="en-US" sz="2000" dirty="0"/>
              <a:t>≥13 Y</a:t>
            </a:r>
            <a:r>
              <a:rPr lang="en-US" sz="2000" dirty="0" smtClean="0"/>
              <a:t>ears, by Transmission Category—41 </a:t>
            </a:r>
            <a:r>
              <a:rPr lang="en-US" sz="2000" dirty="0"/>
              <a:t>States and the District of Columbia</a:t>
            </a:r>
          </a:p>
        </p:txBody>
      </p:sp>
      <p:pic>
        <p:nvPicPr>
          <p:cNvPr id="10" name="Picture 9" descr="This graph presents percentages of persons with HIV diagnosed during 2017 who were linked to care within 1 month of diagnosis by transmission category. Linkage to care within 1 month was highest among females with infection attributed to heterosexual contact (79.3%), followed by males with infection attributed to male-to-male sexual contact (78.5%), males with infection attributed to heterosexual contact (77.3%), females with infection attributed to injection drug use (77.1%), males with infection attributed to injection drug use (76.4%), and males with infection attributed to male-to-male sexual contact and injection drug use (75.3%).&#10;&#10;Linkage was defined as having at least one CD4 or viral load test within 1 month of diagnosis. The estimates for linkage are based on data from 42 areas with complete reporting of CD4 and viral load test results to CDC as of December 2018.&#10;&#10;Heterosexual contact is with a person known to have, or be at high risk for, HIV infection. IDU, injection drug use"/>
          <p:cNvPicPr>
            <a:picLocks noChangeAspect="1"/>
          </p:cNvPicPr>
          <p:nvPr/>
        </p:nvPicPr>
        <p:blipFill>
          <a:blip r:embed="rId3"/>
          <a:stretch>
            <a:fillRect/>
          </a:stretch>
        </p:blipFill>
        <p:spPr>
          <a:xfrm>
            <a:off x="338666" y="1200150"/>
            <a:ext cx="8315665" cy="3200677"/>
          </a:xfrm>
          <a:prstGeom prst="rect">
            <a:avLst/>
          </a:prstGeom>
        </p:spPr>
      </p:pic>
      <p:sp>
        <p:nvSpPr>
          <p:cNvPr id="5" name="TextBox 4"/>
          <p:cNvSpPr txBox="1"/>
          <p:nvPr/>
        </p:nvSpPr>
        <p:spPr>
          <a:xfrm>
            <a:off x="1239218" y="4613041"/>
            <a:ext cx="7849123" cy="400110"/>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Linkage </a:t>
            </a:r>
            <a:r>
              <a:rPr lang="en-US" sz="1000" dirty="0">
                <a:solidFill>
                  <a:srgbClr val="5F5F5F"/>
                </a:solidFill>
                <a:latin typeface="Calibri" panose="020F0502020204030204" pitchFamily="34" charset="0"/>
              </a:rPr>
              <a:t>to HIV medical care was defined as having a CD4 or VL test ≤1 month after HIV diagnosis. </a:t>
            </a:r>
            <a:r>
              <a:rPr lang="en-US" sz="1000" dirty="0" smtClean="0">
                <a:solidFill>
                  <a:srgbClr val="5F5F5F"/>
                </a:solidFill>
                <a:latin typeface="Calibri" panose="020F0502020204030204" pitchFamily="34" charset="0"/>
              </a:rPr>
              <a:t>Heterosexual contact is with a person known to have, or be at high risk for, HIV infection. IDU</a:t>
            </a:r>
            <a:r>
              <a:rPr lang="en-US" sz="1000" dirty="0">
                <a:solidFill>
                  <a:srgbClr val="5F5F5F"/>
                </a:solidFill>
                <a:latin typeface="Calibri" panose="020F0502020204030204" pitchFamily="34" charset="0"/>
              </a:rPr>
              <a:t>, injection drug </a:t>
            </a:r>
            <a:r>
              <a:rPr lang="en-US" sz="1000" dirty="0" smtClean="0">
                <a:solidFill>
                  <a:srgbClr val="5F5F5F"/>
                </a:solidFill>
                <a:latin typeface="Calibri" panose="020F0502020204030204" pitchFamily="34" charset="0"/>
              </a:rPr>
              <a:t>use</a:t>
            </a:r>
            <a:endParaRPr lang="en-US" sz="1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5726304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2" y="192916"/>
            <a:ext cx="9020952" cy="617759"/>
          </a:xfrm>
        </p:spPr>
        <p:txBody>
          <a:bodyPr/>
          <a:lstStyle/>
          <a:p>
            <a:pPr algn="ctr">
              <a:lnSpc>
                <a:spcPct val="100000"/>
              </a:lnSpc>
            </a:pPr>
            <a:r>
              <a:rPr lang="en-US" sz="2000" dirty="0"/>
              <a:t>Linkage to HIV Medical Care within 1 Month after HIV Diagnosis during </a:t>
            </a:r>
            <a:r>
              <a:rPr lang="en-US" sz="2000" dirty="0" smtClean="0"/>
              <a:t>2017, </a:t>
            </a:r>
            <a:r>
              <a:rPr lang="en-US" sz="2000" dirty="0"/>
              <a:t>among Persons Aged ≥13 </a:t>
            </a:r>
            <a:r>
              <a:rPr lang="en-US" sz="2000" dirty="0" smtClean="0"/>
              <a:t>Years—41 </a:t>
            </a:r>
            <a:r>
              <a:rPr lang="en-US" sz="2000" dirty="0"/>
              <a:t>States and the District of Columbia</a:t>
            </a:r>
          </a:p>
        </p:txBody>
      </p:sp>
      <p:pic>
        <p:nvPicPr>
          <p:cNvPr id="4" name="Picture 3" descr="This map presents percentages of persons linked to HIV medical care within 1 month of diagnosis during 2017 by jurisdiction. The 10 states (Alaska, Iowa, Maine, Massachusetts, Minnesota, North Dakota, Rhode Island, Utah, Washington, and Wyoming) in the lightest shade had the highest percentages (≥87.2) of persons linked within 1 month of diagnosis. The 11 states (Alabama, California, Indiana, Mississippi, Missouri, North Carolina, Oklahoma, Tennessee, Texas, Virginia, and West Virginia) in the darkest shade had the lowest percentages (≤77.6) of persons linked within 1 month of diagnosis. &#10;&#10;Linkage to HIV medical care was defined as having a CD4 or VL test ≤1 month after HIV diagnosis. Residence was based on residence at diagnosis.&#10;&#10;"/>
          <p:cNvPicPr>
            <a:picLocks noChangeAspect="1"/>
          </p:cNvPicPr>
          <p:nvPr/>
        </p:nvPicPr>
        <p:blipFill>
          <a:blip r:embed="rId3"/>
          <a:stretch>
            <a:fillRect/>
          </a:stretch>
        </p:blipFill>
        <p:spPr>
          <a:xfrm>
            <a:off x="1012834" y="726785"/>
            <a:ext cx="6898219" cy="4004606"/>
          </a:xfrm>
          <a:prstGeom prst="rect">
            <a:avLst/>
          </a:prstGeom>
        </p:spPr>
      </p:pic>
      <p:sp>
        <p:nvSpPr>
          <p:cNvPr id="167" name="TextBox 166"/>
          <p:cNvSpPr txBox="1"/>
          <p:nvPr/>
        </p:nvSpPr>
        <p:spPr>
          <a:xfrm>
            <a:off x="1250447" y="4669514"/>
            <a:ext cx="7893553" cy="400110"/>
          </a:xfrm>
          <a:prstGeom prst="rect">
            <a:avLst/>
          </a:prstGeom>
          <a:noFill/>
        </p:spPr>
        <p:txBody>
          <a:bodyPr wrap="square" rtlCol="0">
            <a:spAutoFit/>
          </a:bodyPr>
          <a:lstStyle/>
          <a:p>
            <a:pPr eaLnBrk="1" hangingPunct="1">
              <a:spcBef>
                <a:spcPts val="0"/>
              </a:spcBef>
              <a:defRPr/>
            </a:pPr>
            <a:r>
              <a:rPr lang="en-US" sz="1000" dirty="0">
                <a:solidFill>
                  <a:srgbClr val="5F5F5F"/>
                </a:solidFill>
                <a:latin typeface="Calibri" panose="020F0502020204030204" pitchFamily="34" charset="0"/>
              </a:rPr>
              <a:t>Note. </a:t>
            </a:r>
            <a:r>
              <a:rPr lang="en-US" sz="1000" dirty="0" smtClean="0">
                <a:solidFill>
                  <a:srgbClr val="5F5F5F"/>
                </a:solidFill>
                <a:latin typeface="Calibri" panose="020F0502020204030204" pitchFamily="34" charset="0"/>
              </a:rPr>
              <a:t>Linkage </a:t>
            </a:r>
            <a:r>
              <a:rPr lang="en-US" sz="1000" dirty="0">
                <a:solidFill>
                  <a:srgbClr val="5F5F5F"/>
                </a:solidFill>
                <a:latin typeface="Calibri" panose="020F0502020204030204" pitchFamily="34" charset="0"/>
              </a:rPr>
              <a:t>to HIV medical care was defined as having a CD4 or VL test ≤1 month after HIV diagnosis. Residence was based on </a:t>
            </a:r>
            <a:r>
              <a:rPr lang="en-US" sz="1000" dirty="0" smtClean="0">
                <a:solidFill>
                  <a:srgbClr val="5F5F5F"/>
                </a:solidFill>
                <a:latin typeface="Calibri" panose="020F0502020204030204" pitchFamily="34" charset="0"/>
              </a:rPr>
              <a:t>residence at diagnosis.</a:t>
            </a:r>
          </a:p>
        </p:txBody>
      </p:sp>
    </p:spTree>
    <p:extLst>
      <p:ext uri="{BB962C8B-B14F-4D97-AF65-F5344CB8AC3E}">
        <p14:creationId xmlns:p14="http://schemas.microsoft.com/office/powerpoint/2010/main" val="13980312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5"/>
            <a:ext cx="8245877" cy="1003161"/>
          </a:xfrm>
        </p:spPr>
        <p:txBody>
          <a:bodyPr/>
          <a:lstStyle/>
          <a:p>
            <a:pPr algn="ctr">
              <a:lnSpc>
                <a:spcPct val="100000"/>
              </a:lnSpc>
            </a:pPr>
            <a:r>
              <a:rPr lang="en-US" sz="2000" dirty="0" smtClean="0"/>
              <a:t> </a:t>
            </a:r>
            <a:br>
              <a:rPr lang="en-US" sz="2000" dirty="0" smtClean="0"/>
            </a:br>
            <a:r>
              <a:rPr lang="en-US" sz="2000" dirty="0" smtClean="0"/>
              <a:t>Receipt of HIV Medical Care, Retention in care, and Viral Suppression among Persons Aged ≥13 Years </a:t>
            </a:r>
            <a:r>
              <a:rPr lang="en-US" sz="2000" dirty="0"/>
              <a:t>Living with Diagnosed HIV </a:t>
            </a:r>
            <a:r>
              <a:rPr lang="en-US" sz="2000" dirty="0" smtClean="0"/>
              <a:t>Infection, by Sex </a:t>
            </a:r>
            <a:br>
              <a:rPr lang="en-US" sz="2000" dirty="0" smtClean="0"/>
            </a:br>
            <a:r>
              <a:rPr lang="en-US" sz="2000" dirty="0" smtClean="0"/>
              <a:t>2016—41 States and the District of Columbia</a:t>
            </a:r>
            <a:endParaRPr lang="en-US" sz="2000" dirty="0"/>
          </a:p>
        </p:txBody>
      </p:sp>
      <p:pic>
        <p:nvPicPr>
          <p:cNvPr id="3" name="Picture 2" descr="This graph presents three of the indicators for HIV care outcomes – receipt of care, retention in continuous care, and viral suppression. Overall, 74.2% of persons living with diagnosed HIV received care in 2016, 57.6% were retained in care, and 61.5% had evidence of viral suppression. Receipt of care was similar among males (74.2%) and females (74.0%). Retention in care was also similar among males (57.6%) and females (57.6%). Viral suppression was slightly higher among males (62.2%) than females (59.4%).&#10;&#10;Receipt of medical care was defined as ≥1 test (CD4 or VL) in 2016. Retained in continuous medical care was defined as ≥2 tests (CD4 or VL) ≥3 months apart in 2016. Viral suppression was defined as &lt;200 copies/mL on the most recent VL test in 2016. &#10;&#10;The percentages for receipt of care, retention in care, and viral suppression are based on data from 42 areas with complete reporting of CD4 and viral load test results to CDC as of December 2018.&#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10;"/>
          <p:cNvPicPr>
            <a:picLocks noChangeAspect="1"/>
          </p:cNvPicPr>
          <p:nvPr/>
        </p:nvPicPr>
        <p:blipFill>
          <a:blip r:embed="rId3"/>
          <a:stretch>
            <a:fillRect/>
          </a:stretch>
        </p:blipFill>
        <p:spPr>
          <a:xfrm>
            <a:off x="472764" y="1160816"/>
            <a:ext cx="8230313" cy="3328704"/>
          </a:xfrm>
          <a:prstGeom prst="rect">
            <a:avLst/>
          </a:prstGeom>
        </p:spPr>
      </p:pic>
      <p:sp>
        <p:nvSpPr>
          <p:cNvPr id="11" name="TextBox 10"/>
          <p:cNvSpPr txBox="1"/>
          <p:nvPr/>
        </p:nvSpPr>
        <p:spPr>
          <a:xfrm>
            <a:off x="1239218" y="4570874"/>
            <a:ext cx="7904782" cy="400110"/>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Retained in continuous medical care was defined as ≥2 tests (CD4 or VL) ≥3 months apart in 2016. Viral suppression was defined as &lt;200 copies/mL on the most recent VL test in 2016. </a:t>
            </a:r>
          </a:p>
        </p:txBody>
      </p:sp>
    </p:spTree>
    <p:extLst>
      <p:ext uri="{BB962C8B-B14F-4D97-AF65-F5344CB8AC3E}">
        <p14:creationId xmlns:p14="http://schemas.microsoft.com/office/powerpoint/2010/main" val="457272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8113" y="99239"/>
            <a:ext cx="8344100" cy="1015186"/>
          </a:xfrm>
        </p:spPr>
        <p:txBody>
          <a:bodyPr/>
          <a:lstStyle/>
          <a:p>
            <a:pPr algn="ctr">
              <a:lnSpc>
                <a:spcPct val="100000"/>
              </a:lnSpc>
            </a:pPr>
            <a:r>
              <a:rPr lang="en-US" sz="2000" dirty="0" smtClean="0"/>
              <a:t> </a:t>
            </a:r>
            <a:br>
              <a:rPr lang="en-US" sz="2000" dirty="0" smtClean="0"/>
            </a:br>
            <a:r>
              <a:rPr lang="en-US" sz="2000" dirty="0" smtClean="0"/>
              <a:t>Receipt of </a:t>
            </a:r>
            <a:r>
              <a:rPr lang="en-US" sz="2000" dirty="0"/>
              <a:t>HIV Medical </a:t>
            </a:r>
            <a:r>
              <a:rPr lang="en-US" sz="2000" dirty="0" smtClean="0"/>
              <a:t>Care, Retention in care, </a:t>
            </a:r>
            <a:r>
              <a:rPr lang="en-US" sz="2000" dirty="0"/>
              <a:t>and Viral Suppression among Persons Aged ≥13 Years Living with Diagnosed HIV </a:t>
            </a:r>
            <a:r>
              <a:rPr lang="en-US" sz="2000" dirty="0" smtClean="0"/>
              <a:t>Infection, by Age </a:t>
            </a:r>
            <a:br>
              <a:rPr lang="en-US" sz="2000" dirty="0" smtClean="0"/>
            </a:br>
            <a:r>
              <a:rPr lang="en-US" sz="2000" dirty="0" smtClean="0"/>
              <a:t>2016—41 States and the District of Columbia</a:t>
            </a:r>
            <a:endParaRPr lang="en-US" sz="2000" dirty="0"/>
          </a:p>
        </p:txBody>
      </p:sp>
      <p:pic>
        <p:nvPicPr>
          <p:cNvPr id="8" name="Picture 7" descr="This graph presents three of the indicators for HIV care outcomes – receipt of care, retention in continuous care, and viral suppression – by age group. There was little variation in receipt of care and retention in continuous care across age groups. The age group with the highest percentage of persons receiving care was 13-24 year olds (76.3%) while the lowest percentage of persons receiving care was 35-44 years (73.2%) and persons ≥55 years (73.2%). The age group with the highest percentage for retention in care was among persons ≥55 years (59.7%) while the age group with the lowest retention in continuous care was 25-34 years (54.0%). Viral suppression increased with age with persons 55 years and older having the highest (64.2%) and persons aged 13-24 years having the lowest (53.8%).&#10;&#10;Receipt of medical care was defined as ≥1 test (CD4 or VL) in 2016. Retained in continuous medical care was defined as ≥2 tests (CD4 or VL) ≥3 months apart in 2016. Viral suppression was defined as &lt;200 copies/mL on the most recent VL test in 2016. &#10;&#10;The percentages for receipt of care, retention in care, and viral suppression are based on data from 42 areas with complete reporting of CD4 and viral load test results to CDC as of December 2018.&#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
          <p:cNvPicPr>
            <a:picLocks noChangeAspect="1"/>
          </p:cNvPicPr>
          <p:nvPr/>
        </p:nvPicPr>
        <p:blipFill>
          <a:blip r:embed="rId3"/>
          <a:stretch>
            <a:fillRect/>
          </a:stretch>
        </p:blipFill>
        <p:spPr>
          <a:xfrm>
            <a:off x="209084" y="1114426"/>
            <a:ext cx="8708414" cy="3393536"/>
          </a:xfrm>
          <a:prstGeom prst="rect">
            <a:avLst/>
          </a:prstGeom>
        </p:spPr>
      </p:pic>
      <p:sp>
        <p:nvSpPr>
          <p:cNvPr id="5" name="TextBox 4"/>
          <p:cNvSpPr txBox="1"/>
          <p:nvPr/>
        </p:nvSpPr>
        <p:spPr>
          <a:xfrm>
            <a:off x="1239218" y="4571438"/>
            <a:ext cx="7841172" cy="400110"/>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Retained in continuous medical care was defined as ≥2 tests (CD4 or VL) ≥3 months apart in 2016. Viral suppression was defined as &lt;200 copies/mL on the most recent VL test in 2016. </a:t>
            </a:r>
          </a:p>
        </p:txBody>
      </p:sp>
    </p:spTree>
    <p:extLst>
      <p:ext uri="{BB962C8B-B14F-4D97-AF65-F5344CB8AC3E}">
        <p14:creationId xmlns:p14="http://schemas.microsoft.com/office/powerpoint/2010/main" val="6678529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945" y="8709"/>
            <a:ext cx="8665029" cy="1120637"/>
          </a:xfrm>
        </p:spPr>
        <p:txBody>
          <a:bodyPr/>
          <a:lstStyle/>
          <a:p>
            <a:pPr algn="ctr">
              <a:lnSpc>
                <a:spcPct val="100000"/>
              </a:lnSpc>
            </a:pPr>
            <a:r>
              <a:rPr lang="en-US" sz="2000" dirty="0" smtClean="0"/>
              <a:t> </a:t>
            </a:r>
            <a:br>
              <a:rPr lang="en-US" sz="2000" dirty="0" smtClean="0"/>
            </a:br>
            <a:r>
              <a:rPr lang="en-US" sz="2000" dirty="0" smtClean="0"/>
              <a:t>Receipt of </a:t>
            </a:r>
            <a:r>
              <a:rPr lang="en-US" sz="2000" dirty="0"/>
              <a:t>HIV Medical </a:t>
            </a:r>
            <a:r>
              <a:rPr lang="en-US" sz="2000" dirty="0" smtClean="0"/>
              <a:t>Care, Retention in Care, </a:t>
            </a:r>
            <a:r>
              <a:rPr lang="en-US" sz="2000" dirty="0"/>
              <a:t>and Viral Suppression among Persons Aged ≥13 Years Living with Diagnosed HIV </a:t>
            </a:r>
            <a:r>
              <a:rPr lang="en-US" sz="2000" dirty="0" smtClean="0"/>
              <a:t>Infection, by Race/Ethnicity 2016—41 States and the District of Columbia</a:t>
            </a:r>
            <a:endParaRPr lang="en-US" sz="2000" dirty="0"/>
          </a:p>
        </p:txBody>
      </p:sp>
      <p:pic>
        <p:nvPicPr>
          <p:cNvPr id="8" name="Picture 7" descr="This graph presents three of the indicators for HIV care outcomes – receipt of care, retention in care, and viral suppression – by race/ethnicity. Persons of multiple races had the highest percentage for receipt of care (85.9%), followed by whites (77.8%), Asians (73.5%), American Indians/Alaska Natives (73.4%), Hispanics/Latinos (71.9%), blacks/African Americans (71.7%), and Native Hawaiians/other Pacific Islanders (71.4%). Persons of multiple races had the highest retention in care (67.5%), followed by whites (59.3%), Hispanics/Latinos (58.6%), Asians (58.2%), American Indians/Alaska Natives (56.2%), blacks/African Americans (54.9%), and Native Hawaiians/other Pacific Islanders (51.0%). Persons of multiple races also had the highest viral suppression (69.8%), followed by whites (67.8%), Asians (66.6%), Native Hawaiians/other Pacific Islanders (63.4%), Hispanics/Latinos (61.3%), American Indians/Alaska Natives (59.6%), and blacks/African Americans (56.1%).  &#10;&#10;Receipt of medical care was defined as ≥1 test (CD4 or VL) in 2016. Retained in continuous medical care was defined as ≥2 tests (CD4 or VL) ≥3 months apart in 2016. Viral suppression was defined as &lt;200 copies/mL on the most recent VL test in 2016. Asian includes Asian/Pacific Islander legacy cases. Hispanics/Latinos can be of any race. Caution should be used when interpreting data for Native Hawaiians/other Pacific Islanders as percentages were calculated based on small numbers.&#10;&#10;The estimates for receipt of care, retention in care, and viral suppression are based on data from 42 areas with complete reporting of CD4 and viral load results to CDC as of December 2018.&#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10;"/>
          <p:cNvPicPr>
            <a:picLocks noChangeAspect="1"/>
          </p:cNvPicPr>
          <p:nvPr/>
        </p:nvPicPr>
        <p:blipFill>
          <a:blip r:embed="rId3"/>
          <a:stretch>
            <a:fillRect/>
          </a:stretch>
        </p:blipFill>
        <p:spPr>
          <a:xfrm>
            <a:off x="96236" y="1112159"/>
            <a:ext cx="8888738" cy="3346994"/>
          </a:xfrm>
          <a:prstGeom prst="rect">
            <a:avLst/>
          </a:prstGeom>
        </p:spPr>
      </p:pic>
      <p:sp>
        <p:nvSpPr>
          <p:cNvPr id="6" name="TextBox 5"/>
          <p:cNvSpPr txBox="1"/>
          <p:nvPr/>
        </p:nvSpPr>
        <p:spPr>
          <a:xfrm>
            <a:off x="1227561" y="4459153"/>
            <a:ext cx="7833220" cy="553998"/>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Retained in continuous medical care was defined as ≥2 tests (CD4 or VL) ≥3 months apart in 2016. Viral suppression was defined as &lt;200 copies/mL on the most recent VL test in 2016. </a:t>
            </a:r>
            <a:r>
              <a:rPr lang="en-US" sz="1000" dirty="0">
                <a:solidFill>
                  <a:srgbClr val="5F5F5F"/>
                </a:solidFill>
                <a:latin typeface="Calibri" panose="020F0502020204030204" pitchFamily="34" charset="0"/>
              </a:rPr>
              <a:t>Asian includes Asian/Pacific Islander legacy cases. Hispanics/Latinos can be of any race</a:t>
            </a:r>
            <a:r>
              <a:rPr lang="en-US" sz="1000" dirty="0" smtClean="0">
                <a:solidFill>
                  <a:srgbClr val="5F5F5F"/>
                </a:solidFill>
                <a:latin typeface="Calibri" panose="020F0502020204030204" pitchFamily="34" charset="0"/>
              </a:rPr>
              <a:t>. </a:t>
            </a:r>
          </a:p>
        </p:txBody>
      </p:sp>
    </p:spTree>
    <p:extLst>
      <p:ext uri="{BB962C8B-B14F-4D97-AF65-F5344CB8AC3E}">
        <p14:creationId xmlns:p14="http://schemas.microsoft.com/office/powerpoint/2010/main" val="8874146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94021" y="127851"/>
            <a:ext cx="8162299" cy="883350"/>
          </a:xfrm>
        </p:spPr>
        <p:txBody>
          <a:bodyPr/>
          <a:lstStyle/>
          <a:p>
            <a:pPr algn="ctr">
              <a:lnSpc>
                <a:spcPct val="100000"/>
              </a:lnSpc>
            </a:pPr>
            <a:r>
              <a:rPr lang="en-US" sz="2000" dirty="0" smtClean="0"/>
              <a:t> </a:t>
            </a:r>
            <a:br>
              <a:rPr lang="en-US" sz="2000" dirty="0" smtClean="0"/>
            </a:br>
            <a:r>
              <a:rPr lang="en-US" sz="2000" dirty="0" smtClean="0"/>
              <a:t>Receipt of </a:t>
            </a:r>
            <a:r>
              <a:rPr lang="en-US" sz="2000" dirty="0"/>
              <a:t>HIV Medical </a:t>
            </a:r>
            <a:r>
              <a:rPr lang="en-US" sz="2000" dirty="0" smtClean="0"/>
              <a:t>Care, Retention in Care, </a:t>
            </a:r>
            <a:r>
              <a:rPr lang="en-US" sz="2000" dirty="0"/>
              <a:t>and Viral Suppression among Persons Aged ≥13 Years Living with Diagnosed HIV </a:t>
            </a:r>
            <a:r>
              <a:rPr lang="en-US" sz="2000" dirty="0" smtClean="0"/>
              <a:t>Infection, by Transmission </a:t>
            </a:r>
            <a:r>
              <a:rPr lang="en-US" sz="2000" dirty="0"/>
              <a:t>C</a:t>
            </a:r>
            <a:r>
              <a:rPr lang="en-US" sz="2000" dirty="0" smtClean="0"/>
              <a:t>ategory, 2016—41 States and the District of Columbia</a:t>
            </a:r>
            <a:endParaRPr lang="en-US" sz="2000" dirty="0"/>
          </a:p>
        </p:txBody>
      </p:sp>
      <p:pic>
        <p:nvPicPr>
          <p:cNvPr id="8" name="Picture 7" descr="This graph presents three of the indicators for HIV care outcomes – receipt of care, retention in care, and viral suppression – by transmission category. Males with infection attributed to male-to-male sexual contact and injection drug use had the highest receipt of medical care (78.4%), followed by males with infection attributed to male-to-male sexual contact (75.8%), females with infection attributed to heterosexual contact (74.3%), females with infection attributed to injection drug use (72.5%), males with infection attributed to heterosexual contact (69.6%), and males with infection attributed to injection drug use (63.6%).&#10;&#10;Males with infection attributed to male-to-male sexual contact and injection drug use had the highest retention in continuous medical care (61.8%), followed by males with infection attributed to male-to-male sexual contact (58.4%), females with infection attributed to heterosexual contact (57.7%), females with infection attributed to injection drug use (57.1%), males with infection attributed to heterosexual contact (54.8%), and males with infection attributed to injection drug use (51.0%). &#10;&#10;Males with infection attributed to male-to-male sexual contact had the highest viral suppression (64.4%), followed by males with infection attributed to male-to-male sexual contact and injection drug use (62.3%), females with infection attributed to heterosexual contact (60.3%), females with infection attributed to injection drug use (57.0%), males with infection attributed to heterosexual contact (56.9%), and males with infection attributed to injection drug use (51.2%).  &#10;&#10;Receipt of medical care was defined as ≥1 test (CD4 or VL) in 2016. Retained in continuous medical care was defined as ≥2 tests (CD4 or VL) ≥3 months apart in 2016. Viral suppression was defined as &lt;200 copies/mL on the most recent VL test in 2016. Heterosexual contact is with a person known to have, or be at high risk for, HIV infection. &#10;&#10;The estimates for receipt of care, retention in care, and viral suppression are based on data from 42 areas with complete reporting of CD4 and viral load test results to CDC as of December 2018.&#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10;"/>
          <p:cNvPicPr>
            <a:picLocks noChangeAspect="1"/>
          </p:cNvPicPr>
          <p:nvPr/>
        </p:nvPicPr>
        <p:blipFill>
          <a:blip r:embed="rId3"/>
          <a:stretch>
            <a:fillRect/>
          </a:stretch>
        </p:blipFill>
        <p:spPr>
          <a:xfrm>
            <a:off x="91075" y="1011201"/>
            <a:ext cx="8955940" cy="3292351"/>
          </a:xfrm>
          <a:prstGeom prst="rect">
            <a:avLst/>
          </a:prstGeom>
        </p:spPr>
      </p:pic>
      <p:sp>
        <p:nvSpPr>
          <p:cNvPr id="6" name="TextBox 5"/>
          <p:cNvSpPr txBox="1"/>
          <p:nvPr/>
        </p:nvSpPr>
        <p:spPr>
          <a:xfrm>
            <a:off x="1239218" y="4462680"/>
            <a:ext cx="7807797" cy="553998"/>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a:t>
            </a:r>
            <a:r>
              <a:rPr lang="en-US" sz="1000" dirty="0">
                <a:solidFill>
                  <a:srgbClr val="5F5F5F"/>
                </a:solidFill>
                <a:latin typeface="Calibri" panose="020F0502020204030204" pitchFamily="34" charset="0"/>
              </a:rPr>
              <a:t>Retained </a:t>
            </a:r>
            <a:r>
              <a:rPr lang="en-US" sz="1000" dirty="0" smtClean="0">
                <a:solidFill>
                  <a:srgbClr val="5F5F5F"/>
                </a:solidFill>
                <a:latin typeface="Calibri" panose="020F0502020204030204" pitchFamily="34" charset="0"/>
              </a:rPr>
              <a:t>in continuous medical care was defined as ≥2 tests (CD4 or VL) ≥3 months apart in 2016. Viral suppression was defined as &lt;200 copies/mL on the most recent VL test in 2016. </a:t>
            </a:r>
            <a:r>
              <a:rPr lang="en-US" sz="1000" dirty="0">
                <a:solidFill>
                  <a:srgbClr val="5F5F5F"/>
                </a:solidFill>
                <a:latin typeface="Calibri" panose="020F0502020204030204" pitchFamily="34" charset="0"/>
              </a:rPr>
              <a:t>Heterosexual contact </a:t>
            </a:r>
            <a:r>
              <a:rPr lang="en-US" sz="1000" dirty="0" smtClean="0">
                <a:solidFill>
                  <a:srgbClr val="5F5F5F"/>
                </a:solidFill>
                <a:latin typeface="Calibri" panose="020F0502020204030204" pitchFamily="34" charset="0"/>
              </a:rPr>
              <a:t>is </a:t>
            </a:r>
            <a:r>
              <a:rPr lang="en-US" sz="1000" dirty="0">
                <a:solidFill>
                  <a:srgbClr val="5F5F5F"/>
                </a:solidFill>
                <a:latin typeface="Calibri" panose="020F0502020204030204" pitchFamily="34" charset="0"/>
              </a:rPr>
              <a:t>with a person </a:t>
            </a:r>
            <a:r>
              <a:rPr lang="en-US" sz="1000" dirty="0" smtClean="0">
                <a:solidFill>
                  <a:srgbClr val="5F5F5F"/>
                </a:solidFill>
                <a:latin typeface="Calibri" panose="020F0502020204030204" pitchFamily="34" charset="0"/>
              </a:rPr>
              <a:t>known </a:t>
            </a:r>
            <a:r>
              <a:rPr lang="en-US" sz="1000" dirty="0">
                <a:solidFill>
                  <a:srgbClr val="5F5F5F"/>
                </a:solidFill>
                <a:latin typeface="Calibri" panose="020F0502020204030204" pitchFamily="34" charset="0"/>
              </a:rPr>
              <a:t>to have, or be at high risk for, HIV </a:t>
            </a:r>
            <a:r>
              <a:rPr lang="en-US" sz="1000" dirty="0" smtClean="0">
                <a:solidFill>
                  <a:srgbClr val="5F5F5F"/>
                </a:solidFill>
                <a:latin typeface="Calibri" panose="020F0502020204030204" pitchFamily="34" charset="0"/>
              </a:rPr>
              <a:t>infection. IDU</a:t>
            </a:r>
            <a:r>
              <a:rPr lang="en-US" sz="1000" dirty="0">
                <a:solidFill>
                  <a:srgbClr val="5F5F5F"/>
                </a:solidFill>
                <a:latin typeface="Calibri" panose="020F0502020204030204" pitchFamily="34" charset="0"/>
              </a:rPr>
              <a:t>, injection drug use</a:t>
            </a:r>
          </a:p>
        </p:txBody>
      </p:sp>
    </p:spTree>
    <p:extLst>
      <p:ext uri="{BB962C8B-B14F-4D97-AF65-F5344CB8AC3E}">
        <p14:creationId xmlns:p14="http://schemas.microsoft.com/office/powerpoint/2010/main" val="30923988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2" y="78030"/>
            <a:ext cx="9020952" cy="617759"/>
          </a:xfrm>
        </p:spPr>
        <p:txBody>
          <a:bodyPr/>
          <a:lstStyle/>
          <a:p>
            <a:pPr algn="ctr">
              <a:lnSpc>
                <a:spcPct val="100000"/>
              </a:lnSpc>
            </a:pPr>
            <a:r>
              <a:rPr lang="en-US" sz="2000" dirty="0" smtClean="0"/>
              <a:t>Receipt of </a:t>
            </a:r>
            <a:r>
              <a:rPr lang="en-US" sz="2000" dirty="0"/>
              <a:t>HIV Medical Care </a:t>
            </a:r>
            <a:r>
              <a:rPr lang="en-US" sz="2000" dirty="0" smtClean="0"/>
              <a:t>among </a:t>
            </a:r>
            <a:r>
              <a:rPr lang="en-US" sz="2000" dirty="0"/>
              <a:t>Persons Aged ≥13 Years Living with Diagnosed HIV Infection</a:t>
            </a:r>
            <a:r>
              <a:rPr lang="en-US" sz="2000" dirty="0" smtClean="0"/>
              <a:t>, 2016—41 </a:t>
            </a:r>
            <a:r>
              <a:rPr lang="en-US" sz="2000" dirty="0"/>
              <a:t>States and the District of Columbia</a:t>
            </a:r>
          </a:p>
        </p:txBody>
      </p:sp>
      <p:pic>
        <p:nvPicPr>
          <p:cNvPr id="4" name="Picture 3" descr="This map presents percentages of persons receiving HIV medical care during 2016 by jurisdiction. The 10 states (Alaska, Iowa, Maine, Michigan, Montana, North Dakota, Oregon, Rhode Island, Washington, and Wyoming) in the lightest shade had the highest percentages (≥80.6) of persons receiving care. The 10 states (Colorado, Georgia, Illinois, Maryland, Mississippi, New York, Ohio, South Dakota, Utah, and Virginia) and the District of Columbia (D.C.) in the darkest shade had the lowest percentages (≤73.0) of persons receiving care. &#10;&#10;Receipt of HIV medical care was defined as ≥1 tests (CD4 or VL) in 2016. Residence was based on most recent known address as of year-end 2016.&#10;"/>
          <p:cNvPicPr>
            <a:picLocks noChangeAspect="1"/>
          </p:cNvPicPr>
          <p:nvPr/>
        </p:nvPicPr>
        <p:blipFill>
          <a:blip r:embed="rId3"/>
          <a:stretch>
            <a:fillRect/>
          </a:stretch>
        </p:blipFill>
        <p:spPr>
          <a:xfrm>
            <a:off x="343697" y="452448"/>
            <a:ext cx="8218116" cy="4174469"/>
          </a:xfrm>
          <a:prstGeom prst="rect">
            <a:avLst/>
          </a:prstGeom>
        </p:spPr>
      </p:pic>
      <p:sp>
        <p:nvSpPr>
          <p:cNvPr id="167" name="TextBox 166"/>
          <p:cNvSpPr txBox="1"/>
          <p:nvPr/>
        </p:nvSpPr>
        <p:spPr>
          <a:xfrm>
            <a:off x="1232692" y="4626918"/>
            <a:ext cx="7893553" cy="400110"/>
          </a:xfrm>
          <a:prstGeom prst="rect">
            <a:avLst/>
          </a:prstGeom>
          <a:noFill/>
        </p:spPr>
        <p:txBody>
          <a:bodyPr wrap="square" rtlCol="0">
            <a:spAutoFit/>
          </a:bodyPr>
          <a:lstStyle/>
          <a:p>
            <a:pPr eaLnBrk="1" hangingPunct="1">
              <a:spcBef>
                <a:spcPts val="0"/>
              </a:spcBef>
              <a:defRPr/>
            </a:pPr>
            <a:r>
              <a:rPr lang="en-US" sz="1000" dirty="0">
                <a:solidFill>
                  <a:srgbClr val="5F5F5F"/>
                </a:solidFill>
                <a:latin typeface="Calibri" panose="020F0502020204030204" pitchFamily="34" charset="0"/>
              </a:rPr>
              <a:t>Note. </a:t>
            </a:r>
            <a:r>
              <a:rPr lang="en-US" sz="1000" dirty="0" smtClean="0">
                <a:solidFill>
                  <a:srgbClr val="5F5F5F"/>
                </a:solidFill>
                <a:latin typeface="Calibri" panose="020F0502020204030204" pitchFamily="34" charset="0"/>
              </a:rPr>
              <a:t>Receipt of HIV </a:t>
            </a:r>
            <a:r>
              <a:rPr lang="en-US" sz="1000" dirty="0">
                <a:solidFill>
                  <a:srgbClr val="5F5F5F"/>
                </a:solidFill>
                <a:latin typeface="Calibri" panose="020F0502020204030204" pitchFamily="34" charset="0"/>
              </a:rPr>
              <a:t>medical care was defined as </a:t>
            </a:r>
            <a:r>
              <a:rPr lang="en-US" sz="1000" dirty="0" smtClean="0">
                <a:solidFill>
                  <a:srgbClr val="5F5F5F"/>
                </a:solidFill>
                <a:latin typeface="Calibri" panose="020F0502020204030204" pitchFamily="34" charset="0"/>
              </a:rPr>
              <a:t>≥1 test </a:t>
            </a:r>
            <a:r>
              <a:rPr lang="en-US" sz="1000" dirty="0">
                <a:solidFill>
                  <a:srgbClr val="5F5F5F"/>
                </a:solidFill>
                <a:latin typeface="Calibri" panose="020F0502020204030204" pitchFamily="34" charset="0"/>
              </a:rPr>
              <a:t>(CD4 or VL</a:t>
            </a:r>
            <a:r>
              <a:rPr lang="en-US" sz="1000" dirty="0" smtClean="0">
                <a:solidFill>
                  <a:srgbClr val="5F5F5F"/>
                </a:solidFill>
                <a:latin typeface="Calibri" panose="020F0502020204030204" pitchFamily="34" charset="0"/>
              </a:rPr>
              <a:t>) </a:t>
            </a:r>
            <a:r>
              <a:rPr lang="en-US" sz="1000" dirty="0">
                <a:solidFill>
                  <a:srgbClr val="5F5F5F"/>
                </a:solidFill>
                <a:latin typeface="Calibri" panose="020F0502020204030204" pitchFamily="34" charset="0"/>
              </a:rPr>
              <a:t>in </a:t>
            </a:r>
            <a:r>
              <a:rPr lang="en-US" sz="1000" dirty="0" smtClean="0">
                <a:solidFill>
                  <a:srgbClr val="5F5F5F"/>
                </a:solidFill>
                <a:latin typeface="Calibri" panose="020F0502020204030204" pitchFamily="34" charset="0"/>
              </a:rPr>
              <a:t>2016. </a:t>
            </a:r>
            <a:r>
              <a:rPr lang="en-US" sz="1000" dirty="0">
                <a:solidFill>
                  <a:srgbClr val="5F5F5F"/>
                </a:solidFill>
                <a:latin typeface="Calibri" panose="020F0502020204030204" pitchFamily="34" charset="0"/>
              </a:rPr>
              <a:t>Residence was based on most recent known address as of year-end </a:t>
            </a:r>
            <a:r>
              <a:rPr lang="en-US" sz="1000" dirty="0" smtClean="0">
                <a:solidFill>
                  <a:srgbClr val="5F5F5F"/>
                </a:solidFill>
                <a:latin typeface="Calibri" panose="020F0502020204030204" pitchFamily="34" charset="0"/>
              </a:rPr>
              <a:t>2016.</a:t>
            </a:r>
            <a:endParaRPr lang="en-US" sz="1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4912791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2" y="78030"/>
            <a:ext cx="9020952" cy="617759"/>
          </a:xfrm>
        </p:spPr>
        <p:txBody>
          <a:bodyPr/>
          <a:lstStyle/>
          <a:p>
            <a:pPr algn="ctr">
              <a:lnSpc>
                <a:spcPct val="100000"/>
              </a:lnSpc>
            </a:pPr>
            <a:r>
              <a:rPr lang="en-US" sz="2000" dirty="0"/>
              <a:t>Retention in HIV Medical Care </a:t>
            </a:r>
            <a:r>
              <a:rPr lang="en-US" sz="2000" dirty="0" smtClean="0"/>
              <a:t>among </a:t>
            </a:r>
            <a:r>
              <a:rPr lang="en-US" sz="2000" dirty="0"/>
              <a:t>Persons Aged ≥13 Years Living with Diagnosed HIV Infection</a:t>
            </a:r>
            <a:r>
              <a:rPr lang="en-US" sz="2000" dirty="0" smtClean="0"/>
              <a:t>, 2016—41 </a:t>
            </a:r>
            <a:r>
              <a:rPr lang="en-US" sz="2000" dirty="0"/>
              <a:t>States and the District of Columbia</a:t>
            </a:r>
          </a:p>
        </p:txBody>
      </p:sp>
      <p:pic>
        <p:nvPicPr>
          <p:cNvPr id="4" name="Picture 3" descr="This map presents percentages of persons retained in HIV medical care during 2016 by jurisdiction. The 10 states (Iowa, Maine, Massachusetts, Montana, New Mexico, Oregon, South Carolina, Washington, Wisconsin, and Wyoming) in the lightest shade had the highest percentages (≥61.7) of persons retained in care. The 10 states (Colorado, Illinois, Maryland, Minnesota, Nebraska, Ohio, South Dakota, Utah, Virginia, and West Virginia) and the District of Columbia (D.C.) in the darkest shade had the lowest percentages (≤52.5) of persons retained in care. &#10;&#10;Retained in continuous medical care was defined as ≥2 tests (CD4 or VL) ≥3 months apart in 2016. Residence was based on most recent known address as of year-end 2016.&#10;"/>
          <p:cNvPicPr>
            <a:picLocks noChangeAspect="1"/>
          </p:cNvPicPr>
          <p:nvPr/>
        </p:nvPicPr>
        <p:blipFill>
          <a:blip r:embed="rId3"/>
          <a:stretch>
            <a:fillRect/>
          </a:stretch>
        </p:blipFill>
        <p:spPr>
          <a:xfrm>
            <a:off x="685531" y="482744"/>
            <a:ext cx="8095216" cy="4544283"/>
          </a:xfrm>
          <a:prstGeom prst="rect">
            <a:avLst/>
          </a:prstGeom>
        </p:spPr>
      </p:pic>
      <p:sp>
        <p:nvSpPr>
          <p:cNvPr id="167" name="TextBox 166"/>
          <p:cNvSpPr txBox="1"/>
          <p:nvPr/>
        </p:nvSpPr>
        <p:spPr>
          <a:xfrm>
            <a:off x="1232692" y="4626918"/>
            <a:ext cx="7893553" cy="400110"/>
          </a:xfrm>
          <a:prstGeom prst="rect">
            <a:avLst/>
          </a:prstGeom>
          <a:noFill/>
        </p:spPr>
        <p:txBody>
          <a:bodyPr wrap="square" rtlCol="0">
            <a:spAutoFit/>
          </a:bodyPr>
          <a:lstStyle/>
          <a:p>
            <a:pPr eaLnBrk="1" hangingPunct="1">
              <a:spcBef>
                <a:spcPts val="0"/>
              </a:spcBef>
              <a:defRPr/>
            </a:pPr>
            <a:r>
              <a:rPr lang="en-US" sz="1000" dirty="0">
                <a:solidFill>
                  <a:srgbClr val="5F5F5F"/>
                </a:solidFill>
                <a:latin typeface="Calibri" panose="020F0502020204030204" pitchFamily="34" charset="0"/>
              </a:rPr>
              <a:t>Note. </a:t>
            </a:r>
            <a:r>
              <a:rPr lang="en-US" sz="1000" dirty="0" smtClean="0">
                <a:solidFill>
                  <a:srgbClr val="5F5F5F"/>
                </a:solidFill>
                <a:latin typeface="Calibri" panose="020F0502020204030204" pitchFamily="34" charset="0"/>
              </a:rPr>
              <a:t>Retained </a:t>
            </a:r>
            <a:r>
              <a:rPr lang="en-US" sz="1000" dirty="0">
                <a:solidFill>
                  <a:srgbClr val="5F5F5F"/>
                </a:solidFill>
                <a:latin typeface="Calibri" panose="020F0502020204030204" pitchFamily="34" charset="0"/>
              </a:rPr>
              <a:t>in </a:t>
            </a:r>
            <a:r>
              <a:rPr lang="en-US" sz="1000" dirty="0" smtClean="0">
                <a:solidFill>
                  <a:srgbClr val="5F5F5F"/>
                </a:solidFill>
                <a:latin typeface="Calibri" panose="020F0502020204030204" pitchFamily="34" charset="0"/>
              </a:rPr>
              <a:t>continuous medical </a:t>
            </a:r>
            <a:r>
              <a:rPr lang="en-US" sz="1000" dirty="0">
                <a:solidFill>
                  <a:srgbClr val="5F5F5F"/>
                </a:solidFill>
                <a:latin typeface="Calibri" panose="020F0502020204030204" pitchFamily="34" charset="0"/>
              </a:rPr>
              <a:t>care was defined as ≥2 tests (CD4 or VL) ≥3 months apart in </a:t>
            </a:r>
            <a:r>
              <a:rPr lang="en-US" sz="1000" dirty="0" smtClean="0">
                <a:solidFill>
                  <a:srgbClr val="5F5F5F"/>
                </a:solidFill>
                <a:latin typeface="Calibri" panose="020F0502020204030204" pitchFamily="34" charset="0"/>
              </a:rPr>
              <a:t>2016. </a:t>
            </a:r>
            <a:r>
              <a:rPr lang="en-US" sz="1000" dirty="0">
                <a:solidFill>
                  <a:srgbClr val="5F5F5F"/>
                </a:solidFill>
                <a:latin typeface="Calibri" panose="020F0502020204030204" pitchFamily="34" charset="0"/>
              </a:rPr>
              <a:t>Residence was based on most recent known address as of year-end </a:t>
            </a:r>
            <a:r>
              <a:rPr lang="en-US" sz="1000" dirty="0" smtClean="0">
                <a:solidFill>
                  <a:srgbClr val="5F5F5F"/>
                </a:solidFill>
                <a:latin typeface="Calibri" panose="020F0502020204030204" pitchFamily="34" charset="0"/>
              </a:rPr>
              <a:t>2016.</a:t>
            </a:r>
            <a:endParaRPr lang="en-US" sz="1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6704147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2" y="78030"/>
            <a:ext cx="9020952" cy="617759"/>
          </a:xfrm>
        </p:spPr>
        <p:txBody>
          <a:bodyPr/>
          <a:lstStyle/>
          <a:p>
            <a:pPr algn="ctr">
              <a:lnSpc>
                <a:spcPct val="100000"/>
              </a:lnSpc>
            </a:pPr>
            <a:r>
              <a:rPr lang="en-US" sz="2000" dirty="0" smtClean="0"/>
              <a:t>Viral Suppression among Persons Aged ≥13 Years Living with Diagnosed HIV Infection, 2016—41 States </a:t>
            </a:r>
            <a:r>
              <a:rPr lang="en-US" sz="2000" dirty="0"/>
              <a:t>and the District of Columbia</a:t>
            </a:r>
          </a:p>
        </p:txBody>
      </p:sp>
      <p:pic>
        <p:nvPicPr>
          <p:cNvPr id="3" name="Picture 2" descr="This map presents percentages of persons virally suppressed during 2016 by jurisdiction. The 10 states (Alaska, Iowa, Maine, Michigan, Montana, New Mexico, North Dakota, Rhode Island, Washington, and Wisconsin) in the lightest shade had the highest percentages (≥68.5) of persons virally suppressed. The 10 states (Colorado, Illinois, Maryland, Mississippi, Ohio, Oregon, South Dakota, Tennessee, Utah, Virginia) and the District of Columbia (D.C.) in the darkest shade had the lowest percentages (≤56.4) of persons virally suppressed. &#10;&#10;Viral suppression was defined as &lt;200 copies/mL on the most recent VL test in 2016. Residence was based on most recent known address as of year-end 2016.&#10;"/>
          <p:cNvPicPr>
            <a:picLocks noChangeAspect="1"/>
          </p:cNvPicPr>
          <p:nvPr/>
        </p:nvPicPr>
        <p:blipFill>
          <a:blip r:embed="rId3"/>
          <a:stretch>
            <a:fillRect/>
          </a:stretch>
        </p:blipFill>
        <p:spPr>
          <a:xfrm>
            <a:off x="1330095" y="576260"/>
            <a:ext cx="7313961" cy="4050658"/>
          </a:xfrm>
          <a:prstGeom prst="rect">
            <a:avLst/>
          </a:prstGeom>
        </p:spPr>
      </p:pic>
      <p:sp>
        <p:nvSpPr>
          <p:cNvPr id="167" name="TextBox 166"/>
          <p:cNvSpPr txBox="1"/>
          <p:nvPr/>
        </p:nvSpPr>
        <p:spPr>
          <a:xfrm>
            <a:off x="1232692" y="4626918"/>
            <a:ext cx="7893553" cy="400110"/>
          </a:xfrm>
          <a:prstGeom prst="rect">
            <a:avLst/>
          </a:prstGeom>
          <a:noFill/>
        </p:spPr>
        <p:txBody>
          <a:bodyPr wrap="square" rtlCol="0">
            <a:spAutoFit/>
          </a:bodyPr>
          <a:lstStyle/>
          <a:p>
            <a:pPr eaLnBrk="1" hangingPunct="1">
              <a:spcBef>
                <a:spcPts val="0"/>
              </a:spcBef>
              <a:defRPr/>
            </a:pPr>
            <a:r>
              <a:rPr lang="en-US" sz="1000" dirty="0">
                <a:solidFill>
                  <a:srgbClr val="5F5F5F"/>
                </a:solidFill>
                <a:latin typeface="Calibri" panose="020F0502020204030204" pitchFamily="34" charset="0"/>
              </a:rPr>
              <a:t>Note. </a:t>
            </a:r>
            <a:r>
              <a:rPr lang="en-US" sz="1000" dirty="0" smtClean="0">
                <a:solidFill>
                  <a:srgbClr val="5F5F5F"/>
                </a:solidFill>
                <a:latin typeface="Calibri" panose="020F0502020204030204" pitchFamily="34" charset="0"/>
              </a:rPr>
              <a:t>Viral </a:t>
            </a:r>
            <a:r>
              <a:rPr lang="en-US" sz="1000" dirty="0">
                <a:solidFill>
                  <a:srgbClr val="5F5F5F"/>
                </a:solidFill>
                <a:latin typeface="Calibri" panose="020F0502020204030204" pitchFamily="34" charset="0"/>
              </a:rPr>
              <a:t>suppression was defined as &lt;200 copies/mL on the most recent VL test in </a:t>
            </a:r>
            <a:r>
              <a:rPr lang="en-US" sz="1000" dirty="0" smtClean="0">
                <a:solidFill>
                  <a:srgbClr val="5F5F5F"/>
                </a:solidFill>
                <a:latin typeface="Calibri" panose="020F0502020204030204" pitchFamily="34" charset="0"/>
              </a:rPr>
              <a:t>2016. Residence </a:t>
            </a:r>
            <a:r>
              <a:rPr lang="en-US" sz="1000" dirty="0">
                <a:solidFill>
                  <a:srgbClr val="5F5F5F"/>
                </a:solidFill>
                <a:latin typeface="Calibri" panose="020F0502020204030204" pitchFamily="34" charset="0"/>
              </a:rPr>
              <a:t>was based on most recent known address as of year-end </a:t>
            </a:r>
            <a:r>
              <a:rPr lang="en-US" sz="1000" dirty="0" smtClean="0">
                <a:solidFill>
                  <a:srgbClr val="5F5F5F"/>
                </a:solidFill>
                <a:latin typeface="Calibri" panose="020F0502020204030204" pitchFamily="34" charset="0"/>
              </a:rPr>
              <a:t>2016.</a:t>
            </a:r>
            <a:endParaRPr lang="en-US" sz="1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33003293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229600" cy="588105"/>
          </a:xfrm>
        </p:spPr>
        <p:txBody>
          <a:bodyPr/>
          <a:lstStyle/>
          <a:p>
            <a:pPr algn="ctr"/>
            <a:r>
              <a:rPr lang="en-US" sz="2000" dirty="0" smtClean="0">
                <a:solidFill>
                  <a:srgbClr val="006166"/>
                </a:solidFill>
              </a:rPr>
              <a:t>Selected National HIV Prevention and Care Outcomes</a:t>
            </a:r>
            <a:endParaRPr lang="en-US" sz="2000" dirty="0"/>
          </a:p>
        </p:txBody>
      </p:sp>
      <p:sp>
        <p:nvSpPr>
          <p:cNvPr id="3" name="Content Placeholder 2"/>
          <p:cNvSpPr>
            <a:spLocks noGrp="1"/>
          </p:cNvSpPr>
          <p:nvPr>
            <p:ph type="body" sz="quarter" idx="10"/>
          </p:nvPr>
        </p:nvSpPr>
        <p:spPr>
          <a:xfrm>
            <a:off x="457200" y="930275"/>
            <a:ext cx="8087989" cy="3341688"/>
          </a:xfrm>
        </p:spPr>
        <p:txBody>
          <a:bodyPr/>
          <a:lstStyle/>
          <a:p>
            <a:r>
              <a:rPr lang="en-US" dirty="0" smtClean="0"/>
              <a:t>Used to gauge progress towards national HIV prevention and care goals and direct resources most effectively</a:t>
            </a:r>
          </a:p>
          <a:p>
            <a:r>
              <a:rPr lang="en-US" dirty="0" smtClean="0"/>
              <a:t>Monitor steps required from the time a person </a:t>
            </a:r>
            <a:r>
              <a:rPr lang="en-US" dirty="0" smtClean="0">
                <a:solidFill>
                  <a:srgbClr val="5F5F5F"/>
                </a:solidFill>
              </a:rPr>
              <a:t>receives an HIV diagnosis </a:t>
            </a:r>
            <a:r>
              <a:rPr lang="en-US" dirty="0" smtClean="0"/>
              <a:t>to achieving viral suppression:</a:t>
            </a:r>
          </a:p>
          <a:p>
            <a:pPr lvl="1"/>
            <a:r>
              <a:rPr lang="en-US" dirty="0" smtClean="0"/>
              <a:t>Diagnos</a:t>
            </a:r>
            <a:r>
              <a:rPr lang="en-US" dirty="0" smtClean="0">
                <a:solidFill>
                  <a:srgbClr val="5F5F5F"/>
                </a:solidFill>
              </a:rPr>
              <a:t>is</a:t>
            </a:r>
            <a:r>
              <a:rPr lang="en-US" dirty="0">
                <a:solidFill>
                  <a:srgbClr val="FF0000"/>
                </a:solidFill>
              </a:rPr>
              <a:t> </a:t>
            </a:r>
            <a:r>
              <a:rPr lang="en-US" dirty="0" smtClean="0">
                <a:solidFill>
                  <a:srgbClr val="5F5F5F"/>
                </a:solidFill>
              </a:rPr>
              <a:t>of</a:t>
            </a:r>
            <a:r>
              <a:rPr lang="en-US" dirty="0" smtClean="0">
                <a:solidFill>
                  <a:srgbClr val="FF0000"/>
                </a:solidFill>
              </a:rPr>
              <a:t> </a:t>
            </a:r>
            <a:r>
              <a:rPr lang="en-US" dirty="0" smtClean="0"/>
              <a:t>HIV infection</a:t>
            </a:r>
          </a:p>
          <a:p>
            <a:pPr lvl="1"/>
            <a:r>
              <a:rPr lang="en-US" dirty="0" smtClean="0"/>
              <a:t>Linked to care</a:t>
            </a:r>
          </a:p>
          <a:p>
            <a:pPr lvl="1"/>
            <a:r>
              <a:rPr lang="en-US" dirty="0" smtClean="0">
                <a:solidFill>
                  <a:srgbClr val="5F5F5F"/>
                </a:solidFill>
              </a:rPr>
              <a:t>Receipt of care</a:t>
            </a:r>
          </a:p>
          <a:p>
            <a:pPr lvl="1"/>
            <a:r>
              <a:rPr lang="en-US" dirty="0" smtClean="0"/>
              <a:t>Retained in care</a:t>
            </a:r>
          </a:p>
          <a:p>
            <a:pPr lvl="1"/>
            <a:r>
              <a:rPr lang="en-US" dirty="0" smtClean="0"/>
              <a:t>Virally suppressed</a:t>
            </a:r>
          </a:p>
        </p:txBody>
      </p:sp>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56751"/>
          </a:xfrm>
        </p:spPr>
        <p:txBody>
          <a:bodyPr/>
          <a:lstStyle/>
          <a:p>
            <a:pPr algn="ctr"/>
            <a:r>
              <a:rPr lang="en-US" sz="2000" dirty="0" smtClean="0"/>
              <a:t>Prevalence-Based Care Continuum</a:t>
            </a:r>
            <a:endParaRPr lang="en-US" sz="2000" dirty="0"/>
          </a:p>
        </p:txBody>
      </p:sp>
      <p:sp>
        <p:nvSpPr>
          <p:cNvPr id="3" name="Content Placeholder 2"/>
          <p:cNvSpPr>
            <a:spLocks noGrp="1"/>
          </p:cNvSpPr>
          <p:nvPr>
            <p:ph idx="1"/>
          </p:nvPr>
        </p:nvSpPr>
        <p:spPr>
          <a:xfrm>
            <a:off x="610299" y="903839"/>
            <a:ext cx="7923402" cy="3367536"/>
          </a:xfrm>
        </p:spPr>
        <p:txBody>
          <a:bodyPr/>
          <a:lstStyle/>
          <a:p>
            <a:r>
              <a:rPr lang="en-US" sz="2000" b="0" dirty="0" smtClean="0">
                <a:solidFill>
                  <a:srgbClr val="5F5F5F"/>
                </a:solidFill>
              </a:rPr>
              <a:t>Describes the number of people at each step of the continuum as a percentage of the total number of people living with HIV (diagnosed or undiagnosed)</a:t>
            </a:r>
          </a:p>
          <a:p>
            <a:r>
              <a:rPr lang="en-US" sz="2000" b="0" dirty="0" smtClean="0">
                <a:solidFill>
                  <a:srgbClr val="5F5F5F"/>
                </a:solidFill>
              </a:rPr>
              <a:t>Denominator: Estimated number of persons </a:t>
            </a:r>
            <a:r>
              <a:rPr lang="en-US" sz="2000" b="0" dirty="0">
                <a:solidFill>
                  <a:srgbClr val="5F5F5F"/>
                </a:solidFill>
              </a:rPr>
              <a:t>aged ≥13 years living with diagnosed or undiagnosed HIV infection year-end </a:t>
            </a:r>
            <a:r>
              <a:rPr lang="en-US" sz="2000" b="0" dirty="0" smtClean="0">
                <a:solidFill>
                  <a:srgbClr val="5F5F5F"/>
                </a:solidFill>
              </a:rPr>
              <a:t>2016</a:t>
            </a:r>
          </a:p>
          <a:p>
            <a:pPr lvl="1"/>
            <a:r>
              <a:rPr lang="en-US" sz="1600" b="0" dirty="0"/>
              <a:t>Calculated using the first CD4 test after HIV diagnosis and a CD4 depletion model indicating disease progression*</a:t>
            </a:r>
          </a:p>
          <a:p>
            <a:r>
              <a:rPr lang="en-US" sz="2000" b="0" dirty="0" smtClean="0">
                <a:solidFill>
                  <a:srgbClr val="5F5F5F"/>
                </a:solidFill>
              </a:rPr>
              <a:t>Numerator: Extrapolated from the 42 jurisdictions with complete CD4 and viral load reporting</a:t>
            </a:r>
          </a:p>
          <a:p>
            <a:pPr lvl="1"/>
            <a:r>
              <a:rPr lang="en-US" sz="1600" dirty="0" smtClean="0">
                <a:solidFill>
                  <a:srgbClr val="5F5F5F"/>
                </a:solidFill>
              </a:rPr>
              <a:t>Apply percentage from 42 jurisdictions to the total number of people living with diagnosed HIV in the United States</a:t>
            </a:r>
            <a:endParaRPr lang="en-US" sz="1600" b="0" dirty="0">
              <a:solidFill>
                <a:srgbClr val="5F5F5F"/>
              </a:solidFill>
            </a:endParaRPr>
          </a:p>
          <a:p>
            <a:endParaRPr lang="en-US" sz="2000" b="0" dirty="0"/>
          </a:p>
        </p:txBody>
      </p:sp>
      <p:sp>
        <p:nvSpPr>
          <p:cNvPr id="4" name="TextBox 3"/>
          <p:cNvSpPr txBox="1"/>
          <p:nvPr/>
        </p:nvSpPr>
        <p:spPr>
          <a:xfrm>
            <a:off x="1207275" y="4594944"/>
            <a:ext cx="7757110" cy="430887"/>
          </a:xfrm>
          <a:prstGeom prst="rect">
            <a:avLst/>
          </a:prstGeom>
          <a:noFill/>
        </p:spPr>
        <p:txBody>
          <a:bodyPr wrap="square" rtlCol="0">
            <a:spAutoFit/>
          </a:bodyPr>
          <a:lstStyle/>
          <a:p>
            <a:r>
              <a:rPr lang="en-US" sz="1100" dirty="0" smtClean="0">
                <a:solidFill>
                  <a:srgbClr val="000000"/>
                </a:solidFill>
                <a:latin typeface="Calibri" panose="020F0502020204030204" pitchFamily="34" charset="0"/>
              </a:rPr>
              <a:t>* Song </a:t>
            </a:r>
            <a:r>
              <a:rPr lang="en-US" sz="1100" dirty="0">
                <a:solidFill>
                  <a:srgbClr val="000000"/>
                </a:solidFill>
                <a:latin typeface="Calibri" panose="020F0502020204030204" pitchFamily="34" charset="0"/>
              </a:rPr>
              <a:t>R, Hall HI, Green TA, </a:t>
            </a:r>
            <a:r>
              <a:rPr lang="en-US" sz="1100" dirty="0" err="1">
                <a:solidFill>
                  <a:srgbClr val="000000"/>
                </a:solidFill>
                <a:latin typeface="Calibri" panose="020F0502020204030204" pitchFamily="34" charset="0"/>
              </a:rPr>
              <a:t>Szwarcwald</a:t>
            </a:r>
            <a:r>
              <a:rPr lang="en-US" sz="1100" dirty="0">
                <a:solidFill>
                  <a:srgbClr val="000000"/>
                </a:solidFill>
                <a:latin typeface="Calibri" panose="020F0502020204030204" pitchFamily="34" charset="0"/>
              </a:rPr>
              <a:t> CL, </a:t>
            </a:r>
            <a:r>
              <a:rPr lang="en-US" sz="1100" dirty="0" err="1">
                <a:solidFill>
                  <a:srgbClr val="000000"/>
                </a:solidFill>
                <a:latin typeface="Calibri" panose="020F0502020204030204" pitchFamily="34" charset="0"/>
              </a:rPr>
              <a:t>Pantazis</a:t>
            </a:r>
            <a:r>
              <a:rPr lang="en-US" sz="1100" dirty="0">
                <a:solidFill>
                  <a:srgbClr val="000000"/>
                </a:solidFill>
                <a:latin typeface="Calibri" panose="020F0502020204030204" pitchFamily="34" charset="0"/>
              </a:rPr>
              <a:t> N. Using CD4 data to estimate HIV incidence, prevalence, and percent of undiagnosed infections in the United States. J </a:t>
            </a:r>
            <a:r>
              <a:rPr lang="en-US" sz="1100" dirty="0" err="1">
                <a:solidFill>
                  <a:srgbClr val="000000"/>
                </a:solidFill>
                <a:latin typeface="Calibri" panose="020F0502020204030204" pitchFamily="34" charset="0"/>
              </a:rPr>
              <a:t>Acquir</a:t>
            </a:r>
            <a:r>
              <a:rPr lang="en-US" sz="1100" dirty="0">
                <a:solidFill>
                  <a:srgbClr val="000000"/>
                </a:solidFill>
                <a:latin typeface="Calibri" panose="020F0502020204030204" pitchFamily="34" charset="0"/>
              </a:rPr>
              <a:t> Immune </a:t>
            </a:r>
            <a:r>
              <a:rPr lang="en-US" sz="1100" dirty="0" err="1">
                <a:solidFill>
                  <a:srgbClr val="000000"/>
                </a:solidFill>
                <a:latin typeface="Calibri" panose="020F0502020204030204" pitchFamily="34" charset="0"/>
              </a:rPr>
              <a:t>Defic</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Syndr</a:t>
            </a:r>
            <a:r>
              <a:rPr lang="en-US" sz="1100" dirty="0">
                <a:solidFill>
                  <a:srgbClr val="000000"/>
                </a:solidFill>
                <a:latin typeface="Calibri" panose="020F0502020204030204" pitchFamily="34" charset="0"/>
              </a:rPr>
              <a:t> 2017;74(1):3–9. doi:10.1097/QAI.0000000000001151.</a:t>
            </a:r>
            <a:endParaRPr lang="en-US" sz="11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977867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smtClean="0"/>
              <a:t>Persons Living with Diagnosed or Undiagnosed HIV Infection </a:t>
            </a:r>
            <a:br>
              <a:rPr lang="en-US" sz="2000" dirty="0" smtClean="0"/>
            </a:br>
            <a:r>
              <a:rPr lang="en-US" sz="2000" dirty="0" smtClean="0"/>
              <a:t>HIV Care Continuum Outcomes, 2016—United States </a:t>
            </a:r>
            <a:endParaRPr lang="en-US" sz="2000" dirty="0"/>
          </a:p>
        </p:txBody>
      </p:sp>
      <p:pic>
        <p:nvPicPr>
          <p:cNvPr id="4" name="Content Placeholder 3" descr="This slide presents the prevalence-based HIV care continuum for 2016 for persons living with diagnosed or undiagnosed HIV infection in the United States. Among the estimated 1.1 million people living with HIV in the United States, 86% have received a diagnosis, 64% received HIV medical care in 2016, 49% were receiving continuous care, and 53% were virally suppressed. &#10;&#10;Receipt of medical care was defined as ≥1 test (CD4 or VL) in 2016. Retained in continuous medical care was defined as ≥2 tests (CD4 or VL) ≥3 months apart in 2016. Viral suppression was defined as &lt;200 copies/mL on the most recent VL test in 2016."/>
          <p:cNvPicPr>
            <a:picLocks noGrp="1" noChangeAspect="1"/>
          </p:cNvPicPr>
          <p:nvPr>
            <p:ph idx="1"/>
          </p:nvPr>
        </p:nvPicPr>
        <p:blipFill>
          <a:blip r:embed="rId3"/>
          <a:stretch>
            <a:fillRect/>
          </a:stretch>
        </p:blipFill>
        <p:spPr>
          <a:xfrm>
            <a:off x="655503" y="1063229"/>
            <a:ext cx="7832993" cy="3212897"/>
          </a:xfrm>
          <a:prstGeom prst="rect">
            <a:avLst/>
          </a:prstGeom>
        </p:spPr>
      </p:pic>
      <p:sp>
        <p:nvSpPr>
          <p:cNvPr id="9" name="TextBox 8"/>
          <p:cNvSpPr txBox="1"/>
          <p:nvPr/>
        </p:nvSpPr>
        <p:spPr>
          <a:xfrm>
            <a:off x="1229982" y="4619698"/>
            <a:ext cx="7807797" cy="400110"/>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a:t>
            </a:r>
            <a:r>
              <a:rPr lang="en-US" sz="1000" dirty="0">
                <a:solidFill>
                  <a:srgbClr val="5F5F5F"/>
                </a:solidFill>
                <a:latin typeface="Calibri" panose="020F0502020204030204" pitchFamily="34" charset="0"/>
              </a:rPr>
              <a:t>Retained </a:t>
            </a:r>
            <a:r>
              <a:rPr lang="en-US" sz="1000" dirty="0" smtClean="0">
                <a:solidFill>
                  <a:srgbClr val="5F5F5F"/>
                </a:solidFill>
                <a:latin typeface="Calibri" panose="020F0502020204030204" pitchFamily="34" charset="0"/>
              </a:rPr>
              <a:t>in continuous medical care was defined as ≥2 tests (CD4 or VL) ≥3 months apart in 2016. Viral suppression was defined as &lt;200 copies/mL on the most recent VL test </a:t>
            </a:r>
            <a:r>
              <a:rPr lang="en-US" sz="1000" smtClean="0">
                <a:solidFill>
                  <a:srgbClr val="5F5F5F"/>
                </a:solidFill>
                <a:latin typeface="Calibri" panose="020F0502020204030204" pitchFamily="34" charset="0"/>
              </a:rPr>
              <a:t>in 2016.</a:t>
            </a:r>
            <a:endParaRPr lang="en-US" sz="1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36246234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6"/>
            <a:ext cx="8245877" cy="714800"/>
          </a:xfrm>
        </p:spPr>
        <p:txBody>
          <a:bodyPr/>
          <a:lstStyle/>
          <a:p>
            <a:pPr algn="ctr">
              <a:lnSpc>
                <a:spcPct val="100000"/>
              </a:lnSpc>
            </a:pPr>
            <a:r>
              <a:rPr lang="en-US" sz="2000" dirty="0" smtClean="0"/>
              <a:t> </a:t>
            </a:r>
            <a:br>
              <a:rPr lang="en-US" sz="2000" dirty="0" smtClean="0"/>
            </a:br>
            <a:r>
              <a:rPr lang="en-US" sz="2000" dirty="0"/>
              <a:t>Persons Living with Diagnosed or Undiagnosed HIV Infection </a:t>
            </a:r>
            <a:br>
              <a:rPr lang="en-US" sz="2000" dirty="0"/>
            </a:br>
            <a:r>
              <a:rPr lang="en-US" sz="2000" dirty="0"/>
              <a:t>HIV Care Continuum Outcomes, </a:t>
            </a:r>
            <a:r>
              <a:rPr lang="en-US" sz="2000" dirty="0" smtClean="0"/>
              <a:t>by Sex, 2016—United </a:t>
            </a:r>
            <a:r>
              <a:rPr lang="en-US" sz="2000" dirty="0"/>
              <a:t>States </a:t>
            </a:r>
          </a:p>
        </p:txBody>
      </p:sp>
      <p:pic>
        <p:nvPicPr>
          <p:cNvPr id="6" name="Picture 5" descr="This slide presents the prevalence-based HIV care continuum for 2016 for persons living with diagnosed or undiagnosed HIV infection in the United States by sex. Among males living with HIV in the United States, 85% have received a diagnosis, 63% received HIV medical care in 2016, 49% were receiving continuous care, and 53% were virally suppressed. Among females living with HIV in the United States, 89% have received a diagnosis, 66% received HIV medical care in 2016, 51% were receiving continuous care, and 53% were virally suppressed.&#10;&#10;Receipt of medical care was defined as ≥1 test (CD4 or VL) in 2016. Retained in continuous medical care was defined as ≥2 tests (CD4 or VL) ≥3 months apart in 2016. Viral suppression was defined as &lt;200 copies/mL on the most recent VL test in 2016. &#10;"/>
          <p:cNvPicPr>
            <a:picLocks noChangeAspect="1"/>
          </p:cNvPicPr>
          <p:nvPr/>
        </p:nvPicPr>
        <p:blipFill>
          <a:blip r:embed="rId3"/>
          <a:stretch>
            <a:fillRect/>
          </a:stretch>
        </p:blipFill>
        <p:spPr>
          <a:xfrm>
            <a:off x="314588" y="1062149"/>
            <a:ext cx="8699334" cy="3518397"/>
          </a:xfrm>
          <a:prstGeom prst="rect">
            <a:avLst/>
          </a:prstGeom>
        </p:spPr>
      </p:pic>
      <p:sp>
        <p:nvSpPr>
          <p:cNvPr id="11" name="TextBox 10"/>
          <p:cNvSpPr txBox="1"/>
          <p:nvPr/>
        </p:nvSpPr>
        <p:spPr>
          <a:xfrm>
            <a:off x="1239218" y="4580546"/>
            <a:ext cx="7904782" cy="400110"/>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Retained in continuous medical care was defined as ≥2 tests (CD4 or VL) ≥3 months apart in 2016. Viral suppression was defined as &lt;200 copies/mL on the most recent VL test in 2016. </a:t>
            </a:r>
          </a:p>
        </p:txBody>
      </p:sp>
    </p:spTree>
    <p:extLst>
      <p:ext uri="{BB962C8B-B14F-4D97-AF65-F5344CB8AC3E}">
        <p14:creationId xmlns:p14="http://schemas.microsoft.com/office/powerpoint/2010/main" val="25540652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8113" y="99239"/>
            <a:ext cx="8344100" cy="764727"/>
          </a:xfrm>
        </p:spPr>
        <p:txBody>
          <a:bodyPr/>
          <a:lstStyle/>
          <a:p>
            <a:pPr algn="ctr">
              <a:lnSpc>
                <a:spcPct val="100000"/>
              </a:lnSpc>
            </a:pPr>
            <a:r>
              <a:rPr lang="en-US" sz="2000" dirty="0" smtClean="0"/>
              <a:t> </a:t>
            </a:r>
            <a:br>
              <a:rPr lang="en-US" sz="2000" dirty="0" smtClean="0"/>
            </a:br>
            <a:r>
              <a:rPr lang="en-US" sz="2000" dirty="0"/>
              <a:t>Persons Living with Diagnosed or Undiagnosed HIV Infection </a:t>
            </a:r>
            <a:br>
              <a:rPr lang="en-US" sz="2000" dirty="0"/>
            </a:br>
            <a:r>
              <a:rPr lang="en-US" sz="2000" dirty="0"/>
              <a:t>HIV Care Continuum Outcomes, by </a:t>
            </a:r>
            <a:r>
              <a:rPr lang="en-US" sz="2000" dirty="0" smtClean="0"/>
              <a:t>Age, 2016—United </a:t>
            </a:r>
            <a:r>
              <a:rPr lang="en-US" sz="2000" dirty="0"/>
              <a:t>States</a:t>
            </a:r>
          </a:p>
        </p:txBody>
      </p:sp>
      <p:pic>
        <p:nvPicPr>
          <p:cNvPr id="4" name="Picture 3" descr="This slide presents the prevalence-based HIV care continuum for 2016 for persons living with diagnosed or undiagnosed HIV infection in the United States by age. Among 13-24 year olds living with HIV in the United States, 56% have received a diagnosis, 43% received HIV medical care in 2016, 31% were receiving continuous care, and 30% were virally suppressed. Among 25-34 year olds living with HIV in the United States, 71% have received a diagnosis, 53% received HIV medical care in 2016, 38% were receiving continuous care, and 40% were virally suppressed. Among 35-44 year olds living with HIV in the United States, 85% have received a diagnosis, 62% received HIV medical care in 2016, 47% were receiving continuous care, and 50% were virally suppressed. Among 45-54 year olds living with HIV in the United States, 92% have received a diagnosis, 69% received HIV medical care in 2016, 54% were receiving continuous care, and 59% were virally suppressed. Among people 55 years and older living with HIV in the United States, 94% have received a diagnosis, 69% received HIV medical care in 2016, 56% were receiving continuous care, and 60% were virally suppressed.&#10;&#10;Receipt of medical care was defined as ≥1 test (CD4 or VL) in 2016. Retained in continuous medical care was defined as ≥2 tests (CD4 or VL) ≥3 months apart in 2016. Viral suppression was defined as &lt;200 copies/mL on the most recent VL test in 2016. "/>
          <p:cNvPicPr>
            <a:picLocks noChangeAspect="1"/>
          </p:cNvPicPr>
          <p:nvPr/>
        </p:nvPicPr>
        <p:blipFill>
          <a:blip r:embed="rId3"/>
          <a:stretch>
            <a:fillRect/>
          </a:stretch>
        </p:blipFill>
        <p:spPr>
          <a:xfrm>
            <a:off x="273008" y="931078"/>
            <a:ext cx="8734309" cy="3409884"/>
          </a:xfrm>
          <a:prstGeom prst="rect">
            <a:avLst/>
          </a:prstGeom>
        </p:spPr>
      </p:pic>
      <p:sp>
        <p:nvSpPr>
          <p:cNvPr id="5" name="TextBox 4"/>
          <p:cNvSpPr txBox="1"/>
          <p:nvPr/>
        </p:nvSpPr>
        <p:spPr>
          <a:xfrm>
            <a:off x="1239218" y="4571438"/>
            <a:ext cx="7841172" cy="400110"/>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Retained in continuous medical care was defined as ≥2 tests (CD4 or VL) ≥3 months apart in 2016. Viral suppression was defined as &lt;200 copies/mL on the most recent VL test in 2016. </a:t>
            </a:r>
          </a:p>
        </p:txBody>
      </p:sp>
    </p:spTree>
    <p:extLst>
      <p:ext uri="{BB962C8B-B14F-4D97-AF65-F5344CB8AC3E}">
        <p14:creationId xmlns:p14="http://schemas.microsoft.com/office/powerpoint/2010/main" val="393555149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9945" y="8709"/>
            <a:ext cx="8665029" cy="821801"/>
          </a:xfrm>
        </p:spPr>
        <p:txBody>
          <a:bodyPr/>
          <a:lstStyle/>
          <a:p>
            <a:pPr algn="ctr">
              <a:lnSpc>
                <a:spcPct val="100000"/>
              </a:lnSpc>
            </a:pPr>
            <a:r>
              <a:rPr lang="en-US" sz="2000" dirty="0" smtClean="0"/>
              <a:t> </a:t>
            </a:r>
            <a:br>
              <a:rPr lang="en-US" sz="2000" dirty="0" smtClean="0"/>
            </a:br>
            <a:r>
              <a:rPr lang="en-US" sz="2000" dirty="0"/>
              <a:t>Persons Living with Diagnosed or Undiagnosed HIV Infection </a:t>
            </a:r>
            <a:br>
              <a:rPr lang="en-US" sz="2000" dirty="0"/>
            </a:br>
            <a:r>
              <a:rPr lang="en-US" sz="2000" dirty="0"/>
              <a:t>HIV Care Continuum Outcomes, by Race/Ethnicity</a:t>
            </a:r>
            <a:r>
              <a:rPr lang="en-US" sz="2000" dirty="0" smtClean="0"/>
              <a:t>, 2016—United States</a:t>
            </a:r>
            <a:endParaRPr lang="en-US" sz="2000" dirty="0"/>
          </a:p>
        </p:txBody>
      </p:sp>
      <p:pic>
        <p:nvPicPr>
          <p:cNvPr id="4" name="Picture 3" descr="This slide presents the prevalence-based HIV care continuum for 2016 for persons living with diagnosed or undiagnosed HIV infection in the United States by race/ethnicity. Among American Indians/Alaska Natives living with HIV in the United States, 82% have received a diagnosis, 60% received HIV medical care in 2016, 46% were receiving continuous care, and 49% were virally suppressed. Among Asians living with HIV in the United States, 81% have received a diagnosis, 59% received HIV medical care in 2016, 47% were receiving continuous care, and 54% were virally suppressed. Among Blacks/African Americans living with HIV in the United States, 85% have received a diagnosis, 61% received HIV medical care in 2016, 47% were receiving continuous care, and 48% were virally suppressed. Among Hispanics/Latinos living with HIV in the United States, 83% have received a diagnosis, 60% received HIV medical care in 2016, 49% were receiving continuous care, and 51% were virally suppressed. Among Native Hawaiians/other Pacific Islanders living with HIV in the United States, 82% have received a diagnosis, 60% received HIV medical care in 2016, 43% were receiving continuous care, and 54% were virally suppressed. Among Whites living with HIV in the United States, 89% have received a diagnosis, 69% received HIV medical care in 2016, 53% were receiving continuous care, and 60% were virally suppressed. Among people of multiple races living with HIV in the United States, 86% have received a diagnosis, 74% received HIV medical care in 2016, 58% were receiving continuous care, and 60% were virally suppressed.&#10;&#10;Receipt of medical care was defined as ≥1 test (CD4 or VL) in 2016. Retained in continuous medical care was defined as ≥2 tests (CD4 or VL) ≥3 months apart in 2016. Viral suppression was defined as &lt;200 copies/mL on the most recent VL test in 2016. Asian includes Asian/Pacific Islander legacy cases. Hispanics/Latinos can be of any race. "/>
          <p:cNvPicPr>
            <a:picLocks noChangeAspect="1"/>
          </p:cNvPicPr>
          <p:nvPr/>
        </p:nvPicPr>
        <p:blipFill>
          <a:blip r:embed="rId3"/>
          <a:stretch>
            <a:fillRect/>
          </a:stretch>
        </p:blipFill>
        <p:spPr>
          <a:xfrm>
            <a:off x="127631" y="818998"/>
            <a:ext cx="8888738" cy="3505504"/>
          </a:xfrm>
          <a:prstGeom prst="rect">
            <a:avLst/>
          </a:prstGeom>
        </p:spPr>
      </p:pic>
      <p:sp>
        <p:nvSpPr>
          <p:cNvPr id="6" name="TextBox 5"/>
          <p:cNvSpPr txBox="1"/>
          <p:nvPr/>
        </p:nvSpPr>
        <p:spPr>
          <a:xfrm>
            <a:off x="1227561" y="4459153"/>
            <a:ext cx="7833220" cy="553998"/>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Retained in continuous medical care was defined as ≥2 tests (CD4 or VL) ≥3 months apart in 2016. Viral suppression was defined as &lt;200 copies/mL on the most recent VL test in 2016. </a:t>
            </a:r>
            <a:r>
              <a:rPr lang="en-US" sz="1000" dirty="0">
                <a:solidFill>
                  <a:srgbClr val="5F5F5F"/>
                </a:solidFill>
                <a:latin typeface="Calibri" panose="020F0502020204030204" pitchFamily="34" charset="0"/>
              </a:rPr>
              <a:t>Asian includes Asian/Pacific Islander legacy cases. Hispanics/Latinos can be of any race</a:t>
            </a:r>
            <a:r>
              <a:rPr lang="en-US" sz="1000" dirty="0" smtClean="0">
                <a:solidFill>
                  <a:srgbClr val="5F5F5F"/>
                </a:solidFill>
                <a:latin typeface="Calibri" panose="020F0502020204030204" pitchFamily="34" charset="0"/>
              </a:rPr>
              <a:t>. </a:t>
            </a:r>
          </a:p>
        </p:txBody>
      </p:sp>
    </p:spTree>
    <p:extLst>
      <p:ext uri="{BB962C8B-B14F-4D97-AF65-F5344CB8AC3E}">
        <p14:creationId xmlns:p14="http://schemas.microsoft.com/office/powerpoint/2010/main" val="261637382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2711" y="197519"/>
            <a:ext cx="8552994" cy="716881"/>
          </a:xfrm>
        </p:spPr>
        <p:txBody>
          <a:bodyPr/>
          <a:lstStyle/>
          <a:p>
            <a:pPr algn="ctr">
              <a:lnSpc>
                <a:spcPct val="100000"/>
              </a:lnSpc>
            </a:pPr>
            <a:r>
              <a:rPr lang="en-US" sz="2000" dirty="0" smtClean="0"/>
              <a:t> </a:t>
            </a:r>
            <a:br>
              <a:rPr lang="en-US" sz="2000" dirty="0" smtClean="0"/>
            </a:br>
            <a:r>
              <a:rPr lang="en-US" sz="2000" dirty="0"/>
              <a:t>Persons Living with Diagnosed or Undiagnosed HIV Infection </a:t>
            </a:r>
            <a:br>
              <a:rPr lang="en-US" sz="2000" dirty="0"/>
            </a:br>
            <a:r>
              <a:rPr lang="en-US" sz="2000" dirty="0"/>
              <a:t>HIV Care Continuum Outcomes, by Transmission Category</a:t>
            </a:r>
            <a:r>
              <a:rPr lang="en-US" sz="2000" dirty="0" smtClean="0"/>
              <a:t>, 2016—United States</a:t>
            </a:r>
            <a:endParaRPr lang="en-US" sz="2000" dirty="0"/>
          </a:p>
        </p:txBody>
      </p:sp>
      <p:pic>
        <p:nvPicPr>
          <p:cNvPr id="4" name="Picture 3" descr="This slide presents the prevalence-based HIV care continuum for 2016 for persons living with diagnosed or undiagnosed HIV infection in the United States by transmission category. Among males living with HIV attributed to male-to-male sexual contact, 84% have received a diagnosis, 63% received HIV medical care in 2016, 49% were receiving continuous care, and 54% were virally suppressed. Among males living with HIV attributed to injection drug use, 94% have received a diagnosis, 59% received HIV medical care in 2016, 48% were receiving continuous care, and 48% were virally suppressed. Among females living with HIV attributed to injection drug use, 95% have received a diagnosis, 69% received HIV medical care in 2016, 54% were receiving continuous care, and 54% were virally suppressed. Among males living with HIV attributed to male-to-male sexual contact and injection drug use, 92% have received a diagnosis, 72% received HIV medical care in 2016, 57% were receiving continuous care, and 58% were virally suppressed. Among males living with HIV attributed to heterosexual sexual contact, 82% have received a diagnosis, 57% received HIV medical care in 2016, 45% were receiving continuous care, and 46% were virally suppressed. Among females living with HIV attributed to heterosexual sexual contact, 87% have received a diagnosis, 65% received HIV medical care in 2016, 50% were receiving continuous care, and 53% were virally suppressed."/>
          <p:cNvPicPr>
            <a:picLocks noChangeAspect="1"/>
          </p:cNvPicPr>
          <p:nvPr/>
        </p:nvPicPr>
        <p:blipFill>
          <a:blip r:embed="rId3"/>
          <a:stretch>
            <a:fillRect/>
          </a:stretch>
        </p:blipFill>
        <p:spPr>
          <a:xfrm>
            <a:off x="105211" y="1015043"/>
            <a:ext cx="8967993" cy="3346994"/>
          </a:xfrm>
          <a:prstGeom prst="rect">
            <a:avLst/>
          </a:prstGeom>
        </p:spPr>
      </p:pic>
      <p:sp>
        <p:nvSpPr>
          <p:cNvPr id="6" name="TextBox 5"/>
          <p:cNvSpPr txBox="1"/>
          <p:nvPr/>
        </p:nvSpPr>
        <p:spPr>
          <a:xfrm>
            <a:off x="1239218" y="4462680"/>
            <a:ext cx="7807797" cy="553998"/>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a:t>
            </a:r>
            <a:r>
              <a:rPr lang="en-US" sz="1000" dirty="0">
                <a:solidFill>
                  <a:srgbClr val="5F5F5F"/>
                </a:solidFill>
                <a:latin typeface="Calibri" panose="020F0502020204030204" pitchFamily="34" charset="0"/>
              </a:rPr>
              <a:t>Receipt of medical care was defined as ≥1 test (CD4 or VL) in </a:t>
            </a:r>
            <a:r>
              <a:rPr lang="en-US" sz="1000" dirty="0" smtClean="0">
                <a:solidFill>
                  <a:srgbClr val="5F5F5F"/>
                </a:solidFill>
                <a:latin typeface="Calibri" panose="020F0502020204030204" pitchFamily="34" charset="0"/>
              </a:rPr>
              <a:t>2016. </a:t>
            </a:r>
            <a:r>
              <a:rPr lang="en-US" sz="1000" dirty="0">
                <a:solidFill>
                  <a:srgbClr val="5F5F5F"/>
                </a:solidFill>
                <a:latin typeface="Calibri" panose="020F0502020204030204" pitchFamily="34" charset="0"/>
              </a:rPr>
              <a:t>Retained </a:t>
            </a:r>
            <a:r>
              <a:rPr lang="en-US" sz="1000" dirty="0" smtClean="0">
                <a:solidFill>
                  <a:srgbClr val="5F5F5F"/>
                </a:solidFill>
                <a:latin typeface="Calibri" panose="020F0502020204030204" pitchFamily="34" charset="0"/>
              </a:rPr>
              <a:t>in continuous medical care was defined as ≥2 tests (CD4 or VL) ≥3 months apart in 2016. Viral suppression was defined as &lt;200 copies/mL on the most recent VL test in 2016. </a:t>
            </a:r>
            <a:r>
              <a:rPr lang="en-US" sz="1000" dirty="0">
                <a:solidFill>
                  <a:srgbClr val="5F5F5F"/>
                </a:solidFill>
                <a:latin typeface="Calibri" panose="020F0502020204030204" pitchFamily="34" charset="0"/>
              </a:rPr>
              <a:t>Heterosexual contact </a:t>
            </a:r>
            <a:r>
              <a:rPr lang="en-US" sz="1000" dirty="0" smtClean="0">
                <a:solidFill>
                  <a:srgbClr val="5F5F5F"/>
                </a:solidFill>
                <a:latin typeface="Calibri" panose="020F0502020204030204" pitchFamily="34" charset="0"/>
              </a:rPr>
              <a:t>is </a:t>
            </a:r>
            <a:r>
              <a:rPr lang="en-US" sz="1000" dirty="0">
                <a:solidFill>
                  <a:srgbClr val="5F5F5F"/>
                </a:solidFill>
                <a:latin typeface="Calibri" panose="020F0502020204030204" pitchFamily="34" charset="0"/>
              </a:rPr>
              <a:t>with a person </a:t>
            </a:r>
            <a:r>
              <a:rPr lang="en-US" sz="1000" dirty="0" smtClean="0">
                <a:solidFill>
                  <a:srgbClr val="5F5F5F"/>
                </a:solidFill>
                <a:latin typeface="Calibri" panose="020F0502020204030204" pitchFamily="34" charset="0"/>
              </a:rPr>
              <a:t>known </a:t>
            </a:r>
            <a:r>
              <a:rPr lang="en-US" sz="1000" dirty="0">
                <a:solidFill>
                  <a:srgbClr val="5F5F5F"/>
                </a:solidFill>
                <a:latin typeface="Calibri" panose="020F0502020204030204" pitchFamily="34" charset="0"/>
              </a:rPr>
              <a:t>to have, or be at high risk for, HIV </a:t>
            </a:r>
            <a:r>
              <a:rPr lang="en-US" sz="1000" dirty="0" smtClean="0">
                <a:solidFill>
                  <a:srgbClr val="5F5F5F"/>
                </a:solidFill>
                <a:latin typeface="Calibri" panose="020F0502020204030204" pitchFamily="34" charset="0"/>
              </a:rPr>
              <a:t>infection. IDU</a:t>
            </a:r>
            <a:r>
              <a:rPr lang="en-US" sz="1000" dirty="0">
                <a:solidFill>
                  <a:srgbClr val="5F5F5F"/>
                </a:solidFill>
                <a:latin typeface="Calibri" panose="020F0502020204030204" pitchFamily="34" charset="0"/>
              </a:rPr>
              <a:t>, injection drug </a:t>
            </a:r>
            <a:r>
              <a:rPr lang="en-US" sz="1000" dirty="0" smtClean="0">
                <a:solidFill>
                  <a:srgbClr val="5F5F5F"/>
                </a:solidFill>
                <a:latin typeface="Calibri" panose="020F0502020204030204" pitchFamily="34" charset="0"/>
              </a:rPr>
              <a:t>use</a:t>
            </a:r>
            <a:endParaRPr lang="en-US" sz="1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8033557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620"/>
            <a:ext cx="8229600" cy="613828"/>
          </a:xfrm>
        </p:spPr>
        <p:txBody>
          <a:bodyPr/>
          <a:lstStyle/>
          <a:p>
            <a:pPr algn="ctr"/>
            <a:r>
              <a:rPr lang="en-US" sz="2000" dirty="0" smtClean="0"/>
              <a:t>National Indicators 	</a:t>
            </a:r>
            <a:endParaRPr lang="en-US" sz="2000" dirty="0"/>
          </a:p>
        </p:txBody>
      </p:sp>
      <p:sp>
        <p:nvSpPr>
          <p:cNvPr id="3" name="Text Placeholder 2"/>
          <p:cNvSpPr>
            <a:spLocks noGrp="1"/>
          </p:cNvSpPr>
          <p:nvPr>
            <p:ph type="body" sz="quarter" idx="10"/>
          </p:nvPr>
        </p:nvSpPr>
        <p:spPr>
          <a:xfrm>
            <a:off x="457200" y="819807"/>
            <a:ext cx="8229600" cy="3578772"/>
          </a:xfrm>
        </p:spPr>
        <p:txBody>
          <a:bodyPr/>
          <a:lstStyle/>
          <a:p>
            <a:r>
              <a:rPr lang="en-US" dirty="0" smtClean="0"/>
              <a:t>Represents the best available data for measuring progress</a:t>
            </a:r>
          </a:p>
          <a:p>
            <a:r>
              <a:rPr lang="en-US" dirty="0" smtClean="0"/>
              <a:t>Uses National HIV Surveillance System (NHSS) data</a:t>
            </a:r>
            <a:endParaRPr lang="en-US" strike="sngStrike" dirty="0" smtClean="0">
              <a:solidFill>
                <a:srgbClr val="FF0000"/>
              </a:solidFill>
            </a:endParaRPr>
          </a:p>
          <a:p>
            <a:pPr lvl="1"/>
            <a:r>
              <a:rPr lang="en-US" dirty="0" smtClean="0"/>
              <a:t>Timely and routine</a:t>
            </a:r>
          </a:p>
          <a:p>
            <a:pPr lvl="1"/>
            <a:r>
              <a:rPr lang="en-US" dirty="0" smtClean="0"/>
              <a:t>Can stratify by demographic characteristics</a:t>
            </a:r>
          </a:p>
          <a:p>
            <a:pPr lvl="1"/>
            <a:r>
              <a:rPr lang="en-US" dirty="0" smtClean="0"/>
              <a:t>Allow </a:t>
            </a:r>
            <a:r>
              <a:rPr lang="en-US" dirty="0"/>
              <a:t>states the ability to monitor </a:t>
            </a:r>
            <a:r>
              <a:rPr lang="en-US" dirty="0" smtClean="0"/>
              <a:t>their progress </a:t>
            </a:r>
            <a:r>
              <a:rPr lang="en-US" dirty="0"/>
              <a:t>toward </a:t>
            </a:r>
            <a:r>
              <a:rPr lang="en-US" dirty="0">
                <a:solidFill>
                  <a:srgbClr val="5F5F5F"/>
                </a:solidFill>
              </a:rPr>
              <a:t>national</a:t>
            </a:r>
            <a:r>
              <a:rPr lang="en-US" dirty="0"/>
              <a:t> goals in their jurisdictions </a:t>
            </a:r>
            <a:r>
              <a:rPr lang="en-US" dirty="0" smtClean="0"/>
              <a:t>using prioritized data sources available at the state level</a:t>
            </a:r>
          </a:p>
          <a:p>
            <a:r>
              <a:rPr lang="en-US" dirty="0" smtClean="0"/>
              <a:t>Uses different denominators for each measure</a:t>
            </a:r>
            <a:endParaRPr lang="en-US" dirty="0"/>
          </a:p>
        </p:txBody>
      </p:sp>
    </p:spTree>
    <p:extLst>
      <p:ext uri="{BB962C8B-B14F-4D97-AF65-F5344CB8AC3E}">
        <p14:creationId xmlns:p14="http://schemas.microsoft.com/office/powerpoint/2010/main" val="24036572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4"/>
            <a:ext cx="8229600" cy="475125"/>
          </a:xfrm>
        </p:spPr>
        <p:txBody>
          <a:bodyPr/>
          <a:lstStyle/>
          <a:p>
            <a:pPr algn="ctr"/>
            <a:r>
              <a:rPr lang="en-US" sz="2000" dirty="0" smtClean="0">
                <a:solidFill>
                  <a:srgbClr val="006166"/>
                </a:solidFill>
              </a:rPr>
              <a:t>Calculation of Indicators</a:t>
            </a:r>
            <a:endParaRPr lang="en-US" sz="2000" dirty="0"/>
          </a:p>
        </p:txBody>
      </p:sp>
      <p:sp>
        <p:nvSpPr>
          <p:cNvPr id="3" name="Text Placeholder 2"/>
          <p:cNvSpPr>
            <a:spLocks noGrp="1"/>
          </p:cNvSpPr>
          <p:nvPr>
            <p:ph type="body" sz="quarter" idx="10"/>
          </p:nvPr>
        </p:nvSpPr>
        <p:spPr>
          <a:xfrm>
            <a:off x="821797" y="785004"/>
            <a:ext cx="8001000" cy="3964547"/>
          </a:xfrm>
        </p:spPr>
        <p:txBody>
          <a:bodyPr/>
          <a:lstStyle/>
          <a:p>
            <a:r>
              <a:rPr lang="en-US" dirty="0" smtClean="0"/>
              <a:t>The following indicators only use data from areas with complete reporting of CD4 and viral load test results to CDC (41 states and the District of Columbia):</a:t>
            </a:r>
          </a:p>
          <a:p>
            <a:pPr lvl="1"/>
            <a:r>
              <a:rPr lang="en-US" dirty="0" smtClean="0"/>
              <a:t>Linkage to care (within 1 month)</a:t>
            </a:r>
          </a:p>
          <a:p>
            <a:pPr lvl="1"/>
            <a:r>
              <a:rPr lang="en-US" dirty="0" smtClean="0"/>
              <a:t>Receipt of care</a:t>
            </a:r>
          </a:p>
          <a:p>
            <a:pPr lvl="1"/>
            <a:r>
              <a:rPr lang="en-US" dirty="0" smtClean="0"/>
              <a:t>Retention in care</a:t>
            </a:r>
          </a:p>
          <a:p>
            <a:pPr lvl="1"/>
            <a:r>
              <a:rPr lang="en-US" dirty="0" smtClean="0"/>
              <a:t>Viral suppression</a:t>
            </a:r>
          </a:p>
          <a:p>
            <a:endParaRPr lang="en-US" dirty="0"/>
          </a:p>
        </p:txBody>
      </p:sp>
    </p:spTree>
    <p:extLst>
      <p:ext uri="{BB962C8B-B14F-4D97-AF65-F5344CB8AC3E}">
        <p14:creationId xmlns:p14="http://schemas.microsoft.com/office/powerpoint/2010/main" val="418974013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55"/>
            <a:ext cx="8229600" cy="676890"/>
          </a:xfrm>
        </p:spPr>
        <p:txBody>
          <a:bodyPr/>
          <a:lstStyle/>
          <a:p>
            <a:pPr algn="ctr"/>
            <a:r>
              <a:rPr lang="en-US" sz="2000" dirty="0" smtClean="0">
                <a:solidFill>
                  <a:srgbClr val="006166"/>
                </a:solidFill>
              </a:rPr>
              <a:t>Calculation of Indicators</a:t>
            </a:r>
            <a:endParaRPr lang="en-US" sz="2000" dirty="0"/>
          </a:p>
        </p:txBody>
      </p:sp>
      <p:sp>
        <p:nvSpPr>
          <p:cNvPr id="3" name="Text Placeholder 2"/>
          <p:cNvSpPr>
            <a:spLocks noGrp="1"/>
          </p:cNvSpPr>
          <p:nvPr>
            <p:ph type="body" sz="quarter" idx="10"/>
          </p:nvPr>
        </p:nvSpPr>
        <p:spPr>
          <a:xfrm>
            <a:off x="457199" y="756745"/>
            <a:ext cx="8424407" cy="4194571"/>
          </a:xfrm>
        </p:spPr>
        <p:txBody>
          <a:bodyPr/>
          <a:lstStyle/>
          <a:p>
            <a:r>
              <a:rPr lang="en-US" dirty="0" smtClean="0"/>
              <a:t>Linkage to care</a:t>
            </a:r>
          </a:p>
          <a:p>
            <a:pPr lvl="1"/>
            <a:r>
              <a:rPr lang="en-US" dirty="0" smtClean="0"/>
              <a:t>Numerator: </a:t>
            </a:r>
            <a:r>
              <a:rPr lang="en-US" dirty="0"/>
              <a:t>Persons aged ≥13 years </a:t>
            </a:r>
            <a:r>
              <a:rPr lang="en-US" dirty="0" smtClean="0">
                <a:solidFill>
                  <a:srgbClr val="5F5F5F"/>
                </a:solidFill>
              </a:rPr>
              <a:t>with HIV </a:t>
            </a:r>
            <a:r>
              <a:rPr lang="en-US" dirty="0" smtClean="0"/>
              <a:t>diagnosed during 2017 </a:t>
            </a:r>
            <a:r>
              <a:rPr lang="en-US" dirty="0"/>
              <a:t>and who had </a:t>
            </a:r>
            <a:r>
              <a:rPr lang="en-US" dirty="0" smtClean="0"/>
              <a:t>≥1 viral </a:t>
            </a:r>
            <a:r>
              <a:rPr lang="en-US" dirty="0"/>
              <a:t>load </a:t>
            </a:r>
            <a:r>
              <a:rPr lang="en-US" dirty="0" smtClean="0"/>
              <a:t>(VL) or </a:t>
            </a:r>
            <a:r>
              <a:rPr lang="en-US" dirty="0"/>
              <a:t>CD4 </a:t>
            </a:r>
            <a:r>
              <a:rPr lang="en-US" dirty="0" smtClean="0"/>
              <a:t>test </a:t>
            </a:r>
            <a:r>
              <a:rPr lang="en-US" dirty="0"/>
              <a:t>within 1 month of HIV diagnosis </a:t>
            </a:r>
            <a:endParaRPr lang="en-US" dirty="0" smtClean="0"/>
          </a:p>
          <a:p>
            <a:pPr lvl="1"/>
            <a:r>
              <a:rPr lang="en-US" dirty="0" smtClean="0"/>
              <a:t>Denominator: </a:t>
            </a:r>
            <a:r>
              <a:rPr lang="en-US" dirty="0"/>
              <a:t>Persons aged ≥13 years </a:t>
            </a:r>
            <a:r>
              <a:rPr lang="en-US" dirty="0" smtClean="0">
                <a:solidFill>
                  <a:srgbClr val="5F5F5F"/>
                </a:solidFill>
              </a:rPr>
              <a:t>with HIV</a:t>
            </a:r>
            <a:r>
              <a:rPr lang="en-US" dirty="0" smtClean="0">
                <a:solidFill>
                  <a:srgbClr val="FF0000"/>
                </a:solidFill>
              </a:rPr>
              <a:t> </a:t>
            </a:r>
            <a:r>
              <a:rPr lang="en-US" dirty="0" smtClean="0">
                <a:solidFill>
                  <a:srgbClr val="5F5F5F"/>
                </a:solidFill>
              </a:rPr>
              <a:t>infection </a:t>
            </a:r>
            <a:r>
              <a:rPr lang="en-US" dirty="0" smtClean="0"/>
              <a:t>diagnosed during 2017 (41 </a:t>
            </a:r>
            <a:r>
              <a:rPr lang="en-US" dirty="0"/>
              <a:t>states and the District of Columbia)</a:t>
            </a:r>
            <a:endParaRPr lang="en-US" dirty="0" smtClean="0"/>
          </a:p>
          <a:p>
            <a:endParaRPr lang="en-US" dirty="0"/>
          </a:p>
        </p:txBody>
      </p:sp>
    </p:spTree>
    <p:extLst>
      <p:ext uri="{BB962C8B-B14F-4D97-AF65-F5344CB8AC3E}">
        <p14:creationId xmlns:p14="http://schemas.microsoft.com/office/powerpoint/2010/main" val="32359196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4" y="133673"/>
            <a:ext cx="8229600" cy="514398"/>
          </a:xfrm>
        </p:spPr>
        <p:txBody>
          <a:bodyPr/>
          <a:lstStyle/>
          <a:p>
            <a:pPr algn="ctr"/>
            <a:r>
              <a:rPr lang="en-US" sz="2000" dirty="0" smtClean="0">
                <a:solidFill>
                  <a:srgbClr val="006166"/>
                </a:solidFill>
              </a:rPr>
              <a:t>Calculation of Indicators</a:t>
            </a:r>
            <a:endParaRPr lang="en-US" sz="2000" dirty="0">
              <a:solidFill>
                <a:srgbClr val="5F5F5F"/>
              </a:solidFill>
            </a:endParaRPr>
          </a:p>
        </p:txBody>
      </p:sp>
      <p:sp>
        <p:nvSpPr>
          <p:cNvPr id="3" name="Text Placeholder 2"/>
          <p:cNvSpPr>
            <a:spLocks noGrp="1"/>
          </p:cNvSpPr>
          <p:nvPr>
            <p:ph type="body" sz="quarter" idx="10"/>
          </p:nvPr>
        </p:nvSpPr>
        <p:spPr>
          <a:xfrm>
            <a:off x="283806" y="794055"/>
            <a:ext cx="8543136" cy="3880766"/>
          </a:xfrm>
        </p:spPr>
        <p:txBody>
          <a:bodyPr/>
          <a:lstStyle/>
          <a:p>
            <a:r>
              <a:rPr lang="en-US" dirty="0">
                <a:solidFill>
                  <a:srgbClr val="5F5F5F"/>
                </a:solidFill>
              </a:rPr>
              <a:t>Receipt of care, Retention in care, Viral </a:t>
            </a:r>
            <a:r>
              <a:rPr lang="en-US" dirty="0" smtClean="0">
                <a:solidFill>
                  <a:srgbClr val="5F5F5F"/>
                </a:solidFill>
              </a:rPr>
              <a:t>suppression</a:t>
            </a:r>
          </a:p>
          <a:p>
            <a:pPr lvl="1"/>
            <a:r>
              <a:rPr lang="en-US" dirty="0" smtClean="0">
                <a:solidFill>
                  <a:srgbClr val="5F5F5F"/>
                </a:solidFill>
              </a:rPr>
              <a:t>Numerator:</a:t>
            </a:r>
          </a:p>
          <a:p>
            <a:pPr lvl="2"/>
            <a:r>
              <a:rPr lang="en-US" dirty="0"/>
              <a:t>Receipt of care: Persons with ≥1 test (CD4 or VL) in </a:t>
            </a:r>
            <a:r>
              <a:rPr lang="en-US" dirty="0" smtClean="0"/>
              <a:t>2016</a:t>
            </a:r>
          </a:p>
          <a:p>
            <a:pPr lvl="2"/>
            <a:r>
              <a:rPr lang="en-US" dirty="0" smtClean="0"/>
              <a:t>Retention in care: Persons with ≥2 tests (CD4 or VL) ≥3 months apart in 2016</a:t>
            </a:r>
          </a:p>
          <a:p>
            <a:pPr lvl="2"/>
            <a:r>
              <a:rPr lang="en-US" dirty="0" smtClean="0"/>
              <a:t>Viral </a:t>
            </a:r>
            <a:r>
              <a:rPr lang="en-US" dirty="0"/>
              <a:t>suppression: Persons with &lt;200 copies/mL on their most recent VL test in </a:t>
            </a:r>
            <a:r>
              <a:rPr lang="en-US" dirty="0" smtClean="0"/>
              <a:t>2016</a:t>
            </a:r>
          </a:p>
          <a:p>
            <a:pPr lvl="1"/>
            <a:r>
              <a:rPr lang="en-US" dirty="0" smtClean="0"/>
              <a:t>Denominator: Persons aged </a:t>
            </a:r>
            <a:r>
              <a:rPr lang="en-US" dirty="0"/>
              <a:t>≥13 years </a:t>
            </a:r>
            <a:r>
              <a:rPr lang="en-US" dirty="0" smtClean="0">
                <a:solidFill>
                  <a:srgbClr val="5F5F5F"/>
                </a:solidFill>
              </a:rPr>
              <a:t>with HIV diagnosed by the end of 2015 and alive at year-end 2016 (41 </a:t>
            </a:r>
            <a:r>
              <a:rPr lang="en-US" dirty="0">
                <a:solidFill>
                  <a:srgbClr val="5F5F5F"/>
                </a:solidFill>
              </a:rPr>
              <a:t>states and the District of Columbia)</a:t>
            </a:r>
          </a:p>
          <a:p>
            <a:pPr marL="457200" lvl="1" indent="0">
              <a:buNone/>
            </a:pPr>
            <a:endParaRPr lang="en-US" b="1" dirty="0" smtClean="0"/>
          </a:p>
          <a:p>
            <a:pPr marL="0" indent="0">
              <a:buNone/>
            </a:pPr>
            <a:endParaRPr lang="en-US" dirty="0" smtClean="0"/>
          </a:p>
          <a:p>
            <a:endParaRPr lang="en-US" dirty="0"/>
          </a:p>
        </p:txBody>
      </p:sp>
    </p:spTree>
    <p:extLst>
      <p:ext uri="{BB962C8B-B14F-4D97-AF65-F5344CB8AC3E}">
        <p14:creationId xmlns:p14="http://schemas.microsoft.com/office/powerpoint/2010/main" val="7689663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 y="180916"/>
            <a:ext cx="8825948" cy="609880"/>
          </a:xfrm>
        </p:spPr>
        <p:txBody>
          <a:bodyPr/>
          <a:lstStyle/>
          <a:p>
            <a:pPr algn="ctr">
              <a:lnSpc>
                <a:spcPct val="100000"/>
              </a:lnSpc>
            </a:pPr>
            <a:r>
              <a:rPr lang="en-US" sz="2000" dirty="0" smtClean="0">
                <a:solidFill>
                  <a:srgbClr val="006166"/>
                </a:solidFill>
              </a:rPr>
              <a:t>HIV Surveillance Reporting Areas with Complete Reporting of CD4 and Viral Load Test Results to CDC, as of December 2018</a:t>
            </a:r>
            <a:endParaRPr lang="en-US" sz="2000" dirty="0"/>
          </a:p>
        </p:txBody>
      </p:sp>
      <p:pic>
        <p:nvPicPr>
          <p:cNvPr id="5" name="Picture 4" descr="Forty-one states and the District of Columbia had complete reporting of CD4 and viral load test results, and were included in analyses of linkage to care, receipt of and retention in care, and viral suppression.&#10;&#10;Complete reporting was defined as: The jurisdiction’s laws/regulations required the reporting of all CD4 and viral load results to the state or local health department. Laboratories that perform HIV-related testing for the jurisdiction had reported a minimum of 95% of HIV-related test results to the state or local health department. As of December 31, 2018, the jurisdiction had reported (to CDC) at least 95% of all CD4 and viral load test results received from January 2016 through September 2018.  &#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 &#10;"/>
          <p:cNvPicPr>
            <a:picLocks noChangeAspect="1"/>
          </p:cNvPicPr>
          <p:nvPr/>
        </p:nvPicPr>
        <p:blipFill>
          <a:blip r:embed="rId3"/>
          <a:stretch>
            <a:fillRect/>
          </a:stretch>
        </p:blipFill>
        <p:spPr>
          <a:xfrm>
            <a:off x="1352335" y="780492"/>
            <a:ext cx="6439329" cy="3582515"/>
          </a:xfrm>
          <a:prstGeom prst="rect">
            <a:avLst/>
          </a:prstGeom>
        </p:spPr>
      </p:pic>
      <p:sp>
        <p:nvSpPr>
          <p:cNvPr id="106" name="TextBox 105"/>
          <p:cNvSpPr txBox="1"/>
          <p:nvPr/>
        </p:nvSpPr>
        <p:spPr>
          <a:xfrm>
            <a:off x="1239218" y="4378433"/>
            <a:ext cx="7924985" cy="707886"/>
          </a:xfrm>
          <a:prstGeom prst="rect">
            <a:avLst/>
          </a:prstGeom>
          <a:noFill/>
        </p:spPr>
        <p:txBody>
          <a:bodyPr wrap="square" rtlCol="0">
            <a:spAutoFit/>
          </a:bodyPr>
          <a:lstStyle/>
          <a:p>
            <a:pPr eaLnBrk="1" hangingPunct="1">
              <a:spcBef>
                <a:spcPts val="0"/>
              </a:spcBef>
              <a:defRPr/>
            </a:pPr>
            <a:r>
              <a:rPr lang="en-US" sz="1000" dirty="0">
                <a:solidFill>
                  <a:srgbClr val="5F5F5F"/>
                </a:solidFill>
                <a:latin typeface="Calibri" panose="020F0502020204030204" pitchFamily="34" charset="0"/>
              </a:rPr>
              <a:t>Note. </a:t>
            </a:r>
            <a:r>
              <a:rPr lang="en-US" sz="1000" dirty="0" smtClean="0">
                <a:solidFill>
                  <a:srgbClr val="5F5F5F"/>
                </a:solidFill>
                <a:latin typeface="Calibri" panose="020F0502020204030204" pitchFamily="34" charset="0"/>
              </a:rPr>
              <a:t>Complete reporting was defined as: </a:t>
            </a:r>
            <a:r>
              <a:rPr lang="en-US" sz="1000" dirty="0">
                <a:solidFill>
                  <a:srgbClr val="5F5F5F"/>
                </a:solidFill>
                <a:latin typeface="Calibri" panose="020F0502020204030204" pitchFamily="34" charset="0"/>
              </a:rPr>
              <a:t>The jurisdiction’s laws/regulations required the reporting of all CD4 and viral load results to the state or local health department. </a:t>
            </a:r>
            <a:r>
              <a:rPr lang="en-US" sz="1000" dirty="0" smtClean="0">
                <a:solidFill>
                  <a:srgbClr val="5F5F5F"/>
                </a:solidFill>
                <a:latin typeface="Calibri" panose="020F0502020204030204" pitchFamily="34" charset="0"/>
              </a:rPr>
              <a:t>Laboratories </a:t>
            </a:r>
            <a:r>
              <a:rPr lang="en-US" sz="1000" dirty="0">
                <a:solidFill>
                  <a:srgbClr val="5F5F5F"/>
                </a:solidFill>
                <a:latin typeface="Calibri" panose="020F0502020204030204" pitchFamily="34" charset="0"/>
              </a:rPr>
              <a:t>that perform HIV-related testing for the jurisdiction had reported a minimum of 95% of HIV-related test results to the state or local health department. </a:t>
            </a:r>
            <a:r>
              <a:rPr lang="en-US" sz="1000" dirty="0" smtClean="0">
                <a:solidFill>
                  <a:srgbClr val="5F5F5F"/>
                </a:solidFill>
                <a:latin typeface="Calibri" panose="020F0502020204030204" pitchFamily="34" charset="0"/>
              </a:rPr>
              <a:t>As </a:t>
            </a:r>
            <a:r>
              <a:rPr lang="en-US" sz="1000" dirty="0">
                <a:solidFill>
                  <a:srgbClr val="5F5F5F"/>
                </a:solidFill>
                <a:latin typeface="Calibri" panose="020F0502020204030204" pitchFamily="34" charset="0"/>
              </a:rPr>
              <a:t>of December 31, </a:t>
            </a:r>
            <a:r>
              <a:rPr lang="en-US" sz="1000" dirty="0" smtClean="0">
                <a:solidFill>
                  <a:srgbClr val="5F5F5F"/>
                </a:solidFill>
                <a:latin typeface="Calibri" panose="020F0502020204030204" pitchFamily="34" charset="0"/>
              </a:rPr>
              <a:t>2018, </a:t>
            </a:r>
            <a:r>
              <a:rPr lang="en-US" sz="1000" dirty="0">
                <a:solidFill>
                  <a:srgbClr val="5F5F5F"/>
                </a:solidFill>
                <a:latin typeface="Calibri" panose="020F0502020204030204" pitchFamily="34" charset="0"/>
              </a:rPr>
              <a:t>the jurisdiction had reported (to CDC) at least 95% of all CD4 and viral load test results received from January </a:t>
            </a:r>
            <a:r>
              <a:rPr lang="en-US" sz="1000" dirty="0" smtClean="0">
                <a:solidFill>
                  <a:srgbClr val="5F5F5F"/>
                </a:solidFill>
                <a:latin typeface="Calibri" panose="020F0502020204030204" pitchFamily="34" charset="0"/>
              </a:rPr>
              <a:t>2016 </a:t>
            </a:r>
            <a:r>
              <a:rPr lang="en-US" sz="1000" dirty="0">
                <a:solidFill>
                  <a:srgbClr val="5F5F5F"/>
                </a:solidFill>
                <a:latin typeface="Calibri" panose="020F0502020204030204" pitchFamily="34" charset="0"/>
              </a:rPr>
              <a:t>through September </a:t>
            </a:r>
            <a:r>
              <a:rPr lang="en-US" sz="1000" dirty="0" smtClean="0">
                <a:solidFill>
                  <a:srgbClr val="5F5F5F"/>
                </a:solidFill>
                <a:latin typeface="Calibri" panose="020F0502020204030204" pitchFamily="34" charset="0"/>
              </a:rPr>
              <a:t>2018.</a:t>
            </a:r>
          </a:p>
        </p:txBody>
      </p:sp>
    </p:spTree>
    <p:extLst>
      <p:ext uri="{BB962C8B-B14F-4D97-AF65-F5344CB8AC3E}">
        <p14:creationId xmlns:p14="http://schemas.microsoft.com/office/powerpoint/2010/main" val="35580506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173" y="232543"/>
            <a:ext cx="8794142" cy="685177"/>
          </a:xfrm>
        </p:spPr>
        <p:txBody>
          <a:bodyPr/>
          <a:lstStyle/>
          <a:p>
            <a:pPr algn="ctr">
              <a:lnSpc>
                <a:spcPct val="100000"/>
              </a:lnSpc>
            </a:pPr>
            <a:r>
              <a:rPr lang="en-US" sz="2000" dirty="0" smtClean="0"/>
              <a:t>Linkage to HIV Medical Care within 1 Month after HIV Diagnosis during 2017, among </a:t>
            </a:r>
            <a:r>
              <a:rPr lang="en-US" sz="2000" dirty="0"/>
              <a:t>P</a:t>
            </a:r>
            <a:r>
              <a:rPr lang="en-US" sz="2000" dirty="0" smtClean="0"/>
              <a:t>ersons </a:t>
            </a:r>
            <a:r>
              <a:rPr lang="en-US" sz="2000" dirty="0"/>
              <a:t>A</a:t>
            </a:r>
            <a:r>
              <a:rPr lang="en-US" sz="2000" dirty="0" smtClean="0"/>
              <a:t>ged ≥13 </a:t>
            </a:r>
            <a:r>
              <a:rPr lang="en-US" sz="2000" dirty="0"/>
              <a:t>Y</a:t>
            </a:r>
            <a:r>
              <a:rPr lang="en-US" sz="2000" dirty="0" smtClean="0"/>
              <a:t>ears, by Sex—41 States and the District of Columbia</a:t>
            </a:r>
            <a:endParaRPr lang="en-US" sz="2000" dirty="0"/>
          </a:p>
        </p:txBody>
      </p:sp>
      <p:pic>
        <p:nvPicPr>
          <p:cNvPr id="7" name="Picture 6" descr="This graph presents the percentage of persons with HIV infection diagnosed during 2017 who were linked to care within 1 month of diagnosis. Overall, 78.3% of persons with HIV diagnosed in 2017 were linked to care within 1 month. Linkage to care was similar among females (79.0%) and males (78.2%).&#10;&#10;Linkage was defined as having at least one CD4 or viral load test within 1 month of diagnosis. The estimates for linkage are based on data from 42 areas with complete reporting of CD4 and viral load test results to CDC as of December 2018.&#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
          <p:cNvPicPr>
            <a:picLocks noChangeAspect="1"/>
          </p:cNvPicPr>
          <p:nvPr/>
        </p:nvPicPr>
        <p:blipFill>
          <a:blip r:embed="rId3"/>
          <a:stretch>
            <a:fillRect/>
          </a:stretch>
        </p:blipFill>
        <p:spPr>
          <a:xfrm>
            <a:off x="507127" y="1040813"/>
            <a:ext cx="8234202" cy="3360646"/>
          </a:xfrm>
          <a:prstGeom prst="rect">
            <a:avLst/>
          </a:prstGeom>
        </p:spPr>
      </p:pic>
      <p:sp>
        <p:nvSpPr>
          <p:cNvPr id="15" name="TextBox 14"/>
          <p:cNvSpPr txBox="1"/>
          <p:nvPr/>
        </p:nvSpPr>
        <p:spPr>
          <a:xfrm>
            <a:off x="1239218" y="4766930"/>
            <a:ext cx="7904782" cy="246221"/>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Linkage to HIV medical care was defined as having a CD4 or VL test ≤1 month after HIV diagnosis. </a:t>
            </a:r>
          </a:p>
        </p:txBody>
      </p:sp>
    </p:spTree>
    <p:extLst>
      <p:ext uri="{BB962C8B-B14F-4D97-AF65-F5344CB8AC3E}">
        <p14:creationId xmlns:p14="http://schemas.microsoft.com/office/powerpoint/2010/main" val="20719672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02" y="205979"/>
            <a:ext cx="8825947" cy="708421"/>
          </a:xfrm>
        </p:spPr>
        <p:txBody>
          <a:bodyPr/>
          <a:lstStyle/>
          <a:p>
            <a:pPr algn="ctr">
              <a:lnSpc>
                <a:spcPct val="100000"/>
              </a:lnSpc>
            </a:pPr>
            <a:r>
              <a:rPr lang="en-US" sz="2000" dirty="0"/>
              <a:t>Linkage to HIV Medical Care </a:t>
            </a:r>
            <a:r>
              <a:rPr lang="en-US" sz="2000" dirty="0" smtClean="0"/>
              <a:t>within 1 Month </a:t>
            </a:r>
            <a:r>
              <a:rPr lang="en-US" sz="2000" dirty="0"/>
              <a:t>after HIV Diagnosis during </a:t>
            </a:r>
            <a:r>
              <a:rPr lang="en-US" sz="2000" dirty="0" smtClean="0"/>
              <a:t>2017, </a:t>
            </a:r>
            <a:r>
              <a:rPr lang="en-US" sz="2000" dirty="0"/>
              <a:t>among P</a:t>
            </a:r>
            <a:r>
              <a:rPr lang="en-US" sz="2000" dirty="0" smtClean="0"/>
              <a:t>ersons </a:t>
            </a:r>
            <a:r>
              <a:rPr lang="en-US" sz="2000" dirty="0"/>
              <a:t>A</a:t>
            </a:r>
            <a:r>
              <a:rPr lang="en-US" sz="2000" dirty="0" smtClean="0"/>
              <a:t>ged </a:t>
            </a:r>
            <a:r>
              <a:rPr lang="en-US" sz="2000" dirty="0"/>
              <a:t>≥13 Y</a:t>
            </a:r>
            <a:r>
              <a:rPr lang="en-US" sz="2000" dirty="0" smtClean="0"/>
              <a:t>ears, by Age—41 </a:t>
            </a:r>
            <a:r>
              <a:rPr lang="en-US" sz="2000" dirty="0"/>
              <a:t>States and the District of Columbia</a:t>
            </a:r>
          </a:p>
        </p:txBody>
      </p:sp>
      <p:pic>
        <p:nvPicPr>
          <p:cNvPr id="10" name="Picture 9" descr="This graph presents the percentage of persons with HIV diagnosed during 2017 who were linked to care within 1 month of diagnosis by age group. The percentage of persons linked to care increased with age. Among persons aged 13 to 24 years, 75.0% were linked to care within 1 month of diagnosis, while 81.6% of persons aged 55 years or older were linked within 1 month. &#10;&#10;Linkage was defined as having at least one CD4 or viral load test within 1 month of diagnosis. The estimates for linkage are based on data from 42 areas with complete reporting of CD4 and viral load results to CDC as of December 2018.&#10;&#10;The following 41 states had complete reporting of CD4 and viral load results: Alabama, Alaska, California, Colorado, Connecticut, Delaware, Florida, Georgia, Hawaii, Illinois, Indiana, Iowa, Louisiana, Maine, Maryland, Massachusetts, Michigan, Minnesota, Mississippi, Missouri, Montana, Nebraska, New Hampshire, New Mexico, New York, North Carolina, North Dakota, Ohio, Oklahoma, Oregon, Rhode Island, South Carolina, South Dakota, Tennessee, Texas, Utah, Virginia, Washington, West Virginia, Wisconsin, and Wyoming."/>
          <p:cNvPicPr>
            <a:picLocks noChangeAspect="1"/>
          </p:cNvPicPr>
          <p:nvPr/>
        </p:nvPicPr>
        <p:blipFill>
          <a:blip r:embed="rId3"/>
          <a:stretch>
            <a:fillRect/>
          </a:stretch>
        </p:blipFill>
        <p:spPr>
          <a:xfrm>
            <a:off x="562062" y="1130099"/>
            <a:ext cx="8073090" cy="3445243"/>
          </a:xfrm>
          <a:prstGeom prst="rect">
            <a:avLst/>
          </a:prstGeom>
        </p:spPr>
      </p:pic>
      <p:sp>
        <p:nvSpPr>
          <p:cNvPr id="5" name="TextBox 4"/>
          <p:cNvSpPr txBox="1"/>
          <p:nvPr/>
        </p:nvSpPr>
        <p:spPr>
          <a:xfrm>
            <a:off x="1239218" y="4755169"/>
            <a:ext cx="7891551" cy="246221"/>
          </a:xfrm>
          <a:prstGeom prst="rect">
            <a:avLst/>
          </a:prstGeom>
          <a:noFill/>
        </p:spPr>
        <p:txBody>
          <a:bodyPr wrap="square" rtlCol="0">
            <a:spAutoFit/>
          </a:bodyPr>
          <a:lstStyle/>
          <a:p>
            <a:r>
              <a:rPr lang="en-US" sz="1000" dirty="0" smtClean="0">
                <a:solidFill>
                  <a:srgbClr val="5F5F5F"/>
                </a:solidFill>
                <a:latin typeface="Calibri" panose="020F0502020204030204" pitchFamily="34" charset="0"/>
              </a:rPr>
              <a:t>Note. Linkage to HIV medical care was defined as having a CD4 or VL test ≤1 month after HIV diagnosis. </a:t>
            </a:r>
          </a:p>
        </p:txBody>
      </p:sp>
    </p:spTree>
    <p:extLst>
      <p:ext uri="{BB962C8B-B14F-4D97-AF65-F5344CB8AC3E}">
        <p14:creationId xmlns:p14="http://schemas.microsoft.com/office/powerpoint/2010/main" val="429156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519C3A-F198-478C-A5B7-B527AD87E044}"/>
</file>

<file path=customXml/itemProps2.xml><?xml version="1.0" encoding="utf-8"?>
<ds:datastoreItem xmlns:ds="http://schemas.openxmlformats.org/officeDocument/2006/customXml" ds:itemID="{3017AA9F-65C0-40AA-B86E-4E17EE8E7C7B}"/>
</file>

<file path=customXml/itemProps3.xml><?xml version="1.0" encoding="utf-8"?>
<ds:datastoreItem xmlns:ds="http://schemas.openxmlformats.org/officeDocument/2006/customXml" ds:itemID="{872A4735-C2A4-47AB-8E9D-8B84DBAFCA9D}"/>
</file>

<file path=docProps/app.xml><?xml version="1.0" encoding="utf-8"?>
<Properties xmlns="http://schemas.openxmlformats.org/officeDocument/2006/extended-properties" xmlns:vt="http://schemas.openxmlformats.org/officeDocument/2006/docPropsVTypes">
  <Template/>
  <TotalTime>9406</TotalTime>
  <Words>6442</Words>
  <Application>Microsoft Office PowerPoint</Application>
  <PresentationFormat>On-screen Show (16:9)</PresentationFormat>
  <Paragraphs>199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Courier New</vt:lpstr>
      <vt:lpstr>Arial</vt:lpstr>
      <vt:lpstr>Calibri</vt:lpstr>
      <vt:lpstr>Myriad Web Pro</vt:lpstr>
      <vt:lpstr>Wingdings</vt:lpstr>
      <vt:lpstr>NCEH_ATSDR_combined</vt:lpstr>
      <vt:lpstr>Selected National HIV Prevention and Care Outcomes</vt:lpstr>
      <vt:lpstr>Selected National HIV Prevention and Care Outcomes</vt:lpstr>
      <vt:lpstr>National Indicators  </vt:lpstr>
      <vt:lpstr>Calculation of Indicators</vt:lpstr>
      <vt:lpstr>Calculation of Indicators</vt:lpstr>
      <vt:lpstr>Calculation of Indicators</vt:lpstr>
      <vt:lpstr>HIV Surveillance Reporting Areas with Complete Reporting of CD4 and Viral Load Test Results to CDC, as of December 2018</vt:lpstr>
      <vt:lpstr>Linkage to HIV Medical Care within 1 Month after HIV Diagnosis during 2017, among Persons Aged ≥13 Years, by Sex—41 States and the District of Columbia</vt:lpstr>
      <vt:lpstr>Linkage to HIV Medical Care within 1 Month after HIV Diagnosis during 2017, among Persons Aged ≥13 Years, by Age—41 States and the District of Columbia</vt:lpstr>
      <vt:lpstr>Linkage to HIV Medical Care within 1 Month after HIV Diagnosis during 2017, among Persons Aged ≥13 Years, by Race/Ethnicity—41 States and the District of Columbia</vt:lpstr>
      <vt:lpstr>Linkage to HIV Medical Care within 1 Month after HIV Diagnosis during 2017, among Persons Aged ≥13 Years, by Transmission Category—41 States and the District of Columbia</vt:lpstr>
      <vt:lpstr>Linkage to HIV Medical Care within 1 Month after HIV Diagnosis during 2017, among Persons Aged ≥13 Years—41 States and the District of Columbia</vt:lpstr>
      <vt:lpstr>  Receipt of HIV Medical Care, Retention in care, and Viral Suppression among Persons Aged ≥13 Years Living with Diagnosed HIV Infection, by Sex  2016—41 States and the District of Columbia</vt:lpstr>
      <vt:lpstr>  Receipt of HIV Medical Care, Retention in care, and Viral Suppression among Persons Aged ≥13 Years Living with Diagnosed HIV Infection, by Age  2016—41 States and the District of Columbia</vt:lpstr>
      <vt:lpstr>  Receipt of HIV Medical Care, Retention in Care, and Viral Suppression among Persons Aged ≥13 Years Living with Diagnosed HIV Infection, by Race/Ethnicity 2016—41 States and the District of Columbia</vt:lpstr>
      <vt:lpstr>  Receipt of HIV Medical Care, Retention in Care, and Viral Suppression among Persons Aged ≥13 Years Living with Diagnosed HIV Infection, by Transmission Category, 2016—41 States and the District of Columbia</vt:lpstr>
      <vt:lpstr>Receipt of HIV Medical Care among Persons Aged ≥13 Years Living with Diagnosed HIV Infection, 2016—41 States and the District of Columbia</vt:lpstr>
      <vt:lpstr>Retention in HIV Medical Care among Persons Aged ≥13 Years Living with Diagnosed HIV Infection, 2016—41 States and the District of Columbia</vt:lpstr>
      <vt:lpstr>Viral Suppression among Persons Aged ≥13 Years Living with Diagnosed HIV Infection, 2016—41 States and the District of Columbia</vt:lpstr>
      <vt:lpstr>Prevalence-Based Care Continuum</vt:lpstr>
      <vt:lpstr>Persons Living with Diagnosed or Undiagnosed HIV Infection  HIV Care Continuum Outcomes, 2016—United States </vt:lpstr>
      <vt:lpstr>  Persons Living with Diagnosed or Undiagnosed HIV Infection  HIV Care Continuum Outcomes, by Sex, 2016—United States </vt:lpstr>
      <vt:lpstr>  Persons Living with Diagnosed or Undiagnosed HIV Infection  HIV Care Continuum Outcomes, by Age, 2016—United States</vt:lpstr>
      <vt:lpstr>  Persons Living with Diagnosed or Undiagnosed HIV Infection  HIV Care Continuum Outcomes, by Race/Ethnicity, 2016—United States</vt:lpstr>
      <vt:lpstr>  Persons Living with Diagnosed or Undiagnosed HIV Infection  HIV Care Continuum Outcomes, by Transmission Category, 2016—United States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Johnson, Shacara (CDC/DDID/NCHHSTP/DHPSE)</cp:lastModifiedBy>
  <cp:revision>591</cp:revision>
  <dcterms:created xsi:type="dcterms:W3CDTF">2011-03-17T17:43:16Z</dcterms:created>
  <dcterms:modified xsi:type="dcterms:W3CDTF">2019-05-16T23:26:03Z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