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3" r:id="rId4"/>
    <p:sldMasterId id="2147483698" r:id="rId5"/>
    <p:sldMasterId id="2147483704" r:id="rId6"/>
  </p:sldMasterIdLst>
  <p:notesMasterIdLst>
    <p:notesMasterId r:id="rId37"/>
  </p:notesMasterIdLst>
  <p:handoutMasterIdLst>
    <p:handoutMasterId r:id="rId38"/>
  </p:handoutMasterIdLst>
  <p:sldIdLst>
    <p:sldId id="568" r:id="rId7"/>
    <p:sldId id="583" r:id="rId8"/>
    <p:sldId id="547" r:id="rId9"/>
    <p:sldId id="567" r:id="rId10"/>
    <p:sldId id="548" r:id="rId11"/>
    <p:sldId id="584" r:id="rId12"/>
    <p:sldId id="585" r:id="rId13"/>
    <p:sldId id="586" r:id="rId14"/>
    <p:sldId id="587" r:id="rId15"/>
    <p:sldId id="588" r:id="rId16"/>
    <p:sldId id="589" r:id="rId17"/>
    <p:sldId id="590" r:id="rId18"/>
    <p:sldId id="591" r:id="rId19"/>
    <p:sldId id="592" r:id="rId20"/>
    <p:sldId id="594" r:id="rId21"/>
    <p:sldId id="595" r:id="rId22"/>
    <p:sldId id="596" r:id="rId23"/>
    <p:sldId id="597" r:id="rId24"/>
    <p:sldId id="598" r:id="rId25"/>
    <p:sldId id="599" r:id="rId26"/>
    <p:sldId id="600" r:id="rId27"/>
    <p:sldId id="601" r:id="rId28"/>
    <p:sldId id="602" r:id="rId29"/>
    <p:sldId id="603" r:id="rId30"/>
    <p:sldId id="604" r:id="rId31"/>
    <p:sldId id="605" r:id="rId32"/>
    <p:sldId id="606" r:id="rId33"/>
    <p:sldId id="607" r:id="rId34"/>
    <p:sldId id="608" r:id="rId35"/>
    <p:sldId id="580" r:id="rId36"/>
  </p:sldIdLst>
  <p:sldSz cx="9144000" cy="6858000" type="screen4x3"/>
  <p:notesSz cx="7010400" cy="9296400"/>
  <p:embeddedFontLst>
    <p:embeddedFont>
      <p:font typeface="Calibri" panose="020F0502020204030204" pitchFamily="34" charset="0"/>
      <p:regular r:id="rId39"/>
      <p:bold r:id="rId40"/>
      <p:italic r:id="rId41"/>
      <p:boldItalic r:id="rId42"/>
    </p:embeddedFont>
    <p:embeddedFont>
      <p:font typeface="Myriad Web Pro" panose="020B0503030403090204" charset="0"/>
      <p:regular r:id="rId43"/>
      <p:bold r:id="rId44"/>
      <p: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168" userDrawn="1">
          <p15:clr>
            <a:srgbClr val="A4A3A4"/>
          </p15:clr>
        </p15:guide>
        <p15:guide id="3" pos="5592" userDrawn="1">
          <p15:clr>
            <a:srgbClr val="A4A3A4"/>
          </p15:clr>
        </p15:guide>
        <p15:guide id="4" orient="horz" pos="1440" userDrawn="1">
          <p15:clr>
            <a:srgbClr val="A4A3A4"/>
          </p15:clr>
        </p15:guide>
        <p15:guide id="5" orient="horz" pos="42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son, Christine L. (CDC/OID/NCHHSTP)" initials="CLM" lastIdx="18" clrIdx="0"/>
  <p:cmAuthor id="1" name="Luke Shouse" initials="LS" lastIdx="19" clrIdx="1"/>
  <p:cmAuthor id="2" name="Messina, Lauren (CDC/OID/NCHHSTP) (CTR)" initials="ML((" lastIdx="26" clrIdx="2"/>
  <p:cmAuthor id="3" name="Beer, Linda (CDC/OID/NCHHSTP)" initials="BL(" lastIdx="114" clrIdx="3"/>
  <p:cmAuthor id="4" name="DeGroote, Nicholas Perry (CDC/OID/NCHHSTP) (CTR)" initials="DNP((" lastIdx="138" clrIdx="4"/>
  <p:cmAuthor id="5" name="Mattson, Christine L. (CDC/OID/NCHHSTP)" initials="MCL(" lastIdx="33" clrIdx="5"/>
  <p:cmAuthor id="6" name="Shouse, Luke (CDC/OID/NCHHSTP)" initials="SL(" lastIdx="38" clrIdx="6"/>
  <p:cmAuthor id="7" name="Bradley, Heather M. (CDC/OID/NCHHSTP)" initials="BHM(" lastIdx="3" clrIdx="7"/>
  <p:cmAuthor id="8" name="Prejean, Joseph (Buzz) (CDC/OID/NCHHSTP)" initials="PJ((" lastIdx="9" clrIdx="8"/>
  <p:cmAuthor id="9" name="Wu, Kathleen (CDC/OID/NCHHSTP) (CTR)" initials="WK((" lastIdx="58" clrIdx="9"/>
  <p:cmAuthor id="10" name="DeGroote, Nicholas (CDC/OID/NCHHSTP) (CTR)" initials="ND" lastIdx="27" clrIdx="10"/>
  <p:cmAuthor id="11" name="Linda Beer" initials="LB" lastIdx="11" clrIdx="11"/>
  <p:cmAuthor id="12" name="Beer, Linda (CDC/OID/NCHHSTP)" initials="gur0" lastIdx="1" clrIdx="12">
    <p:extLst>
      <p:ext uri="{19B8F6BF-5375-455C-9EA6-DF929625EA0E}">
        <p15:presenceInfo xmlns:p15="http://schemas.microsoft.com/office/powerpoint/2012/main" userId="Beer, Linda (CDC/OID/NCHHSTP)" providerId="None"/>
      </p:ext>
    </p:extLst>
  </p:cmAuthor>
  <p:cmAuthor id="13" name="Prejean, Joseph (Buzz) (CDC/OID/NCHHSTP)" initials="Nzp1" lastIdx="3" clrIdx="13">
    <p:extLst>
      <p:ext uri="{19B8F6BF-5375-455C-9EA6-DF929625EA0E}">
        <p15:presenceInfo xmlns:p15="http://schemas.microsoft.com/office/powerpoint/2012/main" userId="Prejean, Joseph (Buzz) (CDC/OID/NCHHS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F56DC"/>
    <a:srgbClr val="9A4E9E"/>
    <a:srgbClr val="86B2D8"/>
    <a:srgbClr val="F6A01A"/>
    <a:srgbClr val="00788A"/>
    <a:srgbClr val="FFFFFF"/>
    <a:srgbClr val="00928F"/>
    <a:srgbClr val="E1E1E1"/>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53" autoAdjust="0"/>
    <p:restoredTop sz="81250" autoAdjust="0"/>
  </p:normalViewPr>
  <p:slideViewPr>
    <p:cSldViewPr>
      <p:cViewPr varScale="1">
        <p:scale>
          <a:sx n="92" d="100"/>
          <a:sy n="92" d="100"/>
        </p:scale>
        <p:origin x="1626" y="96"/>
      </p:cViewPr>
      <p:guideLst>
        <p:guide orient="horz" pos="1008"/>
        <p:guide pos="168"/>
        <p:guide pos="5592"/>
        <p:guide orient="horz" pos="1440"/>
        <p:guide orient="horz" pos="4200"/>
      </p:guideLst>
    </p:cSldViewPr>
  </p:slideViewPr>
  <p:outlineViewPr>
    <p:cViewPr>
      <p:scale>
        <a:sx n="33" d="100"/>
        <a:sy n="33" d="100"/>
      </p:scale>
      <p:origin x="0" y="-11530"/>
    </p:cViewPr>
  </p:outlineViewPr>
  <p:notesTextViewPr>
    <p:cViewPr>
      <p:scale>
        <a:sx n="3" d="2"/>
        <a:sy n="3" d="2"/>
      </p:scale>
      <p:origin x="0" y="0"/>
    </p:cViewPr>
  </p:notesTextViewPr>
  <p:sorterViewPr>
    <p:cViewPr>
      <p:scale>
        <a:sx n="66" d="100"/>
        <a:sy n="66" d="100"/>
      </p:scale>
      <p:origin x="0" y="0"/>
    </p:cViewPr>
  </p:sorter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1.fntdata"/><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Gender</c:v>
                </c:pt>
              </c:strCache>
            </c:strRef>
          </c:tx>
          <c:spPr>
            <a:ln>
              <a:noFill/>
            </a:ln>
          </c:spPr>
          <c:dPt>
            <c:idx val="0"/>
            <c:bubble3D val="0"/>
            <c:spPr>
              <a:solidFill>
                <a:srgbClr val="F6A01A"/>
              </a:solidFill>
              <a:ln w="19050">
                <a:noFill/>
              </a:ln>
              <a:effectLst/>
            </c:spPr>
            <c:extLst>
              <c:ext xmlns:c16="http://schemas.microsoft.com/office/drawing/2014/chart" uri="{C3380CC4-5D6E-409C-BE32-E72D297353CC}">
                <c16:uniqueId val="{00000001-DC47-4C72-A776-6262B8417C8C}"/>
              </c:ext>
            </c:extLst>
          </c:dPt>
          <c:dPt>
            <c:idx val="1"/>
            <c:bubble3D val="0"/>
            <c:spPr>
              <a:solidFill>
                <a:srgbClr val="86B2D8"/>
              </a:solidFill>
              <a:ln w="19050">
                <a:noFill/>
              </a:ln>
              <a:effectLst/>
            </c:spPr>
            <c:extLst>
              <c:ext xmlns:c16="http://schemas.microsoft.com/office/drawing/2014/chart" uri="{C3380CC4-5D6E-409C-BE32-E72D297353CC}">
                <c16:uniqueId val="{00000002-DC47-4C72-A776-6262B8417C8C}"/>
              </c:ext>
            </c:extLst>
          </c:dPt>
          <c:dPt>
            <c:idx val="2"/>
            <c:bubble3D val="0"/>
            <c:spPr>
              <a:solidFill>
                <a:srgbClr val="00788A"/>
              </a:solidFill>
              <a:ln w="19050">
                <a:noFill/>
              </a:ln>
              <a:effectLst/>
            </c:spPr>
            <c:extLst>
              <c:ext xmlns:c16="http://schemas.microsoft.com/office/drawing/2014/chart" uri="{C3380CC4-5D6E-409C-BE32-E72D297353CC}">
                <c16:uniqueId val="{00000003-DC47-4C72-A776-6262B8417C8C}"/>
              </c:ext>
            </c:extLst>
          </c:dPt>
          <c:dLbls>
            <c:dLbl>
              <c:idx val="0"/>
              <c:layout>
                <c:manualLayout>
                  <c:x val="6.0380003280839895E-2"/>
                  <c:y val="-4.1168799212598422E-3"/>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fld id="{CAD25514-2EA6-4A8C-8882-F6A7895F69B2}" type="VALUE">
                      <a:rPr lang="en-US" sz="1800" b="1" smtClean="0">
                        <a:solidFill>
                          <a:srgbClr val="000000"/>
                        </a:solidFill>
                      </a:rPr>
                      <a:pPr>
                        <a:defRPr sz="1800" b="1">
                          <a:solidFill>
                            <a:srgbClr val="000000"/>
                          </a:solidFill>
                        </a:defRPr>
                      </a:pPr>
                      <a:t>[VALUE]</a:t>
                    </a:fld>
                    <a:r>
                      <a:rPr lang="en-US" sz="1800" b="1" dirty="0">
                        <a:solidFill>
                          <a:srgbClr val="000000"/>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C47-4C72-A776-6262B8417C8C}"/>
                </c:ext>
              </c:extLst>
            </c:dLbl>
            <c:dLbl>
              <c:idx val="1"/>
              <c:layout>
                <c:manualLayout>
                  <c:x val="-9.0078658136482942E-2"/>
                  <c:y val="0.10858415354330708"/>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fld id="{028AE5FF-BE98-456F-B2AA-7C8ECB2DCC47}" type="VALUE">
                      <a:rPr lang="en-US" sz="1800" b="1" smtClean="0"/>
                      <a:pPr>
                        <a:defRPr sz="1800" b="1">
                          <a:solidFill>
                            <a:schemeClr val="bg2"/>
                          </a:solidFill>
                        </a:defRPr>
                      </a:pPr>
                      <a:t>[VALUE]</a:t>
                    </a:fld>
                    <a:r>
                      <a:rPr lang="en-US" sz="1800" b="1"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C47-4C72-A776-6262B8417C8C}"/>
                </c:ext>
              </c:extLst>
            </c:dLbl>
            <c:dLbl>
              <c:idx val="2"/>
              <c:layout>
                <c:manualLayout>
                  <c:x val="0.10490542979002625"/>
                  <c:y val="-0.1604633366141732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fld id="{9F284087-FDC1-4F72-B611-436EAF08378E}" type="VALUE">
                      <a:rPr lang="en-US" sz="1800" b="1" smtClean="0"/>
                      <a:pPr>
                        <a:defRPr sz="1800" b="1">
                          <a:solidFill>
                            <a:schemeClr val="bg2"/>
                          </a:solidFill>
                        </a:defRPr>
                      </a:pPr>
                      <a:t>[VALUE]</a:t>
                    </a:fld>
                    <a:r>
                      <a:rPr lang="en-US" sz="1800" b="1"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C47-4C72-A776-6262B8417C8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rgbClr val="000000"/>
                  </a:solidFill>
                  <a:round/>
                </a:ln>
                <a:effectLst/>
              </c:spPr>
            </c:leaderLines>
            <c:extLst>
              <c:ext xmlns:c15="http://schemas.microsoft.com/office/drawing/2012/chart" uri="{CE6537A1-D6FC-4f65-9D91-7224C49458BB}"/>
            </c:extLst>
          </c:dLbls>
          <c:cat>
            <c:strRef>
              <c:f>Sheet1!$A$2:$A$4</c:f>
              <c:strCache>
                <c:ptCount val="3"/>
                <c:pt idx="0">
                  <c:v>Transgender</c:v>
                </c:pt>
                <c:pt idx="1">
                  <c:v>Female</c:v>
                </c:pt>
                <c:pt idx="2">
                  <c:v>Male</c:v>
                </c:pt>
              </c:strCache>
            </c:strRef>
          </c:cat>
          <c:val>
            <c:numRef>
              <c:f>Sheet1!$B$2:$B$4</c:f>
              <c:numCache>
                <c:formatCode>General</c:formatCode>
                <c:ptCount val="3"/>
                <c:pt idx="0">
                  <c:v>1</c:v>
                </c:pt>
                <c:pt idx="1">
                  <c:v>24</c:v>
                </c:pt>
                <c:pt idx="2">
                  <c:v>75</c:v>
                </c:pt>
              </c:numCache>
            </c:numRef>
          </c:val>
          <c:extLst>
            <c:ext xmlns:c16="http://schemas.microsoft.com/office/drawing/2014/chart" uri="{C3380CC4-5D6E-409C-BE32-E72D297353CC}">
              <c16:uniqueId val="{00000000-DC47-4C72-A776-6262B8417C8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24985529215265206"/>
          <c:y val="0.87924244825370845"/>
          <c:w val="0.50028927533790901"/>
          <c:h val="6.0151503191063549E-2"/>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928F"/>
            </a:solidFill>
            <a:ln>
              <a:noFill/>
            </a:ln>
            <a:effectLst/>
          </c:spPr>
          <c:invertIfNegative val="0"/>
          <c:dLbls>
            <c:dLbl>
              <c:idx val="0"/>
              <c:tx>
                <c:rich>
                  <a:bodyPr/>
                  <a:lstStyle/>
                  <a:p>
                    <a:fld id="{C7B973B7-2AF5-4943-8318-9753F709E669}" type="VALUE">
                      <a:rPr lang="en-US" smtClean="0"/>
                      <a:pPr/>
                      <a:t>[VALUE]</a:t>
                    </a:fld>
                    <a:r>
                      <a:rPr lang="en-US" dirty="0"/>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3C-4DAB-96D7-865D4ACD6AB9}"/>
                </c:ext>
              </c:extLst>
            </c:dLbl>
            <c:dLbl>
              <c:idx val="1"/>
              <c:tx>
                <c:rich>
                  <a:bodyPr/>
                  <a:lstStyle/>
                  <a:p>
                    <a:fld id="{47759DE0-A8A7-4B69-A7BA-548967A0DB46}" type="VALUE">
                      <a:rPr lang="en-US" smtClean="0"/>
                      <a:pPr/>
                      <a:t>[VALUE]</a:t>
                    </a:fld>
                    <a:r>
                      <a:rPr lang="en-US" dirty="0"/>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3C-4DAB-96D7-865D4ACD6AB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FF"/>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Pap test</c:v>
                </c:pt>
                <c:pt idx="1">
                  <c:v>Pregnant since HIV diagnosis</c:v>
                </c:pt>
              </c:strCache>
            </c:strRef>
          </c:cat>
          <c:val>
            <c:numRef>
              <c:f>Sheet1!$B$2:$B$3</c:f>
              <c:numCache>
                <c:formatCode>General</c:formatCode>
                <c:ptCount val="2"/>
                <c:pt idx="0">
                  <c:v>70</c:v>
                </c:pt>
                <c:pt idx="1">
                  <c:v>28</c:v>
                </c:pt>
              </c:numCache>
            </c:numRef>
          </c:val>
          <c:extLst>
            <c:ext xmlns:c16="http://schemas.microsoft.com/office/drawing/2014/chart" uri="{C3380CC4-5D6E-409C-BE32-E72D297353CC}">
              <c16:uniqueId val="{00000003-9C3C-4DAB-96D7-865D4ACD6AB9}"/>
            </c:ext>
          </c:extLst>
        </c:ser>
        <c:dLbls>
          <c:dLblPos val="ctr"/>
          <c:showLegendKey val="0"/>
          <c:showVal val="1"/>
          <c:showCatName val="0"/>
          <c:showSerName val="0"/>
          <c:showPercent val="0"/>
          <c:showBubbleSize val="0"/>
        </c:dLbls>
        <c:gapWidth val="219"/>
        <c:overlap val="-27"/>
        <c:axId val="473687344"/>
        <c:axId val="473685376"/>
      </c:barChart>
      <c:catAx>
        <c:axId val="473687344"/>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5376"/>
        <c:crosses val="autoZero"/>
        <c:auto val="1"/>
        <c:lblAlgn val="ctr"/>
        <c:lblOffset val="100"/>
        <c:noMultiLvlLbl val="0"/>
      </c:catAx>
      <c:valAx>
        <c:axId val="473685376"/>
        <c:scaling>
          <c:orientation val="minMax"/>
          <c:max val="100"/>
        </c:scaling>
        <c:delete val="0"/>
        <c:axPos val="l"/>
        <c:title>
          <c:tx>
            <c:rich>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r>
                  <a:rPr lang="en-US" dirty="0"/>
                  <a:t>Percentage</a:t>
                </a:r>
              </a:p>
            </c:rich>
          </c:tx>
          <c:layout>
            <c:manualLayout>
              <c:xMode val="edge"/>
              <c:yMode val="edge"/>
              <c:x val="0"/>
              <c:y val="0.31200762795275588"/>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7344"/>
        <c:crosses val="autoZero"/>
        <c:crossBetween val="between"/>
      </c:valAx>
      <c:spPr>
        <a:noFill/>
        <a:ln>
          <a:noFill/>
        </a:ln>
        <a:effectLst/>
      </c:spPr>
    </c:plotArea>
    <c:plotVisOnly val="1"/>
    <c:dispBlanksAs val="gap"/>
    <c:showDLblsOverMax val="0"/>
  </c:chart>
  <c:spPr>
    <a:noFill/>
    <a:ln>
      <a:noFill/>
    </a:ln>
    <a:effectLst/>
  </c:spPr>
  <c:txPr>
    <a:bodyPr/>
    <a:lstStyle/>
    <a:p>
      <a:pPr>
        <a:defRPr sz="1800" b="1">
          <a:solidFill>
            <a:srgbClr val="000000"/>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11775688959262"/>
          <c:y val="3.4644501460168162E-2"/>
          <c:w val="0.856123726395283"/>
          <c:h val="0.82453892491250214"/>
        </c:manualLayout>
      </c:layout>
      <c:barChart>
        <c:barDir val="col"/>
        <c:grouping val="clustered"/>
        <c:varyColors val="0"/>
        <c:ser>
          <c:idx val="0"/>
          <c:order val="0"/>
          <c:tx>
            <c:strRef>
              <c:f>Sheet1!$B$1</c:f>
              <c:strCache>
                <c:ptCount val="1"/>
                <c:pt idx="0">
                  <c:v>Series 1</c:v>
                </c:pt>
              </c:strCache>
            </c:strRef>
          </c:tx>
          <c:spPr>
            <a:solidFill>
              <a:srgbClr val="00928F"/>
            </a:solidFill>
            <a:ln>
              <a:noFill/>
            </a:ln>
            <a:effectLst/>
          </c:spPr>
          <c:invertIfNegative val="0"/>
          <c:dLbls>
            <c:dLbl>
              <c:idx val="0"/>
              <c:tx>
                <c:rich>
                  <a:bodyPr/>
                  <a:lstStyle/>
                  <a:p>
                    <a:fld id="{98A84EFD-9326-4208-9F82-270055C7CF8C}" type="VALUE">
                      <a:rPr lang="en-US" smtClean="0"/>
                      <a:pPr/>
                      <a:t>[VALUE]</a:t>
                    </a:fld>
                    <a:r>
                      <a:rPr lang="en-US" dirty="0"/>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01F-438D-B402-D6F026B52451}"/>
                </c:ext>
              </c:extLst>
            </c:dLbl>
            <c:dLbl>
              <c:idx val="1"/>
              <c:tx>
                <c:rich>
                  <a:bodyPr/>
                  <a:lstStyle/>
                  <a:p>
                    <a:fld id="{EF691A8D-2510-41F5-BD12-C2BE504ECAB1}" type="VALUE">
                      <a:rPr lang="en-US" smtClean="0"/>
                      <a:pPr/>
                      <a:t>[VALUE]</a:t>
                    </a:fld>
                    <a:r>
                      <a:rPr lang="en-US" dirty="0"/>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1F-438D-B402-D6F026B5245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FF"/>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Virally suppressed at most recent test</c:v>
                </c:pt>
                <c:pt idx="1">
                  <c:v>Virally suppressed at all tests in the past 12 months</c:v>
                </c:pt>
              </c:strCache>
            </c:strRef>
          </c:cat>
          <c:val>
            <c:numRef>
              <c:f>Sheet1!$B$2:$B$3</c:f>
              <c:numCache>
                <c:formatCode>General</c:formatCode>
                <c:ptCount val="2"/>
                <c:pt idx="0">
                  <c:v>70</c:v>
                </c:pt>
                <c:pt idx="1">
                  <c:v>63</c:v>
                </c:pt>
              </c:numCache>
            </c:numRef>
          </c:val>
          <c:extLst>
            <c:ext xmlns:c16="http://schemas.microsoft.com/office/drawing/2014/chart" uri="{C3380CC4-5D6E-409C-BE32-E72D297353CC}">
              <c16:uniqueId val="{00000003-C01F-438D-B402-D6F026B52451}"/>
            </c:ext>
          </c:extLst>
        </c:ser>
        <c:dLbls>
          <c:dLblPos val="ctr"/>
          <c:showLegendKey val="0"/>
          <c:showVal val="1"/>
          <c:showCatName val="0"/>
          <c:showSerName val="0"/>
          <c:showPercent val="0"/>
          <c:showBubbleSize val="0"/>
        </c:dLbls>
        <c:gapWidth val="219"/>
        <c:overlap val="-27"/>
        <c:axId val="473687344"/>
        <c:axId val="473685376"/>
      </c:barChart>
      <c:catAx>
        <c:axId val="473687344"/>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5376"/>
        <c:crosses val="autoZero"/>
        <c:auto val="1"/>
        <c:lblAlgn val="ctr"/>
        <c:lblOffset val="100"/>
        <c:noMultiLvlLbl val="0"/>
      </c:catAx>
      <c:valAx>
        <c:axId val="473685376"/>
        <c:scaling>
          <c:orientation val="minMax"/>
          <c:max val="100"/>
        </c:scaling>
        <c:delete val="0"/>
        <c:axPos val="l"/>
        <c:title>
          <c:tx>
            <c:rich>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r>
                  <a:rPr lang="en-US" dirty="0"/>
                  <a:t>Percentage</a:t>
                </a:r>
              </a:p>
            </c:rich>
          </c:tx>
          <c:layout>
            <c:manualLayout>
              <c:xMode val="edge"/>
              <c:yMode val="edge"/>
              <c:x val="0"/>
              <c:y val="0.31200762795275588"/>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7344"/>
        <c:crosses val="autoZero"/>
        <c:crossBetween val="between"/>
      </c:valAx>
      <c:spPr>
        <a:noFill/>
        <a:ln>
          <a:noFill/>
        </a:ln>
        <a:effectLst/>
      </c:spPr>
    </c:plotArea>
    <c:plotVisOnly val="1"/>
    <c:dispBlanksAs val="gap"/>
    <c:showDLblsOverMax val="0"/>
  </c:chart>
  <c:spPr>
    <a:noFill/>
    <a:ln>
      <a:noFill/>
    </a:ln>
    <a:effectLst/>
  </c:spPr>
  <c:txPr>
    <a:bodyPr/>
    <a:lstStyle/>
    <a:p>
      <a:pPr>
        <a:defRPr sz="1800" b="1">
          <a:solidFill>
            <a:srgbClr val="000000"/>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928F"/>
            </a:solidFill>
            <a:ln>
              <a:noFill/>
            </a:ln>
            <a:effectLst/>
          </c:spPr>
          <c:invertIfNegative val="0"/>
          <c:dLbls>
            <c:dLbl>
              <c:idx val="0"/>
              <c:tx>
                <c:rich>
                  <a:bodyPr/>
                  <a:lstStyle/>
                  <a:p>
                    <a:fld id="{588D5E56-0682-4B6A-A2D1-BE9117452CA3}" type="VALUE">
                      <a:rPr lang="en-US" smtClean="0"/>
                      <a:pPr/>
                      <a:t>[VALUE]</a:t>
                    </a:fld>
                    <a:r>
                      <a:rPr lang="en-US"/>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053-46B5-A538-F9497B7E4493}"/>
                </c:ext>
              </c:extLst>
            </c:dLbl>
            <c:dLbl>
              <c:idx val="1"/>
              <c:tx>
                <c:rich>
                  <a:bodyPr/>
                  <a:lstStyle/>
                  <a:p>
                    <a:fld id="{F8B662CB-C151-4EE7-80CA-1CC87EFB7D51}" type="VALUE">
                      <a:rPr lang="en-US" smtClean="0"/>
                      <a:pPr/>
                      <a:t>[VALUE]</a:t>
                    </a:fld>
                    <a:r>
                      <a:rPr lang="en-US"/>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53-46B5-A538-F9497B7E4493}"/>
                </c:ext>
              </c:extLst>
            </c:dLbl>
            <c:dLbl>
              <c:idx val="2"/>
              <c:tx>
                <c:rich>
                  <a:bodyPr/>
                  <a:lstStyle/>
                  <a:p>
                    <a:fld id="{2CC932C3-CFD2-4FBB-8C2D-067D62CF1734}" type="VALUE">
                      <a:rPr lang="en-US" smtClean="0"/>
                      <a:pPr/>
                      <a:t>[VALUE]</a:t>
                    </a:fld>
                    <a:r>
                      <a:rPr lang="en-US" dirty="0"/>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41-470B-AF9E-51E3C383A1DC}"/>
                </c:ext>
              </c:extLst>
            </c:dLbl>
            <c:dLbl>
              <c:idx val="3"/>
              <c:tx>
                <c:rich>
                  <a:bodyPr/>
                  <a:lstStyle/>
                  <a:p>
                    <a:fld id="{41FB5E53-5829-4232-AB00-45EE018EABBF}" type="VALUE">
                      <a:rPr lang="en-US" smtClean="0"/>
                      <a:pPr/>
                      <a:t>[VALUE]</a:t>
                    </a:fld>
                    <a:r>
                      <a:rPr lang="en-US"/>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53-46B5-A538-F9497B7E449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FF"/>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Syphilis</c:v>
                </c:pt>
                <c:pt idx="1">
                  <c:v>Gonorrhea</c:v>
                </c:pt>
                <c:pt idx="2">
                  <c:v>Chlamydia</c:v>
                </c:pt>
                <c:pt idx="3">
                  <c:v>Syphilis, gonorrhea, and chlamydia</c:v>
                </c:pt>
              </c:strCache>
            </c:strRef>
          </c:cat>
          <c:val>
            <c:numRef>
              <c:f>Sheet1!$B$2:$B$5</c:f>
              <c:numCache>
                <c:formatCode>General</c:formatCode>
                <c:ptCount val="4"/>
                <c:pt idx="0">
                  <c:v>63</c:v>
                </c:pt>
                <c:pt idx="1">
                  <c:v>45</c:v>
                </c:pt>
                <c:pt idx="2">
                  <c:v>44</c:v>
                </c:pt>
                <c:pt idx="3">
                  <c:v>39</c:v>
                </c:pt>
              </c:numCache>
            </c:numRef>
          </c:val>
          <c:extLst>
            <c:ext xmlns:c16="http://schemas.microsoft.com/office/drawing/2014/chart" uri="{C3380CC4-5D6E-409C-BE32-E72D297353CC}">
              <c16:uniqueId val="{00000003-FC41-470B-AF9E-51E3C383A1DC}"/>
            </c:ext>
          </c:extLst>
        </c:ser>
        <c:dLbls>
          <c:dLblPos val="ctr"/>
          <c:showLegendKey val="0"/>
          <c:showVal val="1"/>
          <c:showCatName val="0"/>
          <c:showSerName val="0"/>
          <c:showPercent val="0"/>
          <c:showBubbleSize val="0"/>
        </c:dLbls>
        <c:gapWidth val="109"/>
        <c:overlap val="-27"/>
        <c:axId val="473687344"/>
        <c:axId val="473685376"/>
      </c:barChart>
      <c:catAx>
        <c:axId val="473687344"/>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5376"/>
        <c:crosses val="autoZero"/>
        <c:auto val="1"/>
        <c:lblAlgn val="ctr"/>
        <c:lblOffset val="100"/>
        <c:noMultiLvlLbl val="0"/>
      </c:catAx>
      <c:valAx>
        <c:axId val="473685376"/>
        <c:scaling>
          <c:orientation val="minMax"/>
          <c:max val="100"/>
        </c:scaling>
        <c:delete val="0"/>
        <c:axPos val="l"/>
        <c:title>
          <c:tx>
            <c:rich>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r>
                  <a:rPr lang="en-US" dirty="0"/>
                  <a:t>Percentage</a:t>
                </a:r>
              </a:p>
            </c:rich>
          </c:tx>
          <c:layout>
            <c:manualLayout>
              <c:xMode val="edge"/>
              <c:yMode val="edge"/>
              <c:x val="0"/>
              <c:y val="0.31200762795275588"/>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7344"/>
        <c:crosses val="autoZero"/>
        <c:crossBetween val="between"/>
      </c:valAx>
      <c:spPr>
        <a:noFill/>
        <a:ln>
          <a:noFill/>
        </a:ln>
        <a:effectLst/>
      </c:spPr>
    </c:plotArea>
    <c:plotVisOnly val="1"/>
    <c:dispBlanksAs val="gap"/>
    <c:showDLblsOverMax val="0"/>
  </c:chart>
  <c:spPr>
    <a:noFill/>
    <a:ln>
      <a:noFill/>
    </a:ln>
    <a:effectLst/>
  </c:spPr>
  <c:txPr>
    <a:bodyPr/>
    <a:lstStyle/>
    <a:p>
      <a:pPr>
        <a:defRPr sz="1800" b="1">
          <a:solidFill>
            <a:srgbClr val="000000"/>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928F"/>
            </a:solidFill>
            <a:ln>
              <a:noFill/>
            </a:ln>
            <a:effectLst/>
          </c:spPr>
          <c:invertIfNegative val="0"/>
          <c:dLbls>
            <c:dLbl>
              <c:idx val="0"/>
              <c:tx>
                <c:rich>
                  <a:bodyPr/>
                  <a:lstStyle/>
                  <a:p>
                    <a:fld id="{78BD1CAA-2D42-4327-9CC4-9EC96402B246}" type="VALUE">
                      <a:rPr lang="en-US" smtClean="0"/>
                      <a:pPr/>
                      <a:t>[VALUE]</a:t>
                    </a:fld>
                    <a:r>
                      <a:rPr lang="en-US"/>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0DB-4D67-8014-2116807B6B92}"/>
                </c:ext>
              </c:extLst>
            </c:dLbl>
            <c:dLbl>
              <c:idx val="1"/>
              <c:tx>
                <c:rich>
                  <a:bodyPr/>
                  <a:lstStyle/>
                  <a:p>
                    <a:fld id="{1BA8B677-1FB4-4BA3-9285-1D58843D8B84}" type="VALUE">
                      <a:rPr lang="en-US" smtClean="0"/>
                      <a:pPr/>
                      <a:t>[VALUE]</a:t>
                    </a:fld>
                    <a:r>
                      <a:rPr lang="en-US"/>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0DB-4D67-8014-2116807B6B92}"/>
                </c:ext>
              </c:extLst>
            </c:dLbl>
            <c:dLbl>
              <c:idx val="2"/>
              <c:tx>
                <c:rich>
                  <a:bodyPr/>
                  <a:lstStyle/>
                  <a:p>
                    <a:fld id="{B9D3F44C-20B8-4D26-8859-3BADC0293228}" type="VALUE">
                      <a:rPr lang="en-US" smtClean="0"/>
                      <a:pPr/>
                      <a:t>[VALUE]</a:t>
                    </a:fld>
                    <a:r>
                      <a:rPr lang="en-US" dirty="0"/>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08D-4B67-B320-CBD890C674AF}"/>
                </c:ext>
              </c:extLst>
            </c:dLbl>
            <c:dLbl>
              <c:idx val="3"/>
              <c:tx>
                <c:rich>
                  <a:bodyPr/>
                  <a:lstStyle/>
                  <a:p>
                    <a:fld id="{BD6F230A-53DB-406C-B01B-42C3EB875110}" type="VALUE">
                      <a:rPr lang="en-US" smtClean="0"/>
                      <a:pPr/>
                      <a:t>[VALUE]</a:t>
                    </a:fld>
                    <a:r>
                      <a:rPr lang="en-US"/>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0DB-4D67-8014-2116807B6B9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FF"/>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Free condoms</c:v>
                </c:pt>
                <c:pt idx="1">
                  <c:v>HIV/STD prevention counseling by healthcare worker</c:v>
                </c:pt>
                <c:pt idx="2">
                  <c:v>HIV/STD prevention counseling by prevention worker</c:v>
                </c:pt>
                <c:pt idx="3">
                  <c:v>Organized HIV/STD prevention session with a small group</c:v>
                </c:pt>
              </c:strCache>
            </c:strRef>
          </c:cat>
          <c:val>
            <c:numRef>
              <c:f>Sheet1!$B$2:$B$5</c:f>
              <c:numCache>
                <c:formatCode>General</c:formatCode>
                <c:ptCount val="4"/>
                <c:pt idx="0">
                  <c:v>55</c:v>
                </c:pt>
                <c:pt idx="1">
                  <c:v>54</c:v>
                </c:pt>
                <c:pt idx="2">
                  <c:v>34</c:v>
                </c:pt>
                <c:pt idx="3">
                  <c:v>14</c:v>
                </c:pt>
              </c:numCache>
            </c:numRef>
          </c:val>
          <c:extLst>
            <c:ext xmlns:c16="http://schemas.microsoft.com/office/drawing/2014/chart" uri="{C3380CC4-5D6E-409C-BE32-E72D297353CC}">
              <c16:uniqueId val="{00000002-708D-4B67-B320-CBD890C674AF}"/>
            </c:ext>
          </c:extLst>
        </c:ser>
        <c:dLbls>
          <c:dLblPos val="ctr"/>
          <c:showLegendKey val="0"/>
          <c:showVal val="1"/>
          <c:showCatName val="0"/>
          <c:showSerName val="0"/>
          <c:showPercent val="0"/>
          <c:showBubbleSize val="0"/>
        </c:dLbls>
        <c:gapWidth val="130"/>
        <c:overlap val="-27"/>
        <c:axId val="473687344"/>
        <c:axId val="473685376"/>
      </c:barChart>
      <c:catAx>
        <c:axId val="473687344"/>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5376"/>
        <c:crosses val="autoZero"/>
        <c:auto val="1"/>
        <c:lblAlgn val="ctr"/>
        <c:lblOffset val="100"/>
        <c:noMultiLvlLbl val="0"/>
      </c:catAx>
      <c:valAx>
        <c:axId val="473685376"/>
        <c:scaling>
          <c:orientation val="minMax"/>
          <c:max val="100"/>
        </c:scaling>
        <c:delete val="0"/>
        <c:axPos val="l"/>
        <c:title>
          <c:tx>
            <c:rich>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r>
                  <a:rPr lang="en-US" dirty="0"/>
                  <a:t>Percentage</a:t>
                </a:r>
              </a:p>
            </c:rich>
          </c:tx>
          <c:layout>
            <c:manualLayout>
              <c:xMode val="edge"/>
              <c:yMode val="edge"/>
              <c:x val="0"/>
              <c:y val="0.31200762795275588"/>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7344"/>
        <c:crosses val="autoZero"/>
        <c:crossBetween val="between"/>
      </c:valAx>
      <c:spPr>
        <a:noFill/>
        <a:ln>
          <a:noFill/>
        </a:ln>
        <a:effectLst/>
      </c:spPr>
    </c:plotArea>
    <c:plotVisOnly val="1"/>
    <c:dispBlanksAs val="gap"/>
    <c:showDLblsOverMax val="0"/>
  </c:chart>
  <c:spPr>
    <a:noFill/>
    <a:ln>
      <a:noFill/>
    </a:ln>
    <a:effectLst/>
  </c:spPr>
  <c:txPr>
    <a:bodyPr/>
    <a:lstStyle/>
    <a:p>
      <a:pPr>
        <a:defRPr sz="1800" b="1">
          <a:solidFill>
            <a:srgbClr val="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Age</c:v>
                </c:pt>
              </c:strCache>
            </c:strRef>
          </c:tx>
          <c:spPr>
            <a:ln>
              <a:noFill/>
            </a:ln>
          </c:spPr>
          <c:dPt>
            <c:idx val="0"/>
            <c:bubble3D val="0"/>
            <c:spPr>
              <a:solidFill>
                <a:srgbClr val="F6A01A"/>
              </a:solidFill>
              <a:ln w="19050">
                <a:noFill/>
              </a:ln>
              <a:effectLst/>
            </c:spPr>
            <c:extLst>
              <c:ext xmlns:c16="http://schemas.microsoft.com/office/drawing/2014/chart" uri="{C3380CC4-5D6E-409C-BE32-E72D297353CC}">
                <c16:uniqueId val="{00000000-1A99-4C0C-AAE5-B3E715EFFCB9}"/>
              </c:ext>
            </c:extLst>
          </c:dPt>
          <c:dPt>
            <c:idx val="1"/>
            <c:bubble3D val="0"/>
            <c:spPr>
              <a:solidFill>
                <a:srgbClr val="86B2D8"/>
              </a:solidFill>
              <a:ln w="19050">
                <a:noFill/>
              </a:ln>
              <a:effectLst/>
            </c:spPr>
            <c:extLst>
              <c:ext xmlns:c16="http://schemas.microsoft.com/office/drawing/2014/chart" uri="{C3380CC4-5D6E-409C-BE32-E72D297353CC}">
                <c16:uniqueId val="{00000001-1A99-4C0C-AAE5-B3E715EFFCB9}"/>
              </c:ext>
            </c:extLst>
          </c:dPt>
          <c:dPt>
            <c:idx val="2"/>
            <c:bubble3D val="0"/>
            <c:spPr>
              <a:solidFill>
                <a:srgbClr val="9A4E9E"/>
              </a:solidFill>
              <a:ln w="19050">
                <a:noFill/>
              </a:ln>
              <a:effectLst/>
            </c:spPr>
            <c:extLst>
              <c:ext xmlns:c16="http://schemas.microsoft.com/office/drawing/2014/chart" uri="{C3380CC4-5D6E-409C-BE32-E72D297353CC}">
                <c16:uniqueId val="{00000002-1A99-4C0C-AAE5-B3E715EFFCB9}"/>
              </c:ext>
            </c:extLst>
          </c:dPt>
          <c:dPt>
            <c:idx val="3"/>
            <c:bubble3D val="0"/>
            <c:spPr>
              <a:solidFill>
                <a:srgbClr val="00788A"/>
              </a:solidFill>
              <a:ln w="19050">
                <a:noFill/>
              </a:ln>
              <a:effectLst/>
            </c:spPr>
            <c:extLst>
              <c:ext xmlns:c16="http://schemas.microsoft.com/office/drawing/2014/chart" uri="{C3380CC4-5D6E-409C-BE32-E72D297353CC}">
                <c16:uniqueId val="{00000003-1A99-4C0C-AAE5-B3E715EFFCB9}"/>
              </c:ext>
            </c:extLst>
          </c:dPt>
          <c:dLbls>
            <c:dLbl>
              <c:idx val="0"/>
              <c:layout>
                <c:manualLayout>
                  <c:x val="-4.7230314960629918E-2"/>
                  <c:y val="0.15285236220472437"/>
                </c:manualLayout>
              </c:layout>
              <c:tx>
                <c:rich>
                  <a:bodyPr/>
                  <a:lstStyle/>
                  <a:p>
                    <a:fld id="{0AE098C8-733E-46CE-A2B9-C8C192B94F39}" type="VALUE">
                      <a:rPr lang="en-US" smtClean="0"/>
                      <a:pPr/>
                      <a:t>[VALUE]</a:t>
                    </a:fld>
                    <a:r>
                      <a:rPr lang="en-US"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A99-4C0C-AAE5-B3E715EFFCB9}"/>
                </c:ext>
              </c:extLst>
            </c:dLbl>
            <c:dLbl>
              <c:idx val="1"/>
              <c:layout>
                <c:manualLayout>
                  <c:x val="-0.11910383858267716"/>
                  <c:y val="8.4344242125984251E-2"/>
                </c:manualLayout>
              </c:layout>
              <c:tx>
                <c:rich>
                  <a:bodyPr/>
                  <a:lstStyle/>
                  <a:p>
                    <a:fld id="{68C33E09-623F-42D6-9B8D-83F1707D0202}" type="VALUE">
                      <a:rPr lang="en-US" smtClean="0"/>
                      <a:pPr/>
                      <a:t>[VALUE]</a:t>
                    </a:fld>
                    <a:r>
                      <a:rPr lang="en-US"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A99-4C0C-AAE5-B3E715EFFCB9}"/>
                </c:ext>
              </c:extLst>
            </c:dLbl>
            <c:dLbl>
              <c:idx val="2"/>
              <c:tx>
                <c:rich>
                  <a:bodyPr/>
                  <a:lstStyle/>
                  <a:p>
                    <a:fld id="{0DAD1AFA-BBDA-44A1-A57A-798D4F7AC1B4}"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A99-4C0C-AAE5-B3E715EFFCB9}"/>
                </c:ext>
              </c:extLst>
            </c:dLbl>
            <c:dLbl>
              <c:idx val="3"/>
              <c:tx>
                <c:rich>
                  <a:bodyPr/>
                  <a:lstStyle/>
                  <a:p>
                    <a:fld id="{490B2661-8897-428C-B244-20CD61552CD6}"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A99-4C0C-AAE5-B3E715EFFCB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18-29 years</c:v>
                </c:pt>
                <c:pt idx="1">
                  <c:v>30-39 years</c:v>
                </c:pt>
                <c:pt idx="2">
                  <c:v>40-49 years</c:v>
                </c:pt>
                <c:pt idx="3">
                  <c:v>50+ years</c:v>
                </c:pt>
              </c:strCache>
            </c:strRef>
          </c:cat>
          <c:val>
            <c:numRef>
              <c:f>Sheet1!$B$2:$B$5</c:f>
              <c:numCache>
                <c:formatCode>General</c:formatCode>
                <c:ptCount val="4"/>
                <c:pt idx="0">
                  <c:v>9</c:v>
                </c:pt>
                <c:pt idx="1">
                  <c:v>16</c:v>
                </c:pt>
                <c:pt idx="2">
                  <c:v>27</c:v>
                </c:pt>
                <c:pt idx="3">
                  <c:v>48</c:v>
                </c:pt>
              </c:numCache>
            </c:numRef>
          </c:val>
          <c:extLst>
            <c:ext xmlns:c16="http://schemas.microsoft.com/office/drawing/2014/chart" uri="{C3380CC4-5D6E-409C-BE32-E72D297353CC}">
              <c16:uniqueId val="{00000000-DC47-4C72-A776-6262B8417C8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Sexual orientation</c:v>
                </c:pt>
              </c:strCache>
            </c:strRef>
          </c:tx>
          <c:spPr>
            <a:ln>
              <a:noFill/>
            </a:ln>
          </c:spPr>
          <c:dPt>
            <c:idx val="0"/>
            <c:bubble3D val="0"/>
            <c:spPr>
              <a:solidFill>
                <a:srgbClr val="F6A01A"/>
              </a:solidFill>
              <a:ln w="19050">
                <a:noFill/>
              </a:ln>
              <a:effectLst/>
            </c:spPr>
            <c:extLst>
              <c:ext xmlns:c16="http://schemas.microsoft.com/office/drawing/2014/chart" uri="{C3380CC4-5D6E-409C-BE32-E72D297353CC}">
                <c16:uniqueId val="{00000000-D8B4-4AA2-AD62-EE69C6542F2E}"/>
              </c:ext>
            </c:extLst>
          </c:dPt>
          <c:dPt>
            <c:idx val="1"/>
            <c:bubble3D val="0"/>
            <c:spPr>
              <a:solidFill>
                <a:srgbClr val="86B2D8"/>
              </a:solidFill>
              <a:ln w="19050">
                <a:noFill/>
              </a:ln>
              <a:effectLst/>
            </c:spPr>
            <c:extLst>
              <c:ext xmlns:c16="http://schemas.microsoft.com/office/drawing/2014/chart" uri="{C3380CC4-5D6E-409C-BE32-E72D297353CC}">
                <c16:uniqueId val="{00000001-D8B4-4AA2-AD62-EE69C6542F2E}"/>
              </c:ext>
            </c:extLst>
          </c:dPt>
          <c:dPt>
            <c:idx val="2"/>
            <c:bubble3D val="0"/>
            <c:spPr>
              <a:solidFill>
                <a:srgbClr val="9A4E9E"/>
              </a:solidFill>
              <a:ln w="19050">
                <a:noFill/>
              </a:ln>
              <a:effectLst/>
            </c:spPr>
            <c:extLst>
              <c:ext xmlns:c16="http://schemas.microsoft.com/office/drawing/2014/chart" uri="{C3380CC4-5D6E-409C-BE32-E72D297353CC}">
                <c16:uniqueId val="{00000002-D8B4-4AA2-AD62-EE69C6542F2E}"/>
              </c:ext>
            </c:extLst>
          </c:dPt>
          <c:dPt>
            <c:idx val="3"/>
            <c:bubble3D val="0"/>
            <c:spPr>
              <a:solidFill>
                <a:srgbClr val="00788A"/>
              </a:solidFill>
              <a:ln w="19050">
                <a:noFill/>
              </a:ln>
              <a:effectLst/>
            </c:spPr>
            <c:extLst>
              <c:ext xmlns:c16="http://schemas.microsoft.com/office/drawing/2014/chart" uri="{C3380CC4-5D6E-409C-BE32-E72D297353CC}">
                <c16:uniqueId val="{00000003-D8B4-4AA2-AD62-EE69C6542F2E}"/>
              </c:ext>
            </c:extLst>
          </c:dPt>
          <c:dLbls>
            <c:dLbl>
              <c:idx val="0"/>
              <c:layout>
                <c:manualLayout>
                  <c:x val="2.9397883858267717E-2"/>
                  <c:y val="-5.4797232715852713E-3"/>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fld id="{0BE849D9-CE6D-4522-936C-E51DB9043454}" type="VALUE">
                      <a:rPr lang="en-US" sz="1800" smtClean="0">
                        <a:solidFill>
                          <a:srgbClr val="000000"/>
                        </a:solidFill>
                      </a:rPr>
                      <a:pPr>
                        <a:defRPr sz="1800" b="1">
                          <a:solidFill>
                            <a:srgbClr val="000000"/>
                          </a:solidFill>
                        </a:defRPr>
                      </a:pPr>
                      <a:t>[VALUE]</a:t>
                    </a:fld>
                    <a:r>
                      <a:rPr lang="en-US" sz="1800" dirty="0">
                        <a:solidFill>
                          <a:srgbClr val="000000"/>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8B4-4AA2-AD62-EE69C6542F2E}"/>
                </c:ext>
              </c:extLst>
            </c:dLbl>
            <c:dLbl>
              <c:idx val="1"/>
              <c:layout>
                <c:manualLayout>
                  <c:x val="-6.0150754593175856E-2"/>
                  <c:y val="0.11399731464202816"/>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fld id="{DF8678F5-310D-425F-9B31-638751997E1D}" type="VALUE">
                      <a:rPr lang="en-US" sz="1800" smtClean="0"/>
                      <a:pPr>
                        <a:defRPr sz="1800" b="1">
                          <a:solidFill>
                            <a:schemeClr val="bg2"/>
                          </a:solidFill>
                        </a:defRPr>
                      </a:pPr>
                      <a:t>[VALUE]</a:t>
                    </a:fld>
                    <a:r>
                      <a:rPr lang="en-US" sz="1800"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B4-4AA2-AD62-EE69C6542F2E}"/>
                </c:ext>
              </c:extLst>
            </c:dLbl>
            <c:dLbl>
              <c:idx val="2"/>
              <c:layout>
                <c:manualLayout>
                  <c:x val="-0.15828756561679791"/>
                  <c:y val="-6.076942333075417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fld id="{751D34D2-BA66-4B88-8E07-1DD86DE755F6}" type="VALUE">
                      <a:rPr lang="en-US" sz="1800" smtClean="0">
                        <a:solidFill>
                          <a:schemeClr val="bg2"/>
                        </a:solidFill>
                      </a:rPr>
                      <a:pPr>
                        <a:defRPr sz="1800" b="1">
                          <a:solidFill>
                            <a:schemeClr val="bg2"/>
                          </a:solidFill>
                        </a:defRPr>
                      </a:pPr>
                      <a:t>[VALUE]</a:t>
                    </a:fld>
                    <a:r>
                      <a:rPr lang="en-US" sz="1800" dirty="0">
                        <a:solidFill>
                          <a:schemeClr val="bg2"/>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8B4-4AA2-AD62-EE69C6542F2E}"/>
                </c:ext>
              </c:extLst>
            </c:dLbl>
            <c:dLbl>
              <c:idx val="3"/>
              <c:layout>
                <c:manualLayout>
                  <c:x val="0.15032496719160104"/>
                  <c:y val="6.8963633881024989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fld id="{B50C09AB-29D0-47C8-BE78-E670F66DA60E}" type="VALUE">
                      <a:rPr lang="en-US" sz="1800" smtClean="0">
                        <a:solidFill>
                          <a:schemeClr val="bg2"/>
                        </a:solidFill>
                      </a:rPr>
                      <a:pPr>
                        <a:defRPr sz="1800" b="1">
                          <a:solidFill>
                            <a:schemeClr val="bg2"/>
                          </a:solidFill>
                        </a:defRPr>
                      </a:pPr>
                      <a:t>[VALUE]</a:t>
                    </a:fld>
                    <a:r>
                      <a:rPr lang="en-US" sz="1800" dirty="0">
                        <a:solidFill>
                          <a:schemeClr val="bg2"/>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8B4-4AA2-AD62-EE69C6542F2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rgbClr val="000000"/>
                  </a:solidFill>
                  <a:round/>
                </a:ln>
                <a:effectLst/>
              </c:spPr>
            </c:leaderLines>
            <c:extLst>
              <c:ext xmlns:c15="http://schemas.microsoft.com/office/drawing/2012/chart" uri="{CE6537A1-D6FC-4f65-9D91-7224C49458BB}"/>
            </c:extLst>
          </c:dLbls>
          <c:cat>
            <c:strRef>
              <c:f>Sheet1!$A$2:$A$5</c:f>
              <c:strCache>
                <c:ptCount val="4"/>
                <c:pt idx="0">
                  <c:v>Other</c:v>
                </c:pt>
                <c:pt idx="1">
                  <c:v>Bisexual</c:v>
                </c:pt>
                <c:pt idx="2">
                  <c:v>Lesbian or gay</c:v>
                </c:pt>
                <c:pt idx="3">
                  <c:v>Heterosexual or straight</c:v>
                </c:pt>
              </c:strCache>
            </c:strRef>
          </c:cat>
          <c:val>
            <c:numRef>
              <c:f>Sheet1!$B$2:$B$5</c:f>
              <c:numCache>
                <c:formatCode>General</c:formatCode>
                <c:ptCount val="4"/>
                <c:pt idx="0">
                  <c:v>2</c:v>
                </c:pt>
                <c:pt idx="1">
                  <c:v>8</c:v>
                </c:pt>
                <c:pt idx="2">
                  <c:v>42</c:v>
                </c:pt>
                <c:pt idx="3">
                  <c:v>48</c:v>
                </c:pt>
              </c:numCache>
            </c:numRef>
          </c:val>
          <c:extLst>
            <c:ext xmlns:c16="http://schemas.microsoft.com/office/drawing/2014/chart" uri="{C3380CC4-5D6E-409C-BE32-E72D297353CC}">
              <c16:uniqueId val="{00000000-DC47-4C72-A776-6262B8417C8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4.2633517495395942E-2"/>
          <c:y val="0.87002557544757031"/>
          <c:w val="0.9"/>
          <c:h val="6.092071611253197E-2"/>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Race/ethnicity</c:v>
                </c:pt>
              </c:strCache>
            </c:strRef>
          </c:tx>
          <c:spPr>
            <a:ln>
              <a:noFill/>
            </a:ln>
          </c:spPr>
          <c:dPt>
            <c:idx val="0"/>
            <c:bubble3D val="0"/>
            <c:spPr>
              <a:solidFill>
                <a:srgbClr val="F6A01A"/>
              </a:solidFill>
              <a:ln w="19050">
                <a:noFill/>
              </a:ln>
              <a:effectLst/>
            </c:spPr>
            <c:extLst>
              <c:ext xmlns:c16="http://schemas.microsoft.com/office/drawing/2014/chart" uri="{C3380CC4-5D6E-409C-BE32-E72D297353CC}">
                <c16:uniqueId val="{00000000-AF84-4BE4-9430-085E270D3C0C}"/>
              </c:ext>
            </c:extLst>
          </c:dPt>
          <c:dPt>
            <c:idx val="1"/>
            <c:bubble3D val="0"/>
            <c:spPr>
              <a:solidFill>
                <a:srgbClr val="86B2D8"/>
              </a:solidFill>
              <a:ln w="19050">
                <a:noFill/>
              </a:ln>
              <a:effectLst/>
            </c:spPr>
            <c:extLst>
              <c:ext xmlns:c16="http://schemas.microsoft.com/office/drawing/2014/chart" uri="{C3380CC4-5D6E-409C-BE32-E72D297353CC}">
                <c16:uniqueId val="{00000001-AF84-4BE4-9430-085E270D3C0C}"/>
              </c:ext>
            </c:extLst>
          </c:dPt>
          <c:dPt>
            <c:idx val="2"/>
            <c:bubble3D val="0"/>
            <c:spPr>
              <a:solidFill>
                <a:srgbClr val="9A4E9E"/>
              </a:solidFill>
              <a:ln w="19050">
                <a:noFill/>
              </a:ln>
              <a:effectLst/>
            </c:spPr>
            <c:extLst>
              <c:ext xmlns:c16="http://schemas.microsoft.com/office/drawing/2014/chart" uri="{C3380CC4-5D6E-409C-BE32-E72D297353CC}">
                <c16:uniqueId val="{00000002-AF84-4BE4-9430-085E270D3C0C}"/>
              </c:ext>
            </c:extLst>
          </c:dPt>
          <c:dPt>
            <c:idx val="3"/>
            <c:bubble3D val="0"/>
            <c:spPr>
              <a:solidFill>
                <a:srgbClr val="00788A"/>
              </a:solidFill>
              <a:ln w="19050">
                <a:noFill/>
              </a:ln>
              <a:effectLst/>
            </c:spPr>
            <c:extLst>
              <c:ext xmlns:c16="http://schemas.microsoft.com/office/drawing/2014/chart" uri="{C3380CC4-5D6E-409C-BE32-E72D297353CC}">
                <c16:uniqueId val="{00000003-AF84-4BE4-9430-085E270D3C0C}"/>
              </c:ext>
            </c:extLst>
          </c:dPt>
          <c:dLbls>
            <c:dLbl>
              <c:idx val="0"/>
              <c:tx>
                <c:rich>
                  <a:bodyPr/>
                  <a:lstStyle/>
                  <a:p>
                    <a:fld id="{58020995-5582-4C46-8B3C-64EF6838C6E8}"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F84-4BE4-9430-085E270D3C0C}"/>
                </c:ext>
              </c:extLst>
            </c:dLbl>
            <c:dLbl>
              <c:idx val="1"/>
              <c:tx>
                <c:rich>
                  <a:bodyPr/>
                  <a:lstStyle/>
                  <a:p>
                    <a:fld id="{FB08C0E4-2B49-477B-A617-F1170EA368BC}" type="VALUE">
                      <a:rPr lang="en-US" smtClean="0"/>
                      <a:pPr/>
                      <a:t>[VALUE]</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84-4BE4-9430-085E270D3C0C}"/>
                </c:ext>
              </c:extLst>
            </c:dLbl>
            <c:dLbl>
              <c:idx val="2"/>
              <c:tx>
                <c:rich>
                  <a:bodyPr/>
                  <a:lstStyle/>
                  <a:p>
                    <a:fld id="{DFBE3AF6-97BC-487B-9EFF-F0011653A60F}" type="VALUE">
                      <a:rPr lang="en-US" smtClean="0"/>
                      <a:pPr/>
                      <a:t>[VALUE]</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84-4BE4-9430-085E270D3C0C}"/>
                </c:ext>
              </c:extLst>
            </c:dLbl>
            <c:dLbl>
              <c:idx val="3"/>
              <c:tx>
                <c:rich>
                  <a:bodyPr/>
                  <a:lstStyle/>
                  <a:p>
                    <a:fld id="{2B0AD1F9-662A-4875-BD54-2F5DB2EF9D2F}" type="VALUE">
                      <a:rPr lang="en-US" smtClean="0"/>
                      <a:pPr/>
                      <a:t>[VALUE]</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F84-4BE4-9430-085E270D3C0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Other</c:v>
                </c:pt>
                <c:pt idx="1">
                  <c:v>Hispanic/Latino</c:v>
                </c:pt>
                <c:pt idx="2">
                  <c:v>White</c:v>
                </c:pt>
                <c:pt idx="3">
                  <c:v>Black/African American</c:v>
                </c:pt>
              </c:strCache>
            </c:strRef>
          </c:cat>
          <c:val>
            <c:numRef>
              <c:f>Sheet1!$B$2:$B$5</c:f>
              <c:numCache>
                <c:formatCode>General</c:formatCode>
                <c:ptCount val="4"/>
                <c:pt idx="0">
                  <c:v>6</c:v>
                </c:pt>
                <c:pt idx="1">
                  <c:v>23</c:v>
                </c:pt>
                <c:pt idx="2">
                  <c:v>30</c:v>
                </c:pt>
                <c:pt idx="3">
                  <c:v>41</c:v>
                </c:pt>
              </c:numCache>
            </c:numRef>
          </c:val>
          <c:extLst>
            <c:ext xmlns:c16="http://schemas.microsoft.com/office/drawing/2014/chart" uri="{C3380CC4-5D6E-409C-BE32-E72D297353CC}">
              <c16:uniqueId val="{00000000-DC47-4C72-A776-6262B8417C8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05"/>
          <c:y val="0.92327007637121039"/>
          <c:w val="0.9"/>
          <c:h val="6.1060058518059214E-2"/>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928F">
                <a:alpha val="99000"/>
              </a:srgbClr>
            </a:solidFill>
            <a:ln>
              <a:noFill/>
            </a:ln>
            <a:effectLst/>
          </c:spPr>
          <c:invertIfNegative val="0"/>
          <c:dLbls>
            <c:dLbl>
              <c:idx val="0"/>
              <c:tx>
                <c:rich>
                  <a:bodyPr/>
                  <a:lstStyle/>
                  <a:p>
                    <a:fld id="{3F05D210-23CD-4C52-9572-EF797352DDCF}" type="VALUE">
                      <a:rPr lang="en-US" smtClean="0"/>
                      <a:pPr/>
                      <a:t>[VALUE]</a:t>
                    </a:fld>
                    <a:r>
                      <a:rPr lang="en-US"/>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981-4B5D-80E1-2407CFF7D80E}"/>
                </c:ext>
              </c:extLst>
            </c:dLbl>
            <c:dLbl>
              <c:idx val="1"/>
              <c:tx>
                <c:rich>
                  <a:bodyPr rot="0" spcFirstLastPara="1" vertOverflow="ellipsis" vert="horz" wrap="square" lIns="38100" tIns="19050" rIns="38100" bIns="19050" anchor="ctr" anchorCtr="1">
                    <a:spAutoFit/>
                  </a:bodyPr>
                  <a:lstStyle/>
                  <a:p>
                    <a:pPr>
                      <a:defRPr lang="en-US" sz="1800" b="1" i="0" u="none" strike="noStrike" kern="1200" baseline="0">
                        <a:solidFill>
                          <a:srgbClr val="FFFFFF"/>
                        </a:solidFill>
                        <a:latin typeface="+mn-lt"/>
                        <a:ea typeface="+mn-ea"/>
                        <a:cs typeface="+mn-cs"/>
                      </a:defRPr>
                    </a:pPr>
                    <a:fld id="{FDCDF303-DC4E-4139-B88C-779E5114F1FD}" type="VALUE">
                      <a:rPr lang="en-US" sz="1800" smtClean="0"/>
                      <a:pPr>
                        <a:defRPr lang="en-US">
                          <a:solidFill>
                            <a:srgbClr val="FFFFFF"/>
                          </a:solidFill>
                        </a:defRPr>
                      </a:pPr>
                      <a:t>[VALUE]</a:t>
                    </a:fld>
                    <a:r>
                      <a:rPr lang="en-US" sz="1800"/>
                      <a:t>%</a:t>
                    </a:r>
                  </a:p>
                </c:rich>
              </c:tx>
              <c:spPr>
                <a:noFill/>
                <a:ln>
                  <a:noFill/>
                </a:ln>
                <a:effectLst/>
              </c:spPr>
              <c:txPr>
                <a:bodyPr rot="0" spcFirstLastPara="1" vertOverflow="ellipsis" vert="horz" wrap="square" lIns="38100" tIns="19050" rIns="38100" bIns="19050" anchor="ctr" anchorCtr="1">
                  <a:spAutoFit/>
                </a:bodyPr>
                <a:lstStyle/>
                <a:p>
                  <a:pPr>
                    <a:defRPr lang="en-US" sz="1800" b="1" i="0" u="none" strike="noStrike" kern="1200" baseline="0">
                      <a:solidFill>
                        <a:srgbClr val="FFFFFF"/>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981-4B5D-80E1-2407CFF7D80E}"/>
                </c:ext>
              </c:extLst>
            </c:dLbl>
            <c:dLbl>
              <c:idx val="2"/>
              <c:tx>
                <c:rich>
                  <a:bodyPr/>
                  <a:lstStyle/>
                  <a:p>
                    <a:fld id="{6CF61B30-1BB9-44FD-867E-F04F7D413894}" type="VALUE">
                      <a:rPr lang="en-US" smtClean="0"/>
                      <a:pPr/>
                      <a:t>[VALUE]</a:t>
                    </a:fld>
                    <a:r>
                      <a:rPr lang="en-US"/>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981-4B5D-80E1-2407CFF7D80E}"/>
                </c:ext>
              </c:extLst>
            </c:dLbl>
            <c:dLbl>
              <c:idx val="3"/>
              <c:tx>
                <c:rich>
                  <a:bodyPr/>
                  <a:lstStyle/>
                  <a:p>
                    <a:fld id="{4C0DD166-F67D-461B-A362-C56AA4BF7142}" type="VALUE">
                      <a:rPr lang="en-US" smtClean="0"/>
                      <a:pPr/>
                      <a:t>[VALUE]</a:t>
                    </a:fld>
                    <a:r>
                      <a:rPr lang="en-US"/>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981-4B5D-80E1-2407CFF7D8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FF"/>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RWHAPᵃ</c:v>
                </c:pt>
                <c:pt idx="1">
                  <c:v>Medicaid</c:v>
                </c:pt>
                <c:pt idx="2">
                  <c:v>Medicare</c:v>
                </c:pt>
                <c:pt idx="3">
                  <c:v>Private health insurance</c:v>
                </c:pt>
              </c:strCache>
            </c:strRef>
          </c:cat>
          <c:val>
            <c:numRef>
              <c:f>Sheet1!$B$2:$B$5</c:f>
              <c:numCache>
                <c:formatCode>General</c:formatCode>
                <c:ptCount val="4"/>
                <c:pt idx="0">
                  <c:v>45</c:v>
                </c:pt>
                <c:pt idx="1">
                  <c:v>45</c:v>
                </c:pt>
                <c:pt idx="2">
                  <c:v>28</c:v>
                </c:pt>
                <c:pt idx="3">
                  <c:v>35</c:v>
                </c:pt>
              </c:numCache>
            </c:numRef>
          </c:val>
          <c:extLst>
            <c:ext xmlns:c16="http://schemas.microsoft.com/office/drawing/2014/chart" uri="{C3380CC4-5D6E-409C-BE32-E72D297353CC}">
              <c16:uniqueId val="{00000000-6B2B-46A3-9D14-7B22DA348869}"/>
            </c:ext>
          </c:extLst>
        </c:ser>
        <c:dLbls>
          <c:dLblPos val="ctr"/>
          <c:showLegendKey val="0"/>
          <c:showVal val="1"/>
          <c:showCatName val="0"/>
          <c:showSerName val="0"/>
          <c:showPercent val="0"/>
          <c:showBubbleSize val="0"/>
        </c:dLbls>
        <c:gapWidth val="154"/>
        <c:overlap val="-27"/>
        <c:axId val="473687344"/>
        <c:axId val="473685376"/>
      </c:barChart>
      <c:catAx>
        <c:axId val="473687344"/>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t" anchorCtr="0"/>
          <a:lstStyle/>
          <a:p>
            <a:pPr>
              <a:defRPr sz="1800" b="1" i="0" u="none" strike="noStrike" kern="1200" baseline="0">
                <a:solidFill>
                  <a:srgbClr val="000000"/>
                </a:solidFill>
                <a:latin typeface="+mn-lt"/>
                <a:ea typeface="+mn-ea"/>
                <a:cs typeface="+mn-cs"/>
              </a:defRPr>
            </a:pPr>
            <a:endParaRPr lang="en-US"/>
          </a:p>
        </c:txPr>
        <c:crossAx val="473685376"/>
        <c:crosses val="autoZero"/>
        <c:auto val="1"/>
        <c:lblAlgn val="ctr"/>
        <c:lblOffset val="100"/>
        <c:noMultiLvlLbl val="0"/>
      </c:catAx>
      <c:valAx>
        <c:axId val="473685376"/>
        <c:scaling>
          <c:orientation val="minMax"/>
          <c:max val="100"/>
        </c:scaling>
        <c:delete val="0"/>
        <c:axPos val="l"/>
        <c:title>
          <c:tx>
            <c:rich>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r>
                  <a:rPr lang="en-US" dirty="0"/>
                  <a:t>Percentage</a:t>
                </a:r>
              </a:p>
            </c:rich>
          </c:tx>
          <c:layout>
            <c:manualLayout>
              <c:xMode val="edge"/>
              <c:yMode val="edge"/>
              <c:x val="0"/>
              <c:y val="0.31200762795275588"/>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7344"/>
        <c:crosses val="autoZero"/>
        <c:crossBetween val="between"/>
      </c:valAx>
      <c:spPr>
        <a:noFill/>
        <a:ln>
          <a:noFill/>
        </a:ln>
        <a:effectLst/>
      </c:spPr>
    </c:plotArea>
    <c:plotVisOnly val="1"/>
    <c:dispBlanksAs val="gap"/>
    <c:showDLblsOverMax val="0"/>
  </c:chart>
  <c:spPr>
    <a:noFill/>
    <a:ln>
      <a:noFill/>
    </a:ln>
    <a:effectLst/>
  </c:spPr>
  <c:txPr>
    <a:bodyPr/>
    <a:lstStyle/>
    <a:p>
      <a:pPr>
        <a:defRPr sz="1800" b="1">
          <a:solidFill>
            <a:srgbClr val="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928F"/>
            </a:solidFill>
            <a:ln>
              <a:noFill/>
            </a:ln>
            <a:effectLst/>
          </c:spPr>
          <c:invertIfNegative val="0"/>
          <c:dLbls>
            <c:dLbl>
              <c:idx val="0"/>
              <c:tx>
                <c:rich>
                  <a:bodyPr/>
                  <a:lstStyle/>
                  <a:p>
                    <a:fld id="{423E0F12-001C-43B3-9C2D-17C4CDE87189}"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46D-46E0-9634-AE70275595B7}"/>
                </c:ext>
              </c:extLst>
            </c:dLbl>
            <c:dLbl>
              <c:idx val="1"/>
              <c:tx>
                <c:rich>
                  <a:bodyPr/>
                  <a:lstStyle/>
                  <a:p>
                    <a:r>
                      <a:rPr lang="en-US" dirty="0"/>
                      <a:t>11%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6D-46E0-9634-AE70275595B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Major depression</c:v>
                </c:pt>
                <c:pt idx="1">
                  <c:v>Other depression</c:v>
                </c:pt>
              </c:strCache>
            </c:strRef>
          </c:cat>
          <c:val>
            <c:numRef>
              <c:f>Sheet1!$B$2:$B$3</c:f>
              <c:numCache>
                <c:formatCode>General</c:formatCode>
                <c:ptCount val="2"/>
                <c:pt idx="0">
                  <c:v>12</c:v>
                </c:pt>
                <c:pt idx="1">
                  <c:v>11</c:v>
                </c:pt>
              </c:numCache>
            </c:numRef>
          </c:val>
          <c:extLst>
            <c:ext xmlns:c16="http://schemas.microsoft.com/office/drawing/2014/chart" uri="{C3380CC4-5D6E-409C-BE32-E72D297353CC}">
              <c16:uniqueId val="{00000000-69AC-4E11-B9C2-23EF3EFAFDE1}"/>
            </c:ext>
          </c:extLst>
        </c:ser>
        <c:dLbls>
          <c:dLblPos val="ctr"/>
          <c:showLegendKey val="0"/>
          <c:showVal val="1"/>
          <c:showCatName val="0"/>
          <c:showSerName val="0"/>
          <c:showPercent val="0"/>
          <c:showBubbleSize val="0"/>
        </c:dLbls>
        <c:gapWidth val="219"/>
        <c:overlap val="-27"/>
        <c:axId val="473687344"/>
        <c:axId val="473685376"/>
      </c:barChart>
      <c:catAx>
        <c:axId val="473687344"/>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5376"/>
        <c:crosses val="autoZero"/>
        <c:auto val="1"/>
        <c:lblAlgn val="ctr"/>
        <c:lblOffset val="100"/>
        <c:noMultiLvlLbl val="0"/>
      </c:catAx>
      <c:valAx>
        <c:axId val="473685376"/>
        <c:scaling>
          <c:orientation val="minMax"/>
          <c:max val="100"/>
        </c:scaling>
        <c:delete val="0"/>
        <c:axPos val="l"/>
        <c:title>
          <c:tx>
            <c:rich>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r>
                  <a:rPr lang="en-US" dirty="0"/>
                  <a:t>Percentage</a:t>
                </a:r>
              </a:p>
            </c:rich>
          </c:tx>
          <c:layout>
            <c:manualLayout>
              <c:xMode val="edge"/>
              <c:yMode val="edge"/>
              <c:x val="0"/>
              <c:y val="0.31200762795275588"/>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7344"/>
        <c:crosses val="autoZero"/>
        <c:crossBetween val="between"/>
      </c:valAx>
      <c:spPr>
        <a:noFill/>
        <a:ln>
          <a:noFill/>
        </a:ln>
        <a:effectLst/>
      </c:spPr>
    </c:plotArea>
    <c:plotVisOnly val="1"/>
    <c:dispBlanksAs val="gap"/>
    <c:showDLblsOverMax val="0"/>
  </c:chart>
  <c:spPr>
    <a:noFill/>
    <a:ln>
      <a:noFill/>
    </a:ln>
    <a:effectLst/>
  </c:spPr>
  <c:txPr>
    <a:bodyPr/>
    <a:lstStyle/>
    <a:p>
      <a:pPr>
        <a:defRPr sz="1800" b="1">
          <a:solidFill>
            <a:srgbClr val="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928F"/>
            </a:solidFill>
            <a:ln>
              <a:noFill/>
            </a:ln>
            <a:effectLst/>
          </c:spPr>
          <c:invertIfNegative val="0"/>
          <c:dLbls>
            <c:dLbl>
              <c:idx val="0"/>
              <c:tx>
                <c:rich>
                  <a:bodyPr/>
                  <a:lstStyle/>
                  <a:p>
                    <a:fld id="{BD4611E2-B67B-41AB-AE28-B6F1A5143DCE}" type="VALUE">
                      <a:rPr lang="en-US" smtClean="0"/>
                      <a:pPr/>
                      <a:t>[VALUE]</a:t>
                    </a:fld>
                    <a:r>
                      <a:rPr lang="en-US"/>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C32-41D4-B687-8A8881D62610}"/>
                </c:ext>
              </c:extLst>
            </c:dLbl>
            <c:dLbl>
              <c:idx val="1"/>
              <c:tx>
                <c:rich>
                  <a:bodyPr/>
                  <a:lstStyle/>
                  <a:p>
                    <a:fld id="{D22BDCA7-32DA-434C-8EE3-1277B8E060B8}" type="VALUE">
                      <a:rPr lang="en-US" smtClean="0"/>
                      <a:pPr/>
                      <a:t>[VALUE]</a:t>
                    </a:fld>
                    <a:r>
                      <a:rPr lang="en-US"/>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C32-41D4-B687-8A8881D62610}"/>
                </c:ext>
              </c:extLst>
            </c:dLbl>
            <c:dLbl>
              <c:idx val="2"/>
              <c:tx>
                <c:rich>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fld id="{788DFBC9-FAB2-4236-8D18-CBEDAFD42705}" type="VALUE">
                      <a:rPr lang="en-US" sz="1800" smtClean="0"/>
                      <a:pPr>
                        <a:defRPr/>
                      </a:pPr>
                      <a:t>[VALUE]</a:t>
                    </a:fld>
                    <a:r>
                      <a:rPr lang="en-US" sz="1800"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93-4823-8EF6-A9DC260A5A18}"/>
                </c:ext>
              </c:extLst>
            </c:dLbl>
            <c:dLbl>
              <c:idx val="3"/>
              <c:tx>
                <c:rich>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fld id="{6B2D70F5-132F-4A6E-93D6-3F0AC11896BC}" type="VALUE">
                      <a:rPr lang="en-US" sz="1800" smtClean="0"/>
                      <a:pPr>
                        <a:defRPr/>
                      </a:pPr>
                      <a:t>[VALUE]</a:t>
                    </a:fld>
                    <a:r>
                      <a:rPr lang="en-US" sz="1800"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193-4823-8EF6-A9DC260A5A18}"/>
                </c:ext>
              </c:extLst>
            </c:dLbl>
            <c:dLbl>
              <c:idx val="4"/>
              <c:tx>
                <c:rich>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fld id="{79B24E6E-38C2-460A-BCDC-8402B9497E9D}" type="VALUE">
                      <a:rPr lang="en-US" sz="1800" smtClean="0"/>
                      <a:pPr>
                        <a:defRPr/>
                      </a:pPr>
                      <a:t>[VALUE]</a:t>
                    </a:fld>
                    <a:r>
                      <a:rPr lang="en-US" sz="1800"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193-4823-8EF6-A9DC260A5A1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FF"/>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c:v>
                </c:pt>
                <c:pt idx="1">
                  <c:v>Daily</c:v>
                </c:pt>
                <c:pt idx="2">
                  <c:v>Weekly</c:v>
                </c:pt>
                <c:pt idx="3">
                  <c:v>Monthly</c:v>
                </c:pt>
                <c:pt idx="4">
                  <c:v>Less than monthly</c:v>
                </c:pt>
              </c:strCache>
            </c:strRef>
          </c:cat>
          <c:val>
            <c:numRef>
              <c:f>Sheet1!$B$2:$B$6</c:f>
              <c:numCache>
                <c:formatCode>General</c:formatCode>
                <c:ptCount val="5"/>
                <c:pt idx="0">
                  <c:v>36</c:v>
                </c:pt>
                <c:pt idx="1">
                  <c:v>29</c:v>
                </c:pt>
                <c:pt idx="2">
                  <c:v>3</c:v>
                </c:pt>
                <c:pt idx="3">
                  <c:v>1</c:v>
                </c:pt>
                <c:pt idx="4">
                  <c:v>2</c:v>
                </c:pt>
              </c:numCache>
            </c:numRef>
          </c:val>
          <c:extLst>
            <c:ext xmlns:c16="http://schemas.microsoft.com/office/drawing/2014/chart" uri="{C3380CC4-5D6E-409C-BE32-E72D297353CC}">
              <c16:uniqueId val="{00000000-C193-4823-8EF6-A9DC260A5A18}"/>
            </c:ext>
          </c:extLst>
        </c:ser>
        <c:dLbls>
          <c:dLblPos val="ctr"/>
          <c:showLegendKey val="0"/>
          <c:showVal val="1"/>
          <c:showCatName val="0"/>
          <c:showSerName val="0"/>
          <c:showPercent val="0"/>
          <c:showBubbleSize val="0"/>
        </c:dLbls>
        <c:gapWidth val="130"/>
        <c:overlap val="-27"/>
        <c:axId val="473687344"/>
        <c:axId val="473685376"/>
      </c:barChart>
      <c:catAx>
        <c:axId val="473687344"/>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5376"/>
        <c:crosses val="autoZero"/>
        <c:auto val="1"/>
        <c:lblAlgn val="ctr"/>
        <c:lblOffset val="100"/>
        <c:noMultiLvlLbl val="0"/>
      </c:catAx>
      <c:valAx>
        <c:axId val="473685376"/>
        <c:scaling>
          <c:orientation val="minMax"/>
          <c:max val="100"/>
        </c:scaling>
        <c:delete val="0"/>
        <c:axPos val="l"/>
        <c:title>
          <c:tx>
            <c:rich>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r>
                  <a:rPr lang="en-US" dirty="0"/>
                  <a:t>Percentage</a:t>
                </a:r>
              </a:p>
            </c:rich>
          </c:tx>
          <c:layout>
            <c:manualLayout>
              <c:xMode val="edge"/>
              <c:yMode val="edge"/>
              <c:x val="0"/>
              <c:y val="0.31200762795275588"/>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7344"/>
        <c:crosses val="autoZero"/>
        <c:crossBetween val="between"/>
      </c:valAx>
      <c:spPr>
        <a:noFill/>
        <a:ln>
          <a:noFill/>
        </a:ln>
        <a:effectLst/>
      </c:spPr>
    </c:plotArea>
    <c:plotVisOnly val="1"/>
    <c:dispBlanksAs val="gap"/>
    <c:showDLblsOverMax val="0"/>
  </c:chart>
  <c:spPr>
    <a:noFill/>
    <a:ln>
      <a:noFill/>
    </a:ln>
    <a:effectLst/>
  </c:spPr>
  <c:txPr>
    <a:bodyPr/>
    <a:lstStyle/>
    <a:p>
      <a:pPr>
        <a:defRPr sz="1800" b="1">
          <a:solidFill>
            <a:srgbClr val="00000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99979592864462"/>
          <c:y val="2.7085057744727005E-2"/>
          <c:w val="0.81827200915847131"/>
          <c:h val="0.8319522639482716"/>
        </c:manualLayout>
      </c:layout>
      <c:barChart>
        <c:barDir val="col"/>
        <c:grouping val="clustered"/>
        <c:varyColors val="0"/>
        <c:ser>
          <c:idx val="0"/>
          <c:order val="0"/>
          <c:tx>
            <c:strRef>
              <c:f>Sheet1!$B$1</c:f>
              <c:strCache>
                <c:ptCount val="1"/>
                <c:pt idx="0">
                  <c:v>Series 1</c:v>
                </c:pt>
              </c:strCache>
            </c:strRef>
          </c:tx>
          <c:spPr>
            <a:solidFill>
              <a:srgbClr val="00928F"/>
            </a:solidFill>
            <a:ln>
              <a:noFill/>
            </a:ln>
            <a:effectLst/>
          </c:spPr>
          <c:invertIfNegative val="0"/>
          <c:dLbls>
            <c:dLbl>
              <c:idx val="0"/>
              <c:tx>
                <c:rich>
                  <a:bodyPr/>
                  <a:lstStyle/>
                  <a:p>
                    <a:fld id="{D36338E2-E2E4-4351-BF89-FDAAF0E02339}" type="VALUE">
                      <a:rPr lang="en-US" smtClean="0"/>
                      <a:pPr/>
                      <a:t>[VALUE]</a:t>
                    </a:fld>
                    <a:r>
                      <a:rPr lang="en-US"/>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7AC-466B-91FD-019098AD4C8F}"/>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fld id="{07EB77B6-6DEA-46A4-BCF5-8161B22F95C1}" type="VALUE">
                      <a:rPr lang="en-US" sz="1800" smtClean="0">
                        <a:solidFill>
                          <a:srgbClr val="000000"/>
                        </a:solidFill>
                      </a:rPr>
                      <a:pPr>
                        <a:defRPr/>
                      </a:pPr>
                      <a:t>[VALUE]</a:t>
                    </a:fld>
                    <a:r>
                      <a:rPr lang="en-US" sz="1800" dirty="0">
                        <a:solidFill>
                          <a:srgbClr val="000000"/>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CB4-461F-9645-66D154074427}"/>
                </c:ext>
              </c:extLst>
            </c:dLbl>
            <c:dLbl>
              <c:idx val="2"/>
              <c:tx>
                <c:rich>
                  <a:bodyPr/>
                  <a:lstStyle/>
                  <a:p>
                    <a:fld id="{F3F5EC7D-BE2F-4827-9A60-A21063096F6B}" type="VALUE">
                      <a:rPr lang="en-US" smtClean="0"/>
                      <a:pPr/>
                      <a:t>[VALUE]</a:t>
                    </a:fld>
                    <a:r>
                      <a:rPr lang="en-US" dirty="0"/>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CB4-461F-9645-66D154074427}"/>
                </c:ext>
              </c:extLst>
            </c:dLbl>
            <c:dLbl>
              <c:idx val="3"/>
              <c:tx>
                <c:rich>
                  <a:bodyPr/>
                  <a:lstStyle/>
                  <a:p>
                    <a:fld id="{256B8C8C-EFEB-4282-8AB3-0C1DF8804C09}" type="VALUE">
                      <a:rPr lang="en-US" smtClean="0"/>
                      <a:pPr/>
                      <a:t>[VALUE]</a:t>
                    </a:fld>
                    <a:r>
                      <a:rPr lang="en-US"/>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AC-466B-91FD-019098AD4C8F}"/>
                </c:ext>
              </c:extLst>
            </c:dLbl>
            <c:dLbl>
              <c:idx val="4"/>
              <c:tx>
                <c:rich>
                  <a:bodyPr/>
                  <a:lstStyle/>
                  <a:p>
                    <a:fld id="{8DBCA75F-409F-4BE0-8AEB-F81560A7FB1C}" type="VALUE">
                      <a:rPr lang="en-US" smtClean="0"/>
                      <a:pPr/>
                      <a:t>[VALUE]</a:t>
                    </a:fld>
                    <a:r>
                      <a:rPr lang="en-US" dirty="0"/>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CB4-461F-9645-66D154074427}"/>
                </c:ext>
              </c:extLst>
            </c:dLbl>
            <c:dLbl>
              <c:idx val="6"/>
              <c:tx>
                <c:rich>
                  <a:bodyPr/>
                  <a:lstStyle/>
                  <a:p>
                    <a:fld id="{6362A928-F073-4636-BD0E-885F7336C9A6}" type="VALUE">
                      <a:rPr lang="en-US" smtClean="0"/>
                      <a:pPr/>
                      <a:t>[VALUE]</a:t>
                    </a:fld>
                    <a:r>
                      <a:rPr lang="en-US" dirty="0"/>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B66-4C7D-9F93-02B463B1951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c:v>
                </c:pt>
                <c:pt idx="1">
                  <c:v>Daily</c:v>
                </c:pt>
                <c:pt idx="2">
                  <c:v>Weekly</c:v>
                </c:pt>
                <c:pt idx="3">
                  <c:v>Monthly</c:v>
                </c:pt>
                <c:pt idx="4">
                  <c:v>Less than monthly</c:v>
                </c:pt>
                <c:pt idx="6">
                  <c:v>Binge drinkingᵃ</c:v>
                </c:pt>
              </c:strCache>
            </c:strRef>
          </c:cat>
          <c:val>
            <c:numRef>
              <c:f>Sheet1!$B$2:$B$8</c:f>
              <c:numCache>
                <c:formatCode>General</c:formatCode>
                <c:ptCount val="7"/>
                <c:pt idx="0">
                  <c:v>63</c:v>
                </c:pt>
                <c:pt idx="1">
                  <c:v>6</c:v>
                </c:pt>
                <c:pt idx="2">
                  <c:v>18</c:v>
                </c:pt>
                <c:pt idx="3">
                  <c:v>12</c:v>
                </c:pt>
                <c:pt idx="4">
                  <c:v>27</c:v>
                </c:pt>
                <c:pt idx="6">
                  <c:v>15</c:v>
                </c:pt>
              </c:numCache>
            </c:numRef>
          </c:val>
          <c:extLst>
            <c:ext xmlns:c16="http://schemas.microsoft.com/office/drawing/2014/chart" uri="{C3380CC4-5D6E-409C-BE32-E72D297353CC}">
              <c16:uniqueId val="{00000003-6CB4-461F-9645-66D154074427}"/>
            </c:ext>
          </c:extLst>
        </c:ser>
        <c:dLbls>
          <c:dLblPos val="ctr"/>
          <c:showLegendKey val="0"/>
          <c:showVal val="1"/>
          <c:showCatName val="0"/>
          <c:showSerName val="0"/>
          <c:showPercent val="0"/>
          <c:showBubbleSize val="0"/>
        </c:dLbls>
        <c:gapWidth val="90"/>
        <c:overlap val="-20"/>
        <c:axId val="473687344"/>
        <c:axId val="473685376"/>
      </c:barChart>
      <c:catAx>
        <c:axId val="473687344"/>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5376"/>
        <c:crosses val="autoZero"/>
        <c:auto val="1"/>
        <c:lblAlgn val="ctr"/>
        <c:lblOffset val="100"/>
        <c:noMultiLvlLbl val="0"/>
      </c:catAx>
      <c:valAx>
        <c:axId val="473685376"/>
        <c:scaling>
          <c:orientation val="minMax"/>
          <c:max val="100"/>
        </c:scaling>
        <c:delete val="0"/>
        <c:axPos val="l"/>
        <c:title>
          <c:tx>
            <c:rich>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r>
                  <a:rPr lang="en-US" dirty="0"/>
                  <a:t>Percentage</a:t>
                </a:r>
              </a:p>
            </c:rich>
          </c:tx>
          <c:layout>
            <c:manualLayout>
              <c:xMode val="edge"/>
              <c:yMode val="edge"/>
              <c:x val="1.5948961314475717E-3"/>
              <c:y val="0.32328951293832875"/>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7344"/>
        <c:crosses val="autoZero"/>
        <c:crossBetween val="between"/>
      </c:valAx>
      <c:spPr>
        <a:noFill/>
        <a:ln>
          <a:noFill/>
        </a:ln>
        <a:effectLst/>
      </c:spPr>
    </c:plotArea>
    <c:plotVisOnly val="1"/>
    <c:dispBlanksAs val="gap"/>
    <c:showDLblsOverMax val="0"/>
  </c:chart>
  <c:spPr>
    <a:noFill/>
    <a:ln>
      <a:noFill/>
    </a:ln>
    <a:effectLst/>
  </c:spPr>
  <c:txPr>
    <a:bodyPr/>
    <a:lstStyle/>
    <a:p>
      <a:pPr>
        <a:defRPr sz="1800" b="1">
          <a:solidFill>
            <a:srgbClr val="000000"/>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928F"/>
            </a:solidFill>
            <a:ln>
              <a:noFill/>
            </a:ln>
            <a:effectLst/>
          </c:spPr>
          <c:invertIfNegative val="0"/>
          <c:dLbls>
            <c:dLbl>
              <c:idx val="0"/>
              <c:layout>
                <c:manualLayout>
                  <c:x val="0"/>
                  <c:y val="1.4008372920327007E-2"/>
                </c:manualLayout>
              </c:layout>
              <c:tx>
                <c:rich>
                  <a:bodyPr/>
                  <a:lstStyle/>
                  <a:p>
                    <a:fld id="{1859F4E5-2975-455D-BECE-364314C6FD68}" type="VALUE">
                      <a:rPr lang="en-US" sz="1800" smtClean="0">
                        <a:solidFill>
                          <a:srgbClr val="000000"/>
                        </a:solidFill>
                      </a:rPr>
                      <a:pPr/>
                      <a:t>[VALUE]</a:t>
                    </a:fld>
                    <a:r>
                      <a:rPr lang="en-US" sz="1800" dirty="0">
                        <a:solidFill>
                          <a:srgbClr val="000000"/>
                        </a:solidFill>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801-4320-8927-23291973C89F}"/>
                </c:ext>
              </c:extLst>
            </c:dLbl>
            <c:dLbl>
              <c:idx val="1"/>
              <c:layout>
                <c:manualLayout>
                  <c:x val="0"/>
                  <c:y val="1.4008372920327007E-2"/>
                </c:manualLayout>
              </c:layout>
              <c:tx>
                <c:rich>
                  <a:bodyPr/>
                  <a:lstStyle/>
                  <a:p>
                    <a:fld id="{A7A6A1CA-EC4E-4BC3-BC0A-47441910D5E2}" type="VALUE">
                      <a:rPr lang="en-US" sz="1800" smtClean="0">
                        <a:solidFill>
                          <a:srgbClr val="000000"/>
                        </a:solidFill>
                      </a:rPr>
                      <a:pPr/>
                      <a:t>[VALUE]</a:t>
                    </a:fld>
                    <a:r>
                      <a:rPr lang="en-US" sz="1800" dirty="0">
                        <a:solidFill>
                          <a:srgbClr val="000000"/>
                        </a:solidFill>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801-4320-8927-23291973C89F}"/>
                </c:ext>
              </c:extLst>
            </c:dLbl>
            <c:dLbl>
              <c:idx val="2"/>
              <c:layout>
                <c:manualLayout>
                  <c:x val="-1.1838874379729188E-16"/>
                  <c:y val="1.1019283746556474E-2"/>
                </c:manualLayout>
              </c:layout>
              <c:tx>
                <c:rich>
                  <a:bodyPr/>
                  <a:lstStyle/>
                  <a:p>
                    <a:fld id="{80D37A4E-5257-4147-868E-F4CCCA79D23F}"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801-4320-8927-23291973C89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MSM</c:v>
                </c:pt>
                <c:pt idx="1">
                  <c:v>WSM</c:v>
                </c:pt>
                <c:pt idx="2">
                  <c:v>MSW</c:v>
                </c:pt>
              </c:strCache>
            </c:strRef>
          </c:cat>
          <c:val>
            <c:numRef>
              <c:f>Sheet1!$B$2:$B$4</c:f>
              <c:numCache>
                <c:formatCode>General</c:formatCode>
                <c:ptCount val="3"/>
                <c:pt idx="0">
                  <c:v>7</c:v>
                </c:pt>
                <c:pt idx="1">
                  <c:v>7</c:v>
                </c:pt>
                <c:pt idx="2">
                  <c:v>5</c:v>
                </c:pt>
              </c:numCache>
            </c:numRef>
          </c:val>
          <c:extLst>
            <c:ext xmlns:c16="http://schemas.microsoft.com/office/drawing/2014/chart" uri="{C3380CC4-5D6E-409C-BE32-E72D297353CC}">
              <c16:uniqueId val="{00000000-3801-4320-8927-23291973C89F}"/>
            </c:ext>
          </c:extLst>
        </c:ser>
        <c:dLbls>
          <c:dLblPos val="ctr"/>
          <c:showLegendKey val="0"/>
          <c:showVal val="1"/>
          <c:showCatName val="0"/>
          <c:showSerName val="0"/>
          <c:showPercent val="0"/>
          <c:showBubbleSize val="0"/>
        </c:dLbls>
        <c:gapWidth val="219"/>
        <c:overlap val="-27"/>
        <c:axId val="473687344"/>
        <c:axId val="473685376"/>
      </c:barChart>
      <c:catAx>
        <c:axId val="473687344"/>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5376"/>
        <c:crosses val="autoZero"/>
        <c:auto val="1"/>
        <c:lblAlgn val="ctr"/>
        <c:lblOffset val="100"/>
        <c:noMultiLvlLbl val="0"/>
      </c:catAx>
      <c:valAx>
        <c:axId val="473685376"/>
        <c:scaling>
          <c:orientation val="minMax"/>
          <c:max val="100"/>
        </c:scaling>
        <c:delete val="0"/>
        <c:axPos val="l"/>
        <c:title>
          <c:tx>
            <c:rich>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r>
                  <a:rPr lang="en-US" dirty="0"/>
                  <a:t>Percentage</a:t>
                </a:r>
              </a:p>
            </c:rich>
          </c:tx>
          <c:layout>
            <c:manualLayout>
              <c:xMode val="edge"/>
              <c:yMode val="edge"/>
              <c:x val="0"/>
              <c:y val="0.31200762795275588"/>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7344"/>
        <c:crosses val="autoZero"/>
        <c:crossBetween val="between"/>
      </c:valAx>
      <c:spPr>
        <a:noFill/>
        <a:ln>
          <a:noFill/>
        </a:ln>
        <a:effectLst/>
      </c:spPr>
    </c:plotArea>
    <c:plotVisOnly val="1"/>
    <c:dispBlanksAs val="gap"/>
    <c:showDLblsOverMax val="0"/>
  </c:chart>
  <c:spPr>
    <a:noFill/>
    <a:ln>
      <a:noFill/>
    </a:ln>
    <a:effectLst/>
  </c:spPr>
  <c:txPr>
    <a:bodyPr/>
    <a:lstStyle/>
    <a:p>
      <a:pPr>
        <a:defRPr sz="1800" b="1">
          <a:solidFill>
            <a:srgbClr val="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417" cy="46434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1393" y="0"/>
            <a:ext cx="3037417" cy="464343"/>
          </a:xfrm>
          <a:prstGeom prst="rect">
            <a:avLst/>
          </a:prstGeom>
        </p:spPr>
        <p:txBody>
          <a:bodyPr vert="horz" lIns="91440" tIns="45720" rIns="91440" bIns="45720" rtlCol="0"/>
          <a:lstStyle>
            <a:lvl1pPr algn="r">
              <a:defRPr sz="1200"/>
            </a:lvl1pPr>
          </a:lstStyle>
          <a:p>
            <a:fld id="{DA9E73D4-EAB5-4C58-AE65-D579D8F6FD10}" type="datetimeFigureOut">
              <a:rPr lang="en-US" smtClean="0"/>
              <a:pPr/>
              <a:t>9/3/2020</a:t>
            </a:fld>
            <a:endParaRPr lang="en-US" dirty="0"/>
          </a:p>
        </p:txBody>
      </p:sp>
      <p:sp>
        <p:nvSpPr>
          <p:cNvPr id="4" name="Footer Placeholder 3"/>
          <p:cNvSpPr>
            <a:spLocks noGrp="1"/>
          </p:cNvSpPr>
          <p:nvPr>
            <p:ph type="ftr" sz="quarter" idx="2"/>
          </p:nvPr>
        </p:nvSpPr>
        <p:spPr>
          <a:xfrm>
            <a:off x="0" y="8830468"/>
            <a:ext cx="3037417" cy="46434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393" y="8830468"/>
            <a:ext cx="3037417" cy="464343"/>
          </a:xfrm>
          <a:prstGeom prst="rect">
            <a:avLst/>
          </a:prstGeom>
        </p:spPr>
        <p:txBody>
          <a:bodyPr vert="horz" lIns="91440" tIns="45720" rIns="91440" bIns="45720" rtlCol="0" anchor="b"/>
          <a:lstStyle>
            <a:lvl1pPr algn="r">
              <a:defRPr sz="1200"/>
            </a:lvl1pPr>
          </a:lstStyle>
          <a:p>
            <a:fld id="{90BD8A07-8823-4B98-A59A-B87AD8846562}" type="slidenum">
              <a:rPr lang="en-US" smtClean="0"/>
              <a:pPr/>
              <a:t>‹#›</a:t>
            </a:fld>
            <a:endParaRPr lang="en-US" dirty="0"/>
          </a:p>
        </p:txBody>
      </p:sp>
    </p:spTree>
    <p:extLst>
      <p:ext uri="{BB962C8B-B14F-4D97-AF65-F5344CB8AC3E}">
        <p14:creationId xmlns:p14="http://schemas.microsoft.com/office/powerpoint/2010/main" val="736245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417" cy="46434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1393" y="0"/>
            <a:ext cx="3037417" cy="464343"/>
          </a:xfrm>
          <a:prstGeom prst="rect">
            <a:avLst/>
          </a:prstGeom>
        </p:spPr>
        <p:txBody>
          <a:bodyPr vert="horz" lIns="91440" tIns="45720" rIns="91440" bIns="45720" rtlCol="0"/>
          <a:lstStyle>
            <a:lvl1pPr algn="r">
              <a:defRPr sz="1200"/>
            </a:lvl1pPr>
          </a:lstStyle>
          <a:p>
            <a:fld id="{3596E0C9-E3E0-4EC9-9D66-C7F7DA51C085}" type="datetimeFigureOut">
              <a:rPr lang="en-US" smtClean="0"/>
              <a:pPr/>
              <a:t>9/3/2020</a:t>
            </a:fld>
            <a:endParaRPr lang="en-US" dirty="0"/>
          </a:p>
        </p:txBody>
      </p:sp>
      <p:sp>
        <p:nvSpPr>
          <p:cNvPr id="4" name="Slide Image Placeholder 3"/>
          <p:cNvSpPr>
            <a:spLocks noGrp="1" noRot="1" noChangeAspect="1"/>
          </p:cNvSpPr>
          <p:nvPr>
            <p:ph type="sldImg" idx="2"/>
          </p:nvPr>
        </p:nvSpPr>
        <p:spPr>
          <a:xfrm>
            <a:off x="1179513" y="695325"/>
            <a:ext cx="4651375" cy="34877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6" y="4416029"/>
            <a:ext cx="5607048" cy="41838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468"/>
            <a:ext cx="3037417" cy="46434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393" y="8830468"/>
            <a:ext cx="3037417" cy="464343"/>
          </a:xfrm>
          <a:prstGeom prst="rect">
            <a:avLst/>
          </a:prstGeom>
        </p:spPr>
        <p:txBody>
          <a:bodyPr vert="horz" lIns="91440" tIns="45720" rIns="91440" bIns="45720" rtlCol="0" anchor="b"/>
          <a:lstStyle>
            <a:lvl1pPr algn="r">
              <a:defRPr sz="1200"/>
            </a:lvl1pPr>
          </a:lstStyle>
          <a:p>
            <a:fld id="{A865C136-C8CF-4A0E-BFCA-BBD985A0B3E5}" type="slidenum">
              <a:rPr lang="en-US" smtClean="0"/>
              <a:pPr/>
              <a:t>‹#›</a:t>
            </a:fld>
            <a:endParaRPr lang="en-US" dirty="0"/>
          </a:p>
        </p:txBody>
      </p:sp>
    </p:spTree>
    <p:extLst>
      <p:ext uri="{BB962C8B-B14F-4D97-AF65-F5344CB8AC3E}">
        <p14:creationId xmlns:p14="http://schemas.microsoft.com/office/powerpoint/2010/main" val="3246508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1289050" y="719138"/>
            <a:ext cx="4794250" cy="3595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solidFill>
                  <a:prstClr val="black"/>
                </a:solidFill>
                <a:latin typeface="Calibri" panose="020F0502020204030204" pitchFamily="34" charset="0"/>
              </a:rPr>
              <a:pPr fontAlgn="base">
                <a:spcBef>
                  <a:spcPct val="0"/>
                </a:spcBef>
                <a:spcAft>
                  <a:spcPct val="0"/>
                </a:spcAft>
              </a:pPr>
              <a:t>1</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718125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An estimated 98% of persons had health insurance or coverage for care or antiretroviral</a:t>
            </a:r>
            <a:r>
              <a:rPr lang="en-US" sz="1200" kern="1200" baseline="0" dirty="0">
                <a:solidFill>
                  <a:schemeClr val="tx1"/>
                </a:solidFill>
                <a:effectLst/>
                <a:latin typeface="+mn-lt"/>
                <a:ea typeface="+mn-ea"/>
                <a:cs typeface="+mn-cs"/>
              </a:rPr>
              <a:t> medications</a:t>
            </a:r>
            <a:r>
              <a:rPr lang="en-US" sz="1200" kern="1200" dirty="0">
                <a:solidFill>
                  <a:schemeClr val="tx1"/>
                </a:solidFill>
                <a:effectLst/>
                <a:latin typeface="+mn-lt"/>
                <a:ea typeface="+mn-ea"/>
                <a:cs typeface="+mn-cs"/>
              </a:rPr>
              <a:t>, including Ryan White HIV/AIDS Program</a:t>
            </a:r>
            <a:r>
              <a:rPr lang="en-US" sz="1200" kern="1200" baseline="0" dirty="0">
                <a:solidFill>
                  <a:schemeClr val="tx1"/>
                </a:solidFill>
                <a:effectLst/>
                <a:latin typeface="+mn-lt"/>
                <a:ea typeface="+mn-ea"/>
                <a:cs typeface="+mn-cs"/>
              </a:rPr>
              <a:t> coverage</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 estimated 46% had household incomes at or below the federal poverty threshold. </a:t>
            </a:r>
            <a:r>
              <a:rPr lang="en-US" sz="1200" b="0" i="0" u="none" strike="noStrike" kern="1200" baseline="0" dirty="0">
                <a:solidFill>
                  <a:schemeClr val="tx1"/>
                </a:solidFill>
                <a:latin typeface="+mn-lt"/>
                <a:ea typeface="+mn-ea"/>
                <a:cs typeface="+mn-cs"/>
              </a:rPr>
              <a:t>Poverty guidelines were defined by the Department of Health and Human Services.</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estimated 20% of persons with diagnosed HIV had less than a high school education. The estimated prevalence of homelessness—defined as living on the street, in a shelter, in a single-room-occupancy hotel, or in a car at any time in the past 12 months—was 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Socioeconomic data were collected using in-person or telephone interviews.</a:t>
            </a:r>
          </a:p>
        </p:txBody>
      </p:sp>
      <p:sp>
        <p:nvSpPr>
          <p:cNvPr id="4" name="Slide Number Placeholder 3"/>
          <p:cNvSpPr>
            <a:spLocks noGrp="1"/>
          </p:cNvSpPr>
          <p:nvPr>
            <p:ph type="sldNum" sz="quarter" idx="10"/>
          </p:nvPr>
        </p:nvSpPr>
        <p:spPr/>
        <p:txBody>
          <a:bodyPr/>
          <a:lstStyle/>
          <a:p>
            <a:fld id="{A865C136-C8CF-4A0E-BFCA-BBD985A0B3E5}" type="slidenum">
              <a:rPr lang="en-US" smtClean="0"/>
              <a:pPr/>
              <a:t>10</a:t>
            </a:fld>
            <a:endParaRPr lang="en-US" dirty="0"/>
          </a:p>
        </p:txBody>
      </p:sp>
    </p:spTree>
    <p:extLst>
      <p:ext uri="{BB962C8B-B14F-4D97-AF65-F5344CB8AC3E}">
        <p14:creationId xmlns:p14="http://schemas.microsoft.com/office/powerpoint/2010/main" val="3630303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mn-lt"/>
                <a:ea typeface="+mn-ea"/>
                <a:cs typeface="+mn-cs"/>
              </a:rPr>
              <a:t>45% of persons had health insurance or coverage for care or antiretroviral medications</a:t>
            </a:r>
            <a:r>
              <a:rPr lang="en-US" sz="1200" kern="1200" baseline="0" dirty="0">
                <a:solidFill>
                  <a:srgbClr val="000000"/>
                </a:solidFill>
                <a:effectLst/>
                <a:latin typeface="+mn-lt"/>
                <a:ea typeface="+mn-ea"/>
                <a:cs typeface="+mn-cs"/>
              </a:rPr>
              <a:t> </a:t>
            </a:r>
            <a:r>
              <a:rPr lang="en-US" sz="1200" kern="1200" dirty="0">
                <a:solidFill>
                  <a:srgbClr val="000000"/>
                </a:solidFill>
                <a:effectLst/>
                <a:latin typeface="+mn-lt"/>
                <a:ea typeface="+mn-ea"/>
                <a:cs typeface="+mn-cs"/>
              </a:rPr>
              <a:t>through the Ryan White HIV/AIDS Program (RWHAP), 45% had Medicaid, 28% had Medicare, and 35% had private health insurance. Participants could</a:t>
            </a:r>
            <a:r>
              <a:rPr lang="en-US" sz="1200" kern="1200" baseline="0" dirty="0">
                <a:solidFill>
                  <a:srgbClr val="000000"/>
                </a:solidFill>
                <a:effectLst/>
                <a:latin typeface="+mn-lt"/>
                <a:ea typeface="+mn-ea"/>
                <a:cs typeface="+mn-cs"/>
              </a:rPr>
              <a:t> report more than one type of health insurance or coverage.</a:t>
            </a:r>
            <a:endParaRPr lang="en-US" sz="1200"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a:p>
            <a:r>
              <a:rPr lang="en-US" sz="1200" kern="1200" dirty="0">
                <a:solidFill>
                  <a:srgbClr val="000000"/>
                </a:solidFill>
                <a:effectLst/>
                <a:latin typeface="+mn-lt"/>
                <a:ea typeface="+mn-ea"/>
                <a:cs typeface="+mn-cs"/>
              </a:rPr>
              <a:t>Data</a:t>
            </a:r>
            <a:r>
              <a:rPr lang="en-US" sz="1200" kern="1200" baseline="0" dirty="0">
                <a:solidFill>
                  <a:srgbClr val="000000"/>
                </a:solidFill>
                <a:effectLst/>
                <a:latin typeface="+mn-lt"/>
                <a:ea typeface="+mn-ea"/>
                <a:cs typeface="+mn-cs"/>
              </a:rPr>
              <a:t> on types of h</a:t>
            </a:r>
            <a:r>
              <a:rPr lang="en-US" sz="1200" kern="1200" dirty="0">
                <a:solidFill>
                  <a:srgbClr val="000000"/>
                </a:solidFill>
                <a:effectLst/>
                <a:latin typeface="+mn-lt"/>
                <a:ea typeface="+mn-ea"/>
                <a:cs typeface="+mn-cs"/>
              </a:rPr>
              <a:t>ealth</a:t>
            </a:r>
            <a:r>
              <a:rPr lang="en-US" sz="1200" kern="1200" baseline="0" dirty="0">
                <a:solidFill>
                  <a:srgbClr val="000000"/>
                </a:solidFill>
                <a:effectLst/>
                <a:latin typeface="+mn-lt"/>
                <a:ea typeface="+mn-ea"/>
                <a:cs typeface="+mn-cs"/>
              </a:rPr>
              <a:t> insurance or coverage for care or antiretroviral medications were collected using in-person or </a:t>
            </a:r>
            <a:r>
              <a:rPr lang="en-US" sz="1200" kern="1200" baseline="0" dirty="0">
                <a:solidFill>
                  <a:schemeClr val="tx1"/>
                </a:solidFill>
                <a:effectLst/>
                <a:latin typeface="+mn-lt"/>
                <a:ea typeface="+mn-ea"/>
                <a:cs typeface="+mn-cs"/>
              </a:rPr>
              <a:t>telephone </a:t>
            </a:r>
            <a:r>
              <a:rPr lang="en-US" sz="1200" kern="1200" baseline="0" dirty="0">
                <a:solidFill>
                  <a:srgbClr val="000000"/>
                </a:solidFill>
                <a:effectLst/>
                <a:latin typeface="+mn-lt"/>
                <a:ea typeface="+mn-ea"/>
                <a:cs typeface="+mn-cs"/>
              </a:rPr>
              <a:t>interviews. </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A865C136-C8CF-4A0E-BFCA-BBD985A0B3E5}" type="slidenum">
              <a:rPr lang="en-US" smtClean="0"/>
              <a:pPr/>
              <a:t>11</a:t>
            </a:fld>
            <a:endParaRPr lang="en-US" dirty="0"/>
          </a:p>
        </p:txBody>
      </p:sp>
    </p:spTree>
    <p:extLst>
      <p:ext uri="{BB962C8B-B14F-4D97-AF65-F5344CB8AC3E}">
        <p14:creationId xmlns:p14="http://schemas.microsoft.com/office/powerpoint/2010/main" val="2471120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estimated prevalence of major and other depression was 12% and 11%, respectively. 77% reported no depression.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Depression was assessed for the past two weeks. Responses to the 8 items on the Patient Health Questionnaire (PHQ-8) were used to define “major depression” and “other depression,” according to criteria from the Diagnostic and Statistical Manual of Mental Disorders, 4th ed. (DSM-IV-TR).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Depression data were collected using in-person or telephone interviews. </a:t>
            </a:r>
          </a:p>
        </p:txBody>
      </p:sp>
      <p:sp>
        <p:nvSpPr>
          <p:cNvPr id="4" name="Slide Number Placeholder 3"/>
          <p:cNvSpPr>
            <a:spLocks noGrp="1"/>
          </p:cNvSpPr>
          <p:nvPr>
            <p:ph type="sldNum" sz="quarter" idx="10"/>
          </p:nvPr>
        </p:nvSpPr>
        <p:spPr/>
        <p:txBody>
          <a:bodyPr/>
          <a:lstStyle/>
          <a:p>
            <a:fld id="{A865C136-C8CF-4A0E-BFCA-BBD985A0B3E5}" type="slidenum">
              <a:rPr lang="en-US" smtClean="0"/>
              <a:pPr/>
              <a:t>12</a:t>
            </a:fld>
            <a:endParaRPr lang="en-US" dirty="0"/>
          </a:p>
        </p:txBody>
      </p:sp>
    </p:spTree>
    <p:extLst>
      <p:ext uri="{BB962C8B-B14F-4D97-AF65-F5344CB8AC3E}">
        <p14:creationId xmlns:p14="http://schemas.microsoft.com/office/powerpoint/2010/main" val="1210210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estimated prevalence of </a:t>
            </a:r>
            <a:r>
              <a:rPr lang="en-US" sz="1200" b="0" kern="1200" dirty="0">
                <a:solidFill>
                  <a:schemeClr val="tx1"/>
                </a:solidFill>
                <a:effectLst/>
                <a:latin typeface="+mn-lt"/>
                <a:ea typeface="+mn-ea"/>
                <a:cs typeface="+mn-cs"/>
              </a:rPr>
              <a:t>cigarette</a:t>
            </a:r>
            <a:r>
              <a:rPr lang="en-US" sz="1200" kern="1200" dirty="0">
                <a:solidFill>
                  <a:schemeClr val="tx1"/>
                </a:solidFill>
                <a:effectLst/>
                <a:latin typeface="+mn-lt"/>
                <a:ea typeface="+mn-ea"/>
                <a:cs typeface="+mn-cs"/>
              </a:rPr>
              <a:t> smoking in the past 12 months was 36%.</a:t>
            </a:r>
            <a:r>
              <a:rPr lang="en-US" sz="1200" kern="1200" baseline="0" dirty="0">
                <a:solidFill>
                  <a:schemeClr val="tx1"/>
                </a:solidFill>
                <a:effectLst/>
                <a:latin typeface="+mn-lt"/>
                <a:ea typeface="+mn-ea"/>
                <a:cs typeface="+mn-cs"/>
              </a:rPr>
              <a:t> An estimated </a:t>
            </a:r>
            <a:r>
              <a:rPr lang="en-US" sz="1200" kern="1200" dirty="0">
                <a:solidFill>
                  <a:schemeClr val="tx1"/>
                </a:solidFill>
                <a:effectLst/>
                <a:latin typeface="+mn-lt"/>
                <a:ea typeface="+mn-ea"/>
                <a:cs typeface="+mn-cs"/>
              </a:rPr>
              <a:t>29% of persons smoked daily, 3% weekly, 1% monthly, and 2% less than monthly.</a:t>
            </a:r>
          </a:p>
          <a:p>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Smoking data were collected using in-person or telephone interviews. </a:t>
            </a:r>
            <a:endParaRPr lang="en-US" dirty="0"/>
          </a:p>
        </p:txBody>
      </p:sp>
      <p:sp>
        <p:nvSpPr>
          <p:cNvPr id="4" name="Slide Number Placeholder 3"/>
          <p:cNvSpPr>
            <a:spLocks noGrp="1"/>
          </p:cNvSpPr>
          <p:nvPr>
            <p:ph type="sldNum" sz="quarter" idx="10"/>
          </p:nvPr>
        </p:nvSpPr>
        <p:spPr/>
        <p:txBody>
          <a:bodyPr/>
          <a:lstStyle/>
          <a:p>
            <a:fld id="{A865C136-C8CF-4A0E-BFCA-BBD985A0B3E5}" type="slidenum">
              <a:rPr lang="en-US" smtClean="0"/>
              <a:pPr/>
              <a:t>13</a:t>
            </a:fld>
            <a:endParaRPr lang="en-US" dirty="0"/>
          </a:p>
        </p:txBody>
      </p:sp>
    </p:spTree>
    <p:extLst>
      <p:ext uri="{BB962C8B-B14F-4D97-AF65-F5344CB8AC3E}">
        <p14:creationId xmlns:p14="http://schemas.microsoft.com/office/powerpoint/2010/main" val="3985199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estimated</a:t>
            </a:r>
            <a:r>
              <a:rPr lang="en-US" sz="1200" kern="1200" baseline="0" dirty="0">
                <a:solidFill>
                  <a:schemeClr val="tx1"/>
                </a:solidFill>
                <a:effectLst/>
                <a:latin typeface="+mn-lt"/>
                <a:ea typeface="+mn-ea"/>
                <a:cs typeface="+mn-cs"/>
              </a:rPr>
              <a:t> prevalence of any alcohol use in the past 12 months was 63%. </a:t>
            </a:r>
            <a:r>
              <a:rPr lang="en-US" sz="1200" kern="1200" dirty="0">
                <a:solidFill>
                  <a:schemeClr val="tx1"/>
                </a:solidFill>
                <a:effectLst/>
                <a:latin typeface="+mn-lt"/>
                <a:ea typeface="+mn-ea"/>
                <a:cs typeface="+mn-cs"/>
              </a:rPr>
              <a:t>An estimated 6% of persons reported drinking alcohol daily, 18% weekly, 12% monthly</a:t>
            </a:r>
            <a:r>
              <a:rPr lang="en-US" sz="1200" kern="1200" baseline="0" dirty="0">
                <a:solidFill>
                  <a:schemeClr val="tx1"/>
                </a:solidFill>
                <a:effectLst/>
                <a:latin typeface="+mn-lt"/>
                <a:ea typeface="+mn-ea"/>
                <a:cs typeface="+mn-cs"/>
              </a:rPr>
              <a:t>, and 27% reported less than monthly in </a:t>
            </a:r>
            <a:r>
              <a:rPr lang="en-US" sz="1200" kern="1200" dirty="0">
                <a:solidFill>
                  <a:schemeClr val="tx1"/>
                </a:solidFill>
                <a:effectLst/>
                <a:latin typeface="+mn-lt"/>
                <a:ea typeface="+mn-ea"/>
                <a:cs typeface="+mn-cs"/>
              </a:rPr>
              <a:t>the 12 months before the interview.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An estimated 15% of persons engaged in binge drinking, defined as 5 or more alcoholic beverages in one sitting for men or 4 or more alcoholic beverages for women, during the past 30 days.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Alcohol use data were collected using in-person or telephone interviews. </a:t>
            </a:r>
          </a:p>
        </p:txBody>
      </p:sp>
      <p:sp>
        <p:nvSpPr>
          <p:cNvPr id="4" name="Slide Number Placeholder 3"/>
          <p:cNvSpPr>
            <a:spLocks noGrp="1"/>
          </p:cNvSpPr>
          <p:nvPr>
            <p:ph type="sldNum" sz="quarter" idx="10"/>
          </p:nvPr>
        </p:nvSpPr>
        <p:spPr/>
        <p:txBody>
          <a:bodyPr/>
          <a:lstStyle/>
          <a:p>
            <a:fld id="{A865C136-C8CF-4A0E-BFCA-BBD985A0B3E5}" type="slidenum">
              <a:rPr lang="en-US" smtClean="0"/>
              <a:pPr/>
              <a:t>14</a:t>
            </a:fld>
            <a:endParaRPr lang="en-US" dirty="0"/>
          </a:p>
        </p:txBody>
      </p:sp>
    </p:spTree>
    <p:extLst>
      <p:ext uri="{BB962C8B-B14F-4D97-AF65-F5344CB8AC3E}">
        <p14:creationId xmlns:p14="http://schemas.microsoft.com/office/powerpoint/2010/main" val="753391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An estimated 3% of persons used injection drugs for non-medical purposes in the past 12 months. An estimated 29% of persons used non-injection drugs (i.e. any drug that was administered by any route other than injection) for non</a:t>
            </a:r>
            <a:r>
              <a:rPr lang="en-US" sz="1200" b="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medical purposes. An estimated 25% used marijuana, 5% used methamphetamine, 5% used cocaine, 5% used poppers (amyl nitrite), and 4% used prescription opioids.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Injection and non-injection drug use data were collected using in-person or telephone interviews. </a:t>
            </a:r>
          </a:p>
        </p:txBody>
      </p:sp>
      <p:sp>
        <p:nvSpPr>
          <p:cNvPr id="4" name="Slide Number Placeholder 3"/>
          <p:cNvSpPr>
            <a:spLocks noGrp="1"/>
          </p:cNvSpPr>
          <p:nvPr>
            <p:ph type="sldNum" sz="quarter" idx="10"/>
          </p:nvPr>
        </p:nvSpPr>
        <p:spPr/>
        <p:txBody>
          <a:bodyPr/>
          <a:lstStyle/>
          <a:p>
            <a:fld id="{A865C136-C8CF-4A0E-BFCA-BBD985A0B3E5}" type="slidenum">
              <a:rPr lang="en-US" smtClean="0"/>
              <a:pPr/>
              <a:t>15</a:t>
            </a:fld>
            <a:endParaRPr lang="en-US" dirty="0"/>
          </a:p>
        </p:txBody>
      </p:sp>
    </p:spTree>
    <p:extLst>
      <p:ext uri="{BB962C8B-B14F-4D97-AF65-F5344CB8AC3E}">
        <p14:creationId xmlns:p14="http://schemas.microsoft.com/office/powerpoint/2010/main" val="3916193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Among men who had sex with men (MSM), an estimated 7% engaged in high-risk sex, compared with 7% of women who had sex with men (WSM), and 5% of men who had sex only with women (MSW).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High</a:t>
            </a:r>
            <a:r>
              <a:rPr lang="en-US" sz="1200" kern="1200" baseline="0" dirty="0">
                <a:solidFill>
                  <a:schemeClr val="tx1"/>
                </a:solidFill>
                <a:effectLst/>
                <a:latin typeface="+mn-lt"/>
                <a:ea typeface="+mn-ea"/>
                <a:cs typeface="+mn-cs"/>
              </a:rPr>
              <a:t>-risk sex was defined as having vaginal or anal sex in the past 12 months with at least 1 HIV-negative or unknown status partner while not sustainably virally suppressed, when a condom was not used, and the partner was not on pre-exposure prophylaxis (PrEP).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High-risk sex </a:t>
            </a:r>
            <a:r>
              <a:rPr lang="en-US" sz="1200" kern="1200" baseline="0" dirty="0">
                <a:solidFill>
                  <a:schemeClr val="tx1"/>
                </a:solidFill>
                <a:effectLst/>
                <a:latin typeface="+mn-lt"/>
                <a:ea typeface="+mn-ea"/>
                <a:cs typeface="+mn-cs"/>
              </a:rPr>
              <a:t>data were collected using in-person or telephone interviews.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65C136-C8CF-4A0E-BFCA-BBD985A0B3E5}" type="slidenum">
              <a:rPr lang="en-US" smtClean="0"/>
              <a:pPr/>
              <a:t>16</a:t>
            </a:fld>
            <a:endParaRPr lang="en-US" dirty="0"/>
          </a:p>
        </p:txBody>
      </p:sp>
    </p:spTree>
    <p:extLst>
      <p:ext uri="{BB962C8B-B14F-4D97-AF65-F5344CB8AC3E}">
        <p14:creationId xmlns:p14="http://schemas.microsoft.com/office/powerpoint/2010/main" val="3728395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estimated 70% of</a:t>
            </a:r>
            <a:r>
              <a:rPr lang="en-US" sz="1200" kern="1200" baseline="0" dirty="0">
                <a:solidFill>
                  <a:schemeClr val="tx1"/>
                </a:solidFill>
                <a:effectLst/>
                <a:latin typeface="+mn-lt"/>
                <a:ea typeface="+mn-ea"/>
                <a:cs typeface="+mn-cs"/>
              </a:rPr>
              <a:t> all women </a:t>
            </a:r>
            <a:r>
              <a:rPr lang="en-US" sz="1200" kern="1200" dirty="0">
                <a:solidFill>
                  <a:schemeClr val="tx1"/>
                </a:solidFill>
                <a:effectLst/>
                <a:latin typeface="+mn-lt"/>
                <a:ea typeface="+mn-ea"/>
                <a:cs typeface="+mn-cs"/>
              </a:rPr>
              <a:t>received a pap test in the past 12 months. An estimated 28% of women had been pregnant at least once since testing positive for HIV infection.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Gynecologic</a:t>
            </a:r>
            <a:r>
              <a:rPr lang="en-US" sz="1200" kern="1200" baseline="0" dirty="0">
                <a:solidFill>
                  <a:schemeClr val="tx1"/>
                </a:solidFill>
                <a:effectLst/>
                <a:latin typeface="+mn-lt"/>
                <a:ea typeface="+mn-ea"/>
                <a:cs typeface="+mn-cs"/>
              </a:rPr>
              <a:t> and reproductive health services data were collected using in-person or telephone interviews.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65C136-C8CF-4A0E-BFCA-BBD985A0B3E5}" type="slidenum">
              <a:rPr lang="en-US" smtClean="0"/>
              <a:pPr/>
              <a:t>17</a:t>
            </a:fld>
            <a:endParaRPr lang="en-US" dirty="0"/>
          </a:p>
        </p:txBody>
      </p:sp>
    </p:spTree>
    <p:extLst>
      <p:ext uri="{BB962C8B-B14F-4D97-AF65-F5344CB8AC3E}">
        <p14:creationId xmlns:p14="http://schemas.microsoft.com/office/powerpoint/2010/main" val="1884727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estimated 96% of persons had ever taken antiretroviral therapy (ART) and 91% of</a:t>
            </a:r>
            <a:r>
              <a:rPr lang="en-US" sz="1200" kern="1200" baseline="0" dirty="0">
                <a:solidFill>
                  <a:schemeClr val="tx1"/>
                </a:solidFill>
                <a:effectLst/>
                <a:latin typeface="+mn-lt"/>
                <a:ea typeface="+mn-ea"/>
                <a:cs typeface="+mn-cs"/>
              </a:rPr>
              <a:t> persons </a:t>
            </a:r>
            <a:r>
              <a:rPr lang="en-US" sz="1200" b="0" kern="1200" dirty="0">
                <a:solidFill>
                  <a:schemeClr val="tx1"/>
                </a:solidFill>
                <a:effectLst/>
                <a:latin typeface="+mn-lt"/>
                <a:ea typeface="+mn-ea"/>
                <a:cs typeface="+mn-cs"/>
              </a:rPr>
              <a:t>were taking ART at the time of interview based on self-report.</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Among persons without a history of ART use, 43% were not taking ART based</a:t>
            </a:r>
            <a:r>
              <a:rPr lang="en-US" sz="1200" b="0" kern="1200" baseline="0" dirty="0">
                <a:solidFill>
                  <a:schemeClr val="tx1"/>
                </a:solidFill>
                <a:effectLst/>
                <a:latin typeface="+mn-lt"/>
                <a:ea typeface="+mn-ea"/>
                <a:cs typeface="+mn-cs"/>
              </a:rPr>
              <a:t> on advice from their health care provider, 26% because they felt it would make them sick or harm them, and 25% because they did not believe they needed ART</a:t>
            </a:r>
            <a:r>
              <a:rPr lang="en-US" sz="1200" b="0" kern="1200" dirty="0">
                <a:solidFill>
                  <a:schemeClr val="tx1"/>
                </a:solidFill>
                <a:effectLst/>
                <a:latin typeface="+mn-lt"/>
                <a:ea typeface="+mn-ea"/>
                <a:cs typeface="+mn-cs"/>
              </a:rPr>
              <a:t>. Among</a:t>
            </a:r>
            <a:r>
              <a:rPr lang="en-US" sz="1200" b="0" kern="1200" baseline="0" dirty="0">
                <a:solidFill>
                  <a:schemeClr val="tx1"/>
                </a:solidFill>
                <a:effectLst/>
                <a:latin typeface="+mn-lt"/>
                <a:ea typeface="+mn-ea"/>
                <a:cs typeface="+mn-cs"/>
              </a:rPr>
              <a:t> persons with a history of ART use who were not on ART at the time of interview, an estimated 30% discontinued ART because they felt it would make them sick or harm them, 27% discontinued ART because of money or insurance problems, and 24% discontinued ART because they did not believe they needed ART.</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Self-reported ART </a:t>
            </a:r>
            <a:r>
              <a:rPr lang="en-US" sz="1200" b="0" kern="1200" baseline="0" dirty="0">
                <a:solidFill>
                  <a:schemeClr val="tx1"/>
                </a:solidFill>
                <a:effectLst/>
                <a:latin typeface="+mn-lt"/>
                <a:ea typeface="+mn-ea"/>
                <a:cs typeface="+mn-cs"/>
              </a:rPr>
              <a:t>data were collected using in-person or telephone interviews. </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65C136-C8CF-4A0E-BFCA-BBD985A0B3E5}" type="slidenum">
              <a:rPr lang="en-US" smtClean="0"/>
              <a:pPr/>
              <a:t>18</a:t>
            </a:fld>
            <a:endParaRPr lang="en-US" dirty="0"/>
          </a:p>
        </p:txBody>
      </p:sp>
    </p:spTree>
    <p:extLst>
      <p:ext uri="{BB962C8B-B14F-4D97-AF65-F5344CB8AC3E}">
        <p14:creationId xmlns:p14="http://schemas.microsoft.com/office/powerpoint/2010/main" val="3042010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effectLst/>
                <a:latin typeface="+mn-lt"/>
                <a:ea typeface="+mn-ea"/>
                <a:cs typeface="+mn-cs"/>
              </a:rPr>
              <a:t>Among persons who reported taking antiretroviral therapy (ART), an estimated 60% of persons took all prescribed ART doses in the 30 days before the interview. Over half (54%) rated themselves as “excellent” at taking their HIV medicines in the way they were supposed to and 69% reported that they always took their HIV medicine in the way they were supposed to.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Adherence data were collected using in-person or telephone interviews. </a:t>
            </a:r>
          </a:p>
        </p:txBody>
      </p:sp>
      <p:sp>
        <p:nvSpPr>
          <p:cNvPr id="4" name="Slide Number Placeholder 3"/>
          <p:cNvSpPr>
            <a:spLocks noGrp="1"/>
          </p:cNvSpPr>
          <p:nvPr>
            <p:ph type="sldNum" sz="quarter" idx="10"/>
          </p:nvPr>
        </p:nvSpPr>
        <p:spPr/>
        <p:txBody>
          <a:bodyPr/>
          <a:lstStyle/>
          <a:p>
            <a:fld id="{A865C136-C8CF-4A0E-BFCA-BBD985A0B3E5}" type="slidenum">
              <a:rPr lang="en-US" smtClean="0"/>
              <a:pPr/>
              <a:t>19</a:t>
            </a:fld>
            <a:endParaRPr lang="en-US" dirty="0"/>
          </a:p>
        </p:txBody>
      </p:sp>
    </p:spTree>
    <p:extLst>
      <p:ext uri="{BB962C8B-B14F-4D97-AF65-F5344CB8AC3E}">
        <p14:creationId xmlns:p14="http://schemas.microsoft.com/office/powerpoint/2010/main" val="1260103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0" lvl="0" indent="-12">
              <a:buFont typeface="+mj-lt"/>
              <a:buNone/>
            </a:pPr>
            <a:r>
              <a:rPr lang="en-US" dirty="0"/>
              <a:t>The Medical Monitoring Project (MMP) is a surveillance system monitoring clinical outcomes and behaviors of adults with diagnosed HIV infection in the United States. </a:t>
            </a:r>
            <a:r>
              <a:rPr lang="en-US" baseline="0" dirty="0"/>
              <a:t>The five main objectives of MMP are to p</a:t>
            </a:r>
            <a:r>
              <a:rPr lang="en-US" dirty="0"/>
              <a:t>rovide locally and nationally representative estimates of risk behaviors and clinical outcomes,</a:t>
            </a:r>
            <a:r>
              <a:rPr lang="en-US" baseline="0" dirty="0"/>
              <a:t> d</a:t>
            </a:r>
            <a:r>
              <a:rPr lang="en-US" dirty="0"/>
              <a:t>escribe health-related behaviors,</a:t>
            </a:r>
            <a:r>
              <a:rPr lang="en-US" baseline="0" dirty="0"/>
              <a:t> d</a:t>
            </a:r>
            <a:r>
              <a:rPr lang="en-US" dirty="0"/>
              <a:t>etermine accessibility and use of prevention, care, and support services,</a:t>
            </a:r>
            <a:r>
              <a:rPr lang="en-US" baseline="0" dirty="0"/>
              <a:t> i</a:t>
            </a:r>
            <a:r>
              <a:rPr lang="en-US" dirty="0"/>
              <a:t>ncrease knowledge of HIV care and treatment,</a:t>
            </a:r>
            <a:r>
              <a:rPr lang="en-US" baseline="0" dirty="0"/>
              <a:t> and e</a:t>
            </a:r>
            <a:r>
              <a:rPr lang="en-US" dirty="0"/>
              <a:t>xamine variations of factors by respondent characteristics</a:t>
            </a:r>
            <a:r>
              <a:rPr lang="en-US" baseline="0" dirty="0"/>
              <a:t>.</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Tree>
    <p:extLst>
      <p:ext uri="{BB962C8B-B14F-4D97-AF65-F5344CB8AC3E}">
        <p14:creationId xmlns:p14="http://schemas.microsoft.com/office/powerpoint/2010/main" val="1714581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Among persons who were currently taking antiretroviral therapy (ART), 37% reported that the reason for their most recently missed dose was because they forgot and 25% reported it was because of a change in daily routine or being</a:t>
            </a:r>
            <a:r>
              <a:rPr lang="en-US" sz="1200" b="0" kern="1200" baseline="0" dirty="0">
                <a:solidFill>
                  <a:schemeClr val="tx1"/>
                </a:solidFill>
                <a:effectLst/>
                <a:latin typeface="+mn-lt"/>
                <a:ea typeface="+mn-ea"/>
                <a:cs typeface="+mn-cs"/>
              </a:rPr>
              <a:t> out of town</a:t>
            </a:r>
            <a:r>
              <a:rPr lang="en-US" sz="1200" b="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Adherence data were collected using in-person or telephone interviews. </a:t>
            </a:r>
          </a:p>
        </p:txBody>
      </p:sp>
      <p:sp>
        <p:nvSpPr>
          <p:cNvPr id="4" name="Slide Number Placeholder 3"/>
          <p:cNvSpPr>
            <a:spLocks noGrp="1"/>
          </p:cNvSpPr>
          <p:nvPr>
            <p:ph type="sldNum" sz="quarter" idx="10"/>
          </p:nvPr>
        </p:nvSpPr>
        <p:spPr/>
        <p:txBody>
          <a:bodyPr/>
          <a:lstStyle/>
          <a:p>
            <a:fld id="{A865C136-C8CF-4A0E-BFCA-BBD985A0B3E5}" type="slidenum">
              <a:rPr lang="en-US" smtClean="0"/>
              <a:pPr/>
              <a:t>20</a:t>
            </a:fld>
            <a:endParaRPr lang="en-US" dirty="0"/>
          </a:p>
        </p:txBody>
      </p:sp>
    </p:spTree>
    <p:extLst>
      <p:ext uri="{BB962C8B-B14F-4D97-AF65-F5344CB8AC3E}">
        <p14:creationId xmlns:p14="http://schemas.microsoft.com/office/powerpoint/2010/main" val="2169449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kern="1200" dirty="0">
                <a:solidFill>
                  <a:srgbClr val="000000"/>
                </a:solidFill>
                <a:effectLst/>
                <a:latin typeface="+mn-lt"/>
                <a:ea typeface="+mn-ea"/>
                <a:cs typeface="+mn-cs"/>
              </a:rPr>
              <a:t>In</a:t>
            </a:r>
            <a:r>
              <a:rPr lang="en-US" sz="1200" b="0" kern="1200" baseline="0" dirty="0">
                <a:solidFill>
                  <a:srgbClr val="000000"/>
                </a:solidFill>
                <a:effectLst/>
                <a:latin typeface="+mn-lt"/>
                <a:ea typeface="+mn-ea"/>
                <a:cs typeface="+mn-cs"/>
              </a:rPr>
              <a:t> all, 97% of persons received some form of outpatient HIV care in the 12 months prior to the interview and 99% received outpatient HIV care in the 24 months prior to the interview. Outpatient HIV care was defined as any documentation of the following: encounter with an HIV care provider, viral load test result, CD4 test result, HIV resistance test or tropism assay, ART prescription, PCP prophylaxis, or MAC prophylaxis. Approximately 80% were retained in care in the 12 months prior to the interview and 64% were retained in care in the 24 months prior to the interview. Retention in care was defined as at least two elements of outpatient HIV care at least 90 days apart in each 12-month period.</a:t>
            </a:r>
          </a:p>
          <a:p>
            <a:endParaRPr lang="en-US" sz="1200" b="0" kern="1200" baseline="0" dirty="0">
              <a:solidFill>
                <a:srgbClr val="000000"/>
              </a:solidFill>
              <a:effectLst/>
              <a:latin typeface="+mn-lt"/>
              <a:ea typeface="+mn-ea"/>
              <a:cs typeface="+mn-cs"/>
            </a:endParaRPr>
          </a:p>
          <a:p>
            <a:r>
              <a:rPr lang="en-US" sz="1200" b="0" kern="1200" dirty="0">
                <a:solidFill>
                  <a:srgbClr val="000000"/>
                </a:solidFill>
                <a:effectLst/>
                <a:latin typeface="+mn-lt"/>
                <a:ea typeface="+mn-ea"/>
                <a:cs typeface="+mn-cs"/>
              </a:rPr>
              <a:t>Overall, an estimated 85% of persons had an antiretroviral therapy prescription documented in the medical record. Of persons who met the clinical criteria to</a:t>
            </a:r>
            <a:r>
              <a:rPr lang="en-US" sz="1200" b="0" kern="1200" baseline="0" dirty="0">
                <a:solidFill>
                  <a:srgbClr val="000000"/>
                </a:solidFill>
                <a:effectLst/>
                <a:latin typeface="+mn-lt"/>
                <a:ea typeface="+mn-ea"/>
                <a:cs typeface="+mn-cs"/>
              </a:rPr>
              <a:t> be prescribed </a:t>
            </a:r>
            <a:r>
              <a:rPr lang="en-US" sz="1200" b="0" i="1" kern="1200" dirty="0">
                <a:solidFill>
                  <a:srgbClr val="000000"/>
                </a:solidFill>
                <a:effectLst/>
                <a:latin typeface="+mn-lt"/>
                <a:ea typeface="+mn-ea"/>
                <a:cs typeface="+mn-cs"/>
              </a:rPr>
              <a:t>Pneumocystis </a:t>
            </a:r>
            <a:r>
              <a:rPr lang="en-US" sz="1200" b="0" kern="1200" dirty="0">
                <a:solidFill>
                  <a:srgbClr val="000000"/>
                </a:solidFill>
                <a:effectLst/>
                <a:latin typeface="+mn-lt"/>
                <a:ea typeface="+mn-ea"/>
                <a:cs typeface="+mn-cs"/>
              </a:rPr>
              <a:t>pneumonia (PCP) prophylaxis, 51% had a prescription for PCP prophylaxis documented in the medical record. Of persons who met the clinical criteria to be prescribed </a:t>
            </a:r>
            <a:r>
              <a:rPr lang="en-US" sz="1200" b="0" i="1" kern="1200" dirty="0">
                <a:solidFill>
                  <a:srgbClr val="000000"/>
                </a:solidFill>
                <a:effectLst/>
                <a:latin typeface="+mn-lt"/>
                <a:ea typeface="+mn-ea"/>
                <a:cs typeface="+mn-cs"/>
              </a:rPr>
              <a:t>Mycobacterium avium</a:t>
            </a:r>
            <a:r>
              <a:rPr lang="en-US" sz="1200" b="0" kern="1200" dirty="0">
                <a:solidFill>
                  <a:srgbClr val="000000"/>
                </a:solidFill>
                <a:effectLst/>
                <a:latin typeface="+mn-lt"/>
                <a:ea typeface="+mn-ea"/>
                <a:cs typeface="+mn-cs"/>
              </a:rPr>
              <a:t> complex (MAC) prophylaxis, 46% had a prescription for MAC prophylaxis documented in the medical record. 78% of persons received an influenza vaccination. </a:t>
            </a:r>
          </a:p>
          <a:p>
            <a:endParaRPr lang="en-US" sz="1200" b="0" kern="1200" baseline="0" dirty="0">
              <a:solidFill>
                <a:srgbClr val="000000"/>
              </a:solidFill>
              <a:effectLst/>
              <a:latin typeface="+mn-lt"/>
              <a:ea typeface="+mn-ea"/>
              <a:cs typeface="+mn-cs"/>
            </a:endParaRPr>
          </a:p>
          <a:p>
            <a:r>
              <a:rPr lang="en-US" sz="1200" b="0" kern="1200" dirty="0">
                <a:solidFill>
                  <a:srgbClr val="000000"/>
                </a:solidFill>
                <a:effectLst/>
                <a:latin typeface="+mn-lt"/>
                <a:ea typeface="+mn-ea"/>
                <a:cs typeface="+mn-cs"/>
              </a:rPr>
              <a:t>Clinical care </a:t>
            </a:r>
            <a:r>
              <a:rPr lang="en-US" sz="1200" b="0" kern="1200" baseline="0" dirty="0">
                <a:solidFill>
                  <a:srgbClr val="000000"/>
                </a:solidFill>
                <a:effectLst/>
                <a:latin typeface="+mn-lt"/>
                <a:ea typeface="+mn-ea"/>
                <a:cs typeface="+mn-cs"/>
              </a:rPr>
              <a:t>data were collected using medical record abstractions. Abstraction of medical records occurred at the facility where the participant received most of their HIV care in the 12 months prior to the interview. Medical records were only abstracted at one clinic regardless of how many clinics the participant visited. Additionally, a self-reported encounter with an HIV care provider met the criteria for receipt of outpatient HIV care. </a:t>
            </a:r>
            <a:endParaRPr lang="en-US" sz="1200" b="0" kern="1200" dirty="0">
              <a:solidFill>
                <a:srgbClr val="00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65C136-C8CF-4A0E-BFCA-BBD985A0B3E5}" type="slidenum">
              <a:rPr lang="en-US" smtClean="0"/>
              <a:pPr/>
              <a:t>21</a:t>
            </a:fld>
            <a:endParaRPr lang="en-US" dirty="0"/>
          </a:p>
        </p:txBody>
      </p:sp>
    </p:spTree>
    <p:extLst>
      <p:ext uri="{BB962C8B-B14F-4D97-AF65-F5344CB8AC3E}">
        <p14:creationId xmlns:p14="http://schemas.microsoft.com/office/powerpoint/2010/main" val="3816883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effectLst/>
                <a:latin typeface="+mn-lt"/>
                <a:ea typeface="+mn-ea"/>
                <a:cs typeface="+mn-cs"/>
              </a:rPr>
              <a:t>In all, 36% of persons had at least 1 visit to an emergency department in the 12 months prior to the interview and 16% were admitted to the hospital in the 12 months prior to the interview.</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Emergency department and hospital admissions data were collected using in-person or telephone interviews. </a:t>
            </a:r>
          </a:p>
        </p:txBody>
      </p:sp>
      <p:sp>
        <p:nvSpPr>
          <p:cNvPr id="4" name="Slide Number Placeholder 3"/>
          <p:cNvSpPr>
            <a:spLocks noGrp="1"/>
          </p:cNvSpPr>
          <p:nvPr>
            <p:ph type="sldNum" sz="quarter" idx="10"/>
          </p:nvPr>
        </p:nvSpPr>
        <p:spPr/>
        <p:txBody>
          <a:bodyPr/>
          <a:lstStyle/>
          <a:p>
            <a:fld id="{A865C136-C8CF-4A0E-BFCA-BBD985A0B3E5}" type="slidenum">
              <a:rPr lang="en-US" smtClean="0"/>
              <a:pPr/>
              <a:t>22</a:t>
            </a:fld>
            <a:endParaRPr lang="en-US" dirty="0"/>
          </a:p>
        </p:txBody>
      </p:sp>
    </p:spTree>
    <p:extLst>
      <p:ext uri="{BB962C8B-B14F-4D97-AF65-F5344CB8AC3E}">
        <p14:creationId xmlns:p14="http://schemas.microsoft.com/office/powerpoint/2010/main" val="1711280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An </a:t>
            </a:r>
            <a:r>
              <a:rPr lang="en-US" sz="1200" b="0" kern="1200" dirty="0">
                <a:solidFill>
                  <a:schemeClr val="tx1"/>
                </a:solidFill>
                <a:effectLst/>
                <a:latin typeface="+mn-lt"/>
                <a:ea typeface="+mn-ea"/>
                <a:cs typeface="+mn-cs"/>
              </a:rPr>
              <a:t>estimated 70% of persons had an undetectable HIV viral load (&lt;200 copies/mL) at the most recent test, and 63% of persons had an undetectable HIV viral load at all tests in the 12 months prior to the interview.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HIV viral load data were collected using medical record abstractions. Abstraction of medical records occurred at the facility where the participant received most of their HIV care </a:t>
            </a:r>
            <a:r>
              <a:rPr lang="en-US" sz="1200" b="0" kern="1200" baseline="0" dirty="0">
                <a:solidFill>
                  <a:srgbClr val="000000"/>
                </a:solidFill>
                <a:effectLst/>
                <a:latin typeface="+mn-lt"/>
                <a:ea typeface="+mn-ea"/>
                <a:cs typeface="+mn-cs"/>
              </a:rPr>
              <a:t>in the 12 months prior to the interview</a:t>
            </a:r>
            <a:r>
              <a:rPr lang="en-US" sz="1200" b="0" kern="1200" dirty="0">
                <a:solidFill>
                  <a:schemeClr val="tx1"/>
                </a:solidFill>
                <a:effectLst/>
                <a:latin typeface="+mn-lt"/>
                <a:ea typeface="+mn-ea"/>
                <a:cs typeface="+mn-cs"/>
              </a:rPr>
              <a:t>. Medical records were only abstracted at one clinic regardless of how many clinics the participant </a:t>
            </a:r>
            <a:r>
              <a:rPr lang="en-US" sz="1200" b="0" kern="1200" baseline="0" dirty="0">
                <a:solidFill>
                  <a:srgbClr val="000000"/>
                </a:solidFill>
                <a:effectLst/>
                <a:latin typeface="+mn-lt"/>
                <a:ea typeface="+mn-ea"/>
                <a:cs typeface="+mn-cs"/>
              </a:rPr>
              <a:t>visited</a:t>
            </a:r>
            <a:r>
              <a:rPr lang="en-US" sz="1200" b="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865C136-C8CF-4A0E-BFCA-BBD985A0B3E5}" type="slidenum">
              <a:rPr lang="en-US" smtClean="0"/>
              <a:pPr/>
              <a:t>23</a:t>
            </a:fld>
            <a:endParaRPr lang="en-US" dirty="0"/>
          </a:p>
        </p:txBody>
      </p:sp>
    </p:spTree>
    <p:extLst>
      <p:ext uri="{BB962C8B-B14F-4D97-AF65-F5344CB8AC3E}">
        <p14:creationId xmlns:p14="http://schemas.microsoft.com/office/powerpoint/2010/main" val="1779366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rgbClr val="000000"/>
                </a:solidFill>
                <a:effectLst/>
                <a:latin typeface="+mn-lt"/>
                <a:ea typeface="+mn-ea"/>
                <a:cs typeface="+mn-cs"/>
              </a:rPr>
              <a:t>Among sexually active persons, an estimated 63% were tested for syphilis, 45% for gonorrhea, 44% for chlamydia, and 39% for all 3 sexually transmitted diseases (STDs), by any anatomical site of testing.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rgbClr val="00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rgbClr val="000000"/>
                </a:solidFill>
                <a:effectLst/>
                <a:latin typeface="+mn-lt"/>
                <a:ea typeface="+mn-ea"/>
                <a:cs typeface="+mn-cs"/>
              </a:rPr>
              <a:t>STD screening </a:t>
            </a:r>
            <a:r>
              <a:rPr lang="en-US" sz="1200" b="0" kern="1200" baseline="0" dirty="0">
                <a:solidFill>
                  <a:srgbClr val="000000"/>
                </a:solidFill>
                <a:effectLst/>
                <a:latin typeface="+mn-lt"/>
                <a:ea typeface="+mn-ea"/>
                <a:cs typeface="+mn-cs"/>
              </a:rPr>
              <a:t>data were collected using medical record abstractions. Abstraction of medical records occurred at the facility where the participant received most of their HIV care in the 12 months prior to the interview. Medical records were only abstracted at one clinic regardless of how many clinics the participant visited.</a:t>
            </a:r>
          </a:p>
        </p:txBody>
      </p:sp>
      <p:sp>
        <p:nvSpPr>
          <p:cNvPr id="4" name="Slide Number Placeholder 3"/>
          <p:cNvSpPr>
            <a:spLocks noGrp="1"/>
          </p:cNvSpPr>
          <p:nvPr>
            <p:ph type="sldNum" sz="quarter" idx="10"/>
          </p:nvPr>
        </p:nvSpPr>
        <p:spPr/>
        <p:txBody>
          <a:bodyPr/>
          <a:lstStyle/>
          <a:p>
            <a:fld id="{A865C136-C8CF-4A0E-BFCA-BBD985A0B3E5}" type="slidenum">
              <a:rPr lang="en-US" smtClean="0"/>
              <a:pPr/>
              <a:t>24</a:t>
            </a:fld>
            <a:endParaRPr lang="en-US" dirty="0"/>
          </a:p>
        </p:txBody>
      </p:sp>
    </p:spTree>
    <p:extLst>
      <p:ext uri="{BB962C8B-B14F-4D97-AF65-F5344CB8AC3E}">
        <p14:creationId xmlns:p14="http://schemas.microsoft.com/office/powerpoint/2010/main" val="2590530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estimated 26% of persons needed</a:t>
            </a:r>
            <a:r>
              <a:rPr lang="en-US" sz="1200" kern="1200" baseline="0" dirty="0">
                <a:solidFill>
                  <a:schemeClr val="tx1"/>
                </a:solidFill>
                <a:effectLst/>
                <a:latin typeface="+mn-lt"/>
                <a:ea typeface="+mn-ea"/>
                <a:cs typeface="+mn-cs"/>
              </a:rPr>
              <a:t> but did not receive</a:t>
            </a:r>
            <a:r>
              <a:rPr lang="en-US" sz="1200" kern="1200" dirty="0">
                <a:solidFill>
                  <a:schemeClr val="tx1"/>
                </a:solidFill>
                <a:effectLst/>
                <a:latin typeface="+mn-lt"/>
                <a:ea typeface="+mn-ea"/>
                <a:cs typeface="+mn-cs"/>
              </a:rPr>
              <a:t> dental </a:t>
            </a:r>
            <a:r>
              <a:rPr lang="en-US" sz="1200" b="0" kern="1200" dirty="0">
                <a:solidFill>
                  <a:schemeClr val="tx1"/>
                </a:solidFill>
                <a:effectLst/>
                <a:latin typeface="+mn-lt"/>
                <a:ea typeface="+mn-ea"/>
                <a:cs typeface="+mn-cs"/>
              </a:rPr>
              <a:t>care; 12% shelter or housing services; 12% SNAP or WIC; 10% mental health services; 10% meal</a:t>
            </a:r>
            <a:r>
              <a:rPr lang="en-US" sz="1200" b="0" kern="1200" baseline="0" dirty="0">
                <a:solidFill>
                  <a:schemeClr val="tx1"/>
                </a:solidFill>
                <a:effectLst/>
                <a:latin typeface="+mn-lt"/>
                <a:ea typeface="+mn-ea"/>
                <a:cs typeface="+mn-cs"/>
              </a:rPr>
              <a:t> or food services</a:t>
            </a:r>
            <a:r>
              <a:rPr lang="en-US" sz="1200" b="0" kern="1200" dirty="0">
                <a:solidFill>
                  <a:schemeClr val="tx1"/>
                </a:solidFill>
                <a:effectLst/>
                <a:latin typeface="+mn-lt"/>
                <a:ea typeface="+mn-ea"/>
                <a:cs typeface="+mn-cs"/>
              </a:rPr>
              <a:t>; 9% transportation assistance; 8% HIV peer group support; 7% HIV case management</a:t>
            </a:r>
            <a:r>
              <a:rPr lang="en-US" sz="1200" b="0" kern="1200" baseline="0" dirty="0">
                <a:solidFill>
                  <a:schemeClr val="tx1"/>
                </a:solidFill>
                <a:effectLst/>
                <a:latin typeface="+mn-lt"/>
                <a:ea typeface="+mn-ea"/>
                <a:cs typeface="+mn-cs"/>
              </a:rPr>
              <a:t> services; 7% patient navigation services; and 5% medicine through the AIDS Drug Assistance Program</a:t>
            </a:r>
            <a:r>
              <a:rPr lang="en-US" sz="1200" b="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Data on unmet needs for ancillary services were collected using in-person or telephone interviews. </a:t>
            </a:r>
            <a:endParaRPr lang="en-US" b="0" dirty="0"/>
          </a:p>
        </p:txBody>
      </p:sp>
      <p:sp>
        <p:nvSpPr>
          <p:cNvPr id="4" name="Slide Number Placeholder 3"/>
          <p:cNvSpPr>
            <a:spLocks noGrp="1"/>
          </p:cNvSpPr>
          <p:nvPr>
            <p:ph type="sldNum" sz="quarter" idx="10"/>
          </p:nvPr>
        </p:nvSpPr>
        <p:spPr/>
        <p:txBody>
          <a:bodyPr/>
          <a:lstStyle/>
          <a:p>
            <a:fld id="{A865C136-C8CF-4A0E-BFCA-BBD985A0B3E5}" type="slidenum">
              <a:rPr lang="en-US" smtClean="0"/>
              <a:pPr/>
              <a:t>25</a:t>
            </a:fld>
            <a:endParaRPr lang="en-US" dirty="0"/>
          </a:p>
        </p:txBody>
      </p:sp>
    </p:spTree>
    <p:extLst>
      <p:ext uri="{BB962C8B-B14F-4D97-AF65-F5344CB8AC3E}">
        <p14:creationId xmlns:p14="http://schemas.microsoft.com/office/powerpoint/2010/main" val="2053421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a:solidFill>
                  <a:srgbClr val="000000"/>
                </a:solidFill>
                <a:effectLst/>
                <a:latin typeface="+mn-lt"/>
                <a:ea typeface="+mn-ea"/>
                <a:cs typeface="+mn-cs"/>
              </a:rPr>
              <a:t>Over one-quarter</a:t>
            </a:r>
            <a:r>
              <a:rPr lang="en-US" sz="1200" b="0" kern="1200" baseline="0" dirty="0">
                <a:solidFill>
                  <a:srgbClr val="000000"/>
                </a:solidFill>
                <a:effectLst/>
                <a:latin typeface="+mn-lt"/>
                <a:ea typeface="+mn-ea"/>
                <a:cs typeface="+mn-cs"/>
              </a:rPr>
              <a:t> (27%) of persons were ever slapped, punched, shoved, kicked, choked, or otherwise physically hurt by a romantic or sexual partner and 5% of persons experienced this in the 12 months prior to the interview. In all, 16% were ever threatened with harm or physically forced to have unwanted vaginal, anal, or oral sex and 1% of persons experienced this in the 12 months prior to the interview. </a:t>
            </a:r>
          </a:p>
          <a:p>
            <a:endParaRPr lang="en-US" sz="1200" b="0" kern="1200" dirty="0">
              <a:solidFill>
                <a:srgbClr val="000000"/>
              </a:solidFill>
              <a:effectLst/>
              <a:latin typeface="+mn-lt"/>
              <a:ea typeface="+mn-ea"/>
              <a:cs typeface="+mn-cs"/>
            </a:endParaRPr>
          </a:p>
          <a:p>
            <a:r>
              <a:rPr lang="en-US" sz="1200" b="0" kern="1200" dirty="0">
                <a:solidFill>
                  <a:srgbClr val="000000"/>
                </a:solidFill>
                <a:effectLst/>
                <a:latin typeface="+mn-lt"/>
                <a:ea typeface="+mn-ea"/>
                <a:cs typeface="+mn-cs"/>
              </a:rPr>
              <a:t>Data on intimate partner violence and sexual violence were collected using in-person or telephone interviews. </a:t>
            </a:r>
          </a:p>
        </p:txBody>
      </p:sp>
      <p:sp>
        <p:nvSpPr>
          <p:cNvPr id="4" name="Slide Number Placeholder 3"/>
          <p:cNvSpPr>
            <a:spLocks noGrp="1"/>
          </p:cNvSpPr>
          <p:nvPr>
            <p:ph type="sldNum" sz="quarter" idx="10"/>
          </p:nvPr>
        </p:nvSpPr>
        <p:spPr/>
        <p:txBody>
          <a:bodyPr/>
          <a:lstStyle/>
          <a:p>
            <a:fld id="{A865C136-C8CF-4A0E-BFCA-BBD985A0B3E5}" type="slidenum">
              <a:rPr lang="en-US" smtClean="0"/>
              <a:pPr/>
              <a:t>26</a:t>
            </a:fld>
            <a:endParaRPr lang="en-US" dirty="0"/>
          </a:p>
        </p:txBody>
      </p:sp>
    </p:spTree>
    <p:extLst>
      <p:ext uri="{BB962C8B-B14F-4D97-AF65-F5344CB8AC3E}">
        <p14:creationId xmlns:p14="http://schemas.microsoft.com/office/powerpoint/2010/main" val="928917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estimated 55% of </a:t>
            </a:r>
            <a:r>
              <a:rPr lang="en-US" sz="1200" b="0" i="0" u="none" strike="noStrike" kern="1200" baseline="0" dirty="0">
                <a:solidFill>
                  <a:schemeClr val="tx1"/>
                </a:solidFill>
                <a:latin typeface="+mn-lt"/>
                <a:ea typeface="+mn-ea"/>
                <a:cs typeface="+mn-cs"/>
              </a:rPr>
              <a:t>persons received free condoms. </a:t>
            </a:r>
            <a:r>
              <a:rPr lang="en-US" sz="1200" b="0" kern="1200" dirty="0">
                <a:solidFill>
                  <a:schemeClr val="tx1"/>
                </a:solidFill>
                <a:effectLst/>
                <a:latin typeface="+mn-lt"/>
                <a:ea typeface="+mn-ea"/>
                <a:cs typeface="+mn-cs"/>
              </a:rPr>
              <a:t>An estimated 54% of persons received counseling from a physician, nurse, or other healthcare worker about HIV and sexually transmitted</a:t>
            </a:r>
            <a:r>
              <a:rPr lang="en-US" sz="1200" b="0" kern="1200" baseline="0" dirty="0">
                <a:solidFill>
                  <a:schemeClr val="tx1"/>
                </a:solidFill>
                <a:effectLst/>
                <a:latin typeface="+mn-lt"/>
                <a:ea typeface="+mn-ea"/>
                <a:cs typeface="+mn-cs"/>
              </a:rPr>
              <a:t> disease (STD) </a:t>
            </a:r>
            <a:r>
              <a:rPr lang="en-US" sz="1200" b="0" kern="1200" dirty="0">
                <a:solidFill>
                  <a:schemeClr val="tx1"/>
                </a:solidFill>
                <a:effectLst/>
                <a:latin typeface="+mn-lt"/>
                <a:ea typeface="+mn-ea"/>
                <a:cs typeface="+mn-cs"/>
              </a:rPr>
              <a:t>prevention; 34% had a one-on-one conversation with an outreach worker, a counselor</a:t>
            </a:r>
            <a:r>
              <a:rPr lang="en-US" sz="1200" kern="1200" dirty="0">
                <a:solidFill>
                  <a:schemeClr val="tx1"/>
                </a:solidFill>
                <a:effectLst/>
                <a:latin typeface="+mn-lt"/>
                <a:ea typeface="+mn-ea"/>
                <a:cs typeface="+mn-cs"/>
              </a:rPr>
              <a:t>, or a prevention program worker about HIV</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STD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prevention; and 14% participated in a small-group session (excluding discussions with friends) to discuss the prevention of HIV and other STDs.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Prevention services </a:t>
            </a:r>
            <a:r>
              <a:rPr lang="en-US" sz="1200" kern="1200" baseline="0" dirty="0">
                <a:solidFill>
                  <a:schemeClr val="tx1"/>
                </a:solidFill>
                <a:effectLst/>
                <a:latin typeface="+mn-lt"/>
                <a:ea typeface="+mn-ea"/>
                <a:cs typeface="+mn-cs"/>
              </a:rPr>
              <a:t>data were collected using in-person or telephone interviews.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65C136-C8CF-4A0E-BFCA-BBD985A0B3E5}" type="slidenum">
              <a:rPr lang="en-US" smtClean="0"/>
              <a:pPr/>
              <a:t>27</a:t>
            </a:fld>
            <a:endParaRPr lang="en-US" dirty="0"/>
          </a:p>
        </p:txBody>
      </p:sp>
    </p:spTree>
    <p:extLst>
      <p:ext uri="{BB962C8B-B14F-4D97-AF65-F5344CB8AC3E}">
        <p14:creationId xmlns:p14="http://schemas.microsoft.com/office/powerpoint/2010/main" val="457332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estimated 8% of persons</a:t>
            </a:r>
            <a:r>
              <a:rPr lang="en-US" sz="1200" kern="1200" baseline="0" dirty="0">
                <a:solidFill>
                  <a:schemeClr val="tx1"/>
                </a:solidFill>
                <a:effectLst/>
                <a:latin typeface="+mn-lt"/>
                <a:ea typeface="+mn-ea"/>
                <a:cs typeface="+mn-cs"/>
              </a:rPr>
              <a:t> who received outpatient HIV care in the 12 months prior to the interview were homeless</a:t>
            </a:r>
            <a:r>
              <a:rPr lang="en-US" sz="1200" b="0" kern="1200" dirty="0">
                <a:solidFill>
                  <a:schemeClr val="tx1"/>
                </a:solidFill>
                <a:effectLst/>
                <a:latin typeface="+mn-lt"/>
                <a:ea typeface="+mn-ea"/>
                <a:cs typeface="+mn-cs"/>
              </a:rPr>
              <a:t>—defined as living on the street, in a shelter, in a single-room-occupancy hotel, or in a car.</a:t>
            </a:r>
            <a:r>
              <a:rPr lang="en-US" sz="1200" b="0" kern="1200" baseline="0" dirty="0">
                <a:solidFill>
                  <a:schemeClr val="tx1"/>
                </a:solidFill>
                <a:effectLst/>
                <a:latin typeface="+mn-lt"/>
                <a:ea typeface="+mn-ea"/>
                <a:cs typeface="+mn-cs"/>
              </a:rPr>
              <a:t> The median HIV stigma scale score among all persons was 38. The HIV stigma score is derived from a ten-item scale ranging from 0 (no stigma) to 100 (high stigma) that measures 4 dimensions of HIV stigma: personalized stigma, disclosure concerns, negative self-image, and perceived public attitudes about people living with HIV. An estimated 7% of persons engaged in high-risk sex—defined as having vaginal or anal sex in the past 12 months with at least 1 HIV-negative or unknown status partner while not sustainably virally suppressed, when a condom was not used, and the partner was not on pre-exposure prophylaxis (PrEP).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Data on national indicators were collected using in-person or telephone interviews. </a:t>
            </a:r>
            <a:endParaRPr lang="en-US" b="0" dirty="0"/>
          </a:p>
        </p:txBody>
      </p:sp>
      <p:sp>
        <p:nvSpPr>
          <p:cNvPr id="4" name="Slide Number Placeholder 3"/>
          <p:cNvSpPr>
            <a:spLocks noGrp="1"/>
          </p:cNvSpPr>
          <p:nvPr>
            <p:ph type="sldNum" sz="quarter" idx="10"/>
          </p:nvPr>
        </p:nvSpPr>
        <p:spPr/>
        <p:txBody>
          <a:bodyPr/>
          <a:lstStyle/>
          <a:p>
            <a:fld id="{A865C136-C8CF-4A0E-BFCA-BBD985A0B3E5}" type="slidenum">
              <a:rPr lang="en-US" smtClean="0"/>
              <a:pPr/>
              <a:t>28</a:t>
            </a:fld>
            <a:endParaRPr lang="en-US" dirty="0"/>
          </a:p>
        </p:txBody>
      </p:sp>
    </p:spTree>
    <p:extLst>
      <p:ext uri="{BB962C8B-B14F-4D97-AF65-F5344CB8AC3E}">
        <p14:creationId xmlns:p14="http://schemas.microsoft.com/office/powerpoint/2010/main" val="2248385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report is based, in part, on contributions by Medical Monitoring Project (MMP) participants, community and provider advisory boards, project area staff, interviewers, and abstractors; the Data Coordinating Center for HIV Supplemental Surveillance at ICF International; and members of the Clinical Outcomes Team, Division of HIV/AIDS Prevention, National Center for HIV/AIDS, Viral Hepatitis, STD, and TB Prevention, CDC, Atlanta, </a:t>
            </a:r>
            <a:r>
              <a:rPr lang="en-US"/>
              <a:t>Georgia.</a:t>
            </a:r>
            <a:endParaRPr lang="en-US" dirty="0"/>
          </a:p>
        </p:txBody>
      </p:sp>
      <p:sp>
        <p:nvSpPr>
          <p:cNvPr id="4" name="Slide Number Placeholder 3"/>
          <p:cNvSpPr>
            <a:spLocks noGrp="1"/>
          </p:cNvSpPr>
          <p:nvPr>
            <p:ph type="sldNum" sz="quarter" idx="10"/>
          </p:nvPr>
        </p:nvSpPr>
        <p:spPr/>
        <p:txBody>
          <a:bodyPr/>
          <a:lstStyle/>
          <a:p>
            <a:fld id="{A865C136-C8CF-4A0E-BFCA-BBD985A0B3E5}" type="slidenum">
              <a:rPr lang="en-US" smtClean="0"/>
              <a:pPr/>
              <a:t>29</a:t>
            </a:fld>
            <a:endParaRPr lang="en-US" dirty="0"/>
          </a:p>
        </p:txBody>
      </p:sp>
    </p:spTree>
    <p:extLst>
      <p:ext uri="{BB962C8B-B14F-4D97-AF65-F5344CB8AC3E}">
        <p14:creationId xmlns:p14="http://schemas.microsoft.com/office/powerpoint/2010/main" val="391135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Dat</a:t>
            </a:r>
            <a:r>
              <a:rPr lang="en-US" baseline="0" dirty="0"/>
              <a:t>a for this slide set come from the Medical Monitoring Project (MMP), a </a:t>
            </a:r>
            <a:r>
              <a:rPr lang="en-US" baseline="0" dirty="0">
                <a:solidFill>
                  <a:srgbClr val="000000"/>
                </a:solidFill>
              </a:rPr>
              <a:t>s</a:t>
            </a:r>
            <a:r>
              <a:rPr lang="en-US" dirty="0">
                <a:solidFill>
                  <a:srgbClr val="000000"/>
                </a:solidFill>
              </a:rPr>
              <a:t>urveillance system monitoring clinical outcomes and behaviors of adults with</a:t>
            </a:r>
            <a:r>
              <a:rPr lang="en-US" baseline="0" dirty="0">
                <a:solidFill>
                  <a:srgbClr val="000000"/>
                </a:solidFill>
              </a:rPr>
              <a:t> diagnosed</a:t>
            </a:r>
            <a:r>
              <a:rPr lang="en-US" dirty="0">
                <a:solidFill>
                  <a:srgbClr val="000000"/>
                </a:solidFill>
              </a:rPr>
              <a:t> HIV infection in the United States.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2015 MMP used a two-stage sampling design to produce nationally and locally representative estimates. The sample was selected in 2 consecutive stages: (1) project areas were selected from all 50 states, the District of Columbia, and Puerto Rico and (2) participants were selected from adults with diagnosed HIV infection aged ≥18 years reported to the National HIV</a:t>
            </a:r>
            <a:r>
              <a:rPr lang="en-US" sz="1200" kern="1200" baseline="0" dirty="0">
                <a:solidFill>
                  <a:schemeClr val="tx1"/>
                </a:solidFill>
                <a:effectLst/>
                <a:latin typeface="+mn-lt"/>
                <a:ea typeface="+mn-ea"/>
                <a:cs typeface="+mn-cs"/>
              </a:rPr>
              <a:t> Surveillance System (</a:t>
            </a:r>
            <a:r>
              <a:rPr lang="en-US" sz="1200" kern="1200" dirty="0">
                <a:solidFill>
                  <a:schemeClr val="tx1"/>
                </a:solidFill>
                <a:effectLst/>
                <a:latin typeface="+mn-lt"/>
                <a:ea typeface="+mn-ea"/>
                <a:cs typeface="+mn-cs"/>
              </a:rPr>
              <a:t>NHSS) within those areas as of December 31, 2014.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MMP collects cross-sectional data each year through in-person or telephone interviews and medical record abstractions from June 1st through May 31st. Medical record abstraction data are</a:t>
            </a:r>
            <a:r>
              <a:rPr lang="en-US" baseline="0" dirty="0">
                <a:solidFill>
                  <a:srgbClr val="000000"/>
                </a:solidFill>
              </a:rPr>
              <a:t> obtained</a:t>
            </a:r>
            <a:r>
              <a:rPr lang="en-US" dirty="0">
                <a:solidFill>
                  <a:srgbClr val="000000"/>
                </a:solidFill>
              </a:rPr>
              <a:t> from medical records at the participant’s most frequent source of HIV care.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Time period for measurement of the estimates presented in this slide set is during the 12 months before interview unless otherwise noted.</a:t>
            </a:r>
          </a:p>
        </p:txBody>
      </p:sp>
      <p:sp>
        <p:nvSpPr>
          <p:cNvPr id="4" name="Slide Number Placeholder 3"/>
          <p:cNvSpPr>
            <a:spLocks noGrp="1"/>
          </p:cNvSpPr>
          <p:nvPr>
            <p:ph type="sldNum" sz="quarter" idx="10"/>
          </p:nvPr>
        </p:nvSpPr>
        <p:spPr/>
        <p:txBody>
          <a:bodyPr/>
          <a:lstStyle/>
          <a:p>
            <a:fld id="{A865C136-C8CF-4A0E-BFCA-BBD985A0B3E5}"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16162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5C136-C8CF-4A0E-BFCA-BBD985A0B3E5}" type="slidenum">
              <a:rPr lang="en-US" smtClean="0"/>
              <a:pPr/>
              <a:t>30</a:t>
            </a:fld>
            <a:endParaRPr lang="en-US" dirty="0"/>
          </a:p>
        </p:txBody>
      </p:sp>
    </p:spTree>
    <p:extLst>
      <p:ext uri="{BB962C8B-B14F-4D97-AF65-F5344CB8AC3E}">
        <p14:creationId xmlns:p14="http://schemas.microsoft.com/office/powerpoint/2010/main" val="2908495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total of 23 areas were funded to conduct data collection for the 2015 cycle,</a:t>
            </a:r>
            <a:r>
              <a:rPr lang="en-US" sz="1200" kern="1200" baseline="0" dirty="0">
                <a:solidFill>
                  <a:schemeClr val="tx1"/>
                </a:solidFill>
                <a:effectLst/>
                <a:latin typeface="+mn-lt"/>
                <a:ea typeface="+mn-ea"/>
                <a:cs typeface="+mn-cs"/>
              </a:rPr>
              <a:t> including </a:t>
            </a:r>
            <a:r>
              <a:rPr lang="en-US" dirty="0"/>
              <a:t>16 states, Puerto Rico, and 6 independent surveillance jurisdictions within the selected states.</a:t>
            </a:r>
          </a:p>
          <a:p>
            <a:endParaRPr lang="en-US" dirty="0"/>
          </a:p>
        </p:txBody>
      </p:sp>
      <p:sp>
        <p:nvSpPr>
          <p:cNvPr id="4" name="Slide Number Placeholder 3"/>
          <p:cNvSpPr>
            <a:spLocks noGrp="1"/>
          </p:cNvSpPr>
          <p:nvPr>
            <p:ph type="sldNum" sz="quarter" idx="10"/>
          </p:nvPr>
        </p:nvSpPr>
        <p:spPr/>
        <p:txBody>
          <a:bodyPr/>
          <a:lstStyle/>
          <a:p>
            <a:fld id="{A865C136-C8CF-4A0E-BFCA-BBD985A0B3E5}"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174570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23 project areas participated in MMP, resulting in a project area response rate of 100%. In total, 9,700 persons were sampled from the </a:t>
            </a:r>
            <a:r>
              <a:rPr lang="fr-FR" sz="1200" kern="1200" dirty="0">
                <a:solidFill>
                  <a:schemeClr val="tx1"/>
                </a:solidFill>
                <a:effectLst/>
                <a:latin typeface="+mn-lt"/>
                <a:ea typeface="+mn-ea"/>
                <a:cs typeface="+mn-cs"/>
              </a:rPr>
              <a:t>National HIV Surveillance System (NHSS)</a:t>
            </a:r>
            <a:r>
              <a:rPr lang="en-US" sz="1200" kern="1200" dirty="0">
                <a:solidFill>
                  <a:schemeClr val="tx1"/>
                </a:solidFill>
                <a:effectLst/>
                <a:latin typeface="+mn-lt"/>
                <a:ea typeface="+mn-ea"/>
                <a:cs typeface="+mn-cs"/>
              </a:rPr>
              <a:t>. Adjusted for eligibility, the person response rate was 40%.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3,654 adults with diagnosed HIV living in the 23 project areas as of the end of 2014 responded to the interview and had their medical records abstracted.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Data were weighted to represent all adults with diagnosed HIV living in the United States and Puerto Rico. </a:t>
            </a:r>
            <a:r>
              <a:rPr lang="en-US" dirty="0"/>
              <a:t>All data in the following slides are presented as weighted percentages.</a:t>
            </a:r>
          </a:p>
        </p:txBody>
      </p:sp>
      <p:sp>
        <p:nvSpPr>
          <p:cNvPr id="4" name="Slide Number Placeholder 3"/>
          <p:cNvSpPr>
            <a:spLocks noGrp="1"/>
          </p:cNvSpPr>
          <p:nvPr>
            <p:ph type="sldNum" sz="quarter" idx="10"/>
          </p:nvPr>
        </p:nvSpPr>
        <p:spPr/>
        <p:txBody>
          <a:bodyPr/>
          <a:lstStyle/>
          <a:p>
            <a:fld id="{A865C136-C8CF-4A0E-BFCA-BBD985A0B3E5}"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788217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panose="020F0502020204030204" pitchFamily="34" charset="0"/>
                <a:ea typeface="+mn-ea"/>
                <a:cs typeface="+mn-cs"/>
              </a:rPr>
              <a:t>An estimated 75% of persons were male, 24% were female, and 1% were transgender (defined as either self-identifying as transgender or reporting a gender identity that was different from their reported sex assigned at birth).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Calibri" panose="020F0502020204030204" pitchFamily="34" charset="0"/>
                <a:ea typeface="+mn-ea"/>
                <a:cs typeface="+mn-cs"/>
              </a:rPr>
              <a:t>Demographic data </a:t>
            </a:r>
            <a:r>
              <a:rPr lang="en-US" sz="1200" kern="1200" baseline="0" dirty="0">
                <a:solidFill>
                  <a:srgbClr val="000000"/>
                </a:solidFill>
                <a:effectLst/>
                <a:latin typeface="Calibri" panose="020F0502020204030204" pitchFamily="34" charset="0"/>
                <a:ea typeface="+mn-ea"/>
                <a:cs typeface="+mn-cs"/>
              </a:rPr>
              <a:t>were collected using in-person or </a:t>
            </a:r>
            <a:r>
              <a:rPr lang="en-US" sz="1200" kern="1200" baseline="0" dirty="0">
                <a:solidFill>
                  <a:schemeClr val="tx1"/>
                </a:solidFill>
                <a:effectLst/>
                <a:latin typeface="Calibri" panose="020F0502020204030204" pitchFamily="34" charset="0"/>
                <a:ea typeface="+mn-ea"/>
                <a:cs typeface="+mn-cs"/>
              </a:rPr>
              <a:t>telephone </a:t>
            </a:r>
            <a:r>
              <a:rPr lang="en-US" sz="1200" kern="1200" baseline="0" dirty="0">
                <a:solidFill>
                  <a:srgbClr val="000000"/>
                </a:solidFill>
                <a:effectLst/>
                <a:latin typeface="Calibri" panose="020F0502020204030204" pitchFamily="34" charset="0"/>
                <a:ea typeface="+mn-ea"/>
                <a:cs typeface="+mn-cs"/>
              </a:rPr>
              <a:t>interviews. </a:t>
            </a:r>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A865C136-C8CF-4A0E-BFCA-BBD985A0B3E5}" type="slidenum">
              <a:rPr lang="en-US" smtClean="0"/>
              <a:pPr/>
              <a:t>6</a:t>
            </a:fld>
            <a:endParaRPr lang="en-US" dirty="0"/>
          </a:p>
        </p:txBody>
      </p:sp>
    </p:spTree>
    <p:extLst>
      <p:ext uri="{BB962C8B-B14F-4D97-AF65-F5344CB8AC3E}">
        <p14:creationId xmlns:p14="http://schemas.microsoft.com/office/powerpoint/2010/main" val="566840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panose="020F0502020204030204" pitchFamily="34" charset="0"/>
                <a:ea typeface="+mn-ea"/>
                <a:cs typeface="+mn-cs"/>
              </a:rPr>
              <a:t>Three-quarters (75%) of persons were at least 40 years of 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Calibri" panose="020F0502020204030204" pitchFamily="34" charset="0"/>
                <a:ea typeface="+mn-ea"/>
                <a:cs typeface="+mn-cs"/>
              </a:rPr>
              <a:t>Demographic data </a:t>
            </a:r>
            <a:r>
              <a:rPr lang="en-US" sz="1200" kern="1200" baseline="0" dirty="0">
                <a:solidFill>
                  <a:srgbClr val="000000"/>
                </a:solidFill>
                <a:effectLst/>
                <a:latin typeface="Calibri" panose="020F0502020204030204" pitchFamily="34" charset="0"/>
                <a:ea typeface="+mn-ea"/>
                <a:cs typeface="+mn-cs"/>
              </a:rPr>
              <a:t>were collected using in-person or </a:t>
            </a:r>
            <a:r>
              <a:rPr lang="en-US" sz="1200" kern="1200" baseline="0" dirty="0">
                <a:solidFill>
                  <a:schemeClr val="tx1"/>
                </a:solidFill>
                <a:effectLst/>
                <a:latin typeface="Calibri" panose="020F0502020204030204" pitchFamily="34" charset="0"/>
                <a:ea typeface="+mn-ea"/>
                <a:cs typeface="+mn-cs"/>
              </a:rPr>
              <a:t>telephone </a:t>
            </a:r>
            <a:r>
              <a:rPr lang="en-US" sz="1200" kern="1200" baseline="0" dirty="0">
                <a:solidFill>
                  <a:srgbClr val="000000"/>
                </a:solidFill>
                <a:effectLst/>
                <a:latin typeface="Calibri" panose="020F0502020204030204" pitchFamily="34" charset="0"/>
                <a:ea typeface="+mn-ea"/>
                <a:cs typeface="+mn-cs"/>
              </a:rPr>
              <a:t>interviews. </a:t>
            </a:r>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A865C136-C8CF-4A0E-BFCA-BBD985A0B3E5}" type="slidenum">
              <a:rPr lang="en-US" smtClean="0"/>
              <a:pPr/>
              <a:t>7</a:t>
            </a:fld>
            <a:endParaRPr lang="en-US" dirty="0"/>
          </a:p>
        </p:txBody>
      </p:sp>
    </p:spTree>
    <p:extLst>
      <p:ext uri="{BB962C8B-B14F-4D97-AF65-F5344CB8AC3E}">
        <p14:creationId xmlns:p14="http://schemas.microsoft.com/office/powerpoint/2010/main" val="2629036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panose="020F0502020204030204" pitchFamily="34" charset="0"/>
                <a:ea typeface="+mn-ea"/>
                <a:cs typeface="+mn-cs"/>
              </a:rPr>
              <a:t>Nearly half (48%) of persons identified themselves as </a:t>
            </a:r>
            <a:r>
              <a:rPr lang="en-US" sz="1200" b="0" kern="1200" dirty="0">
                <a:solidFill>
                  <a:schemeClr val="tx1"/>
                </a:solidFill>
                <a:effectLst/>
                <a:latin typeface="Calibri" panose="020F0502020204030204" pitchFamily="34" charset="0"/>
                <a:ea typeface="+mn-ea"/>
                <a:cs typeface="+mn-cs"/>
              </a:rPr>
              <a:t>heterosexual or straight; 42% as lesbian or gay; 8% as bisexual; and 2%</a:t>
            </a:r>
            <a:r>
              <a:rPr lang="en-US" sz="1200" b="0" kern="1200" baseline="0" dirty="0">
                <a:solidFill>
                  <a:schemeClr val="tx1"/>
                </a:solidFill>
                <a:effectLst/>
                <a:latin typeface="Calibri" panose="020F0502020204030204" pitchFamily="34" charset="0"/>
                <a:ea typeface="+mn-ea"/>
                <a:cs typeface="+mn-cs"/>
              </a:rPr>
              <a:t> as an other sexual orientation</a:t>
            </a:r>
            <a:r>
              <a:rPr lang="en-US" sz="1200" b="0" kern="1200" dirty="0">
                <a:solidFill>
                  <a:schemeClr val="tx1"/>
                </a:solidFill>
                <a:effectLst/>
                <a:latin typeface="Calibri" panose="020F0502020204030204" pitchFamily="34" charset="0"/>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Calibri" panose="020F0502020204030204" pitchFamily="34" charset="0"/>
                <a:ea typeface="+mn-ea"/>
                <a:cs typeface="+mn-cs"/>
              </a:rPr>
              <a:t>Demographic data </a:t>
            </a:r>
            <a:r>
              <a:rPr lang="en-US" sz="1200" kern="1200" baseline="0" dirty="0">
                <a:solidFill>
                  <a:srgbClr val="000000"/>
                </a:solidFill>
                <a:effectLst/>
                <a:latin typeface="Calibri" panose="020F0502020204030204" pitchFamily="34" charset="0"/>
                <a:ea typeface="+mn-ea"/>
                <a:cs typeface="+mn-cs"/>
              </a:rPr>
              <a:t>were collected using in-person or </a:t>
            </a:r>
            <a:r>
              <a:rPr lang="en-US" sz="1200" kern="1200" baseline="0" dirty="0">
                <a:solidFill>
                  <a:schemeClr val="tx1"/>
                </a:solidFill>
                <a:effectLst/>
                <a:latin typeface="Calibri" panose="020F0502020204030204" pitchFamily="34" charset="0"/>
                <a:ea typeface="+mn-ea"/>
                <a:cs typeface="+mn-cs"/>
              </a:rPr>
              <a:t>telephone </a:t>
            </a:r>
            <a:r>
              <a:rPr lang="en-US" sz="1200" kern="1200" baseline="0" dirty="0">
                <a:solidFill>
                  <a:srgbClr val="000000"/>
                </a:solidFill>
                <a:effectLst/>
                <a:latin typeface="Calibri" panose="020F0502020204030204" pitchFamily="34" charset="0"/>
                <a:ea typeface="+mn-ea"/>
                <a:cs typeface="+mn-cs"/>
              </a:rPr>
              <a:t>interviews. </a:t>
            </a:r>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A865C136-C8CF-4A0E-BFCA-BBD985A0B3E5}" type="slidenum">
              <a:rPr lang="en-US" smtClean="0"/>
              <a:pPr/>
              <a:t>8</a:t>
            </a:fld>
            <a:endParaRPr lang="en-US" dirty="0"/>
          </a:p>
        </p:txBody>
      </p:sp>
    </p:spTree>
    <p:extLst>
      <p:ext uri="{BB962C8B-B14F-4D97-AF65-F5344CB8AC3E}">
        <p14:creationId xmlns:p14="http://schemas.microsoft.com/office/powerpoint/2010/main" val="277515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Calibri" panose="020F0502020204030204" pitchFamily="34" charset="0"/>
                <a:ea typeface="+mn-ea"/>
                <a:cs typeface="+mn-cs"/>
              </a:rPr>
              <a:t>An estimated 41% of</a:t>
            </a:r>
            <a:r>
              <a:rPr lang="en-US" sz="1200" b="0" kern="1200" baseline="0" dirty="0">
                <a:solidFill>
                  <a:schemeClr val="tx1"/>
                </a:solidFill>
                <a:effectLst/>
                <a:latin typeface="Calibri" panose="020F0502020204030204" pitchFamily="34" charset="0"/>
                <a:ea typeface="+mn-ea"/>
                <a:cs typeface="+mn-cs"/>
              </a:rPr>
              <a:t> persons </a:t>
            </a:r>
            <a:r>
              <a:rPr lang="en-US" sz="1200" b="0" kern="1200" dirty="0">
                <a:solidFill>
                  <a:schemeClr val="tx1"/>
                </a:solidFill>
                <a:effectLst/>
                <a:latin typeface="Calibri" panose="020F0502020204030204" pitchFamily="34" charset="0"/>
                <a:ea typeface="+mn-ea"/>
                <a:cs typeface="+mn-cs"/>
              </a:rPr>
              <a:t>were black or African American and 30% were white. Additionally, 23% of all persons were Hispanic or Latino (Hispanics and Latinos </a:t>
            </a:r>
            <a:r>
              <a:rPr lang="en-US" sz="1200" kern="1200" dirty="0">
                <a:solidFill>
                  <a:schemeClr val="tx1"/>
                </a:solidFill>
                <a:effectLst/>
                <a:latin typeface="Calibri" panose="020F0502020204030204" pitchFamily="34" charset="0"/>
                <a:ea typeface="+mn-ea"/>
                <a:cs typeface="+mn-cs"/>
              </a:rPr>
              <a:t>can be of any race)</a:t>
            </a:r>
            <a:r>
              <a:rPr lang="en-US" sz="1200" kern="1200" baseline="0" dirty="0">
                <a:solidFill>
                  <a:schemeClr val="tx1"/>
                </a:solidFill>
                <a:effectLst/>
                <a:latin typeface="Calibri" panose="020F0502020204030204" pitchFamily="34" charset="0"/>
                <a:ea typeface="+mn-ea"/>
                <a:cs typeface="+mn-cs"/>
              </a:rPr>
              <a:t> and 6% were American Indian/Alaska Native, Asian, Native Hawaiian/Other Pacific Islander, or multiracial. </a:t>
            </a:r>
            <a:endParaRPr lang="en-US" sz="1200" kern="1200" dirty="0">
              <a:solidFill>
                <a:schemeClr val="tx1"/>
              </a:solidFill>
              <a:effectLst/>
              <a:latin typeface="Calibri" panose="020F0502020204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Calibri" panose="020F0502020204030204" pitchFamily="34" charset="0"/>
                <a:ea typeface="+mn-ea"/>
                <a:cs typeface="+mn-cs"/>
              </a:rPr>
              <a:t>Demographic data </a:t>
            </a:r>
            <a:r>
              <a:rPr lang="en-US" sz="1200" kern="1200" baseline="0" dirty="0">
                <a:solidFill>
                  <a:srgbClr val="000000"/>
                </a:solidFill>
                <a:effectLst/>
                <a:latin typeface="Calibri" panose="020F0502020204030204" pitchFamily="34" charset="0"/>
                <a:ea typeface="+mn-ea"/>
                <a:cs typeface="+mn-cs"/>
              </a:rPr>
              <a:t>were collected using in-person or </a:t>
            </a:r>
            <a:r>
              <a:rPr lang="en-US" sz="1200" kern="1200" baseline="0" dirty="0">
                <a:solidFill>
                  <a:schemeClr val="tx1"/>
                </a:solidFill>
                <a:effectLst/>
                <a:latin typeface="Calibri" panose="020F0502020204030204" pitchFamily="34" charset="0"/>
                <a:ea typeface="+mn-ea"/>
                <a:cs typeface="+mn-cs"/>
              </a:rPr>
              <a:t>telephone </a:t>
            </a:r>
            <a:r>
              <a:rPr lang="en-US" sz="1200" kern="1200" baseline="0" dirty="0">
                <a:solidFill>
                  <a:srgbClr val="000000"/>
                </a:solidFill>
                <a:effectLst/>
                <a:latin typeface="Calibri" panose="020F0502020204030204" pitchFamily="34" charset="0"/>
                <a:ea typeface="+mn-ea"/>
                <a:cs typeface="+mn-cs"/>
              </a:rPr>
              <a:t>interviews. </a:t>
            </a:r>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A865C136-C8CF-4A0E-BFCA-BBD985A0B3E5}" type="slidenum">
              <a:rPr lang="en-US" smtClean="0"/>
              <a:pPr/>
              <a:t>9</a:t>
            </a:fld>
            <a:endParaRPr lang="en-US" dirty="0"/>
          </a:p>
        </p:txBody>
      </p:sp>
    </p:spTree>
    <p:extLst>
      <p:ext uri="{BB962C8B-B14F-4D97-AF65-F5344CB8AC3E}">
        <p14:creationId xmlns:p14="http://schemas.microsoft.com/office/powerpoint/2010/main" val="3877383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a:t>Place Descriptor Here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667" b="15561"/>
          <a:stretch/>
        </p:blipFill>
        <p:spPr>
          <a:xfrm>
            <a:off x="-7129" y="2"/>
            <a:ext cx="9151129" cy="984119"/>
          </a:xfrm>
          <a:prstGeom prst="rect">
            <a:avLst/>
          </a:prstGeom>
        </p:spPr>
      </p:pic>
      <p:sp>
        <p:nvSpPr>
          <p:cNvPr id="7" name="Title 1"/>
          <p:cNvSpPr>
            <a:spLocks noGrp="1"/>
          </p:cNvSpPr>
          <p:nvPr>
            <p:ph type="title"/>
          </p:nvPr>
        </p:nvSpPr>
        <p:spPr>
          <a:xfrm>
            <a:off x="457200" y="1386071"/>
            <a:ext cx="8408977" cy="1180971"/>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2000" b="1" baseline="0">
                <a:solidFill>
                  <a:srgbClr val="00788A"/>
                </a:solidFill>
                <a:effectLst/>
                <a:latin typeface="Calibri"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1" y="120203"/>
            <a:ext cx="6903076" cy="830997"/>
          </a:xfrm>
          <a:prstGeom prst="rect">
            <a:avLst/>
          </a:prstGeom>
          <a:noFill/>
        </p:spPr>
        <p:txBody>
          <a:bodyPr wrap="square" rtlCol="0">
            <a:spAutoFit/>
          </a:bodyPr>
          <a:lstStyle/>
          <a:p>
            <a:pPr eaLnBrk="0" fontAlgn="base" hangingPunct="0">
              <a:spcBef>
                <a:spcPct val="0"/>
              </a:spcBef>
              <a:spcAft>
                <a:spcPct val="0"/>
              </a:spcAft>
            </a:pPr>
            <a:r>
              <a:rPr lang="en-US" sz="2400" b="1" dirty="0">
                <a:solidFill>
                  <a:srgbClr val="FFFFFF">
                    <a:lumMod val="95000"/>
                  </a:srgb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80059053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9144000" cy="179165"/>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891" indent="-342891">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6346549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3879669" cy="4191000"/>
          </a:xfrm>
          <a:prstGeom prst="rect">
            <a:avLst/>
          </a:prstGeom>
        </p:spPr>
        <p:txBody>
          <a:bodyPr/>
          <a:lstStyle>
            <a:lvl1pPr marL="342891" indent="-342891">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2" indent="-28574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600201"/>
            <a:ext cx="3879669" cy="4191000"/>
          </a:xfrm>
          <a:prstGeom prst="rect">
            <a:avLst/>
          </a:prstGeom>
        </p:spPr>
        <p:txBody>
          <a:bodyPr/>
          <a:lstStyle>
            <a:lvl1pPr marL="342891" indent="-342891">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2" indent="-28574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1" y="6705602"/>
            <a:ext cx="9143196" cy="162732"/>
          </a:xfrm>
          <a:prstGeom prst="rect">
            <a:avLst/>
          </a:prstGeom>
        </p:spPr>
      </p:pic>
    </p:spTree>
    <p:extLst>
      <p:ext uri="{BB962C8B-B14F-4D97-AF65-F5344CB8AC3E}">
        <p14:creationId xmlns:p14="http://schemas.microsoft.com/office/powerpoint/2010/main" val="108889321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2" y="4467097"/>
            <a:ext cx="8294913" cy="1162051"/>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5900928"/>
            <a:ext cx="77724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0489160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667" b="15561"/>
          <a:stretch/>
        </p:blipFill>
        <p:spPr>
          <a:xfrm>
            <a:off x="-7129" y="2"/>
            <a:ext cx="9151129" cy="984119"/>
          </a:xfrm>
          <a:prstGeom prst="rect">
            <a:avLst/>
          </a:prstGeom>
        </p:spPr>
      </p:pic>
      <p:sp>
        <p:nvSpPr>
          <p:cNvPr id="7" name="Title 1"/>
          <p:cNvSpPr>
            <a:spLocks noGrp="1"/>
          </p:cNvSpPr>
          <p:nvPr>
            <p:ph type="title"/>
          </p:nvPr>
        </p:nvSpPr>
        <p:spPr>
          <a:xfrm>
            <a:off x="457200" y="1386071"/>
            <a:ext cx="8408977" cy="1180971"/>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2000" b="1" baseline="0">
                <a:solidFill>
                  <a:srgbClr val="00788A"/>
                </a:solidFill>
                <a:effectLst/>
                <a:latin typeface="Calibri"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1" y="120203"/>
            <a:ext cx="6903076" cy="830997"/>
          </a:xfrm>
          <a:prstGeom prst="rect">
            <a:avLst/>
          </a:prstGeom>
          <a:noFill/>
        </p:spPr>
        <p:txBody>
          <a:bodyPr wrap="square" rtlCol="0">
            <a:spAutoFit/>
          </a:bodyPr>
          <a:lstStyle/>
          <a:p>
            <a:pPr eaLnBrk="0" fontAlgn="base" hangingPunct="0">
              <a:spcBef>
                <a:spcPct val="0"/>
              </a:spcBef>
              <a:spcAft>
                <a:spcPct val="0"/>
              </a:spcAft>
            </a:pPr>
            <a:r>
              <a:rPr lang="en-US" sz="2400" b="1" dirty="0">
                <a:solidFill>
                  <a:srgbClr val="FFFFFF">
                    <a:lumMod val="95000"/>
                  </a:srgb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358522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9144000" cy="179165"/>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891" indent="-342891">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4879872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3879669" cy="4191000"/>
          </a:xfrm>
          <a:prstGeom prst="rect">
            <a:avLst/>
          </a:prstGeom>
        </p:spPr>
        <p:txBody>
          <a:bodyPr/>
          <a:lstStyle>
            <a:lvl1pPr marL="342891" indent="-342891">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2" indent="-28574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600201"/>
            <a:ext cx="3879669" cy="4191000"/>
          </a:xfrm>
          <a:prstGeom prst="rect">
            <a:avLst/>
          </a:prstGeom>
        </p:spPr>
        <p:txBody>
          <a:bodyPr/>
          <a:lstStyle>
            <a:lvl1pPr marL="342891" indent="-342891">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2" indent="-28574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1" y="6705602"/>
            <a:ext cx="9143196" cy="162732"/>
          </a:xfrm>
          <a:prstGeom prst="rect">
            <a:avLst/>
          </a:prstGeom>
        </p:spPr>
      </p:pic>
    </p:spTree>
    <p:extLst>
      <p:ext uri="{BB962C8B-B14F-4D97-AF65-F5344CB8AC3E}">
        <p14:creationId xmlns:p14="http://schemas.microsoft.com/office/powerpoint/2010/main" val="106655546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2" y="4467097"/>
            <a:ext cx="8294913" cy="1162051"/>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5900928"/>
            <a:ext cx="77724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6420997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4" b="18140"/>
          <a:stretch/>
        </p:blipFill>
        <p:spPr>
          <a:xfrm>
            <a:off x="-7130" y="5900752"/>
            <a:ext cx="9158259" cy="957249"/>
          </a:xfrm>
          <a:prstGeom prst="rect">
            <a:avLst/>
          </a:prstGeom>
        </p:spPr>
      </p:pic>
      <p:sp>
        <p:nvSpPr>
          <p:cNvPr id="3" name="TextBox 2"/>
          <p:cNvSpPr txBox="1"/>
          <p:nvPr userDrawn="1"/>
        </p:nvSpPr>
        <p:spPr>
          <a:xfrm>
            <a:off x="419541" y="3662434"/>
            <a:ext cx="7794016" cy="1815882"/>
          </a:xfrm>
          <a:prstGeom prst="rect">
            <a:avLst/>
          </a:prstGeom>
          <a:noFill/>
        </p:spPr>
        <p:txBody>
          <a:bodyPr wrap="square" rtlCol="0">
            <a:spAutoFit/>
          </a:bodyPr>
          <a:lstStyle/>
          <a:p>
            <a:pPr eaLnBrk="0" fontAlgn="base" hangingPunct="0">
              <a:spcBef>
                <a:spcPct val="0"/>
              </a:spcBef>
              <a:spcAft>
                <a:spcPct val="0"/>
              </a:spcAft>
            </a:pPr>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36634297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a:t>Title of Presentation – Myriad Pro</a:t>
            </a:r>
            <a:br>
              <a:rPr lang="en-US" dirty="0"/>
            </a:br>
            <a:r>
              <a:rPr lang="en-US" dirty="0"/>
              <a:t> Bold, Shadow 28pt</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pPr lvl="0"/>
            <a:r>
              <a:rPr lang="en-US" sz="1300" b="1" dirty="0">
                <a:solidFill>
                  <a:schemeClr val="tx2"/>
                </a:solidFill>
              </a:rPr>
              <a:t>For more information please contact Centers for Disease Control and Prevention</a:t>
            </a:r>
          </a:p>
        </p:txBody>
      </p:sp>
      <p:sp>
        <p:nvSpPr>
          <p:cNvPr id="11" name="Rectangle 10"/>
          <p:cNvSpPr/>
          <p:nvPr userDrawn="1"/>
        </p:nvSpPr>
        <p:spPr>
          <a:xfrm>
            <a:off x="1371600" y="4706034"/>
            <a:ext cx="5943600" cy="646331"/>
          </a:xfrm>
          <a:prstGeom prst="rect">
            <a:avLst/>
          </a:prstGeom>
        </p:spPr>
        <p:txBody>
          <a:bodyPr wrap="square">
            <a:spAutoFit/>
          </a:bodyPr>
          <a:lstStyle/>
          <a:p>
            <a:pPr lvl="0"/>
            <a:r>
              <a:rPr lang="en-US" sz="1200" dirty="0">
                <a:solidFill>
                  <a:schemeClr val="tx2"/>
                </a:solidFill>
              </a:rPr>
              <a:t>1600 Clifton Road NE, Atlanta, GA 30333</a:t>
            </a:r>
          </a:p>
          <a:p>
            <a:pPr lvl="0"/>
            <a:r>
              <a:rPr lang="en-US" sz="1200" dirty="0">
                <a:solidFill>
                  <a:schemeClr val="tx2"/>
                </a:solidFill>
              </a:rPr>
              <a:t>Telephone, 1-800-CDC-INFO (232-4636)/TTY: 1-888-232-6348</a:t>
            </a:r>
          </a:p>
          <a:p>
            <a:pPr lvl="0"/>
            <a:r>
              <a:rPr lang="en-US" sz="1200" dirty="0">
                <a:solidFill>
                  <a:schemeClr val="tx2"/>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a:t>Place Descriptor Here</a:t>
            </a:r>
          </a:p>
        </p:txBody>
      </p:sp>
      <p:sp>
        <p:nvSpPr>
          <p:cNvPr id="7" name="Rectangle 6"/>
          <p:cNvSpPr/>
          <p:nvPr userDrawn="1"/>
        </p:nvSpPr>
        <p:spPr>
          <a:xfrm>
            <a:off x="1371600" y="5421868"/>
            <a:ext cx="5943600" cy="369332"/>
          </a:xfrm>
          <a:prstGeom prst="rect">
            <a:avLst/>
          </a:prstGeom>
        </p:spPr>
        <p:txBody>
          <a:bodyPr wrap="square">
            <a:spAutoFit/>
          </a:bodyPr>
          <a:lstStyle/>
          <a:p>
            <a:pPr lvl="0"/>
            <a:r>
              <a:rPr lang="en-US" sz="900" dirty="0">
                <a:solidFill>
                  <a:schemeClr val="tx2"/>
                </a:solidFill>
              </a:rPr>
              <a:t>The findings</a:t>
            </a:r>
            <a:r>
              <a:rPr lang="en-US" sz="900" baseline="0" dirty="0">
                <a:solidFill>
                  <a:schemeClr val="tx2"/>
                </a:solidFill>
              </a:rPr>
              <a:t> and conclusions in this report are those of the authors and do not necessarily represent the official position of the Centers for Disease Control and Prevention.</a:t>
            </a:r>
            <a:endParaRPr lang="en-US" sz="900" dirty="0">
              <a:solidFill>
                <a:schemeClr val="tx2"/>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97" r:id="rId3"/>
    <p:sldLayoutId id="2147483693" r:id="rId4"/>
    <p:sldLayoutId id="2147483694" r:id="rId5"/>
    <p:sldLayoutId id="2147483686" r:id="rId6"/>
    <p:sldLayoutId id="2147483688" r:id="rId7"/>
    <p:sldLayoutId id="2147483689" r:id="rId8"/>
    <p:sldLayoutId id="2147483690"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826684"/>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55342340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7"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826684"/>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40327465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7"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247651" y="1409829"/>
            <a:ext cx="8408977" cy="1180971"/>
          </a:xfrm>
        </p:spPr>
        <p:txBody>
          <a:bodyPr/>
          <a:lstStyle/>
          <a:p>
            <a:r>
              <a:rPr lang="en-US" dirty="0"/>
              <a:t>Behavioral and Clinical Characteristics of </a:t>
            </a:r>
            <a:br>
              <a:rPr lang="en-US" dirty="0"/>
            </a:br>
            <a:r>
              <a:rPr lang="en-US" dirty="0"/>
              <a:t>Persons with Diagnosed HIV Infection</a:t>
            </a:r>
            <a:endParaRPr lang="en-US" altLang="en-US" dirty="0"/>
          </a:p>
        </p:txBody>
      </p:sp>
      <p:sp>
        <p:nvSpPr>
          <p:cNvPr id="4" name="Subtitle 3"/>
          <p:cNvSpPr>
            <a:spLocks noGrp="1"/>
          </p:cNvSpPr>
          <p:nvPr>
            <p:ph type="subTitle" idx="1"/>
          </p:nvPr>
        </p:nvSpPr>
        <p:spPr>
          <a:xfrm>
            <a:off x="247651" y="2476500"/>
            <a:ext cx="6972300" cy="952500"/>
          </a:xfrm>
        </p:spPr>
        <p:txBody>
          <a:bodyPr/>
          <a:lstStyle/>
          <a:p>
            <a:r>
              <a:rPr lang="en-US" dirty="0"/>
              <a:t>Medical Monitoring Project </a:t>
            </a:r>
          </a:p>
          <a:p>
            <a:r>
              <a:rPr lang="en-US" dirty="0"/>
              <a:t>2015 Cycle (June 2015–May 2016)</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8210" y="4236720"/>
            <a:ext cx="2099990" cy="2011680"/>
          </a:xfrm>
          <a:prstGeom prst="rect">
            <a:avLst/>
          </a:prstGeom>
        </p:spPr>
      </p:pic>
    </p:spTree>
    <p:extLst>
      <p:ext uri="{BB962C8B-B14F-4D97-AF65-F5344CB8AC3E}">
        <p14:creationId xmlns:p14="http://schemas.microsoft.com/office/powerpoint/2010/main" val="13708451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Socioeconomic Characteristics of Adults Receiving HIV Medical Care, 2013 Cycle" title="Socioeconomic Characteristics of Adults Receiving HIV Medical Care, 2013 Cycle"/>
          <p:cNvSpPr>
            <a:spLocks noGrp="1"/>
          </p:cNvSpPr>
          <p:nvPr>
            <p:ph type="title"/>
          </p:nvPr>
        </p:nvSpPr>
        <p:spPr>
          <a:xfrm>
            <a:off x="617285" y="304800"/>
            <a:ext cx="7909430" cy="1143000"/>
          </a:xfrm>
        </p:spPr>
        <p:txBody>
          <a:bodyPr anchor="ctr" anchorCtr="0"/>
          <a:lstStyle/>
          <a:p>
            <a:pPr algn="ctr"/>
            <a:r>
              <a:rPr lang="en-US" dirty="0"/>
              <a:t>Socioeconomic Characteristics of Adults with Diagnosed HIV, 2015 Cycle</a:t>
            </a:r>
            <a:endParaRPr lang="en-US" sz="2000" dirty="0"/>
          </a:p>
        </p:txBody>
      </p:sp>
      <p:graphicFrame>
        <p:nvGraphicFramePr>
          <p:cNvPr id="7" name="Table 6" descr="An estimated 98% of persons had health insurance or coverage for care or antiretroviral medications, including Ryan White HIV/AIDS Program coverage. An estimated 46% had household incomes at or below the federal poverty threshold. Poverty guidelines were defined by the Department of Health and Human Services.&#10;&#10;An estimated 20% of persons with diagnosed HIV had less than a high school education. The estimated prevalence of homelessness—defined as living on the street, in a shelter, in a single-room-occupancy hotel, or in a car at any time in the past 12 months—was 9%.  &#10;&#10;Socioeconomic data were collected using in-person or telephone interviews."/>
          <p:cNvGraphicFramePr>
            <a:graphicFrameLocks noGrp="1"/>
          </p:cNvGraphicFramePr>
          <p:nvPr>
            <p:extLst>
              <p:ext uri="{D42A27DB-BD31-4B8C-83A1-F6EECF244321}">
                <p14:modId xmlns:p14="http://schemas.microsoft.com/office/powerpoint/2010/main" val="3020767020"/>
              </p:ext>
            </p:extLst>
          </p:nvPr>
        </p:nvGraphicFramePr>
        <p:xfrm>
          <a:off x="662440" y="1484630"/>
          <a:ext cx="7819121" cy="2306320"/>
        </p:xfrm>
        <a:graphic>
          <a:graphicData uri="http://schemas.openxmlformats.org/drawingml/2006/table">
            <a:tbl>
              <a:tblPr firstRow="1" bandRow="1">
                <a:tableStyleId>{2D5ABB26-0587-4C30-8999-92F81FD0307C}</a:tableStyleId>
              </a:tblPr>
              <a:tblGrid>
                <a:gridCol w="5905500">
                  <a:extLst>
                    <a:ext uri="{9D8B030D-6E8A-4147-A177-3AD203B41FA5}">
                      <a16:colId xmlns:a16="http://schemas.microsoft.com/office/drawing/2014/main" val="2216103088"/>
                    </a:ext>
                  </a:extLst>
                </a:gridCol>
                <a:gridCol w="666451">
                  <a:extLst>
                    <a:ext uri="{9D8B030D-6E8A-4147-A177-3AD203B41FA5}">
                      <a16:colId xmlns:a16="http://schemas.microsoft.com/office/drawing/2014/main" val="2950876689"/>
                    </a:ext>
                  </a:extLst>
                </a:gridCol>
                <a:gridCol w="1247170">
                  <a:extLst>
                    <a:ext uri="{9D8B030D-6E8A-4147-A177-3AD203B41FA5}">
                      <a16:colId xmlns:a16="http://schemas.microsoft.com/office/drawing/2014/main" val="2477425536"/>
                    </a:ext>
                  </a:extLst>
                </a:gridCol>
              </a:tblGrid>
              <a:tr h="370840">
                <a:tc>
                  <a:txBody>
                    <a:bodyPr/>
                    <a:lstStyle/>
                    <a:p>
                      <a:endParaRPr lang="en-US" sz="1600" b="1" dirty="0">
                        <a:solidFill>
                          <a:srgbClr val="FFFFFF"/>
                        </a:solidFill>
                      </a:endParaRPr>
                    </a:p>
                  </a:txBody>
                  <a:tcPr anchor="ctr">
                    <a:solidFill>
                      <a:srgbClr val="00928F"/>
                    </a:solidFill>
                  </a:tcPr>
                </a:tc>
                <a:tc>
                  <a:txBody>
                    <a:bodyPr/>
                    <a:lstStyle/>
                    <a:p>
                      <a:pPr algn="ctr"/>
                      <a:r>
                        <a:rPr lang="en-US" sz="1600" b="1" dirty="0">
                          <a:solidFill>
                            <a:srgbClr val="FFFFFF"/>
                          </a:solidFill>
                        </a:rPr>
                        <a:t>%</a:t>
                      </a:r>
                    </a:p>
                  </a:txBody>
                  <a:tcPr anchor="ctr">
                    <a:solidFill>
                      <a:srgbClr val="00928F"/>
                    </a:solidFill>
                  </a:tcPr>
                </a:tc>
                <a:tc>
                  <a:txBody>
                    <a:bodyPr/>
                    <a:lstStyle/>
                    <a:p>
                      <a:pPr algn="ctr"/>
                      <a:r>
                        <a:rPr lang="en-US" sz="1600" b="1" dirty="0">
                          <a:solidFill>
                            <a:srgbClr val="FFFFFF"/>
                          </a:solidFill>
                        </a:rPr>
                        <a:t>95% CI</a:t>
                      </a:r>
                    </a:p>
                  </a:txBody>
                  <a:tcPr anchor="ctr">
                    <a:solidFill>
                      <a:srgbClr val="00928F"/>
                    </a:solidFill>
                  </a:tcPr>
                </a:tc>
                <a:extLst>
                  <a:ext uri="{0D108BD9-81ED-4DB2-BD59-A6C34878D82A}">
                    <a16:rowId xmlns:a16="http://schemas.microsoft.com/office/drawing/2014/main" val="1080652679"/>
                  </a:ext>
                </a:extLst>
              </a:tr>
              <a:tr h="370840">
                <a:tc>
                  <a:txBody>
                    <a:bodyPr/>
                    <a:lstStyle/>
                    <a:p>
                      <a:r>
                        <a:rPr lang="en-US" sz="1600" b="1" dirty="0">
                          <a:solidFill>
                            <a:srgbClr val="000000"/>
                          </a:solidFill>
                        </a:rPr>
                        <a:t>Health insurance</a:t>
                      </a:r>
                      <a:r>
                        <a:rPr lang="en-US" sz="1600" b="1" baseline="0" dirty="0">
                          <a:solidFill>
                            <a:srgbClr val="000000"/>
                          </a:solidFill>
                        </a:rPr>
                        <a:t> or coverage for care or antiretroviral medications (including Ryan White HIV/AIDS Program coverage)</a:t>
                      </a:r>
                      <a:endParaRPr lang="en-US" sz="1600" b="1" dirty="0">
                        <a:solidFill>
                          <a:srgbClr val="000000"/>
                        </a:solidFill>
                      </a:endParaRPr>
                    </a:p>
                  </a:txBody>
                  <a:tcPr anchor="ctr"/>
                </a:tc>
                <a:tc>
                  <a:txBody>
                    <a:bodyPr/>
                    <a:lstStyle/>
                    <a:p>
                      <a:pPr algn="ctr"/>
                      <a:r>
                        <a:rPr lang="en-US" sz="1600" b="1" dirty="0">
                          <a:solidFill>
                            <a:srgbClr val="000000"/>
                          </a:solidFill>
                        </a:rPr>
                        <a:t>98</a:t>
                      </a:r>
                    </a:p>
                  </a:txBody>
                  <a:tcPr anchor="ctr"/>
                </a:tc>
                <a:tc>
                  <a:txBody>
                    <a:bodyPr/>
                    <a:lstStyle/>
                    <a:p>
                      <a:pPr algn="ctr"/>
                      <a:r>
                        <a:rPr lang="en-US" sz="1600" b="1" dirty="0">
                          <a:solidFill>
                            <a:srgbClr val="000000"/>
                          </a:solidFill>
                        </a:rPr>
                        <a:t>(97-99)</a:t>
                      </a:r>
                    </a:p>
                  </a:txBody>
                  <a:tcPr anchor="ctr"/>
                </a:tc>
                <a:extLst>
                  <a:ext uri="{0D108BD9-81ED-4DB2-BD59-A6C34878D82A}">
                    <a16:rowId xmlns:a16="http://schemas.microsoft.com/office/drawing/2014/main" val="896276312"/>
                  </a:ext>
                </a:extLst>
              </a:tr>
              <a:tr h="370840">
                <a:tc>
                  <a:txBody>
                    <a:bodyPr/>
                    <a:lstStyle/>
                    <a:p>
                      <a:r>
                        <a:rPr lang="en-US" sz="1600" b="1" dirty="0">
                          <a:solidFill>
                            <a:srgbClr val="000000"/>
                          </a:solidFill>
                        </a:rPr>
                        <a:t>Household at or below poverty </a:t>
                      </a:r>
                      <a:r>
                        <a:rPr lang="en-US" sz="1600" b="1" dirty="0" err="1">
                          <a:solidFill>
                            <a:srgbClr val="000000"/>
                          </a:solidFill>
                        </a:rPr>
                        <a:t>threshold</a:t>
                      </a:r>
                      <a:r>
                        <a:rPr lang="en-US" sz="1600" b="1" baseline="30000" dirty="0" err="1">
                          <a:solidFill>
                            <a:srgbClr val="000000"/>
                          </a:solidFill>
                        </a:rPr>
                        <a:t>a</a:t>
                      </a:r>
                      <a:endParaRPr lang="en-US" sz="1600" b="1" baseline="30000" dirty="0">
                        <a:solidFill>
                          <a:srgbClr val="000000"/>
                        </a:solidFill>
                      </a:endParaRPr>
                    </a:p>
                  </a:txBody>
                  <a:tcPr anchor="ctr"/>
                </a:tc>
                <a:tc>
                  <a:txBody>
                    <a:bodyPr/>
                    <a:lstStyle/>
                    <a:p>
                      <a:pPr algn="ctr"/>
                      <a:r>
                        <a:rPr lang="en-US" sz="1600" b="1" dirty="0">
                          <a:solidFill>
                            <a:srgbClr val="000000"/>
                          </a:solidFill>
                        </a:rPr>
                        <a:t>46</a:t>
                      </a:r>
                    </a:p>
                  </a:txBody>
                  <a:tcPr anchor="ctr"/>
                </a:tc>
                <a:tc>
                  <a:txBody>
                    <a:bodyPr/>
                    <a:lstStyle/>
                    <a:p>
                      <a:pPr algn="ctr"/>
                      <a:r>
                        <a:rPr lang="en-US" sz="1600" b="1" dirty="0">
                          <a:solidFill>
                            <a:srgbClr val="000000"/>
                          </a:solidFill>
                        </a:rPr>
                        <a:t>(42-50)</a:t>
                      </a:r>
                    </a:p>
                  </a:txBody>
                  <a:tcPr anchor="ctr"/>
                </a:tc>
                <a:extLst>
                  <a:ext uri="{0D108BD9-81ED-4DB2-BD59-A6C34878D82A}">
                    <a16:rowId xmlns:a16="http://schemas.microsoft.com/office/drawing/2014/main" val="2869634354"/>
                  </a:ext>
                </a:extLst>
              </a:tr>
              <a:tr h="370840">
                <a:tc>
                  <a:txBody>
                    <a:bodyPr/>
                    <a:lstStyle/>
                    <a:p>
                      <a:r>
                        <a:rPr lang="en-US" sz="1600" b="1" dirty="0">
                          <a:solidFill>
                            <a:srgbClr val="000000"/>
                          </a:solidFill>
                        </a:rPr>
                        <a:t>Less than high school education</a:t>
                      </a:r>
                    </a:p>
                  </a:txBody>
                  <a:tcPr anchor="ctr"/>
                </a:tc>
                <a:tc>
                  <a:txBody>
                    <a:bodyPr/>
                    <a:lstStyle/>
                    <a:p>
                      <a:pPr algn="ctr"/>
                      <a:r>
                        <a:rPr lang="en-US" sz="1600" b="1" dirty="0">
                          <a:solidFill>
                            <a:srgbClr val="000000"/>
                          </a:solidFill>
                        </a:rPr>
                        <a:t>20</a:t>
                      </a:r>
                    </a:p>
                  </a:txBody>
                  <a:tcPr anchor="ctr"/>
                </a:tc>
                <a:tc>
                  <a:txBody>
                    <a:bodyPr/>
                    <a:lstStyle/>
                    <a:p>
                      <a:pPr algn="ctr"/>
                      <a:r>
                        <a:rPr lang="en-US" sz="1600" b="1" dirty="0">
                          <a:solidFill>
                            <a:srgbClr val="000000"/>
                          </a:solidFill>
                        </a:rPr>
                        <a:t>(17-22)</a:t>
                      </a:r>
                    </a:p>
                  </a:txBody>
                  <a:tcPr anchor="ctr"/>
                </a:tc>
                <a:extLst>
                  <a:ext uri="{0D108BD9-81ED-4DB2-BD59-A6C34878D82A}">
                    <a16:rowId xmlns:a16="http://schemas.microsoft.com/office/drawing/2014/main" val="3298749030"/>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err="1">
                          <a:solidFill>
                            <a:srgbClr val="000000"/>
                          </a:solidFill>
                        </a:rPr>
                        <a:t>Homeless</a:t>
                      </a:r>
                      <a:r>
                        <a:rPr lang="en-US" sz="1600" b="1" baseline="30000" dirty="0" err="1">
                          <a:solidFill>
                            <a:srgbClr val="000000"/>
                          </a:solidFill>
                        </a:rPr>
                        <a:t>b</a:t>
                      </a:r>
                      <a:endParaRPr lang="en-US" sz="1600" b="1" baseline="30000" dirty="0">
                        <a:solidFill>
                          <a:srgbClr val="000000"/>
                        </a:solidFill>
                      </a:endParaRPr>
                    </a:p>
                  </a:txBody>
                  <a:tcPr anchor="ctr"/>
                </a:tc>
                <a:tc>
                  <a:txBody>
                    <a:bodyPr/>
                    <a:lstStyle/>
                    <a:p>
                      <a:pPr algn="ctr"/>
                      <a:r>
                        <a:rPr lang="en-US" sz="1600" b="1" dirty="0">
                          <a:solidFill>
                            <a:srgbClr val="000000"/>
                          </a:solidFill>
                        </a:rPr>
                        <a:t>9</a:t>
                      </a:r>
                    </a:p>
                  </a:txBody>
                  <a:tcPr anchor="ctr"/>
                </a:tc>
                <a:tc>
                  <a:txBody>
                    <a:bodyPr/>
                    <a:lstStyle/>
                    <a:p>
                      <a:pPr algn="ctr"/>
                      <a:r>
                        <a:rPr lang="en-US" sz="1600" b="1" dirty="0">
                          <a:solidFill>
                            <a:srgbClr val="000000"/>
                          </a:solidFill>
                        </a:rPr>
                        <a:t>(7-10)</a:t>
                      </a:r>
                    </a:p>
                  </a:txBody>
                  <a:tcPr anchor="ctr"/>
                </a:tc>
                <a:extLst>
                  <a:ext uri="{0D108BD9-81ED-4DB2-BD59-A6C34878D82A}">
                    <a16:rowId xmlns:a16="http://schemas.microsoft.com/office/drawing/2014/main" val="1739098251"/>
                  </a:ext>
                </a:extLst>
              </a:tr>
            </a:tbl>
          </a:graphicData>
        </a:graphic>
      </p:graphicFrame>
      <p:sp>
        <p:nvSpPr>
          <p:cNvPr id="5" name="TextBox 4"/>
          <p:cNvSpPr txBox="1"/>
          <p:nvPr/>
        </p:nvSpPr>
        <p:spPr>
          <a:xfrm>
            <a:off x="662440" y="5638800"/>
            <a:ext cx="8001000" cy="461665"/>
          </a:xfrm>
          <a:prstGeom prst="rect">
            <a:avLst/>
          </a:prstGeom>
          <a:noFill/>
        </p:spPr>
        <p:txBody>
          <a:bodyPr wrap="square" rtlCol="0">
            <a:spAutoFit/>
          </a:bodyPr>
          <a:lstStyle/>
          <a:p>
            <a:r>
              <a:rPr lang="en-US" sz="1200" baseline="30000" dirty="0">
                <a:solidFill>
                  <a:srgbClr val="000000"/>
                </a:solidFill>
                <a:latin typeface="Calibri" panose="020F0502020204030204" pitchFamily="34" charset="0"/>
              </a:rPr>
              <a:t>a</a:t>
            </a:r>
            <a:r>
              <a:rPr lang="en-US" sz="1200" dirty="0">
                <a:solidFill>
                  <a:srgbClr val="000000"/>
                </a:solidFill>
                <a:latin typeface="Calibri" panose="020F0502020204030204" pitchFamily="34" charset="0"/>
              </a:rPr>
              <a:t> Poverty threshold in the past 12 months defined by the Department of Health and Human Services </a:t>
            </a:r>
          </a:p>
          <a:p>
            <a:r>
              <a:rPr lang="en-US" sz="1200" baseline="30000" dirty="0">
                <a:solidFill>
                  <a:srgbClr val="000000"/>
                </a:solidFill>
                <a:latin typeface="Calibri" panose="020F0502020204030204" pitchFamily="34" charset="0"/>
              </a:rPr>
              <a:t>b </a:t>
            </a:r>
            <a:r>
              <a:rPr lang="en-US" sz="1200" dirty="0">
                <a:solidFill>
                  <a:srgbClr val="000000"/>
                </a:solidFill>
                <a:latin typeface="Calibri" panose="020F0502020204030204" pitchFamily="34" charset="0"/>
              </a:rPr>
              <a:t>Living on the street, in a shelter, in a single-room-occupancy hotel, or in a car at any time during past 12 months</a:t>
            </a:r>
          </a:p>
        </p:txBody>
      </p:sp>
    </p:spTree>
    <p:extLst>
      <p:ext uri="{BB962C8B-B14F-4D97-AF65-F5344CB8AC3E}">
        <p14:creationId xmlns:p14="http://schemas.microsoft.com/office/powerpoint/2010/main" val="400099387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7724" y="287794"/>
            <a:ext cx="7315200" cy="1143000"/>
          </a:xfrm>
        </p:spPr>
        <p:txBody>
          <a:bodyPr anchor="ctr" anchorCtr="0"/>
          <a:lstStyle/>
          <a:p>
            <a:pPr algn="ctr"/>
            <a:r>
              <a:rPr lang="en-US" dirty="0"/>
              <a:t>Health Insurance or Coverage for Care or Antiretroviral Medications among Adults with Diagnosed HIV, 2015 Cycle</a:t>
            </a:r>
            <a:endParaRPr lang="en-US" sz="2000" dirty="0"/>
          </a:p>
        </p:txBody>
      </p:sp>
      <p:graphicFrame>
        <p:nvGraphicFramePr>
          <p:cNvPr id="6" name="Chart 5" descr="45% of persons had health insurance or coverage for care or antiretroviral medications through the Ryan White HIV/AIDS Program (or RWHAP), 45% had Medicaid, 28% had Medicare, and 35% had private health insurance. Participants could report more than one type of health insurance or coverage.&#10;&#10;Data on types of health insurance or coverage for care or antiretroviral medications were collected using in-person or telephone interviews."/>
          <p:cNvGraphicFramePr/>
          <p:nvPr>
            <p:extLst>
              <p:ext uri="{D42A27DB-BD31-4B8C-83A1-F6EECF244321}">
                <p14:modId xmlns:p14="http://schemas.microsoft.com/office/powerpoint/2010/main" val="568506430"/>
              </p:ext>
            </p:extLst>
          </p:nvPr>
        </p:nvGraphicFramePr>
        <p:xfrm>
          <a:off x="762000" y="1562100"/>
          <a:ext cx="7866648" cy="46863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295400" y="6248400"/>
            <a:ext cx="4229100" cy="276999"/>
          </a:xfrm>
          <a:prstGeom prst="rect">
            <a:avLst/>
          </a:prstGeom>
          <a:noFill/>
        </p:spPr>
        <p:txBody>
          <a:bodyPr wrap="square" rtlCol="0">
            <a:spAutoFit/>
          </a:bodyPr>
          <a:lstStyle/>
          <a:p>
            <a:r>
              <a:rPr lang="en-US" sz="1200" baseline="30000" dirty="0">
                <a:solidFill>
                  <a:srgbClr val="000000"/>
                </a:solidFill>
                <a:latin typeface="Calibri" panose="020F0502020204030204" pitchFamily="34" charset="0"/>
              </a:rPr>
              <a:t>a </a:t>
            </a:r>
            <a:r>
              <a:rPr lang="en-US" sz="1200" dirty="0">
                <a:solidFill>
                  <a:srgbClr val="000000"/>
                </a:solidFill>
                <a:latin typeface="Calibri" panose="020F0502020204030204" pitchFamily="34" charset="0"/>
              </a:rPr>
              <a:t>RWHAP, Ryan White HIV/AIDS Program</a:t>
            </a:r>
          </a:p>
        </p:txBody>
      </p:sp>
    </p:spTree>
    <p:extLst>
      <p:ext uri="{BB962C8B-B14F-4D97-AF65-F5344CB8AC3E}">
        <p14:creationId xmlns:p14="http://schemas.microsoft.com/office/powerpoint/2010/main" val="317172567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304800"/>
            <a:ext cx="7162800" cy="1143000"/>
          </a:xfrm>
        </p:spPr>
        <p:txBody>
          <a:bodyPr anchor="ctr" anchorCtr="0"/>
          <a:lstStyle/>
          <a:p>
            <a:pPr algn="ctr"/>
            <a:r>
              <a:rPr lang="en-US" dirty="0"/>
              <a:t>Depression</a:t>
            </a:r>
            <a:r>
              <a:rPr lang="en-US" baseline="30000" dirty="0"/>
              <a:t>a </a:t>
            </a:r>
            <a:r>
              <a:rPr lang="en-US" dirty="0"/>
              <a:t>among Adults with Diagnosed HIV, 2015 Cycle</a:t>
            </a:r>
          </a:p>
        </p:txBody>
      </p:sp>
      <p:graphicFrame>
        <p:nvGraphicFramePr>
          <p:cNvPr id="6" name="Chart 5" descr="The estimated prevalence of major and other depression was 12% and 11%, respectively. 77% reported no depression. &#10;&#10;Depression was assessed for the past two weeks. Responses to the 8 items on the Patient Health Questionnaire (or PHQ-8) were used to define “major depression” and “other depression,” according to criteria from the Diagnostic and Statistical Manual of Mental Disorders, 4th edition (also known as the DSM-IV-TR). &#10;&#10;Depression data were collected using in-person or telephone interviews. "/>
          <p:cNvGraphicFramePr/>
          <p:nvPr>
            <p:extLst>
              <p:ext uri="{D42A27DB-BD31-4B8C-83A1-F6EECF244321}">
                <p14:modId xmlns:p14="http://schemas.microsoft.com/office/powerpoint/2010/main" val="834945072"/>
              </p:ext>
            </p:extLst>
          </p:nvPr>
        </p:nvGraphicFramePr>
        <p:xfrm>
          <a:off x="752976" y="1447800"/>
          <a:ext cx="7866648" cy="441959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62624" y="5985242"/>
            <a:ext cx="7447352" cy="646331"/>
          </a:xfrm>
          <a:prstGeom prst="rect">
            <a:avLst/>
          </a:prstGeom>
          <a:noFill/>
        </p:spPr>
        <p:txBody>
          <a:bodyPr wrap="square" rtlCol="0">
            <a:spAutoFit/>
          </a:bodyPr>
          <a:lstStyle/>
          <a:p>
            <a:pPr marL="119063" indent="-65088"/>
            <a:r>
              <a:rPr lang="en-US" sz="1200" baseline="30000" dirty="0">
                <a:solidFill>
                  <a:srgbClr val="000000"/>
                </a:solidFill>
                <a:latin typeface="Calibri" panose="020F0502020204030204" pitchFamily="34" charset="0"/>
              </a:rPr>
              <a:t>a</a:t>
            </a:r>
            <a:r>
              <a:rPr lang="en-US" sz="1200" dirty="0">
                <a:solidFill>
                  <a:srgbClr val="000000"/>
                </a:solidFill>
                <a:latin typeface="Calibri" panose="020F0502020204030204" pitchFamily="34" charset="0"/>
              </a:rPr>
              <a:t> Assessed for the past 2 weeks; responses to the 8 items on the Patient Health Questionnaire (PHQ-8) were used to define “major depression” and “other depression,” according to criteria from the Diagnostic and Statistical Manual of Mental Disorders, 4th ed. (DSM-IV-TR) </a:t>
            </a:r>
          </a:p>
        </p:txBody>
      </p:sp>
    </p:spTree>
    <p:extLst>
      <p:ext uri="{BB962C8B-B14F-4D97-AF65-F5344CB8AC3E}">
        <p14:creationId xmlns:p14="http://schemas.microsoft.com/office/powerpoint/2010/main" val="161537461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274638"/>
            <a:ext cx="6972300" cy="1143000"/>
          </a:xfrm>
        </p:spPr>
        <p:txBody>
          <a:bodyPr anchor="ctr" anchorCtr="0"/>
          <a:lstStyle/>
          <a:p>
            <a:pPr algn="ctr"/>
            <a:r>
              <a:rPr lang="en-US" dirty="0"/>
              <a:t>Cigarette Smoking among Adults with Diagnosed HIV, 2015 Cycle</a:t>
            </a:r>
          </a:p>
        </p:txBody>
      </p:sp>
      <p:graphicFrame>
        <p:nvGraphicFramePr>
          <p:cNvPr id="5" name="Chart 4" descr="The estimated prevalence of cigarette smoking in the past 12 months was 36%. An estimated 29% of persons smoked daily, 3% weekly, 1% monthly, and 2% less than monthly.&#10;&#10;Smoking data were collected using in-person or telephone interviews. "/>
          <p:cNvGraphicFramePr/>
          <p:nvPr>
            <p:extLst>
              <p:ext uri="{D42A27DB-BD31-4B8C-83A1-F6EECF244321}">
                <p14:modId xmlns:p14="http://schemas.microsoft.com/office/powerpoint/2010/main" val="934340850"/>
              </p:ext>
            </p:extLst>
          </p:nvPr>
        </p:nvGraphicFramePr>
        <p:xfrm>
          <a:off x="647699" y="1417638"/>
          <a:ext cx="7866648" cy="50974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152083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385482"/>
            <a:ext cx="7162800" cy="1143000"/>
          </a:xfrm>
        </p:spPr>
        <p:txBody>
          <a:bodyPr anchor="ctr" anchorCtr="0"/>
          <a:lstStyle/>
          <a:p>
            <a:pPr algn="ctr"/>
            <a:r>
              <a:rPr lang="en-US" dirty="0"/>
              <a:t>Alcohol Use among Adults with Diagnosed HIV, 2015 Cycle</a:t>
            </a:r>
          </a:p>
        </p:txBody>
      </p:sp>
      <p:graphicFrame>
        <p:nvGraphicFramePr>
          <p:cNvPr id="5" name="Chart 4" descr="The estimated prevalence of any alcohol use in the past 12 months was 63%. An estimated 6% of persons reported drinking alcohol daily, 18% weekly, 12% monthly, and 27% reported less than monthly in the 12 months before the interview.&#10;&#10;An estimated 15% of persons engaged in binge drinking, defined as 5 or more alcoholic beverages in one sitting for men or 4 or more alcoholic beverages for women, during the past 30 days. &#10;&#10;Alcohol use data were collected using in-person or telephone interviews."/>
          <p:cNvGraphicFramePr/>
          <p:nvPr>
            <p:extLst>
              <p:ext uri="{D42A27DB-BD31-4B8C-83A1-F6EECF244321}">
                <p14:modId xmlns:p14="http://schemas.microsoft.com/office/powerpoint/2010/main" val="1939010313"/>
              </p:ext>
            </p:extLst>
          </p:nvPr>
        </p:nvGraphicFramePr>
        <p:xfrm>
          <a:off x="304800" y="1528482"/>
          <a:ext cx="8839200" cy="460561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38200" y="6286500"/>
            <a:ext cx="6400800" cy="276999"/>
          </a:xfrm>
          <a:prstGeom prst="rect">
            <a:avLst/>
          </a:prstGeom>
          <a:noFill/>
        </p:spPr>
        <p:txBody>
          <a:bodyPr wrap="square" rtlCol="0">
            <a:spAutoFit/>
          </a:bodyPr>
          <a:lstStyle/>
          <a:p>
            <a:r>
              <a:rPr lang="en-US" sz="1200" baseline="30000" dirty="0">
                <a:solidFill>
                  <a:srgbClr val="000000"/>
                </a:solidFill>
                <a:latin typeface="Calibri" panose="020F0502020204030204" pitchFamily="34" charset="0"/>
              </a:rPr>
              <a:t>a</a:t>
            </a:r>
            <a:r>
              <a:rPr lang="en-US" sz="1200" dirty="0">
                <a:solidFill>
                  <a:srgbClr val="000000"/>
                </a:solidFill>
                <a:latin typeface="Calibri" panose="020F0502020204030204" pitchFamily="34" charset="0"/>
              </a:rPr>
              <a:t> 5 or more alcoholic beverages in one sitting for men or 4 or more alcoholic beverages for women</a:t>
            </a:r>
          </a:p>
        </p:txBody>
      </p:sp>
    </p:spTree>
    <p:extLst>
      <p:ext uri="{BB962C8B-B14F-4D97-AF65-F5344CB8AC3E}">
        <p14:creationId xmlns:p14="http://schemas.microsoft.com/office/powerpoint/2010/main" val="279001598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6299" y="149744"/>
            <a:ext cx="7353300" cy="1143000"/>
          </a:xfrm>
        </p:spPr>
        <p:txBody>
          <a:bodyPr anchor="ctr" anchorCtr="0"/>
          <a:lstStyle/>
          <a:p>
            <a:pPr algn="ctr"/>
            <a:r>
              <a:rPr lang="en-US" dirty="0"/>
              <a:t>Recreational Drug Use among Adults with Diagnosed HIV, 2015 Cycle</a:t>
            </a:r>
            <a:endParaRPr lang="en-US" sz="2000" dirty="0"/>
          </a:p>
        </p:txBody>
      </p:sp>
      <p:graphicFrame>
        <p:nvGraphicFramePr>
          <p:cNvPr id="6" name="Table 5" descr="An estimated 3% of persons used injection drugs for non-medical purposes in the past 12 months. An estimated 29% of persons used non-injection drugs (i.e. any drug that was administered by any route other than injection) for non-medical purposes. An estimated 25% used marijuana, 5% used methamphetamine, 5% used cocaine, 5% used poppers (which are also referred to as amyl nitrite), and 4% used prescription opioids. &#10; &#10;Injection and non-injection drug use data were collected using in-person or telephone interviews."/>
          <p:cNvGraphicFramePr>
            <a:graphicFrameLocks noGrp="1"/>
          </p:cNvGraphicFramePr>
          <p:nvPr>
            <p:extLst>
              <p:ext uri="{D42A27DB-BD31-4B8C-83A1-F6EECF244321}">
                <p14:modId xmlns:p14="http://schemas.microsoft.com/office/powerpoint/2010/main" val="1330950337"/>
              </p:ext>
            </p:extLst>
          </p:nvPr>
        </p:nvGraphicFramePr>
        <p:xfrm>
          <a:off x="319199" y="1275684"/>
          <a:ext cx="8467501" cy="4450080"/>
        </p:xfrm>
        <a:graphic>
          <a:graphicData uri="http://schemas.openxmlformats.org/drawingml/2006/table">
            <a:tbl>
              <a:tblPr firstRow="1" bandRow="1">
                <a:tableStyleId>{2D5ABB26-0587-4C30-8999-92F81FD0307C}</a:tableStyleId>
              </a:tblPr>
              <a:tblGrid>
                <a:gridCol w="6743699">
                  <a:extLst>
                    <a:ext uri="{9D8B030D-6E8A-4147-A177-3AD203B41FA5}">
                      <a16:colId xmlns:a16="http://schemas.microsoft.com/office/drawing/2014/main" val="2216103088"/>
                    </a:ext>
                  </a:extLst>
                </a:gridCol>
                <a:gridCol w="647700">
                  <a:extLst>
                    <a:ext uri="{9D8B030D-6E8A-4147-A177-3AD203B41FA5}">
                      <a16:colId xmlns:a16="http://schemas.microsoft.com/office/drawing/2014/main" val="2950876689"/>
                    </a:ext>
                  </a:extLst>
                </a:gridCol>
                <a:gridCol w="1076102">
                  <a:extLst>
                    <a:ext uri="{9D8B030D-6E8A-4147-A177-3AD203B41FA5}">
                      <a16:colId xmlns:a16="http://schemas.microsoft.com/office/drawing/2014/main" val="2477425536"/>
                    </a:ext>
                  </a:extLst>
                </a:gridCol>
              </a:tblGrid>
              <a:tr h="370840">
                <a:tc>
                  <a:txBody>
                    <a:bodyPr/>
                    <a:lstStyle/>
                    <a:p>
                      <a:endParaRPr lang="en-US" sz="1550" b="1" dirty="0">
                        <a:solidFill>
                          <a:srgbClr val="FFFFFF"/>
                        </a:solidFill>
                      </a:endParaRPr>
                    </a:p>
                  </a:txBody>
                  <a:tcPr anchor="ctr">
                    <a:solidFill>
                      <a:srgbClr val="00928F"/>
                    </a:solidFill>
                  </a:tcPr>
                </a:tc>
                <a:tc>
                  <a:txBody>
                    <a:bodyPr/>
                    <a:lstStyle/>
                    <a:p>
                      <a:pPr algn="ctr"/>
                      <a:r>
                        <a:rPr lang="en-US" sz="1550" b="1" dirty="0">
                          <a:solidFill>
                            <a:srgbClr val="FFFFFF"/>
                          </a:solidFill>
                        </a:rPr>
                        <a:t>%</a:t>
                      </a:r>
                    </a:p>
                  </a:txBody>
                  <a:tcPr anchor="ctr">
                    <a:solidFill>
                      <a:srgbClr val="00928F"/>
                    </a:solidFill>
                  </a:tcPr>
                </a:tc>
                <a:tc>
                  <a:txBody>
                    <a:bodyPr/>
                    <a:lstStyle/>
                    <a:p>
                      <a:pPr algn="ctr"/>
                      <a:r>
                        <a:rPr lang="en-US" sz="1550" b="1" dirty="0">
                          <a:solidFill>
                            <a:srgbClr val="FFFFFF"/>
                          </a:solidFill>
                        </a:rPr>
                        <a:t>95% CI</a:t>
                      </a:r>
                    </a:p>
                  </a:txBody>
                  <a:tcPr anchor="ctr">
                    <a:solidFill>
                      <a:srgbClr val="00928F"/>
                    </a:solidFill>
                  </a:tcPr>
                </a:tc>
                <a:extLst>
                  <a:ext uri="{0D108BD9-81ED-4DB2-BD59-A6C34878D82A}">
                    <a16:rowId xmlns:a16="http://schemas.microsoft.com/office/drawing/2014/main" val="1080652679"/>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550" b="1" dirty="0">
                          <a:solidFill>
                            <a:srgbClr val="000000"/>
                          </a:solidFill>
                        </a:rPr>
                        <a:t>Use of any injection </a:t>
                      </a:r>
                      <a:r>
                        <a:rPr lang="en-US" sz="1550" b="1" dirty="0" err="1">
                          <a:solidFill>
                            <a:srgbClr val="000000"/>
                          </a:solidFill>
                        </a:rPr>
                        <a:t>drugs</a:t>
                      </a:r>
                      <a:r>
                        <a:rPr lang="en-US" sz="1550" b="1" baseline="30000" dirty="0" err="1">
                          <a:solidFill>
                            <a:srgbClr val="000000"/>
                          </a:solidFill>
                        </a:rPr>
                        <a:t>a</a:t>
                      </a:r>
                      <a:endParaRPr lang="en-US" sz="1550" b="1" baseline="30000" dirty="0">
                        <a:solidFill>
                          <a:srgbClr val="000000"/>
                        </a:solidFill>
                      </a:endParaRPr>
                    </a:p>
                  </a:txBody>
                  <a:tcPr anchor="ctr"/>
                </a:tc>
                <a:tc>
                  <a:txBody>
                    <a:bodyPr/>
                    <a:lstStyle/>
                    <a:p>
                      <a:pPr algn="ctr"/>
                      <a:r>
                        <a:rPr lang="en-US" sz="1550" b="1" dirty="0">
                          <a:solidFill>
                            <a:srgbClr val="000000"/>
                          </a:solidFill>
                        </a:rPr>
                        <a:t>3</a:t>
                      </a:r>
                    </a:p>
                  </a:txBody>
                  <a:tcPr anchor="ctr"/>
                </a:tc>
                <a:tc>
                  <a:txBody>
                    <a:bodyPr/>
                    <a:lstStyle/>
                    <a:p>
                      <a:pPr algn="ctr"/>
                      <a:r>
                        <a:rPr lang="en-US" sz="1550" b="1" dirty="0">
                          <a:solidFill>
                            <a:srgbClr val="000000"/>
                          </a:solidFill>
                        </a:rPr>
                        <a:t>(2-4)</a:t>
                      </a:r>
                    </a:p>
                  </a:txBody>
                  <a:tcPr anchor="ctr"/>
                </a:tc>
                <a:extLst>
                  <a:ext uri="{0D108BD9-81ED-4DB2-BD59-A6C34878D82A}">
                    <a16:rowId xmlns:a16="http://schemas.microsoft.com/office/drawing/2014/main" val="896276312"/>
                  </a:ext>
                </a:extLst>
              </a:tr>
              <a:tr h="370840">
                <a:tc>
                  <a:txBody>
                    <a:bodyPr/>
                    <a:lstStyle/>
                    <a:p>
                      <a:r>
                        <a:rPr lang="en-US" sz="1550" b="1" dirty="0">
                          <a:solidFill>
                            <a:srgbClr val="000000"/>
                          </a:solidFill>
                        </a:rPr>
                        <a:t>Use of any </a:t>
                      </a:r>
                      <a:r>
                        <a:rPr lang="en-US" sz="1550" b="1" dirty="0" err="1">
                          <a:solidFill>
                            <a:srgbClr val="000000"/>
                          </a:solidFill>
                        </a:rPr>
                        <a:t>noninjection</a:t>
                      </a:r>
                      <a:r>
                        <a:rPr lang="en-US" sz="1550" b="1" baseline="0" dirty="0">
                          <a:solidFill>
                            <a:srgbClr val="000000"/>
                          </a:solidFill>
                        </a:rPr>
                        <a:t> </a:t>
                      </a:r>
                      <a:r>
                        <a:rPr lang="en-US" sz="1550" b="1" baseline="0" dirty="0" err="1">
                          <a:solidFill>
                            <a:srgbClr val="000000"/>
                          </a:solidFill>
                        </a:rPr>
                        <a:t>drugs</a:t>
                      </a:r>
                      <a:r>
                        <a:rPr lang="en-US" sz="1550" b="1" baseline="30000" dirty="0" err="1">
                          <a:solidFill>
                            <a:srgbClr val="000000"/>
                          </a:solidFill>
                        </a:rPr>
                        <a:t>b</a:t>
                      </a:r>
                      <a:endParaRPr lang="en-US" sz="1550" b="1" baseline="30000" dirty="0">
                        <a:solidFill>
                          <a:srgbClr val="000000"/>
                        </a:solidFill>
                      </a:endParaRPr>
                    </a:p>
                  </a:txBody>
                  <a:tcPr anchor="ctr"/>
                </a:tc>
                <a:tc>
                  <a:txBody>
                    <a:bodyPr/>
                    <a:lstStyle/>
                    <a:p>
                      <a:pPr algn="ctr"/>
                      <a:r>
                        <a:rPr lang="en-US" sz="1550" b="1" dirty="0">
                          <a:solidFill>
                            <a:srgbClr val="000000"/>
                          </a:solidFill>
                        </a:rPr>
                        <a:t>29</a:t>
                      </a:r>
                    </a:p>
                  </a:txBody>
                  <a:tcPr anchor="ctr"/>
                </a:tc>
                <a:tc>
                  <a:txBody>
                    <a:bodyPr/>
                    <a:lstStyle/>
                    <a:p>
                      <a:pPr algn="ctr"/>
                      <a:r>
                        <a:rPr lang="en-US" sz="1550" b="1" dirty="0">
                          <a:solidFill>
                            <a:srgbClr val="000000"/>
                          </a:solidFill>
                        </a:rPr>
                        <a:t>(27-32)</a:t>
                      </a:r>
                    </a:p>
                  </a:txBody>
                  <a:tcPr anchor="ctr"/>
                </a:tc>
                <a:extLst>
                  <a:ext uri="{0D108BD9-81ED-4DB2-BD59-A6C34878D82A}">
                    <a16:rowId xmlns:a16="http://schemas.microsoft.com/office/drawing/2014/main" val="2869634354"/>
                  </a:ext>
                </a:extLst>
              </a:tr>
              <a:tr h="370840">
                <a:tc>
                  <a:txBody>
                    <a:bodyPr/>
                    <a:lstStyle/>
                    <a:p>
                      <a:r>
                        <a:rPr lang="en-US" sz="1550" b="1" dirty="0">
                          <a:solidFill>
                            <a:srgbClr val="000000"/>
                          </a:solidFill>
                        </a:rPr>
                        <a:t>   Marijuana</a:t>
                      </a:r>
                    </a:p>
                  </a:txBody>
                  <a:tcPr anchor="ctr"/>
                </a:tc>
                <a:tc>
                  <a:txBody>
                    <a:bodyPr/>
                    <a:lstStyle/>
                    <a:p>
                      <a:pPr algn="ctr"/>
                      <a:r>
                        <a:rPr lang="en-US" sz="1550" b="1" dirty="0">
                          <a:solidFill>
                            <a:srgbClr val="000000"/>
                          </a:solidFill>
                        </a:rPr>
                        <a:t>25</a:t>
                      </a:r>
                    </a:p>
                  </a:txBody>
                  <a:tcPr anchor="ctr"/>
                </a:tc>
                <a:tc>
                  <a:txBody>
                    <a:bodyPr/>
                    <a:lstStyle/>
                    <a:p>
                      <a:pPr algn="ctr"/>
                      <a:r>
                        <a:rPr lang="en-US" sz="1550" b="1" dirty="0">
                          <a:solidFill>
                            <a:srgbClr val="000000"/>
                          </a:solidFill>
                        </a:rPr>
                        <a:t>(23-28)</a:t>
                      </a:r>
                    </a:p>
                  </a:txBody>
                  <a:tcPr anchor="ctr"/>
                </a:tc>
                <a:extLst>
                  <a:ext uri="{0D108BD9-81ED-4DB2-BD59-A6C34878D82A}">
                    <a16:rowId xmlns:a16="http://schemas.microsoft.com/office/drawing/2014/main" val="3298749030"/>
                  </a:ext>
                </a:extLst>
              </a:tr>
              <a:tr h="370840">
                <a:tc>
                  <a:txBody>
                    <a:bodyPr/>
                    <a:lstStyle/>
                    <a:p>
                      <a:r>
                        <a:rPr lang="en-US" sz="1550" b="1" dirty="0">
                          <a:solidFill>
                            <a:srgbClr val="000000"/>
                          </a:solidFill>
                        </a:rPr>
                        <a:t>   Methamphetamine (e.g., crystal meth, </a:t>
                      </a:r>
                      <a:r>
                        <a:rPr lang="en-US" sz="1550" b="1" dirty="0" err="1">
                          <a:solidFill>
                            <a:srgbClr val="000000"/>
                          </a:solidFill>
                        </a:rPr>
                        <a:t>tina</a:t>
                      </a:r>
                      <a:r>
                        <a:rPr lang="en-US" sz="1550" b="1" dirty="0">
                          <a:solidFill>
                            <a:srgbClr val="000000"/>
                          </a:solidFill>
                        </a:rPr>
                        <a:t>, crank, ice)</a:t>
                      </a:r>
                    </a:p>
                  </a:txBody>
                  <a:tcPr anchor="ctr"/>
                </a:tc>
                <a:tc>
                  <a:txBody>
                    <a:bodyPr/>
                    <a:lstStyle/>
                    <a:p>
                      <a:pPr algn="ctr"/>
                      <a:r>
                        <a:rPr lang="en-US" sz="1550" b="1" dirty="0">
                          <a:solidFill>
                            <a:srgbClr val="000000"/>
                          </a:solidFill>
                        </a:rPr>
                        <a:t>5</a:t>
                      </a:r>
                    </a:p>
                  </a:txBody>
                  <a:tcPr anchor="ctr"/>
                </a:tc>
                <a:tc>
                  <a:txBody>
                    <a:bodyPr/>
                    <a:lstStyle/>
                    <a:p>
                      <a:pPr algn="ctr"/>
                      <a:r>
                        <a:rPr lang="en-US" sz="1550" b="1" dirty="0">
                          <a:solidFill>
                            <a:srgbClr val="000000"/>
                          </a:solidFill>
                        </a:rPr>
                        <a:t>(3-7)</a:t>
                      </a:r>
                    </a:p>
                  </a:txBody>
                  <a:tcPr anchor="ctr"/>
                </a:tc>
                <a:extLst>
                  <a:ext uri="{0D108BD9-81ED-4DB2-BD59-A6C34878D82A}">
                    <a16:rowId xmlns:a16="http://schemas.microsoft.com/office/drawing/2014/main" val="704049052"/>
                  </a:ext>
                </a:extLst>
              </a:tr>
              <a:tr h="370840">
                <a:tc>
                  <a:txBody>
                    <a:bodyPr/>
                    <a:lstStyle/>
                    <a:p>
                      <a:r>
                        <a:rPr lang="en-US" sz="1550" b="1" dirty="0">
                          <a:solidFill>
                            <a:srgbClr val="000000"/>
                          </a:solidFill>
                        </a:rPr>
                        <a:t>   Cocaine</a:t>
                      </a:r>
                      <a:r>
                        <a:rPr lang="en-US" sz="1550" b="1" baseline="0" dirty="0">
                          <a:solidFill>
                            <a:srgbClr val="000000"/>
                          </a:solidFill>
                        </a:rPr>
                        <a:t> that is smoked or snorted</a:t>
                      </a:r>
                      <a:endParaRPr lang="en-US" sz="1550" b="1" dirty="0">
                        <a:solidFill>
                          <a:srgbClr val="000000"/>
                        </a:solidFill>
                      </a:endParaRPr>
                    </a:p>
                  </a:txBody>
                  <a:tcPr anchor="ctr"/>
                </a:tc>
                <a:tc>
                  <a:txBody>
                    <a:bodyPr/>
                    <a:lstStyle/>
                    <a:p>
                      <a:pPr algn="ctr"/>
                      <a:r>
                        <a:rPr lang="en-US" sz="1550" b="1" dirty="0">
                          <a:solidFill>
                            <a:srgbClr val="000000"/>
                          </a:solidFill>
                        </a:rPr>
                        <a:t>5</a:t>
                      </a:r>
                    </a:p>
                  </a:txBody>
                  <a:tcPr anchor="ctr"/>
                </a:tc>
                <a:tc>
                  <a:txBody>
                    <a:bodyPr/>
                    <a:lstStyle/>
                    <a:p>
                      <a:pPr algn="ctr"/>
                      <a:r>
                        <a:rPr lang="en-US" sz="1550" b="1" dirty="0">
                          <a:solidFill>
                            <a:srgbClr val="000000"/>
                          </a:solidFill>
                        </a:rPr>
                        <a:t>(4-5)</a:t>
                      </a:r>
                    </a:p>
                  </a:txBody>
                  <a:tcPr anchor="ctr"/>
                </a:tc>
                <a:extLst>
                  <a:ext uri="{0D108BD9-81ED-4DB2-BD59-A6C34878D82A}">
                    <a16:rowId xmlns:a16="http://schemas.microsoft.com/office/drawing/2014/main" val="4178945731"/>
                  </a:ext>
                </a:extLst>
              </a:tr>
              <a:tr h="370840">
                <a:tc>
                  <a:txBody>
                    <a:bodyPr/>
                    <a:lstStyle/>
                    <a:p>
                      <a:r>
                        <a:rPr lang="en-US" sz="1550" b="1" dirty="0">
                          <a:solidFill>
                            <a:srgbClr val="000000"/>
                          </a:solidFill>
                        </a:rPr>
                        <a:t>   Amyl nitrite (poppers)</a:t>
                      </a:r>
                    </a:p>
                  </a:txBody>
                  <a:tcPr anchor="ctr"/>
                </a:tc>
                <a:tc>
                  <a:txBody>
                    <a:bodyPr/>
                    <a:lstStyle/>
                    <a:p>
                      <a:pPr algn="ctr"/>
                      <a:r>
                        <a:rPr lang="en-US" sz="1550" b="1" dirty="0">
                          <a:solidFill>
                            <a:srgbClr val="000000"/>
                          </a:solidFill>
                        </a:rPr>
                        <a:t>5</a:t>
                      </a:r>
                    </a:p>
                  </a:txBody>
                  <a:tcPr anchor="ctr"/>
                </a:tc>
                <a:tc>
                  <a:txBody>
                    <a:bodyPr/>
                    <a:lstStyle/>
                    <a:p>
                      <a:pPr algn="ctr"/>
                      <a:r>
                        <a:rPr lang="en-US" sz="1550" b="1" dirty="0">
                          <a:solidFill>
                            <a:srgbClr val="000000"/>
                          </a:solidFill>
                        </a:rPr>
                        <a:t>(3-6)</a:t>
                      </a:r>
                    </a:p>
                  </a:txBody>
                  <a:tcPr anchor="ctr"/>
                </a:tc>
                <a:extLst>
                  <a:ext uri="{0D108BD9-81ED-4DB2-BD59-A6C34878D82A}">
                    <a16:rowId xmlns:a16="http://schemas.microsoft.com/office/drawing/2014/main" val="1575717138"/>
                  </a:ext>
                </a:extLst>
              </a:tr>
              <a:tr h="370840">
                <a:tc>
                  <a:txBody>
                    <a:bodyPr/>
                    <a:lstStyle/>
                    <a:p>
                      <a:r>
                        <a:rPr lang="en-US" sz="1550" b="1" dirty="0">
                          <a:solidFill>
                            <a:srgbClr val="000000"/>
                          </a:solidFill>
                        </a:rPr>
                        <a:t>   Prescription opioids (e.g., oxycodone, hydrocodone, Vicodin,  Percocet)</a:t>
                      </a:r>
                      <a:endParaRPr lang="en-US" sz="1550" b="1" baseline="30000" dirty="0">
                        <a:solidFill>
                          <a:srgbClr val="000000"/>
                        </a:solidFill>
                      </a:endParaRPr>
                    </a:p>
                  </a:txBody>
                  <a:tcPr anchor="ctr"/>
                </a:tc>
                <a:tc>
                  <a:txBody>
                    <a:bodyPr/>
                    <a:lstStyle/>
                    <a:p>
                      <a:pPr algn="ctr"/>
                      <a:r>
                        <a:rPr lang="en-US" sz="1550" b="1" dirty="0">
                          <a:solidFill>
                            <a:srgbClr val="000000"/>
                          </a:solidFill>
                        </a:rPr>
                        <a:t>4</a:t>
                      </a:r>
                    </a:p>
                  </a:txBody>
                  <a:tcPr anchor="ctr"/>
                </a:tc>
                <a:tc>
                  <a:txBody>
                    <a:bodyPr/>
                    <a:lstStyle/>
                    <a:p>
                      <a:pPr algn="ctr"/>
                      <a:r>
                        <a:rPr lang="en-US" sz="1550" b="1" dirty="0">
                          <a:solidFill>
                            <a:srgbClr val="000000"/>
                          </a:solidFill>
                        </a:rPr>
                        <a:t>(3-4)</a:t>
                      </a:r>
                    </a:p>
                  </a:txBody>
                  <a:tcPr anchor="ctr"/>
                </a:tc>
                <a:extLst>
                  <a:ext uri="{0D108BD9-81ED-4DB2-BD59-A6C34878D82A}">
                    <a16:rowId xmlns:a16="http://schemas.microsoft.com/office/drawing/2014/main" val="1523993165"/>
                  </a:ext>
                </a:extLst>
              </a:tr>
              <a:tr h="370840">
                <a:tc>
                  <a:txBody>
                    <a:bodyPr/>
                    <a:lstStyle/>
                    <a:p>
                      <a:r>
                        <a:rPr lang="en-US" sz="1550" b="1" dirty="0">
                          <a:solidFill>
                            <a:srgbClr val="000000"/>
                          </a:solidFill>
                        </a:rPr>
                        <a:t>   Club drugs (e.g., Ecstasy or X, ketamine</a:t>
                      </a:r>
                      <a:r>
                        <a:rPr lang="en-US" sz="1550" b="1" baseline="0" dirty="0">
                          <a:solidFill>
                            <a:srgbClr val="000000"/>
                          </a:solidFill>
                        </a:rPr>
                        <a:t> or Special K, GHB)</a:t>
                      </a:r>
                      <a:endParaRPr lang="en-US" sz="1550" b="1" dirty="0">
                        <a:solidFill>
                          <a:srgbClr val="000000"/>
                        </a:solidFill>
                      </a:endParaRPr>
                    </a:p>
                  </a:txBody>
                  <a:tcPr anchor="ctr"/>
                </a:tc>
                <a:tc>
                  <a:txBody>
                    <a:bodyPr/>
                    <a:lstStyle/>
                    <a:p>
                      <a:pPr algn="ctr"/>
                      <a:r>
                        <a:rPr lang="en-US" sz="1550" b="1" dirty="0">
                          <a:solidFill>
                            <a:srgbClr val="000000"/>
                          </a:solidFill>
                        </a:rPr>
                        <a:t>3</a:t>
                      </a:r>
                    </a:p>
                  </a:txBody>
                  <a:tcPr anchor="ctr"/>
                </a:tc>
                <a:tc>
                  <a:txBody>
                    <a:bodyPr/>
                    <a:lstStyle/>
                    <a:p>
                      <a:pPr algn="ctr"/>
                      <a:r>
                        <a:rPr lang="en-US" sz="1550" b="1" dirty="0">
                          <a:solidFill>
                            <a:srgbClr val="000000"/>
                          </a:solidFill>
                        </a:rPr>
                        <a:t>(2-4)</a:t>
                      </a:r>
                    </a:p>
                  </a:txBody>
                  <a:tcPr anchor="ctr"/>
                </a:tc>
                <a:extLst>
                  <a:ext uri="{0D108BD9-81ED-4DB2-BD59-A6C34878D82A}">
                    <a16:rowId xmlns:a16="http://schemas.microsoft.com/office/drawing/2014/main" val="2402218941"/>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550" b="1" dirty="0">
                          <a:solidFill>
                            <a:srgbClr val="000000"/>
                          </a:solidFill>
                        </a:rPr>
                        <a:t>   Crack</a:t>
                      </a:r>
                      <a:endParaRPr lang="en-US" sz="1550" b="1" baseline="30000" dirty="0">
                        <a:solidFill>
                          <a:srgbClr val="000000"/>
                        </a:solidFill>
                      </a:endParaRPr>
                    </a:p>
                  </a:txBody>
                  <a:tcPr anchor="ctr"/>
                </a:tc>
                <a:tc>
                  <a:txBody>
                    <a:bodyPr/>
                    <a:lstStyle/>
                    <a:p>
                      <a:pPr algn="ctr"/>
                      <a:r>
                        <a:rPr lang="en-US" sz="1550" b="1" dirty="0">
                          <a:solidFill>
                            <a:srgbClr val="000000"/>
                          </a:solidFill>
                        </a:rPr>
                        <a:t>3</a:t>
                      </a:r>
                    </a:p>
                  </a:txBody>
                  <a:tcPr anchor="ctr"/>
                </a:tc>
                <a:tc>
                  <a:txBody>
                    <a:bodyPr/>
                    <a:lstStyle/>
                    <a:p>
                      <a:pPr algn="ctr"/>
                      <a:r>
                        <a:rPr lang="en-US" sz="1550" b="1" dirty="0">
                          <a:solidFill>
                            <a:srgbClr val="000000"/>
                          </a:solidFill>
                        </a:rPr>
                        <a:t>(2-3)</a:t>
                      </a:r>
                    </a:p>
                  </a:txBody>
                  <a:tcPr anchor="ctr"/>
                </a:tc>
                <a:extLst>
                  <a:ext uri="{0D108BD9-81ED-4DB2-BD59-A6C34878D82A}">
                    <a16:rowId xmlns:a16="http://schemas.microsoft.com/office/drawing/2014/main" val="1739098251"/>
                  </a:ext>
                </a:extLst>
              </a:tr>
              <a:tr h="370840">
                <a:tc>
                  <a:txBody>
                    <a:bodyPr/>
                    <a:lstStyle/>
                    <a:p>
                      <a:r>
                        <a:rPr lang="en-US" sz="1550" b="1" dirty="0">
                          <a:solidFill>
                            <a:srgbClr val="000000"/>
                          </a:solidFill>
                        </a:rPr>
                        <a:t>   Prescription tranquilizers (e.g., Valium, Ativan, Xanax, downers)</a:t>
                      </a:r>
                      <a:endParaRPr lang="en-US" sz="1550" b="1" baseline="30000" dirty="0">
                        <a:solidFill>
                          <a:srgbClr val="000000"/>
                        </a:solidFill>
                      </a:endParaRPr>
                    </a:p>
                  </a:txBody>
                  <a:tcPr anchor="ctr"/>
                </a:tc>
                <a:tc>
                  <a:txBody>
                    <a:bodyPr/>
                    <a:lstStyle/>
                    <a:p>
                      <a:pPr algn="ctr"/>
                      <a:r>
                        <a:rPr lang="en-US" sz="1550" b="1" dirty="0">
                          <a:solidFill>
                            <a:srgbClr val="000000"/>
                          </a:solidFill>
                        </a:rPr>
                        <a:t>2</a:t>
                      </a:r>
                    </a:p>
                  </a:txBody>
                  <a:tcPr anchor="ctr"/>
                </a:tc>
                <a:tc>
                  <a:txBody>
                    <a:bodyPr/>
                    <a:lstStyle/>
                    <a:p>
                      <a:pPr algn="ctr"/>
                      <a:r>
                        <a:rPr lang="en-US" sz="1550" b="1" dirty="0">
                          <a:solidFill>
                            <a:srgbClr val="000000"/>
                          </a:solidFill>
                        </a:rPr>
                        <a:t>(1-3)</a:t>
                      </a:r>
                    </a:p>
                  </a:txBody>
                  <a:tcPr anchor="ctr"/>
                </a:tc>
                <a:extLst>
                  <a:ext uri="{0D108BD9-81ED-4DB2-BD59-A6C34878D82A}">
                    <a16:rowId xmlns:a16="http://schemas.microsoft.com/office/drawing/2014/main" val="3826106964"/>
                  </a:ext>
                </a:extLst>
              </a:tr>
              <a:tr h="370840">
                <a:tc>
                  <a:txBody>
                    <a:bodyPr/>
                    <a:lstStyle/>
                    <a:p>
                      <a:r>
                        <a:rPr lang="en-US" sz="1550" b="1" dirty="0">
                          <a:solidFill>
                            <a:srgbClr val="000000"/>
                          </a:solidFill>
                        </a:rPr>
                        <a:t>   Amphetamine</a:t>
                      </a:r>
                      <a:r>
                        <a:rPr lang="en-US" sz="1550" b="1" baseline="0" dirty="0">
                          <a:solidFill>
                            <a:srgbClr val="000000"/>
                          </a:solidFill>
                        </a:rPr>
                        <a:t> (e.g., speed, bennies, uppers)</a:t>
                      </a:r>
                      <a:endParaRPr lang="en-US" sz="1550" b="1" dirty="0">
                        <a:solidFill>
                          <a:srgbClr val="000000"/>
                        </a:solidFill>
                      </a:endParaRPr>
                    </a:p>
                  </a:txBody>
                  <a:tcPr anchor="ctr"/>
                </a:tc>
                <a:tc>
                  <a:txBody>
                    <a:bodyPr/>
                    <a:lstStyle/>
                    <a:p>
                      <a:pPr algn="ctr"/>
                      <a:r>
                        <a:rPr lang="en-US" sz="1550" b="1" dirty="0">
                          <a:solidFill>
                            <a:srgbClr val="000000"/>
                          </a:solidFill>
                        </a:rPr>
                        <a:t>1</a:t>
                      </a:r>
                    </a:p>
                  </a:txBody>
                  <a:tcPr anchor="ctr"/>
                </a:tc>
                <a:tc>
                  <a:txBody>
                    <a:bodyPr/>
                    <a:lstStyle/>
                    <a:p>
                      <a:pPr algn="ctr"/>
                      <a:r>
                        <a:rPr lang="en-US" sz="1550" b="1" dirty="0">
                          <a:solidFill>
                            <a:srgbClr val="000000"/>
                          </a:solidFill>
                        </a:rPr>
                        <a:t>(1-1)</a:t>
                      </a:r>
                    </a:p>
                  </a:txBody>
                  <a:tcPr anchor="ctr"/>
                </a:tc>
                <a:extLst>
                  <a:ext uri="{0D108BD9-81ED-4DB2-BD59-A6C34878D82A}">
                    <a16:rowId xmlns:a16="http://schemas.microsoft.com/office/drawing/2014/main" val="3584687144"/>
                  </a:ext>
                </a:extLst>
              </a:tr>
            </a:tbl>
          </a:graphicData>
        </a:graphic>
      </p:graphicFrame>
      <p:sp>
        <p:nvSpPr>
          <p:cNvPr id="5" name="TextBox 4"/>
          <p:cNvSpPr txBox="1"/>
          <p:nvPr/>
        </p:nvSpPr>
        <p:spPr>
          <a:xfrm>
            <a:off x="319199" y="5725764"/>
            <a:ext cx="8329499" cy="1015663"/>
          </a:xfrm>
          <a:prstGeom prst="rect">
            <a:avLst/>
          </a:prstGeom>
          <a:noFill/>
        </p:spPr>
        <p:txBody>
          <a:bodyPr wrap="square" rtlCol="0">
            <a:spAutoFit/>
          </a:bodyPr>
          <a:lstStyle/>
          <a:p>
            <a:r>
              <a:rPr lang="en-US" sz="1200" i="1" dirty="0">
                <a:solidFill>
                  <a:srgbClr val="000000"/>
                </a:solidFill>
                <a:latin typeface="Calibri" panose="020F0502020204030204" pitchFamily="34" charset="0"/>
              </a:rPr>
              <a:t>Note</a:t>
            </a:r>
            <a:r>
              <a:rPr lang="en-US" sz="1200" dirty="0">
                <a:solidFill>
                  <a:srgbClr val="000000"/>
                </a:solidFill>
                <a:latin typeface="Calibri" panose="020F0502020204030204" pitchFamily="34" charset="0"/>
              </a:rPr>
              <a:t>. Participants may report more than one drug used</a:t>
            </a:r>
          </a:p>
          <a:p>
            <a:pPr marL="53975" indent="-53975"/>
            <a:r>
              <a:rPr lang="en-US" sz="1200" baseline="30000" dirty="0">
                <a:solidFill>
                  <a:srgbClr val="000000"/>
                </a:solidFill>
                <a:latin typeface="Calibri" panose="020F0502020204030204" pitchFamily="34" charset="0"/>
              </a:rPr>
              <a:t>a </a:t>
            </a:r>
            <a:r>
              <a:rPr lang="en-US" sz="1200" dirty="0">
                <a:solidFill>
                  <a:srgbClr val="000000"/>
                </a:solidFill>
                <a:latin typeface="Calibri" panose="020F0502020204030204" pitchFamily="34" charset="0"/>
              </a:rPr>
              <a:t>Any drug that was administered by injection and that was not used for medical purposes, including legal drugs that were not used for medical purposes</a:t>
            </a:r>
          </a:p>
          <a:p>
            <a:pPr marL="53975" indent="-53975"/>
            <a:r>
              <a:rPr lang="en-US" sz="1200" baseline="30000" dirty="0">
                <a:solidFill>
                  <a:srgbClr val="000000"/>
                </a:solidFill>
                <a:latin typeface="Calibri" panose="020F0502020204030204" pitchFamily="34" charset="0"/>
              </a:rPr>
              <a:t>b </a:t>
            </a:r>
            <a:r>
              <a:rPr lang="en-US" sz="1200" dirty="0">
                <a:solidFill>
                  <a:srgbClr val="000000"/>
                </a:solidFill>
                <a:latin typeface="Calibri" panose="020F0502020204030204" pitchFamily="34" charset="0"/>
              </a:rPr>
              <a:t>Any drug that was administered by any route other than injection and that was not used for medical purposes, including legal drugs that were not used for medical purposes </a:t>
            </a:r>
          </a:p>
        </p:txBody>
      </p:sp>
    </p:spTree>
    <p:extLst>
      <p:ext uri="{BB962C8B-B14F-4D97-AF65-F5344CB8AC3E}">
        <p14:creationId xmlns:p14="http://schemas.microsoft.com/office/powerpoint/2010/main" val="350981986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2974" y="304800"/>
            <a:ext cx="7581900" cy="1143000"/>
          </a:xfrm>
        </p:spPr>
        <p:txBody>
          <a:bodyPr anchor="ctr" anchorCtr="0"/>
          <a:lstStyle/>
          <a:p>
            <a:pPr algn="ctr"/>
            <a:r>
              <a:rPr lang="en-US" dirty="0"/>
              <a:t>High-Risk Sex</a:t>
            </a:r>
            <a:r>
              <a:rPr lang="en-US" baseline="30000" dirty="0"/>
              <a:t>a</a:t>
            </a:r>
            <a:r>
              <a:rPr lang="en-US" dirty="0"/>
              <a:t> among Adults with Diagnosed HIV, 2015 Cycle</a:t>
            </a:r>
            <a:endParaRPr lang="en-US" sz="2000" dirty="0"/>
          </a:p>
        </p:txBody>
      </p:sp>
      <p:graphicFrame>
        <p:nvGraphicFramePr>
          <p:cNvPr id="7" name="Chart 6" descr="Among men who had sex with men (or MSM), an estimated 8% engaged in high-risk sex, compared with 8% of women who had sex with men (i.e., WSM), and 6% of men who had sex only with women (i.e., MSW).&#10;&#10;High-risk sex was defined as having vaginal or anal sex in the past 12 months with at least 1 HIV-negative or unknown status partner while not sustainably virally suppressed, when a condom was not used, and the partner was not on pre-exposure prophylaxis (i.e., PrEP). &#10;&#10;High-risk sex data were collected using in-person or telephone interviews. "/>
          <p:cNvGraphicFramePr/>
          <p:nvPr>
            <p:extLst>
              <p:ext uri="{D42A27DB-BD31-4B8C-83A1-F6EECF244321}">
                <p14:modId xmlns:p14="http://schemas.microsoft.com/office/powerpoint/2010/main" val="4215784457"/>
              </p:ext>
            </p:extLst>
          </p:nvPr>
        </p:nvGraphicFramePr>
        <p:xfrm>
          <a:off x="800600" y="1295400"/>
          <a:ext cx="7866648" cy="46101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00600" y="5905500"/>
            <a:ext cx="7866648" cy="830997"/>
          </a:xfrm>
          <a:prstGeom prst="rect">
            <a:avLst/>
          </a:prstGeom>
          <a:noFill/>
        </p:spPr>
        <p:txBody>
          <a:bodyPr wrap="square" rtlCol="0">
            <a:spAutoFit/>
          </a:bodyPr>
          <a:lstStyle/>
          <a:p>
            <a:r>
              <a:rPr lang="en-US" sz="1200" i="1" dirty="0">
                <a:solidFill>
                  <a:srgbClr val="000000"/>
                </a:solidFill>
                <a:latin typeface="Calibri" panose="020F0502020204030204" pitchFamily="34" charset="0"/>
              </a:rPr>
              <a:t>Note:</a:t>
            </a:r>
            <a:r>
              <a:rPr lang="en-US" sz="1200" dirty="0">
                <a:solidFill>
                  <a:srgbClr val="000000"/>
                </a:solidFill>
                <a:latin typeface="Calibri" panose="020F0502020204030204" pitchFamily="34" charset="0"/>
              </a:rPr>
              <a:t> MSM, men who have sex with men; WSM, women who have sex with men; MSW, men who have sex only with women</a:t>
            </a:r>
          </a:p>
          <a:p>
            <a:pPr marL="53975" indent="-53975"/>
            <a:r>
              <a:rPr lang="en-US" sz="1200" baseline="30000" dirty="0">
                <a:solidFill>
                  <a:srgbClr val="000000"/>
                </a:solidFill>
                <a:latin typeface="Calibri" panose="020F0502020204030204" pitchFamily="34" charset="0"/>
              </a:rPr>
              <a:t>a </a:t>
            </a:r>
            <a:r>
              <a:rPr lang="en-US" sz="1200" dirty="0">
                <a:solidFill>
                  <a:srgbClr val="000000"/>
                </a:solidFill>
                <a:latin typeface="Calibri" panose="020F0502020204030204" pitchFamily="34" charset="0"/>
              </a:rPr>
              <a:t>Vaginal or anal sex with at least 1 HIV-negative or unknown status partner while not sustainably virally suppressed, when a condom was not used, and the partner was not on pre-exposure prophylaxis (</a:t>
            </a:r>
            <a:r>
              <a:rPr lang="en-US" sz="1200" dirty="0" err="1">
                <a:solidFill>
                  <a:srgbClr val="000000"/>
                </a:solidFill>
                <a:latin typeface="Calibri" panose="020F0502020204030204" pitchFamily="34" charset="0"/>
              </a:rPr>
              <a:t>PrEP</a:t>
            </a:r>
            <a:r>
              <a:rPr lang="en-US" sz="1200"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225303323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1823" y="392563"/>
            <a:ext cx="7518400" cy="1143000"/>
          </a:xfrm>
        </p:spPr>
        <p:txBody>
          <a:bodyPr anchor="ctr" anchorCtr="0"/>
          <a:lstStyle/>
          <a:p>
            <a:pPr algn="ctr"/>
            <a:r>
              <a:rPr lang="en-US" dirty="0"/>
              <a:t>Measures of Gynecologic and Reproductive Health Services among Women with Diagnosed HIV, 2015 Cycle</a:t>
            </a:r>
            <a:endParaRPr lang="en-US" sz="2000" dirty="0"/>
          </a:p>
        </p:txBody>
      </p:sp>
      <p:graphicFrame>
        <p:nvGraphicFramePr>
          <p:cNvPr id="5" name="Chart 4" descr="An estimated 70% of all women received a pap test in the past 12 months. An estimated 28% of women had been pregnant at least once since testing positive for HIV infection. &#10;&#10;Gynecologic and reproductive health services data were collected using in-person or telephone interviews. "/>
          <p:cNvGraphicFramePr/>
          <p:nvPr>
            <p:extLst>
              <p:ext uri="{D42A27DB-BD31-4B8C-83A1-F6EECF244321}">
                <p14:modId xmlns:p14="http://schemas.microsoft.com/office/powerpoint/2010/main" val="3859687233"/>
              </p:ext>
            </p:extLst>
          </p:nvPr>
        </p:nvGraphicFramePr>
        <p:xfrm>
          <a:off x="647699" y="1684520"/>
          <a:ext cx="7866648" cy="4754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82970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3276" y="305651"/>
            <a:ext cx="8229600" cy="1143000"/>
          </a:xfrm>
        </p:spPr>
        <p:txBody>
          <a:bodyPr anchor="ctr" anchorCtr="0"/>
          <a:lstStyle/>
          <a:p>
            <a:pPr algn="ctr"/>
            <a:r>
              <a:rPr lang="en-US" dirty="0"/>
              <a:t>Self-reported Antiretroviral Therapy (ART) Use among Adults with Diagnosed HIV, 2015 Cycle</a:t>
            </a:r>
            <a:endParaRPr lang="en-US" sz="2000" dirty="0"/>
          </a:p>
        </p:txBody>
      </p:sp>
      <p:graphicFrame>
        <p:nvGraphicFramePr>
          <p:cNvPr id="6" name="Table 5" descr="An estimated 96% of persons had ever taken antiretroviral therapy (or ART) and 91% of persons were taking ART at the time of interview based on self-report. Among persons without a history of ART use, 43% were not taking ART based on advice from their health care provider, 26% because they felt it would make them sick or harm them, and 25% because they did not believe they needed ART. Among persons with a history of ART use who were not on ART at the time of interview, an estimated 30% discontinued ART because they felt it would make them sick or harm them, 27% discontinued ART because of money or insurance problems, and 24% discontinued ART because they did not believe they needed ART.&#10;&#10;Self-reported ART data were collected using in-person or telephone interviews. "/>
          <p:cNvGraphicFramePr>
            <a:graphicFrameLocks noGrp="1"/>
          </p:cNvGraphicFramePr>
          <p:nvPr>
            <p:extLst>
              <p:ext uri="{D42A27DB-BD31-4B8C-83A1-F6EECF244321}">
                <p14:modId xmlns:p14="http://schemas.microsoft.com/office/powerpoint/2010/main" val="2019948573"/>
              </p:ext>
            </p:extLst>
          </p:nvPr>
        </p:nvGraphicFramePr>
        <p:xfrm>
          <a:off x="342900" y="1448651"/>
          <a:ext cx="8410353" cy="4079240"/>
        </p:xfrm>
        <a:graphic>
          <a:graphicData uri="http://schemas.openxmlformats.org/drawingml/2006/table">
            <a:tbl>
              <a:tblPr firstRow="1" bandRow="1">
                <a:tableStyleId>{2D5ABB26-0587-4C30-8999-92F81FD0307C}</a:tableStyleId>
              </a:tblPr>
              <a:tblGrid>
                <a:gridCol w="6352036">
                  <a:extLst>
                    <a:ext uri="{9D8B030D-6E8A-4147-A177-3AD203B41FA5}">
                      <a16:colId xmlns:a16="http://schemas.microsoft.com/office/drawing/2014/main" val="2216103088"/>
                    </a:ext>
                  </a:extLst>
                </a:gridCol>
                <a:gridCol w="716844">
                  <a:extLst>
                    <a:ext uri="{9D8B030D-6E8A-4147-A177-3AD203B41FA5}">
                      <a16:colId xmlns:a16="http://schemas.microsoft.com/office/drawing/2014/main" val="2950876689"/>
                    </a:ext>
                  </a:extLst>
                </a:gridCol>
                <a:gridCol w="1341473">
                  <a:extLst>
                    <a:ext uri="{9D8B030D-6E8A-4147-A177-3AD203B41FA5}">
                      <a16:colId xmlns:a16="http://schemas.microsoft.com/office/drawing/2014/main" val="2477425536"/>
                    </a:ext>
                  </a:extLst>
                </a:gridCol>
              </a:tblGrid>
              <a:tr h="370840">
                <a:tc>
                  <a:txBody>
                    <a:bodyPr/>
                    <a:lstStyle/>
                    <a:p>
                      <a:endParaRPr lang="en-US" sz="1600" b="1" dirty="0">
                        <a:solidFill>
                          <a:srgbClr val="FFFFFF"/>
                        </a:solidFill>
                      </a:endParaRPr>
                    </a:p>
                  </a:txBody>
                  <a:tcPr anchor="ctr">
                    <a:solidFill>
                      <a:srgbClr val="00928F"/>
                    </a:solidFill>
                  </a:tcPr>
                </a:tc>
                <a:tc>
                  <a:txBody>
                    <a:bodyPr/>
                    <a:lstStyle/>
                    <a:p>
                      <a:pPr algn="ctr"/>
                      <a:r>
                        <a:rPr lang="en-US" sz="1600" b="1" dirty="0">
                          <a:solidFill>
                            <a:srgbClr val="FFFFFF"/>
                          </a:solidFill>
                        </a:rPr>
                        <a:t>%</a:t>
                      </a:r>
                    </a:p>
                  </a:txBody>
                  <a:tcPr anchor="ctr">
                    <a:solidFill>
                      <a:srgbClr val="00928F"/>
                    </a:solidFill>
                  </a:tcPr>
                </a:tc>
                <a:tc>
                  <a:txBody>
                    <a:bodyPr/>
                    <a:lstStyle/>
                    <a:p>
                      <a:pPr algn="ctr"/>
                      <a:r>
                        <a:rPr lang="en-US" sz="1600" b="1" dirty="0">
                          <a:solidFill>
                            <a:srgbClr val="FFFFFF"/>
                          </a:solidFill>
                        </a:rPr>
                        <a:t>95% CI</a:t>
                      </a:r>
                    </a:p>
                  </a:txBody>
                  <a:tcPr anchor="ctr">
                    <a:solidFill>
                      <a:srgbClr val="00928F"/>
                    </a:solidFill>
                  </a:tcPr>
                </a:tc>
                <a:extLst>
                  <a:ext uri="{0D108BD9-81ED-4DB2-BD59-A6C34878D82A}">
                    <a16:rowId xmlns:a16="http://schemas.microsoft.com/office/drawing/2014/main" val="1080652679"/>
                  </a:ext>
                </a:extLst>
              </a:tr>
              <a:tr h="370840">
                <a:tc>
                  <a:txBody>
                    <a:bodyPr/>
                    <a:lstStyle/>
                    <a:p>
                      <a:r>
                        <a:rPr lang="en-US" sz="1600" b="1" dirty="0">
                          <a:solidFill>
                            <a:srgbClr val="000000"/>
                          </a:solidFill>
                        </a:rPr>
                        <a:t>Ever</a:t>
                      </a:r>
                      <a:r>
                        <a:rPr lang="en-US" sz="1600" b="1" baseline="0" dirty="0">
                          <a:solidFill>
                            <a:srgbClr val="000000"/>
                          </a:solidFill>
                        </a:rPr>
                        <a:t> taken ART</a:t>
                      </a:r>
                      <a:endParaRPr lang="en-US" sz="1600" b="1" dirty="0">
                        <a:solidFill>
                          <a:srgbClr val="000000"/>
                        </a:solidFill>
                      </a:endParaRPr>
                    </a:p>
                  </a:txBody>
                  <a:tcPr anchor="ctr"/>
                </a:tc>
                <a:tc>
                  <a:txBody>
                    <a:bodyPr/>
                    <a:lstStyle/>
                    <a:p>
                      <a:pPr algn="ctr"/>
                      <a:r>
                        <a:rPr lang="en-US" sz="1600" b="1" dirty="0">
                          <a:solidFill>
                            <a:srgbClr val="000000"/>
                          </a:solidFill>
                        </a:rPr>
                        <a:t>96</a:t>
                      </a:r>
                    </a:p>
                  </a:txBody>
                  <a:tcPr anchor="ctr"/>
                </a:tc>
                <a:tc>
                  <a:txBody>
                    <a:bodyPr/>
                    <a:lstStyle/>
                    <a:p>
                      <a:pPr algn="ctr"/>
                      <a:r>
                        <a:rPr lang="en-US" sz="1600" b="1" dirty="0">
                          <a:solidFill>
                            <a:srgbClr val="000000"/>
                          </a:solidFill>
                        </a:rPr>
                        <a:t>(95-97)</a:t>
                      </a:r>
                    </a:p>
                  </a:txBody>
                  <a:tcPr anchor="ctr"/>
                </a:tc>
                <a:extLst>
                  <a:ext uri="{0D108BD9-81ED-4DB2-BD59-A6C34878D82A}">
                    <a16:rowId xmlns:a16="http://schemas.microsoft.com/office/drawing/2014/main" val="896276312"/>
                  </a:ext>
                </a:extLst>
              </a:tr>
              <a:tr h="370840">
                <a:tc>
                  <a:txBody>
                    <a:bodyPr/>
                    <a:lstStyle/>
                    <a:p>
                      <a:r>
                        <a:rPr lang="en-US" sz="1600" b="1" dirty="0">
                          <a:solidFill>
                            <a:srgbClr val="000000"/>
                          </a:solidFill>
                        </a:rPr>
                        <a:t>Currently taking ART</a:t>
                      </a:r>
                      <a:endParaRPr lang="en-US" sz="1600" b="1" baseline="30000" dirty="0">
                        <a:solidFill>
                          <a:srgbClr val="000000"/>
                        </a:solidFill>
                      </a:endParaRPr>
                    </a:p>
                  </a:txBody>
                  <a:tcPr anchor="ctr"/>
                </a:tc>
                <a:tc>
                  <a:txBody>
                    <a:bodyPr/>
                    <a:lstStyle/>
                    <a:p>
                      <a:pPr algn="ctr"/>
                      <a:r>
                        <a:rPr lang="en-US" sz="1600" b="1" dirty="0">
                          <a:solidFill>
                            <a:srgbClr val="000000"/>
                          </a:solidFill>
                        </a:rPr>
                        <a:t>91</a:t>
                      </a:r>
                    </a:p>
                  </a:txBody>
                  <a:tcPr anchor="ctr"/>
                </a:tc>
                <a:tc>
                  <a:txBody>
                    <a:bodyPr/>
                    <a:lstStyle/>
                    <a:p>
                      <a:pPr algn="ctr"/>
                      <a:r>
                        <a:rPr lang="en-US" sz="1600" b="1" dirty="0">
                          <a:solidFill>
                            <a:srgbClr val="000000"/>
                          </a:solidFill>
                        </a:rPr>
                        <a:t>(90-93)</a:t>
                      </a:r>
                    </a:p>
                  </a:txBody>
                  <a:tcPr anchor="ctr"/>
                </a:tc>
                <a:extLst>
                  <a:ext uri="{0D108BD9-81ED-4DB2-BD59-A6C34878D82A}">
                    <a16:rowId xmlns:a16="http://schemas.microsoft.com/office/drawing/2014/main" val="2869634354"/>
                  </a:ext>
                </a:extLst>
              </a:tr>
              <a:tr h="370840">
                <a:tc>
                  <a:txBody>
                    <a:bodyPr/>
                    <a:lstStyle/>
                    <a:p>
                      <a:r>
                        <a:rPr lang="en-US" sz="1600" b="1" dirty="0" err="1">
                          <a:solidFill>
                            <a:srgbClr val="000000"/>
                          </a:solidFill>
                        </a:rPr>
                        <a:t>Reasons</a:t>
                      </a:r>
                      <a:r>
                        <a:rPr lang="en-US" sz="1600" b="1" baseline="30000" dirty="0" err="1">
                          <a:solidFill>
                            <a:srgbClr val="000000"/>
                          </a:solidFill>
                        </a:rPr>
                        <a:t>a</a:t>
                      </a:r>
                      <a:r>
                        <a:rPr lang="en-US" sz="1600" b="1" dirty="0">
                          <a:solidFill>
                            <a:srgbClr val="000000"/>
                          </a:solidFill>
                        </a:rPr>
                        <a:t> never taken </a:t>
                      </a:r>
                      <a:r>
                        <a:rPr lang="en-US" sz="1600" b="1" dirty="0" err="1">
                          <a:solidFill>
                            <a:srgbClr val="000000"/>
                          </a:solidFill>
                        </a:rPr>
                        <a:t>ART</a:t>
                      </a:r>
                      <a:r>
                        <a:rPr lang="en-US" sz="1600" b="1" baseline="30000" dirty="0" err="1">
                          <a:solidFill>
                            <a:srgbClr val="000000"/>
                          </a:solidFill>
                        </a:rPr>
                        <a:t>b</a:t>
                      </a:r>
                      <a:endParaRPr lang="en-US" sz="1600" b="1" baseline="30000" dirty="0">
                        <a:solidFill>
                          <a:srgbClr val="000000"/>
                        </a:solidFill>
                      </a:endParaRPr>
                    </a:p>
                  </a:txBody>
                  <a:tcPr anchor="ctr"/>
                </a:tc>
                <a:tc>
                  <a:txBody>
                    <a:bodyPr/>
                    <a:lstStyle/>
                    <a:p>
                      <a:pPr algn="ctr"/>
                      <a:endParaRPr lang="en-US" sz="1600" b="1" dirty="0">
                        <a:solidFill>
                          <a:srgbClr val="000000"/>
                        </a:solidFill>
                      </a:endParaRPr>
                    </a:p>
                  </a:txBody>
                  <a:tcPr anchor="ctr"/>
                </a:tc>
                <a:tc>
                  <a:txBody>
                    <a:bodyPr/>
                    <a:lstStyle/>
                    <a:p>
                      <a:pPr algn="ctr"/>
                      <a:endParaRPr lang="en-US" sz="1600" b="1" dirty="0">
                        <a:solidFill>
                          <a:srgbClr val="000000"/>
                        </a:solidFill>
                      </a:endParaRPr>
                    </a:p>
                  </a:txBody>
                  <a:tcPr anchor="ctr"/>
                </a:tc>
                <a:extLst>
                  <a:ext uri="{0D108BD9-81ED-4DB2-BD59-A6C34878D82A}">
                    <a16:rowId xmlns:a16="http://schemas.microsoft.com/office/drawing/2014/main" val="3298749030"/>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   Health care provider said person should not start taking ART</a:t>
                      </a:r>
                      <a:endParaRPr lang="en-US" sz="1600" b="1" baseline="30000" dirty="0">
                        <a:solidFill>
                          <a:srgbClr val="000000"/>
                        </a:solidFill>
                      </a:endParaRPr>
                    </a:p>
                  </a:txBody>
                  <a:tcPr anchor="ctr"/>
                </a:tc>
                <a:tc>
                  <a:txBody>
                    <a:bodyPr/>
                    <a:lstStyle/>
                    <a:p>
                      <a:pPr algn="ctr"/>
                      <a:r>
                        <a:rPr lang="en-US" sz="1600" b="1" dirty="0">
                          <a:solidFill>
                            <a:srgbClr val="000000"/>
                          </a:solidFill>
                        </a:rPr>
                        <a:t>43</a:t>
                      </a:r>
                    </a:p>
                  </a:txBody>
                  <a:tcPr anchor="ctr"/>
                </a:tc>
                <a:tc>
                  <a:txBody>
                    <a:bodyPr/>
                    <a:lstStyle/>
                    <a:p>
                      <a:pPr algn="ctr"/>
                      <a:r>
                        <a:rPr lang="en-US" sz="1600" b="1" dirty="0">
                          <a:solidFill>
                            <a:srgbClr val="000000"/>
                          </a:solidFill>
                        </a:rPr>
                        <a:t>(31-55)</a:t>
                      </a:r>
                    </a:p>
                  </a:txBody>
                  <a:tcPr anchor="ctr"/>
                </a:tc>
                <a:extLst>
                  <a:ext uri="{0D108BD9-81ED-4DB2-BD59-A6C34878D82A}">
                    <a16:rowId xmlns:a16="http://schemas.microsoft.com/office/drawing/2014/main" val="1739098251"/>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   Person thinks ART would make him/her feel sick or harm him/her</a:t>
                      </a:r>
                      <a:endParaRPr lang="en-US" sz="1600" b="1" baseline="30000" dirty="0">
                        <a:solidFill>
                          <a:srgbClr val="000000"/>
                        </a:solidFill>
                      </a:endParaRPr>
                    </a:p>
                  </a:txBody>
                  <a:tcPr anchor="ctr"/>
                </a:tc>
                <a:tc>
                  <a:txBody>
                    <a:bodyPr/>
                    <a:lstStyle/>
                    <a:p>
                      <a:pPr algn="ctr"/>
                      <a:r>
                        <a:rPr lang="en-US" sz="1600" b="1" dirty="0">
                          <a:solidFill>
                            <a:srgbClr val="000000"/>
                          </a:solidFill>
                        </a:rPr>
                        <a:t>26</a:t>
                      </a:r>
                    </a:p>
                  </a:txBody>
                  <a:tcPr anchor="ctr"/>
                </a:tc>
                <a:tc>
                  <a:txBody>
                    <a:bodyPr/>
                    <a:lstStyle/>
                    <a:p>
                      <a:pPr algn="ctr"/>
                      <a:r>
                        <a:rPr lang="en-US" sz="1600" b="1" dirty="0">
                          <a:solidFill>
                            <a:srgbClr val="000000"/>
                          </a:solidFill>
                        </a:rPr>
                        <a:t>(13-38)</a:t>
                      </a:r>
                    </a:p>
                  </a:txBody>
                  <a:tcPr anchor="ctr"/>
                </a:tc>
                <a:extLst>
                  <a:ext uri="{0D108BD9-81ED-4DB2-BD59-A6C34878D82A}">
                    <a16:rowId xmlns:a16="http://schemas.microsoft.com/office/drawing/2014/main" val="40791598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   Person doesn’t believe</a:t>
                      </a:r>
                      <a:r>
                        <a:rPr lang="en-US" sz="1600" b="1" baseline="0" dirty="0">
                          <a:solidFill>
                            <a:srgbClr val="000000"/>
                          </a:solidFill>
                        </a:rPr>
                        <a:t> he/she needs ART</a:t>
                      </a:r>
                      <a:endParaRPr lang="en-US" sz="1600" b="1" baseline="30000" dirty="0">
                        <a:solidFill>
                          <a:srgbClr val="000000"/>
                        </a:solidFill>
                      </a:endParaRPr>
                    </a:p>
                  </a:txBody>
                  <a:tcPr anchor="ctr"/>
                </a:tc>
                <a:tc>
                  <a:txBody>
                    <a:bodyPr/>
                    <a:lstStyle/>
                    <a:p>
                      <a:pPr algn="ctr"/>
                      <a:r>
                        <a:rPr lang="en-US" sz="1600" b="1" dirty="0">
                          <a:solidFill>
                            <a:srgbClr val="000000"/>
                          </a:solidFill>
                        </a:rPr>
                        <a:t>25</a:t>
                      </a:r>
                    </a:p>
                  </a:txBody>
                  <a:tcPr anchor="ctr"/>
                </a:tc>
                <a:tc>
                  <a:txBody>
                    <a:bodyPr/>
                    <a:lstStyle/>
                    <a:p>
                      <a:pPr algn="ctr"/>
                      <a:r>
                        <a:rPr lang="en-US" sz="1600" b="1" dirty="0">
                          <a:solidFill>
                            <a:srgbClr val="000000"/>
                          </a:solidFill>
                        </a:rPr>
                        <a:t>(17-34)</a:t>
                      </a:r>
                    </a:p>
                  </a:txBody>
                  <a:tcPr anchor="ctr"/>
                </a:tc>
                <a:extLst>
                  <a:ext uri="{0D108BD9-81ED-4DB2-BD59-A6C34878D82A}">
                    <a16:rowId xmlns:a16="http://schemas.microsoft.com/office/drawing/2014/main" val="3855557969"/>
                  </a:ext>
                </a:extLst>
              </a:tr>
              <a:tr h="370840">
                <a:tc>
                  <a:txBody>
                    <a:bodyPr/>
                    <a:lstStyle/>
                    <a:p>
                      <a:r>
                        <a:rPr lang="en-US" sz="1600" b="1" dirty="0" err="1">
                          <a:solidFill>
                            <a:srgbClr val="000000"/>
                          </a:solidFill>
                        </a:rPr>
                        <a:t>Reasons</a:t>
                      </a:r>
                      <a:r>
                        <a:rPr lang="en-US" sz="1600" b="1" baseline="30000" dirty="0" err="1">
                          <a:solidFill>
                            <a:srgbClr val="000000"/>
                          </a:solidFill>
                        </a:rPr>
                        <a:t>a</a:t>
                      </a:r>
                      <a:r>
                        <a:rPr lang="en-US" sz="1600" b="1" dirty="0">
                          <a:solidFill>
                            <a:srgbClr val="000000"/>
                          </a:solidFill>
                        </a:rPr>
                        <a:t> not currently taking </a:t>
                      </a:r>
                      <a:r>
                        <a:rPr lang="en-US" sz="1600" b="1" dirty="0" err="1">
                          <a:solidFill>
                            <a:srgbClr val="000000"/>
                          </a:solidFill>
                        </a:rPr>
                        <a:t>ART</a:t>
                      </a:r>
                      <a:r>
                        <a:rPr lang="en-US" sz="1600" b="1" baseline="30000" dirty="0" err="1">
                          <a:solidFill>
                            <a:srgbClr val="000000"/>
                          </a:solidFill>
                        </a:rPr>
                        <a:t>c</a:t>
                      </a:r>
                      <a:endParaRPr lang="en-US" sz="1600" b="1" baseline="30000" dirty="0">
                        <a:solidFill>
                          <a:srgbClr val="000000"/>
                        </a:solidFill>
                      </a:endParaRPr>
                    </a:p>
                  </a:txBody>
                  <a:tcPr anchor="ctr"/>
                </a:tc>
                <a:tc>
                  <a:txBody>
                    <a:bodyPr/>
                    <a:lstStyle/>
                    <a:p>
                      <a:pPr algn="ctr"/>
                      <a:endParaRPr lang="en-US" sz="1600" b="1" dirty="0">
                        <a:solidFill>
                          <a:srgbClr val="000000"/>
                        </a:solidFill>
                      </a:endParaRPr>
                    </a:p>
                  </a:txBody>
                  <a:tcPr anchor="ctr"/>
                </a:tc>
                <a:tc>
                  <a:txBody>
                    <a:bodyPr/>
                    <a:lstStyle/>
                    <a:p>
                      <a:pPr algn="ctr"/>
                      <a:endParaRPr lang="en-US" sz="1600" b="1" dirty="0">
                        <a:solidFill>
                          <a:srgbClr val="000000"/>
                        </a:solidFill>
                      </a:endParaRPr>
                    </a:p>
                  </a:txBody>
                  <a:tcPr anchor="ctr"/>
                </a:tc>
                <a:extLst>
                  <a:ext uri="{0D108BD9-81ED-4DB2-BD59-A6C34878D82A}">
                    <a16:rowId xmlns:a16="http://schemas.microsoft.com/office/drawing/2014/main" val="3739498793"/>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   Person thinks ART would make him/her feel sick or harm him/her</a:t>
                      </a:r>
                    </a:p>
                  </a:txBody>
                  <a:tcPr anchor="ctr"/>
                </a:tc>
                <a:tc>
                  <a:txBody>
                    <a:bodyPr/>
                    <a:lstStyle/>
                    <a:p>
                      <a:pPr algn="ctr"/>
                      <a:r>
                        <a:rPr lang="en-US" sz="1600" b="1" dirty="0">
                          <a:solidFill>
                            <a:srgbClr val="000000"/>
                          </a:solidFill>
                        </a:rPr>
                        <a:t>30</a:t>
                      </a:r>
                    </a:p>
                  </a:txBody>
                  <a:tcPr anchor="ctr"/>
                </a:tc>
                <a:tc>
                  <a:txBody>
                    <a:bodyPr/>
                    <a:lstStyle/>
                    <a:p>
                      <a:pPr algn="ctr"/>
                      <a:r>
                        <a:rPr lang="en-US" sz="1600" b="1" dirty="0">
                          <a:solidFill>
                            <a:srgbClr val="000000"/>
                          </a:solidFill>
                        </a:rPr>
                        <a:t>(19-41)</a:t>
                      </a:r>
                    </a:p>
                  </a:txBody>
                  <a:tcPr anchor="ctr"/>
                </a:tc>
                <a:extLst>
                  <a:ext uri="{0D108BD9-81ED-4DB2-BD59-A6C34878D82A}">
                    <a16:rowId xmlns:a16="http://schemas.microsoft.com/office/drawing/2014/main" val="4141002471"/>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   Money or insurance problems</a:t>
                      </a:r>
                      <a:endParaRPr lang="en-US" sz="1600" b="1" baseline="30000" dirty="0">
                        <a:solidFill>
                          <a:srgbClr val="000000"/>
                        </a:solidFill>
                      </a:endParaRPr>
                    </a:p>
                  </a:txBody>
                  <a:tcPr anchor="ctr"/>
                </a:tc>
                <a:tc>
                  <a:txBody>
                    <a:bodyPr/>
                    <a:lstStyle/>
                    <a:p>
                      <a:pPr algn="ctr"/>
                      <a:r>
                        <a:rPr lang="en-US" sz="1600" b="1" dirty="0">
                          <a:solidFill>
                            <a:srgbClr val="000000"/>
                          </a:solidFill>
                        </a:rPr>
                        <a:t>27</a:t>
                      </a:r>
                    </a:p>
                  </a:txBody>
                  <a:tcPr anchor="ctr"/>
                </a:tc>
                <a:tc>
                  <a:txBody>
                    <a:bodyPr/>
                    <a:lstStyle/>
                    <a:p>
                      <a:pPr algn="ctr"/>
                      <a:r>
                        <a:rPr lang="en-US" sz="1600" b="1" dirty="0">
                          <a:solidFill>
                            <a:srgbClr val="000000"/>
                          </a:solidFill>
                        </a:rPr>
                        <a:t>(16-38)</a:t>
                      </a:r>
                    </a:p>
                  </a:txBody>
                  <a:tcPr anchor="ctr"/>
                </a:tc>
                <a:extLst>
                  <a:ext uri="{0D108BD9-81ED-4DB2-BD59-A6C34878D82A}">
                    <a16:rowId xmlns:a16="http://schemas.microsoft.com/office/drawing/2014/main" val="1527952375"/>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   Person doesn’t believe</a:t>
                      </a:r>
                      <a:r>
                        <a:rPr lang="en-US" sz="1600" b="1" baseline="0" dirty="0">
                          <a:solidFill>
                            <a:srgbClr val="000000"/>
                          </a:solidFill>
                        </a:rPr>
                        <a:t> he/she needs ART</a:t>
                      </a:r>
                      <a:endParaRPr lang="en-US" sz="1600" b="1" baseline="30000" dirty="0">
                        <a:solidFill>
                          <a:srgbClr val="000000"/>
                        </a:solidFill>
                      </a:endParaRPr>
                    </a:p>
                  </a:txBody>
                  <a:tcPr anchor="ctr"/>
                </a:tc>
                <a:tc>
                  <a:txBody>
                    <a:bodyPr/>
                    <a:lstStyle/>
                    <a:p>
                      <a:pPr algn="ctr"/>
                      <a:r>
                        <a:rPr lang="en-US" sz="1600" b="1" dirty="0">
                          <a:solidFill>
                            <a:srgbClr val="000000"/>
                          </a:solidFill>
                        </a:rPr>
                        <a:t>24</a:t>
                      </a:r>
                    </a:p>
                  </a:txBody>
                  <a:tcPr anchor="ctr"/>
                </a:tc>
                <a:tc>
                  <a:txBody>
                    <a:bodyPr/>
                    <a:lstStyle/>
                    <a:p>
                      <a:pPr algn="ctr"/>
                      <a:r>
                        <a:rPr lang="en-US" sz="1600" b="1" dirty="0">
                          <a:solidFill>
                            <a:srgbClr val="000000"/>
                          </a:solidFill>
                        </a:rPr>
                        <a:t>(14-34)</a:t>
                      </a:r>
                    </a:p>
                  </a:txBody>
                  <a:tcPr anchor="ctr"/>
                </a:tc>
                <a:extLst>
                  <a:ext uri="{0D108BD9-81ED-4DB2-BD59-A6C34878D82A}">
                    <a16:rowId xmlns:a16="http://schemas.microsoft.com/office/drawing/2014/main" val="975703344"/>
                  </a:ext>
                </a:extLst>
              </a:tr>
            </a:tbl>
          </a:graphicData>
        </a:graphic>
      </p:graphicFrame>
      <p:sp>
        <p:nvSpPr>
          <p:cNvPr id="5" name="TextBox 4"/>
          <p:cNvSpPr txBox="1"/>
          <p:nvPr/>
        </p:nvSpPr>
        <p:spPr>
          <a:xfrm>
            <a:off x="342900" y="5829300"/>
            <a:ext cx="8001000" cy="646331"/>
          </a:xfrm>
          <a:prstGeom prst="rect">
            <a:avLst/>
          </a:prstGeom>
          <a:noFill/>
        </p:spPr>
        <p:txBody>
          <a:bodyPr wrap="square" rtlCol="0">
            <a:spAutoFit/>
          </a:bodyPr>
          <a:lstStyle/>
          <a:p>
            <a:r>
              <a:rPr lang="en-US" sz="1200" baseline="30000" dirty="0">
                <a:solidFill>
                  <a:srgbClr val="000000"/>
                </a:solidFill>
                <a:latin typeface="Calibri" panose="020F0502020204030204" pitchFamily="34" charset="0"/>
              </a:rPr>
              <a:t>a  </a:t>
            </a:r>
            <a:r>
              <a:rPr lang="en-US" sz="1200" dirty="0">
                <a:solidFill>
                  <a:srgbClr val="000000"/>
                </a:solidFill>
                <a:latin typeface="Calibri" panose="020F0502020204030204" pitchFamily="34" charset="0"/>
              </a:rPr>
              <a:t>Participants may report more than one reason for not taking ART</a:t>
            </a:r>
            <a:endParaRPr lang="en-US" sz="1200" baseline="30000" dirty="0">
              <a:solidFill>
                <a:srgbClr val="000000"/>
              </a:solidFill>
              <a:latin typeface="Calibri" panose="020F0502020204030204" pitchFamily="34" charset="0"/>
            </a:endParaRPr>
          </a:p>
          <a:p>
            <a:r>
              <a:rPr lang="en-US" sz="1200" baseline="30000" dirty="0">
                <a:solidFill>
                  <a:srgbClr val="000000"/>
                </a:solidFill>
                <a:latin typeface="Calibri" panose="020F0502020204030204" pitchFamily="34" charset="0"/>
              </a:rPr>
              <a:t>b</a:t>
            </a:r>
            <a:r>
              <a:rPr lang="en-US" sz="1200" dirty="0">
                <a:solidFill>
                  <a:srgbClr val="000000"/>
                </a:solidFill>
                <a:latin typeface="Calibri" panose="020F0502020204030204" pitchFamily="34" charset="0"/>
              </a:rPr>
              <a:t> Among those who have never taken ART</a:t>
            </a:r>
          </a:p>
          <a:p>
            <a:r>
              <a:rPr lang="en-US" sz="1200" baseline="30000" dirty="0">
                <a:solidFill>
                  <a:srgbClr val="000000"/>
                </a:solidFill>
                <a:latin typeface="Calibri" panose="020F0502020204030204" pitchFamily="34" charset="0"/>
              </a:rPr>
              <a:t>c</a:t>
            </a:r>
            <a:r>
              <a:rPr lang="en-US" sz="1200" dirty="0">
                <a:solidFill>
                  <a:srgbClr val="000000"/>
                </a:solidFill>
                <a:latin typeface="Calibri" panose="020F0502020204030204" pitchFamily="34" charset="0"/>
              </a:rPr>
              <a:t> Among those with a history of ART use</a:t>
            </a:r>
          </a:p>
        </p:txBody>
      </p:sp>
    </p:spTree>
    <p:extLst>
      <p:ext uri="{BB962C8B-B14F-4D97-AF65-F5344CB8AC3E}">
        <p14:creationId xmlns:p14="http://schemas.microsoft.com/office/powerpoint/2010/main" val="145360728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049" y="301752"/>
            <a:ext cx="8095602" cy="1143000"/>
          </a:xfrm>
        </p:spPr>
        <p:txBody>
          <a:bodyPr anchor="ctr" anchorCtr="0"/>
          <a:lstStyle/>
          <a:p>
            <a:pPr algn="ctr"/>
            <a:r>
              <a:rPr lang="en-US" dirty="0"/>
              <a:t>Adherence to Antiretroviral Therapy (ART) among Adults with Diagnosed HIV taking ART, 2015 Cycle</a:t>
            </a:r>
            <a:endParaRPr lang="en-US" sz="2000" dirty="0"/>
          </a:p>
        </p:txBody>
      </p:sp>
      <p:graphicFrame>
        <p:nvGraphicFramePr>
          <p:cNvPr id="5" name="Table 4" descr="Among persons who reported taking antiretroviral therapy (or ART), an estimated 60% of persons took all prescribed ART doses in the 30 days before the interview. Over half (or 54%) rated themselves as “excellent” at taking their HIV medicines in the way they were supposed to and 69% reported that they always took their HIV medicine in the way they were supposed to. &#10;&#10;Adherence data were collected using in-person or telephone interviews."/>
          <p:cNvGraphicFramePr>
            <a:graphicFrameLocks noGrp="1"/>
          </p:cNvGraphicFramePr>
          <p:nvPr>
            <p:extLst>
              <p:ext uri="{D42A27DB-BD31-4B8C-83A1-F6EECF244321}">
                <p14:modId xmlns:p14="http://schemas.microsoft.com/office/powerpoint/2010/main" val="3719027939"/>
              </p:ext>
            </p:extLst>
          </p:nvPr>
        </p:nvGraphicFramePr>
        <p:xfrm>
          <a:off x="605290" y="1461081"/>
          <a:ext cx="7819121" cy="4826000"/>
        </p:xfrm>
        <a:graphic>
          <a:graphicData uri="http://schemas.openxmlformats.org/drawingml/2006/table">
            <a:tbl>
              <a:tblPr firstRow="1" bandRow="1">
                <a:tableStyleId>{2D5ABB26-0587-4C30-8999-92F81FD0307C}</a:tableStyleId>
              </a:tblPr>
              <a:tblGrid>
                <a:gridCol w="5905500">
                  <a:extLst>
                    <a:ext uri="{9D8B030D-6E8A-4147-A177-3AD203B41FA5}">
                      <a16:colId xmlns:a16="http://schemas.microsoft.com/office/drawing/2014/main" val="2216103088"/>
                    </a:ext>
                  </a:extLst>
                </a:gridCol>
                <a:gridCol w="666451">
                  <a:extLst>
                    <a:ext uri="{9D8B030D-6E8A-4147-A177-3AD203B41FA5}">
                      <a16:colId xmlns:a16="http://schemas.microsoft.com/office/drawing/2014/main" val="2950876689"/>
                    </a:ext>
                  </a:extLst>
                </a:gridCol>
                <a:gridCol w="1247170">
                  <a:extLst>
                    <a:ext uri="{9D8B030D-6E8A-4147-A177-3AD203B41FA5}">
                      <a16:colId xmlns:a16="http://schemas.microsoft.com/office/drawing/2014/main" val="2477425536"/>
                    </a:ext>
                  </a:extLst>
                </a:gridCol>
              </a:tblGrid>
              <a:tr h="370840">
                <a:tc>
                  <a:txBody>
                    <a:bodyPr/>
                    <a:lstStyle/>
                    <a:p>
                      <a:endParaRPr lang="en-US" sz="1600" b="1" dirty="0">
                        <a:solidFill>
                          <a:srgbClr val="FFFFFF"/>
                        </a:solidFill>
                      </a:endParaRPr>
                    </a:p>
                  </a:txBody>
                  <a:tcPr anchor="ctr">
                    <a:solidFill>
                      <a:srgbClr val="00928F"/>
                    </a:solidFill>
                  </a:tcPr>
                </a:tc>
                <a:tc>
                  <a:txBody>
                    <a:bodyPr/>
                    <a:lstStyle/>
                    <a:p>
                      <a:pPr algn="ctr"/>
                      <a:r>
                        <a:rPr lang="en-US" sz="1600" b="1" dirty="0">
                          <a:solidFill>
                            <a:srgbClr val="FFFFFF"/>
                          </a:solidFill>
                        </a:rPr>
                        <a:t>%</a:t>
                      </a:r>
                    </a:p>
                  </a:txBody>
                  <a:tcPr anchor="ctr">
                    <a:solidFill>
                      <a:srgbClr val="00928F"/>
                    </a:solidFill>
                  </a:tcPr>
                </a:tc>
                <a:tc>
                  <a:txBody>
                    <a:bodyPr/>
                    <a:lstStyle/>
                    <a:p>
                      <a:pPr algn="ctr"/>
                      <a:r>
                        <a:rPr lang="en-US" sz="1600" b="1" dirty="0">
                          <a:solidFill>
                            <a:srgbClr val="FFFFFF"/>
                          </a:solidFill>
                        </a:rPr>
                        <a:t>95% CI</a:t>
                      </a:r>
                    </a:p>
                  </a:txBody>
                  <a:tcPr anchor="ctr">
                    <a:solidFill>
                      <a:srgbClr val="00928F"/>
                    </a:solidFill>
                  </a:tcPr>
                </a:tc>
                <a:extLst>
                  <a:ext uri="{0D108BD9-81ED-4DB2-BD59-A6C34878D82A}">
                    <a16:rowId xmlns:a16="http://schemas.microsoft.com/office/drawing/2014/main" val="1080652679"/>
                  </a:ext>
                </a:extLst>
              </a:tr>
              <a:tr h="370840">
                <a:tc>
                  <a:txBody>
                    <a:bodyPr/>
                    <a:lstStyle/>
                    <a:p>
                      <a:r>
                        <a:rPr lang="en-US" sz="1600" b="1" dirty="0">
                          <a:solidFill>
                            <a:srgbClr val="000000"/>
                          </a:solidFill>
                        </a:rPr>
                        <a:t>Took 100% of prescribed ART doses in past 30</a:t>
                      </a:r>
                      <a:r>
                        <a:rPr lang="en-US" sz="1600" b="1" baseline="0" dirty="0">
                          <a:solidFill>
                            <a:srgbClr val="000000"/>
                          </a:solidFill>
                        </a:rPr>
                        <a:t> days</a:t>
                      </a:r>
                      <a:endParaRPr lang="en-US" sz="1600" b="1" dirty="0">
                        <a:solidFill>
                          <a:srgbClr val="000000"/>
                        </a:solidFill>
                      </a:endParaRPr>
                    </a:p>
                  </a:txBody>
                  <a:tcPr anchor="ctr"/>
                </a:tc>
                <a:tc>
                  <a:txBody>
                    <a:bodyPr/>
                    <a:lstStyle/>
                    <a:p>
                      <a:pPr algn="ctr"/>
                      <a:r>
                        <a:rPr lang="en-US" sz="1600" b="1" dirty="0">
                          <a:solidFill>
                            <a:srgbClr val="000000"/>
                          </a:solidFill>
                        </a:rPr>
                        <a:t>60</a:t>
                      </a:r>
                    </a:p>
                  </a:txBody>
                  <a:tcPr anchor="ctr"/>
                </a:tc>
                <a:tc>
                  <a:txBody>
                    <a:bodyPr/>
                    <a:lstStyle/>
                    <a:p>
                      <a:pPr algn="ctr"/>
                      <a:r>
                        <a:rPr lang="en-US" sz="1600" b="1" dirty="0">
                          <a:solidFill>
                            <a:srgbClr val="000000"/>
                          </a:solidFill>
                        </a:rPr>
                        <a:t>(57-62)</a:t>
                      </a:r>
                    </a:p>
                  </a:txBody>
                  <a:tcPr anchor="ctr"/>
                </a:tc>
                <a:extLst>
                  <a:ext uri="{0D108BD9-81ED-4DB2-BD59-A6C34878D82A}">
                    <a16:rowId xmlns:a16="http://schemas.microsoft.com/office/drawing/2014/main" val="896276312"/>
                  </a:ext>
                </a:extLst>
              </a:tr>
              <a:tr h="370840">
                <a:tc>
                  <a:txBody>
                    <a:bodyPr/>
                    <a:lstStyle/>
                    <a:p>
                      <a:r>
                        <a:rPr lang="en-US" sz="1600" b="1" dirty="0">
                          <a:solidFill>
                            <a:srgbClr val="000000"/>
                          </a:solidFill>
                        </a:rPr>
                        <a:t>How well did you do at taking your HIV medicines in the way you were supposed to? </a:t>
                      </a:r>
                    </a:p>
                    <a:p>
                      <a:r>
                        <a:rPr lang="en-US" sz="1600" b="1" dirty="0">
                          <a:solidFill>
                            <a:srgbClr val="000000"/>
                          </a:solidFill>
                        </a:rPr>
                        <a:t>   Very poor</a:t>
                      </a:r>
                    </a:p>
                    <a:p>
                      <a:r>
                        <a:rPr lang="en-US" sz="1600" b="1" dirty="0">
                          <a:solidFill>
                            <a:srgbClr val="000000"/>
                          </a:solidFill>
                        </a:rPr>
                        <a:t>   Poor</a:t>
                      </a:r>
                    </a:p>
                    <a:p>
                      <a:r>
                        <a:rPr lang="en-US" sz="1600" b="1" dirty="0">
                          <a:solidFill>
                            <a:srgbClr val="000000"/>
                          </a:solidFill>
                        </a:rPr>
                        <a:t>   Fair</a:t>
                      </a:r>
                    </a:p>
                    <a:p>
                      <a:r>
                        <a:rPr lang="en-US" sz="1600" b="1" dirty="0">
                          <a:solidFill>
                            <a:srgbClr val="000000"/>
                          </a:solidFill>
                        </a:rPr>
                        <a:t>   Good</a:t>
                      </a:r>
                    </a:p>
                    <a:p>
                      <a:r>
                        <a:rPr lang="en-US" sz="1600" b="1" dirty="0">
                          <a:solidFill>
                            <a:srgbClr val="000000"/>
                          </a:solidFill>
                        </a:rPr>
                        <a:t>   Very good</a:t>
                      </a:r>
                    </a:p>
                    <a:p>
                      <a:r>
                        <a:rPr lang="en-US" sz="1600" b="1" dirty="0">
                          <a:solidFill>
                            <a:srgbClr val="000000"/>
                          </a:solidFill>
                        </a:rPr>
                        <a:t>   Excellent</a:t>
                      </a:r>
                    </a:p>
                  </a:txBody>
                  <a:tcPr anchor="ctr"/>
                </a:tc>
                <a:tc>
                  <a:txBody>
                    <a:bodyPr/>
                    <a:lstStyle/>
                    <a:p>
                      <a:pPr algn="ctr"/>
                      <a:endParaRPr lang="en-US" sz="1600" b="1" dirty="0">
                        <a:solidFill>
                          <a:srgbClr val="000000"/>
                        </a:solidFill>
                      </a:endParaRPr>
                    </a:p>
                    <a:p>
                      <a:pPr algn="ctr"/>
                      <a:endParaRPr lang="en-US" sz="1600" b="1" dirty="0">
                        <a:solidFill>
                          <a:srgbClr val="000000"/>
                        </a:solidFill>
                      </a:endParaRPr>
                    </a:p>
                    <a:p>
                      <a:pPr algn="ctr"/>
                      <a:r>
                        <a:rPr lang="en-US" sz="1600" b="1" dirty="0">
                          <a:solidFill>
                            <a:srgbClr val="000000"/>
                          </a:solidFill>
                        </a:rPr>
                        <a:t>1</a:t>
                      </a:r>
                    </a:p>
                    <a:p>
                      <a:pPr algn="ctr"/>
                      <a:r>
                        <a:rPr lang="en-US" sz="1600" b="1" dirty="0">
                          <a:solidFill>
                            <a:srgbClr val="000000"/>
                          </a:solidFill>
                        </a:rPr>
                        <a:t>2</a:t>
                      </a:r>
                    </a:p>
                    <a:p>
                      <a:pPr algn="ctr"/>
                      <a:r>
                        <a:rPr lang="en-US" sz="1600" b="1" dirty="0">
                          <a:solidFill>
                            <a:srgbClr val="000000"/>
                          </a:solidFill>
                        </a:rPr>
                        <a:t>5</a:t>
                      </a:r>
                    </a:p>
                    <a:p>
                      <a:pPr algn="ctr"/>
                      <a:r>
                        <a:rPr lang="en-US" sz="1600" b="1" dirty="0">
                          <a:solidFill>
                            <a:srgbClr val="000000"/>
                          </a:solidFill>
                        </a:rPr>
                        <a:t>12</a:t>
                      </a:r>
                    </a:p>
                    <a:p>
                      <a:pPr algn="ctr"/>
                      <a:r>
                        <a:rPr lang="en-US" sz="1600" b="1" dirty="0">
                          <a:solidFill>
                            <a:srgbClr val="000000"/>
                          </a:solidFill>
                        </a:rPr>
                        <a:t>26</a:t>
                      </a:r>
                    </a:p>
                    <a:p>
                      <a:pPr algn="ctr"/>
                      <a:r>
                        <a:rPr lang="en-US" sz="1600" b="1" dirty="0">
                          <a:solidFill>
                            <a:srgbClr val="000000"/>
                          </a:solidFill>
                        </a:rPr>
                        <a:t>54</a:t>
                      </a:r>
                    </a:p>
                  </a:txBody>
                  <a:tcPr/>
                </a:tc>
                <a:tc>
                  <a:txBody>
                    <a:bodyPr/>
                    <a:lstStyle/>
                    <a:p>
                      <a:pPr algn="ctr"/>
                      <a:endParaRPr lang="en-US" sz="1600" b="1" dirty="0">
                        <a:solidFill>
                          <a:srgbClr val="000000"/>
                        </a:solidFill>
                      </a:endParaRPr>
                    </a:p>
                    <a:p>
                      <a:pPr algn="ctr"/>
                      <a:endParaRPr lang="en-US" sz="1600" b="1" dirty="0">
                        <a:solidFill>
                          <a:srgbClr val="000000"/>
                        </a:solidFill>
                      </a:endParaRPr>
                    </a:p>
                    <a:p>
                      <a:pPr algn="ctr"/>
                      <a:r>
                        <a:rPr lang="en-US" sz="1600" b="1" dirty="0">
                          <a:solidFill>
                            <a:srgbClr val="000000"/>
                          </a:solidFill>
                        </a:rPr>
                        <a:t>(1-2)</a:t>
                      </a:r>
                    </a:p>
                    <a:p>
                      <a:pPr algn="ctr"/>
                      <a:r>
                        <a:rPr lang="en-US" sz="1600" b="1" dirty="0">
                          <a:solidFill>
                            <a:srgbClr val="000000"/>
                          </a:solidFill>
                        </a:rPr>
                        <a:t>(1-2)</a:t>
                      </a:r>
                    </a:p>
                    <a:p>
                      <a:pPr algn="ctr"/>
                      <a:r>
                        <a:rPr lang="en-US" sz="1600" b="1" dirty="0">
                          <a:solidFill>
                            <a:srgbClr val="000000"/>
                          </a:solidFill>
                        </a:rPr>
                        <a:t>(4-6)</a:t>
                      </a:r>
                    </a:p>
                    <a:p>
                      <a:pPr algn="ctr"/>
                      <a:r>
                        <a:rPr lang="en-US" sz="1600" b="1" dirty="0">
                          <a:solidFill>
                            <a:srgbClr val="000000"/>
                          </a:solidFill>
                        </a:rPr>
                        <a:t>(11-13)</a:t>
                      </a:r>
                    </a:p>
                    <a:p>
                      <a:pPr algn="ctr"/>
                      <a:r>
                        <a:rPr lang="en-US" sz="1600" b="1" dirty="0">
                          <a:solidFill>
                            <a:srgbClr val="000000"/>
                          </a:solidFill>
                        </a:rPr>
                        <a:t>(24-28)</a:t>
                      </a:r>
                    </a:p>
                    <a:p>
                      <a:pPr algn="ctr"/>
                      <a:r>
                        <a:rPr lang="en-US" sz="1600" b="1" dirty="0">
                          <a:solidFill>
                            <a:srgbClr val="000000"/>
                          </a:solidFill>
                        </a:rPr>
                        <a:t>(51-56)</a:t>
                      </a:r>
                    </a:p>
                  </a:txBody>
                  <a:tcPr/>
                </a:tc>
                <a:extLst>
                  <a:ext uri="{0D108BD9-81ED-4DB2-BD59-A6C34878D82A}">
                    <a16:rowId xmlns:a16="http://schemas.microsoft.com/office/drawing/2014/main" val="2869634354"/>
                  </a:ext>
                </a:extLst>
              </a:tr>
              <a:tr h="370840">
                <a:tc>
                  <a:txBody>
                    <a:bodyPr/>
                    <a:lstStyle/>
                    <a:p>
                      <a:r>
                        <a:rPr lang="en-US" sz="1600" b="1" dirty="0">
                          <a:solidFill>
                            <a:srgbClr val="000000"/>
                          </a:solidFill>
                        </a:rPr>
                        <a:t>How often did you take your HIV medicines in the way you were supposed to? </a:t>
                      </a:r>
                    </a:p>
                    <a:p>
                      <a:r>
                        <a:rPr lang="en-US" sz="1600" b="1" dirty="0">
                          <a:solidFill>
                            <a:srgbClr val="000000"/>
                          </a:solidFill>
                        </a:rPr>
                        <a:t>   Never</a:t>
                      </a:r>
                    </a:p>
                    <a:p>
                      <a:r>
                        <a:rPr lang="en-US" sz="1600" b="1" dirty="0">
                          <a:solidFill>
                            <a:srgbClr val="000000"/>
                          </a:solidFill>
                        </a:rPr>
                        <a:t>   Rarely</a:t>
                      </a:r>
                    </a:p>
                    <a:p>
                      <a:r>
                        <a:rPr lang="en-US" sz="1600" b="1" dirty="0">
                          <a:solidFill>
                            <a:srgbClr val="000000"/>
                          </a:solidFill>
                        </a:rPr>
                        <a:t>   Sometimes</a:t>
                      </a:r>
                    </a:p>
                    <a:p>
                      <a:r>
                        <a:rPr lang="en-US" sz="1600" b="1" dirty="0">
                          <a:solidFill>
                            <a:srgbClr val="000000"/>
                          </a:solidFill>
                        </a:rPr>
                        <a:t>   Usually</a:t>
                      </a:r>
                    </a:p>
                    <a:p>
                      <a:r>
                        <a:rPr lang="en-US" sz="1600" b="1" dirty="0">
                          <a:solidFill>
                            <a:srgbClr val="000000"/>
                          </a:solidFill>
                        </a:rPr>
                        <a:t>   Almost</a:t>
                      </a:r>
                      <a:r>
                        <a:rPr lang="en-US" sz="1600" b="1" baseline="0" dirty="0">
                          <a:solidFill>
                            <a:srgbClr val="000000"/>
                          </a:solidFill>
                        </a:rPr>
                        <a:t>  always</a:t>
                      </a:r>
                    </a:p>
                    <a:p>
                      <a:r>
                        <a:rPr lang="en-US" sz="1600" b="1" baseline="0" dirty="0">
                          <a:solidFill>
                            <a:srgbClr val="000000"/>
                          </a:solidFill>
                        </a:rPr>
                        <a:t>   Always</a:t>
                      </a:r>
                      <a:endParaRPr lang="en-US" sz="1600" b="1" dirty="0">
                        <a:solidFill>
                          <a:srgbClr val="000000"/>
                        </a:solidFill>
                      </a:endParaRPr>
                    </a:p>
                  </a:txBody>
                  <a:tcPr anchor="ctr"/>
                </a:tc>
                <a:tc>
                  <a:txBody>
                    <a:bodyPr/>
                    <a:lstStyle/>
                    <a:p>
                      <a:pPr algn="ctr"/>
                      <a:endParaRPr lang="en-US" sz="1600" b="1" dirty="0">
                        <a:solidFill>
                          <a:srgbClr val="000000"/>
                        </a:solidFill>
                      </a:endParaRPr>
                    </a:p>
                    <a:p>
                      <a:pPr algn="ctr"/>
                      <a:endParaRPr lang="en-US" sz="1600" b="1" dirty="0">
                        <a:solidFill>
                          <a:srgbClr val="000000"/>
                        </a:solidFill>
                      </a:endParaRPr>
                    </a:p>
                    <a:p>
                      <a:pPr algn="ctr"/>
                      <a:r>
                        <a:rPr lang="en-US" sz="1600" b="1" dirty="0">
                          <a:solidFill>
                            <a:srgbClr val="000000"/>
                          </a:solidFill>
                        </a:rPr>
                        <a:t>1</a:t>
                      </a:r>
                    </a:p>
                    <a:p>
                      <a:pPr algn="ctr"/>
                      <a:r>
                        <a:rPr lang="en-US" sz="1600" b="1" dirty="0">
                          <a:solidFill>
                            <a:srgbClr val="000000"/>
                          </a:solidFill>
                        </a:rPr>
                        <a:t>1</a:t>
                      </a:r>
                    </a:p>
                    <a:p>
                      <a:pPr algn="ctr"/>
                      <a:r>
                        <a:rPr lang="en-US" sz="1600" b="1" dirty="0">
                          <a:solidFill>
                            <a:srgbClr val="000000"/>
                          </a:solidFill>
                        </a:rPr>
                        <a:t>2</a:t>
                      </a:r>
                    </a:p>
                    <a:p>
                      <a:pPr algn="ctr"/>
                      <a:r>
                        <a:rPr lang="en-US" sz="1600" b="1" dirty="0">
                          <a:solidFill>
                            <a:srgbClr val="000000"/>
                          </a:solidFill>
                        </a:rPr>
                        <a:t>5</a:t>
                      </a:r>
                    </a:p>
                    <a:p>
                      <a:pPr algn="ctr"/>
                      <a:r>
                        <a:rPr lang="en-US" sz="1600" b="1" dirty="0">
                          <a:solidFill>
                            <a:srgbClr val="000000"/>
                          </a:solidFill>
                        </a:rPr>
                        <a:t>23</a:t>
                      </a:r>
                    </a:p>
                    <a:p>
                      <a:pPr algn="ctr"/>
                      <a:r>
                        <a:rPr lang="en-US" sz="1600" b="1" dirty="0">
                          <a:solidFill>
                            <a:srgbClr val="000000"/>
                          </a:solidFill>
                        </a:rPr>
                        <a:t>69</a:t>
                      </a:r>
                    </a:p>
                  </a:txBody>
                  <a:tcPr/>
                </a:tc>
                <a:tc>
                  <a:txBody>
                    <a:bodyPr/>
                    <a:lstStyle/>
                    <a:p>
                      <a:pPr algn="ctr"/>
                      <a:endParaRPr lang="en-US" sz="1600" b="1" dirty="0">
                        <a:solidFill>
                          <a:srgbClr val="000000"/>
                        </a:solidFill>
                      </a:endParaRPr>
                    </a:p>
                    <a:p>
                      <a:pPr algn="ctr"/>
                      <a:endParaRPr lang="en-US" sz="1600" b="1" dirty="0">
                        <a:solidFill>
                          <a:srgbClr val="000000"/>
                        </a:solidFill>
                      </a:endParaRPr>
                    </a:p>
                    <a:p>
                      <a:pPr algn="ctr"/>
                      <a:r>
                        <a:rPr lang="en-US" sz="1600" b="1" dirty="0">
                          <a:solidFill>
                            <a:srgbClr val="000000"/>
                          </a:solidFill>
                        </a:rPr>
                        <a:t>(1-2)</a:t>
                      </a:r>
                    </a:p>
                    <a:p>
                      <a:pPr algn="ctr"/>
                      <a:r>
                        <a:rPr lang="en-US" sz="1600" b="1" dirty="0">
                          <a:solidFill>
                            <a:srgbClr val="000000"/>
                          </a:solidFill>
                        </a:rPr>
                        <a:t>(1-1)</a:t>
                      </a:r>
                    </a:p>
                    <a:p>
                      <a:pPr algn="ctr"/>
                      <a:r>
                        <a:rPr lang="en-US" sz="1600" b="1" dirty="0">
                          <a:solidFill>
                            <a:srgbClr val="000000"/>
                          </a:solidFill>
                        </a:rPr>
                        <a:t>(1-2)</a:t>
                      </a:r>
                    </a:p>
                    <a:p>
                      <a:pPr algn="ctr"/>
                      <a:r>
                        <a:rPr lang="en-US" sz="1600" b="1" dirty="0">
                          <a:solidFill>
                            <a:srgbClr val="000000"/>
                          </a:solidFill>
                        </a:rPr>
                        <a:t>(4-6)</a:t>
                      </a:r>
                    </a:p>
                    <a:p>
                      <a:pPr algn="ctr"/>
                      <a:r>
                        <a:rPr lang="en-US" sz="1600" b="1" dirty="0">
                          <a:solidFill>
                            <a:srgbClr val="000000"/>
                          </a:solidFill>
                        </a:rPr>
                        <a:t>(21-25)</a:t>
                      </a:r>
                    </a:p>
                    <a:p>
                      <a:pPr algn="ctr"/>
                      <a:r>
                        <a:rPr lang="en-US" sz="1600" b="1" dirty="0">
                          <a:solidFill>
                            <a:srgbClr val="000000"/>
                          </a:solidFill>
                        </a:rPr>
                        <a:t>(67-70)</a:t>
                      </a:r>
                    </a:p>
                  </a:txBody>
                  <a:tcPr/>
                </a:tc>
                <a:extLst>
                  <a:ext uri="{0D108BD9-81ED-4DB2-BD59-A6C34878D82A}">
                    <a16:rowId xmlns:a16="http://schemas.microsoft.com/office/drawing/2014/main" val="3298749030"/>
                  </a:ext>
                </a:extLst>
              </a:tr>
            </a:tbl>
          </a:graphicData>
        </a:graphic>
      </p:graphicFrame>
    </p:spTree>
    <p:extLst>
      <p:ext uri="{BB962C8B-B14F-4D97-AF65-F5344CB8AC3E}">
        <p14:creationId xmlns:p14="http://schemas.microsoft.com/office/powerpoint/2010/main" val="138917437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813524" y="62105"/>
            <a:ext cx="7823200" cy="1143000"/>
          </a:xfrm>
        </p:spPr>
        <p:txBody>
          <a:bodyPr/>
          <a:lstStyle/>
          <a:p>
            <a:pPr algn="ctr"/>
            <a:r>
              <a:rPr lang="en-US" dirty="0"/>
              <a:t>Medical Monitoring Project 2015 Cycle</a:t>
            </a:r>
          </a:p>
        </p:txBody>
      </p:sp>
      <p:sp>
        <p:nvSpPr>
          <p:cNvPr id="3" name="Content Placeholder 2"/>
          <p:cNvSpPr>
            <a:spLocks noGrp="1"/>
          </p:cNvSpPr>
          <p:nvPr>
            <p:ph type="body" sz="quarter" idx="10"/>
          </p:nvPr>
        </p:nvSpPr>
        <p:spPr>
          <a:xfrm>
            <a:off x="747052" y="1524000"/>
            <a:ext cx="7956145" cy="4076700"/>
          </a:xfrm>
        </p:spPr>
        <p:txBody>
          <a:bodyPr/>
          <a:lstStyle/>
          <a:p>
            <a:r>
              <a:rPr lang="en-US" dirty="0"/>
              <a:t>Surveillance system monitoring clinical outcomes and behaviors of adults with diagnosed HIV infection in the United States</a:t>
            </a:r>
          </a:p>
          <a:p>
            <a:pPr marL="0" indent="0">
              <a:buNone/>
            </a:pPr>
            <a:endParaRPr lang="en-US" dirty="0"/>
          </a:p>
          <a:p>
            <a:r>
              <a:rPr lang="en-US" dirty="0"/>
              <a:t>Objectives</a:t>
            </a:r>
          </a:p>
          <a:p>
            <a:pPr marL="914377" lvl="1" indent="-457189">
              <a:buFont typeface="+mj-lt"/>
              <a:buAutoNum type="arabicPeriod"/>
            </a:pPr>
            <a:r>
              <a:rPr lang="en-US" dirty="0"/>
              <a:t>Provide locally and nationally representative estimates of risk behaviors and clinical outcomes</a:t>
            </a:r>
          </a:p>
          <a:p>
            <a:pPr marL="914377" lvl="1" indent="-457189">
              <a:buFont typeface="+mj-lt"/>
              <a:buAutoNum type="arabicPeriod"/>
            </a:pPr>
            <a:r>
              <a:rPr lang="en-US" dirty="0"/>
              <a:t>Describe health-related behaviors </a:t>
            </a:r>
          </a:p>
          <a:p>
            <a:pPr marL="914377" lvl="1" indent="-457189">
              <a:buFont typeface="+mj-lt"/>
              <a:buAutoNum type="arabicPeriod"/>
            </a:pPr>
            <a:r>
              <a:rPr lang="en-US" dirty="0"/>
              <a:t>Determine accessibility and use of prevention, care, and support services</a:t>
            </a:r>
          </a:p>
          <a:p>
            <a:pPr marL="914377" lvl="1" indent="-457189">
              <a:buFont typeface="+mj-lt"/>
              <a:buAutoNum type="arabicPeriod"/>
            </a:pPr>
            <a:r>
              <a:rPr lang="en-US" dirty="0"/>
              <a:t>Increase knowledge of HIV care and treatment</a:t>
            </a:r>
          </a:p>
          <a:p>
            <a:pPr marL="914377" lvl="1" indent="-457189">
              <a:buFont typeface="+mj-lt"/>
              <a:buAutoNum type="arabicPeriod"/>
            </a:pPr>
            <a:r>
              <a:rPr lang="en-US" dirty="0"/>
              <a:t>Examine variations of factors by respondent characteristics</a:t>
            </a:r>
          </a:p>
        </p:txBody>
      </p:sp>
    </p:spTree>
    <p:extLst>
      <p:ext uri="{BB962C8B-B14F-4D97-AF65-F5344CB8AC3E}">
        <p14:creationId xmlns:p14="http://schemas.microsoft.com/office/powerpoint/2010/main" val="197796278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8380" y="324853"/>
            <a:ext cx="8229600" cy="1143000"/>
          </a:xfrm>
        </p:spPr>
        <p:txBody>
          <a:bodyPr anchor="ctr" anchorCtr="0"/>
          <a:lstStyle/>
          <a:p>
            <a:pPr algn="ctr"/>
            <a:r>
              <a:rPr lang="en-US" dirty="0" err="1"/>
              <a:t>Reasons</a:t>
            </a:r>
            <a:r>
              <a:rPr lang="en-US" baseline="30000" dirty="0" err="1"/>
              <a:t>a</a:t>
            </a:r>
            <a:r>
              <a:rPr lang="en-US" dirty="0"/>
              <a:t> for Last Missed Antiretroviral Therapy (ART) Dose among Adults with Diagnosed HIV taking ART, 2015 Cycle</a:t>
            </a:r>
          </a:p>
        </p:txBody>
      </p:sp>
      <p:graphicFrame>
        <p:nvGraphicFramePr>
          <p:cNvPr id="6" name="Table 5" descr="Among persons who were currently taking antiretroviral therapy (or ART), 37% reported that the reason for their most recently missed dose was because they forgot and 25% reported it was because of a change in daily routine or being out of town.&#10;&#10;Adherence data were collected using in-person or telephone interviews. "/>
          <p:cNvGraphicFramePr>
            <a:graphicFrameLocks noGrp="1"/>
          </p:cNvGraphicFramePr>
          <p:nvPr>
            <p:extLst>
              <p:ext uri="{D42A27DB-BD31-4B8C-83A1-F6EECF244321}">
                <p14:modId xmlns:p14="http://schemas.microsoft.com/office/powerpoint/2010/main" val="2425801006"/>
              </p:ext>
            </p:extLst>
          </p:nvPr>
        </p:nvGraphicFramePr>
        <p:xfrm>
          <a:off x="713619" y="1771449"/>
          <a:ext cx="7819121" cy="3916680"/>
        </p:xfrm>
        <a:graphic>
          <a:graphicData uri="http://schemas.openxmlformats.org/drawingml/2006/table">
            <a:tbl>
              <a:tblPr firstRow="1" bandRow="1">
                <a:tableStyleId>{2D5ABB26-0587-4C30-8999-92F81FD0307C}</a:tableStyleId>
              </a:tblPr>
              <a:tblGrid>
                <a:gridCol w="5905500">
                  <a:extLst>
                    <a:ext uri="{9D8B030D-6E8A-4147-A177-3AD203B41FA5}">
                      <a16:colId xmlns:a16="http://schemas.microsoft.com/office/drawing/2014/main" val="2216103088"/>
                    </a:ext>
                  </a:extLst>
                </a:gridCol>
                <a:gridCol w="666451">
                  <a:extLst>
                    <a:ext uri="{9D8B030D-6E8A-4147-A177-3AD203B41FA5}">
                      <a16:colId xmlns:a16="http://schemas.microsoft.com/office/drawing/2014/main" val="2950876689"/>
                    </a:ext>
                  </a:extLst>
                </a:gridCol>
                <a:gridCol w="1247170">
                  <a:extLst>
                    <a:ext uri="{9D8B030D-6E8A-4147-A177-3AD203B41FA5}">
                      <a16:colId xmlns:a16="http://schemas.microsoft.com/office/drawing/2014/main" val="2477425536"/>
                    </a:ext>
                  </a:extLst>
                </a:gridCol>
              </a:tblGrid>
              <a:tr h="370840">
                <a:tc>
                  <a:txBody>
                    <a:bodyPr/>
                    <a:lstStyle/>
                    <a:p>
                      <a:endParaRPr lang="en-US" sz="1600" b="1" dirty="0">
                        <a:solidFill>
                          <a:srgbClr val="FFFFFF"/>
                        </a:solidFill>
                      </a:endParaRPr>
                    </a:p>
                  </a:txBody>
                  <a:tcPr anchor="ctr">
                    <a:solidFill>
                      <a:srgbClr val="00928F"/>
                    </a:solidFill>
                  </a:tcPr>
                </a:tc>
                <a:tc>
                  <a:txBody>
                    <a:bodyPr/>
                    <a:lstStyle/>
                    <a:p>
                      <a:pPr algn="ctr"/>
                      <a:r>
                        <a:rPr lang="en-US" sz="1600" b="1" dirty="0">
                          <a:solidFill>
                            <a:srgbClr val="FFFFFF"/>
                          </a:solidFill>
                        </a:rPr>
                        <a:t>%</a:t>
                      </a:r>
                    </a:p>
                  </a:txBody>
                  <a:tcPr anchor="ctr">
                    <a:solidFill>
                      <a:srgbClr val="00928F"/>
                    </a:solidFill>
                  </a:tcPr>
                </a:tc>
                <a:tc>
                  <a:txBody>
                    <a:bodyPr/>
                    <a:lstStyle/>
                    <a:p>
                      <a:pPr algn="ctr"/>
                      <a:r>
                        <a:rPr lang="en-US" sz="1600" b="1" dirty="0">
                          <a:solidFill>
                            <a:srgbClr val="FFFFFF"/>
                          </a:solidFill>
                        </a:rPr>
                        <a:t>95% CI</a:t>
                      </a:r>
                    </a:p>
                  </a:txBody>
                  <a:tcPr anchor="ctr">
                    <a:solidFill>
                      <a:srgbClr val="00928F"/>
                    </a:solidFill>
                  </a:tcPr>
                </a:tc>
                <a:extLst>
                  <a:ext uri="{0D108BD9-81ED-4DB2-BD59-A6C34878D82A}">
                    <a16:rowId xmlns:a16="http://schemas.microsoft.com/office/drawing/2014/main" val="1080652679"/>
                  </a:ext>
                </a:extLst>
              </a:tr>
              <a:tr h="370840">
                <a:tc>
                  <a:txBody>
                    <a:bodyPr/>
                    <a:lstStyle/>
                    <a:p>
                      <a:r>
                        <a:rPr lang="en-US" sz="1600" b="1" dirty="0">
                          <a:solidFill>
                            <a:srgbClr val="000000"/>
                          </a:solidFill>
                        </a:rPr>
                        <a:t>Forgot to take </a:t>
                      </a:r>
                    </a:p>
                  </a:txBody>
                  <a:tcPr anchor="ctr"/>
                </a:tc>
                <a:tc>
                  <a:txBody>
                    <a:bodyPr/>
                    <a:lstStyle/>
                    <a:p>
                      <a:pPr algn="ctr"/>
                      <a:r>
                        <a:rPr lang="en-US" sz="1600" b="1" dirty="0">
                          <a:solidFill>
                            <a:srgbClr val="000000"/>
                          </a:solidFill>
                        </a:rPr>
                        <a:t>37</a:t>
                      </a:r>
                    </a:p>
                  </a:txBody>
                  <a:tcPr anchor="ctr"/>
                </a:tc>
                <a:tc>
                  <a:txBody>
                    <a:bodyPr/>
                    <a:lstStyle/>
                    <a:p>
                      <a:pPr algn="ctr"/>
                      <a:r>
                        <a:rPr lang="en-US" sz="1600" b="1" dirty="0">
                          <a:solidFill>
                            <a:srgbClr val="000000"/>
                          </a:solidFill>
                        </a:rPr>
                        <a:t>(34-39)</a:t>
                      </a:r>
                    </a:p>
                  </a:txBody>
                  <a:tcPr anchor="ctr"/>
                </a:tc>
                <a:extLst>
                  <a:ext uri="{0D108BD9-81ED-4DB2-BD59-A6C34878D82A}">
                    <a16:rowId xmlns:a16="http://schemas.microsoft.com/office/drawing/2014/main" val="896276312"/>
                  </a:ext>
                </a:extLst>
              </a:tr>
              <a:tr h="370840">
                <a:tc>
                  <a:txBody>
                    <a:bodyPr/>
                    <a:lstStyle/>
                    <a:p>
                      <a:r>
                        <a:rPr lang="en-US" sz="1600" b="1" dirty="0">
                          <a:solidFill>
                            <a:srgbClr val="000000"/>
                          </a:solidFill>
                        </a:rPr>
                        <a:t>Change in your daily routine or were out of town</a:t>
                      </a:r>
                    </a:p>
                  </a:txBody>
                  <a:tcPr anchor="ctr"/>
                </a:tc>
                <a:tc>
                  <a:txBody>
                    <a:bodyPr/>
                    <a:lstStyle/>
                    <a:p>
                      <a:pPr algn="ctr"/>
                      <a:r>
                        <a:rPr lang="en-US" sz="1600" b="1" dirty="0">
                          <a:solidFill>
                            <a:srgbClr val="000000"/>
                          </a:solidFill>
                        </a:rPr>
                        <a:t>25</a:t>
                      </a:r>
                    </a:p>
                  </a:txBody>
                  <a:tcPr anchor="ctr"/>
                </a:tc>
                <a:tc>
                  <a:txBody>
                    <a:bodyPr/>
                    <a:lstStyle/>
                    <a:p>
                      <a:pPr algn="ctr"/>
                      <a:r>
                        <a:rPr lang="en-US" sz="1600" b="1" dirty="0">
                          <a:solidFill>
                            <a:srgbClr val="000000"/>
                          </a:solidFill>
                        </a:rPr>
                        <a:t>(23-28)</a:t>
                      </a:r>
                    </a:p>
                  </a:txBody>
                  <a:tcPr anchor="ctr"/>
                </a:tc>
                <a:extLst>
                  <a:ext uri="{0D108BD9-81ED-4DB2-BD59-A6C34878D82A}">
                    <a16:rowId xmlns:a16="http://schemas.microsoft.com/office/drawing/2014/main" val="2869634354"/>
                  </a:ext>
                </a:extLst>
              </a:tr>
              <a:tr h="370840">
                <a:tc>
                  <a:txBody>
                    <a:bodyPr/>
                    <a:lstStyle/>
                    <a:p>
                      <a:r>
                        <a:rPr lang="en-US" sz="1600" b="1" dirty="0">
                          <a:solidFill>
                            <a:srgbClr val="000000"/>
                          </a:solidFill>
                        </a:rPr>
                        <a:t>Fell asleep early or overslept</a:t>
                      </a:r>
                    </a:p>
                  </a:txBody>
                  <a:tcPr anchor="ctr"/>
                </a:tc>
                <a:tc>
                  <a:txBody>
                    <a:bodyPr/>
                    <a:lstStyle/>
                    <a:p>
                      <a:pPr algn="ctr"/>
                      <a:r>
                        <a:rPr lang="en-US" sz="1600" b="1" dirty="0">
                          <a:solidFill>
                            <a:srgbClr val="000000"/>
                          </a:solidFill>
                        </a:rPr>
                        <a:t>20</a:t>
                      </a:r>
                    </a:p>
                  </a:txBody>
                  <a:tcPr anchor="ctr"/>
                </a:tc>
                <a:tc>
                  <a:txBody>
                    <a:bodyPr/>
                    <a:lstStyle/>
                    <a:p>
                      <a:pPr algn="ctr"/>
                      <a:r>
                        <a:rPr lang="en-US" sz="1600" b="1" dirty="0">
                          <a:solidFill>
                            <a:srgbClr val="000000"/>
                          </a:solidFill>
                        </a:rPr>
                        <a:t>(18-22)</a:t>
                      </a:r>
                    </a:p>
                  </a:txBody>
                  <a:tcPr anchor="ctr"/>
                </a:tc>
                <a:extLst>
                  <a:ext uri="{0D108BD9-81ED-4DB2-BD59-A6C34878D82A}">
                    <a16:rowId xmlns:a16="http://schemas.microsoft.com/office/drawing/2014/main" val="3298749030"/>
                  </a:ext>
                </a:extLst>
              </a:tr>
              <a:tr h="370840">
                <a:tc>
                  <a:txBody>
                    <a:bodyPr/>
                    <a:lstStyle/>
                    <a:p>
                      <a:r>
                        <a:rPr lang="en-US" sz="1600" b="1" dirty="0">
                          <a:solidFill>
                            <a:srgbClr val="000000"/>
                          </a:solidFill>
                        </a:rPr>
                        <a:t>Had a problem getting a prescription, a refill, insurance coverage, or paying for HIV medicines</a:t>
                      </a:r>
                    </a:p>
                  </a:txBody>
                  <a:tcPr anchor="ctr"/>
                </a:tc>
                <a:tc>
                  <a:txBody>
                    <a:bodyPr/>
                    <a:lstStyle/>
                    <a:p>
                      <a:pPr algn="ctr"/>
                      <a:r>
                        <a:rPr lang="en-US" sz="1600" b="1" dirty="0">
                          <a:solidFill>
                            <a:srgbClr val="000000"/>
                          </a:solidFill>
                        </a:rPr>
                        <a:t>15</a:t>
                      </a:r>
                    </a:p>
                  </a:txBody>
                  <a:tcPr anchor="ctr"/>
                </a:tc>
                <a:tc>
                  <a:txBody>
                    <a:bodyPr/>
                    <a:lstStyle/>
                    <a:p>
                      <a:pPr algn="ctr"/>
                      <a:r>
                        <a:rPr lang="en-US" sz="1600" b="1" dirty="0">
                          <a:solidFill>
                            <a:srgbClr val="000000"/>
                          </a:solidFill>
                        </a:rPr>
                        <a:t>(13-17)</a:t>
                      </a:r>
                    </a:p>
                  </a:txBody>
                  <a:tcPr anchor="ctr"/>
                </a:tc>
                <a:extLst>
                  <a:ext uri="{0D108BD9-81ED-4DB2-BD59-A6C34878D82A}">
                    <a16:rowId xmlns:a16="http://schemas.microsoft.com/office/drawing/2014/main" val="602706092"/>
                  </a:ext>
                </a:extLst>
              </a:tr>
              <a:tr h="370840">
                <a:tc>
                  <a:txBody>
                    <a:bodyPr/>
                    <a:lstStyle/>
                    <a:p>
                      <a:r>
                        <a:rPr lang="en-US" sz="1600" b="1" dirty="0">
                          <a:solidFill>
                            <a:srgbClr val="000000"/>
                          </a:solidFill>
                        </a:rPr>
                        <a:t>Felt depressed or overwhelmed</a:t>
                      </a:r>
                    </a:p>
                  </a:txBody>
                  <a:tcPr anchor="ctr"/>
                </a:tc>
                <a:tc>
                  <a:txBody>
                    <a:bodyPr/>
                    <a:lstStyle/>
                    <a:p>
                      <a:pPr algn="ctr"/>
                      <a:r>
                        <a:rPr lang="en-US" sz="1600" b="1" dirty="0">
                          <a:solidFill>
                            <a:srgbClr val="000000"/>
                          </a:solidFill>
                        </a:rPr>
                        <a:t>10</a:t>
                      </a:r>
                    </a:p>
                  </a:txBody>
                  <a:tcPr anchor="ctr"/>
                </a:tc>
                <a:tc>
                  <a:txBody>
                    <a:bodyPr/>
                    <a:lstStyle/>
                    <a:p>
                      <a:pPr algn="ctr"/>
                      <a:r>
                        <a:rPr lang="en-US" sz="1600" b="1" dirty="0">
                          <a:solidFill>
                            <a:srgbClr val="000000"/>
                          </a:solidFill>
                        </a:rPr>
                        <a:t>(9-12)</a:t>
                      </a:r>
                    </a:p>
                  </a:txBody>
                  <a:tcPr anchor="ctr"/>
                </a:tc>
                <a:extLst>
                  <a:ext uri="{0D108BD9-81ED-4DB2-BD59-A6C34878D82A}">
                    <a16:rowId xmlns:a16="http://schemas.microsoft.com/office/drawing/2014/main" val="3154150956"/>
                  </a:ext>
                </a:extLst>
              </a:tr>
              <a:tr h="370840">
                <a:tc>
                  <a:txBody>
                    <a:bodyPr/>
                    <a:lstStyle/>
                    <a:p>
                      <a:r>
                        <a:rPr lang="en-US" sz="1600" b="1" dirty="0">
                          <a:solidFill>
                            <a:srgbClr val="000000"/>
                          </a:solidFill>
                        </a:rPr>
                        <a:t>Did not feel like taking HIV medicines</a:t>
                      </a:r>
                    </a:p>
                  </a:txBody>
                  <a:tcPr anchor="ctr"/>
                </a:tc>
                <a:tc>
                  <a:txBody>
                    <a:bodyPr/>
                    <a:lstStyle/>
                    <a:p>
                      <a:pPr algn="ctr"/>
                      <a:r>
                        <a:rPr lang="en-US" sz="1600" b="1" dirty="0">
                          <a:solidFill>
                            <a:srgbClr val="000000"/>
                          </a:solidFill>
                        </a:rPr>
                        <a:t>8</a:t>
                      </a:r>
                    </a:p>
                  </a:txBody>
                  <a:tcPr anchor="ctr"/>
                </a:tc>
                <a:tc>
                  <a:txBody>
                    <a:bodyPr/>
                    <a:lstStyle/>
                    <a:p>
                      <a:pPr algn="ctr"/>
                      <a:r>
                        <a:rPr lang="en-US" sz="1600" b="1" dirty="0">
                          <a:solidFill>
                            <a:srgbClr val="000000"/>
                          </a:solidFill>
                        </a:rPr>
                        <a:t>(7-8)</a:t>
                      </a:r>
                    </a:p>
                  </a:txBody>
                  <a:tcPr anchor="ctr"/>
                </a:tc>
                <a:extLst>
                  <a:ext uri="{0D108BD9-81ED-4DB2-BD59-A6C34878D82A}">
                    <a16:rowId xmlns:a16="http://schemas.microsoft.com/office/drawing/2014/main" val="3641035572"/>
                  </a:ext>
                </a:extLst>
              </a:tr>
              <a:tr h="370840">
                <a:tc>
                  <a:txBody>
                    <a:bodyPr/>
                    <a:lstStyle/>
                    <a:p>
                      <a:r>
                        <a:rPr lang="en-US" sz="1600" b="1" dirty="0">
                          <a:solidFill>
                            <a:srgbClr val="000000"/>
                          </a:solidFill>
                        </a:rPr>
                        <a:t>Had side effects from your HIV medicines</a:t>
                      </a:r>
                    </a:p>
                  </a:txBody>
                  <a:tcPr anchor="ctr"/>
                </a:tc>
                <a:tc>
                  <a:txBody>
                    <a:bodyPr/>
                    <a:lstStyle/>
                    <a:p>
                      <a:pPr algn="ctr"/>
                      <a:r>
                        <a:rPr lang="en-US" sz="1600" b="1" dirty="0">
                          <a:solidFill>
                            <a:srgbClr val="000000"/>
                          </a:solidFill>
                        </a:rPr>
                        <a:t>7</a:t>
                      </a:r>
                    </a:p>
                  </a:txBody>
                  <a:tcPr anchor="ctr"/>
                </a:tc>
                <a:tc>
                  <a:txBody>
                    <a:bodyPr/>
                    <a:lstStyle/>
                    <a:p>
                      <a:pPr algn="ctr"/>
                      <a:r>
                        <a:rPr lang="en-US" sz="1600" b="1" dirty="0">
                          <a:solidFill>
                            <a:srgbClr val="000000"/>
                          </a:solidFill>
                        </a:rPr>
                        <a:t>(6-8)</a:t>
                      </a:r>
                    </a:p>
                  </a:txBody>
                  <a:tcPr anchor="ctr"/>
                </a:tc>
                <a:extLst>
                  <a:ext uri="{0D108BD9-81ED-4DB2-BD59-A6C34878D82A}">
                    <a16:rowId xmlns:a16="http://schemas.microsoft.com/office/drawing/2014/main" val="3436376102"/>
                  </a:ext>
                </a:extLst>
              </a:tr>
              <a:tr h="370840">
                <a:tc>
                  <a:txBody>
                    <a:bodyPr/>
                    <a:lstStyle/>
                    <a:p>
                      <a:r>
                        <a:rPr lang="en-US" sz="1600" b="1" dirty="0">
                          <a:solidFill>
                            <a:srgbClr val="000000"/>
                          </a:solidFill>
                        </a:rPr>
                        <a:t>In the hospital or too sick to take HIV medicine</a:t>
                      </a:r>
                    </a:p>
                  </a:txBody>
                  <a:tcPr anchor="ctr"/>
                </a:tc>
                <a:tc>
                  <a:txBody>
                    <a:bodyPr/>
                    <a:lstStyle/>
                    <a:p>
                      <a:pPr algn="ctr"/>
                      <a:r>
                        <a:rPr lang="en-US" sz="1600" b="1" dirty="0">
                          <a:solidFill>
                            <a:srgbClr val="000000"/>
                          </a:solidFill>
                        </a:rPr>
                        <a:t>7</a:t>
                      </a:r>
                    </a:p>
                  </a:txBody>
                  <a:tcPr anchor="ctr"/>
                </a:tc>
                <a:tc>
                  <a:txBody>
                    <a:bodyPr/>
                    <a:lstStyle/>
                    <a:p>
                      <a:pPr algn="ctr"/>
                      <a:r>
                        <a:rPr lang="en-US" sz="1600" b="1" dirty="0">
                          <a:solidFill>
                            <a:srgbClr val="000000"/>
                          </a:solidFill>
                        </a:rPr>
                        <a:t>(5-8)</a:t>
                      </a:r>
                    </a:p>
                  </a:txBody>
                  <a:tcPr anchor="ctr"/>
                </a:tc>
                <a:extLst>
                  <a:ext uri="{0D108BD9-81ED-4DB2-BD59-A6C34878D82A}">
                    <a16:rowId xmlns:a16="http://schemas.microsoft.com/office/drawing/2014/main" val="4193441553"/>
                  </a:ext>
                </a:extLst>
              </a:tr>
              <a:tr h="370840">
                <a:tc>
                  <a:txBody>
                    <a:bodyPr/>
                    <a:lstStyle/>
                    <a:p>
                      <a:r>
                        <a:rPr lang="en-US" sz="1600" b="1" dirty="0">
                          <a:solidFill>
                            <a:srgbClr val="000000"/>
                          </a:solidFill>
                        </a:rPr>
                        <a:t>Was drinking or using drugs</a:t>
                      </a:r>
                    </a:p>
                  </a:txBody>
                  <a:tcPr anchor="ctr"/>
                </a:tc>
                <a:tc>
                  <a:txBody>
                    <a:bodyPr/>
                    <a:lstStyle/>
                    <a:p>
                      <a:pPr algn="ctr"/>
                      <a:r>
                        <a:rPr lang="en-US" sz="1600" b="1" dirty="0">
                          <a:solidFill>
                            <a:srgbClr val="000000"/>
                          </a:solidFill>
                        </a:rPr>
                        <a:t>6</a:t>
                      </a:r>
                    </a:p>
                  </a:txBody>
                  <a:tcPr anchor="ctr"/>
                </a:tc>
                <a:tc>
                  <a:txBody>
                    <a:bodyPr/>
                    <a:lstStyle/>
                    <a:p>
                      <a:pPr algn="ctr"/>
                      <a:r>
                        <a:rPr lang="en-US" sz="1600" b="1" dirty="0">
                          <a:solidFill>
                            <a:srgbClr val="000000"/>
                          </a:solidFill>
                        </a:rPr>
                        <a:t>(4-8)</a:t>
                      </a:r>
                    </a:p>
                  </a:txBody>
                  <a:tcPr anchor="ctr"/>
                </a:tc>
                <a:extLst>
                  <a:ext uri="{0D108BD9-81ED-4DB2-BD59-A6C34878D82A}">
                    <a16:rowId xmlns:a16="http://schemas.microsoft.com/office/drawing/2014/main" val="2578572857"/>
                  </a:ext>
                </a:extLst>
              </a:tr>
            </a:tbl>
          </a:graphicData>
        </a:graphic>
      </p:graphicFrame>
      <p:sp>
        <p:nvSpPr>
          <p:cNvPr id="5" name="TextBox 4"/>
          <p:cNvSpPr txBox="1"/>
          <p:nvPr/>
        </p:nvSpPr>
        <p:spPr>
          <a:xfrm>
            <a:off x="713619" y="5991725"/>
            <a:ext cx="8001000" cy="276999"/>
          </a:xfrm>
          <a:prstGeom prst="rect">
            <a:avLst/>
          </a:prstGeom>
          <a:noFill/>
        </p:spPr>
        <p:txBody>
          <a:bodyPr wrap="square" rtlCol="0">
            <a:spAutoFit/>
          </a:bodyPr>
          <a:lstStyle/>
          <a:p>
            <a:r>
              <a:rPr lang="en-US" sz="1200" baseline="30000" dirty="0">
                <a:solidFill>
                  <a:srgbClr val="000000"/>
                </a:solidFill>
                <a:latin typeface="Calibri" panose="020F0502020204030204" pitchFamily="34" charset="0"/>
              </a:rPr>
              <a:t>a</a:t>
            </a:r>
            <a:r>
              <a:rPr lang="en-US" sz="1200" i="1" dirty="0">
                <a:solidFill>
                  <a:srgbClr val="000000"/>
                </a:solidFill>
                <a:latin typeface="Calibri" panose="020F0502020204030204" pitchFamily="34" charset="0"/>
              </a:rPr>
              <a:t> </a:t>
            </a:r>
            <a:r>
              <a:rPr lang="en-US" sz="1200" dirty="0">
                <a:solidFill>
                  <a:srgbClr val="000000"/>
                </a:solidFill>
                <a:latin typeface="Calibri" panose="020F0502020204030204" pitchFamily="34" charset="0"/>
              </a:rPr>
              <a:t>Participants may report more than one reason for last missed dose</a:t>
            </a:r>
          </a:p>
        </p:txBody>
      </p:sp>
    </p:spTree>
    <p:extLst>
      <p:ext uri="{BB962C8B-B14F-4D97-AF65-F5344CB8AC3E}">
        <p14:creationId xmlns:p14="http://schemas.microsoft.com/office/powerpoint/2010/main" val="67706526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title="Clinical Care Received by Adults Receiving HIV Medical Care, 2013 Cycle"/>
          <p:cNvSpPr>
            <a:spLocks noGrp="1"/>
          </p:cNvSpPr>
          <p:nvPr>
            <p:ph type="title"/>
          </p:nvPr>
        </p:nvSpPr>
        <p:spPr>
          <a:xfrm>
            <a:off x="720382" y="301752"/>
            <a:ext cx="7786437" cy="1143000"/>
          </a:xfrm>
        </p:spPr>
        <p:txBody>
          <a:bodyPr anchor="ctr" anchorCtr="0"/>
          <a:lstStyle/>
          <a:p>
            <a:pPr algn="ctr"/>
            <a:r>
              <a:rPr lang="en-US" dirty="0"/>
              <a:t>Clinical Care Received among Adults with Diagnosed HIV, 2015 Cycle</a:t>
            </a:r>
            <a:endParaRPr lang="en-US" sz="2000" dirty="0"/>
          </a:p>
        </p:txBody>
      </p:sp>
      <p:graphicFrame>
        <p:nvGraphicFramePr>
          <p:cNvPr id="8" name="Table 7" descr="In all, 97% of persons received some form of outpatient HIV care in the 12 months prior to the interview and 99% received outpatient HIV care in the 24 months prior to the interview. Outpatient HIV care was defined as any documentation of the following: encounter with an HIV care provider, viral load test result, CD4 test result, HIV resistance test or tropism assay, ART prescription, PCP prophylaxis, or MAC prophylaxis. Approximately 80% were retained in care in the 12 months prior to the interview and 64% were retained in care in the 24 months prior to the interview. Retention in care was defined as at least two elements of outpatient HIV care at least 90 days apart in each 12-month period.&#10;&#10;Overall, an estimated 85% of persons had an antiretroviral therapy prescription documented in the medical record. Of persons who met the clinical criteria to be prescribed Pneumocystis pneumonia (or PCP) prophylaxis, 51% had a prescription for PCP prophylaxis documented in the medical record. Of persons who met the clinical criteria to be prescribed Mycobacterium avium complex (or MAC) prophylaxis, 46% had a prescription for MAC prophylaxis documented in the medical record. 78% of persons received an influenza vaccination. &#10;&#10;Clinical care data were collected using medical record abstractions. Abstraction of medical records occurred at the facility where the participant received most of their HIV care in the 12 months prior to the interview. Medical records were only abstracted at one clinic regardless of how many clinics the participant visited. Additionally, a self-reported encounter with an HIV care provider met the criteria for receipt of outpatient HIV care. "/>
          <p:cNvGraphicFramePr>
            <a:graphicFrameLocks noGrp="1"/>
          </p:cNvGraphicFramePr>
          <p:nvPr>
            <p:extLst>
              <p:ext uri="{D42A27DB-BD31-4B8C-83A1-F6EECF244321}">
                <p14:modId xmlns:p14="http://schemas.microsoft.com/office/powerpoint/2010/main" val="3918108835"/>
              </p:ext>
            </p:extLst>
          </p:nvPr>
        </p:nvGraphicFramePr>
        <p:xfrm>
          <a:off x="662086" y="1444752"/>
          <a:ext cx="7924800" cy="3337560"/>
        </p:xfrm>
        <a:graphic>
          <a:graphicData uri="http://schemas.openxmlformats.org/drawingml/2006/table">
            <a:tbl>
              <a:tblPr firstRow="1" bandRow="1">
                <a:tableStyleId>{2D5ABB26-0587-4C30-8999-92F81FD0307C}</a:tableStyleId>
              </a:tblPr>
              <a:tblGrid>
                <a:gridCol w="5985315">
                  <a:extLst>
                    <a:ext uri="{9D8B030D-6E8A-4147-A177-3AD203B41FA5}">
                      <a16:colId xmlns:a16="http://schemas.microsoft.com/office/drawing/2014/main" val="2216103088"/>
                    </a:ext>
                  </a:extLst>
                </a:gridCol>
                <a:gridCol w="675459">
                  <a:extLst>
                    <a:ext uri="{9D8B030D-6E8A-4147-A177-3AD203B41FA5}">
                      <a16:colId xmlns:a16="http://schemas.microsoft.com/office/drawing/2014/main" val="2950876689"/>
                    </a:ext>
                  </a:extLst>
                </a:gridCol>
                <a:gridCol w="1264026">
                  <a:extLst>
                    <a:ext uri="{9D8B030D-6E8A-4147-A177-3AD203B41FA5}">
                      <a16:colId xmlns:a16="http://schemas.microsoft.com/office/drawing/2014/main" val="2477425536"/>
                    </a:ext>
                  </a:extLst>
                </a:gridCol>
              </a:tblGrid>
              <a:tr h="370840">
                <a:tc>
                  <a:txBody>
                    <a:bodyPr/>
                    <a:lstStyle/>
                    <a:p>
                      <a:endParaRPr lang="en-US" sz="1600" b="1" dirty="0">
                        <a:solidFill>
                          <a:srgbClr val="FFFFFF"/>
                        </a:solidFill>
                      </a:endParaRPr>
                    </a:p>
                  </a:txBody>
                  <a:tcPr anchor="ctr">
                    <a:solidFill>
                      <a:srgbClr val="00928F"/>
                    </a:solidFill>
                  </a:tcPr>
                </a:tc>
                <a:tc>
                  <a:txBody>
                    <a:bodyPr/>
                    <a:lstStyle/>
                    <a:p>
                      <a:pPr algn="ctr"/>
                      <a:r>
                        <a:rPr lang="en-US" sz="1600" b="1" dirty="0">
                          <a:solidFill>
                            <a:srgbClr val="FFFFFF"/>
                          </a:solidFill>
                        </a:rPr>
                        <a:t>%</a:t>
                      </a:r>
                    </a:p>
                  </a:txBody>
                  <a:tcPr anchor="ctr">
                    <a:solidFill>
                      <a:srgbClr val="00928F"/>
                    </a:solidFill>
                  </a:tcPr>
                </a:tc>
                <a:tc>
                  <a:txBody>
                    <a:bodyPr/>
                    <a:lstStyle/>
                    <a:p>
                      <a:pPr algn="ctr"/>
                      <a:r>
                        <a:rPr lang="en-US" sz="1600" b="1" dirty="0">
                          <a:solidFill>
                            <a:srgbClr val="FFFFFF"/>
                          </a:solidFill>
                        </a:rPr>
                        <a:t>95% CI</a:t>
                      </a:r>
                    </a:p>
                  </a:txBody>
                  <a:tcPr anchor="ctr">
                    <a:solidFill>
                      <a:srgbClr val="00928F"/>
                    </a:solidFill>
                  </a:tcPr>
                </a:tc>
                <a:extLst>
                  <a:ext uri="{0D108BD9-81ED-4DB2-BD59-A6C34878D82A}">
                    <a16:rowId xmlns:a16="http://schemas.microsoft.com/office/drawing/2014/main" val="1080652679"/>
                  </a:ext>
                </a:extLst>
              </a:tr>
              <a:tr h="370840">
                <a:tc>
                  <a:txBody>
                    <a:bodyPr/>
                    <a:lstStyle/>
                    <a:p>
                      <a:r>
                        <a:rPr lang="en-US" sz="1600" b="1" dirty="0">
                          <a:solidFill>
                            <a:srgbClr val="000000"/>
                          </a:solidFill>
                        </a:rPr>
                        <a:t>Received</a:t>
                      </a:r>
                      <a:r>
                        <a:rPr lang="en-US" sz="1600" b="1" baseline="0" dirty="0">
                          <a:solidFill>
                            <a:srgbClr val="000000"/>
                          </a:solidFill>
                        </a:rPr>
                        <a:t> outpatient HIV care,  past 12 </a:t>
                      </a:r>
                      <a:r>
                        <a:rPr lang="en-US" sz="1600" b="1" baseline="0" dirty="0" err="1">
                          <a:solidFill>
                            <a:srgbClr val="000000"/>
                          </a:solidFill>
                        </a:rPr>
                        <a:t>months</a:t>
                      </a:r>
                      <a:r>
                        <a:rPr lang="en-US" sz="1600" b="1" baseline="30000" dirty="0" err="1">
                          <a:solidFill>
                            <a:srgbClr val="000000"/>
                          </a:solidFill>
                        </a:rPr>
                        <a:t>a</a:t>
                      </a:r>
                      <a:endParaRPr lang="en-US" sz="1600" b="1" baseline="30000" dirty="0">
                        <a:solidFill>
                          <a:srgbClr val="000000"/>
                        </a:solidFill>
                      </a:endParaRPr>
                    </a:p>
                  </a:txBody>
                  <a:tcPr anchor="ctr"/>
                </a:tc>
                <a:tc>
                  <a:txBody>
                    <a:bodyPr/>
                    <a:lstStyle/>
                    <a:p>
                      <a:pPr algn="ctr"/>
                      <a:r>
                        <a:rPr lang="en-US" sz="1600" b="1" dirty="0">
                          <a:solidFill>
                            <a:srgbClr val="000000"/>
                          </a:solidFill>
                        </a:rPr>
                        <a:t>97</a:t>
                      </a:r>
                    </a:p>
                  </a:txBody>
                  <a:tcPr anchor="ctr"/>
                </a:tc>
                <a:tc>
                  <a:txBody>
                    <a:bodyPr/>
                    <a:lstStyle/>
                    <a:p>
                      <a:pPr algn="ctr"/>
                      <a:r>
                        <a:rPr lang="en-US" sz="1600" b="1" dirty="0">
                          <a:solidFill>
                            <a:srgbClr val="000000"/>
                          </a:solidFill>
                        </a:rPr>
                        <a:t>(96-98)</a:t>
                      </a:r>
                    </a:p>
                  </a:txBody>
                  <a:tcPr anchor="ctr"/>
                </a:tc>
                <a:extLst>
                  <a:ext uri="{0D108BD9-81ED-4DB2-BD59-A6C34878D82A}">
                    <a16:rowId xmlns:a16="http://schemas.microsoft.com/office/drawing/2014/main" val="896276312"/>
                  </a:ext>
                </a:extLst>
              </a:tr>
              <a:tr h="370840">
                <a:tc>
                  <a:txBody>
                    <a:bodyPr/>
                    <a:lstStyle/>
                    <a:p>
                      <a:r>
                        <a:rPr lang="en-US" sz="1600" b="1" dirty="0">
                          <a:solidFill>
                            <a:srgbClr val="000000"/>
                          </a:solidFill>
                        </a:rPr>
                        <a:t>Received</a:t>
                      </a:r>
                      <a:r>
                        <a:rPr lang="en-US" sz="1600" b="1" baseline="0" dirty="0">
                          <a:solidFill>
                            <a:srgbClr val="000000"/>
                          </a:solidFill>
                        </a:rPr>
                        <a:t> outpatient HIV care,  past 24 </a:t>
                      </a:r>
                      <a:r>
                        <a:rPr lang="en-US" sz="1600" b="1" baseline="0" dirty="0" err="1">
                          <a:solidFill>
                            <a:srgbClr val="000000"/>
                          </a:solidFill>
                        </a:rPr>
                        <a:t>months</a:t>
                      </a:r>
                      <a:r>
                        <a:rPr lang="en-US" sz="1600" b="1" baseline="30000" dirty="0" err="1">
                          <a:solidFill>
                            <a:srgbClr val="000000"/>
                          </a:solidFill>
                        </a:rPr>
                        <a:t>a</a:t>
                      </a:r>
                      <a:endParaRPr lang="en-US" sz="1600" b="1" baseline="30000" dirty="0">
                        <a:solidFill>
                          <a:srgbClr val="000000"/>
                        </a:solidFill>
                      </a:endParaRPr>
                    </a:p>
                  </a:txBody>
                  <a:tcPr anchor="ctr"/>
                </a:tc>
                <a:tc>
                  <a:txBody>
                    <a:bodyPr/>
                    <a:lstStyle/>
                    <a:p>
                      <a:pPr algn="ctr"/>
                      <a:r>
                        <a:rPr lang="en-US" sz="1600" b="1" dirty="0">
                          <a:solidFill>
                            <a:srgbClr val="000000"/>
                          </a:solidFill>
                        </a:rPr>
                        <a:t>99</a:t>
                      </a:r>
                    </a:p>
                  </a:txBody>
                  <a:tcPr anchor="ctr"/>
                </a:tc>
                <a:tc>
                  <a:txBody>
                    <a:bodyPr/>
                    <a:lstStyle/>
                    <a:p>
                      <a:pPr algn="ctr"/>
                      <a:r>
                        <a:rPr lang="en-US" sz="1600" b="1" dirty="0">
                          <a:solidFill>
                            <a:srgbClr val="000000"/>
                          </a:solidFill>
                        </a:rPr>
                        <a:t>(98-99)</a:t>
                      </a:r>
                    </a:p>
                  </a:txBody>
                  <a:tcPr anchor="ctr"/>
                </a:tc>
                <a:extLst>
                  <a:ext uri="{0D108BD9-81ED-4DB2-BD59-A6C34878D82A}">
                    <a16:rowId xmlns:a16="http://schemas.microsoft.com/office/drawing/2014/main" val="2869634354"/>
                  </a:ext>
                </a:extLst>
              </a:tr>
              <a:tr h="370840">
                <a:tc>
                  <a:txBody>
                    <a:bodyPr/>
                    <a:lstStyle/>
                    <a:p>
                      <a:r>
                        <a:rPr lang="en-US" sz="1600" b="1" dirty="0">
                          <a:solidFill>
                            <a:srgbClr val="000000"/>
                          </a:solidFill>
                        </a:rPr>
                        <a:t>Retained</a:t>
                      </a:r>
                      <a:r>
                        <a:rPr lang="en-US" sz="1600" b="1" baseline="0" dirty="0">
                          <a:solidFill>
                            <a:srgbClr val="000000"/>
                          </a:solidFill>
                        </a:rPr>
                        <a:t> in HIV care,  past 12 </a:t>
                      </a:r>
                      <a:r>
                        <a:rPr lang="en-US" sz="1600" b="1" baseline="0" dirty="0" err="1">
                          <a:solidFill>
                            <a:srgbClr val="000000"/>
                          </a:solidFill>
                        </a:rPr>
                        <a:t>months</a:t>
                      </a:r>
                      <a:r>
                        <a:rPr lang="en-US" sz="1600" b="1" baseline="30000" dirty="0" err="1">
                          <a:solidFill>
                            <a:srgbClr val="000000"/>
                          </a:solidFill>
                        </a:rPr>
                        <a:t>b</a:t>
                      </a:r>
                      <a:endParaRPr lang="en-US" sz="1600" b="1" baseline="30000" dirty="0">
                        <a:solidFill>
                          <a:srgbClr val="000000"/>
                        </a:solidFill>
                      </a:endParaRPr>
                    </a:p>
                  </a:txBody>
                  <a:tcPr anchor="ctr"/>
                </a:tc>
                <a:tc>
                  <a:txBody>
                    <a:bodyPr/>
                    <a:lstStyle/>
                    <a:p>
                      <a:pPr algn="ctr"/>
                      <a:r>
                        <a:rPr lang="en-US" sz="1600" b="1" dirty="0">
                          <a:solidFill>
                            <a:srgbClr val="000000"/>
                          </a:solidFill>
                        </a:rPr>
                        <a:t>80</a:t>
                      </a:r>
                    </a:p>
                  </a:txBody>
                  <a:tcPr anchor="ctr"/>
                </a:tc>
                <a:tc>
                  <a:txBody>
                    <a:bodyPr/>
                    <a:lstStyle/>
                    <a:p>
                      <a:pPr algn="ctr"/>
                      <a:r>
                        <a:rPr lang="en-US" sz="1600" b="1" dirty="0">
                          <a:solidFill>
                            <a:srgbClr val="000000"/>
                          </a:solidFill>
                        </a:rPr>
                        <a:t>(77-83)</a:t>
                      </a:r>
                    </a:p>
                  </a:txBody>
                  <a:tcPr anchor="ctr"/>
                </a:tc>
                <a:extLst>
                  <a:ext uri="{0D108BD9-81ED-4DB2-BD59-A6C34878D82A}">
                    <a16:rowId xmlns:a16="http://schemas.microsoft.com/office/drawing/2014/main" val="3298749030"/>
                  </a:ext>
                </a:extLst>
              </a:tr>
              <a:tr h="370840">
                <a:tc>
                  <a:txBody>
                    <a:bodyPr/>
                    <a:lstStyle/>
                    <a:p>
                      <a:r>
                        <a:rPr lang="en-US" sz="1600" b="1" baseline="0" dirty="0">
                          <a:solidFill>
                            <a:srgbClr val="000000"/>
                          </a:solidFill>
                        </a:rPr>
                        <a:t>Retained in HIV care,  past 24 </a:t>
                      </a:r>
                      <a:r>
                        <a:rPr lang="en-US" sz="1600" b="1" baseline="0" dirty="0" err="1">
                          <a:solidFill>
                            <a:srgbClr val="000000"/>
                          </a:solidFill>
                        </a:rPr>
                        <a:t>months</a:t>
                      </a:r>
                      <a:r>
                        <a:rPr lang="en-US" sz="1600" b="1" baseline="30000" dirty="0" err="1">
                          <a:solidFill>
                            <a:srgbClr val="000000"/>
                          </a:solidFill>
                        </a:rPr>
                        <a:t>b</a:t>
                      </a:r>
                      <a:endParaRPr lang="en-US" sz="1600" b="1" baseline="30000" dirty="0">
                        <a:solidFill>
                          <a:srgbClr val="000000"/>
                        </a:solidFill>
                      </a:endParaRPr>
                    </a:p>
                  </a:txBody>
                  <a:tcPr anchor="ctr"/>
                </a:tc>
                <a:tc>
                  <a:txBody>
                    <a:bodyPr/>
                    <a:lstStyle/>
                    <a:p>
                      <a:pPr algn="ctr"/>
                      <a:r>
                        <a:rPr lang="en-US" sz="1600" b="1" dirty="0">
                          <a:solidFill>
                            <a:srgbClr val="000000"/>
                          </a:solidFill>
                        </a:rPr>
                        <a:t>64</a:t>
                      </a:r>
                    </a:p>
                  </a:txBody>
                  <a:tcPr anchor="ctr"/>
                </a:tc>
                <a:tc>
                  <a:txBody>
                    <a:bodyPr/>
                    <a:lstStyle/>
                    <a:p>
                      <a:pPr algn="ctr"/>
                      <a:r>
                        <a:rPr lang="en-US" sz="1600" b="1" dirty="0">
                          <a:solidFill>
                            <a:srgbClr val="000000"/>
                          </a:solidFill>
                        </a:rPr>
                        <a:t>(60-68)</a:t>
                      </a:r>
                    </a:p>
                  </a:txBody>
                  <a:tcPr anchor="ctr"/>
                </a:tc>
                <a:extLst>
                  <a:ext uri="{0D108BD9-81ED-4DB2-BD59-A6C34878D82A}">
                    <a16:rowId xmlns:a16="http://schemas.microsoft.com/office/drawing/2014/main" val="1739098251"/>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Prescribed antiretroviral therapy</a:t>
                      </a:r>
                      <a:endParaRPr lang="en-US" sz="1600" b="1" baseline="30000" dirty="0">
                        <a:solidFill>
                          <a:srgbClr val="000000"/>
                        </a:solidFill>
                      </a:endParaRPr>
                    </a:p>
                  </a:txBody>
                  <a:tcPr anchor="ctr"/>
                </a:tc>
                <a:tc>
                  <a:txBody>
                    <a:bodyPr/>
                    <a:lstStyle/>
                    <a:p>
                      <a:pPr algn="ctr"/>
                      <a:r>
                        <a:rPr lang="en-US" sz="1600" b="1" dirty="0">
                          <a:solidFill>
                            <a:srgbClr val="000000"/>
                          </a:solidFill>
                        </a:rPr>
                        <a:t>85</a:t>
                      </a:r>
                    </a:p>
                  </a:txBody>
                  <a:tcPr anchor="ctr"/>
                </a:tc>
                <a:tc>
                  <a:txBody>
                    <a:bodyPr/>
                    <a:lstStyle/>
                    <a:p>
                      <a:pPr algn="ctr"/>
                      <a:r>
                        <a:rPr lang="en-US" sz="1600" b="1" dirty="0">
                          <a:solidFill>
                            <a:srgbClr val="000000"/>
                          </a:solidFill>
                        </a:rPr>
                        <a:t>(84-87)</a:t>
                      </a:r>
                    </a:p>
                  </a:txBody>
                  <a:tcPr anchor="ctr"/>
                </a:tc>
                <a:extLst>
                  <a:ext uri="{0D108BD9-81ED-4DB2-BD59-A6C34878D82A}">
                    <a16:rowId xmlns:a16="http://schemas.microsoft.com/office/drawing/2014/main" val="40791598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Prescribed </a:t>
                      </a:r>
                      <a:r>
                        <a:rPr lang="en-US" sz="1600" b="1" dirty="0" err="1">
                          <a:solidFill>
                            <a:srgbClr val="000000"/>
                          </a:solidFill>
                        </a:rPr>
                        <a:t>PCP</a:t>
                      </a:r>
                      <a:r>
                        <a:rPr lang="en-US" sz="1600" b="1" baseline="30000" dirty="0" err="1">
                          <a:solidFill>
                            <a:srgbClr val="000000"/>
                          </a:solidFill>
                        </a:rPr>
                        <a:t>c</a:t>
                      </a:r>
                      <a:r>
                        <a:rPr lang="en-US" sz="1600" b="1" dirty="0">
                          <a:solidFill>
                            <a:srgbClr val="000000"/>
                          </a:solidFill>
                        </a:rPr>
                        <a:t> </a:t>
                      </a:r>
                      <a:r>
                        <a:rPr lang="en-US" sz="1600" b="1" dirty="0" err="1">
                          <a:solidFill>
                            <a:srgbClr val="000000"/>
                          </a:solidFill>
                        </a:rPr>
                        <a:t>prophylaxis</a:t>
                      </a:r>
                      <a:r>
                        <a:rPr lang="en-US" sz="1600" b="1" baseline="30000" dirty="0" err="1">
                          <a:solidFill>
                            <a:srgbClr val="000000"/>
                          </a:solidFill>
                        </a:rPr>
                        <a:t>d</a:t>
                      </a:r>
                      <a:endParaRPr lang="en-US" sz="1600" b="1" baseline="30000" dirty="0">
                        <a:solidFill>
                          <a:srgbClr val="000000"/>
                        </a:solidFill>
                      </a:endParaRPr>
                    </a:p>
                  </a:txBody>
                  <a:tcPr anchor="ctr"/>
                </a:tc>
                <a:tc>
                  <a:txBody>
                    <a:bodyPr/>
                    <a:lstStyle/>
                    <a:p>
                      <a:pPr algn="ctr"/>
                      <a:r>
                        <a:rPr lang="en-US" sz="1600" b="1" dirty="0">
                          <a:solidFill>
                            <a:srgbClr val="000000"/>
                          </a:solidFill>
                        </a:rPr>
                        <a:t>51</a:t>
                      </a:r>
                    </a:p>
                  </a:txBody>
                  <a:tcPr anchor="ctr"/>
                </a:tc>
                <a:tc>
                  <a:txBody>
                    <a:bodyPr/>
                    <a:lstStyle/>
                    <a:p>
                      <a:pPr algn="ctr"/>
                      <a:r>
                        <a:rPr lang="en-US" sz="1600" b="1" dirty="0">
                          <a:solidFill>
                            <a:srgbClr val="000000"/>
                          </a:solidFill>
                        </a:rPr>
                        <a:t>(40-62)</a:t>
                      </a:r>
                    </a:p>
                  </a:txBody>
                  <a:tcPr anchor="ctr"/>
                </a:tc>
                <a:extLst>
                  <a:ext uri="{0D108BD9-81ED-4DB2-BD59-A6C34878D82A}">
                    <a16:rowId xmlns:a16="http://schemas.microsoft.com/office/drawing/2014/main" val="3739498793"/>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Prescribed </a:t>
                      </a:r>
                      <a:r>
                        <a:rPr lang="en-US" sz="1600" b="1" dirty="0" err="1">
                          <a:solidFill>
                            <a:srgbClr val="000000"/>
                          </a:solidFill>
                        </a:rPr>
                        <a:t>MAC</a:t>
                      </a:r>
                      <a:r>
                        <a:rPr lang="en-US" sz="1600" b="1" baseline="30000" dirty="0" err="1">
                          <a:solidFill>
                            <a:srgbClr val="000000"/>
                          </a:solidFill>
                        </a:rPr>
                        <a:t>e</a:t>
                      </a:r>
                      <a:r>
                        <a:rPr lang="en-US" sz="1600" b="1" dirty="0">
                          <a:solidFill>
                            <a:srgbClr val="000000"/>
                          </a:solidFill>
                        </a:rPr>
                        <a:t> </a:t>
                      </a:r>
                      <a:r>
                        <a:rPr lang="en-US" sz="1600" b="1" dirty="0" err="1">
                          <a:solidFill>
                            <a:srgbClr val="000000"/>
                          </a:solidFill>
                        </a:rPr>
                        <a:t>prophylaxis</a:t>
                      </a:r>
                      <a:r>
                        <a:rPr lang="en-US" sz="1600" b="1" baseline="30000" dirty="0" err="1">
                          <a:solidFill>
                            <a:srgbClr val="000000"/>
                          </a:solidFill>
                        </a:rPr>
                        <a:t>f</a:t>
                      </a:r>
                      <a:endParaRPr lang="en-US" sz="1600" b="1" baseline="30000" dirty="0">
                        <a:solidFill>
                          <a:srgbClr val="000000"/>
                        </a:solidFill>
                      </a:endParaRPr>
                    </a:p>
                  </a:txBody>
                  <a:tcPr anchor="ctr"/>
                </a:tc>
                <a:tc>
                  <a:txBody>
                    <a:bodyPr/>
                    <a:lstStyle/>
                    <a:p>
                      <a:pPr algn="ctr"/>
                      <a:r>
                        <a:rPr lang="en-US" sz="1600" b="1" dirty="0">
                          <a:solidFill>
                            <a:srgbClr val="000000"/>
                          </a:solidFill>
                        </a:rPr>
                        <a:t>46</a:t>
                      </a:r>
                    </a:p>
                  </a:txBody>
                  <a:tcPr anchor="ctr"/>
                </a:tc>
                <a:tc>
                  <a:txBody>
                    <a:bodyPr/>
                    <a:lstStyle/>
                    <a:p>
                      <a:pPr algn="ctr"/>
                      <a:r>
                        <a:rPr lang="en-US" sz="1600" b="1" dirty="0">
                          <a:solidFill>
                            <a:srgbClr val="000000"/>
                          </a:solidFill>
                        </a:rPr>
                        <a:t>(33-58)</a:t>
                      </a:r>
                    </a:p>
                  </a:txBody>
                  <a:tcPr anchor="ctr"/>
                </a:tc>
                <a:extLst>
                  <a:ext uri="{0D108BD9-81ED-4DB2-BD59-A6C34878D82A}">
                    <a16:rowId xmlns:a16="http://schemas.microsoft.com/office/drawing/2014/main" val="4141002471"/>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Received</a:t>
                      </a:r>
                      <a:r>
                        <a:rPr lang="en-US" sz="1600" b="1" baseline="0" dirty="0">
                          <a:solidFill>
                            <a:srgbClr val="000000"/>
                          </a:solidFill>
                        </a:rPr>
                        <a:t> influenza vaccination</a:t>
                      </a:r>
                      <a:endParaRPr lang="en-US" sz="1600" b="1" baseline="30000" dirty="0">
                        <a:solidFill>
                          <a:srgbClr val="000000"/>
                        </a:solidFill>
                      </a:endParaRPr>
                    </a:p>
                  </a:txBody>
                  <a:tcPr anchor="ctr"/>
                </a:tc>
                <a:tc>
                  <a:txBody>
                    <a:bodyPr/>
                    <a:lstStyle/>
                    <a:p>
                      <a:pPr algn="ctr"/>
                      <a:r>
                        <a:rPr lang="en-US" sz="1600" b="1" dirty="0">
                          <a:solidFill>
                            <a:srgbClr val="000000"/>
                          </a:solidFill>
                        </a:rPr>
                        <a:t>78</a:t>
                      </a:r>
                    </a:p>
                  </a:txBody>
                  <a:tcPr anchor="ctr"/>
                </a:tc>
                <a:tc>
                  <a:txBody>
                    <a:bodyPr/>
                    <a:lstStyle/>
                    <a:p>
                      <a:pPr algn="ctr"/>
                      <a:r>
                        <a:rPr lang="en-US" sz="1600" b="1" dirty="0">
                          <a:solidFill>
                            <a:srgbClr val="000000"/>
                          </a:solidFill>
                        </a:rPr>
                        <a:t>(75-81)</a:t>
                      </a:r>
                    </a:p>
                  </a:txBody>
                  <a:tcPr anchor="ctr"/>
                </a:tc>
                <a:extLst>
                  <a:ext uri="{0D108BD9-81ED-4DB2-BD59-A6C34878D82A}">
                    <a16:rowId xmlns:a16="http://schemas.microsoft.com/office/drawing/2014/main" val="1527952375"/>
                  </a:ext>
                </a:extLst>
              </a:tr>
            </a:tbl>
          </a:graphicData>
        </a:graphic>
      </p:graphicFrame>
      <p:sp>
        <p:nvSpPr>
          <p:cNvPr id="7" name="TextBox 6"/>
          <p:cNvSpPr txBox="1"/>
          <p:nvPr/>
        </p:nvSpPr>
        <p:spPr>
          <a:xfrm>
            <a:off x="585886" y="5230526"/>
            <a:ext cx="8001000" cy="1384995"/>
          </a:xfrm>
          <a:prstGeom prst="rect">
            <a:avLst/>
          </a:prstGeom>
          <a:noFill/>
        </p:spPr>
        <p:txBody>
          <a:bodyPr wrap="square" rtlCol="0">
            <a:spAutoFit/>
          </a:bodyPr>
          <a:lstStyle/>
          <a:p>
            <a:pPr marL="53975" indent="-53975"/>
            <a:r>
              <a:rPr lang="en-US" sz="1200" baseline="30000" dirty="0">
                <a:solidFill>
                  <a:srgbClr val="000000"/>
                </a:solidFill>
                <a:latin typeface="Calibri" panose="020F0502020204030204" pitchFamily="34" charset="0"/>
              </a:rPr>
              <a:t>a</a:t>
            </a:r>
            <a:r>
              <a:rPr lang="en-US" sz="1200" dirty="0">
                <a:solidFill>
                  <a:srgbClr val="000000"/>
                </a:solidFill>
                <a:latin typeface="Calibri" panose="020F0502020204030204" pitchFamily="34" charset="0"/>
              </a:rPr>
              <a:t> Outpatient HIV care was defined as any documentation of the following: encounter with an HIV care provider, viral load test result, CD4 test result, HIV resistance test or tropism assay, ART prescription, PCP prophylaxis, or MAC prophylaxis</a:t>
            </a:r>
          </a:p>
          <a:p>
            <a:r>
              <a:rPr lang="en-US" sz="1200" baseline="30000" dirty="0">
                <a:solidFill>
                  <a:srgbClr val="000000"/>
                </a:solidFill>
                <a:latin typeface="Calibri" panose="020F0502020204030204" pitchFamily="34" charset="0"/>
              </a:rPr>
              <a:t>b</a:t>
            </a:r>
            <a:r>
              <a:rPr lang="en-US" sz="1200" dirty="0">
                <a:solidFill>
                  <a:srgbClr val="000000"/>
                </a:solidFill>
                <a:latin typeface="Calibri" panose="020F0502020204030204" pitchFamily="34" charset="0"/>
              </a:rPr>
              <a:t> Two elements of outpatient HIV care at least 90 days apart in each 12-month period</a:t>
            </a:r>
          </a:p>
          <a:p>
            <a:r>
              <a:rPr lang="en-US" sz="1200" baseline="30000" dirty="0">
                <a:solidFill>
                  <a:srgbClr val="000000"/>
                </a:solidFill>
                <a:latin typeface="Calibri" panose="020F0502020204030204" pitchFamily="34" charset="0"/>
              </a:rPr>
              <a:t>c</a:t>
            </a:r>
            <a:r>
              <a:rPr lang="en-US" sz="1200" dirty="0">
                <a:solidFill>
                  <a:srgbClr val="000000"/>
                </a:solidFill>
                <a:latin typeface="Calibri" panose="020F0502020204030204" pitchFamily="34" charset="0"/>
              </a:rPr>
              <a:t> </a:t>
            </a:r>
            <a:r>
              <a:rPr lang="en-US" sz="1200" i="1" dirty="0">
                <a:solidFill>
                  <a:srgbClr val="000000"/>
                </a:solidFill>
                <a:latin typeface="Calibri" panose="020F0502020204030204" pitchFamily="34" charset="0"/>
              </a:rPr>
              <a:t>Pneumocystis </a:t>
            </a:r>
            <a:r>
              <a:rPr lang="en-US" sz="1200" dirty="0">
                <a:solidFill>
                  <a:srgbClr val="000000"/>
                </a:solidFill>
                <a:latin typeface="Calibri" panose="020F0502020204030204" pitchFamily="34" charset="0"/>
              </a:rPr>
              <a:t>pneumonia </a:t>
            </a:r>
          </a:p>
          <a:p>
            <a:r>
              <a:rPr lang="en-US" sz="1200" baseline="30000" dirty="0">
                <a:solidFill>
                  <a:srgbClr val="000000"/>
                </a:solidFill>
                <a:latin typeface="Calibri" panose="020F0502020204030204" pitchFamily="34" charset="0"/>
              </a:rPr>
              <a:t>d</a:t>
            </a:r>
            <a:r>
              <a:rPr lang="en-US" sz="1200" dirty="0">
                <a:solidFill>
                  <a:srgbClr val="000000"/>
                </a:solidFill>
                <a:latin typeface="Calibri" panose="020F0502020204030204" pitchFamily="34" charset="0"/>
              </a:rPr>
              <a:t> Among persons with CD4 cell count &lt;200 cells/µL</a:t>
            </a:r>
          </a:p>
          <a:p>
            <a:r>
              <a:rPr lang="en-US" sz="1200" baseline="30000" dirty="0">
                <a:solidFill>
                  <a:srgbClr val="000000"/>
                </a:solidFill>
                <a:latin typeface="Calibri" panose="020F0502020204030204" pitchFamily="34" charset="0"/>
              </a:rPr>
              <a:t>e</a:t>
            </a:r>
            <a:r>
              <a:rPr lang="en-US" sz="1200" dirty="0">
                <a:solidFill>
                  <a:srgbClr val="000000"/>
                </a:solidFill>
                <a:latin typeface="Calibri" panose="020F0502020204030204" pitchFamily="34" charset="0"/>
              </a:rPr>
              <a:t> </a:t>
            </a:r>
            <a:r>
              <a:rPr lang="en-US" sz="1200" i="1" dirty="0">
                <a:solidFill>
                  <a:srgbClr val="000000"/>
                </a:solidFill>
                <a:latin typeface="Calibri" panose="020F0502020204030204" pitchFamily="34" charset="0"/>
              </a:rPr>
              <a:t>Mycobacterium </a:t>
            </a:r>
            <a:r>
              <a:rPr lang="en-US" sz="1200" i="1" dirty="0" err="1">
                <a:solidFill>
                  <a:srgbClr val="000000"/>
                </a:solidFill>
                <a:latin typeface="Calibri" panose="020F0502020204030204" pitchFamily="34" charset="0"/>
              </a:rPr>
              <a:t>avium</a:t>
            </a:r>
            <a:r>
              <a:rPr lang="en-US" sz="1200" i="1" dirty="0">
                <a:solidFill>
                  <a:srgbClr val="000000"/>
                </a:solidFill>
                <a:latin typeface="Calibri" panose="020F0502020204030204" pitchFamily="34" charset="0"/>
              </a:rPr>
              <a:t> </a:t>
            </a:r>
            <a:r>
              <a:rPr lang="en-US" sz="1200" dirty="0">
                <a:solidFill>
                  <a:srgbClr val="000000"/>
                </a:solidFill>
                <a:latin typeface="Calibri" panose="020F0502020204030204" pitchFamily="34" charset="0"/>
              </a:rPr>
              <a:t>complex </a:t>
            </a:r>
          </a:p>
          <a:p>
            <a:r>
              <a:rPr lang="en-US" sz="1200" baseline="30000" dirty="0">
                <a:solidFill>
                  <a:srgbClr val="000000"/>
                </a:solidFill>
                <a:latin typeface="Calibri" panose="020F0502020204030204" pitchFamily="34" charset="0"/>
              </a:rPr>
              <a:t>f</a:t>
            </a:r>
            <a:r>
              <a:rPr lang="en-US" sz="1200" dirty="0">
                <a:solidFill>
                  <a:srgbClr val="000000"/>
                </a:solidFill>
                <a:latin typeface="Calibri" panose="020F0502020204030204" pitchFamily="34" charset="0"/>
              </a:rPr>
              <a:t> Among persons with CD4 cell count &lt;50 cells/µL</a:t>
            </a:r>
          </a:p>
        </p:txBody>
      </p:sp>
    </p:spTree>
    <p:extLst>
      <p:ext uri="{BB962C8B-B14F-4D97-AF65-F5344CB8AC3E}">
        <p14:creationId xmlns:p14="http://schemas.microsoft.com/office/powerpoint/2010/main" val="339669655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049" y="301752"/>
            <a:ext cx="8095602" cy="1143000"/>
          </a:xfrm>
        </p:spPr>
        <p:txBody>
          <a:bodyPr anchor="ctr" anchorCtr="0"/>
          <a:lstStyle/>
          <a:p>
            <a:pPr algn="ctr"/>
            <a:r>
              <a:rPr lang="en-US" dirty="0"/>
              <a:t>Emergency Department and Hospital Admissions among Adults with Diagnosed HIV, 2015 Cycle</a:t>
            </a:r>
            <a:endParaRPr lang="en-US" sz="2000" dirty="0"/>
          </a:p>
        </p:txBody>
      </p:sp>
      <p:graphicFrame>
        <p:nvGraphicFramePr>
          <p:cNvPr id="5" name="Table 4" descr="In all, 36% of persons had at least 1 visit to an emergency department in the 12 months prior to the interview and 16% were admitted to the hospital in the 12 months prior to the interview.&#10;&#10;Emergency department and hospital admissions data were collected using in-person or telephone interviews. "/>
          <p:cNvGraphicFramePr>
            <a:graphicFrameLocks noGrp="1"/>
          </p:cNvGraphicFramePr>
          <p:nvPr>
            <p:extLst>
              <p:ext uri="{D42A27DB-BD31-4B8C-83A1-F6EECF244321}">
                <p14:modId xmlns:p14="http://schemas.microsoft.com/office/powerpoint/2010/main" val="1888497514"/>
              </p:ext>
            </p:extLst>
          </p:nvPr>
        </p:nvGraphicFramePr>
        <p:xfrm>
          <a:off x="605289" y="1444752"/>
          <a:ext cx="7819121" cy="2992120"/>
        </p:xfrm>
        <a:graphic>
          <a:graphicData uri="http://schemas.openxmlformats.org/drawingml/2006/table">
            <a:tbl>
              <a:tblPr firstRow="1" bandRow="1">
                <a:tableStyleId>{2D5ABB26-0587-4C30-8999-92F81FD0307C}</a:tableStyleId>
              </a:tblPr>
              <a:tblGrid>
                <a:gridCol w="5905500">
                  <a:extLst>
                    <a:ext uri="{9D8B030D-6E8A-4147-A177-3AD203B41FA5}">
                      <a16:colId xmlns:a16="http://schemas.microsoft.com/office/drawing/2014/main" val="2216103088"/>
                    </a:ext>
                  </a:extLst>
                </a:gridCol>
                <a:gridCol w="666451">
                  <a:extLst>
                    <a:ext uri="{9D8B030D-6E8A-4147-A177-3AD203B41FA5}">
                      <a16:colId xmlns:a16="http://schemas.microsoft.com/office/drawing/2014/main" val="2950876689"/>
                    </a:ext>
                  </a:extLst>
                </a:gridCol>
                <a:gridCol w="1247170">
                  <a:extLst>
                    <a:ext uri="{9D8B030D-6E8A-4147-A177-3AD203B41FA5}">
                      <a16:colId xmlns:a16="http://schemas.microsoft.com/office/drawing/2014/main" val="2477425536"/>
                    </a:ext>
                  </a:extLst>
                </a:gridCol>
              </a:tblGrid>
              <a:tr h="370840">
                <a:tc>
                  <a:txBody>
                    <a:bodyPr/>
                    <a:lstStyle/>
                    <a:p>
                      <a:endParaRPr lang="en-US" sz="1600" b="1" dirty="0">
                        <a:solidFill>
                          <a:srgbClr val="FFFFFF"/>
                        </a:solidFill>
                      </a:endParaRPr>
                    </a:p>
                  </a:txBody>
                  <a:tcPr anchor="ctr">
                    <a:solidFill>
                      <a:srgbClr val="00928F"/>
                    </a:solidFill>
                  </a:tcPr>
                </a:tc>
                <a:tc>
                  <a:txBody>
                    <a:bodyPr/>
                    <a:lstStyle/>
                    <a:p>
                      <a:pPr algn="ctr"/>
                      <a:r>
                        <a:rPr lang="en-US" sz="1600" b="1" dirty="0">
                          <a:solidFill>
                            <a:srgbClr val="FFFFFF"/>
                          </a:solidFill>
                        </a:rPr>
                        <a:t>%</a:t>
                      </a:r>
                    </a:p>
                  </a:txBody>
                  <a:tcPr anchor="ctr">
                    <a:solidFill>
                      <a:srgbClr val="00928F"/>
                    </a:solidFill>
                  </a:tcPr>
                </a:tc>
                <a:tc>
                  <a:txBody>
                    <a:bodyPr/>
                    <a:lstStyle/>
                    <a:p>
                      <a:pPr algn="ctr"/>
                      <a:r>
                        <a:rPr lang="en-US" sz="1600" b="1" dirty="0">
                          <a:solidFill>
                            <a:srgbClr val="FFFFFF"/>
                          </a:solidFill>
                        </a:rPr>
                        <a:t>95% CI</a:t>
                      </a:r>
                    </a:p>
                  </a:txBody>
                  <a:tcPr anchor="ctr">
                    <a:solidFill>
                      <a:srgbClr val="00928F"/>
                    </a:solidFill>
                  </a:tcPr>
                </a:tc>
                <a:extLst>
                  <a:ext uri="{0D108BD9-81ED-4DB2-BD59-A6C34878D82A}">
                    <a16:rowId xmlns:a16="http://schemas.microsoft.com/office/drawing/2014/main" val="1080652679"/>
                  </a:ext>
                </a:extLst>
              </a:tr>
              <a:tr h="370840">
                <a:tc>
                  <a:txBody>
                    <a:bodyPr/>
                    <a:lstStyle/>
                    <a:p>
                      <a:r>
                        <a:rPr lang="en-US" sz="1600" b="1" dirty="0">
                          <a:solidFill>
                            <a:srgbClr val="000000"/>
                          </a:solidFill>
                        </a:rPr>
                        <a:t>Number of visits to emergency department </a:t>
                      </a:r>
                    </a:p>
                    <a:p>
                      <a:r>
                        <a:rPr lang="en-US" sz="1600" b="1" dirty="0">
                          <a:solidFill>
                            <a:srgbClr val="000000"/>
                          </a:solidFill>
                        </a:rPr>
                        <a:t>   0</a:t>
                      </a:r>
                    </a:p>
                    <a:p>
                      <a:r>
                        <a:rPr lang="en-US" sz="1600" b="1" dirty="0">
                          <a:solidFill>
                            <a:srgbClr val="000000"/>
                          </a:solidFill>
                        </a:rPr>
                        <a:t>   1</a:t>
                      </a:r>
                    </a:p>
                    <a:p>
                      <a:r>
                        <a:rPr lang="en-US" sz="1600" b="1" dirty="0">
                          <a:solidFill>
                            <a:srgbClr val="000000"/>
                          </a:solidFill>
                        </a:rPr>
                        <a:t>   2-4</a:t>
                      </a:r>
                    </a:p>
                    <a:p>
                      <a:r>
                        <a:rPr lang="en-US" sz="1600" b="1" dirty="0">
                          <a:solidFill>
                            <a:srgbClr val="000000"/>
                          </a:solidFill>
                        </a:rPr>
                        <a:t>   ≥5</a:t>
                      </a:r>
                    </a:p>
                  </a:txBody>
                  <a:tcPr anchor="ctr"/>
                </a:tc>
                <a:tc>
                  <a:txBody>
                    <a:bodyPr/>
                    <a:lstStyle/>
                    <a:p>
                      <a:pPr algn="ctr"/>
                      <a:endParaRPr lang="en-US" sz="1600" b="1" dirty="0">
                        <a:solidFill>
                          <a:srgbClr val="000000"/>
                        </a:solidFill>
                      </a:endParaRPr>
                    </a:p>
                    <a:p>
                      <a:pPr algn="ctr"/>
                      <a:r>
                        <a:rPr lang="en-US" sz="1600" b="1" dirty="0">
                          <a:solidFill>
                            <a:srgbClr val="000000"/>
                          </a:solidFill>
                        </a:rPr>
                        <a:t>64</a:t>
                      </a:r>
                    </a:p>
                    <a:p>
                      <a:pPr algn="ctr"/>
                      <a:r>
                        <a:rPr lang="en-US" sz="1600" b="1" dirty="0">
                          <a:solidFill>
                            <a:srgbClr val="000000"/>
                          </a:solidFill>
                        </a:rPr>
                        <a:t>18</a:t>
                      </a:r>
                    </a:p>
                    <a:p>
                      <a:pPr algn="ctr"/>
                      <a:r>
                        <a:rPr lang="en-US" sz="1600" b="1" dirty="0">
                          <a:solidFill>
                            <a:srgbClr val="000000"/>
                          </a:solidFill>
                        </a:rPr>
                        <a:t>16</a:t>
                      </a:r>
                    </a:p>
                    <a:p>
                      <a:pPr algn="ctr"/>
                      <a:r>
                        <a:rPr lang="en-US" sz="1600" b="1" dirty="0">
                          <a:solidFill>
                            <a:srgbClr val="000000"/>
                          </a:solidFill>
                        </a:rPr>
                        <a:t>3</a:t>
                      </a:r>
                    </a:p>
                  </a:txBody>
                  <a:tcPr/>
                </a:tc>
                <a:tc>
                  <a:txBody>
                    <a:bodyPr/>
                    <a:lstStyle/>
                    <a:p>
                      <a:pPr algn="ctr"/>
                      <a:endParaRPr lang="en-US" sz="1600" b="1" dirty="0">
                        <a:solidFill>
                          <a:srgbClr val="000000"/>
                        </a:solidFill>
                      </a:endParaRPr>
                    </a:p>
                    <a:p>
                      <a:pPr algn="ctr"/>
                      <a:r>
                        <a:rPr lang="en-US" sz="1600" b="1" dirty="0">
                          <a:solidFill>
                            <a:srgbClr val="000000"/>
                          </a:solidFill>
                        </a:rPr>
                        <a:t>(60-67)</a:t>
                      </a:r>
                    </a:p>
                    <a:p>
                      <a:pPr algn="ctr"/>
                      <a:r>
                        <a:rPr lang="en-US" sz="1600" b="1" dirty="0">
                          <a:solidFill>
                            <a:srgbClr val="000000"/>
                          </a:solidFill>
                        </a:rPr>
                        <a:t>(16-19)</a:t>
                      </a:r>
                    </a:p>
                    <a:p>
                      <a:pPr algn="ctr"/>
                      <a:r>
                        <a:rPr lang="en-US" sz="1600" b="1" dirty="0">
                          <a:solidFill>
                            <a:srgbClr val="000000"/>
                          </a:solidFill>
                        </a:rPr>
                        <a:t>(13-18)</a:t>
                      </a:r>
                    </a:p>
                    <a:p>
                      <a:pPr algn="ctr"/>
                      <a:r>
                        <a:rPr lang="en-US" sz="1600" b="1" dirty="0">
                          <a:solidFill>
                            <a:srgbClr val="000000"/>
                          </a:solidFill>
                        </a:rPr>
                        <a:t>(2-4)</a:t>
                      </a:r>
                    </a:p>
                  </a:txBody>
                  <a:tcPr/>
                </a:tc>
                <a:extLst>
                  <a:ext uri="{0D108BD9-81ED-4DB2-BD59-A6C34878D82A}">
                    <a16:rowId xmlns:a16="http://schemas.microsoft.com/office/drawing/2014/main" val="2869634354"/>
                  </a:ext>
                </a:extLst>
              </a:tr>
              <a:tr h="370840">
                <a:tc>
                  <a:txBody>
                    <a:bodyPr/>
                    <a:lstStyle/>
                    <a:p>
                      <a:r>
                        <a:rPr lang="en-US" sz="1600" b="1" dirty="0">
                          <a:solidFill>
                            <a:srgbClr val="000000"/>
                          </a:solidFill>
                        </a:rPr>
                        <a:t>Number of hospital admissions </a:t>
                      </a:r>
                    </a:p>
                    <a:p>
                      <a:r>
                        <a:rPr lang="en-US" sz="1600" b="1" dirty="0">
                          <a:solidFill>
                            <a:srgbClr val="000000"/>
                          </a:solidFill>
                        </a:rPr>
                        <a:t>   0</a:t>
                      </a:r>
                    </a:p>
                    <a:p>
                      <a:r>
                        <a:rPr lang="en-US" sz="1600" b="1" dirty="0">
                          <a:solidFill>
                            <a:srgbClr val="000000"/>
                          </a:solidFill>
                        </a:rPr>
                        <a:t>   1</a:t>
                      </a:r>
                    </a:p>
                    <a:p>
                      <a:r>
                        <a:rPr lang="en-US" sz="1600" b="1" dirty="0">
                          <a:solidFill>
                            <a:srgbClr val="000000"/>
                          </a:solidFill>
                        </a:rPr>
                        <a:t>   2-4</a:t>
                      </a:r>
                    </a:p>
                    <a:p>
                      <a:r>
                        <a:rPr lang="en-US" sz="1600" b="1" dirty="0">
                          <a:solidFill>
                            <a:srgbClr val="000000"/>
                          </a:solidFill>
                        </a:rPr>
                        <a:t>   ≥5</a:t>
                      </a:r>
                    </a:p>
                  </a:txBody>
                  <a:tcPr anchor="ctr"/>
                </a:tc>
                <a:tc>
                  <a:txBody>
                    <a:bodyPr/>
                    <a:lstStyle/>
                    <a:p>
                      <a:pPr algn="ctr"/>
                      <a:endParaRPr lang="en-US" sz="1600" b="1" dirty="0">
                        <a:solidFill>
                          <a:srgbClr val="000000"/>
                        </a:solidFill>
                      </a:endParaRPr>
                    </a:p>
                    <a:p>
                      <a:pPr algn="ctr"/>
                      <a:r>
                        <a:rPr lang="en-US" sz="1600" b="1" dirty="0">
                          <a:solidFill>
                            <a:srgbClr val="000000"/>
                          </a:solidFill>
                        </a:rPr>
                        <a:t>84</a:t>
                      </a:r>
                    </a:p>
                    <a:p>
                      <a:pPr algn="ctr"/>
                      <a:r>
                        <a:rPr lang="en-US" sz="1600" b="1" dirty="0">
                          <a:solidFill>
                            <a:srgbClr val="000000"/>
                          </a:solidFill>
                        </a:rPr>
                        <a:t>9</a:t>
                      </a:r>
                    </a:p>
                    <a:p>
                      <a:pPr algn="ctr"/>
                      <a:r>
                        <a:rPr lang="en-US" sz="1600" b="1" dirty="0">
                          <a:solidFill>
                            <a:srgbClr val="000000"/>
                          </a:solidFill>
                        </a:rPr>
                        <a:t>5</a:t>
                      </a:r>
                    </a:p>
                    <a:p>
                      <a:pPr algn="ctr"/>
                      <a:r>
                        <a:rPr lang="en-US" sz="1600" b="1" dirty="0">
                          <a:solidFill>
                            <a:srgbClr val="000000"/>
                          </a:solidFill>
                        </a:rPr>
                        <a:t>1</a:t>
                      </a:r>
                    </a:p>
                  </a:txBody>
                  <a:tcPr/>
                </a:tc>
                <a:tc>
                  <a:txBody>
                    <a:bodyPr/>
                    <a:lstStyle/>
                    <a:p>
                      <a:pPr algn="ctr"/>
                      <a:endParaRPr lang="en-US" sz="1600" b="1" dirty="0">
                        <a:solidFill>
                          <a:srgbClr val="000000"/>
                        </a:solidFill>
                      </a:endParaRPr>
                    </a:p>
                    <a:p>
                      <a:pPr algn="ctr"/>
                      <a:r>
                        <a:rPr lang="en-US" sz="1600" b="1" dirty="0">
                          <a:solidFill>
                            <a:srgbClr val="000000"/>
                          </a:solidFill>
                        </a:rPr>
                        <a:t>(83-86)</a:t>
                      </a:r>
                    </a:p>
                    <a:p>
                      <a:pPr algn="ctr"/>
                      <a:r>
                        <a:rPr lang="en-US" sz="1600" b="1" dirty="0">
                          <a:solidFill>
                            <a:srgbClr val="000000"/>
                          </a:solidFill>
                        </a:rPr>
                        <a:t>(8-10)</a:t>
                      </a:r>
                    </a:p>
                    <a:p>
                      <a:pPr algn="ctr"/>
                      <a:r>
                        <a:rPr lang="en-US" sz="1600" b="1" dirty="0">
                          <a:solidFill>
                            <a:srgbClr val="000000"/>
                          </a:solidFill>
                        </a:rPr>
                        <a:t>(4-7)</a:t>
                      </a:r>
                    </a:p>
                    <a:p>
                      <a:pPr algn="ctr"/>
                      <a:r>
                        <a:rPr lang="en-US" sz="1600" b="1" dirty="0">
                          <a:solidFill>
                            <a:srgbClr val="000000"/>
                          </a:solidFill>
                        </a:rPr>
                        <a:t>(1-2)</a:t>
                      </a:r>
                    </a:p>
                  </a:txBody>
                  <a:tcPr/>
                </a:tc>
                <a:extLst>
                  <a:ext uri="{0D108BD9-81ED-4DB2-BD59-A6C34878D82A}">
                    <a16:rowId xmlns:a16="http://schemas.microsoft.com/office/drawing/2014/main" val="3298749030"/>
                  </a:ext>
                </a:extLst>
              </a:tr>
            </a:tbl>
          </a:graphicData>
        </a:graphic>
      </p:graphicFrame>
    </p:spTree>
    <p:extLst>
      <p:ext uri="{BB962C8B-B14F-4D97-AF65-F5344CB8AC3E}">
        <p14:creationId xmlns:p14="http://schemas.microsoft.com/office/powerpoint/2010/main" val="187982330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title="Viral Suppression among Adults Receiving HIV Medical Care, 2013 Cycle"/>
          <p:cNvSpPr>
            <a:spLocks noGrp="1"/>
          </p:cNvSpPr>
          <p:nvPr>
            <p:ph type="title"/>
          </p:nvPr>
        </p:nvSpPr>
        <p:spPr>
          <a:xfrm>
            <a:off x="1080267" y="301752"/>
            <a:ext cx="7001513" cy="1143000"/>
          </a:xfrm>
        </p:spPr>
        <p:txBody>
          <a:bodyPr anchor="ctr" anchorCtr="0"/>
          <a:lstStyle/>
          <a:p>
            <a:pPr algn="ctr"/>
            <a:r>
              <a:rPr lang="en-US" dirty="0"/>
              <a:t>Viral Suppression</a:t>
            </a:r>
            <a:r>
              <a:rPr lang="en-US" baseline="30000" dirty="0"/>
              <a:t>a</a:t>
            </a:r>
            <a:r>
              <a:rPr lang="en-US" dirty="0"/>
              <a:t> among Adults with Diagnosed HIV, 2015 Cycle</a:t>
            </a:r>
          </a:p>
        </p:txBody>
      </p:sp>
      <p:graphicFrame>
        <p:nvGraphicFramePr>
          <p:cNvPr id="5" name="Chart 4" descr="An estimated 70% of persons had an undetectable HIV viral load (meaning less than 200 copies per milliliter) at the most recent test, and 63% of persons had an undetectable HIV viral load at all tests in the 12 months prior to the interview. &#10;&#10;HIV viral load data were collected using medical record abstractions. Abstraction of medical records occurred at the facility where the participant received most of their HIV care in the 12 months prior to the interview. Medical records were only abstracted at one clinic regardless of how many clinics the participant visited."/>
          <p:cNvGraphicFramePr/>
          <p:nvPr>
            <p:extLst>
              <p:ext uri="{D42A27DB-BD31-4B8C-83A1-F6EECF244321}">
                <p14:modId xmlns:p14="http://schemas.microsoft.com/office/powerpoint/2010/main" val="1676848412"/>
              </p:ext>
            </p:extLst>
          </p:nvPr>
        </p:nvGraphicFramePr>
        <p:xfrm>
          <a:off x="647699" y="1444752"/>
          <a:ext cx="7866648" cy="476554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47698" y="6324600"/>
            <a:ext cx="3200401" cy="276999"/>
          </a:xfrm>
          <a:prstGeom prst="rect">
            <a:avLst/>
          </a:prstGeom>
          <a:noFill/>
        </p:spPr>
        <p:txBody>
          <a:bodyPr wrap="square" rtlCol="0">
            <a:spAutoFit/>
          </a:bodyPr>
          <a:lstStyle/>
          <a:p>
            <a:r>
              <a:rPr lang="en-US" sz="1200" baseline="30000" dirty="0">
                <a:solidFill>
                  <a:srgbClr val="000000"/>
                </a:solidFill>
                <a:latin typeface="Calibri" panose="020F0502020204030204" pitchFamily="34" charset="0"/>
              </a:rPr>
              <a:t>a</a:t>
            </a:r>
            <a:r>
              <a:rPr lang="en-US" sz="1200" dirty="0">
                <a:solidFill>
                  <a:srgbClr val="000000"/>
                </a:solidFill>
                <a:latin typeface="Calibri" panose="020F0502020204030204" pitchFamily="34" charset="0"/>
              </a:rPr>
              <a:t> Viral load &lt;200 copies/mL or undetectable</a:t>
            </a:r>
          </a:p>
        </p:txBody>
      </p:sp>
    </p:spTree>
    <p:extLst>
      <p:ext uri="{BB962C8B-B14F-4D97-AF65-F5344CB8AC3E}">
        <p14:creationId xmlns:p14="http://schemas.microsoft.com/office/powerpoint/2010/main" val="60266358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4388" y="301752"/>
            <a:ext cx="8229600" cy="1143000"/>
          </a:xfrm>
        </p:spPr>
        <p:txBody>
          <a:bodyPr anchor="ctr" anchorCtr="0"/>
          <a:lstStyle/>
          <a:p>
            <a:pPr algn="ctr"/>
            <a:r>
              <a:rPr lang="en-US" dirty="0"/>
              <a:t>Sexually Transmitted Disease Testing among Sexually Active Adults with Diagnosed HIV, 2015 Cycle</a:t>
            </a:r>
            <a:endParaRPr lang="en-US" sz="2000" dirty="0"/>
          </a:p>
        </p:txBody>
      </p:sp>
      <p:graphicFrame>
        <p:nvGraphicFramePr>
          <p:cNvPr id="5" name="Chart 4" descr="Among sexually active persons, an estimated 63% were tested for syphilis, 45% for gonorrhea, 44% for chlamydia, and 39% for all 3 sexually transmitted diseases (or STDs), by any anatomical site of testing.&#10;&#10;STD screening data were collected using medical record abstractions. Abstraction of medical records occurred at the facility where the participant received most of their HIV care in the 12 months prior to the interview. Medical records were only abstracted at one clinic regardless of how many clinics the participant visited."/>
          <p:cNvGraphicFramePr/>
          <p:nvPr>
            <p:extLst>
              <p:ext uri="{D42A27DB-BD31-4B8C-83A1-F6EECF244321}">
                <p14:modId xmlns:p14="http://schemas.microsoft.com/office/powerpoint/2010/main" val="3083177439"/>
              </p:ext>
            </p:extLst>
          </p:nvPr>
        </p:nvGraphicFramePr>
        <p:xfrm>
          <a:off x="655864" y="1444753"/>
          <a:ext cx="7866648" cy="5032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867457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9"/>
            <a:ext cx="8229600" cy="1143000"/>
          </a:xfrm>
        </p:spPr>
        <p:txBody>
          <a:bodyPr anchor="ctr" anchorCtr="0"/>
          <a:lstStyle/>
          <a:p>
            <a:pPr algn="ctr"/>
            <a:r>
              <a:rPr lang="en-US" dirty="0"/>
              <a:t>Unmet Needs</a:t>
            </a:r>
            <a:r>
              <a:rPr lang="en-US" baseline="30000" dirty="0"/>
              <a:t>a</a:t>
            </a:r>
            <a:r>
              <a:rPr lang="en-US" dirty="0"/>
              <a:t> for Ancillary Services among Adults with Diagnosed HIV, 2015 Cycle</a:t>
            </a:r>
            <a:endParaRPr lang="en-US" sz="2000" dirty="0"/>
          </a:p>
        </p:txBody>
      </p:sp>
      <p:graphicFrame>
        <p:nvGraphicFramePr>
          <p:cNvPr id="6" name="Table 5" descr="An estimated 26% of persons needed but did not receive dental care; 12% needed but did not receive shelter or housing services; 12% needed but did not receive the Supplemental Nutrition Assistance Program (i.e., SNAP) or Special Supplemental Nutrition Program for Women, Infants, and Children (i.e., WIC); 10% needed but did not receive mental health services; 10% needed but did not receive meal or food services; 9% needed but did not receive transportation assistance; 8% needed but did not receive HIV peer group support; 7% needed but did not receive HIV case management services; 7% needed but did not receive patient navigation services; and 5% needed but did not receive medicine through the AIDS Drug Assistance Program (or ADAP).&#10;&#10;Data on unmet needs for ancillary services were collected using in-person or telephone interviews."/>
          <p:cNvGraphicFramePr>
            <a:graphicFrameLocks noGrp="1"/>
          </p:cNvGraphicFramePr>
          <p:nvPr>
            <p:extLst>
              <p:ext uri="{D42A27DB-BD31-4B8C-83A1-F6EECF244321}">
                <p14:modId xmlns:p14="http://schemas.microsoft.com/office/powerpoint/2010/main" val="2677571364"/>
              </p:ext>
            </p:extLst>
          </p:nvPr>
        </p:nvGraphicFramePr>
        <p:xfrm>
          <a:off x="609600" y="1417639"/>
          <a:ext cx="7924800" cy="4156551"/>
        </p:xfrm>
        <a:graphic>
          <a:graphicData uri="http://schemas.openxmlformats.org/drawingml/2006/table">
            <a:tbl>
              <a:tblPr firstRow="1" bandRow="1">
                <a:tableStyleId>{2D5ABB26-0587-4C30-8999-92F81FD0307C}</a:tableStyleId>
              </a:tblPr>
              <a:tblGrid>
                <a:gridCol w="5985315">
                  <a:extLst>
                    <a:ext uri="{9D8B030D-6E8A-4147-A177-3AD203B41FA5}">
                      <a16:colId xmlns:a16="http://schemas.microsoft.com/office/drawing/2014/main" val="2216103088"/>
                    </a:ext>
                  </a:extLst>
                </a:gridCol>
                <a:gridCol w="675459">
                  <a:extLst>
                    <a:ext uri="{9D8B030D-6E8A-4147-A177-3AD203B41FA5}">
                      <a16:colId xmlns:a16="http://schemas.microsoft.com/office/drawing/2014/main" val="2950876689"/>
                    </a:ext>
                  </a:extLst>
                </a:gridCol>
                <a:gridCol w="1264026">
                  <a:extLst>
                    <a:ext uri="{9D8B030D-6E8A-4147-A177-3AD203B41FA5}">
                      <a16:colId xmlns:a16="http://schemas.microsoft.com/office/drawing/2014/main" val="2477425536"/>
                    </a:ext>
                  </a:extLst>
                </a:gridCol>
              </a:tblGrid>
              <a:tr h="370840">
                <a:tc>
                  <a:txBody>
                    <a:bodyPr/>
                    <a:lstStyle/>
                    <a:p>
                      <a:endParaRPr lang="en-US" sz="1600" b="1" dirty="0">
                        <a:solidFill>
                          <a:srgbClr val="FFFFFF"/>
                        </a:solidFill>
                      </a:endParaRPr>
                    </a:p>
                  </a:txBody>
                  <a:tcPr anchor="ctr">
                    <a:solidFill>
                      <a:srgbClr val="00928F"/>
                    </a:solidFill>
                  </a:tcPr>
                </a:tc>
                <a:tc>
                  <a:txBody>
                    <a:bodyPr/>
                    <a:lstStyle/>
                    <a:p>
                      <a:pPr algn="ctr"/>
                      <a:r>
                        <a:rPr lang="en-US" sz="1600" b="1" dirty="0">
                          <a:solidFill>
                            <a:srgbClr val="FFFFFF"/>
                          </a:solidFill>
                        </a:rPr>
                        <a:t>%</a:t>
                      </a:r>
                    </a:p>
                  </a:txBody>
                  <a:tcPr anchor="ctr">
                    <a:solidFill>
                      <a:srgbClr val="00928F"/>
                    </a:solidFill>
                  </a:tcPr>
                </a:tc>
                <a:tc>
                  <a:txBody>
                    <a:bodyPr/>
                    <a:lstStyle/>
                    <a:p>
                      <a:pPr algn="ctr"/>
                      <a:r>
                        <a:rPr lang="en-US" sz="1600" b="1" dirty="0">
                          <a:solidFill>
                            <a:srgbClr val="FFFFFF"/>
                          </a:solidFill>
                        </a:rPr>
                        <a:t>95% CI</a:t>
                      </a:r>
                    </a:p>
                  </a:txBody>
                  <a:tcPr anchor="ctr">
                    <a:solidFill>
                      <a:srgbClr val="00928F"/>
                    </a:solidFill>
                  </a:tcPr>
                </a:tc>
                <a:extLst>
                  <a:ext uri="{0D108BD9-81ED-4DB2-BD59-A6C34878D82A}">
                    <a16:rowId xmlns:a16="http://schemas.microsoft.com/office/drawing/2014/main" val="1080652679"/>
                  </a:ext>
                </a:extLst>
              </a:tr>
              <a:tr h="448151">
                <a:tc>
                  <a:txBody>
                    <a:bodyPr/>
                    <a:lstStyle/>
                    <a:p>
                      <a:r>
                        <a:rPr lang="en-US" sz="1600" b="1" dirty="0">
                          <a:solidFill>
                            <a:srgbClr val="000000"/>
                          </a:solidFill>
                        </a:rPr>
                        <a:t>Dental care</a:t>
                      </a:r>
                      <a:endParaRPr lang="en-US" sz="1600" b="1" baseline="30000" dirty="0">
                        <a:solidFill>
                          <a:srgbClr val="000000"/>
                        </a:solidFill>
                      </a:endParaRPr>
                    </a:p>
                  </a:txBody>
                  <a:tcPr anchor="ctr"/>
                </a:tc>
                <a:tc>
                  <a:txBody>
                    <a:bodyPr/>
                    <a:lstStyle/>
                    <a:p>
                      <a:pPr algn="ctr"/>
                      <a:r>
                        <a:rPr lang="en-US" sz="1600" b="1" dirty="0">
                          <a:solidFill>
                            <a:srgbClr val="000000"/>
                          </a:solidFill>
                        </a:rPr>
                        <a:t>26</a:t>
                      </a:r>
                    </a:p>
                  </a:txBody>
                  <a:tcPr anchor="ctr"/>
                </a:tc>
                <a:tc>
                  <a:txBody>
                    <a:bodyPr/>
                    <a:lstStyle/>
                    <a:p>
                      <a:pPr algn="ctr"/>
                      <a:r>
                        <a:rPr lang="en-US" sz="1600" b="1" dirty="0">
                          <a:solidFill>
                            <a:srgbClr val="000000"/>
                          </a:solidFill>
                        </a:rPr>
                        <a:t>(23-29)</a:t>
                      </a:r>
                    </a:p>
                  </a:txBody>
                  <a:tcPr anchor="ctr"/>
                </a:tc>
                <a:extLst>
                  <a:ext uri="{0D108BD9-81ED-4DB2-BD59-A6C34878D82A}">
                    <a16:rowId xmlns:a16="http://schemas.microsoft.com/office/drawing/2014/main" val="896276312"/>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Shelter or housing services</a:t>
                      </a:r>
                      <a:endParaRPr lang="en-US" sz="1600" b="1" baseline="30000" dirty="0">
                        <a:solidFill>
                          <a:srgbClr val="000000"/>
                        </a:solidFill>
                      </a:endParaRPr>
                    </a:p>
                  </a:txBody>
                  <a:tcPr anchor="ctr"/>
                </a:tc>
                <a:tc>
                  <a:txBody>
                    <a:bodyPr/>
                    <a:lstStyle/>
                    <a:p>
                      <a:pPr algn="ctr"/>
                      <a:r>
                        <a:rPr lang="en-US" sz="1600" b="1" dirty="0">
                          <a:solidFill>
                            <a:srgbClr val="000000"/>
                          </a:solidFill>
                        </a:rPr>
                        <a:t>12</a:t>
                      </a:r>
                    </a:p>
                  </a:txBody>
                  <a:tcPr anchor="ctr"/>
                </a:tc>
                <a:tc>
                  <a:txBody>
                    <a:bodyPr/>
                    <a:lstStyle/>
                    <a:p>
                      <a:pPr algn="ctr"/>
                      <a:r>
                        <a:rPr lang="en-US" sz="1600" b="1" dirty="0">
                          <a:solidFill>
                            <a:srgbClr val="000000"/>
                          </a:solidFill>
                        </a:rPr>
                        <a:t>(9-14)</a:t>
                      </a:r>
                    </a:p>
                  </a:txBody>
                  <a:tcPr anchor="ctr"/>
                </a:tc>
                <a:extLst>
                  <a:ext uri="{0D108BD9-81ED-4DB2-BD59-A6C34878D82A}">
                    <a16:rowId xmlns:a16="http://schemas.microsoft.com/office/drawing/2014/main" val="286963435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err="1">
                          <a:solidFill>
                            <a:srgbClr val="000000"/>
                          </a:solidFill>
                        </a:rPr>
                        <a:t>SNAP</a:t>
                      </a:r>
                      <a:r>
                        <a:rPr lang="en-US" sz="1600" b="1" baseline="30000" dirty="0" err="1">
                          <a:solidFill>
                            <a:srgbClr val="000000"/>
                          </a:solidFill>
                        </a:rPr>
                        <a:t>b</a:t>
                      </a:r>
                      <a:r>
                        <a:rPr lang="en-US" sz="1600" b="1" dirty="0">
                          <a:solidFill>
                            <a:srgbClr val="000000"/>
                          </a:solidFill>
                        </a:rPr>
                        <a:t> or </a:t>
                      </a:r>
                      <a:r>
                        <a:rPr lang="en-US" sz="1600" b="1" dirty="0" err="1">
                          <a:solidFill>
                            <a:srgbClr val="000000"/>
                          </a:solidFill>
                        </a:rPr>
                        <a:t>WIC</a:t>
                      </a:r>
                      <a:r>
                        <a:rPr lang="en-US" sz="1600" b="1" baseline="30000" dirty="0" err="1">
                          <a:solidFill>
                            <a:srgbClr val="000000"/>
                          </a:solidFill>
                        </a:rPr>
                        <a:t>c</a:t>
                      </a:r>
                      <a:endParaRPr lang="en-US" sz="1600" b="1" baseline="30000" dirty="0">
                        <a:solidFill>
                          <a:srgbClr val="000000"/>
                        </a:solidFill>
                      </a:endParaRPr>
                    </a:p>
                  </a:txBody>
                  <a:tcPr anchor="ctr"/>
                </a:tc>
                <a:tc>
                  <a:txBody>
                    <a:bodyPr/>
                    <a:lstStyle/>
                    <a:p>
                      <a:pPr algn="ctr"/>
                      <a:r>
                        <a:rPr lang="en-US" sz="1600" b="1" dirty="0">
                          <a:solidFill>
                            <a:srgbClr val="000000"/>
                          </a:solidFill>
                        </a:rPr>
                        <a:t>12</a:t>
                      </a:r>
                    </a:p>
                  </a:txBody>
                  <a:tcPr anchor="ctr"/>
                </a:tc>
                <a:tc>
                  <a:txBody>
                    <a:bodyPr/>
                    <a:lstStyle/>
                    <a:p>
                      <a:pPr algn="ctr"/>
                      <a:r>
                        <a:rPr lang="en-US" sz="1600" b="1" dirty="0">
                          <a:solidFill>
                            <a:srgbClr val="000000"/>
                          </a:solidFill>
                        </a:rPr>
                        <a:t>(10-13)</a:t>
                      </a:r>
                    </a:p>
                  </a:txBody>
                  <a:tcPr anchor="ctr"/>
                </a:tc>
                <a:extLst>
                  <a:ext uri="{0D108BD9-81ED-4DB2-BD59-A6C34878D82A}">
                    <a16:rowId xmlns:a16="http://schemas.microsoft.com/office/drawing/2014/main" val="3298749030"/>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Mental health services</a:t>
                      </a:r>
                      <a:endParaRPr lang="en-US" sz="1600" b="1" baseline="30000" dirty="0">
                        <a:solidFill>
                          <a:srgbClr val="000000"/>
                        </a:solidFill>
                      </a:endParaRPr>
                    </a:p>
                  </a:txBody>
                  <a:tcPr anchor="ctr"/>
                </a:tc>
                <a:tc>
                  <a:txBody>
                    <a:bodyPr/>
                    <a:lstStyle/>
                    <a:p>
                      <a:pPr algn="ctr"/>
                      <a:r>
                        <a:rPr lang="en-US" sz="1600" b="1" dirty="0">
                          <a:solidFill>
                            <a:srgbClr val="000000"/>
                          </a:solidFill>
                        </a:rPr>
                        <a:t>10</a:t>
                      </a:r>
                    </a:p>
                  </a:txBody>
                  <a:tcPr anchor="ctr"/>
                </a:tc>
                <a:tc>
                  <a:txBody>
                    <a:bodyPr/>
                    <a:lstStyle/>
                    <a:p>
                      <a:pPr algn="ctr"/>
                      <a:r>
                        <a:rPr lang="en-US" sz="1600" b="1" dirty="0">
                          <a:solidFill>
                            <a:srgbClr val="000000"/>
                          </a:solidFill>
                        </a:rPr>
                        <a:t>(9-11)</a:t>
                      </a:r>
                    </a:p>
                  </a:txBody>
                  <a:tcPr anchor="ctr"/>
                </a:tc>
                <a:extLst>
                  <a:ext uri="{0D108BD9-81ED-4DB2-BD59-A6C34878D82A}">
                    <a16:rowId xmlns:a16="http://schemas.microsoft.com/office/drawing/2014/main" val="1739098251"/>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Meal</a:t>
                      </a:r>
                      <a:r>
                        <a:rPr lang="en-US" sz="1600" b="1" baseline="0" dirty="0">
                          <a:solidFill>
                            <a:srgbClr val="000000"/>
                          </a:solidFill>
                        </a:rPr>
                        <a:t> or food</a:t>
                      </a:r>
                      <a:r>
                        <a:rPr lang="en-US" sz="1600" b="1" dirty="0">
                          <a:solidFill>
                            <a:srgbClr val="000000"/>
                          </a:solidFill>
                        </a:rPr>
                        <a:t> </a:t>
                      </a:r>
                      <a:r>
                        <a:rPr lang="en-US" sz="1600" b="1" dirty="0" err="1">
                          <a:solidFill>
                            <a:srgbClr val="000000"/>
                          </a:solidFill>
                        </a:rPr>
                        <a:t>services</a:t>
                      </a:r>
                      <a:r>
                        <a:rPr lang="en-US" sz="1600" b="1" baseline="30000" dirty="0" err="1">
                          <a:solidFill>
                            <a:srgbClr val="000000"/>
                          </a:solidFill>
                        </a:rPr>
                        <a:t>d</a:t>
                      </a:r>
                      <a:endParaRPr lang="en-US" sz="1600" b="1" baseline="30000" dirty="0">
                        <a:solidFill>
                          <a:srgbClr val="000000"/>
                        </a:solidFill>
                      </a:endParaRPr>
                    </a:p>
                  </a:txBody>
                  <a:tcPr anchor="ctr"/>
                </a:tc>
                <a:tc>
                  <a:txBody>
                    <a:bodyPr/>
                    <a:lstStyle/>
                    <a:p>
                      <a:pPr algn="ctr"/>
                      <a:r>
                        <a:rPr lang="en-US" sz="1600" b="1" dirty="0">
                          <a:solidFill>
                            <a:srgbClr val="000000"/>
                          </a:solidFill>
                        </a:rPr>
                        <a:t>10</a:t>
                      </a:r>
                    </a:p>
                  </a:txBody>
                  <a:tcPr anchor="ctr"/>
                </a:tc>
                <a:tc>
                  <a:txBody>
                    <a:bodyPr/>
                    <a:lstStyle/>
                    <a:p>
                      <a:pPr algn="ctr"/>
                      <a:r>
                        <a:rPr lang="en-US" sz="1600" b="1" dirty="0">
                          <a:solidFill>
                            <a:srgbClr val="000000"/>
                          </a:solidFill>
                        </a:rPr>
                        <a:t>(8-11)</a:t>
                      </a:r>
                    </a:p>
                  </a:txBody>
                  <a:tcPr anchor="ctr"/>
                </a:tc>
                <a:extLst>
                  <a:ext uri="{0D108BD9-81ED-4DB2-BD59-A6C34878D82A}">
                    <a16:rowId xmlns:a16="http://schemas.microsoft.com/office/drawing/2014/main" val="40791598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Transportation assistance</a:t>
                      </a:r>
                      <a:endParaRPr lang="en-US" sz="1600" b="1" baseline="30000" dirty="0">
                        <a:solidFill>
                          <a:srgbClr val="000000"/>
                        </a:solidFill>
                      </a:endParaRPr>
                    </a:p>
                  </a:txBody>
                  <a:tcPr anchor="ctr"/>
                </a:tc>
                <a:tc>
                  <a:txBody>
                    <a:bodyPr/>
                    <a:lstStyle/>
                    <a:p>
                      <a:pPr algn="ctr"/>
                      <a:r>
                        <a:rPr lang="en-US" sz="1600" b="1" dirty="0">
                          <a:solidFill>
                            <a:srgbClr val="000000"/>
                          </a:solidFill>
                        </a:rPr>
                        <a:t>9</a:t>
                      </a:r>
                    </a:p>
                  </a:txBody>
                  <a:tcPr anchor="ctr"/>
                </a:tc>
                <a:tc>
                  <a:txBody>
                    <a:bodyPr/>
                    <a:lstStyle/>
                    <a:p>
                      <a:pPr algn="ctr"/>
                      <a:r>
                        <a:rPr lang="en-US" sz="1600" b="1" dirty="0">
                          <a:solidFill>
                            <a:srgbClr val="000000"/>
                          </a:solidFill>
                        </a:rPr>
                        <a:t>(8-10)</a:t>
                      </a:r>
                    </a:p>
                  </a:txBody>
                  <a:tcPr anchor="ctr"/>
                </a:tc>
                <a:extLst>
                  <a:ext uri="{0D108BD9-81ED-4DB2-BD59-A6C34878D82A}">
                    <a16:rowId xmlns:a16="http://schemas.microsoft.com/office/drawing/2014/main" val="3739498793"/>
                  </a:ext>
                </a:extLst>
              </a:tr>
              <a:tr h="370840">
                <a:tc>
                  <a:txBody>
                    <a:bodyPr/>
                    <a:lstStyle/>
                    <a:p>
                      <a:r>
                        <a:rPr lang="en-US" sz="1600" b="1" dirty="0">
                          <a:solidFill>
                            <a:srgbClr val="000000"/>
                          </a:solidFill>
                        </a:rPr>
                        <a:t>HIV peer group support</a:t>
                      </a:r>
                      <a:endParaRPr lang="en-US" sz="1600" b="1" baseline="30000" dirty="0">
                        <a:solidFill>
                          <a:srgbClr val="000000"/>
                        </a:solidFill>
                      </a:endParaRPr>
                    </a:p>
                  </a:txBody>
                  <a:tcPr anchor="ctr"/>
                </a:tc>
                <a:tc>
                  <a:txBody>
                    <a:bodyPr/>
                    <a:lstStyle/>
                    <a:p>
                      <a:pPr algn="ctr"/>
                      <a:r>
                        <a:rPr lang="en-US" sz="1600" b="1" dirty="0">
                          <a:solidFill>
                            <a:srgbClr val="000000"/>
                          </a:solidFill>
                        </a:rPr>
                        <a:t>8</a:t>
                      </a:r>
                    </a:p>
                  </a:txBody>
                  <a:tcPr anchor="ctr"/>
                </a:tc>
                <a:tc>
                  <a:txBody>
                    <a:bodyPr/>
                    <a:lstStyle/>
                    <a:p>
                      <a:pPr algn="ctr"/>
                      <a:r>
                        <a:rPr lang="en-US" sz="1600" b="1" dirty="0">
                          <a:solidFill>
                            <a:srgbClr val="000000"/>
                          </a:solidFill>
                        </a:rPr>
                        <a:t>(7-9)</a:t>
                      </a:r>
                    </a:p>
                  </a:txBody>
                  <a:tcPr anchor="ctr"/>
                </a:tc>
                <a:extLst>
                  <a:ext uri="{0D108BD9-81ED-4DB2-BD59-A6C34878D82A}">
                    <a16:rowId xmlns:a16="http://schemas.microsoft.com/office/drawing/2014/main" val="4141002471"/>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HIV case</a:t>
                      </a:r>
                      <a:r>
                        <a:rPr lang="en-US" sz="1600" b="1" baseline="0" dirty="0">
                          <a:solidFill>
                            <a:srgbClr val="000000"/>
                          </a:solidFill>
                        </a:rPr>
                        <a:t> management services</a:t>
                      </a:r>
                      <a:endParaRPr lang="en-US" sz="1600" b="1" baseline="30000" dirty="0">
                        <a:solidFill>
                          <a:srgbClr val="000000"/>
                        </a:solidFill>
                      </a:endParaRPr>
                    </a:p>
                  </a:txBody>
                  <a:tcPr anchor="ctr"/>
                </a:tc>
                <a:tc>
                  <a:txBody>
                    <a:bodyPr/>
                    <a:lstStyle/>
                    <a:p>
                      <a:pPr algn="ctr"/>
                      <a:r>
                        <a:rPr lang="en-US" sz="1600" b="1" dirty="0">
                          <a:solidFill>
                            <a:srgbClr val="000000"/>
                          </a:solidFill>
                        </a:rPr>
                        <a:t>7</a:t>
                      </a:r>
                    </a:p>
                  </a:txBody>
                  <a:tcPr anchor="ctr"/>
                </a:tc>
                <a:tc>
                  <a:txBody>
                    <a:bodyPr/>
                    <a:lstStyle/>
                    <a:p>
                      <a:pPr algn="ctr"/>
                      <a:r>
                        <a:rPr lang="en-US" sz="1600" b="1" dirty="0">
                          <a:solidFill>
                            <a:srgbClr val="000000"/>
                          </a:solidFill>
                        </a:rPr>
                        <a:t>(5-8)</a:t>
                      </a:r>
                    </a:p>
                  </a:txBody>
                  <a:tcPr anchor="ctr"/>
                </a:tc>
                <a:extLst>
                  <a:ext uri="{0D108BD9-81ED-4DB2-BD59-A6C34878D82A}">
                    <a16:rowId xmlns:a16="http://schemas.microsoft.com/office/drawing/2014/main" val="1527952375"/>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Patient navigation </a:t>
                      </a:r>
                      <a:r>
                        <a:rPr lang="en-US" sz="1600" b="1" baseline="0" dirty="0">
                          <a:solidFill>
                            <a:srgbClr val="000000"/>
                          </a:solidFill>
                        </a:rPr>
                        <a:t>services</a:t>
                      </a:r>
                      <a:endParaRPr lang="en-US" sz="1600" b="1" baseline="30000" dirty="0">
                        <a:solidFill>
                          <a:srgbClr val="000000"/>
                        </a:solidFill>
                      </a:endParaRPr>
                    </a:p>
                  </a:txBody>
                  <a:tcPr anchor="ctr"/>
                </a:tc>
                <a:tc>
                  <a:txBody>
                    <a:bodyPr/>
                    <a:lstStyle/>
                    <a:p>
                      <a:pPr algn="ctr"/>
                      <a:r>
                        <a:rPr lang="en-US" sz="1600" b="1" dirty="0">
                          <a:solidFill>
                            <a:srgbClr val="000000"/>
                          </a:solidFill>
                        </a:rPr>
                        <a:t>7</a:t>
                      </a:r>
                    </a:p>
                  </a:txBody>
                  <a:tcPr anchor="ctr"/>
                </a:tc>
                <a:tc>
                  <a:txBody>
                    <a:bodyPr/>
                    <a:lstStyle/>
                    <a:p>
                      <a:pPr algn="ctr"/>
                      <a:r>
                        <a:rPr lang="en-US" sz="1600" b="1" dirty="0">
                          <a:solidFill>
                            <a:srgbClr val="000000"/>
                          </a:solidFill>
                        </a:rPr>
                        <a:t>(5-9)</a:t>
                      </a:r>
                    </a:p>
                  </a:txBody>
                  <a:tcPr anchor="ctr"/>
                </a:tc>
                <a:extLst>
                  <a:ext uri="{0D108BD9-81ED-4DB2-BD59-A6C34878D82A}">
                    <a16:rowId xmlns:a16="http://schemas.microsoft.com/office/drawing/2014/main" val="3582132161"/>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Medicine</a:t>
                      </a:r>
                      <a:r>
                        <a:rPr lang="en-US" sz="1600" b="1" baseline="0" dirty="0">
                          <a:solidFill>
                            <a:srgbClr val="000000"/>
                          </a:solidFill>
                        </a:rPr>
                        <a:t> through </a:t>
                      </a:r>
                      <a:r>
                        <a:rPr lang="en-US" sz="1600" b="1" baseline="0" dirty="0" err="1">
                          <a:solidFill>
                            <a:srgbClr val="000000"/>
                          </a:solidFill>
                        </a:rPr>
                        <a:t>ADAP</a:t>
                      </a:r>
                      <a:r>
                        <a:rPr lang="en-US" sz="1600" b="1" baseline="30000" dirty="0" err="1">
                          <a:solidFill>
                            <a:srgbClr val="000000"/>
                          </a:solidFill>
                        </a:rPr>
                        <a:t>e</a:t>
                      </a:r>
                      <a:endParaRPr lang="en-US" sz="1600" b="1" baseline="30000" dirty="0">
                        <a:solidFill>
                          <a:srgbClr val="000000"/>
                        </a:solidFill>
                      </a:endParaRPr>
                    </a:p>
                  </a:txBody>
                  <a:tcPr anchor="ctr"/>
                </a:tc>
                <a:tc>
                  <a:txBody>
                    <a:bodyPr/>
                    <a:lstStyle/>
                    <a:p>
                      <a:pPr algn="ctr"/>
                      <a:r>
                        <a:rPr lang="en-US" sz="1600" b="1" dirty="0">
                          <a:solidFill>
                            <a:srgbClr val="000000"/>
                          </a:solidFill>
                        </a:rPr>
                        <a:t>5</a:t>
                      </a:r>
                    </a:p>
                  </a:txBody>
                  <a:tcPr anchor="ctr"/>
                </a:tc>
                <a:tc>
                  <a:txBody>
                    <a:bodyPr/>
                    <a:lstStyle/>
                    <a:p>
                      <a:pPr algn="ctr"/>
                      <a:r>
                        <a:rPr lang="en-US" sz="1600" b="1" dirty="0">
                          <a:solidFill>
                            <a:srgbClr val="000000"/>
                          </a:solidFill>
                        </a:rPr>
                        <a:t>(3-6)</a:t>
                      </a:r>
                    </a:p>
                  </a:txBody>
                  <a:tcPr anchor="ctr"/>
                </a:tc>
                <a:extLst>
                  <a:ext uri="{0D108BD9-81ED-4DB2-BD59-A6C34878D82A}">
                    <a16:rowId xmlns:a16="http://schemas.microsoft.com/office/drawing/2014/main" val="1122966540"/>
                  </a:ext>
                </a:extLst>
              </a:tr>
            </a:tbl>
          </a:graphicData>
        </a:graphic>
      </p:graphicFrame>
      <p:sp>
        <p:nvSpPr>
          <p:cNvPr id="5" name="TextBox 4"/>
          <p:cNvSpPr txBox="1"/>
          <p:nvPr/>
        </p:nvSpPr>
        <p:spPr>
          <a:xfrm>
            <a:off x="609600" y="5676900"/>
            <a:ext cx="8229600" cy="1015663"/>
          </a:xfrm>
          <a:prstGeom prst="rect">
            <a:avLst/>
          </a:prstGeom>
          <a:noFill/>
        </p:spPr>
        <p:txBody>
          <a:bodyPr wrap="square" rtlCol="0">
            <a:spAutoFit/>
          </a:bodyPr>
          <a:lstStyle/>
          <a:p>
            <a:r>
              <a:rPr lang="en-US" sz="1200" baseline="30000" dirty="0">
                <a:solidFill>
                  <a:srgbClr val="000000"/>
                </a:solidFill>
                <a:latin typeface="Calibri" panose="020F0502020204030204" pitchFamily="34" charset="0"/>
              </a:rPr>
              <a:t>a</a:t>
            </a:r>
            <a:r>
              <a:rPr lang="en-US" sz="1200" dirty="0">
                <a:solidFill>
                  <a:srgbClr val="000000"/>
                </a:solidFill>
                <a:latin typeface="Calibri" panose="020F0502020204030204" pitchFamily="34" charset="0"/>
              </a:rPr>
              <a:t> Person needed, but had not received service during 12 months prior to interview</a:t>
            </a:r>
          </a:p>
          <a:p>
            <a:r>
              <a:rPr lang="en-US" sz="1200" baseline="30000" dirty="0">
                <a:solidFill>
                  <a:srgbClr val="000000"/>
                </a:solidFill>
                <a:latin typeface="Calibri" panose="020F0502020204030204" pitchFamily="34" charset="0"/>
              </a:rPr>
              <a:t>b</a:t>
            </a:r>
            <a:r>
              <a:rPr lang="en-US" sz="1200" dirty="0">
                <a:solidFill>
                  <a:srgbClr val="000000"/>
                </a:solidFill>
                <a:latin typeface="Calibri" panose="020F0502020204030204" pitchFamily="34" charset="0"/>
              </a:rPr>
              <a:t> Supplemental Nutrition Assistance Program</a:t>
            </a:r>
          </a:p>
          <a:p>
            <a:r>
              <a:rPr lang="en-US" sz="1200" baseline="30000" dirty="0">
                <a:solidFill>
                  <a:srgbClr val="000000"/>
                </a:solidFill>
                <a:latin typeface="Calibri" panose="020F0502020204030204" pitchFamily="34" charset="0"/>
              </a:rPr>
              <a:t>c</a:t>
            </a:r>
            <a:r>
              <a:rPr lang="en-US" sz="1200" dirty="0">
                <a:solidFill>
                  <a:srgbClr val="000000"/>
                </a:solidFill>
                <a:latin typeface="Calibri" panose="020F0502020204030204" pitchFamily="34" charset="0"/>
              </a:rPr>
              <a:t> Special Supplemental Nutrition Program for Women, Infants, and Children</a:t>
            </a:r>
          </a:p>
          <a:p>
            <a:r>
              <a:rPr lang="en-US" sz="1200" baseline="30000" dirty="0">
                <a:solidFill>
                  <a:srgbClr val="000000"/>
                </a:solidFill>
                <a:latin typeface="Calibri" panose="020F0502020204030204" pitchFamily="34" charset="0"/>
              </a:rPr>
              <a:t>d</a:t>
            </a:r>
            <a:r>
              <a:rPr lang="en-US" sz="1200" dirty="0">
                <a:solidFill>
                  <a:srgbClr val="000000"/>
                </a:solidFill>
                <a:latin typeface="Calibri" panose="020F0502020204030204" pitchFamily="34" charset="0"/>
              </a:rPr>
              <a:t> Includes services such as soup kitchens, food pantries, food banks, church dinners, or food delivery services</a:t>
            </a:r>
          </a:p>
          <a:p>
            <a:r>
              <a:rPr lang="en-US" sz="1200" baseline="30000" dirty="0">
                <a:solidFill>
                  <a:srgbClr val="000000"/>
                </a:solidFill>
                <a:latin typeface="Calibri" panose="020F0502020204030204" pitchFamily="34" charset="0"/>
              </a:rPr>
              <a:t>e</a:t>
            </a:r>
            <a:r>
              <a:rPr lang="en-US" sz="1200" dirty="0">
                <a:solidFill>
                  <a:srgbClr val="000000"/>
                </a:solidFill>
                <a:latin typeface="Calibri" panose="020F0502020204030204" pitchFamily="34" charset="0"/>
              </a:rPr>
              <a:t> AIDS Drug Assistance Program</a:t>
            </a:r>
          </a:p>
        </p:txBody>
      </p:sp>
    </p:spTree>
    <p:extLst>
      <p:ext uri="{BB962C8B-B14F-4D97-AF65-F5344CB8AC3E}">
        <p14:creationId xmlns:p14="http://schemas.microsoft.com/office/powerpoint/2010/main" val="236989161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title="Clinical Care Received by Adults Receiving HIV Medical Care, 2013 Cycle"/>
          <p:cNvSpPr>
            <a:spLocks noGrp="1"/>
          </p:cNvSpPr>
          <p:nvPr>
            <p:ph type="title"/>
          </p:nvPr>
        </p:nvSpPr>
        <p:spPr>
          <a:xfrm>
            <a:off x="690057" y="301752"/>
            <a:ext cx="7786437" cy="1143000"/>
          </a:xfrm>
        </p:spPr>
        <p:txBody>
          <a:bodyPr anchor="ctr" anchorCtr="0"/>
          <a:lstStyle/>
          <a:p>
            <a:pPr algn="ctr"/>
            <a:r>
              <a:rPr lang="en-US" dirty="0"/>
              <a:t>Intimate Partner Violence and Sexual Violence among Adults with Diagnosed HIV, 2015 Cycle</a:t>
            </a:r>
            <a:endParaRPr lang="en-US" sz="2000" dirty="0"/>
          </a:p>
        </p:txBody>
      </p:sp>
      <p:graphicFrame>
        <p:nvGraphicFramePr>
          <p:cNvPr id="8" name="Table 7" descr="Over one-quarter (or 27%) of persons were ever slapped, punched, shoved, kicked, choked, or otherwise physically hurt by a romantic or sexual partner and 5% of persons experienced this in the 12 months prior to the interview. In all, 16% were ever threatened with harm or physically forced to have unwanted vaginal, anal, or oral sex and 1% of persons experienced this in the 12 months prior to the interview. &#10;&#10;Data on intimate partner violence and sexual violence were collected using in-person or telephone interviews. "/>
          <p:cNvGraphicFramePr>
            <a:graphicFrameLocks noGrp="1"/>
          </p:cNvGraphicFramePr>
          <p:nvPr>
            <p:extLst>
              <p:ext uri="{D42A27DB-BD31-4B8C-83A1-F6EECF244321}">
                <p14:modId xmlns:p14="http://schemas.microsoft.com/office/powerpoint/2010/main" val="1439608036"/>
              </p:ext>
            </p:extLst>
          </p:nvPr>
        </p:nvGraphicFramePr>
        <p:xfrm>
          <a:off x="620875" y="1459833"/>
          <a:ext cx="7924800" cy="3296920"/>
        </p:xfrm>
        <a:graphic>
          <a:graphicData uri="http://schemas.openxmlformats.org/drawingml/2006/table">
            <a:tbl>
              <a:tblPr firstRow="1" bandRow="1">
                <a:tableStyleId>{2D5ABB26-0587-4C30-8999-92F81FD0307C}</a:tableStyleId>
              </a:tblPr>
              <a:tblGrid>
                <a:gridCol w="5985315">
                  <a:extLst>
                    <a:ext uri="{9D8B030D-6E8A-4147-A177-3AD203B41FA5}">
                      <a16:colId xmlns:a16="http://schemas.microsoft.com/office/drawing/2014/main" val="2216103088"/>
                    </a:ext>
                  </a:extLst>
                </a:gridCol>
                <a:gridCol w="675459">
                  <a:extLst>
                    <a:ext uri="{9D8B030D-6E8A-4147-A177-3AD203B41FA5}">
                      <a16:colId xmlns:a16="http://schemas.microsoft.com/office/drawing/2014/main" val="2950876689"/>
                    </a:ext>
                  </a:extLst>
                </a:gridCol>
                <a:gridCol w="1264026">
                  <a:extLst>
                    <a:ext uri="{9D8B030D-6E8A-4147-A177-3AD203B41FA5}">
                      <a16:colId xmlns:a16="http://schemas.microsoft.com/office/drawing/2014/main" val="2477425536"/>
                    </a:ext>
                  </a:extLst>
                </a:gridCol>
              </a:tblGrid>
              <a:tr h="370840">
                <a:tc>
                  <a:txBody>
                    <a:bodyPr/>
                    <a:lstStyle/>
                    <a:p>
                      <a:endParaRPr lang="en-US" sz="1600" b="1" dirty="0">
                        <a:solidFill>
                          <a:srgbClr val="FFFFFF"/>
                        </a:solidFill>
                      </a:endParaRPr>
                    </a:p>
                  </a:txBody>
                  <a:tcPr anchor="ctr">
                    <a:solidFill>
                      <a:srgbClr val="00928F"/>
                    </a:solidFill>
                  </a:tcPr>
                </a:tc>
                <a:tc>
                  <a:txBody>
                    <a:bodyPr/>
                    <a:lstStyle/>
                    <a:p>
                      <a:pPr algn="ctr"/>
                      <a:r>
                        <a:rPr lang="en-US" sz="1600" b="1" dirty="0">
                          <a:solidFill>
                            <a:srgbClr val="FFFFFF"/>
                          </a:solidFill>
                        </a:rPr>
                        <a:t>%</a:t>
                      </a:r>
                    </a:p>
                  </a:txBody>
                  <a:tcPr anchor="ctr">
                    <a:solidFill>
                      <a:srgbClr val="00928F"/>
                    </a:solidFill>
                  </a:tcPr>
                </a:tc>
                <a:tc>
                  <a:txBody>
                    <a:bodyPr/>
                    <a:lstStyle/>
                    <a:p>
                      <a:pPr algn="ctr"/>
                      <a:r>
                        <a:rPr lang="en-US" sz="1600" b="1" dirty="0">
                          <a:solidFill>
                            <a:srgbClr val="FFFFFF"/>
                          </a:solidFill>
                        </a:rPr>
                        <a:t>95% CI</a:t>
                      </a:r>
                    </a:p>
                  </a:txBody>
                  <a:tcPr anchor="ctr">
                    <a:solidFill>
                      <a:srgbClr val="00928F"/>
                    </a:solidFill>
                  </a:tcPr>
                </a:tc>
                <a:extLst>
                  <a:ext uri="{0D108BD9-81ED-4DB2-BD59-A6C34878D82A}">
                    <a16:rowId xmlns:a16="http://schemas.microsoft.com/office/drawing/2014/main" val="1080652679"/>
                  </a:ext>
                </a:extLst>
              </a:tr>
              <a:tr h="731520">
                <a:tc>
                  <a:txBody>
                    <a:bodyPr/>
                    <a:lstStyle/>
                    <a:p>
                      <a:r>
                        <a:rPr lang="en-US" sz="1600" b="1" dirty="0">
                          <a:solidFill>
                            <a:srgbClr val="000000"/>
                          </a:solidFill>
                        </a:rPr>
                        <a:t>Was ever slapped, punched, shoved, kicked, choked, or otherwise physically hurt by a romantic or sexual partner</a:t>
                      </a:r>
                      <a:endParaRPr lang="en-US" sz="1600" b="1" baseline="30000" dirty="0">
                        <a:solidFill>
                          <a:srgbClr val="000000"/>
                        </a:solidFill>
                      </a:endParaRPr>
                    </a:p>
                  </a:txBody>
                  <a:tcPr anchor="ctr"/>
                </a:tc>
                <a:tc>
                  <a:txBody>
                    <a:bodyPr/>
                    <a:lstStyle/>
                    <a:p>
                      <a:pPr algn="ctr"/>
                      <a:r>
                        <a:rPr lang="en-US" sz="1600" b="1" dirty="0">
                          <a:solidFill>
                            <a:srgbClr val="000000"/>
                          </a:solidFill>
                        </a:rPr>
                        <a:t>27</a:t>
                      </a:r>
                    </a:p>
                  </a:txBody>
                  <a:tcPr anchor="ctr"/>
                </a:tc>
                <a:tc>
                  <a:txBody>
                    <a:bodyPr/>
                    <a:lstStyle/>
                    <a:p>
                      <a:pPr algn="ctr"/>
                      <a:r>
                        <a:rPr lang="en-US" sz="1600" b="1" dirty="0">
                          <a:solidFill>
                            <a:srgbClr val="000000"/>
                          </a:solidFill>
                        </a:rPr>
                        <a:t>(25-29)</a:t>
                      </a:r>
                    </a:p>
                  </a:txBody>
                  <a:tcPr anchor="ctr"/>
                </a:tc>
                <a:extLst>
                  <a:ext uri="{0D108BD9-81ED-4DB2-BD59-A6C34878D82A}">
                    <a16:rowId xmlns:a16="http://schemas.microsoft.com/office/drawing/2014/main" val="896276312"/>
                  </a:ext>
                </a:extLst>
              </a:tr>
              <a:tr h="731520">
                <a:tc>
                  <a:txBody>
                    <a:bodyPr/>
                    <a:lstStyle/>
                    <a:p>
                      <a:r>
                        <a:rPr lang="en-US" sz="1600" b="1" dirty="0">
                          <a:solidFill>
                            <a:srgbClr val="000000"/>
                          </a:solidFill>
                        </a:rPr>
                        <a:t>Was slapped, punched, shoved, kicked, choked, or otherwise physically hurt by a romantic or sexual partner, past 12 months</a:t>
                      </a:r>
                    </a:p>
                  </a:txBody>
                  <a:tcPr anchor="ctr"/>
                </a:tc>
                <a:tc>
                  <a:txBody>
                    <a:bodyPr/>
                    <a:lstStyle/>
                    <a:p>
                      <a:pPr algn="ctr"/>
                      <a:r>
                        <a:rPr lang="en-US" sz="1600" b="1" dirty="0">
                          <a:solidFill>
                            <a:srgbClr val="000000"/>
                          </a:solidFill>
                        </a:rPr>
                        <a:t>5</a:t>
                      </a:r>
                    </a:p>
                  </a:txBody>
                  <a:tcPr anchor="ctr"/>
                </a:tc>
                <a:tc>
                  <a:txBody>
                    <a:bodyPr/>
                    <a:lstStyle/>
                    <a:p>
                      <a:pPr algn="ctr"/>
                      <a:r>
                        <a:rPr lang="en-US" sz="1600" b="1" dirty="0">
                          <a:solidFill>
                            <a:srgbClr val="000000"/>
                          </a:solidFill>
                        </a:rPr>
                        <a:t>(4-6)</a:t>
                      </a:r>
                    </a:p>
                  </a:txBody>
                  <a:tcPr anchor="ctr"/>
                </a:tc>
                <a:extLst>
                  <a:ext uri="{0D108BD9-81ED-4DB2-BD59-A6C34878D82A}">
                    <a16:rowId xmlns:a16="http://schemas.microsoft.com/office/drawing/2014/main" val="2869634354"/>
                  </a:ext>
                </a:extLst>
              </a:tr>
              <a:tr h="731520">
                <a:tc>
                  <a:txBody>
                    <a:bodyPr/>
                    <a:lstStyle/>
                    <a:p>
                      <a:r>
                        <a:rPr lang="en-US" sz="1600" b="1" dirty="0">
                          <a:solidFill>
                            <a:srgbClr val="000000"/>
                          </a:solidFill>
                        </a:rPr>
                        <a:t>Was ever threatened with harm or physically forced to have unwanted vaginal, anal, or oral sex</a:t>
                      </a:r>
                      <a:endParaRPr lang="en-US" sz="1600" b="1" baseline="30000" dirty="0">
                        <a:solidFill>
                          <a:srgbClr val="000000"/>
                        </a:solidFill>
                      </a:endParaRPr>
                    </a:p>
                  </a:txBody>
                  <a:tcPr anchor="ctr"/>
                </a:tc>
                <a:tc>
                  <a:txBody>
                    <a:bodyPr/>
                    <a:lstStyle/>
                    <a:p>
                      <a:pPr algn="ctr"/>
                      <a:r>
                        <a:rPr lang="en-US" sz="1600" b="1" dirty="0">
                          <a:solidFill>
                            <a:srgbClr val="000000"/>
                          </a:solidFill>
                        </a:rPr>
                        <a:t>16</a:t>
                      </a:r>
                    </a:p>
                  </a:txBody>
                  <a:tcPr anchor="ctr"/>
                </a:tc>
                <a:tc>
                  <a:txBody>
                    <a:bodyPr/>
                    <a:lstStyle/>
                    <a:p>
                      <a:pPr algn="ctr"/>
                      <a:r>
                        <a:rPr lang="en-US" sz="1600" b="1" dirty="0">
                          <a:solidFill>
                            <a:srgbClr val="000000"/>
                          </a:solidFill>
                        </a:rPr>
                        <a:t>(14-19)</a:t>
                      </a:r>
                    </a:p>
                  </a:txBody>
                  <a:tcPr anchor="ctr"/>
                </a:tc>
                <a:extLst>
                  <a:ext uri="{0D108BD9-81ED-4DB2-BD59-A6C34878D82A}">
                    <a16:rowId xmlns:a16="http://schemas.microsoft.com/office/drawing/2014/main" val="3298749030"/>
                  </a:ext>
                </a:extLst>
              </a:tr>
              <a:tr h="731520">
                <a:tc>
                  <a:txBody>
                    <a:bodyPr/>
                    <a:lstStyle/>
                    <a:p>
                      <a:r>
                        <a:rPr lang="en-US" sz="1600" b="1" baseline="0" dirty="0">
                          <a:solidFill>
                            <a:srgbClr val="000000"/>
                          </a:solidFill>
                        </a:rPr>
                        <a:t>Was threatened with harm or physically forced to have unwanted vaginal, anal, or oral sex, past 12 months</a:t>
                      </a:r>
                      <a:endParaRPr lang="en-US" sz="1600" b="1" baseline="30000" dirty="0">
                        <a:solidFill>
                          <a:srgbClr val="000000"/>
                        </a:solidFill>
                      </a:endParaRPr>
                    </a:p>
                  </a:txBody>
                  <a:tcPr anchor="ctr"/>
                </a:tc>
                <a:tc>
                  <a:txBody>
                    <a:bodyPr/>
                    <a:lstStyle/>
                    <a:p>
                      <a:pPr algn="ctr"/>
                      <a:r>
                        <a:rPr lang="en-US" sz="1600" b="1" dirty="0">
                          <a:solidFill>
                            <a:srgbClr val="000000"/>
                          </a:solidFill>
                        </a:rPr>
                        <a:t>1</a:t>
                      </a:r>
                    </a:p>
                  </a:txBody>
                  <a:tcPr anchor="ctr"/>
                </a:tc>
                <a:tc>
                  <a:txBody>
                    <a:bodyPr/>
                    <a:lstStyle/>
                    <a:p>
                      <a:pPr algn="ctr"/>
                      <a:r>
                        <a:rPr lang="en-US" sz="1600" b="1" dirty="0">
                          <a:solidFill>
                            <a:srgbClr val="000000"/>
                          </a:solidFill>
                        </a:rPr>
                        <a:t>(1-2)</a:t>
                      </a:r>
                    </a:p>
                  </a:txBody>
                  <a:tcPr anchor="ctr"/>
                </a:tc>
                <a:extLst>
                  <a:ext uri="{0D108BD9-81ED-4DB2-BD59-A6C34878D82A}">
                    <a16:rowId xmlns:a16="http://schemas.microsoft.com/office/drawing/2014/main" val="1739098251"/>
                  </a:ext>
                </a:extLst>
              </a:tr>
            </a:tbl>
          </a:graphicData>
        </a:graphic>
      </p:graphicFrame>
    </p:spTree>
    <p:extLst>
      <p:ext uri="{BB962C8B-B14F-4D97-AF65-F5344CB8AC3E}">
        <p14:creationId xmlns:p14="http://schemas.microsoft.com/office/powerpoint/2010/main" val="166726662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301752"/>
            <a:ext cx="7518400" cy="1143000"/>
          </a:xfrm>
        </p:spPr>
        <p:txBody>
          <a:bodyPr anchor="ctr" anchorCtr="0"/>
          <a:lstStyle/>
          <a:p>
            <a:pPr algn="ctr"/>
            <a:r>
              <a:rPr lang="en-US" dirty="0"/>
              <a:t>HIV Prevention Services Received among Adults with Diagnosed HIV, 2015 Cycle</a:t>
            </a:r>
            <a:endParaRPr lang="en-US" sz="2000" dirty="0"/>
          </a:p>
        </p:txBody>
      </p:sp>
      <p:graphicFrame>
        <p:nvGraphicFramePr>
          <p:cNvPr id="5" name="Chart 4" descr="An estimated 55% of persons received free condoms. An estimated 54% of persons received counseling from a physician, nurse, or other healthcare worker about HIV and sexually transmitted disease (or STD) prevention; 34% had a one-on-one conversation with an outreach worker, a counselor, or a prevention program worker about HIV and STD prevention; and 14% participated in a small-group session (excluding discussions with friends) to discuss the prevention of HIV and other STDs. &#10;&#10;Prevention services data were collected using in-person or telephone interviews. "/>
          <p:cNvGraphicFramePr/>
          <p:nvPr>
            <p:extLst>
              <p:ext uri="{D42A27DB-BD31-4B8C-83A1-F6EECF244321}">
                <p14:modId xmlns:p14="http://schemas.microsoft.com/office/powerpoint/2010/main" val="2426660650"/>
              </p:ext>
            </p:extLst>
          </p:nvPr>
        </p:nvGraphicFramePr>
        <p:xfrm>
          <a:off x="228600" y="1444753"/>
          <a:ext cx="8724900" cy="5032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082655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6750" y="274639"/>
            <a:ext cx="7810500" cy="1143000"/>
          </a:xfrm>
        </p:spPr>
        <p:txBody>
          <a:bodyPr anchor="ctr" anchorCtr="0"/>
          <a:lstStyle/>
          <a:p>
            <a:pPr algn="ctr"/>
            <a:r>
              <a:rPr lang="en-US" dirty="0"/>
              <a:t>National indicators: Homelessness, HIV Stigma, and High-risk Sex among Adults with Diagnosed HIV, 2015 Cycle</a:t>
            </a:r>
            <a:endParaRPr lang="en-US" sz="2000" dirty="0"/>
          </a:p>
        </p:txBody>
      </p:sp>
      <p:graphicFrame>
        <p:nvGraphicFramePr>
          <p:cNvPr id="6" name="Table 5" descr="An estimated 8% of persons who received outpatient HIV care in the 12 months prior to the interview were homeless, which is defined as living on the street, in a shelter, in a single-room-occupancy hotel, or in a car. The median HIV stigma scale score among all persons was 38. The HIV stigma score is derived from a ten-item scale ranging from 0 (meaning no stigma) to 100 (meaning high stigma) that measures 4 dimensions of HIV stigma: personalized stigma, disclosure concerns, negative self-image, and perceived public attitudes about people living with HIV. An estimated 7% of persons engaged in high-risk sex, which is defined as having vaginal or anal sex in the past 12 months with at least 1 HIV-negative or unknown status partner while not sustainably virally suppressed, when a condom was not used, and the partner was not on pre-exposure prophylaxis (or PrEP). &#10;&#10;Data on national indicators were collected using in-person or telephone interviews."/>
          <p:cNvGraphicFramePr>
            <a:graphicFrameLocks noGrp="1"/>
          </p:cNvGraphicFramePr>
          <p:nvPr>
            <p:extLst>
              <p:ext uri="{D42A27DB-BD31-4B8C-83A1-F6EECF244321}">
                <p14:modId xmlns:p14="http://schemas.microsoft.com/office/powerpoint/2010/main" val="852328926"/>
              </p:ext>
            </p:extLst>
          </p:nvPr>
        </p:nvGraphicFramePr>
        <p:xfrm>
          <a:off x="609600" y="1714500"/>
          <a:ext cx="7924800" cy="2016760"/>
        </p:xfrm>
        <a:graphic>
          <a:graphicData uri="http://schemas.openxmlformats.org/drawingml/2006/table">
            <a:tbl>
              <a:tblPr firstRow="1" bandRow="1">
                <a:tableStyleId>{2D5ABB26-0587-4C30-8999-92F81FD0307C}</a:tableStyleId>
              </a:tblPr>
              <a:tblGrid>
                <a:gridCol w="5985315">
                  <a:extLst>
                    <a:ext uri="{9D8B030D-6E8A-4147-A177-3AD203B41FA5}">
                      <a16:colId xmlns:a16="http://schemas.microsoft.com/office/drawing/2014/main" val="2216103088"/>
                    </a:ext>
                  </a:extLst>
                </a:gridCol>
                <a:gridCol w="675459">
                  <a:extLst>
                    <a:ext uri="{9D8B030D-6E8A-4147-A177-3AD203B41FA5}">
                      <a16:colId xmlns:a16="http://schemas.microsoft.com/office/drawing/2014/main" val="2950876689"/>
                    </a:ext>
                  </a:extLst>
                </a:gridCol>
                <a:gridCol w="1264026">
                  <a:extLst>
                    <a:ext uri="{9D8B030D-6E8A-4147-A177-3AD203B41FA5}">
                      <a16:colId xmlns:a16="http://schemas.microsoft.com/office/drawing/2014/main" val="2477425536"/>
                    </a:ext>
                  </a:extLst>
                </a:gridCol>
              </a:tblGrid>
              <a:tr h="370840">
                <a:tc>
                  <a:txBody>
                    <a:bodyPr/>
                    <a:lstStyle/>
                    <a:p>
                      <a:endParaRPr lang="en-US" sz="1600" b="1" dirty="0">
                        <a:solidFill>
                          <a:srgbClr val="FFFFFF"/>
                        </a:solidFill>
                      </a:endParaRPr>
                    </a:p>
                  </a:txBody>
                  <a:tcPr anchor="ctr">
                    <a:solidFill>
                      <a:srgbClr val="00928F"/>
                    </a:solidFill>
                  </a:tcPr>
                </a:tc>
                <a:tc>
                  <a:txBody>
                    <a:bodyPr/>
                    <a:lstStyle/>
                    <a:p>
                      <a:pPr algn="ctr"/>
                      <a:r>
                        <a:rPr lang="en-US" sz="1600" b="1" dirty="0">
                          <a:solidFill>
                            <a:srgbClr val="FFFFFF"/>
                          </a:solidFill>
                        </a:rPr>
                        <a:t>%</a:t>
                      </a:r>
                    </a:p>
                  </a:txBody>
                  <a:tcPr anchor="ctr">
                    <a:solidFill>
                      <a:srgbClr val="00928F"/>
                    </a:solidFill>
                  </a:tcPr>
                </a:tc>
                <a:tc>
                  <a:txBody>
                    <a:bodyPr/>
                    <a:lstStyle/>
                    <a:p>
                      <a:pPr algn="ctr"/>
                      <a:r>
                        <a:rPr lang="en-US" sz="1600" b="1" dirty="0">
                          <a:solidFill>
                            <a:srgbClr val="FFFFFF"/>
                          </a:solidFill>
                        </a:rPr>
                        <a:t>95% CI</a:t>
                      </a:r>
                    </a:p>
                  </a:txBody>
                  <a:tcPr anchor="ctr">
                    <a:solidFill>
                      <a:srgbClr val="00928F"/>
                    </a:solidFill>
                  </a:tcPr>
                </a:tc>
                <a:extLst>
                  <a:ext uri="{0D108BD9-81ED-4DB2-BD59-A6C34878D82A}">
                    <a16:rowId xmlns:a16="http://schemas.microsoft.com/office/drawing/2014/main" val="1080652679"/>
                  </a:ext>
                </a:extLst>
              </a:tr>
              <a:tr h="548640">
                <a:tc>
                  <a:txBody>
                    <a:bodyPr/>
                    <a:lstStyle/>
                    <a:p>
                      <a:r>
                        <a:rPr lang="en-US" sz="1600" b="1" dirty="0">
                          <a:solidFill>
                            <a:srgbClr val="000000"/>
                          </a:solidFill>
                        </a:rPr>
                        <a:t>Homelessness</a:t>
                      </a:r>
                      <a:r>
                        <a:rPr lang="en-US" sz="1600" b="1" baseline="0" dirty="0">
                          <a:solidFill>
                            <a:srgbClr val="000000"/>
                          </a:solidFill>
                        </a:rPr>
                        <a:t> among persons receiving HIV medical care</a:t>
                      </a:r>
                      <a:endParaRPr lang="en-US" sz="1600" b="1" baseline="30000" dirty="0">
                        <a:solidFill>
                          <a:srgbClr val="000000"/>
                        </a:solidFill>
                      </a:endParaRPr>
                    </a:p>
                  </a:txBody>
                  <a:tcPr anchor="ctr"/>
                </a:tc>
                <a:tc>
                  <a:txBody>
                    <a:bodyPr/>
                    <a:lstStyle/>
                    <a:p>
                      <a:pPr algn="ctr"/>
                      <a:r>
                        <a:rPr lang="en-US" sz="1600" b="1" dirty="0">
                          <a:solidFill>
                            <a:srgbClr val="000000"/>
                          </a:solidFill>
                        </a:rPr>
                        <a:t>8</a:t>
                      </a:r>
                    </a:p>
                  </a:txBody>
                  <a:tcPr anchor="ctr"/>
                </a:tc>
                <a:tc>
                  <a:txBody>
                    <a:bodyPr/>
                    <a:lstStyle/>
                    <a:p>
                      <a:pPr algn="ctr"/>
                      <a:r>
                        <a:rPr lang="en-US" sz="1600" b="1" dirty="0">
                          <a:solidFill>
                            <a:srgbClr val="000000"/>
                          </a:solidFill>
                        </a:rPr>
                        <a:t>(7-10)</a:t>
                      </a:r>
                    </a:p>
                  </a:txBody>
                  <a:tcPr anchor="ctr"/>
                </a:tc>
                <a:extLst>
                  <a:ext uri="{0D108BD9-81ED-4DB2-BD59-A6C34878D82A}">
                    <a16:rowId xmlns:a16="http://schemas.microsoft.com/office/drawing/2014/main" val="896276312"/>
                  </a:ext>
                </a:extLst>
              </a:tr>
              <a:tr h="5486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HIV stigma</a:t>
                      </a:r>
                      <a:r>
                        <a:rPr lang="en-US" sz="1600" b="1" baseline="0" dirty="0">
                          <a:solidFill>
                            <a:srgbClr val="000000"/>
                          </a:solidFill>
                        </a:rPr>
                        <a:t> scale [median, (IQR)]</a:t>
                      </a:r>
                      <a:r>
                        <a:rPr lang="en-US" sz="1600" b="1" baseline="30000" dirty="0">
                          <a:solidFill>
                            <a:srgbClr val="000000"/>
                          </a:solidFill>
                        </a:rPr>
                        <a:t>a</a:t>
                      </a:r>
                    </a:p>
                  </a:txBody>
                  <a:tcPr anchor="ctr"/>
                </a:tc>
                <a:tc>
                  <a:txBody>
                    <a:bodyPr/>
                    <a:lstStyle/>
                    <a:p>
                      <a:pPr algn="ctr"/>
                      <a:r>
                        <a:rPr lang="en-US" sz="1600" b="1" dirty="0">
                          <a:solidFill>
                            <a:srgbClr val="000000"/>
                          </a:solidFill>
                        </a:rPr>
                        <a:t>38</a:t>
                      </a:r>
                    </a:p>
                  </a:txBody>
                  <a:tcPr anchor="ctr"/>
                </a:tc>
                <a:tc>
                  <a:txBody>
                    <a:bodyPr/>
                    <a:lstStyle/>
                    <a:p>
                      <a:pPr algn="ctr"/>
                      <a:r>
                        <a:rPr lang="en-US" sz="1600" b="1" dirty="0">
                          <a:solidFill>
                            <a:srgbClr val="000000"/>
                          </a:solidFill>
                        </a:rPr>
                        <a:t>(23-57)</a:t>
                      </a:r>
                    </a:p>
                  </a:txBody>
                  <a:tcPr anchor="ctr"/>
                </a:tc>
                <a:extLst>
                  <a:ext uri="{0D108BD9-81ED-4DB2-BD59-A6C34878D82A}">
                    <a16:rowId xmlns:a16="http://schemas.microsoft.com/office/drawing/2014/main" val="2869634354"/>
                  </a:ext>
                </a:extLst>
              </a:tr>
              <a:tr h="5486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High-risk </a:t>
                      </a:r>
                      <a:r>
                        <a:rPr lang="en-US" sz="1600" b="1" dirty="0" err="1">
                          <a:solidFill>
                            <a:srgbClr val="000000"/>
                          </a:solidFill>
                        </a:rPr>
                        <a:t>sex</a:t>
                      </a:r>
                      <a:r>
                        <a:rPr lang="en-US" sz="1600" b="1" baseline="30000" dirty="0" err="1">
                          <a:solidFill>
                            <a:srgbClr val="000000"/>
                          </a:solidFill>
                        </a:rPr>
                        <a:t>b</a:t>
                      </a:r>
                      <a:endParaRPr lang="en-US" sz="1600" b="1" baseline="30000" dirty="0">
                        <a:solidFill>
                          <a:srgbClr val="000000"/>
                        </a:solidFill>
                      </a:endParaRPr>
                    </a:p>
                  </a:txBody>
                  <a:tcPr anchor="ctr"/>
                </a:tc>
                <a:tc>
                  <a:txBody>
                    <a:bodyPr/>
                    <a:lstStyle/>
                    <a:p>
                      <a:pPr algn="ctr"/>
                      <a:r>
                        <a:rPr lang="en-US" sz="1600" b="1" dirty="0">
                          <a:solidFill>
                            <a:srgbClr val="000000"/>
                          </a:solidFill>
                        </a:rPr>
                        <a:t>7</a:t>
                      </a:r>
                    </a:p>
                  </a:txBody>
                  <a:tcPr anchor="ctr"/>
                </a:tc>
                <a:tc>
                  <a:txBody>
                    <a:bodyPr/>
                    <a:lstStyle/>
                    <a:p>
                      <a:pPr algn="ctr"/>
                      <a:r>
                        <a:rPr lang="en-US" sz="1600" b="1" dirty="0">
                          <a:solidFill>
                            <a:srgbClr val="000000"/>
                          </a:solidFill>
                        </a:rPr>
                        <a:t>(6-8)</a:t>
                      </a:r>
                    </a:p>
                  </a:txBody>
                  <a:tcPr anchor="ctr"/>
                </a:tc>
                <a:extLst>
                  <a:ext uri="{0D108BD9-81ED-4DB2-BD59-A6C34878D82A}">
                    <a16:rowId xmlns:a16="http://schemas.microsoft.com/office/drawing/2014/main" val="3298749030"/>
                  </a:ext>
                </a:extLst>
              </a:tr>
            </a:tbl>
          </a:graphicData>
        </a:graphic>
      </p:graphicFrame>
      <p:sp>
        <p:nvSpPr>
          <p:cNvPr id="5" name="TextBox 4"/>
          <p:cNvSpPr txBox="1"/>
          <p:nvPr/>
        </p:nvSpPr>
        <p:spPr>
          <a:xfrm>
            <a:off x="609600" y="5029200"/>
            <a:ext cx="8001000" cy="830997"/>
          </a:xfrm>
          <a:prstGeom prst="rect">
            <a:avLst/>
          </a:prstGeom>
          <a:noFill/>
        </p:spPr>
        <p:txBody>
          <a:bodyPr wrap="square" rtlCol="0">
            <a:spAutoFit/>
          </a:bodyPr>
          <a:lstStyle/>
          <a:p>
            <a:pPr marL="53975" indent="-53975"/>
            <a:r>
              <a:rPr lang="en-US" sz="1200" baseline="30000" dirty="0">
                <a:solidFill>
                  <a:srgbClr val="000000"/>
                </a:solidFill>
                <a:latin typeface="Calibri" panose="020F0502020204030204" pitchFamily="34" charset="0"/>
              </a:rPr>
              <a:t>a</a:t>
            </a:r>
            <a:r>
              <a:rPr lang="en-US" sz="1200" dirty="0">
                <a:solidFill>
                  <a:srgbClr val="000000"/>
                </a:solidFill>
                <a:latin typeface="Calibri" panose="020F0502020204030204" pitchFamily="34" charset="0"/>
              </a:rPr>
              <a:t> Ten-item scale ranging from 0 (no stigma) to 100 (high stigma) that measures 4 dimensions of HIV stigma: personalized stigma, disclosure concerns, negative self-image, and perceived public attitudes about people living with HIV</a:t>
            </a:r>
          </a:p>
          <a:p>
            <a:pPr marL="53975" indent="-53975"/>
            <a:r>
              <a:rPr lang="en-US" sz="1200" baseline="30000" dirty="0">
                <a:solidFill>
                  <a:srgbClr val="000000"/>
                </a:solidFill>
                <a:latin typeface="Calibri" panose="020F0502020204030204" pitchFamily="34" charset="0"/>
              </a:rPr>
              <a:t>b</a:t>
            </a:r>
            <a:r>
              <a:rPr lang="en-US" sz="1200" dirty="0">
                <a:solidFill>
                  <a:srgbClr val="000000"/>
                </a:solidFill>
                <a:latin typeface="Calibri" panose="020F0502020204030204" pitchFamily="34" charset="0"/>
              </a:rPr>
              <a:t> Vaginal or anal sex with at least 1 HIV-negative or unknown status partner while not sustainably virally suppressed, when a condom was not used, and the partner was not on pre-exposure prophylaxis (</a:t>
            </a:r>
            <a:r>
              <a:rPr lang="en-US" sz="1200" dirty="0" err="1">
                <a:solidFill>
                  <a:srgbClr val="000000"/>
                </a:solidFill>
                <a:latin typeface="Calibri" panose="020F0502020204030204" pitchFamily="34" charset="0"/>
              </a:rPr>
              <a:t>PrEP</a:t>
            </a:r>
            <a:r>
              <a:rPr lang="en-US" sz="1200"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90589771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4008"/>
            <a:ext cx="8229600" cy="1143000"/>
          </a:xfrm>
        </p:spPr>
        <p:txBody>
          <a:bodyPr/>
          <a:lstStyle/>
          <a:p>
            <a:pPr algn="ctr"/>
            <a:r>
              <a:rPr lang="en-US" dirty="0"/>
              <a:t>Acknowledgements</a:t>
            </a:r>
          </a:p>
        </p:txBody>
      </p:sp>
      <p:sp>
        <p:nvSpPr>
          <p:cNvPr id="3" name="Text Placeholder 2"/>
          <p:cNvSpPr>
            <a:spLocks noGrp="1"/>
          </p:cNvSpPr>
          <p:nvPr>
            <p:ph type="body" sz="quarter" idx="10"/>
          </p:nvPr>
        </p:nvSpPr>
        <p:spPr>
          <a:xfrm>
            <a:off x="498348" y="1545167"/>
            <a:ext cx="8229600" cy="4455584"/>
          </a:xfrm>
        </p:spPr>
        <p:txBody>
          <a:bodyPr/>
          <a:lstStyle/>
          <a:p>
            <a:r>
              <a:rPr lang="en-US" dirty="0"/>
              <a:t>This report is based, in part, on contributions by Medical Monitoring Project (MMP) participants, community and provider advisory boards, project area staff, interviewers, and abstractors; the Data Coordinating Center for HIV Supplemental Surveillance at ICF International; and members of the Clinical Outcomes Team, Division of HIV/AIDS Prevention, National Center for HIV/AIDS, Viral Hepatitis, STD, and TB Prevention, CDC, Atlanta, Georgia.</a:t>
            </a:r>
          </a:p>
        </p:txBody>
      </p:sp>
    </p:spTree>
    <p:extLst>
      <p:ext uri="{BB962C8B-B14F-4D97-AF65-F5344CB8AC3E}">
        <p14:creationId xmlns:p14="http://schemas.microsoft.com/office/powerpoint/2010/main" val="377217691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496" y="64008"/>
            <a:ext cx="8229600" cy="1143000"/>
          </a:xfrm>
        </p:spPr>
        <p:txBody>
          <a:bodyPr anchor="b" anchorCtr="0"/>
          <a:lstStyle/>
          <a:p>
            <a:pPr algn="ctr"/>
            <a:r>
              <a:rPr lang="en-US" dirty="0"/>
              <a:t>Medical Monitoring Project 2015 Cycle: Design</a:t>
            </a:r>
          </a:p>
        </p:txBody>
      </p:sp>
      <p:sp>
        <p:nvSpPr>
          <p:cNvPr id="5" name="Content Placeholder 4"/>
          <p:cNvSpPr>
            <a:spLocks noGrp="1"/>
          </p:cNvSpPr>
          <p:nvPr>
            <p:ph type="body" sz="quarter" idx="10"/>
          </p:nvPr>
        </p:nvSpPr>
        <p:spPr>
          <a:xfrm>
            <a:off x="768096" y="1527048"/>
            <a:ext cx="7772400" cy="3730752"/>
          </a:xfrm>
        </p:spPr>
        <p:txBody>
          <a:bodyPr/>
          <a:lstStyle/>
          <a:p>
            <a:pPr lvl="0"/>
            <a:r>
              <a:rPr lang="en-US" dirty="0"/>
              <a:t>2-stage sampling to produce nationally and locally representative estimates of adults with diagnosed HIV </a:t>
            </a:r>
            <a:r>
              <a:rPr lang="en-US" dirty="0" err="1"/>
              <a:t>infection</a:t>
            </a:r>
            <a:r>
              <a:rPr lang="en-US" baseline="30000" dirty="0" err="1"/>
              <a:t>a</a:t>
            </a:r>
            <a:endParaRPr lang="en-US" baseline="30000" dirty="0"/>
          </a:p>
          <a:p>
            <a:pPr marL="0" indent="0">
              <a:buNone/>
            </a:pPr>
            <a:endParaRPr lang="en-US" dirty="0"/>
          </a:p>
          <a:p>
            <a:pPr lvl="0"/>
            <a:r>
              <a:rPr lang="en-US" dirty="0"/>
              <a:t>Cross-sectional, annual</a:t>
            </a:r>
          </a:p>
          <a:p>
            <a:pPr marL="0" indent="0">
              <a:buNone/>
            </a:pPr>
            <a:endParaRPr lang="en-US" dirty="0"/>
          </a:p>
          <a:p>
            <a:pPr lvl="0"/>
            <a:r>
              <a:rPr lang="en-US" dirty="0"/>
              <a:t>Data collection: face-to-face or telephone interviews and medical record abstractions, June 2015–May 2016</a:t>
            </a:r>
          </a:p>
          <a:p>
            <a:pPr marL="0" indent="0">
              <a:buNone/>
            </a:pPr>
            <a:endParaRPr lang="en-US" dirty="0"/>
          </a:p>
          <a:p>
            <a:pPr lvl="0"/>
            <a:r>
              <a:rPr lang="en-US" dirty="0"/>
              <a:t>Time period for measurement of the estimates presented in this slide set is during the 12 months before interview unless otherwise noted</a:t>
            </a:r>
            <a:endParaRPr lang="en-US" dirty="0">
              <a:solidFill>
                <a:srgbClr val="000000"/>
              </a:solidFill>
            </a:endParaRPr>
          </a:p>
        </p:txBody>
      </p:sp>
      <p:sp>
        <p:nvSpPr>
          <p:cNvPr id="6" name="TextBox 5"/>
          <p:cNvSpPr txBox="1"/>
          <p:nvPr/>
        </p:nvSpPr>
        <p:spPr>
          <a:xfrm>
            <a:off x="768096" y="6096000"/>
            <a:ext cx="7353300" cy="276999"/>
          </a:xfrm>
          <a:prstGeom prst="rect">
            <a:avLst/>
          </a:prstGeom>
          <a:noFill/>
        </p:spPr>
        <p:txBody>
          <a:bodyPr wrap="square" rtlCol="0">
            <a:spAutoFit/>
          </a:bodyPr>
          <a:lstStyle/>
          <a:p>
            <a:r>
              <a:rPr lang="en-US" sz="1200" baseline="30000" dirty="0">
                <a:solidFill>
                  <a:srgbClr val="000000"/>
                </a:solidFill>
                <a:latin typeface="Calibri" panose="020F0502020204030204" pitchFamily="34" charset="0"/>
              </a:rPr>
              <a:t>a</a:t>
            </a:r>
            <a:r>
              <a:rPr lang="en-US" sz="1200" dirty="0">
                <a:solidFill>
                  <a:srgbClr val="000000"/>
                </a:solidFill>
                <a:latin typeface="Calibri" panose="020F0502020204030204" pitchFamily="34" charset="0"/>
              </a:rPr>
              <a:t> </a:t>
            </a:r>
            <a:r>
              <a:rPr lang="en-US" sz="1200" u="sng" dirty="0">
                <a:solidFill>
                  <a:srgbClr val="0F56DC"/>
                </a:solidFill>
                <a:latin typeface="Calibri" panose="020F0502020204030204" pitchFamily="34" charset="0"/>
              </a:rPr>
              <a:t>https://www.cdc.gov/hiv/pdf/library/reports/surveillance/cdc-hiv-surveillance-special-report-number-20.pdf</a:t>
            </a:r>
          </a:p>
        </p:txBody>
      </p:sp>
    </p:spTree>
    <p:extLst>
      <p:ext uri="{BB962C8B-B14F-4D97-AF65-F5344CB8AC3E}">
        <p14:creationId xmlns:p14="http://schemas.microsoft.com/office/powerpoint/2010/main" val="287996801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57200" y="4533900"/>
            <a:ext cx="4133850" cy="358775"/>
          </a:xfrm>
          <a:prstGeom prst="rect">
            <a:avLst/>
          </a:prstGeom>
        </p:spPr>
        <p:txBody>
          <a:bodyPr/>
          <a:lstStyle/>
          <a:p>
            <a:pPr lvl="0" algn="l" eaLnBrk="1" fontAlgn="auto" hangingPunct="1">
              <a:spcBef>
                <a:spcPts val="0"/>
              </a:spcBef>
              <a:spcAft>
                <a:spcPts val="0"/>
              </a:spcAft>
            </a:pPr>
            <a:r>
              <a:rPr lang="en-US" sz="1400" u="sng" dirty="0">
                <a:solidFill>
                  <a:srgbClr val="0F56DC"/>
                </a:solidFill>
                <a:latin typeface="Calibri" panose="020F0502020204030204" pitchFamily="34" charset="0"/>
                <a:ea typeface="+mn-ea"/>
                <a:cs typeface="+mn-cs"/>
              </a:rPr>
              <a:t>https://www.cdc.gov/hiv/statistics/systems/mmp/</a:t>
            </a:r>
            <a:endParaRPr lang="en-US" dirty="0">
              <a:solidFill>
                <a:schemeClr val="bg2"/>
              </a:solidFill>
            </a:endParaRPr>
          </a:p>
        </p:txBody>
      </p:sp>
    </p:spTree>
    <p:extLst>
      <p:ext uri="{BB962C8B-B14F-4D97-AF65-F5344CB8AC3E}">
        <p14:creationId xmlns:p14="http://schemas.microsoft.com/office/powerpoint/2010/main" val="192815826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 y="-76200"/>
            <a:ext cx="8229600" cy="1143000"/>
          </a:xfrm>
        </p:spPr>
        <p:txBody>
          <a:bodyPr anchor="ctr" anchorCtr="0"/>
          <a:lstStyle/>
          <a:p>
            <a:pPr algn="ctr"/>
            <a:r>
              <a:rPr lang="en-US" dirty="0"/>
              <a:t>Medical Monitoring Project 2015 Cycle: Project Areas</a:t>
            </a:r>
          </a:p>
        </p:txBody>
      </p:sp>
      <p:pic>
        <p:nvPicPr>
          <p:cNvPr id="2" name="Picture 1" descr="A total of 23 areas were funded to conduct data collection for the 2015 cycle, including 16 states, Puerto Rico, and 6 independent surveillance jurisdictions within the selected states." title="Medical Monitoring Project 2015 Cycle Project Area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 y="838776"/>
            <a:ext cx="9144000" cy="5622061"/>
          </a:xfrm>
          <a:prstGeom prst="rect">
            <a:avLst/>
          </a:prstGeom>
        </p:spPr>
      </p:pic>
    </p:spTree>
    <p:extLst>
      <p:ext uri="{BB962C8B-B14F-4D97-AF65-F5344CB8AC3E}">
        <p14:creationId xmlns:p14="http://schemas.microsoft.com/office/powerpoint/2010/main" val="22456237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 y="419100"/>
            <a:ext cx="8229600" cy="1143000"/>
          </a:xfrm>
        </p:spPr>
        <p:txBody>
          <a:bodyPr anchor="ctr" anchorCtr="0"/>
          <a:lstStyle/>
          <a:p>
            <a:pPr algn="ctr"/>
            <a:r>
              <a:rPr lang="en-US" dirty="0"/>
              <a:t>Medical Monitoring Project 2015 Cycle: Data</a:t>
            </a:r>
          </a:p>
        </p:txBody>
      </p:sp>
      <p:sp>
        <p:nvSpPr>
          <p:cNvPr id="5" name="Content Placeholder 4"/>
          <p:cNvSpPr>
            <a:spLocks noGrp="1"/>
          </p:cNvSpPr>
          <p:nvPr>
            <p:ph type="body" sz="quarter" idx="10"/>
          </p:nvPr>
        </p:nvSpPr>
        <p:spPr>
          <a:xfrm>
            <a:off x="733425" y="1562099"/>
            <a:ext cx="7753350" cy="4305301"/>
          </a:xfrm>
        </p:spPr>
        <p:txBody>
          <a:bodyPr/>
          <a:lstStyle/>
          <a:p>
            <a:pPr marL="342891" lvl="1" indent="-342891">
              <a:buClr>
                <a:srgbClr val="006A71"/>
              </a:buClr>
              <a:buSzPct val="100000"/>
              <a:buFont typeface="Wingdings" panose="05000000000000000000" pitchFamily="2" charset="2"/>
              <a:buChar char="§"/>
            </a:pPr>
            <a:r>
              <a:rPr lang="en-US" dirty="0"/>
              <a:t>Adjusted response rates</a:t>
            </a:r>
          </a:p>
          <a:p>
            <a:pPr marL="557213" lvl="1" indent="-214313">
              <a:buSzPct val="70000"/>
            </a:pPr>
            <a:r>
              <a:rPr lang="en-US" dirty="0"/>
              <a:t>Project area - 100%</a:t>
            </a:r>
          </a:p>
          <a:p>
            <a:pPr marL="557213" lvl="1" indent="-214313">
              <a:buSzPct val="70000"/>
            </a:pPr>
            <a:r>
              <a:rPr lang="en-US" dirty="0"/>
              <a:t>Person - 40%</a:t>
            </a:r>
          </a:p>
          <a:p>
            <a:pPr marL="342900" lvl="1" indent="0">
              <a:buSzPct val="70000"/>
              <a:buNone/>
            </a:pPr>
            <a:endParaRPr lang="en-US" dirty="0"/>
          </a:p>
          <a:p>
            <a:pPr marL="342891" lvl="1" indent="-342891">
              <a:buClr>
                <a:srgbClr val="006A71"/>
              </a:buClr>
              <a:buSzPct val="100000"/>
              <a:buFont typeface="Wingdings" panose="05000000000000000000" pitchFamily="2" charset="2"/>
              <a:buChar char="§"/>
            </a:pPr>
            <a:r>
              <a:rPr lang="en-US" dirty="0"/>
              <a:t>3,654 adults with diagnosed HIV living in the 23 project areas as of December 31, 2014 responded to the interview and had their medical records abstracted</a:t>
            </a:r>
          </a:p>
          <a:p>
            <a:pPr marL="0" lvl="1" indent="0">
              <a:buClr>
                <a:srgbClr val="006A71"/>
              </a:buClr>
              <a:buSzPct val="100000"/>
              <a:buNone/>
            </a:pPr>
            <a:endParaRPr lang="en-US" dirty="0"/>
          </a:p>
          <a:p>
            <a:pPr marL="342891" lvl="1" indent="-342891">
              <a:buClr>
                <a:srgbClr val="006A71"/>
              </a:buClr>
              <a:buSzPct val="100000"/>
              <a:buFont typeface="Wingdings" panose="05000000000000000000" pitchFamily="2" charset="2"/>
              <a:buChar char="§"/>
            </a:pPr>
            <a:r>
              <a:rPr lang="en-US" dirty="0"/>
              <a:t>Data were weighted to represent all adults with diagnosed HIV infection living in the United States and Puerto Rico </a:t>
            </a:r>
          </a:p>
          <a:p>
            <a:pPr marL="742930" lvl="2" indent="-342891">
              <a:buClr>
                <a:srgbClr val="006A71"/>
              </a:buClr>
              <a:buSzPct val="100000"/>
              <a:buFont typeface="Wingdings" panose="05000000000000000000" pitchFamily="2" charset="2"/>
              <a:buChar char="§"/>
            </a:pPr>
            <a:r>
              <a:rPr lang="en-US" dirty="0"/>
              <a:t>All data in the following slides are presented as weighted percentages</a:t>
            </a:r>
            <a:endParaRPr lang="en-US" dirty="0">
              <a:solidFill>
                <a:srgbClr val="000000"/>
              </a:solidFill>
            </a:endParaRPr>
          </a:p>
          <a:p>
            <a:endParaRPr lang="en-US" dirty="0">
              <a:solidFill>
                <a:srgbClr val="000000"/>
              </a:solidFill>
            </a:endParaRPr>
          </a:p>
          <a:p>
            <a:endParaRPr lang="en-US" dirty="0">
              <a:solidFill>
                <a:srgbClr val="000000"/>
              </a:solidFill>
            </a:endParaRPr>
          </a:p>
          <a:p>
            <a:pPr lvl="1">
              <a:buNone/>
            </a:pPr>
            <a:endParaRPr lang="en-US" dirty="0">
              <a:solidFill>
                <a:srgbClr val="000000"/>
              </a:solidFill>
            </a:endParaRPr>
          </a:p>
          <a:p>
            <a:pPr lvl="1"/>
            <a:endParaRPr lang="en-US" dirty="0">
              <a:solidFill>
                <a:srgbClr val="000000"/>
              </a:solidFill>
            </a:endParaRP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201680319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82600"/>
            <a:ext cx="8686800" cy="1143000"/>
          </a:xfrm>
        </p:spPr>
        <p:txBody>
          <a:bodyPr anchor="ctr" anchorCtr="0"/>
          <a:lstStyle/>
          <a:p>
            <a:pPr algn="ctr"/>
            <a:r>
              <a:rPr lang="en-US" dirty="0"/>
              <a:t>Adults with Diagnosed HIV by Gender, 2015 Cycle</a:t>
            </a:r>
          </a:p>
        </p:txBody>
      </p:sp>
      <p:graphicFrame>
        <p:nvGraphicFramePr>
          <p:cNvPr id="5" name="Chart 4" descr="An estimated 75% of persons were male, 24% were female, and 1% were transgender. Transgender was defined as either self-identifying as transgender or reporting a gender identity that was different from their reported sex assigned at birth. &#10;&#10;Demographic data were collected using in-person or telephone interviews. "/>
          <p:cNvGraphicFramePr/>
          <p:nvPr>
            <p:extLst>
              <p:ext uri="{D42A27DB-BD31-4B8C-83A1-F6EECF244321}">
                <p14:modId xmlns:p14="http://schemas.microsoft.com/office/powerpoint/2010/main" val="150814768"/>
              </p:ext>
            </p:extLst>
          </p:nvPr>
        </p:nvGraphicFramePr>
        <p:xfrm>
          <a:off x="1009650" y="1106268"/>
          <a:ext cx="7124700" cy="50292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66800" y="6135469"/>
            <a:ext cx="7010400" cy="461665"/>
          </a:xfrm>
          <a:prstGeom prst="rect">
            <a:avLst/>
          </a:prstGeom>
          <a:noFill/>
        </p:spPr>
        <p:txBody>
          <a:bodyPr wrap="square" rtlCol="0">
            <a:spAutoFit/>
          </a:bodyPr>
          <a:lstStyle/>
          <a:p>
            <a:r>
              <a:rPr lang="en-US" sz="1200" i="1" dirty="0">
                <a:solidFill>
                  <a:srgbClr val="000000"/>
                </a:solidFill>
                <a:latin typeface="Calibri" panose="020F0502020204030204" pitchFamily="34" charset="0"/>
              </a:rPr>
              <a:t>Note:</a:t>
            </a:r>
            <a:r>
              <a:rPr lang="en-US" sz="1200" dirty="0">
                <a:solidFill>
                  <a:srgbClr val="000000"/>
                </a:solidFill>
                <a:latin typeface="Calibri" panose="020F0502020204030204" pitchFamily="34" charset="0"/>
              </a:rPr>
              <a:t> Transgender defined as those who self-identified as transgender or who reported a gender identity different from sex assigned at birth</a:t>
            </a:r>
          </a:p>
        </p:txBody>
      </p:sp>
    </p:spTree>
    <p:extLst>
      <p:ext uri="{BB962C8B-B14F-4D97-AF65-F5344CB8AC3E}">
        <p14:creationId xmlns:p14="http://schemas.microsoft.com/office/powerpoint/2010/main" val="198472741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82600"/>
            <a:ext cx="8686800" cy="1143000"/>
          </a:xfrm>
        </p:spPr>
        <p:txBody>
          <a:bodyPr anchor="ctr" anchorCtr="0"/>
          <a:lstStyle/>
          <a:p>
            <a:pPr algn="ctr"/>
            <a:r>
              <a:rPr lang="en-US" dirty="0"/>
              <a:t>Adults with Diagnosed HIV by Age, 2015 Cycle</a:t>
            </a:r>
          </a:p>
        </p:txBody>
      </p:sp>
      <p:graphicFrame>
        <p:nvGraphicFramePr>
          <p:cNvPr id="5" name="Chart 4" descr="Three-quarters (or 75%) of persons were at least 40 years of age. &#10;&#10;Demographic data were collected using in-person or telephone interviews. "/>
          <p:cNvGraphicFramePr/>
          <p:nvPr>
            <p:extLst>
              <p:ext uri="{D42A27DB-BD31-4B8C-83A1-F6EECF244321}">
                <p14:modId xmlns:p14="http://schemas.microsoft.com/office/powerpoint/2010/main" val="265555285"/>
              </p:ext>
            </p:extLst>
          </p:nvPr>
        </p:nvGraphicFramePr>
        <p:xfrm>
          <a:off x="1428750" y="1104900"/>
          <a:ext cx="6286500" cy="4838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137019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500" y="254000"/>
            <a:ext cx="8001000" cy="1143000"/>
          </a:xfrm>
        </p:spPr>
        <p:txBody>
          <a:bodyPr anchor="ctr" anchorCtr="0"/>
          <a:lstStyle/>
          <a:p>
            <a:pPr algn="ctr"/>
            <a:r>
              <a:rPr lang="en-US" dirty="0"/>
              <a:t>Adults with Diagnosed HIV by Sexual Orientation, 2015 Cycle</a:t>
            </a:r>
          </a:p>
        </p:txBody>
      </p:sp>
      <p:graphicFrame>
        <p:nvGraphicFramePr>
          <p:cNvPr id="5" name="Chart 4" descr="Nearly half (or 48%) of persons identified themselves as heterosexual or straight; 42% as lesbian or gay; 8% as bisexual; and 2% as an other sexual orientation. &#10;&#10;Demographic data were collected using in-person or telephone interviews. "/>
          <p:cNvGraphicFramePr/>
          <p:nvPr>
            <p:extLst>
              <p:ext uri="{D42A27DB-BD31-4B8C-83A1-F6EECF244321}">
                <p14:modId xmlns:p14="http://schemas.microsoft.com/office/powerpoint/2010/main" val="4179115320"/>
              </p:ext>
            </p:extLst>
          </p:nvPr>
        </p:nvGraphicFramePr>
        <p:xfrm>
          <a:off x="1123950" y="1397000"/>
          <a:ext cx="6896100" cy="4965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228787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04467" y="237671"/>
            <a:ext cx="7253733" cy="1143000"/>
          </a:xfrm>
        </p:spPr>
        <p:txBody>
          <a:bodyPr anchor="ctr" anchorCtr="0"/>
          <a:lstStyle/>
          <a:p>
            <a:pPr algn="ctr"/>
            <a:r>
              <a:rPr lang="en-US" dirty="0"/>
              <a:t>Adults with Diagnosed HIV by Race/Ethnicity, 2015 Cycle</a:t>
            </a:r>
          </a:p>
        </p:txBody>
      </p:sp>
      <p:graphicFrame>
        <p:nvGraphicFramePr>
          <p:cNvPr id="5" name="Chart 4" descr="An estimated 41% of persons were black or African American and 30% were white. Additionally, 23% of all persons were Hispanic or Latino (Hispanics and Latinos can be of any race) and 6% were American Indian/Alaska Native, Asian, Native Hawaiian/Other Pacific Islander, or multiracial. &#10;&#10;Demographic data were collected using in-person or telephone interviews. "/>
          <p:cNvGraphicFramePr/>
          <p:nvPr>
            <p:extLst>
              <p:ext uri="{D42A27DB-BD31-4B8C-83A1-F6EECF244321}">
                <p14:modId xmlns:p14="http://schemas.microsoft.com/office/powerpoint/2010/main" val="2192327567"/>
              </p:ext>
            </p:extLst>
          </p:nvPr>
        </p:nvGraphicFramePr>
        <p:xfrm>
          <a:off x="1219200" y="1295400"/>
          <a:ext cx="6705600" cy="468629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09600" y="6135469"/>
            <a:ext cx="8443467" cy="461665"/>
          </a:xfrm>
          <a:prstGeom prst="rect">
            <a:avLst/>
          </a:prstGeom>
          <a:noFill/>
        </p:spPr>
        <p:txBody>
          <a:bodyPr wrap="square" rtlCol="0">
            <a:spAutoFit/>
          </a:bodyPr>
          <a:lstStyle/>
          <a:p>
            <a:r>
              <a:rPr lang="en-US" sz="1200" i="1" dirty="0">
                <a:solidFill>
                  <a:srgbClr val="000000"/>
                </a:solidFill>
                <a:latin typeface="Calibri" panose="020F0502020204030204" pitchFamily="34" charset="0"/>
              </a:rPr>
              <a:t>Note:</a:t>
            </a:r>
            <a:r>
              <a:rPr lang="en-US" sz="1200" dirty="0">
                <a:solidFill>
                  <a:srgbClr val="000000"/>
                </a:solidFill>
                <a:latin typeface="Calibri" panose="020F0502020204030204" pitchFamily="34" charset="0"/>
              </a:rPr>
              <a:t> Other defined as persons who were American Indian/Alaska Native, Asian, Native Hawaiian/Other Pacific Islander, or multiracial; Hispanics or Latinos can be of any race.</a:t>
            </a:r>
          </a:p>
        </p:txBody>
      </p:sp>
    </p:spTree>
    <p:extLst>
      <p:ext uri="{BB962C8B-B14F-4D97-AF65-F5344CB8AC3E}">
        <p14:creationId xmlns:p14="http://schemas.microsoft.com/office/powerpoint/2010/main" val="3072163729"/>
      </p:ext>
    </p:extLst>
  </p:cSld>
  <p:clrMapOvr>
    <a:masterClrMapping/>
  </p:clrMapOvr>
  <p:transition>
    <p:fade/>
  </p:transition>
</p:sld>
</file>

<file path=ppt/theme/theme1.xml><?xml version="1.0" encoding="utf-8"?>
<a:theme xmlns:a="http://schemas.openxmlformats.org/drawingml/2006/main" name="NCHHSTP_PPT_dark([1]">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bg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NCEH_ATSDR_combined">
  <a:themeElements>
    <a:clrScheme name="Custom 21">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1_NCEH_ATSDR_combined">
  <a:themeElements>
    <a:clrScheme name="Custom 21">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8D7951-CA86-4D0C-BEC6-02D9BE4C4635}">
  <ds:schemaRefs>
    <ds:schemaRef ds:uri="http://schemas.microsoft.com/sharepoint/v3/contenttype/forms"/>
  </ds:schemaRefs>
</ds:datastoreItem>
</file>

<file path=customXml/itemProps2.xml><?xml version="1.0" encoding="utf-8"?>
<ds:datastoreItem xmlns:ds="http://schemas.openxmlformats.org/officeDocument/2006/customXml" ds:itemID="{1BA26DC4-DF19-40CF-92E1-ECE2F9C767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C1BBA2E-649F-4E28-96A1-47739C0510CF}">
  <ds:schemaRefs>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http://www.w3.org/XML/1998/namespa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NCHHSTP_PPT_dark([1]</Template>
  <TotalTime>27701</TotalTime>
  <Words>4957</Words>
  <Application>Microsoft Office PowerPoint</Application>
  <PresentationFormat>On-screen Show (4:3)</PresentationFormat>
  <Paragraphs>543</Paragraphs>
  <Slides>30</Slides>
  <Notes>30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Courier New</vt:lpstr>
      <vt:lpstr>Arial</vt:lpstr>
      <vt:lpstr>Wingdings</vt:lpstr>
      <vt:lpstr>Myriad Web Pro</vt:lpstr>
      <vt:lpstr>Calibri</vt:lpstr>
      <vt:lpstr>NCHHSTP_PPT_dark([1]</vt:lpstr>
      <vt:lpstr>NCEH_ATSDR_combined</vt:lpstr>
      <vt:lpstr>1_NCEH_ATSDR_combined</vt:lpstr>
      <vt:lpstr>Behavioral and Clinical Characteristics of  Persons with Diagnosed HIV Infection</vt:lpstr>
      <vt:lpstr>Medical Monitoring Project 2015 Cycle</vt:lpstr>
      <vt:lpstr>Medical Monitoring Project 2015 Cycle: Design</vt:lpstr>
      <vt:lpstr>Medical Monitoring Project 2015 Cycle: Project Areas</vt:lpstr>
      <vt:lpstr>Medical Monitoring Project 2015 Cycle: Data</vt:lpstr>
      <vt:lpstr>Adults with Diagnosed HIV by Gender, 2015 Cycle</vt:lpstr>
      <vt:lpstr>Adults with Diagnosed HIV by Age, 2015 Cycle</vt:lpstr>
      <vt:lpstr>Adults with Diagnosed HIV by Sexual Orientation, 2015 Cycle</vt:lpstr>
      <vt:lpstr>Adults with Diagnosed HIV by Race/Ethnicity, 2015 Cycle</vt:lpstr>
      <vt:lpstr>Socioeconomic Characteristics of Adults with Diagnosed HIV, 2015 Cycle</vt:lpstr>
      <vt:lpstr>Health Insurance or Coverage for Care or Antiretroviral Medications among Adults with Diagnosed HIV, 2015 Cycle</vt:lpstr>
      <vt:lpstr>Depressiona among Adults with Diagnosed HIV, 2015 Cycle</vt:lpstr>
      <vt:lpstr>Cigarette Smoking among Adults with Diagnosed HIV, 2015 Cycle</vt:lpstr>
      <vt:lpstr>Alcohol Use among Adults with Diagnosed HIV, 2015 Cycle</vt:lpstr>
      <vt:lpstr>Recreational Drug Use among Adults with Diagnosed HIV, 2015 Cycle</vt:lpstr>
      <vt:lpstr>High-Risk Sexa among Adults with Diagnosed HIV, 2015 Cycle</vt:lpstr>
      <vt:lpstr>Measures of Gynecologic and Reproductive Health Services among Women with Diagnosed HIV, 2015 Cycle</vt:lpstr>
      <vt:lpstr>Self-reported Antiretroviral Therapy (ART) Use among Adults with Diagnosed HIV, 2015 Cycle</vt:lpstr>
      <vt:lpstr>Adherence to Antiretroviral Therapy (ART) among Adults with Diagnosed HIV taking ART, 2015 Cycle</vt:lpstr>
      <vt:lpstr>Reasonsa for Last Missed Antiretroviral Therapy (ART) Dose among Adults with Diagnosed HIV taking ART, 2015 Cycle</vt:lpstr>
      <vt:lpstr>Clinical Care Received among Adults with Diagnosed HIV, 2015 Cycle</vt:lpstr>
      <vt:lpstr>Emergency Department and Hospital Admissions among Adults with Diagnosed HIV, 2015 Cycle</vt:lpstr>
      <vt:lpstr>Viral Suppressiona among Adults with Diagnosed HIV, 2015 Cycle</vt:lpstr>
      <vt:lpstr>Sexually Transmitted Disease Testing among Sexually Active Adults with Diagnosed HIV, 2015 Cycle</vt:lpstr>
      <vt:lpstr>Unmet Needsa for Ancillary Services among Adults with Diagnosed HIV, 2015 Cycle</vt:lpstr>
      <vt:lpstr>Intimate Partner Violence and Sexual Violence among Adults with Diagnosed HIV, 2015 Cycle</vt:lpstr>
      <vt:lpstr>HIV Prevention Services Received among Adults with Diagnosed HIV, 2015 Cycle</vt:lpstr>
      <vt:lpstr>National indicators: Homelessness, HIV Stigma, and High-risk Sex among Adults with Diagnosed HIV, 2015 Cycle</vt:lpstr>
      <vt:lpstr>Acknowledgements</vt:lpstr>
      <vt:lpstr>https://www.cdc.gov/hiv/statistics/systems/mmp/</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and Clinical Characteristics of Persons with Diagnosed HIV Infection, Medical Monitoring Project 2015 Cycle (June 2015 - May 2016)</dc:title>
  <dc:creator>Division of HIV/AIDS Prevention</dc:creator>
  <cp:keywords/>
  <cp:lastModifiedBy>Dasgupta, Sharoda (CDC/DDID/NCHHSTP/DHPSE)</cp:lastModifiedBy>
  <cp:revision>1677</cp:revision>
  <cp:lastPrinted>2017-03-29T12:15:17Z</cp:lastPrinted>
  <dcterms:created xsi:type="dcterms:W3CDTF">2010-09-30T17:33:15Z</dcterms:created>
  <dcterms:modified xsi:type="dcterms:W3CDTF">2020-09-03T13:25:26Z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