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37"/>
  </p:notesMasterIdLst>
  <p:sldIdLst>
    <p:sldId id="257" r:id="rId6"/>
    <p:sldId id="274" r:id="rId7"/>
    <p:sldId id="278" r:id="rId8"/>
    <p:sldId id="275" r:id="rId9"/>
    <p:sldId id="299" r:id="rId10"/>
    <p:sldId id="301" r:id="rId11"/>
    <p:sldId id="258" r:id="rId12"/>
    <p:sldId id="260" r:id="rId13"/>
    <p:sldId id="261" r:id="rId14"/>
    <p:sldId id="262" r:id="rId15"/>
    <p:sldId id="266" r:id="rId16"/>
    <p:sldId id="267" r:id="rId17"/>
    <p:sldId id="282" r:id="rId18"/>
    <p:sldId id="291" r:id="rId19"/>
    <p:sldId id="296" r:id="rId20"/>
    <p:sldId id="302" r:id="rId21"/>
    <p:sldId id="298" r:id="rId22"/>
    <p:sldId id="281" r:id="rId23"/>
    <p:sldId id="268" r:id="rId24"/>
    <p:sldId id="287" r:id="rId25"/>
    <p:sldId id="286" r:id="rId26"/>
    <p:sldId id="293" r:id="rId27"/>
    <p:sldId id="294" r:id="rId28"/>
    <p:sldId id="295" r:id="rId29"/>
    <p:sldId id="314" r:id="rId30"/>
    <p:sldId id="307" r:id="rId31"/>
    <p:sldId id="308" r:id="rId32"/>
    <p:sldId id="309" r:id="rId33"/>
    <p:sldId id="310" r:id="rId34"/>
    <p:sldId id="311" r:id="rId35"/>
    <p:sldId id="312"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ley, Laurie (CDC/DDID/NCHHSTP/DHPSE)" initials="LL(" lastIdx="20" clrIdx="0">
    <p:extLst>
      <p:ext uri="{19B8F6BF-5375-455C-9EA6-DF929625EA0E}">
        <p15:presenceInfo xmlns:p15="http://schemas.microsoft.com/office/powerpoint/2012/main" userId="S-1-5-21-1207783550-2075000910-922709458-177467" providerId="AD"/>
      </p:ext>
    </p:extLst>
  </p:cmAuthor>
  <p:cmAuthor id="2" name="Hall, Irene (CDC/DDID/NCHHSTP/DHPSE)" initials="HI(" lastIdx="2" clrIdx="1">
    <p:extLst>
      <p:ext uri="{19B8F6BF-5375-455C-9EA6-DF929625EA0E}">
        <p15:presenceInfo xmlns:p15="http://schemas.microsoft.com/office/powerpoint/2012/main" userId="S::Ixh1@cdc.gov::a5dfa08a-f51d-4e32-ad09-ac5d0c5d1b07" providerId="AD"/>
      </p:ext>
    </p:extLst>
  </p:cmAuthor>
  <p:cmAuthor id="3" name="Resha, Karen (CDC/DDID/NCHHSTP/OD)" initials="RK(" lastIdx="3" clrIdx="2">
    <p:extLst>
      <p:ext uri="{19B8F6BF-5375-455C-9EA6-DF929625EA0E}">
        <p15:presenceInfo xmlns:p15="http://schemas.microsoft.com/office/powerpoint/2012/main" userId="S::kdr1@cdc.gov::a215fd98-229d-4e39-9252-09513bdd8eab" providerId="AD"/>
      </p:ext>
    </p:extLst>
  </p:cmAuthor>
  <p:cmAuthor id="4" name="Gant, Zanetta (CDC/DDID/NCHHSTP/DHP)" initials="GZ(" lastIdx="25" clrIdx="3">
    <p:extLst>
      <p:ext uri="{19B8F6BF-5375-455C-9EA6-DF929625EA0E}">
        <p15:presenceInfo xmlns:p15="http://schemas.microsoft.com/office/powerpoint/2012/main" userId="S::uwf5@cdc.gov::284cc311-1e87-4ea5-9da8-c846e742387d" providerId="AD"/>
      </p:ext>
    </p:extLst>
  </p:cmAuthor>
  <p:cmAuthor id="5" name="Linley, Laurie (CDC/DDID/NCHHSTP/DHP)" initials="LL(" lastIdx="25" clrIdx="4">
    <p:extLst>
      <p:ext uri="{19B8F6BF-5375-455C-9EA6-DF929625EA0E}">
        <p15:presenceInfo xmlns:p15="http://schemas.microsoft.com/office/powerpoint/2012/main" userId="S::lxl9@cdc.gov::482ed063-c2e8-4016-a658-68b6cd1a86f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000000"/>
    <a:srgbClr val="00928F"/>
    <a:srgbClr val="F6A01A"/>
    <a:srgbClr val="000A1E"/>
    <a:srgbClr val="04A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446024-FBF4-4368-B442-28F7818DECD4}" v="4" dt="2021-04-12T20:13:15.1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85" autoAdjust="0"/>
    <p:restoredTop sz="77306" autoAdjust="0"/>
  </p:normalViewPr>
  <p:slideViewPr>
    <p:cSldViewPr snapToGrid="0">
      <p:cViewPr>
        <p:scale>
          <a:sx n="80" d="100"/>
          <a:sy n="80" d="100"/>
        </p:scale>
        <p:origin x="714" y="-48"/>
      </p:cViewPr>
      <p:guideLst/>
    </p:cSldViewPr>
  </p:slideViewPr>
  <p:notesTextViewPr>
    <p:cViewPr>
      <p:scale>
        <a:sx n="75" d="100"/>
        <a:sy n="75" d="100"/>
      </p:scale>
      <p:origin x="0" y="0"/>
    </p:cViewPr>
  </p:notesTextViewPr>
  <p:sorterViewPr>
    <p:cViewPr>
      <p:scale>
        <a:sx n="100" d="100"/>
        <a:sy n="100" d="100"/>
      </p:scale>
      <p:origin x="0" y="-2928"/>
    </p:cViewPr>
  </p:sorterViewPr>
  <p:notesViewPr>
    <p:cSldViewPr snapToGrid="0">
      <p:cViewPr varScale="1">
        <p:scale>
          <a:sx n="56" d="100"/>
          <a:sy n="56" d="100"/>
        </p:scale>
        <p:origin x="250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ED44788-9B54-4307-86DE-2976635FBDAC}" type="datetimeFigureOut">
              <a:rPr lang="en-US" smtClean="0"/>
              <a:t>4/19/2021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FEF336F-AD24-4EEE-A160-3D96E2132122}" type="slidenum">
              <a:rPr lang="en-US" smtClean="0"/>
              <a:t>‹#›</a:t>
            </a:fld>
            <a:endParaRPr lang="en-US"/>
          </a:p>
        </p:txBody>
      </p:sp>
    </p:spTree>
    <p:extLst>
      <p:ext uri="{BB962C8B-B14F-4D97-AF65-F5344CB8AC3E}">
        <p14:creationId xmlns:p14="http://schemas.microsoft.com/office/powerpoint/2010/main" val="536838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r>
              <a:rPr lang="en-US" dirty="0"/>
              <a:t>Estimated HIV Incidence and Prevalence in the United States, 2010–2019</a:t>
            </a:r>
          </a:p>
          <a:p>
            <a:endParaRPr lang="en-US" dirty="0"/>
          </a:p>
          <a:p>
            <a:r>
              <a:rPr lang="en-US" dirty="0"/>
              <a:t>For all slides in this series, the following notes apply:</a:t>
            </a:r>
          </a:p>
          <a:p>
            <a:r>
              <a:rPr lang="en-US" dirty="0"/>
              <a:t> </a:t>
            </a:r>
          </a:p>
          <a:p>
            <a:pPr defTabSz="931774" fontAlgn="base">
              <a:spcBef>
                <a:spcPct val="30000"/>
              </a:spcBef>
              <a:spcAft>
                <a:spcPct val="0"/>
              </a:spcAft>
              <a:defRPr/>
            </a:pPr>
            <a:r>
              <a:rPr lang="en-US" dirty="0"/>
              <a:t>All data in this report (except numbers of diagnosed cases) are estimated (i.e., have been statistically adjusted).</a:t>
            </a:r>
          </a:p>
          <a:p>
            <a:pPr defTabSz="931774" fontAlgn="base">
              <a:spcBef>
                <a:spcPct val="30000"/>
              </a:spcBef>
              <a:spcAft>
                <a:spcPct val="0"/>
              </a:spcAft>
              <a:defRPr/>
            </a:pPr>
            <a:endParaRPr lang="en-US" dirty="0"/>
          </a:p>
          <a:p>
            <a:r>
              <a:rPr lang="en-US" dirty="0"/>
              <a:t>Estimates of HIV incidence and persons</a:t>
            </a:r>
            <a:r>
              <a:rPr lang="en-US" baseline="0" dirty="0"/>
              <a:t> living with HIV infection (diagnosed and undiagnosed; prevalence) </a:t>
            </a:r>
            <a:r>
              <a:rPr lang="en-US" dirty="0"/>
              <a:t>were based on HIV surveillance</a:t>
            </a:r>
            <a:r>
              <a:rPr lang="en-US" baseline="0" dirty="0"/>
              <a:t> data from the 50 states, the District of Columbia, and Puerto Rico for persons aged ≥13 years. Numbers of persons aged ≥13 years living with diagnosed infection are reported numbers, not estimates. These numbers are based on diagnosed cases with vital status information </a:t>
            </a:r>
            <a:r>
              <a:rPr lang="en-US" dirty="0"/>
              <a:t>reported to CDC through</a:t>
            </a:r>
            <a:r>
              <a:rPr lang="en-US" baseline="0" dirty="0"/>
              <a:t> December 2020. </a:t>
            </a:r>
          </a:p>
          <a:p>
            <a:endParaRPr lang="en-US" baseline="0" dirty="0"/>
          </a:p>
          <a:p>
            <a:pPr defTabSz="931774" fontAlgn="base">
              <a:spcBef>
                <a:spcPct val="30000"/>
              </a:spcBef>
              <a:spcAft>
                <a:spcPct val="0"/>
              </a:spcAft>
              <a:defRPr/>
            </a:pPr>
            <a:r>
              <a:rPr lang="en-US" dirty="0"/>
              <a:t>Differences in estimated numbers of HIV infections for the years 2010 and 2019 were assessed by the </a:t>
            </a:r>
            <a:r>
              <a:rPr lang="en-US" i="1" dirty="0"/>
              <a:t>z </a:t>
            </a:r>
            <a:r>
              <a:rPr lang="en-US" dirty="0"/>
              <a:t>test. Differences were deemed statistically significant when P &lt;.05. </a:t>
            </a:r>
            <a:r>
              <a:rPr lang="en-US" sz="1200" kern="1200" dirty="0">
                <a:solidFill>
                  <a:schemeClr val="tx1"/>
                </a:solidFill>
                <a:effectLst/>
                <a:latin typeface="+mn-lt"/>
                <a:ea typeface="+mn-ea"/>
                <a:cs typeface="+mn-cs"/>
              </a:rPr>
              <a:t>Differences that were not statistically significant were deemed ‘stable’.</a:t>
            </a:r>
          </a:p>
          <a:p>
            <a:pPr defTabSz="931774" fontAlgn="base">
              <a:spcBef>
                <a:spcPct val="30000"/>
              </a:spcBef>
              <a:spcAft>
                <a:spcPct val="0"/>
              </a:spcAft>
              <a:defRPr/>
            </a:pPr>
            <a:endParaRPr lang="en-US" sz="1200" kern="1200" dirty="0">
              <a:solidFill>
                <a:schemeClr val="tx1"/>
              </a:solidFill>
              <a:effectLst/>
              <a:latin typeface="+mn-lt"/>
              <a:ea typeface="+mn-ea"/>
              <a:cs typeface="+mn-cs"/>
            </a:endParaRPr>
          </a:p>
          <a:p>
            <a:pPr marL="0" marR="0" lvl="0" indent="0" algn="l" defTabSz="931774"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Prevalence estimates for the year 2019 are preliminary and based on deaths reported to CDC through December 2020. </a:t>
            </a:r>
          </a:p>
          <a:p>
            <a:pPr defTabSz="931774" fontAlgn="base">
              <a:spcBef>
                <a:spcPct val="30000"/>
              </a:spcBef>
              <a:spcAft>
                <a:spcPct val="0"/>
              </a:spcAft>
              <a:defRPr/>
            </a:pPr>
            <a:endParaRPr lang="en-US" sz="1200" kern="1200" dirty="0">
              <a:solidFill>
                <a:schemeClr val="tx1"/>
              </a:solidFill>
              <a:effectLst/>
              <a:latin typeface="+mn-lt"/>
              <a:ea typeface="+mn-ea"/>
              <a:cs typeface="+mn-cs"/>
            </a:endParaRPr>
          </a:p>
          <a:p>
            <a:pPr marL="0" marR="0" lvl="0" indent="0" algn="l" defTabSz="931774"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2020) and CD4 depletion model used for the HIV Supplemental Surveillance Report “Estimated HIV Incidence and Prevalence in the United States 2015–2019”.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defTabSz="931774" fontAlgn="base">
              <a:spcBef>
                <a:spcPct val="30000"/>
              </a:spcBef>
              <a:spcAft>
                <a:spcPct val="0"/>
              </a:spcAft>
              <a:defRPr/>
            </a:pPr>
            <a:endParaRPr lang="en-US" dirty="0"/>
          </a:p>
          <a:p>
            <a:pPr defTabSz="931774" fontAlgn="base">
              <a:spcBef>
                <a:spcPct val="30000"/>
              </a:spcBef>
              <a:spcAft>
                <a:spcPct val="0"/>
              </a:spcAft>
              <a:defRPr/>
            </a:pPr>
            <a:endParaRPr lang="en-US" dirty="0"/>
          </a:p>
          <a:p>
            <a:endParaRPr lang="en-US" dirty="0"/>
          </a:p>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29736" indent="-280667">
              <a:defRPr>
                <a:solidFill>
                  <a:schemeClr val="tx1"/>
                </a:solidFill>
                <a:latin typeface="Myriad Web Pro" panose="020B0503030403020204" pitchFamily="34" charset="0"/>
              </a:defRPr>
            </a:lvl2pPr>
            <a:lvl3pPr marL="1122671" indent="-224535">
              <a:defRPr>
                <a:solidFill>
                  <a:schemeClr val="tx1"/>
                </a:solidFill>
                <a:latin typeface="Myriad Web Pro" panose="020B0503030403020204" pitchFamily="34" charset="0"/>
              </a:defRPr>
            </a:lvl3pPr>
            <a:lvl4pPr marL="1571739" indent="-224535">
              <a:defRPr>
                <a:solidFill>
                  <a:schemeClr val="tx1"/>
                </a:solidFill>
                <a:latin typeface="Myriad Web Pro" panose="020B0503030403020204" pitchFamily="34" charset="0"/>
              </a:defRPr>
            </a:lvl4pPr>
            <a:lvl5pPr marL="2020807" indent="-224535">
              <a:defRPr>
                <a:solidFill>
                  <a:schemeClr val="tx1"/>
                </a:solidFill>
                <a:latin typeface="Myriad Web Pro" panose="020B0503030403020204" pitchFamily="34" charset="0"/>
              </a:defRPr>
            </a:lvl5pPr>
            <a:lvl6pPr marL="2469876" indent="-224535" fontAlgn="base">
              <a:spcBef>
                <a:spcPct val="0"/>
              </a:spcBef>
              <a:spcAft>
                <a:spcPct val="0"/>
              </a:spcAft>
              <a:defRPr>
                <a:solidFill>
                  <a:schemeClr val="tx1"/>
                </a:solidFill>
                <a:latin typeface="Myriad Web Pro" panose="020B0503030403020204" pitchFamily="34" charset="0"/>
              </a:defRPr>
            </a:lvl6pPr>
            <a:lvl7pPr marL="2918944" indent="-224535" fontAlgn="base">
              <a:spcBef>
                <a:spcPct val="0"/>
              </a:spcBef>
              <a:spcAft>
                <a:spcPct val="0"/>
              </a:spcAft>
              <a:defRPr>
                <a:solidFill>
                  <a:schemeClr val="tx1"/>
                </a:solidFill>
                <a:latin typeface="Myriad Web Pro" panose="020B0503030403020204" pitchFamily="34" charset="0"/>
              </a:defRPr>
            </a:lvl7pPr>
            <a:lvl8pPr marL="3368012" indent="-224535" fontAlgn="base">
              <a:spcBef>
                <a:spcPct val="0"/>
              </a:spcBef>
              <a:spcAft>
                <a:spcPct val="0"/>
              </a:spcAft>
              <a:defRPr>
                <a:solidFill>
                  <a:schemeClr val="tx1"/>
                </a:solidFill>
                <a:latin typeface="Myriad Web Pro" panose="020B0503030403020204" pitchFamily="34" charset="0"/>
              </a:defRPr>
            </a:lvl8pPr>
            <a:lvl9pPr marL="3817080" indent="-224535" fontAlgn="base">
              <a:spcBef>
                <a:spcPct val="0"/>
              </a:spcBef>
              <a:spcAft>
                <a:spcPct val="0"/>
              </a:spcAft>
              <a:defRPr>
                <a:solidFill>
                  <a:schemeClr val="tx1"/>
                </a:solidFill>
                <a:latin typeface="Myriad Web Pro" panose="020B0503030403020204" pitchFamily="34" charset="0"/>
              </a:defRPr>
            </a:lvl9pPr>
          </a:lstStyle>
          <a:p>
            <a:pPr defTabSz="931774" fontAlgn="base">
              <a:spcBef>
                <a:spcPct val="0"/>
              </a:spcBef>
              <a:spcAft>
                <a:spcPct val="0"/>
              </a:spcAft>
              <a:defRPr/>
            </a:pPr>
            <a:fld id="{6F084AA2-EDF3-41B6-9BD5-4D1331E35CE7}" type="slidenum">
              <a:rPr lang="en-US" altLang="en-US">
                <a:solidFill>
                  <a:prstClr val="black"/>
                </a:solidFill>
                <a:latin typeface="Calibri" panose="020F0502020204030204" pitchFamily="34" charset="0"/>
              </a:rPr>
              <a:pPr defTabSz="931774" fontAlgn="base">
                <a:spcBef>
                  <a:spcPct val="0"/>
                </a:spcBef>
                <a:spcAft>
                  <a:spcPct val="0"/>
                </a:spcAft>
                <a:defRPr/>
              </a:pPr>
              <a:t>1</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033320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solidFill>
                  <a:srgbClr val="000000"/>
                </a:solidFill>
              </a:rPr>
              <a:t>This slide presents estimated </a:t>
            </a:r>
            <a:r>
              <a:rPr lang="en-US" baseline="0" dirty="0">
                <a:solidFill>
                  <a:srgbClr val="000000"/>
                </a:solidFill>
              </a:rPr>
              <a:t>HIV incidence among persons aged</a:t>
            </a:r>
            <a:r>
              <a:rPr lang="en-US" u="none" baseline="0" dirty="0">
                <a:solidFill>
                  <a:srgbClr val="000000"/>
                </a:solidFill>
              </a:rPr>
              <a:t> ≥13 years </a:t>
            </a:r>
            <a:r>
              <a:rPr lang="en-US" dirty="0">
                <a:solidFill>
                  <a:srgbClr val="000000"/>
                </a:solidFill>
              </a:rPr>
              <a:t>by transmission category </a:t>
            </a:r>
            <a:r>
              <a:rPr lang="en-US" dirty="0"/>
              <a:t>in the United States from 2010 through 2019. </a:t>
            </a:r>
            <a:r>
              <a:rPr lang="en-US" dirty="0">
                <a:solidFill>
                  <a:srgbClr val="000000"/>
                </a:solidFill>
              </a:rPr>
              <a:t>.</a:t>
            </a:r>
          </a:p>
          <a:p>
            <a:r>
              <a:rPr lang="en-US" dirty="0">
                <a:solidFill>
                  <a:srgbClr val="000000"/>
                </a:solidFill>
              </a:rPr>
              <a:t> </a:t>
            </a:r>
          </a:p>
          <a:p>
            <a:r>
              <a:rPr lang="en-US" dirty="0">
                <a:solidFill>
                  <a:srgbClr val="000000"/>
                </a:solidFill>
              </a:rPr>
              <a:t>The annual number of HIV infections in 2019, compared with 2010, decreased among persons with infection attributed to heterosexual contact </a:t>
            </a:r>
            <a:r>
              <a:rPr lang="en-US" sz="1200" dirty="0"/>
              <a:t>(</a:t>
            </a:r>
            <a:r>
              <a:rPr lang="en-US" sz="1200" b="0" baseline="0" dirty="0"/>
              <a:t>−</a:t>
            </a:r>
            <a:r>
              <a:rPr lang="en-US" sz="1200" dirty="0"/>
              <a:t>24%)</a:t>
            </a:r>
            <a:r>
              <a:rPr lang="en-US" dirty="0">
                <a:solidFill>
                  <a:srgbClr val="000000"/>
                </a:solidFill>
              </a:rPr>
              <a:t>. The annual numbers remained stable among persons with infection attributed to injection drug use (IDU), male-to-male sexual contact (MMSC), and MMSC </a:t>
            </a:r>
            <a:r>
              <a:rPr lang="en-US" i="1" dirty="0">
                <a:solidFill>
                  <a:srgbClr val="000000"/>
                </a:solidFill>
              </a:rPr>
              <a:t>and</a:t>
            </a:r>
            <a:r>
              <a:rPr lang="en-US" dirty="0">
                <a:solidFill>
                  <a:srgbClr val="000000"/>
                </a:solidFill>
              </a:rPr>
              <a:t> IDU.</a:t>
            </a:r>
          </a:p>
          <a:p>
            <a:endParaRPr lang="en-US" baseline="0" dirty="0">
              <a:solidFill>
                <a:srgbClr val="000000"/>
              </a:solidFill>
            </a:endParaRPr>
          </a:p>
          <a:p>
            <a:r>
              <a:rPr lang="en-US" baseline="0" dirty="0">
                <a:solidFill>
                  <a:srgbClr val="000000"/>
                </a:solidFill>
              </a:rPr>
              <a:t>In 2019, the largest percentage of HIV infections were attributed to MMSC (66%), followed by heterosexual contact (22%).  </a:t>
            </a:r>
          </a:p>
          <a:p>
            <a:endParaRPr lang="en-US" baseline="0" dirty="0">
              <a:solidFill>
                <a:srgbClr val="000000"/>
              </a:solidFill>
            </a:endParaRPr>
          </a:p>
          <a:p>
            <a:pPr defTabSz="931774"/>
            <a:r>
              <a:rPr lang="en-US" baseline="0" dirty="0">
                <a:solidFill>
                  <a:srgbClr val="000000"/>
                </a:solidFill>
              </a:rPr>
              <a:t>Estimates were derived from a CD4 depletion model using HIV surveillance data. Estimates are rounded to the nearest 100 for estimates &gt;1,000 and to the nearest 10 for estimates ≤1,000 to reflect model uncertainty. </a:t>
            </a:r>
            <a:r>
              <a:rPr lang="en-US" dirty="0">
                <a:solidFill>
                  <a:srgbClr val="000000"/>
                </a:solidFill>
              </a:rPr>
              <a:t>Data have been statistically adjusted to account for missing transmission category.</a:t>
            </a:r>
          </a:p>
          <a:p>
            <a:endParaRPr lang="en-US" dirty="0">
              <a:solidFill>
                <a:srgbClr val="000000"/>
              </a:solidFill>
            </a:endParaRPr>
          </a:p>
          <a:p>
            <a:r>
              <a:rPr lang="en-US" dirty="0">
                <a:solidFill>
                  <a:srgbClr val="000000"/>
                </a:solidFill>
              </a:rPr>
              <a:t>Heterosexual contact is with a person known to have, or with a risk factor for, HIV infection.</a:t>
            </a:r>
          </a:p>
          <a:p>
            <a:endParaRPr lang="en-US" dirty="0">
              <a:solidFill>
                <a:srgbClr val="000000"/>
              </a:solidFill>
            </a:endParaRPr>
          </a:p>
          <a:p>
            <a:pPr marL="0" marR="0" lvl="0" indent="0" algn="l" defTabSz="898136" rtl="0" eaLnBrk="1" fontAlgn="auto" latinLnBrk="0" hangingPunct="1">
              <a:lnSpc>
                <a:spcPct val="100000"/>
              </a:lnSpc>
              <a:spcBef>
                <a:spcPts val="0"/>
              </a:spcBef>
              <a:spcAft>
                <a:spcPts val="0"/>
              </a:spcAft>
              <a:buClrTx/>
              <a:buSzTx/>
              <a:buFontTx/>
              <a:buNone/>
              <a:tabLst/>
              <a:defRPr/>
            </a:pPr>
            <a:r>
              <a:rPr lang="en-US" baseline="0" dirty="0">
                <a:solidFill>
                  <a:srgbClr val="000000"/>
                </a:solidFill>
              </a:rPr>
              <a:t>An asterisk (*) next to the trend line indicates that the difference in the estimate for 2019 from the 2010 estimate was deemed statistically significant (P &lt; .05). </a:t>
            </a:r>
            <a:r>
              <a:rPr lang="en-US" sz="1200" kern="1200" dirty="0">
                <a:solidFill>
                  <a:schemeClr val="tx1"/>
                </a:solidFill>
                <a:effectLst/>
                <a:latin typeface="+mn-lt"/>
                <a:ea typeface="+mn-ea"/>
                <a:cs typeface="+mn-cs"/>
              </a:rPr>
              <a:t>Differences that were not statistically significant were deemed ‘stable’.</a:t>
            </a:r>
          </a:p>
          <a:p>
            <a:pPr marL="0" marR="0" lvl="0" indent="0" algn="l" defTabSz="898136"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dirty="0"/>
          </a:p>
          <a:p>
            <a:pPr defTabSz="931774"/>
            <a:endParaRPr lang="en-US" baseline="0" dirty="0">
              <a:solidFill>
                <a:srgbClr val="000000"/>
              </a:solidFill>
            </a:endParaRPr>
          </a:p>
          <a:p>
            <a:endParaRPr lang="en-US" dirty="0">
              <a:solidFill>
                <a:srgbClr val="000000"/>
              </a:solidFill>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10</a:t>
            </a:fld>
            <a:endParaRPr lang="en-US" dirty="0"/>
          </a:p>
        </p:txBody>
      </p:sp>
    </p:spTree>
    <p:extLst>
      <p:ext uri="{BB962C8B-B14F-4D97-AF65-F5344CB8AC3E}">
        <p14:creationId xmlns:p14="http://schemas.microsoft.com/office/powerpoint/2010/main" val="3107803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083512"/>
          </a:xfrm>
        </p:spPr>
        <p:txBody>
          <a:bodyPr/>
          <a:lstStyle/>
          <a:p>
            <a:r>
              <a:rPr lang="en-US" b="0" dirty="0"/>
              <a:t>This slide presents estimated HIV incidence among males aged </a:t>
            </a:r>
            <a:r>
              <a:rPr lang="en-US" b="0" u="none" dirty="0"/>
              <a:t>≥</a:t>
            </a:r>
            <a:r>
              <a:rPr lang="en-US" b="0" dirty="0"/>
              <a:t>13 years by race/ethnicity </a:t>
            </a:r>
            <a:r>
              <a:rPr lang="en-US" dirty="0"/>
              <a:t>in the United States from 2010 through 2019</a:t>
            </a:r>
            <a:r>
              <a:rPr lang="en-US" b="0" baseline="0" dirty="0"/>
              <a:t>.  </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Among males</a:t>
            </a:r>
            <a:r>
              <a:rPr lang="en-US" b="0" dirty="0"/>
              <a:t>,</a:t>
            </a:r>
            <a:r>
              <a:rPr lang="en-US" b="0" baseline="0" dirty="0"/>
              <a:t> t</a:t>
            </a:r>
            <a:r>
              <a:rPr lang="en-US" dirty="0"/>
              <a:t>he annual number of HIV infections in 2019, compared with 2010, decreased among </a:t>
            </a:r>
            <a:r>
              <a:rPr lang="en-US" b="0" baseline="0" dirty="0"/>
              <a:t>White males </a:t>
            </a:r>
            <a:r>
              <a:rPr lang="en-US" dirty="0"/>
              <a:t>(−22%). The number of infections in 2010 and 2019 remained stable among Hispanic/Latino and Black/African American males.</a:t>
            </a:r>
          </a:p>
          <a:p>
            <a:endParaRPr lang="en-US" b="0" baseline="0" dirty="0"/>
          </a:p>
          <a:p>
            <a:r>
              <a:rPr lang="en-US" b="0" baseline="0" dirty="0"/>
              <a:t>In 2019, Black/African American males accounted for the largest percentage of HIV infections among males (</a:t>
            </a:r>
            <a:r>
              <a:rPr lang="en-US" b="0" baseline="0" dirty="0">
                <a:highlight>
                  <a:srgbClr val="FFFF00"/>
                </a:highlight>
              </a:rPr>
              <a:t>38</a:t>
            </a:r>
            <a:r>
              <a:rPr lang="en-US" b="0" baseline="0" dirty="0"/>
              <a:t>%). </a:t>
            </a:r>
          </a:p>
          <a:p>
            <a:endParaRPr lang="en-US" b="0" baseline="0" dirty="0"/>
          </a:p>
          <a:p>
            <a:pPr defTabSz="931774"/>
            <a:r>
              <a:rPr lang="en-US" baseline="0" dirty="0">
                <a:solidFill>
                  <a:srgbClr val="000000"/>
                </a:solidFill>
              </a:rPr>
              <a:t>Estimates were derived from a CD4 depletion model using HIV surveillance data. Estimates are rounded to the nearest 100 for estimates &gt;1,000 and to the nearest 10 for estimates ≤1,000 to reflect model uncertainty.</a:t>
            </a:r>
          </a:p>
          <a:p>
            <a:pPr defTabSz="931774"/>
            <a:endParaRPr lang="en-US" dirty="0"/>
          </a:p>
          <a:p>
            <a:pPr defTabSz="931774"/>
            <a:r>
              <a:rPr lang="en-US" dirty="0"/>
              <a:t>Hispanic/Latino males can be of any race.</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asterisk (*) next to the trend line indicates that the difference in the estimate for 2019 from the 2010 estimate was deemed statistically significant (P &lt; .05). Differences that were not statistically significant were deemed ‘stable’.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Data for other races are not shown because estimates do not meet the standard of reliability.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11</a:t>
            </a:fld>
            <a:endParaRPr lang="en-US" dirty="0"/>
          </a:p>
        </p:txBody>
      </p:sp>
    </p:spTree>
    <p:extLst>
      <p:ext uri="{BB962C8B-B14F-4D97-AF65-F5344CB8AC3E}">
        <p14:creationId xmlns:p14="http://schemas.microsoft.com/office/powerpoint/2010/main" val="3192026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635602"/>
          </a:xfrm>
        </p:spPr>
        <p:txBody>
          <a:bodyPr/>
          <a:lstStyle/>
          <a:p>
            <a:r>
              <a:rPr lang="en-US" dirty="0"/>
              <a:t>This slide presents estimated HIV incidence among females aged ≥13 years by race/ethnicity in the United States from 2010 through 2019.  </a:t>
            </a:r>
          </a:p>
          <a:p>
            <a:endParaRPr lang="en-US" dirty="0"/>
          </a:p>
          <a:p>
            <a:r>
              <a:rPr lang="en-US" dirty="0"/>
              <a:t>Among females, the annual number of HIV infections in 2019, compared with 2010, decreased among Black/African American females (−29%). The number of infections in 2010 and 2019 remained stable among Hispanic/Latino and White females.    </a:t>
            </a:r>
          </a:p>
          <a:p>
            <a:endParaRPr lang="en-US" dirty="0"/>
          </a:p>
          <a:p>
            <a:r>
              <a:rPr lang="en-US" dirty="0"/>
              <a:t>In 2019, Black/African American females accounted for the largest percentage of HIV infections among </a:t>
            </a:r>
            <a:r>
              <a:rPr lang="en-US" b="0" dirty="0"/>
              <a:t>females (53%). </a:t>
            </a:r>
          </a:p>
          <a:p>
            <a:endParaRPr lang="en-US" dirty="0"/>
          </a:p>
          <a:p>
            <a:pPr defTabSz="931774"/>
            <a:r>
              <a:rPr lang="en-US" baseline="0" dirty="0">
                <a:solidFill>
                  <a:srgbClr val="000000"/>
                </a:solidFill>
              </a:rPr>
              <a:t>Estimates were derived from a CD4 depletion model using HIV surveillance data. Estimates are rounded to the nearest 100 for estimates &gt;1,000 and to the nearest 10 for estimates ≤1,000 to reflect model uncertainty.</a:t>
            </a:r>
          </a:p>
          <a:p>
            <a:endParaRPr lang="en-US" dirty="0"/>
          </a:p>
          <a:p>
            <a:r>
              <a:rPr lang="en-US" dirty="0"/>
              <a:t>Hispanic/Latino females can be of any race.</a:t>
            </a:r>
          </a:p>
          <a:p>
            <a:endParaRPr lang="en-US" dirty="0"/>
          </a:p>
          <a:p>
            <a:r>
              <a:rPr lang="en-US" dirty="0"/>
              <a:t>Data for other races are not shown because estimates do not meet the standard of reliability.</a:t>
            </a:r>
          </a:p>
          <a:p>
            <a:endParaRPr lang="en-US" dirty="0"/>
          </a:p>
          <a:p>
            <a:pPr marL="0" marR="0" lvl="0" indent="0" algn="l" defTabSz="898136" rtl="0" eaLnBrk="1" fontAlgn="auto" latinLnBrk="0" hangingPunct="1">
              <a:lnSpc>
                <a:spcPct val="100000"/>
              </a:lnSpc>
              <a:spcBef>
                <a:spcPts val="0"/>
              </a:spcBef>
              <a:spcAft>
                <a:spcPts val="0"/>
              </a:spcAft>
              <a:buClrTx/>
              <a:buSzTx/>
              <a:buFontTx/>
              <a:buNone/>
              <a:tabLst/>
              <a:defRPr/>
            </a:pPr>
            <a:r>
              <a:rPr lang="en-US" baseline="0" dirty="0">
                <a:solidFill>
                  <a:srgbClr val="000000"/>
                </a:solidFill>
              </a:rPr>
              <a:t>An asterisk (*) next to the trend line indicates that the difference in the estimate for 2019 from the 2010 estimate was deemed statistically significant (P &lt; .05). </a:t>
            </a:r>
            <a:r>
              <a:rPr lang="en-US" sz="1200" kern="1200" dirty="0">
                <a:solidFill>
                  <a:schemeClr val="tx1"/>
                </a:solidFill>
                <a:effectLst/>
                <a:latin typeface="+mn-lt"/>
                <a:ea typeface="+mn-ea"/>
                <a:cs typeface="+mn-cs"/>
              </a:rPr>
              <a:t>Differences that were not statistically significant were deemed ‘stable’.</a:t>
            </a:r>
          </a:p>
          <a:p>
            <a:pPr marL="0" marR="0" lvl="0" indent="0" algn="l" defTabSz="898136"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12</a:t>
            </a:fld>
            <a:endParaRPr lang="en-US" dirty="0"/>
          </a:p>
        </p:txBody>
      </p:sp>
    </p:spTree>
    <p:extLst>
      <p:ext uri="{BB962C8B-B14F-4D97-AF65-F5344CB8AC3E}">
        <p14:creationId xmlns:p14="http://schemas.microsoft.com/office/powerpoint/2010/main" val="454697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136">
              <a:defRPr/>
            </a:pPr>
            <a:r>
              <a:rPr lang="en-US" dirty="0"/>
              <a:t>This slide presents estimated HIV incidence among Black/African American males aged </a:t>
            </a:r>
            <a:r>
              <a:rPr lang="en-US" u="none" dirty="0"/>
              <a:t>≥13</a:t>
            </a:r>
            <a:r>
              <a:rPr lang="en-US" u="none" baseline="0" dirty="0"/>
              <a:t> years </a:t>
            </a:r>
            <a:r>
              <a:rPr lang="en-US" dirty="0"/>
              <a:t>by age in the United States from 2010 through 2019.  </a:t>
            </a:r>
          </a:p>
          <a:p>
            <a:pPr defTabSz="898136">
              <a:defRPr/>
            </a:pPr>
            <a:endParaRPr lang="en-US" dirty="0"/>
          </a:p>
          <a:p>
            <a:pPr defTabSz="898136">
              <a:defRPr/>
            </a:pPr>
            <a:r>
              <a:rPr lang="en-US" b="0" dirty="0"/>
              <a:t>The annual number of HIV infections</a:t>
            </a:r>
            <a:r>
              <a:rPr lang="en-US" b="0" baseline="0" dirty="0"/>
              <a:t> in 2019, compared with 2010, increased among Black/African American males aged </a:t>
            </a:r>
            <a:r>
              <a:rPr lang="en-US" b="0" dirty="0"/>
              <a:t>25–34 years (70%), but decreased among those aged 13–24 years (−45%) and </a:t>
            </a:r>
            <a:r>
              <a:rPr lang="en-US" b="0" baseline="0" dirty="0"/>
              <a:t>45</a:t>
            </a:r>
            <a:r>
              <a:rPr lang="en-US" b="0" dirty="0"/>
              <a:t>–</a:t>
            </a:r>
            <a:r>
              <a:rPr lang="en-US" b="0" baseline="0" dirty="0"/>
              <a:t>54 years </a:t>
            </a:r>
            <a:r>
              <a:rPr lang="en-US" b="0" dirty="0"/>
              <a:t>(−46%)</a:t>
            </a:r>
            <a:r>
              <a:rPr lang="en-US" b="0" baseline="0" dirty="0"/>
              <a:t>; numbers remained stable among those aged 35</a:t>
            </a:r>
            <a:r>
              <a:rPr lang="en-US" b="0" dirty="0"/>
              <a:t>–</a:t>
            </a:r>
            <a:r>
              <a:rPr lang="en-US" b="0" baseline="0" dirty="0"/>
              <a:t>44 and </a:t>
            </a:r>
            <a:r>
              <a:rPr lang="en-US" b="0" u="none" baseline="0" dirty="0"/>
              <a:t>≥55 years. </a:t>
            </a:r>
            <a:endParaRPr lang="en-US" b="0" dirty="0"/>
          </a:p>
          <a:p>
            <a:pPr defTabSz="898136">
              <a:defRPr/>
            </a:pPr>
            <a:endParaRPr lang="en-US" b="0" dirty="0"/>
          </a:p>
          <a:p>
            <a:pPr defTabSz="898136">
              <a:defRPr/>
            </a:pPr>
            <a:r>
              <a:rPr lang="en-US" b="0" dirty="0"/>
              <a:t>In 2019, the largest percentage of HIV infections among Black/African American males was among those aged 25–34 years (42%),</a:t>
            </a:r>
            <a:r>
              <a:rPr lang="en-US" b="0" baseline="0" dirty="0"/>
              <a:t> followed by those aged 13–24 years (28%).  </a:t>
            </a:r>
            <a:r>
              <a:rPr lang="en-US" b="0" dirty="0"/>
              <a:t>  </a:t>
            </a:r>
          </a:p>
          <a:p>
            <a:pPr defTabSz="898136">
              <a:defRPr/>
            </a:pPr>
            <a:endParaRPr lang="en-US" b="1" dirty="0"/>
          </a:p>
          <a:p>
            <a:pPr defTabSz="898136">
              <a:defRPr/>
            </a:pPr>
            <a:r>
              <a:rPr lang="en-US" baseline="0" dirty="0">
                <a:solidFill>
                  <a:srgbClr val="000000"/>
                </a:solidFill>
              </a:rPr>
              <a:t>Estimates were derived from a CD4 depletion model using HIV surveillance data. Estimates are rounded to the nearest 100 for estimates &gt;1,000 and to the nearest 10 for estimates ≤1,000 to reflect model uncertainty.</a:t>
            </a:r>
          </a:p>
          <a:p>
            <a:pPr defTabSz="898136">
              <a:defRPr/>
            </a:pPr>
            <a:endParaRPr lang="en-US" baseline="0" dirty="0">
              <a:solidFill>
                <a:srgbClr val="000000"/>
              </a:solidFill>
            </a:endParaRPr>
          </a:p>
          <a:p>
            <a:pPr marL="0" marR="0" lvl="0" indent="0" algn="l" defTabSz="898136" rtl="0" eaLnBrk="1" fontAlgn="auto" latinLnBrk="0" hangingPunct="1">
              <a:lnSpc>
                <a:spcPct val="100000"/>
              </a:lnSpc>
              <a:spcBef>
                <a:spcPts val="0"/>
              </a:spcBef>
              <a:spcAft>
                <a:spcPts val="0"/>
              </a:spcAft>
              <a:buClrTx/>
              <a:buSzTx/>
              <a:buFontTx/>
              <a:buNone/>
              <a:tabLst/>
              <a:defRPr/>
            </a:pPr>
            <a:r>
              <a:rPr lang="en-US" baseline="0" dirty="0">
                <a:solidFill>
                  <a:srgbClr val="000000"/>
                </a:solidFill>
              </a:rPr>
              <a:t>An asterisk (*) next to the trend line indicates that the difference in the estimate for 2019 from the 2010 estimate was deemed statistically significant (P &lt; .05). </a:t>
            </a:r>
            <a:r>
              <a:rPr lang="en-US" sz="1200" kern="1200" dirty="0">
                <a:solidFill>
                  <a:schemeClr val="tx1"/>
                </a:solidFill>
                <a:effectLst/>
                <a:latin typeface="+mn-lt"/>
                <a:ea typeface="+mn-ea"/>
                <a:cs typeface="+mn-cs"/>
              </a:rPr>
              <a:t>Differences that were not statistically significant were deemed ‘stable’.</a:t>
            </a:r>
          </a:p>
          <a:p>
            <a:pPr marL="0" marR="0" lvl="0" indent="0" algn="l" defTabSz="898136"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898136"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marL="0" marR="0" lvl="0" indent="0" algn="l" defTabSz="898136" rtl="0" eaLnBrk="1" fontAlgn="auto" latinLnBrk="0" hangingPunct="1">
              <a:lnSpc>
                <a:spcPct val="100000"/>
              </a:lnSpc>
              <a:spcBef>
                <a:spcPts val="0"/>
              </a:spcBef>
              <a:spcAft>
                <a:spcPts val="0"/>
              </a:spcAft>
              <a:buClrTx/>
              <a:buSzTx/>
              <a:buFontTx/>
              <a:buNone/>
              <a:tabLst/>
              <a:defRPr/>
            </a:pPr>
            <a:endParaRPr lang="en-US" dirty="0"/>
          </a:p>
          <a:p>
            <a:pPr defTabSz="898136">
              <a:defRPr/>
            </a:pPr>
            <a:endParaRPr lang="en-US" baseline="0" dirty="0">
              <a:solidFill>
                <a:srgbClr val="000000"/>
              </a:solidFill>
            </a:endParaRPr>
          </a:p>
          <a:p>
            <a:pPr defTabSz="898136">
              <a:defRPr/>
            </a:pP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13</a:t>
            </a:fld>
            <a:endParaRPr lang="en-US" dirty="0"/>
          </a:p>
        </p:txBody>
      </p:sp>
    </p:spTree>
    <p:extLst>
      <p:ext uri="{BB962C8B-B14F-4D97-AF65-F5344CB8AC3E}">
        <p14:creationId xmlns:p14="http://schemas.microsoft.com/office/powerpoint/2010/main" val="1803909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136">
              <a:defRPr/>
            </a:pPr>
            <a:r>
              <a:rPr lang="en-US" dirty="0"/>
              <a:t>This slide presents estimated HIV incidence </a:t>
            </a:r>
            <a:r>
              <a:rPr lang="en-US" baseline="0" dirty="0"/>
              <a:t>among Black/African American females aged </a:t>
            </a:r>
            <a:r>
              <a:rPr lang="en-US" u="none" baseline="0" dirty="0"/>
              <a:t>≥13 years </a:t>
            </a:r>
            <a:r>
              <a:rPr lang="en-US" dirty="0"/>
              <a:t>by age in the United States from 2010 through 2019. </a:t>
            </a:r>
          </a:p>
          <a:p>
            <a:pPr defTabSz="898136">
              <a:defRPr/>
            </a:pPr>
            <a:endParaRPr lang="en-US" dirty="0"/>
          </a:p>
          <a:p>
            <a:pPr defTabSz="898136">
              <a:defRPr/>
            </a:pPr>
            <a:r>
              <a:rPr lang="en-US" b="0" dirty="0"/>
              <a:t>The annual number of HIV infections</a:t>
            </a:r>
            <a:r>
              <a:rPr lang="en-US" b="0" baseline="0" dirty="0"/>
              <a:t> in 2019, compared with 2010, decreased among Black/African American females </a:t>
            </a:r>
            <a:r>
              <a:rPr lang="en-US" b="0" dirty="0"/>
              <a:t>aged 13–24 years (−50%), 35–</a:t>
            </a:r>
            <a:r>
              <a:rPr lang="en-US" b="0" baseline="0" dirty="0"/>
              <a:t>44 years </a:t>
            </a:r>
            <a:r>
              <a:rPr lang="en-US" b="0" dirty="0"/>
              <a:t>(−32%)</a:t>
            </a:r>
            <a:r>
              <a:rPr lang="en-US" b="0" baseline="0" dirty="0"/>
              <a:t>, </a:t>
            </a:r>
            <a:r>
              <a:rPr lang="en-US" b="0" dirty="0"/>
              <a:t>and </a:t>
            </a:r>
            <a:r>
              <a:rPr lang="en-US" b="0" baseline="0" dirty="0"/>
              <a:t>45</a:t>
            </a:r>
            <a:r>
              <a:rPr lang="en-US" b="0" dirty="0"/>
              <a:t>–</a:t>
            </a:r>
            <a:r>
              <a:rPr lang="en-US" b="0" baseline="0" dirty="0"/>
              <a:t>54 years </a:t>
            </a:r>
            <a:r>
              <a:rPr lang="en-US" b="0" dirty="0"/>
              <a:t>(−45%)</a:t>
            </a:r>
            <a:r>
              <a:rPr lang="en-US" b="0" baseline="0" dirty="0"/>
              <a:t>; numbers remained stable among those aged 25</a:t>
            </a:r>
            <a:r>
              <a:rPr lang="en-US" b="0" dirty="0"/>
              <a:t>–</a:t>
            </a:r>
            <a:r>
              <a:rPr lang="en-US" b="0" baseline="0" dirty="0"/>
              <a:t>34 and </a:t>
            </a:r>
            <a:r>
              <a:rPr lang="en-US" b="0" u="none" baseline="0" dirty="0"/>
              <a:t>≥55 years.</a:t>
            </a:r>
            <a:r>
              <a:rPr lang="en-US" b="0" dirty="0"/>
              <a:t>  </a:t>
            </a:r>
          </a:p>
          <a:p>
            <a:pPr defTabSz="898136">
              <a:defRPr/>
            </a:pPr>
            <a:endParaRPr lang="en-US" b="0" dirty="0"/>
          </a:p>
          <a:p>
            <a:pPr defTabSz="898136">
              <a:defRPr/>
            </a:pPr>
            <a:r>
              <a:rPr lang="en-US" b="0" dirty="0"/>
              <a:t>In 2019, the largest percentage of HIV infections among Black/African American females was among those aged 25–34 years (28%), followed by those aged 35–44 years (20%). </a:t>
            </a:r>
          </a:p>
          <a:p>
            <a:pPr defTabSz="898136">
              <a:defRPr/>
            </a:pPr>
            <a:endParaRPr lang="en-US" b="0" dirty="0"/>
          </a:p>
          <a:p>
            <a:pPr defTabSz="898136">
              <a:defRPr/>
            </a:pPr>
            <a:r>
              <a:rPr lang="en-US" baseline="0" dirty="0">
                <a:solidFill>
                  <a:srgbClr val="000000"/>
                </a:solidFill>
              </a:rPr>
              <a:t>Estimates were derived from a CD4 depletion model using HIV surveillance data. Estimates are rounded to the nearest 100 for estimates &gt;1,000 and to the nearest 10 for estimates ≤1,000 to reflect model uncertainty.</a:t>
            </a:r>
          </a:p>
          <a:p>
            <a:pPr defTabSz="898136">
              <a:defRPr/>
            </a:pPr>
            <a:endParaRPr lang="en-US" baseline="0" dirty="0">
              <a:solidFill>
                <a:srgbClr val="000000"/>
              </a:solidFill>
            </a:endParaRPr>
          </a:p>
          <a:p>
            <a:pPr marL="0" marR="0" lvl="0" indent="0" algn="l" defTabSz="898136" rtl="0" eaLnBrk="1" fontAlgn="auto" latinLnBrk="0" hangingPunct="1">
              <a:lnSpc>
                <a:spcPct val="100000"/>
              </a:lnSpc>
              <a:spcBef>
                <a:spcPts val="0"/>
              </a:spcBef>
              <a:spcAft>
                <a:spcPts val="0"/>
              </a:spcAft>
              <a:buClrTx/>
              <a:buSzTx/>
              <a:buFontTx/>
              <a:buNone/>
              <a:tabLst/>
              <a:defRPr/>
            </a:pPr>
            <a:r>
              <a:rPr lang="en-US" baseline="0" dirty="0">
                <a:solidFill>
                  <a:srgbClr val="000000"/>
                </a:solidFill>
              </a:rPr>
              <a:t>An asterisk (*) next to the trend line indicates that the difference in the estimate for 2019 from the 2010 estimate was deemed statistically significant (P &lt; .05). </a:t>
            </a:r>
            <a:r>
              <a:rPr lang="en-US" sz="1200" kern="1200" dirty="0">
                <a:solidFill>
                  <a:schemeClr val="tx1"/>
                </a:solidFill>
                <a:effectLst/>
                <a:latin typeface="+mn-lt"/>
                <a:ea typeface="+mn-ea"/>
                <a:cs typeface="+mn-cs"/>
              </a:rPr>
              <a:t>Differences that were not statistically significant were deemed ‘stable’.</a:t>
            </a:r>
          </a:p>
          <a:p>
            <a:pPr marL="0" marR="0" lvl="0" indent="0" algn="l" defTabSz="898136"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898136"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marL="0" marR="0" lvl="0" indent="0" algn="l" defTabSz="898136" rtl="0" eaLnBrk="1" fontAlgn="auto" latinLnBrk="0" hangingPunct="1">
              <a:lnSpc>
                <a:spcPct val="100000"/>
              </a:lnSpc>
              <a:spcBef>
                <a:spcPts val="0"/>
              </a:spcBef>
              <a:spcAft>
                <a:spcPts val="0"/>
              </a:spcAft>
              <a:buClrTx/>
              <a:buSzTx/>
              <a:buFontTx/>
              <a:buNone/>
              <a:tabLst/>
              <a:defRPr/>
            </a:pPr>
            <a:endParaRPr lang="en-US" dirty="0"/>
          </a:p>
          <a:p>
            <a:pPr defTabSz="898136">
              <a:defRPr/>
            </a:pPr>
            <a:endParaRPr lang="en-US" b="0" dirty="0"/>
          </a:p>
        </p:txBody>
      </p:sp>
      <p:sp>
        <p:nvSpPr>
          <p:cNvPr id="4" name="Slide Number Placeholder 3"/>
          <p:cNvSpPr>
            <a:spLocks noGrp="1"/>
          </p:cNvSpPr>
          <p:nvPr>
            <p:ph type="sldNum" sz="quarter" idx="10"/>
          </p:nvPr>
        </p:nvSpPr>
        <p:spPr/>
        <p:txBody>
          <a:bodyPr/>
          <a:lstStyle/>
          <a:p>
            <a:pPr defTabSz="931774">
              <a:defRPr/>
            </a:pPr>
            <a:fld id="{7E82054C-5FFB-4925-88B8-34BFE44764D6}" type="slidenum">
              <a:rPr lang="en-US">
                <a:solidFill>
                  <a:prstClr val="black"/>
                </a:solidFill>
                <a:latin typeface="Calibri" panose="020F0502020204030204"/>
              </a:rPr>
              <a:pPr defTabSz="931774">
                <a:defRPr/>
              </a:pPr>
              <a:t>14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43342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221534"/>
          </a:xfrm>
        </p:spPr>
        <p:txBody>
          <a:bodyPr/>
          <a:lstStyle/>
          <a:p>
            <a:pPr defTabSz="898136">
              <a:defRPr/>
            </a:pPr>
            <a:r>
              <a:rPr lang="en-US" dirty="0"/>
              <a:t>This slide presents estimated </a:t>
            </a:r>
            <a:r>
              <a:rPr lang="en-US" baseline="0" dirty="0"/>
              <a:t>HIV incidence </a:t>
            </a:r>
            <a:r>
              <a:rPr lang="en-US" dirty="0"/>
              <a:t>among Hispanic/Latino</a:t>
            </a:r>
            <a:r>
              <a:rPr lang="en-US" baseline="0" dirty="0"/>
              <a:t> males </a:t>
            </a:r>
            <a:r>
              <a:rPr lang="en-US" u="none" baseline="0" dirty="0"/>
              <a:t>≥13 years </a:t>
            </a:r>
            <a:r>
              <a:rPr lang="en-US" dirty="0"/>
              <a:t>by age in the United States from 2010 through 2019.  </a:t>
            </a:r>
          </a:p>
          <a:p>
            <a:pPr defTabSz="898136">
              <a:defRPr/>
            </a:pPr>
            <a:endParaRPr lang="en-US" dirty="0"/>
          </a:p>
          <a:p>
            <a:pPr defTabSz="898136">
              <a:defRPr/>
            </a:pPr>
            <a:r>
              <a:rPr lang="en-US" b="0" dirty="0"/>
              <a:t>The annual number of HIV infections in 2019, compared with 2010, increased among Hispanic/Latino males aged 25–34 years (56%), but decreased among those aged 13–24 years (−39%); numbers remained stable among those aged 35–44, 45–54, and ≥55 years. </a:t>
            </a:r>
          </a:p>
          <a:p>
            <a:pPr defTabSz="898136">
              <a:defRPr/>
            </a:pPr>
            <a:endParaRPr lang="en-US" b="0" dirty="0"/>
          </a:p>
          <a:p>
            <a:pPr defTabSz="898136">
              <a:defRPr/>
            </a:pPr>
            <a:r>
              <a:rPr lang="en-US" b="0" dirty="0"/>
              <a:t>In 2019, the largest percentage of HIV infections among Hispanic/Latino males was among those aged 25–34 years (43%), followed by those aged 13–24 and 35–44 years (21%). </a:t>
            </a:r>
          </a:p>
          <a:p>
            <a:pPr defTabSz="898136">
              <a:defRPr/>
            </a:pPr>
            <a:endParaRPr lang="en-US" b="0" dirty="0"/>
          </a:p>
          <a:p>
            <a:pPr defTabSz="898136">
              <a:defRPr/>
            </a:pPr>
            <a:r>
              <a:rPr lang="en-US" baseline="0" dirty="0">
                <a:solidFill>
                  <a:srgbClr val="000000"/>
                </a:solidFill>
              </a:rPr>
              <a:t>Estimates were derived from a CD4 depletion model using HIV surveillance data. Estimates are rounded to the nearest 100 for estimates &gt;1,000 and to the nearest 10 for estimates ≤1,000 to reflect model uncertainty. </a:t>
            </a:r>
          </a:p>
          <a:p>
            <a:pPr defTabSz="898136">
              <a:defRPr/>
            </a:pPr>
            <a:endParaRPr lang="en-US" dirty="0"/>
          </a:p>
          <a:p>
            <a:pPr defTabSz="898136">
              <a:defRPr/>
            </a:pPr>
            <a:r>
              <a:rPr lang="en-US" dirty="0"/>
              <a:t>Hispanic/Latino males</a:t>
            </a:r>
            <a:r>
              <a:rPr lang="en-US" baseline="0" dirty="0"/>
              <a:t> can be of any race.</a:t>
            </a:r>
          </a:p>
          <a:p>
            <a:pPr defTabSz="898136">
              <a:defRPr/>
            </a:pPr>
            <a:endParaRPr lang="en-US" baseline="0" dirty="0"/>
          </a:p>
          <a:p>
            <a:pPr defTabSz="898136">
              <a:defRPr/>
            </a:pPr>
            <a:r>
              <a:rPr lang="en-US" baseline="0" dirty="0"/>
              <a:t>An asterisk (*) next to the trend line indicates that the difference in the estimate for 2019 from the 2010 estimate was deemed statistically significant (P &lt; .05). Differences that were not statistically significant were deemed ‘stable’.</a:t>
            </a:r>
          </a:p>
          <a:p>
            <a:pPr defTabSz="898136">
              <a:defRPr/>
            </a:pPr>
            <a:endParaRPr lang="en-US" baseline="0" dirty="0"/>
          </a:p>
          <a:p>
            <a:pPr defTabSz="898136">
              <a:defRPr/>
            </a:pPr>
            <a:r>
              <a:rPr lang="en-US" dirty="0"/>
              <a:t>Estimates for Hispanic/Latino males aged ≥55 years should be used with caution because the RSEs are 30%–50%.</a:t>
            </a:r>
          </a:p>
          <a:p>
            <a:pPr defTabSz="898136">
              <a:defRPr/>
            </a:pPr>
            <a:endParaRPr lang="en-US" dirty="0"/>
          </a:p>
          <a:p>
            <a:pPr marL="0" marR="0" lvl="0" indent="0" algn="l" defTabSz="898136"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defTabSz="898136">
              <a:defRPr/>
            </a:pPr>
            <a:endParaRPr lang="en-US" dirty="0"/>
          </a:p>
          <a:p>
            <a:pPr defTabSz="898136">
              <a:defRPr/>
            </a:pPr>
            <a:r>
              <a:rPr lang="en-US" dirty="0"/>
              <a:t> </a:t>
            </a:r>
          </a:p>
        </p:txBody>
      </p:sp>
      <p:sp>
        <p:nvSpPr>
          <p:cNvPr id="4" name="Slide Number Placeholder 3"/>
          <p:cNvSpPr>
            <a:spLocks noGrp="1"/>
          </p:cNvSpPr>
          <p:nvPr>
            <p:ph type="sldNum" sz="quarter" idx="10"/>
          </p:nvPr>
        </p:nvSpPr>
        <p:spPr/>
        <p:txBody>
          <a:bodyPr/>
          <a:lstStyle/>
          <a:p>
            <a:pPr defTabSz="931774">
              <a:defRPr/>
            </a:pPr>
            <a:fld id="{7E82054C-5FFB-4925-88B8-34BFE44764D6}" type="slidenum">
              <a:rPr lang="en-US">
                <a:solidFill>
                  <a:prstClr val="black"/>
                </a:solidFill>
                <a:latin typeface="Calibri" panose="020F0502020204030204"/>
              </a:rPr>
              <a:pPr defTabSz="931774">
                <a:defRPr/>
              </a:pPr>
              <a:t>15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42005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136">
              <a:defRPr/>
            </a:pPr>
            <a:r>
              <a:rPr lang="en-US" dirty="0"/>
              <a:t>This slide presents estimated HIV incidence among White males aged </a:t>
            </a:r>
            <a:r>
              <a:rPr lang="en-US" u="none" dirty="0"/>
              <a:t>≥13 years </a:t>
            </a:r>
            <a:r>
              <a:rPr lang="en-US" dirty="0"/>
              <a:t>by age in the United States from 2010 through 2019. </a:t>
            </a:r>
          </a:p>
          <a:p>
            <a:pPr defTabSz="898136">
              <a:defRPr/>
            </a:pPr>
            <a:endParaRPr lang="en-US" dirty="0"/>
          </a:p>
          <a:p>
            <a:pPr defTabSz="898136">
              <a:defRPr/>
            </a:pPr>
            <a:r>
              <a:rPr lang="en-US" b="0" dirty="0"/>
              <a:t>In 2019, compared with 2010, the annual number of HIV infections decreased among White males aged </a:t>
            </a:r>
            <a:r>
              <a:rPr lang="en-US" b="0" baseline="0" dirty="0"/>
              <a:t>13–24 years (</a:t>
            </a:r>
            <a:r>
              <a:rPr lang="en-US" b="0" dirty="0"/>
              <a:t>−56%) and 45–54 years (−46%)</a:t>
            </a:r>
            <a:r>
              <a:rPr lang="en-US" b="0" baseline="0" dirty="0"/>
              <a:t>. </a:t>
            </a:r>
            <a:r>
              <a:rPr lang="en-US" b="0" dirty="0"/>
              <a:t> The annual </a:t>
            </a:r>
            <a:r>
              <a:rPr lang="en-US" b="0" baseline="0" dirty="0"/>
              <a:t>numbers of HIV infections remained stable among those aged 25–34, 35–44 and ≥55 years. </a:t>
            </a:r>
          </a:p>
          <a:p>
            <a:pPr defTabSz="898136">
              <a:defRPr/>
            </a:pPr>
            <a:endParaRPr lang="en-US" b="0" dirty="0"/>
          </a:p>
          <a:p>
            <a:pPr defTabSz="898136">
              <a:defRPr/>
            </a:pPr>
            <a:r>
              <a:rPr lang="en-US" dirty="0"/>
              <a:t>In 2019, the largest percentage of HIV infections among White males was among those aged 25</a:t>
            </a:r>
            <a:r>
              <a:rPr lang="en-US" b="0" baseline="0" dirty="0"/>
              <a:t>–</a:t>
            </a:r>
            <a:r>
              <a:rPr lang="en-US" dirty="0"/>
              <a:t>34 years (39%), followed by those aged 35</a:t>
            </a:r>
            <a:r>
              <a:rPr lang="en-US" b="0" baseline="0" dirty="0"/>
              <a:t>–</a:t>
            </a:r>
            <a:r>
              <a:rPr lang="en-US" dirty="0"/>
              <a:t>44 years (23%). </a:t>
            </a:r>
          </a:p>
          <a:p>
            <a:pPr defTabSz="898136">
              <a:defRPr/>
            </a:pPr>
            <a:endParaRPr lang="en-US" dirty="0"/>
          </a:p>
          <a:p>
            <a:pPr defTabSz="898136">
              <a:defRPr/>
            </a:pPr>
            <a:r>
              <a:rPr lang="en-US" baseline="0" dirty="0">
                <a:solidFill>
                  <a:srgbClr val="000000"/>
                </a:solidFill>
              </a:rPr>
              <a:t>Estimates were derived from a CD4 depletion model using HIV surveillance data. Estimates are rounded to the nearest 100 for estimates &gt;1,000 and to the nearest 10 for estimates ≤1,000 to reflect model uncertainty.</a:t>
            </a:r>
          </a:p>
          <a:p>
            <a:pPr defTabSz="898136">
              <a:defRPr/>
            </a:pPr>
            <a:endParaRPr lang="en-US" baseline="0" dirty="0">
              <a:solidFill>
                <a:srgbClr val="000000"/>
              </a:solidFill>
            </a:endParaRPr>
          </a:p>
          <a:p>
            <a:pPr marL="0" marR="0" lvl="0" indent="0" algn="l" defTabSz="898136" rtl="0" eaLnBrk="1" fontAlgn="auto" latinLnBrk="0" hangingPunct="1">
              <a:lnSpc>
                <a:spcPct val="100000"/>
              </a:lnSpc>
              <a:spcBef>
                <a:spcPts val="0"/>
              </a:spcBef>
              <a:spcAft>
                <a:spcPts val="0"/>
              </a:spcAft>
              <a:buClrTx/>
              <a:buSzTx/>
              <a:buFontTx/>
              <a:buNone/>
              <a:tabLst/>
              <a:defRPr/>
            </a:pPr>
            <a:r>
              <a:rPr lang="en-US" baseline="0" dirty="0">
                <a:solidFill>
                  <a:srgbClr val="000000"/>
                </a:solidFill>
              </a:rPr>
              <a:t>An asterisk (*) next to the trend line indicates that the difference in the estimate for 2019 from the 2010 estimate was deemed statistically significant (P &lt; .05). </a:t>
            </a:r>
            <a:r>
              <a:rPr lang="en-US" sz="1200" kern="1200" dirty="0">
                <a:solidFill>
                  <a:schemeClr val="tx1"/>
                </a:solidFill>
                <a:effectLst/>
                <a:latin typeface="+mn-lt"/>
                <a:ea typeface="+mn-ea"/>
                <a:cs typeface="+mn-cs"/>
              </a:rPr>
              <a:t>Differences that were not statistically significant were deemed ‘stable’.</a:t>
            </a:r>
            <a:endParaRPr lang="en-US" dirty="0"/>
          </a:p>
          <a:p>
            <a:pPr defTabSz="898136">
              <a:defRPr/>
            </a:pPr>
            <a:endParaRPr lang="en-US" dirty="0"/>
          </a:p>
          <a:p>
            <a:pPr marL="0" marR="0" lvl="0" indent="0" algn="l" defTabSz="898136"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defTabSz="898136">
              <a:defRPr/>
            </a:pPr>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6069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768771" cy="4670108"/>
          </a:xfrm>
        </p:spPr>
        <p:txBody>
          <a:bodyPr/>
          <a:lstStyle/>
          <a:p>
            <a:r>
              <a:rPr lang="en-US" dirty="0"/>
              <a:t>This slide presents the</a:t>
            </a:r>
            <a:r>
              <a:rPr lang="en-US" baseline="0" dirty="0"/>
              <a:t> comparison of the racial/ethnic distribution in the United States among persons aged ≥13 years estimated to be infected with HIV in 2019 and the racial/ethnic distribution of the general population. </a:t>
            </a:r>
          </a:p>
          <a:p>
            <a:endParaRPr lang="en-US" dirty="0"/>
          </a:p>
          <a:p>
            <a:r>
              <a:rPr lang="en-US" dirty="0"/>
              <a:t>The lower</a:t>
            </a:r>
            <a:r>
              <a:rPr lang="en-US" baseline="0" dirty="0"/>
              <a:t> </a:t>
            </a:r>
            <a:r>
              <a:rPr lang="en-US" dirty="0"/>
              <a:t>bar illustrates the distribution of</a:t>
            </a:r>
            <a:r>
              <a:rPr lang="en-US" baseline="0" dirty="0"/>
              <a:t> estimated numbers of </a:t>
            </a:r>
            <a:r>
              <a:rPr lang="en-US" dirty="0"/>
              <a:t>HIV infections in 2019 by race/ethnicity in the United States. The upper bar shows the distribution of the population in the United States by race/ethnicity in 2019. </a:t>
            </a:r>
          </a:p>
          <a:p>
            <a:r>
              <a:rPr lang="en-US" dirty="0"/>
              <a:t> </a:t>
            </a:r>
          </a:p>
          <a:p>
            <a:r>
              <a:rPr lang="en-US" dirty="0"/>
              <a:t>In 2019, Black/African American persons made up </a:t>
            </a:r>
            <a:r>
              <a:rPr lang="en-US" b="0" dirty="0"/>
              <a:t>approximately 12% of the population of the United States but accounted for 41% of HIV infections. White persons made up 62% of the population of the United States but accounted for 25% of HIV infections. Hispanic/Latino persons made up 17% of the population of the United States but accounted for 29% of HIV infections</a:t>
            </a:r>
            <a:r>
              <a:rPr lang="en-US" dirty="0"/>
              <a:t>.</a:t>
            </a:r>
          </a:p>
          <a:p>
            <a:r>
              <a:rPr lang="en-US" dirty="0"/>
              <a:t> </a:t>
            </a:r>
          </a:p>
          <a:p>
            <a:pPr defTabSz="931774"/>
            <a:r>
              <a:rPr lang="en-US" baseline="0" dirty="0">
                <a:solidFill>
                  <a:srgbClr val="000000"/>
                </a:solidFill>
              </a:rPr>
              <a:t>Estimates were derived from a CD4 depletion model using HIV surveillance data. Estimates are rounded to the nearest 100 for estimates &gt;1,000 and to the nearest 10 for estimates ≤1,000 to reflect model uncertainty.</a:t>
            </a:r>
          </a:p>
          <a:p>
            <a:endParaRPr lang="en-US" dirty="0"/>
          </a:p>
          <a:p>
            <a:r>
              <a:rPr lang="en-US" dirty="0"/>
              <a:t>Hispanic/Latino persons can be of any race. </a:t>
            </a:r>
          </a:p>
          <a:p>
            <a:endParaRPr lang="en-US" dirty="0"/>
          </a:p>
          <a:p>
            <a:r>
              <a:rPr lang="en-US" dirty="0"/>
              <a:t>The estimated</a:t>
            </a:r>
            <a:r>
              <a:rPr lang="en-US" baseline="0" dirty="0"/>
              <a:t> HIV incidence </a:t>
            </a:r>
            <a:r>
              <a:rPr lang="en-US" dirty="0"/>
              <a:t>for American Indian/Alaskan Native persons should be used with caution because the RSE is 30%–50%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Incidence estimate is not provided for Native Hawaiian/other Pacific Islander persons because the RSE is &gt;50%.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17</a:t>
            </a:fld>
            <a:endParaRPr lang="en-US" dirty="0"/>
          </a:p>
        </p:txBody>
      </p:sp>
    </p:spTree>
    <p:extLst>
      <p:ext uri="{BB962C8B-B14F-4D97-AF65-F5344CB8AC3E}">
        <p14:creationId xmlns:p14="http://schemas.microsoft.com/office/powerpoint/2010/main" val="3955063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solidFill>
                  <a:srgbClr val="000000"/>
                </a:solidFill>
              </a:rPr>
              <a:t>This slide presents estimated</a:t>
            </a:r>
            <a:r>
              <a:rPr lang="en-US" baseline="0" dirty="0">
                <a:solidFill>
                  <a:srgbClr val="000000"/>
                </a:solidFill>
              </a:rPr>
              <a:t> HIV incidence among males </a:t>
            </a:r>
            <a:r>
              <a:rPr lang="en-US" dirty="0">
                <a:solidFill>
                  <a:srgbClr val="000000"/>
                </a:solidFill>
              </a:rPr>
              <a:t>aged </a:t>
            </a:r>
            <a:r>
              <a:rPr lang="en-US" u="none" dirty="0">
                <a:solidFill>
                  <a:srgbClr val="000000"/>
                </a:solidFill>
              </a:rPr>
              <a:t>≥13 years </a:t>
            </a:r>
            <a:r>
              <a:rPr lang="en-US" dirty="0">
                <a:solidFill>
                  <a:srgbClr val="000000"/>
                </a:solidFill>
              </a:rPr>
              <a:t>by transmission category </a:t>
            </a:r>
            <a:r>
              <a:rPr lang="en-US" dirty="0"/>
              <a:t>in the United States from 2010 through 2019. </a:t>
            </a:r>
            <a:endParaRPr lang="en-US" dirty="0">
              <a:solidFill>
                <a:srgbClr val="000000"/>
              </a:solidFill>
            </a:endParaRPr>
          </a:p>
          <a:p>
            <a:r>
              <a:rPr lang="en-US" dirty="0">
                <a:solidFill>
                  <a:srgbClr val="000000"/>
                </a:solidFill>
              </a:rPr>
              <a:t> </a:t>
            </a:r>
          </a:p>
          <a:p>
            <a:r>
              <a:rPr lang="en-US" dirty="0">
                <a:solidFill>
                  <a:srgbClr val="000000"/>
                </a:solidFill>
              </a:rPr>
              <a:t>The annual number of HIV infections in 2019,</a:t>
            </a:r>
            <a:r>
              <a:rPr lang="en-US" baseline="0" dirty="0">
                <a:solidFill>
                  <a:srgbClr val="000000"/>
                </a:solidFill>
              </a:rPr>
              <a:t> compared to 2010, decreased among males with infection attributed to heterosexual contact (</a:t>
            </a:r>
            <a:r>
              <a:rPr lang="en-US" b="0" dirty="0"/>
              <a:t>−</a:t>
            </a:r>
            <a:r>
              <a:rPr lang="en-US" baseline="0" dirty="0">
                <a:solidFill>
                  <a:srgbClr val="000000"/>
                </a:solidFill>
              </a:rPr>
              <a:t>29%). The number of infections remained stable among males with infection attributed to male-to-male sexual contact (MMSC), MMSC </a:t>
            </a:r>
            <a:r>
              <a:rPr lang="en-US" i="1" baseline="0" dirty="0">
                <a:solidFill>
                  <a:srgbClr val="000000"/>
                </a:solidFill>
              </a:rPr>
              <a:t>and</a:t>
            </a:r>
            <a:r>
              <a:rPr lang="en-US" baseline="0" dirty="0">
                <a:solidFill>
                  <a:srgbClr val="000000"/>
                </a:solidFill>
              </a:rPr>
              <a:t> injection drug use (IDU), and IDU.   </a:t>
            </a:r>
          </a:p>
          <a:p>
            <a:endParaRPr lang="en-US" dirty="0">
              <a:solidFill>
                <a:srgbClr val="000000"/>
              </a:solidFill>
            </a:endParaRPr>
          </a:p>
          <a:p>
            <a:r>
              <a:rPr lang="en-US" dirty="0">
                <a:solidFill>
                  <a:srgbClr val="000000"/>
                </a:solidFill>
              </a:rPr>
              <a:t>In 2019, the largest percentages of HIV infections among males was among those with infection attributed to male-to-male sexual </a:t>
            </a:r>
            <a:r>
              <a:rPr lang="en-US" b="0" dirty="0">
                <a:solidFill>
                  <a:srgbClr val="000000"/>
                </a:solidFill>
              </a:rPr>
              <a:t>contact (81%).</a:t>
            </a:r>
          </a:p>
          <a:p>
            <a:r>
              <a:rPr lang="en-US" dirty="0">
                <a:solidFill>
                  <a:srgbClr val="000000"/>
                </a:solidFill>
              </a:rPr>
              <a:t> </a:t>
            </a:r>
          </a:p>
          <a:p>
            <a:pPr defTabSz="931774"/>
            <a:r>
              <a:rPr lang="en-US" baseline="0" dirty="0">
                <a:solidFill>
                  <a:srgbClr val="000000"/>
                </a:solidFill>
              </a:rPr>
              <a:t>Estimates were derived from a CD4 depletion model using HIV surveillance data. Estimates are rounded to the nearest 100 for estimates &gt;1,000 and to the nearest 10 for estimates ≤1,000 to reflect model uncertainty. </a:t>
            </a:r>
            <a:r>
              <a:rPr lang="en-US" dirty="0">
                <a:solidFill>
                  <a:srgbClr val="000000"/>
                </a:solidFill>
              </a:rPr>
              <a:t>Data have been statistically adjusted to account for missing transmission category.</a:t>
            </a:r>
          </a:p>
          <a:p>
            <a:r>
              <a:rPr lang="en-US" dirty="0">
                <a:solidFill>
                  <a:srgbClr val="000000"/>
                </a:solidFill>
              </a:rPr>
              <a:t> </a:t>
            </a:r>
          </a:p>
          <a:p>
            <a:r>
              <a:rPr lang="en-US" dirty="0">
                <a:solidFill>
                  <a:srgbClr val="000000"/>
                </a:solidFill>
              </a:rPr>
              <a:t>Heterosexual contact is with a person known to have, or with a risk factor for, HIV infection.</a:t>
            </a:r>
          </a:p>
          <a:p>
            <a:endParaRPr lang="en-US" dirty="0">
              <a:solidFill>
                <a:srgbClr val="000000"/>
              </a:solidFill>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a:solidFill>
                  <a:srgbClr val="000000"/>
                </a:solidFill>
              </a:rPr>
              <a:t>An asterisk (*) next to the trend line indicates that the difference in the estimate for 2019 from the 2010 estimate was deemed statistically significant (P &lt; .05). </a:t>
            </a:r>
            <a:r>
              <a:rPr lang="en-US" sz="1200" kern="1200" dirty="0">
                <a:solidFill>
                  <a:schemeClr val="tx1"/>
                </a:solidFill>
                <a:effectLst/>
                <a:latin typeface="+mn-lt"/>
                <a:ea typeface="+mn-ea"/>
                <a:cs typeface="+mn-cs"/>
              </a:rPr>
              <a:t>Differences that were not statistically significant were deemed ‘stable’.</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dirty="0"/>
          </a:p>
          <a:p>
            <a:endParaRPr lang="en-US" dirty="0">
              <a:solidFill>
                <a:srgbClr val="000000"/>
              </a:solidFill>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18</a:t>
            </a:fld>
            <a:endParaRPr lang="en-US" dirty="0"/>
          </a:p>
        </p:txBody>
      </p:sp>
    </p:spTree>
    <p:extLst>
      <p:ext uri="{BB962C8B-B14F-4D97-AF65-F5344CB8AC3E}">
        <p14:creationId xmlns:p14="http://schemas.microsoft.com/office/powerpoint/2010/main" val="2926469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solidFill>
                  <a:srgbClr val="000000"/>
                </a:solidFill>
              </a:rPr>
              <a:t>This slide presents estimated HIV incidence among females </a:t>
            </a:r>
            <a:r>
              <a:rPr lang="en-US" u="none" dirty="0">
                <a:solidFill>
                  <a:srgbClr val="000000"/>
                </a:solidFill>
              </a:rPr>
              <a:t>≥13</a:t>
            </a:r>
            <a:r>
              <a:rPr lang="en-US" u="none" baseline="0" dirty="0">
                <a:solidFill>
                  <a:srgbClr val="000000"/>
                </a:solidFill>
              </a:rPr>
              <a:t> years </a:t>
            </a:r>
            <a:r>
              <a:rPr lang="en-US" dirty="0">
                <a:solidFill>
                  <a:srgbClr val="000000"/>
                </a:solidFill>
              </a:rPr>
              <a:t>by transmission category </a:t>
            </a:r>
            <a:r>
              <a:rPr lang="en-US" dirty="0"/>
              <a:t>in the United States from 2010 through 2019. </a:t>
            </a:r>
            <a:endParaRPr lang="en-US" dirty="0">
              <a:solidFill>
                <a:srgbClr val="000000"/>
              </a:solidFill>
            </a:endParaRPr>
          </a:p>
          <a:p>
            <a:r>
              <a:rPr lang="en-US" dirty="0">
                <a:solidFill>
                  <a:srgbClr val="000000"/>
                </a:solidFill>
              </a:rPr>
              <a:t> </a:t>
            </a:r>
          </a:p>
          <a:p>
            <a:r>
              <a:rPr lang="en-US" dirty="0">
                <a:solidFill>
                  <a:srgbClr val="000000"/>
                </a:solidFill>
              </a:rPr>
              <a:t>The estimated annual number of HIV infections in 2019, compared with 2010, decreased among females with </a:t>
            </a:r>
            <a:r>
              <a:rPr lang="en-US" baseline="0" dirty="0">
                <a:solidFill>
                  <a:srgbClr val="000000"/>
                </a:solidFill>
              </a:rPr>
              <a:t>infection attributed to heterosexual contact (</a:t>
            </a:r>
            <a:r>
              <a:rPr lang="en-US" b="0" dirty="0"/>
              <a:t>−</a:t>
            </a:r>
            <a:r>
              <a:rPr lang="en-US" b="0" baseline="0" dirty="0">
                <a:solidFill>
                  <a:srgbClr val="000000"/>
                </a:solidFill>
              </a:rPr>
              <a:t>22</a:t>
            </a:r>
            <a:r>
              <a:rPr lang="en-US" baseline="0" dirty="0">
                <a:solidFill>
                  <a:srgbClr val="000000"/>
                </a:solidFill>
              </a:rPr>
              <a:t>%), but remained stable among those with infection attributed to injection drug use (IDU)</a:t>
            </a:r>
            <a:r>
              <a:rPr lang="en-US" dirty="0">
                <a:solidFill>
                  <a:srgbClr val="000000"/>
                </a:solidFill>
              </a:rPr>
              <a:t>.</a:t>
            </a:r>
          </a:p>
          <a:p>
            <a:endParaRPr lang="en-US" dirty="0">
              <a:solidFill>
                <a:srgbClr val="000000"/>
              </a:solidFill>
            </a:endParaRPr>
          </a:p>
          <a:p>
            <a:r>
              <a:rPr lang="en-US" dirty="0">
                <a:solidFill>
                  <a:srgbClr val="000000"/>
                </a:solidFill>
              </a:rPr>
              <a:t>In 2019, </a:t>
            </a:r>
            <a:r>
              <a:rPr lang="en-US" b="0" dirty="0">
                <a:solidFill>
                  <a:srgbClr val="000000"/>
                </a:solidFill>
              </a:rPr>
              <a:t>the percentages of HIV infections</a:t>
            </a:r>
            <a:r>
              <a:rPr lang="en-US" b="0" baseline="0" dirty="0">
                <a:solidFill>
                  <a:srgbClr val="000000"/>
                </a:solidFill>
              </a:rPr>
              <a:t> </a:t>
            </a:r>
            <a:r>
              <a:rPr lang="en-US" b="0" dirty="0">
                <a:solidFill>
                  <a:srgbClr val="000000"/>
                </a:solidFill>
              </a:rPr>
              <a:t>were attributed </a:t>
            </a:r>
            <a:r>
              <a:rPr lang="en-US" dirty="0">
                <a:solidFill>
                  <a:srgbClr val="000000"/>
                </a:solidFill>
              </a:rPr>
              <a:t>to heterosexual</a:t>
            </a:r>
            <a:r>
              <a:rPr lang="en-US" baseline="0" dirty="0">
                <a:solidFill>
                  <a:srgbClr val="000000"/>
                </a:solidFill>
              </a:rPr>
              <a:t> contact (83%), followed by IDU (17%).  </a:t>
            </a:r>
          </a:p>
          <a:p>
            <a:r>
              <a:rPr lang="en-US" dirty="0">
                <a:solidFill>
                  <a:srgbClr val="000000"/>
                </a:solidFill>
              </a:rPr>
              <a:t> </a:t>
            </a:r>
          </a:p>
          <a:p>
            <a:pPr defTabSz="931774"/>
            <a:r>
              <a:rPr lang="en-US" baseline="0" dirty="0">
                <a:solidFill>
                  <a:srgbClr val="000000"/>
                </a:solidFill>
              </a:rPr>
              <a:t>Estimates were derived from a CD4 depletion model using HIV surveillance data. Estimates are rounded to the nearest 100 for estimates &gt;1,000 and to the nearest 10 for estimates ≤1,000 to reflect model uncertainty. </a:t>
            </a:r>
            <a:r>
              <a:rPr lang="en-US" dirty="0">
                <a:solidFill>
                  <a:srgbClr val="000000"/>
                </a:solidFill>
              </a:rPr>
              <a:t>Data have been statistically adjusted to account for missing transmission category.</a:t>
            </a:r>
          </a:p>
          <a:p>
            <a:r>
              <a:rPr lang="en-US" dirty="0">
                <a:solidFill>
                  <a:srgbClr val="000000"/>
                </a:solidFill>
              </a:rPr>
              <a:t> </a:t>
            </a:r>
          </a:p>
          <a:p>
            <a:r>
              <a:rPr lang="en-US" dirty="0">
                <a:solidFill>
                  <a:srgbClr val="000000"/>
                </a:solidFill>
              </a:rPr>
              <a:t>Heterosexual contact is with a person known to have, or with a risk factor for, HIV infection.</a:t>
            </a:r>
          </a:p>
          <a:p>
            <a:endParaRPr lang="en-US" dirty="0">
              <a:solidFill>
                <a:srgbClr val="000000"/>
              </a:solidFill>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a:solidFill>
                  <a:srgbClr val="000000"/>
                </a:solidFill>
              </a:rPr>
              <a:t>An asterisk (*) next to the trend line indicates that the difference in the estimate for 2019 from the 2010 estimate was deemed statistically significant (P &lt; .05). </a:t>
            </a:r>
            <a:r>
              <a:rPr lang="en-US" sz="1200" kern="1200" dirty="0">
                <a:solidFill>
                  <a:schemeClr val="tx1"/>
                </a:solidFill>
                <a:effectLst/>
                <a:latin typeface="+mn-lt"/>
                <a:ea typeface="+mn-ea"/>
                <a:cs typeface="+mn-cs"/>
              </a:rPr>
              <a:t>Differences that were not statistically significant were deemed ‘stable’.</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dirty="0"/>
          </a:p>
          <a:p>
            <a:endParaRPr lang="en-US" dirty="0">
              <a:solidFill>
                <a:srgbClr val="000000"/>
              </a:solidFill>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19</a:t>
            </a:fld>
            <a:endParaRPr lang="en-US" dirty="0"/>
          </a:p>
        </p:txBody>
      </p:sp>
    </p:spTree>
    <p:extLst>
      <p:ext uri="{BB962C8B-B14F-4D97-AF65-F5344CB8AC3E}">
        <p14:creationId xmlns:p14="http://schemas.microsoft.com/office/powerpoint/2010/main" val="3343343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HIV incidence</a:t>
            </a:r>
            <a:r>
              <a:rPr lang="en-US" baseline="0" dirty="0"/>
              <a:t> and prevalence estimates were calculated using data reported to the National HIV Surveillance System (NHSS) through December 2020 from the 50 states and the District of Columbia </a:t>
            </a:r>
            <a:r>
              <a:rPr lang="en-US" sz="1200" kern="1200" dirty="0">
                <a:solidFill>
                  <a:schemeClr val="tx1"/>
                </a:solidFill>
                <a:effectLst/>
                <a:latin typeface="+mn-lt"/>
                <a:ea typeface="+mn-ea"/>
                <a:cs typeface="+mn-cs"/>
              </a:rPr>
              <a:t>(and for jurisdiction-level estimates only, Puerto Rico) </a:t>
            </a:r>
            <a:r>
              <a:rPr lang="en-US" baseline="0" dirty="0"/>
              <a:t>for adults and adolescents aged ≥13 years. </a:t>
            </a:r>
          </a:p>
          <a:p>
            <a:endParaRPr lang="en-US" baseline="0" dirty="0"/>
          </a:p>
          <a:p>
            <a:r>
              <a:rPr lang="en-US" baseline="0" dirty="0"/>
              <a:t>Estimates were calculated using </a:t>
            </a:r>
            <a:r>
              <a:rPr lang="en-US" dirty="0"/>
              <a:t>the first CD4 test after HIV diagnosis and a CD4 depletion model indicating disease progression</a:t>
            </a:r>
            <a:r>
              <a:rPr lang="en-US" baseline="0" dirty="0"/>
              <a:t>.</a:t>
            </a:r>
          </a:p>
          <a:p>
            <a:endParaRPr lang="en-US" baseline="0" dirty="0"/>
          </a:p>
          <a:p>
            <a:r>
              <a:rPr lang="en-US" baseline="0" dirty="0"/>
              <a:t>This CD4 model was used to provide estimates of HIV incidence, HIV prevalence (persons living with diagnosed or undiagnosed infection), and the percentage of diagnosed HIV infection.</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551639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9343" y="4298950"/>
            <a:ext cx="6159261" cy="4997450"/>
          </a:xfrm>
        </p:spPr>
        <p:txBody>
          <a:bodyPr/>
          <a:lstStyle/>
          <a:p>
            <a:r>
              <a:rPr lang="en-US" dirty="0"/>
              <a:t>This slide presents estimated HIV incidence among men who have sex with men (MSM) aged ≥13 years by race/ethnicity in the United States from 2010 through 2019. </a:t>
            </a:r>
          </a:p>
          <a:p>
            <a:endParaRPr lang="en-US" dirty="0"/>
          </a:p>
          <a:p>
            <a:r>
              <a:rPr lang="en-US" dirty="0"/>
              <a:t>The annual number of HIV infections in 2019, compared with 2010, increased among decreased among White MSM (−32%). The number of infections remained stable among Hispanic/Latino and Black/African American MSM. </a:t>
            </a:r>
          </a:p>
          <a:p>
            <a:endParaRPr lang="en-US" dirty="0"/>
          </a:p>
          <a:p>
            <a:r>
              <a:rPr lang="en-US" dirty="0"/>
              <a:t>In 2019, Black/African American MSM had the largest percentage (39%) of HIV infections among all MSM.  </a:t>
            </a:r>
          </a:p>
          <a:p>
            <a:endParaRPr lang="en-US" dirty="0"/>
          </a:p>
          <a:p>
            <a:pPr defTabSz="931774"/>
            <a:r>
              <a:rPr lang="en-US" baseline="0" dirty="0">
                <a:solidFill>
                  <a:srgbClr val="000000"/>
                </a:solidFill>
              </a:rPr>
              <a:t>Estimates were derived from a CD4 depletion model using HIV surveillance data. Estimates are rounded to the nearest 100 for estimates &gt;1,000 and to the nearest 10 for estimates ≤1,000 to reflect model uncertainty. </a:t>
            </a:r>
            <a:r>
              <a:rPr lang="en-US" dirty="0">
                <a:solidFill>
                  <a:srgbClr val="5F5F5F"/>
                </a:solidFill>
                <a:latin typeface="Calibri" panose="020F0502020204030204" pitchFamily="34" charset="0"/>
              </a:rPr>
              <a:t>Data have been statistically adjusted to account for missing transmission category.</a:t>
            </a:r>
            <a:endParaRPr lang="en-US" dirty="0"/>
          </a:p>
          <a:p>
            <a:r>
              <a:rPr lang="en-US" dirty="0"/>
              <a:t> </a:t>
            </a:r>
          </a:p>
          <a:p>
            <a:r>
              <a:rPr lang="en-US" dirty="0"/>
              <a:t>Data on men who have sex with men do not include men with HIV infection attributed to male-to-male sexual contact </a:t>
            </a:r>
            <a:r>
              <a:rPr lang="en-US" i="1" dirty="0"/>
              <a:t>and</a:t>
            </a:r>
            <a:r>
              <a:rPr lang="en-US" dirty="0"/>
              <a:t> injection drug use. </a:t>
            </a:r>
          </a:p>
          <a:p>
            <a:endParaRPr lang="en-US" baseline="0" dirty="0"/>
          </a:p>
          <a:p>
            <a:r>
              <a:rPr lang="en-US" baseline="0" dirty="0"/>
              <a:t>Hispanic/Latino males can be of any race. </a:t>
            </a:r>
          </a:p>
          <a:p>
            <a:endParaRPr lang="en-US" baseline="0"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a:solidFill>
                  <a:srgbClr val="000000"/>
                </a:solidFill>
              </a:rPr>
              <a:t>An asterisk (*) next to the trend line indicates that the difference in the estimate for 2019 from the 2010 estimate was deemed statistically significant (P &lt; .05). </a:t>
            </a:r>
            <a:r>
              <a:rPr lang="en-US" sz="1200" kern="1200" dirty="0">
                <a:solidFill>
                  <a:schemeClr val="tx1"/>
                </a:solidFill>
                <a:effectLst/>
                <a:latin typeface="+mn-lt"/>
                <a:ea typeface="+mn-ea"/>
                <a:cs typeface="+mn-cs"/>
              </a:rPr>
              <a:t>Differences that were not statistically significant were deemed ‘stable’.</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20</a:t>
            </a:fld>
            <a:endParaRPr lang="en-US" dirty="0"/>
          </a:p>
        </p:txBody>
      </p:sp>
    </p:spTree>
    <p:extLst>
      <p:ext uri="{BB962C8B-B14F-4D97-AF65-F5344CB8AC3E}">
        <p14:creationId xmlns:p14="http://schemas.microsoft.com/office/powerpoint/2010/main" val="4286875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defTabSz="898136">
              <a:defRPr/>
            </a:pPr>
            <a:r>
              <a:rPr lang="en-US" dirty="0"/>
              <a:t>This slide presents estimated HIV incidence among</a:t>
            </a:r>
            <a:r>
              <a:rPr lang="en-US" baseline="0" dirty="0"/>
              <a:t> men who have sex with men (MSM) aged ≥13 years </a:t>
            </a:r>
            <a:r>
              <a:rPr lang="en-US" dirty="0"/>
              <a:t>by age in the United States from 2010 through 2019.  </a:t>
            </a:r>
          </a:p>
          <a:p>
            <a:pPr defTabSz="898136">
              <a:defRPr/>
            </a:pPr>
            <a:endParaRPr lang="en-US" dirty="0"/>
          </a:p>
          <a:p>
            <a:pPr defTabSz="898136">
              <a:defRPr/>
            </a:pPr>
            <a:r>
              <a:rPr lang="en-US" b="0" dirty="0"/>
              <a:t>The annual number of HIV infections in 2019, compared with 2010, increased among MSM aged 25–34 years (49%), but decreased among MSM aged 13</a:t>
            </a:r>
            <a:r>
              <a:rPr lang="en-US" b="0" baseline="0" dirty="0"/>
              <a:t>–</a:t>
            </a:r>
            <a:r>
              <a:rPr lang="en-US" b="0" dirty="0"/>
              <a:t>24 years (−45%) and 45</a:t>
            </a:r>
            <a:r>
              <a:rPr lang="en-US" b="0" baseline="0" dirty="0"/>
              <a:t>–</a:t>
            </a:r>
            <a:r>
              <a:rPr lang="en-US" b="0" dirty="0"/>
              <a:t>54 years (−31%). The number of infections remained stable among MSM aged 35</a:t>
            </a:r>
            <a:r>
              <a:rPr lang="en-US" b="0" baseline="0" dirty="0"/>
              <a:t>–</a:t>
            </a:r>
            <a:r>
              <a:rPr lang="en-US" b="0" dirty="0"/>
              <a:t>44 and ≥55 years. </a:t>
            </a:r>
          </a:p>
          <a:p>
            <a:pPr defTabSz="898136">
              <a:defRPr/>
            </a:pPr>
            <a:endParaRPr lang="en-US" b="0" dirty="0"/>
          </a:p>
          <a:p>
            <a:pPr defTabSz="898136">
              <a:defRPr/>
            </a:pPr>
            <a:r>
              <a:rPr lang="en-US" b="0" dirty="0"/>
              <a:t>In 2019, the largest percentage of HIV infections among MSM was among those aged 25</a:t>
            </a:r>
            <a:r>
              <a:rPr lang="en-US" b="0" baseline="0" dirty="0"/>
              <a:t>–</a:t>
            </a:r>
            <a:r>
              <a:rPr lang="en-US" b="0" dirty="0"/>
              <a:t>34 years (43%), followed by those aged 13</a:t>
            </a:r>
            <a:r>
              <a:rPr lang="en-US" b="0" baseline="0" dirty="0"/>
              <a:t>–</a:t>
            </a:r>
            <a:r>
              <a:rPr lang="en-US" b="0" dirty="0"/>
              <a:t>24 years (25%). </a:t>
            </a:r>
          </a:p>
          <a:p>
            <a:pPr defTabSz="898136">
              <a:defRPr/>
            </a:pPr>
            <a:endParaRPr lang="en-US" b="1" dirty="0"/>
          </a:p>
          <a:p>
            <a:pPr defTabSz="931774"/>
            <a:r>
              <a:rPr lang="en-US" baseline="0" dirty="0">
                <a:solidFill>
                  <a:srgbClr val="000000"/>
                </a:solidFill>
              </a:rPr>
              <a:t>Estimates were derived from a CD4 depletion model using HIV surveillance data. Estimates are rounded to the nearest 100 for estimates &gt;1,000 and to the nearest 10 for estimates ≤1,000 to reflect model uncertainty. </a:t>
            </a:r>
            <a:r>
              <a:rPr lang="en-US" dirty="0">
                <a:solidFill>
                  <a:srgbClr val="5F5F5F"/>
                </a:solidFill>
                <a:latin typeface="Calibri" panose="020F0502020204030204" pitchFamily="34" charset="0"/>
              </a:rPr>
              <a:t>Data have been statistically adjusted to account for missing transmission category.</a:t>
            </a:r>
            <a:endParaRPr lang="en-US" dirty="0"/>
          </a:p>
          <a:p>
            <a:r>
              <a:rPr lang="en-US" dirty="0"/>
              <a:t> </a:t>
            </a:r>
          </a:p>
          <a:p>
            <a:r>
              <a:rPr lang="en-US" dirty="0"/>
              <a:t>Data on men who have sex with men do not include men with HIV infection attributed to male-to-male sexual contact </a:t>
            </a:r>
            <a:r>
              <a:rPr lang="en-US" i="1" dirty="0"/>
              <a:t>and</a:t>
            </a:r>
            <a:r>
              <a:rPr lang="en-US" dirty="0"/>
              <a:t> injection drug use. </a:t>
            </a:r>
          </a:p>
          <a:p>
            <a:endParaRPr lang="en-US"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a:solidFill>
                  <a:srgbClr val="000000"/>
                </a:solidFill>
              </a:rPr>
              <a:t>An asterisk (*) next to the trend line indicates that the difference in the estimate for 2019 from the 2010 estimate was deemed statistically significant (P &lt; .05). </a:t>
            </a:r>
            <a:r>
              <a:rPr lang="en-US" sz="1200" kern="1200" dirty="0">
                <a:solidFill>
                  <a:schemeClr val="tx1"/>
                </a:solidFill>
                <a:effectLst/>
                <a:latin typeface="+mn-lt"/>
                <a:ea typeface="+mn-ea"/>
                <a:cs typeface="+mn-cs"/>
              </a:rPr>
              <a:t>Differences that were not statistically significant were deemed ‘stable’.</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dirty="0"/>
          </a:p>
          <a:p>
            <a:pPr defTabSz="898136">
              <a:defRPr/>
            </a:pP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21</a:t>
            </a:fld>
            <a:endParaRPr lang="en-US" dirty="0"/>
          </a:p>
        </p:txBody>
      </p:sp>
    </p:spTree>
    <p:extLst>
      <p:ext uri="{BB962C8B-B14F-4D97-AF65-F5344CB8AC3E}">
        <p14:creationId xmlns:p14="http://schemas.microsoft.com/office/powerpoint/2010/main" val="1452418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7585" y="4298950"/>
            <a:ext cx="5986731" cy="4724280"/>
          </a:xfrm>
        </p:spPr>
        <p:txBody>
          <a:bodyPr/>
          <a:lstStyle/>
          <a:p>
            <a:pPr defTabSz="898136">
              <a:defRPr/>
            </a:pPr>
            <a:r>
              <a:rPr lang="en-US" dirty="0"/>
              <a:t>This slide presents estimated HIV incidence among Black/African American men who have sex with men</a:t>
            </a:r>
            <a:r>
              <a:rPr lang="en-US" baseline="0" dirty="0"/>
              <a:t> (MSM) </a:t>
            </a:r>
            <a:r>
              <a:rPr lang="en-US" dirty="0"/>
              <a:t>aged </a:t>
            </a:r>
            <a:r>
              <a:rPr lang="en-US" u="none" dirty="0"/>
              <a:t>≥13 years</a:t>
            </a:r>
            <a:r>
              <a:rPr lang="en-US" dirty="0"/>
              <a:t> by age in the United States from 2010 through 2019.  </a:t>
            </a:r>
          </a:p>
          <a:p>
            <a:pPr defTabSz="898136">
              <a:defRPr/>
            </a:pPr>
            <a:endParaRPr lang="en-US" dirty="0"/>
          </a:p>
          <a:p>
            <a:pPr defTabSz="898136">
              <a:defRPr/>
            </a:pPr>
            <a:r>
              <a:rPr lang="en-US" dirty="0"/>
              <a:t>The annual number of HIV infections in 2019, compared with 2010, increased among Black/African American</a:t>
            </a:r>
            <a:r>
              <a:rPr lang="en-US" baseline="0" dirty="0"/>
              <a:t> MSM </a:t>
            </a:r>
            <a:r>
              <a:rPr lang="en-US" dirty="0"/>
              <a:t>aged 25–34 years (95%), but decreased among those aged 13</a:t>
            </a:r>
            <a:r>
              <a:rPr lang="en-US" b="0" baseline="0" dirty="0"/>
              <a:t>–</a:t>
            </a:r>
            <a:r>
              <a:rPr lang="en-US" dirty="0"/>
              <a:t>24 years (−43%); numbers remained stable among those aged 35</a:t>
            </a:r>
            <a:r>
              <a:rPr lang="en-US" b="0" baseline="0" dirty="0"/>
              <a:t>–</a:t>
            </a:r>
            <a:r>
              <a:rPr lang="en-US" dirty="0"/>
              <a:t>44 and 45</a:t>
            </a:r>
            <a:r>
              <a:rPr lang="en-US" b="0" baseline="0" dirty="0"/>
              <a:t>–</a:t>
            </a:r>
            <a:r>
              <a:rPr lang="en-US" dirty="0"/>
              <a:t>54 years. </a:t>
            </a:r>
          </a:p>
          <a:p>
            <a:pPr defTabSz="898136">
              <a:defRPr/>
            </a:pPr>
            <a:endParaRPr lang="en-US" dirty="0"/>
          </a:p>
          <a:p>
            <a:pPr defTabSz="898136">
              <a:defRPr/>
            </a:pPr>
            <a:r>
              <a:rPr lang="en-US" b="0" dirty="0"/>
              <a:t>In 2019, the largest percentage of HIV infections among Black/African American</a:t>
            </a:r>
            <a:r>
              <a:rPr lang="en-US" b="0" baseline="0" dirty="0"/>
              <a:t> </a:t>
            </a:r>
            <a:r>
              <a:rPr lang="en-US" b="0" dirty="0"/>
              <a:t>MSM was among those aged 25</a:t>
            </a:r>
            <a:r>
              <a:rPr lang="en-US" b="0" baseline="0" dirty="0"/>
              <a:t>–</a:t>
            </a:r>
            <a:r>
              <a:rPr lang="en-US" b="0" dirty="0"/>
              <a:t>34 years (46%), followed by those aged 13</a:t>
            </a:r>
            <a:r>
              <a:rPr lang="en-US" b="0" baseline="0" dirty="0"/>
              <a:t>–</a:t>
            </a:r>
            <a:r>
              <a:rPr lang="en-US" b="0" dirty="0"/>
              <a:t>24 years</a:t>
            </a:r>
            <a:r>
              <a:rPr lang="en-US" b="0" baseline="0" dirty="0"/>
              <a:t> </a:t>
            </a:r>
            <a:r>
              <a:rPr lang="en-US" b="0" dirty="0"/>
              <a:t>(33%). </a:t>
            </a:r>
          </a:p>
          <a:p>
            <a:pPr defTabSz="898136">
              <a:defRPr/>
            </a:pPr>
            <a:endParaRPr lang="en-US" b="0" dirty="0"/>
          </a:p>
          <a:p>
            <a:pPr defTabSz="931774"/>
            <a:r>
              <a:rPr lang="en-US" baseline="0" dirty="0">
                <a:solidFill>
                  <a:srgbClr val="000000"/>
                </a:solidFill>
              </a:rPr>
              <a:t>Estimates were derived from a CD4 depletion model using HIV surveillance data. Estimates are rounded to the nearest 100 for estimates &gt;1,000 and to the nearest 10 for estimates ≤1,000 to reflect model uncertainty. </a:t>
            </a:r>
            <a:r>
              <a:rPr lang="en-US" dirty="0">
                <a:solidFill>
                  <a:srgbClr val="5F5F5F"/>
                </a:solidFill>
                <a:latin typeface="Calibri" panose="020F0502020204030204" pitchFamily="34" charset="0"/>
              </a:rPr>
              <a:t>Data have been statistically adjusted to account for missing transmission category.</a:t>
            </a:r>
            <a:endParaRPr lang="en-US" dirty="0"/>
          </a:p>
          <a:p>
            <a:r>
              <a:rPr lang="en-US" dirty="0"/>
              <a:t> </a:t>
            </a:r>
          </a:p>
          <a:p>
            <a:r>
              <a:rPr lang="en-US" dirty="0"/>
              <a:t>Data on men who have sex with men do not include men with HIV infection attributed to male-to-male sexual contact </a:t>
            </a:r>
            <a:r>
              <a:rPr lang="en-US" i="1" dirty="0"/>
              <a:t>and</a:t>
            </a:r>
            <a:r>
              <a:rPr lang="en-US" dirty="0"/>
              <a:t> injection drug use. </a:t>
            </a:r>
          </a:p>
          <a:p>
            <a:pPr defTabSz="898136">
              <a:defRPr/>
            </a:pPr>
            <a:endParaRPr lang="en-US" b="0" dirty="0"/>
          </a:p>
          <a:p>
            <a:pPr marL="0" marR="0" lvl="0" indent="0" algn="l" defTabSz="898136" rtl="0" eaLnBrk="1" fontAlgn="auto" latinLnBrk="0" hangingPunct="1">
              <a:lnSpc>
                <a:spcPct val="100000"/>
              </a:lnSpc>
              <a:spcBef>
                <a:spcPts val="0"/>
              </a:spcBef>
              <a:spcAft>
                <a:spcPts val="0"/>
              </a:spcAft>
              <a:buClrTx/>
              <a:buSzTx/>
              <a:buFontTx/>
              <a:buNone/>
              <a:tabLst/>
              <a:defRPr/>
            </a:pPr>
            <a:r>
              <a:rPr lang="en-US" baseline="0" dirty="0">
                <a:solidFill>
                  <a:srgbClr val="000000"/>
                </a:solidFill>
              </a:rPr>
              <a:t>An asterisk (*) next to the trend line indicates that the difference in the estimate for 2019 from the 2010 estimate was deemed statistically significant (P &lt; .05). </a:t>
            </a:r>
            <a:r>
              <a:rPr lang="en-US" sz="1200" kern="1200" dirty="0">
                <a:solidFill>
                  <a:schemeClr val="tx1"/>
                </a:solidFill>
                <a:effectLst/>
                <a:latin typeface="+mn-lt"/>
                <a:ea typeface="+mn-ea"/>
                <a:cs typeface="+mn-cs"/>
              </a:rPr>
              <a:t>Differences that were not statistically significant were deemed ‘stable’.</a:t>
            </a:r>
            <a:endParaRPr lang="en-US" dirty="0"/>
          </a:p>
          <a:p>
            <a:pPr defTabSz="898136">
              <a:defRPr/>
            </a:pPr>
            <a:endParaRPr lang="en-US" b="0" dirty="0"/>
          </a:p>
          <a:p>
            <a:pPr defTabSz="898136">
              <a:defRPr/>
            </a:pPr>
            <a:r>
              <a:rPr lang="en-US" b="0" dirty="0"/>
              <a:t>Estimates for black/African American MSM aged ≥55 years</a:t>
            </a:r>
            <a:r>
              <a:rPr lang="en-US" b="0" baseline="0" dirty="0"/>
              <a:t> </a:t>
            </a:r>
            <a:r>
              <a:rPr lang="en-US" b="0" dirty="0"/>
              <a:t>should be used with caution because the RSEs are 30%–50%.</a:t>
            </a:r>
          </a:p>
          <a:p>
            <a:pPr defTabSz="898136">
              <a:defRPr/>
            </a:pPr>
            <a:endParaRPr lang="en-US" b="0" dirty="0"/>
          </a:p>
          <a:p>
            <a:pPr marL="0" marR="0" lvl="0" indent="0" algn="l" defTabSz="898136"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defTabSz="898136">
              <a:defRPr/>
            </a:pPr>
            <a:endParaRPr lang="en-US" b="0" dirty="0"/>
          </a:p>
          <a:p>
            <a:pPr defTabSz="898136">
              <a:defRPr/>
            </a:pPr>
            <a:endParaRPr lang="en-US" b="0" dirty="0"/>
          </a:p>
          <a:p>
            <a:pPr defTabSz="898136">
              <a:defRPr/>
            </a:pPr>
            <a:endParaRPr lang="en-US" b="1" dirty="0"/>
          </a:p>
        </p:txBody>
      </p:sp>
      <p:sp>
        <p:nvSpPr>
          <p:cNvPr id="4" name="Slide Number Placeholder 3"/>
          <p:cNvSpPr>
            <a:spLocks noGrp="1"/>
          </p:cNvSpPr>
          <p:nvPr>
            <p:ph type="sldNum" sz="quarter" idx="10"/>
          </p:nvPr>
        </p:nvSpPr>
        <p:spPr/>
        <p:txBody>
          <a:bodyPr/>
          <a:lstStyle/>
          <a:p>
            <a:pPr defTabSz="931774">
              <a:defRPr/>
            </a:pPr>
            <a:fld id="{7E82054C-5FFB-4925-88B8-34BFE44764D6}" type="slidenum">
              <a:rPr lang="en-US">
                <a:solidFill>
                  <a:prstClr val="black"/>
                </a:solidFill>
                <a:latin typeface="Calibri" panose="020F0502020204030204"/>
              </a:rPr>
              <a:pPr defTabSz="931774">
                <a:defRPr/>
              </a:pPr>
              <a:t>22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025092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2091" y="4298949"/>
            <a:ext cx="5986731" cy="4689775"/>
          </a:xfrm>
        </p:spPr>
        <p:txBody>
          <a:bodyPr/>
          <a:lstStyle/>
          <a:p>
            <a:pPr defTabSz="898136">
              <a:defRPr/>
            </a:pPr>
            <a:r>
              <a:rPr lang="en-US" dirty="0"/>
              <a:t>This slide presents estimated HIV incidence among Hispanic/Latino men who have sex with men (MSM) aged ≥13 years by age in the United States from 2010 through 2019.  </a:t>
            </a:r>
          </a:p>
          <a:p>
            <a:pPr defTabSz="898136">
              <a:defRPr/>
            </a:pPr>
            <a:endParaRPr lang="en-US" dirty="0"/>
          </a:p>
          <a:p>
            <a:pPr defTabSz="898136">
              <a:defRPr/>
            </a:pPr>
            <a:r>
              <a:rPr lang="en-US" dirty="0"/>
              <a:t>The annual number of HIV infections in 2019, compared with 2010, increased among Hispanic/Latino </a:t>
            </a:r>
            <a:r>
              <a:rPr lang="en-US" baseline="0" dirty="0"/>
              <a:t>MSM </a:t>
            </a:r>
            <a:r>
              <a:rPr lang="en-US" dirty="0"/>
              <a:t>aged 25–34 years (67%), but decreased among those aged 13</a:t>
            </a:r>
            <a:r>
              <a:rPr lang="en-US" b="0" baseline="0" dirty="0"/>
              <a:t>–</a:t>
            </a:r>
            <a:r>
              <a:rPr lang="en-US" dirty="0"/>
              <a:t>24 years (−38%); numbers remained stable among those aged 35</a:t>
            </a:r>
            <a:r>
              <a:rPr lang="en-US" b="0" baseline="0" dirty="0"/>
              <a:t>–</a:t>
            </a:r>
            <a:r>
              <a:rPr lang="en-US" dirty="0"/>
              <a:t>44 and 45</a:t>
            </a:r>
            <a:r>
              <a:rPr lang="en-US" b="0" baseline="0" dirty="0"/>
              <a:t>–</a:t>
            </a:r>
            <a:r>
              <a:rPr lang="en-US" dirty="0"/>
              <a:t>54 years. </a:t>
            </a:r>
          </a:p>
          <a:p>
            <a:pPr defTabSz="898136">
              <a:defRPr/>
            </a:pPr>
            <a:endParaRPr lang="en-US" dirty="0"/>
          </a:p>
          <a:p>
            <a:pPr defTabSz="898136">
              <a:defRPr/>
            </a:pPr>
            <a:r>
              <a:rPr lang="en-US" dirty="0"/>
              <a:t>In 2019 the largest percentage of HIV infections among Hispanic/Latino MSM was among those aged 25</a:t>
            </a:r>
            <a:r>
              <a:rPr lang="en-US" b="0" baseline="0" dirty="0"/>
              <a:t>–</a:t>
            </a:r>
            <a:r>
              <a:rPr lang="en-US" dirty="0"/>
              <a:t>34 years (44%), followed by those aged 13</a:t>
            </a:r>
            <a:r>
              <a:rPr lang="en-US" b="0" baseline="0" dirty="0"/>
              <a:t>–</a:t>
            </a:r>
            <a:r>
              <a:rPr lang="en-US" dirty="0"/>
              <a:t>24 years (23%).  </a:t>
            </a:r>
          </a:p>
          <a:p>
            <a:pPr defTabSz="898136">
              <a:defRPr/>
            </a:pPr>
            <a:endParaRPr lang="en-US" dirty="0"/>
          </a:p>
          <a:p>
            <a:pPr defTabSz="931774"/>
            <a:r>
              <a:rPr lang="en-US" baseline="0" dirty="0">
                <a:solidFill>
                  <a:srgbClr val="000000"/>
                </a:solidFill>
              </a:rPr>
              <a:t>Estimates were derived from a CD4 depletion model using HIV surveillance data. Estimates are rounded to the nearest 100 for estimates &gt;1,000 and to the nearest 10 for estimates ≤1,000 to reflect model uncertainty. </a:t>
            </a:r>
            <a:r>
              <a:rPr lang="en-US" dirty="0">
                <a:solidFill>
                  <a:srgbClr val="5F5F5F"/>
                </a:solidFill>
                <a:latin typeface="Calibri" panose="020F0502020204030204" pitchFamily="34" charset="0"/>
              </a:rPr>
              <a:t>Data have been statistically adjusted to account for missing transmission category.</a:t>
            </a:r>
            <a:endParaRPr lang="en-US" dirty="0"/>
          </a:p>
          <a:p>
            <a:r>
              <a:rPr lang="en-US" dirty="0"/>
              <a:t> </a:t>
            </a:r>
          </a:p>
          <a:p>
            <a:r>
              <a:rPr lang="en-US" dirty="0"/>
              <a:t>Data on men who have sex with men do not include men with HIV infection attributed to male-to-male sexual contact </a:t>
            </a:r>
            <a:r>
              <a:rPr lang="en-US" i="1" dirty="0"/>
              <a:t>and</a:t>
            </a:r>
            <a:r>
              <a:rPr lang="en-US" dirty="0"/>
              <a:t> injection drug use. Hispanic/Latino persons can be of any race.</a:t>
            </a:r>
          </a:p>
          <a:p>
            <a:pPr defTabSz="898136">
              <a:defRPr/>
            </a:pPr>
            <a:endParaRPr lang="en-US" dirty="0"/>
          </a:p>
          <a:p>
            <a:pPr marL="0" marR="0" lvl="0" indent="0" algn="l" defTabSz="898136" rtl="0" eaLnBrk="1" fontAlgn="auto" latinLnBrk="0" hangingPunct="1">
              <a:lnSpc>
                <a:spcPct val="100000"/>
              </a:lnSpc>
              <a:spcBef>
                <a:spcPts val="0"/>
              </a:spcBef>
              <a:spcAft>
                <a:spcPts val="0"/>
              </a:spcAft>
              <a:buClrTx/>
              <a:buSzTx/>
              <a:buFontTx/>
              <a:buNone/>
              <a:tabLst/>
              <a:defRPr/>
            </a:pPr>
            <a:r>
              <a:rPr lang="en-US" baseline="0" dirty="0">
                <a:solidFill>
                  <a:srgbClr val="000000"/>
                </a:solidFill>
              </a:rPr>
              <a:t>An asterisk (*) next to the trend line indicates that the difference in the estimate for 2019 from the 2010 estimate was deemed statistically significant (P &lt; .05). </a:t>
            </a:r>
            <a:r>
              <a:rPr lang="en-US" sz="1200" kern="1200" dirty="0">
                <a:solidFill>
                  <a:schemeClr val="tx1"/>
                </a:solidFill>
                <a:effectLst/>
                <a:latin typeface="+mn-lt"/>
                <a:ea typeface="+mn-ea"/>
                <a:cs typeface="+mn-cs"/>
              </a:rPr>
              <a:t>Differences that were not statistically significant were deemed ‘stable’.</a:t>
            </a:r>
            <a:endParaRPr lang="en-US" dirty="0"/>
          </a:p>
          <a:p>
            <a:pPr defTabSz="898136">
              <a:defRPr/>
            </a:pPr>
            <a:endParaRPr lang="en-US" dirty="0"/>
          </a:p>
          <a:p>
            <a:pPr defTabSz="898136">
              <a:defRPr/>
            </a:pPr>
            <a:r>
              <a:rPr lang="en-US" dirty="0"/>
              <a:t>Estimates for Hispanic/Latino MSM aged ≥55 years should be used with caution because the RSEs are 30%–50%.</a:t>
            </a:r>
          </a:p>
          <a:p>
            <a:pPr defTabSz="898136">
              <a:defRPr/>
            </a:pPr>
            <a:endParaRPr lang="en-US" dirty="0"/>
          </a:p>
          <a:p>
            <a:pPr marL="0" marR="0" lvl="0" indent="0" algn="l" defTabSz="898136"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defTabSz="898136">
              <a:defRPr/>
            </a:pPr>
            <a:endParaRPr lang="en-US" dirty="0"/>
          </a:p>
        </p:txBody>
      </p:sp>
      <p:sp>
        <p:nvSpPr>
          <p:cNvPr id="4" name="Slide Number Placeholder 3"/>
          <p:cNvSpPr>
            <a:spLocks noGrp="1"/>
          </p:cNvSpPr>
          <p:nvPr>
            <p:ph type="sldNum" sz="quarter" idx="10"/>
          </p:nvPr>
        </p:nvSpPr>
        <p:spPr/>
        <p:txBody>
          <a:bodyPr/>
          <a:lstStyle/>
          <a:p>
            <a:pPr defTabSz="931774">
              <a:defRPr/>
            </a:pPr>
            <a:fld id="{7E82054C-5FFB-4925-88B8-34BFE44764D6}" type="slidenum">
              <a:rPr lang="en-US">
                <a:solidFill>
                  <a:prstClr val="black"/>
                </a:solidFill>
                <a:latin typeface="Calibri" panose="020F0502020204030204"/>
              </a:rPr>
              <a:pPr defTabSz="931774">
                <a:defRPr/>
              </a:pPr>
              <a:t>23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53241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defTabSz="898136">
              <a:defRPr/>
            </a:pPr>
            <a:r>
              <a:rPr lang="en-US" dirty="0"/>
              <a:t>This slide presents estimated HIV incidence among white men who have sex with men (MSM) aged ≥13 years by age in the United States from 2010 through 2019. </a:t>
            </a:r>
          </a:p>
          <a:p>
            <a:pPr defTabSz="898136">
              <a:defRPr/>
            </a:pPr>
            <a:endParaRPr lang="en-US" dirty="0"/>
          </a:p>
          <a:p>
            <a:pPr defTabSz="898136">
              <a:defRPr/>
            </a:pPr>
            <a:r>
              <a:rPr lang="en-US" dirty="0"/>
              <a:t>The annual number of HIV infections in 2019, compared with 2010, decreased among White MSM aged 13</a:t>
            </a:r>
            <a:r>
              <a:rPr lang="en-US" b="0" baseline="0" dirty="0"/>
              <a:t>–</a:t>
            </a:r>
            <a:r>
              <a:rPr lang="en-US" dirty="0"/>
              <a:t>24 years (−56%), 35–44 years (−39%), and 45</a:t>
            </a:r>
            <a:r>
              <a:rPr lang="en-US" b="0" baseline="0" dirty="0"/>
              <a:t>–5</a:t>
            </a:r>
            <a:r>
              <a:rPr lang="en-US" dirty="0"/>
              <a:t>4 years (−53%); numbers remained stable among White MSM aged</a:t>
            </a:r>
            <a:r>
              <a:rPr lang="en-US" baseline="0" dirty="0"/>
              <a:t> 2</a:t>
            </a:r>
            <a:r>
              <a:rPr lang="en-US" dirty="0"/>
              <a:t>5</a:t>
            </a:r>
            <a:r>
              <a:rPr lang="en-US" b="0" baseline="0" dirty="0"/>
              <a:t>–</a:t>
            </a:r>
            <a:r>
              <a:rPr lang="en-US" dirty="0"/>
              <a:t>34 and ≥55 years. </a:t>
            </a:r>
          </a:p>
          <a:p>
            <a:pPr defTabSz="898136">
              <a:defRPr/>
            </a:pPr>
            <a:endParaRPr lang="en-US" dirty="0"/>
          </a:p>
          <a:p>
            <a:pPr defTabSz="898136">
              <a:defRPr/>
            </a:pPr>
            <a:r>
              <a:rPr lang="en-US" dirty="0"/>
              <a:t>In 2019, the largest percentage of HIV infections among White MSM was among those aged 25</a:t>
            </a:r>
            <a:r>
              <a:rPr lang="en-US" b="0" baseline="0" dirty="0"/>
              <a:t>–</a:t>
            </a:r>
            <a:r>
              <a:rPr lang="en-US" dirty="0"/>
              <a:t>34 years (37%), followed by those aged 35</a:t>
            </a:r>
            <a:r>
              <a:rPr lang="en-US" b="0" baseline="0" dirty="0"/>
              <a:t>–</a:t>
            </a:r>
            <a:r>
              <a:rPr lang="en-US" dirty="0"/>
              <a:t>44 years (22%).    </a:t>
            </a:r>
          </a:p>
          <a:p>
            <a:pPr defTabSz="898136">
              <a:defRPr/>
            </a:pPr>
            <a:endParaRPr lang="en-US" dirty="0"/>
          </a:p>
          <a:p>
            <a:pPr defTabSz="931774"/>
            <a:r>
              <a:rPr lang="en-US" baseline="0" dirty="0">
                <a:solidFill>
                  <a:srgbClr val="000000"/>
                </a:solidFill>
              </a:rPr>
              <a:t>Estimates were derived from a CD4 depletion model using HIV surveillance data. Estimates are rounded to the nearest 100 for estimates &gt;1,000 and to the nearest 10 for estimates ≤1,000 to reflect model uncertainty. </a:t>
            </a:r>
            <a:r>
              <a:rPr lang="en-US" dirty="0">
                <a:solidFill>
                  <a:srgbClr val="5F5F5F"/>
                </a:solidFill>
                <a:latin typeface="Calibri" panose="020F0502020204030204" pitchFamily="34" charset="0"/>
              </a:rPr>
              <a:t>Data have been statistically adjusted to account for missing transmission category.</a:t>
            </a:r>
            <a:endParaRPr lang="en-US" dirty="0"/>
          </a:p>
          <a:p>
            <a:r>
              <a:rPr lang="en-US" dirty="0"/>
              <a:t> </a:t>
            </a:r>
          </a:p>
          <a:p>
            <a:r>
              <a:rPr lang="en-US" dirty="0"/>
              <a:t>Data on men who have sex with men do not include men with HIV infection attributed to male-to-male sexual contact </a:t>
            </a:r>
            <a:r>
              <a:rPr lang="en-US" i="1" dirty="0"/>
              <a:t>and</a:t>
            </a:r>
            <a:r>
              <a:rPr lang="en-US" dirty="0"/>
              <a:t> injection drug use. </a:t>
            </a:r>
          </a:p>
          <a:p>
            <a:endParaRPr lang="en-US"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a:solidFill>
                  <a:srgbClr val="000000"/>
                </a:solidFill>
              </a:rPr>
              <a:t>An asterisk (*) next to the trend line indicates that the difference in the estimate for 2019 from the 2010 estimate was deemed statistically significant (P &lt; .05). </a:t>
            </a:r>
            <a:r>
              <a:rPr lang="en-US" sz="1200" kern="1200" dirty="0">
                <a:solidFill>
                  <a:schemeClr val="tx1"/>
                </a:solidFill>
                <a:effectLst/>
                <a:latin typeface="+mn-lt"/>
                <a:ea typeface="+mn-ea"/>
                <a:cs typeface="+mn-cs"/>
              </a:rPr>
              <a:t>Differences that were not statistically significant were deemed ‘stable’.</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20120 and CD4 model used for the HIV Supplemental Surveillance Report “Estimated HIV Incidence and Prevalence in the United States 2015–2019”.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dirty="0"/>
          </a:p>
          <a:p>
            <a:pPr defTabSz="898136">
              <a:defRPr/>
            </a:pPr>
            <a:endParaRPr lang="en-US" dirty="0"/>
          </a:p>
        </p:txBody>
      </p:sp>
      <p:sp>
        <p:nvSpPr>
          <p:cNvPr id="4" name="Slide Number Placeholder 3"/>
          <p:cNvSpPr>
            <a:spLocks noGrp="1"/>
          </p:cNvSpPr>
          <p:nvPr>
            <p:ph type="sldNum" sz="quarter" idx="10"/>
          </p:nvPr>
        </p:nvSpPr>
        <p:spPr/>
        <p:txBody>
          <a:bodyPr/>
          <a:lstStyle/>
          <a:p>
            <a:pPr defTabSz="931774">
              <a:defRPr/>
            </a:pPr>
            <a:fld id="{7E82054C-5FFB-4925-88B8-34BFE44764D6}" type="slidenum">
              <a:rPr lang="en-US">
                <a:solidFill>
                  <a:prstClr val="black"/>
                </a:solidFill>
                <a:latin typeface="Calibri" panose="020F0502020204030204"/>
              </a:rPr>
              <a:pPr defTabSz="931774">
                <a:defRPr/>
              </a:pPr>
              <a:t>24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738678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defTabSz="898882">
              <a:defRPr/>
            </a:pPr>
            <a:r>
              <a:rPr lang="en-US" dirty="0"/>
              <a:t>This map presents</a:t>
            </a:r>
            <a:r>
              <a:rPr lang="en-US" baseline="0" dirty="0"/>
              <a:t> estimates of HIV incidence for</a:t>
            </a:r>
            <a:r>
              <a:rPr lang="en-US" dirty="0"/>
              <a:t> persons</a:t>
            </a:r>
            <a:r>
              <a:rPr lang="en-US" baseline="0" dirty="0"/>
              <a:t> aged ≥13 years in the United States for 2019.  HIV incidence was highest in California, Florida, Georgia, Illinois, New York, North Carolina, and Texas.; these states accounted for approximately 55% of the estimated numbers of HIV infections.</a:t>
            </a:r>
            <a:endParaRPr lang="en-US" dirty="0"/>
          </a:p>
          <a:p>
            <a:pPr defTabSz="898882" fontAlgn="base">
              <a:spcBef>
                <a:spcPct val="30000"/>
              </a:spcBef>
              <a:spcAft>
                <a:spcPct val="0"/>
              </a:spcAft>
              <a:defRPr/>
            </a:pPr>
            <a:endParaRPr lang="en-US" baseline="0" dirty="0"/>
          </a:p>
          <a:p>
            <a:pPr defTabSz="898882" fontAlgn="base">
              <a:spcBef>
                <a:spcPct val="30000"/>
              </a:spcBef>
              <a:spcAft>
                <a:spcPct val="0"/>
              </a:spcAft>
              <a:defRPr/>
            </a:pPr>
            <a:r>
              <a:rPr lang="en-US" baseline="0" dirty="0"/>
              <a:t>Estimates were derived from a CD4 depletion model using HIV surveillance data. Estimates were rounded to the nearest 100 for estimates &gt;1,000 and to the nearest 10 for estimates ≤1,000 to reflect model uncertainty. Estimates with a relative standard error (RSE) of 30%–50% are followed by an asterisk (*) and should be used with caution. Estimates with an RSE of &gt;50% are not shown.</a:t>
            </a:r>
          </a:p>
          <a:p>
            <a:pPr defTabSz="898882" fontAlgn="base">
              <a:spcBef>
                <a:spcPct val="30000"/>
              </a:spcBef>
              <a:spcAft>
                <a:spcPct val="0"/>
              </a:spcAft>
              <a:defRPr/>
            </a:pPr>
            <a:endParaRPr lang="en-US" baseline="0" dirty="0"/>
          </a:p>
          <a:p>
            <a:pPr defTabSz="898882" fontAlgn="base">
              <a:spcBef>
                <a:spcPct val="30000"/>
              </a:spcBef>
              <a:spcAft>
                <a:spcPct val="0"/>
              </a:spcAft>
              <a:defRPr/>
            </a:pPr>
            <a:r>
              <a:rPr lang="en-US" baseline="0" dirty="0"/>
              <a:t>Estimates for the following jurisdictions should be interpreted with caution because they do not have laws requiring complete reporting of laboratory data or have incomplete reporting. Areas without laws: Idaho and New Jersey. Areas with incomplete  reporting: Kansas, Kentucky, Pennsylvania, Vermont, and Puerto Rico. </a:t>
            </a:r>
          </a:p>
          <a:p>
            <a:pPr defTabSz="898882" fontAlgn="base">
              <a:spcBef>
                <a:spcPct val="30000"/>
              </a:spcBef>
              <a:spcAft>
                <a:spcPct val="0"/>
              </a:spcAft>
              <a:defRPr/>
            </a:pPr>
            <a:endParaRPr lang="en-US" baseline="0" dirty="0"/>
          </a:p>
          <a:p>
            <a:pPr marL="0" marR="0" lvl="0" indent="0" algn="l" defTabSz="898882"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defTabSz="931774">
              <a:defRPr/>
            </a:pPr>
            <a:fld id="{7E82054C-5FFB-4925-88B8-34BFE44764D6}" type="slidenum">
              <a:rPr lang="en-US">
                <a:solidFill>
                  <a:prstClr val="black"/>
                </a:solidFill>
                <a:latin typeface="Calibri" panose="020F0502020204030204"/>
              </a:rPr>
              <a:pPr defTabSz="931774">
                <a:defRPr/>
              </a:pPr>
              <a:t>25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45098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defTabSz="898882" fontAlgn="base">
              <a:spcBef>
                <a:spcPct val="30000"/>
              </a:spcBef>
              <a:spcAft>
                <a:spcPct val="0"/>
              </a:spcAft>
              <a:defRPr/>
            </a:pPr>
            <a:r>
              <a:rPr lang="en-US" dirty="0"/>
              <a:t>This map presents</a:t>
            </a:r>
            <a:r>
              <a:rPr lang="en-US" baseline="0" dirty="0"/>
              <a:t> estimates of HIV prevalence for</a:t>
            </a:r>
            <a:r>
              <a:rPr lang="en-US" dirty="0"/>
              <a:t> persons</a:t>
            </a:r>
            <a:r>
              <a:rPr lang="en-US" baseline="0" dirty="0"/>
              <a:t> aged ≥13 years in the United States for 2019. HIV prevalence was highest </a:t>
            </a:r>
            <a:r>
              <a:rPr lang="en-US" baseline="0" dirty="0">
                <a:solidFill>
                  <a:srgbClr val="F6A01A"/>
                </a:solidFill>
              </a:rPr>
              <a:t>in California, Florida, Georgia,, Illinois, Louisiana</a:t>
            </a:r>
            <a:r>
              <a:rPr lang="en-US" baseline="0" dirty="0"/>
              <a:t>, Maryland, </a:t>
            </a:r>
            <a:r>
              <a:rPr lang="en-US" b="0" baseline="0" dirty="0"/>
              <a:t>New Jersey, New York</a:t>
            </a:r>
            <a:r>
              <a:rPr lang="en-US" b="1" baseline="0" dirty="0"/>
              <a:t>, </a:t>
            </a:r>
            <a:r>
              <a:rPr lang="en-US" baseline="0" dirty="0"/>
              <a:t>North Carolina, Pennsylvania, Texas, Ohio, and Virginia.</a:t>
            </a:r>
          </a:p>
          <a:p>
            <a:pPr defTabSz="898882" fontAlgn="base">
              <a:spcBef>
                <a:spcPct val="30000"/>
              </a:spcBef>
              <a:spcAft>
                <a:spcPct val="0"/>
              </a:spcAft>
              <a:defRPr/>
            </a:pPr>
            <a:endParaRPr lang="en-US" baseline="0" dirty="0"/>
          </a:p>
          <a:p>
            <a:pPr defTabSz="898882" fontAlgn="base">
              <a:spcBef>
                <a:spcPct val="30000"/>
              </a:spcBef>
              <a:spcAft>
                <a:spcPct val="0"/>
              </a:spcAft>
              <a:defRPr/>
            </a:pPr>
            <a:r>
              <a:rPr lang="en-US" b="0" baseline="0" dirty="0"/>
              <a:t>Five</a:t>
            </a:r>
            <a:r>
              <a:rPr lang="en-US" baseline="0" dirty="0"/>
              <a:t> states accounted for approximately 50% of persons living with HIV infection:  </a:t>
            </a:r>
            <a:r>
              <a:rPr lang="en-US" dirty="0"/>
              <a:t>California, Florida, Georgia, New York, and Texas.</a:t>
            </a:r>
          </a:p>
          <a:p>
            <a:pPr defTabSz="898882" fontAlgn="base">
              <a:spcBef>
                <a:spcPct val="30000"/>
              </a:spcBef>
              <a:spcAft>
                <a:spcPct val="0"/>
              </a:spcAft>
              <a:defRPr/>
            </a:pPr>
            <a:endParaRPr lang="en-US" dirty="0"/>
          </a:p>
          <a:p>
            <a:pPr marL="0" marR="0" lvl="0" indent="0" algn="l" defTabSz="898882"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Calibri" panose="020F0502020204030204" pitchFamily="34" charset="0"/>
              </a:rPr>
              <a:t>Estimates for the year 2019 are preliminary and based on deaths reported to CDC through December 2020. Estimates for </a:t>
            </a:r>
            <a:r>
              <a:rPr lang="en-US" sz="1200" b="0" i="0" u="none" strike="noStrike" kern="1200" dirty="0">
                <a:solidFill>
                  <a:schemeClr val="tx1"/>
                </a:solidFill>
                <a:effectLst/>
                <a:latin typeface="+mn-lt"/>
                <a:ea typeface="+mn-ea"/>
                <a:cs typeface="+mn-cs"/>
              </a:rPr>
              <a:t>Kansas, Massachusetts, Mississippi, Nevada, North Dakota, and Vermont </a:t>
            </a:r>
            <a:r>
              <a:rPr lang="en-US" sz="1200" dirty="0">
                <a:solidFill>
                  <a:srgbClr val="5F5F5F"/>
                </a:solidFill>
                <a:latin typeface="Calibri" panose="020F0502020204030204" pitchFamily="34" charset="0"/>
              </a:rPr>
              <a:t>should be interpreted with caution due to incomplete death ascertainment. </a:t>
            </a:r>
          </a:p>
          <a:p>
            <a:pPr marL="0" marR="0" lvl="0" indent="0" algn="l" defTabSz="898882" rtl="0" eaLnBrk="1" fontAlgn="base" latinLnBrk="0" hangingPunct="1">
              <a:lnSpc>
                <a:spcPct val="100000"/>
              </a:lnSpc>
              <a:spcBef>
                <a:spcPct val="30000"/>
              </a:spcBef>
              <a:spcAft>
                <a:spcPct val="0"/>
              </a:spcAft>
              <a:buClrTx/>
              <a:buSzTx/>
              <a:buFontTx/>
              <a:buNone/>
              <a:tabLst/>
              <a:defRPr/>
            </a:pPr>
            <a:endParaRPr lang="en-US" sz="1200" baseline="0" dirty="0">
              <a:solidFill>
                <a:srgbClr val="5F5F5F"/>
              </a:solidFill>
              <a:latin typeface="Calibri" panose="020F0502020204030204" pitchFamily="34" charset="0"/>
            </a:endParaRPr>
          </a:p>
          <a:p>
            <a:pPr marL="0" marR="0" lvl="0" indent="0" algn="l" defTabSz="898882" rtl="0" eaLnBrk="1" fontAlgn="base" latinLnBrk="0" hangingPunct="1">
              <a:lnSpc>
                <a:spcPct val="100000"/>
              </a:lnSpc>
              <a:spcBef>
                <a:spcPct val="30000"/>
              </a:spcBef>
              <a:spcAft>
                <a:spcPct val="0"/>
              </a:spcAft>
              <a:buClrTx/>
              <a:buSzTx/>
              <a:buFontTx/>
              <a:buNone/>
              <a:tabLst/>
              <a:defRPr/>
            </a:pPr>
            <a:r>
              <a:rPr lang="en-US" dirty="0"/>
              <a:t>Estimates were derived from a CD4 depletion model using HIV surveillance data. Estimates were rounded to the nearest 100 for estimates &gt;1,000 and to the nearest 10 for estimates ≤1,000 to reflect model uncertainty. </a:t>
            </a:r>
            <a:endParaRPr lang="en-US" b="1" strike="sngStrike" baseline="0" dirty="0"/>
          </a:p>
          <a:p>
            <a:pPr marL="0" marR="0" lvl="0" indent="0" algn="l" defTabSz="898882"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898882" rtl="0" eaLnBrk="1" fontAlgn="base" latinLnBrk="0" hangingPunct="1">
              <a:lnSpc>
                <a:spcPct val="100000"/>
              </a:lnSpc>
              <a:spcBef>
                <a:spcPct val="30000"/>
              </a:spcBef>
              <a:spcAft>
                <a:spcPct val="0"/>
              </a:spcAft>
              <a:buClrTx/>
              <a:buSzTx/>
              <a:buFontTx/>
              <a:buNone/>
              <a:tabLst/>
              <a:defRPr/>
            </a:pPr>
            <a:r>
              <a:rPr lang="en-US" baseline="0" dirty="0"/>
              <a:t>Estimates for the following jurisdictions should be interpreted with caution because they do not have laws requiring complete reporting of laboratory data or have incomplete reporting. Areas without laws: Idaho and New Jersey. Areas with incomplete reporting: </a:t>
            </a:r>
            <a:r>
              <a:rPr lang="en-US" sz="1200" b="0" i="0" u="none" strike="noStrike" kern="1200" dirty="0">
                <a:solidFill>
                  <a:schemeClr val="tx1"/>
                </a:solidFill>
                <a:effectLst/>
                <a:latin typeface="+mn-lt"/>
                <a:ea typeface="+mn-ea"/>
                <a:cs typeface="+mn-cs"/>
              </a:rPr>
              <a:t>Kansas, Kentucky, Pennsylvania, </a:t>
            </a:r>
            <a:r>
              <a:rPr lang="en-US" baseline="0" dirty="0"/>
              <a:t>Puerto Rico, and Vermont. </a:t>
            </a:r>
            <a:r>
              <a:rPr lang="en-US" dirty="0"/>
              <a:t> </a:t>
            </a:r>
          </a:p>
          <a:p>
            <a:pPr marL="0" marR="0" lvl="0" indent="0" algn="l" defTabSz="898882" rtl="0" eaLnBrk="1" fontAlgn="base" latinLnBrk="0" hangingPunct="1">
              <a:lnSpc>
                <a:spcPct val="100000"/>
              </a:lnSpc>
              <a:spcBef>
                <a:spcPct val="30000"/>
              </a:spcBef>
              <a:spcAft>
                <a:spcPct val="0"/>
              </a:spcAft>
              <a:buClrTx/>
              <a:buSzTx/>
              <a:buFontTx/>
              <a:buNone/>
              <a:tabLst/>
              <a:defRPr/>
            </a:pPr>
            <a:endParaRPr lang="en-US" baseline="0" dirty="0"/>
          </a:p>
          <a:p>
            <a:pPr marL="0" marR="0" lvl="0" indent="0" algn="l" defTabSz="898882"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defTabSz="898136">
              <a:defRPr/>
            </a:pPr>
            <a:endParaRPr lang="en-US" dirty="0"/>
          </a:p>
        </p:txBody>
      </p:sp>
      <p:sp>
        <p:nvSpPr>
          <p:cNvPr id="4" name="Slide Number Placeholder 3"/>
          <p:cNvSpPr>
            <a:spLocks noGrp="1"/>
          </p:cNvSpPr>
          <p:nvPr>
            <p:ph type="sldNum" sz="quarter" idx="10"/>
          </p:nvPr>
        </p:nvSpPr>
        <p:spPr/>
        <p:txBody>
          <a:bodyPr/>
          <a:lstStyle/>
          <a:p>
            <a:pPr defTabSz="931774">
              <a:defRPr/>
            </a:pPr>
            <a:fld id="{7E82054C-5FFB-4925-88B8-34BFE44764D6}" type="slidenum">
              <a:rPr lang="en-US">
                <a:solidFill>
                  <a:prstClr val="black"/>
                </a:solidFill>
                <a:latin typeface="Calibri" panose="020F0502020204030204"/>
              </a:rPr>
              <a:pPr defTabSz="931774">
                <a:defRPr/>
              </a:pPr>
              <a:t>26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708268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r>
              <a:rPr lang="en-US" dirty="0"/>
              <a:t>This graph presents percentages of persons </a:t>
            </a:r>
            <a:r>
              <a:rPr lang="en-US" baseline="0" dirty="0"/>
              <a:t>aged ≥13 years </a:t>
            </a:r>
            <a:r>
              <a:rPr lang="en-US" dirty="0"/>
              <a:t>with diagnosed HIV infection among estimated numbers of persons living with diagnosed or undiagnosed HIV in the United States</a:t>
            </a:r>
            <a:r>
              <a:rPr lang="en-US" baseline="0" dirty="0"/>
              <a:t> </a:t>
            </a:r>
            <a:r>
              <a:rPr lang="en-US" dirty="0"/>
              <a:t>at the end of 2019. Overall,</a:t>
            </a:r>
            <a:r>
              <a:rPr lang="en-US" baseline="0" dirty="0"/>
              <a:t> an estimated 86.7% of persons living with HIV had received a diagnosis. The percentage of persons with diagnosed HIV was slightly higher among females (89.8%) than males (85.8%). </a:t>
            </a:r>
          </a:p>
          <a:p>
            <a:endParaRPr lang="en-US" baseline="0" dirty="0"/>
          </a:p>
          <a:p>
            <a:r>
              <a:rPr lang="en-US" sz="1200" dirty="0">
                <a:solidFill>
                  <a:srgbClr val="5F5F5F"/>
                </a:solidFill>
                <a:latin typeface="Calibri" panose="020F0502020204030204" pitchFamily="34" charset="0"/>
              </a:rPr>
              <a:t>Estimates for the year 2019 are preliminary and based on deaths reported to CDC through December 2020. </a:t>
            </a:r>
            <a:endParaRPr lang="en-US" baseline="0" dirty="0"/>
          </a:p>
          <a:p>
            <a:endParaRPr lang="en-US" baseline="0" dirty="0"/>
          </a:p>
          <a:p>
            <a:r>
              <a:rPr lang="en-US" dirty="0">
                <a:solidFill>
                  <a:srgbClr val="5F5F5F"/>
                </a:solidFill>
                <a:latin typeface="Calibri" panose="020F0502020204030204" pitchFamily="34" charset="0"/>
              </a:rPr>
              <a:t>Estimates were derived from a CD4 depletion model using HIV surveillance data.</a:t>
            </a:r>
          </a:p>
          <a:p>
            <a:endParaRPr lang="en-US" dirty="0">
              <a:solidFill>
                <a:srgbClr val="5F5F5F"/>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defTabSz="898136">
              <a:defRPr/>
            </a:pPr>
            <a:endParaRPr lang="en-US" dirty="0"/>
          </a:p>
        </p:txBody>
      </p:sp>
      <p:sp>
        <p:nvSpPr>
          <p:cNvPr id="4" name="Slide Number Placeholder 3"/>
          <p:cNvSpPr>
            <a:spLocks noGrp="1"/>
          </p:cNvSpPr>
          <p:nvPr>
            <p:ph type="sldNum" sz="quarter" idx="10"/>
          </p:nvPr>
        </p:nvSpPr>
        <p:spPr/>
        <p:txBody>
          <a:bodyPr/>
          <a:lstStyle/>
          <a:p>
            <a:pPr defTabSz="931774">
              <a:defRPr/>
            </a:pPr>
            <a:fld id="{7E82054C-5FFB-4925-88B8-34BFE44764D6}" type="slidenum">
              <a:rPr lang="en-US">
                <a:solidFill>
                  <a:prstClr val="black"/>
                </a:solidFill>
                <a:latin typeface="Calibri" panose="020F0502020204030204"/>
              </a:rPr>
              <a:pPr defTabSz="931774">
                <a:defRPr/>
              </a:pPr>
              <a:t>27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5625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r>
              <a:rPr lang="en-US" dirty="0"/>
              <a:t>This graph presents percentages of persons</a:t>
            </a:r>
            <a:r>
              <a:rPr lang="en-US" baseline="0" dirty="0"/>
              <a:t> aged ≥13 years with </a:t>
            </a:r>
            <a:r>
              <a:rPr lang="en-US" dirty="0"/>
              <a:t>diagnosed HIV infection among estimated numbers of persons</a:t>
            </a:r>
            <a:r>
              <a:rPr lang="en-US" baseline="0" dirty="0"/>
              <a:t> living with diagnosed or undiagnosed infection by age in the United States </a:t>
            </a:r>
            <a:r>
              <a:rPr lang="en-US" dirty="0"/>
              <a:t>at the end of 2019</a:t>
            </a:r>
            <a:r>
              <a:rPr lang="en-US" baseline="0" dirty="0"/>
              <a:t>. The percentage of persons with diagnosed HIV increased with age. Only 55.7% of persons aged 13 to 24 years had received a diagnosis, while </a:t>
            </a:r>
            <a:r>
              <a:rPr lang="en-US" dirty="0"/>
              <a:t>95.4% of persons aged ≥55 years</a:t>
            </a:r>
            <a:r>
              <a:rPr lang="en-US" baseline="0" dirty="0"/>
              <a:t> had received a diagnosis.  </a:t>
            </a:r>
          </a:p>
          <a:p>
            <a:pPr defTabSz="931774" fontAlgn="base">
              <a:spcBef>
                <a:spcPct val="30000"/>
              </a:spcBef>
              <a:spcAft>
                <a:spcPct val="0"/>
              </a:spcAft>
              <a:defRPr/>
            </a:pPr>
            <a:endParaRPr lang="en-US" dirty="0"/>
          </a:p>
          <a:p>
            <a:pPr defTabSz="931774" fontAlgn="base">
              <a:spcBef>
                <a:spcPct val="30000"/>
              </a:spcBef>
              <a:spcAft>
                <a:spcPct val="0"/>
              </a:spcAft>
              <a:defRPr/>
            </a:pPr>
            <a:r>
              <a:rPr lang="en-US" sz="1200" dirty="0">
                <a:solidFill>
                  <a:srgbClr val="5F5F5F"/>
                </a:solidFill>
                <a:latin typeface="Calibri" panose="020F0502020204030204" pitchFamily="34" charset="0"/>
              </a:rPr>
              <a:t>Estimates for the year 2019 are preliminary and based on deaths reported to CDC through December 2020. </a:t>
            </a:r>
          </a:p>
          <a:p>
            <a:pPr defTabSz="931774" fontAlgn="base">
              <a:spcBef>
                <a:spcPct val="30000"/>
              </a:spcBef>
              <a:spcAft>
                <a:spcPct val="0"/>
              </a:spcAft>
              <a:defRPr/>
            </a:pPr>
            <a:endParaRPr lang="en-US" dirty="0"/>
          </a:p>
          <a:p>
            <a:pPr defTabSz="931774" fontAlgn="base">
              <a:spcBef>
                <a:spcPct val="30000"/>
              </a:spcBef>
              <a:spcAft>
                <a:spcPct val="0"/>
              </a:spcAft>
              <a:defRPr/>
            </a:pPr>
            <a:r>
              <a:rPr lang="en-US" dirty="0">
                <a:solidFill>
                  <a:srgbClr val="5F5F5F"/>
                </a:solidFill>
                <a:latin typeface="Calibri" panose="020F0502020204030204" pitchFamily="34" charset="0"/>
              </a:rPr>
              <a:t>Estimates were derived from a CD4 depletion model using HIV surveillance data.   </a:t>
            </a:r>
          </a:p>
          <a:p>
            <a:pPr defTabSz="931774" fontAlgn="base">
              <a:spcBef>
                <a:spcPct val="30000"/>
              </a:spcBef>
              <a:spcAft>
                <a:spcPct val="0"/>
              </a:spcAft>
              <a:defRPr/>
            </a:pPr>
            <a:endParaRPr lang="en-US" dirty="0">
              <a:solidFill>
                <a:srgbClr val="5F5F5F"/>
              </a:solidFill>
              <a:latin typeface="Calibri" panose="020F0502020204030204" pitchFamily="34" charset="0"/>
            </a:endParaRPr>
          </a:p>
          <a:p>
            <a:pPr marL="0" marR="0" lvl="0" indent="0" algn="l" defTabSz="931774"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defTabSz="931774" fontAlgn="base">
              <a:spcBef>
                <a:spcPct val="30000"/>
              </a:spcBef>
              <a:spcAft>
                <a:spcPct val="0"/>
              </a:spcAft>
              <a:defRPr/>
            </a:pPr>
            <a:endParaRPr lang="en-US" dirty="0">
              <a:solidFill>
                <a:srgbClr val="5F5F5F"/>
              </a:solidFill>
              <a:latin typeface="Calibri" panose="020F0502020204030204" pitchFamily="34" charset="0"/>
            </a:endParaRPr>
          </a:p>
          <a:p>
            <a:pPr defTabSz="898136">
              <a:defRPr/>
            </a:pPr>
            <a:endParaRPr lang="en-US" dirty="0"/>
          </a:p>
        </p:txBody>
      </p:sp>
      <p:sp>
        <p:nvSpPr>
          <p:cNvPr id="4" name="Slide Number Placeholder 3"/>
          <p:cNvSpPr>
            <a:spLocks noGrp="1"/>
          </p:cNvSpPr>
          <p:nvPr>
            <p:ph type="sldNum" sz="quarter" idx="10"/>
          </p:nvPr>
        </p:nvSpPr>
        <p:spPr/>
        <p:txBody>
          <a:bodyPr/>
          <a:lstStyle/>
          <a:p>
            <a:pPr defTabSz="931774">
              <a:defRPr/>
            </a:pPr>
            <a:fld id="{7E82054C-5FFB-4925-88B8-34BFE44764D6}" type="slidenum">
              <a:rPr lang="en-US">
                <a:solidFill>
                  <a:prstClr val="black"/>
                </a:solidFill>
                <a:latin typeface="Calibri" panose="020F0502020204030204"/>
              </a:rPr>
              <a:pPr defTabSz="931774">
                <a:defRPr/>
              </a:pPr>
              <a:t>28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82898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spcBef>
                <a:spcPct val="30000"/>
              </a:spcBef>
              <a:spcAft>
                <a:spcPct val="0"/>
              </a:spcAft>
              <a:defRPr/>
            </a:pPr>
            <a:r>
              <a:rPr lang="en-US" dirty="0"/>
              <a:t>This graph presents</a:t>
            </a:r>
            <a:r>
              <a:rPr lang="en-US" baseline="0" dirty="0"/>
              <a:t> </a:t>
            </a:r>
            <a:r>
              <a:rPr lang="en-US" dirty="0"/>
              <a:t>percentages of persons </a:t>
            </a:r>
            <a:r>
              <a:rPr lang="en-US" baseline="0" dirty="0"/>
              <a:t>aged ≥13 years </a:t>
            </a:r>
            <a:r>
              <a:rPr lang="en-US" dirty="0"/>
              <a:t>with diagnosed HIV among estimated numbers of persons</a:t>
            </a:r>
            <a:r>
              <a:rPr lang="en-US" baseline="0" dirty="0"/>
              <a:t> living with diagnosed or undiagnosed infection by race/ethnicity in the United States </a:t>
            </a:r>
            <a:r>
              <a:rPr lang="en-US" dirty="0"/>
              <a:t>at the end of 2019</a:t>
            </a:r>
            <a:r>
              <a:rPr lang="en-US" baseline="0" dirty="0"/>
              <a:t>. The percentage of diagnosed infection was highest among White persons (89.2%), followed by persons of multiple races (88.9%), Black/African American persons (86.6%), Asian persons (86.6%), Hispanic/Latino persons (83.6%), Native Hawaiian/other Pacific Islander persons (83.6%)s, and American Indian/Alaskan Native persons (79.5%). </a:t>
            </a:r>
            <a:endParaRPr lang="en-US" dirty="0"/>
          </a:p>
          <a:p>
            <a:endParaRPr lang="en-US" baseline="0" dirty="0"/>
          </a:p>
          <a:p>
            <a:pPr marL="0" marR="0" lvl="0" indent="0" algn="l" defTabSz="89888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Estimates for the year 2019 are preliminary and based on deaths reported to CDC through December 2020. </a:t>
            </a:r>
          </a:p>
          <a:p>
            <a:endParaRPr lang="en-US" baseline="0" dirty="0"/>
          </a:p>
          <a:p>
            <a:r>
              <a:rPr lang="en-US" dirty="0">
                <a:solidFill>
                  <a:srgbClr val="5F5F5F"/>
                </a:solidFill>
                <a:latin typeface="Calibri" panose="020F0502020204030204" pitchFamily="34" charset="0"/>
              </a:rPr>
              <a:t>Estimates were derived from a CD4 depletion model using HIV surveillance data. Asian persons include Asian/Pacific Islander legacy cases. Hispanic/Latino persons can be of any race.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4">
                  <a:lumMod val="75000"/>
                </a:schemeClr>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4">
                  <a:lumMod val="75000"/>
                </a:schemeClr>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FEF336F-AD24-4EEE-A160-3D96E2132122}" type="slidenum">
              <a:rPr lang="en-US" smtClean="0"/>
              <a:t>29</a:t>
            </a:fld>
            <a:endParaRPr lang="en-US"/>
          </a:p>
        </p:txBody>
      </p:sp>
    </p:spTree>
    <p:extLst>
      <p:ext uri="{BB962C8B-B14F-4D97-AF65-F5344CB8AC3E}">
        <p14:creationId xmlns:p14="http://schemas.microsoft.com/office/powerpoint/2010/main" val="839412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Incidence measures the number of infections that occurred during a specified time (e.g., year). Diagnoses during a specified time refer to infections among persons who may have been infected for a number of years.</a:t>
            </a:r>
          </a:p>
          <a:p>
            <a:endParaRPr lang="en-US" dirty="0"/>
          </a:p>
          <a:p>
            <a:r>
              <a:rPr lang="en-US" dirty="0"/>
              <a:t>Incidence estimates can be used to assess changes in characteristics of persons most at risk for acquiring HIV infection.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41518490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graph presents</a:t>
            </a:r>
            <a:r>
              <a:rPr lang="en-US" baseline="0" dirty="0"/>
              <a:t> </a:t>
            </a:r>
            <a:r>
              <a:rPr lang="en-US" dirty="0"/>
              <a:t>percentages of persons</a:t>
            </a:r>
            <a:r>
              <a:rPr lang="en-US" baseline="0" dirty="0"/>
              <a:t> aged ≥13 years with </a:t>
            </a:r>
            <a:r>
              <a:rPr lang="en-US" dirty="0"/>
              <a:t>diagnosed HIV among estimated numbers of persons</a:t>
            </a:r>
            <a:r>
              <a:rPr lang="en-US" baseline="0" dirty="0"/>
              <a:t> living with diagnosed or undiagnosed infection by transmission category in the United States </a:t>
            </a:r>
            <a:r>
              <a:rPr lang="en-US" dirty="0"/>
              <a:t>at the end of 2019</a:t>
            </a:r>
            <a:r>
              <a:rPr lang="en-US" baseline="0" dirty="0"/>
              <a:t>. The percentage of diagnosed infection was highest among females with infection attributed to injection drug use (IDU) (93.8%), followed by males with infection attributed to IDU (92.8%), males with infection attributed to male-to-male sexual contact (MMSC) </a:t>
            </a:r>
            <a:r>
              <a:rPr lang="en-US" i="1" baseline="0" dirty="0"/>
              <a:t>and</a:t>
            </a:r>
            <a:r>
              <a:rPr lang="en-US" baseline="0" dirty="0"/>
              <a:t> IDU (91.8%), females with infection attributed to heterosexual contact (88.8%), males with infection attributed to MMSC (</a:t>
            </a:r>
            <a:r>
              <a:rPr lang="en-US" b="0" baseline="0" dirty="0"/>
              <a:t>84.8</a:t>
            </a:r>
            <a:r>
              <a:rPr lang="en-US" baseline="0" dirty="0"/>
              <a:t>%), and males with infection attributed to heterosexual contact (83.4%).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a:p>
            <a:pPr marL="0" marR="0" lvl="0" indent="0" algn="l" defTabSz="89888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Estimates for the year 2019 are preliminary and based on deaths reported to CDC through December 2020. </a:t>
            </a:r>
          </a:p>
          <a:p>
            <a:endParaRPr lang="en-US" baseline="0" dirty="0"/>
          </a:p>
          <a:p>
            <a:pPr defTabSz="931774" fontAlgn="base">
              <a:spcBef>
                <a:spcPct val="30000"/>
              </a:spcBef>
              <a:spcAft>
                <a:spcPct val="0"/>
              </a:spcAft>
              <a:defRPr/>
            </a:pPr>
            <a:r>
              <a:rPr lang="en-US" dirty="0">
                <a:solidFill>
                  <a:srgbClr val="5F5F5F"/>
                </a:solidFill>
                <a:latin typeface="Calibri" panose="020F0502020204030204" pitchFamily="34" charset="0"/>
              </a:rPr>
              <a:t>Estimates were derived from a CD4 depletion model using HIV surveillance data. Data have been statistically adjusted to account for missing transmission category. Heterosexual contact is with a person known to have, or with a risk factor for, HIV infection. IDU, injection drug use.</a:t>
            </a:r>
          </a:p>
          <a:p>
            <a:pPr defTabSz="931774" fontAlgn="base">
              <a:spcBef>
                <a:spcPct val="30000"/>
              </a:spcBef>
              <a:spcAft>
                <a:spcPct val="0"/>
              </a:spcAft>
              <a:defRPr/>
            </a:pPr>
            <a:endParaRPr lang="en-US" dirty="0">
              <a:solidFill>
                <a:srgbClr val="5F5F5F"/>
              </a:solidFill>
              <a:latin typeface="Calibri" panose="020F0502020204030204" pitchFamily="34" charset="0"/>
            </a:endParaRPr>
          </a:p>
          <a:p>
            <a:pPr marL="0" marR="0" lvl="0" indent="0" algn="l" defTabSz="931774"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defTabSz="931774" fontAlgn="base">
              <a:spcBef>
                <a:spcPct val="30000"/>
              </a:spcBef>
              <a:spcAft>
                <a:spcPct val="0"/>
              </a:spcAft>
              <a:defRPr/>
            </a:pPr>
            <a:endParaRPr lang="en-US" dirty="0">
              <a:solidFill>
                <a:srgbClr val="5F5F5F"/>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FEF336F-AD24-4EEE-A160-3D96E2132122}" type="slidenum">
              <a:rPr lang="en-US" smtClean="0"/>
              <a:t>30</a:t>
            </a:fld>
            <a:endParaRPr lang="en-US"/>
          </a:p>
        </p:txBody>
      </p:sp>
    </p:spTree>
    <p:extLst>
      <p:ext uri="{BB962C8B-B14F-4D97-AF65-F5344CB8AC3E}">
        <p14:creationId xmlns:p14="http://schemas.microsoft.com/office/powerpoint/2010/main" val="3381770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8882" rtl="0" eaLnBrk="1" fontAlgn="auto" latinLnBrk="0" hangingPunct="1">
              <a:lnSpc>
                <a:spcPct val="100000"/>
              </a:lnSpc>
              <a:spcBef>
                <a:spcPts val="0"/>
              </a:spcBef>
              <a:spcAft>
                <a:spcPts val="0"/>
              </a:spcAft>
              <a:buClrTx/>
              <a:buSzTx/>
              <a:buFontTx/>
              <a:buNone/>
              <a:tabLst/>
              <a:defRPr/>
            </a:pPr>
            <a:r>
              <a:rPr lang="en-US" dirty="0"/>
              <a:t>This map presents</a:t>
            </a:r>
            <a:r>
              <a:rPr lang="en-US" baseline="0" dirty="0"/>
              <a:t> </a:t>
            </a:r>
            <a:r>
              <a:rPr lang="en-US" dirty="0"/>
              <a:t>percentages of persons</a:t>
            </a:r>
            <a:r>
              <a:rPr lang="en-US" baseline="0" dirty="0"/>
              <a:t> aged ≥13 years with </a:t>
            </a:r>
            <a:r>
              <a:rPr lang="en-US" dirty="0"/>
              <a:t>diagnosed HIV among persons</a:t>
            </a:r>
            <a:r>
              <a:rPr lang="en-US" baseline="0" dirty="0"/>
              <a:t> living with diagnosed or undiagnosed infection at the end of 2019. Twelve jurisdictions </a:t>
            </a:r>
            <a:r>
              <a:rPr lang="en-US" b="0" baseline="0" dirty="0"/>
              <a:t>(Connecticut, Delaware, District of Columbia, Maine, Maryland, Massachusetts, New Hampshire, New York, Pennsylvania, Puerto Rico, Rhode Island, and Vermont) in the lightest shade had the largest percentages (</a:t>
            </a:r>
            <a:r>
              <a:rPr lang="en-US" b="0" dirty="0">
                <a:solidFill>
                  <a:srgbClr val="5F5F5F"/>
                </a:solidFill>
                <a:latin typeface="Calibri" panose="020F0502020204030204" pitchFamily="34" charset="0"/>
              </a:rPr>
              <a:t>≥89.2) </a:t>
            </a:r>
            <a:r>
              <a:rPr lang="en-US" b="0" baseline="0" dirty="0"/>
              <a:t>of persons living with diagnosed HIV. </a:t>
            </a:r>
          </a:p>
          <a:p>
            <a:pPr marL="0" marR="0" lvl="0" indent="0" algn="l" defTabSz="89888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a:p>
            <a:pPr marL="0" marR="0" lvl="0" indent="0" algn="l" defTabSz="89888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Estimates for the year 2019 are preliminary and based on deaths reported to CDC through December 2020. </a:t>
            </a:r>
            <a:r>
              <a:rPr lang="en-US" sz="1200" b="0" dirty="0">
                <a:solidFill>
                  <a:srgbClr val="5F5F5F"/>
                </a:solidFill>
                <a:latin typeface="Calibri" panose="020F0502020204030204" pitchFamily="34" charset="0"/>
              </a:rPr>
              <a:t>Estimates for Kansas, Massachusetts, Mississippi, North Dakota, Nevada, and Vermont </a:t>
            </a:r>
            <a:r>
              <a:rPr lang="en-US" sz="1200" dirty="0">
                <a:solidFill>
                  <a:srgbClr val="5F5F5F"/>
                </a:solidFill>
                <a:latin typeface="Calibri" panose="020F0502020204030204" pitchFamily="34" charset="0"/>
              </a:rPr>
              <a:t>should be interpreted with caution due to incomplete death ascertainment.</a:t>
            </a:r>
          </a:p>
          <a:p>
            <a:pPr marL="0" marR="0" lvl="0" indent="0" algn="l" defTabSz="898882" rtl="0" eaLnBrk="1" fontAlgn="auto" latinLnBrk="0" hangingPunct="1">
              <a:lnSpc>
                <a:spcPct val="100000"/>
              </a:lnSpc>
              <a:spcBef>
                <a:spcPts val="0"/>
              </a:spcBef>
              <a:spcAft>
                <a:spcPts val="0"/>
              </a:spcAft>
              <a:buClrTx/>
              <a:buSzTx/>
              <a:buFontTx/>
              <a:buNone/>
              <a:tabLst/>
              <a:defRPr/>
            </a:pPr>
            <a:endParaRPr lang="en-US" baseline="0" dirty="0"/>
          </a:p>
          <a:p>
            <a:pPr defTabSz="898882">
              <a:defRPr/>
            </a:pPr>
            <a:r>
              <a:rPr lang="en-US" baseline="0" dirty="0">
                <a:solidFill>
                  <a:srgbClr val="000000"/>
                </a:solidFill>
              </a:rPr>
              <a:t>Estimates were derived from a CD4 depletion model using HIV surveillance data. </a:t>
            </a:r>
          </a:p>
          <a:p>
            <a:pPr defTabSz="898882">
              <a:defRPr/>
            </a:pPr>
            <a:endParaRPr lang="en-US" baseline="0" dirty="0">
              <a:solidFill>
                <a:srgbClr val="000000"/>
              </a:solidFill>
            </a:endParaRPr>
          </a:p>
          <a:p>
            <a:pPr marL="0" marR="0" lvl="0" indent="0" algn="l" defTabSz="898882" rtl="0" eaLnBrk="1" fontAlgn="auto" latinLnBrk="0" hangingPunct="1">
              <a:lnSpc>
                <a:spcPct val="100000"/>
              </a:lnSpc>
              <a:spcBef>
                <a:spcPts val="0"/>
              </a:spcBef>
              <a:spcAft>
                <a:spcPts val="0"/>
              </a:spcAft>
              <a:buClrTx/>
              <a:buSzTx/>
              <a:buFontTx/>
              <a:buNone/>
              <a:tabLst/>
              <a:defRPr/>
            </a:pPr>
            <a:r>
              <a:rPr lang="en-US" baseline="0" dirty="0"/>
              <a:t>Estimates for the following jurisdictions should be interpreted with caution because they do not have laws requiring complete reporting of laboratory data or have incomplete reporting. Areas without laws: Idaho and New Jersey. Areas with incomplete reporting: Kansas, Kentucky, Pennsylvania, Puerto Rico, and Vermont.  </a:t>
            </a:r>
          </a:p>
          <a:p>
            <a:pPr defTabSz="898882">
              <a:defRPr/>
            </a:pPr>
            <a:endParaRPr lang="en-US" baseline="0" dirty="0">
              <a:solidFill>
                <a:srgbClr val="000000"/>
              </a:solidFill>
            </a:endParaRPr>
          </a:p>
          <a:p>
            <a:pPr marL="0" marR="0" lvl="0" indent="0" algn="l" defTabSz="898882"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defTabSz="898882">
              <a:defRPr/>
            </a:pPr>
            <a:endParaRPr lang="en-US" baseline="0" dirty="0">
              <a:solidFill>
                <a:srgbClr val="000000"/>
              </a:solidFill>
            </a:endParaRPr>
          </a:p>
          <a:p>
            <a:pPr defTabSz="898882">
              <a:defRPr/>
            </a:pPr>
            <a:endParaRPr lang="en-US" baseline="0"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6FEF336F-AD24-4EEE-A160-3D96E2132122}" type="slidenum">
              <a:rPr lang="en-US" smtClean="0"/>
              <a:t>31</a:t>
            </a:fld>
            <a:endParaRPr lang="en-US"/>
          </a:p>
        </p:txBody>
      </p:sp>
    </p:spTree>
    <p:extLst>
      <p:ext uri="{BB962C8B-B14F-4D97-AF65-F5344CB8AC3E}">
        <p14:creationId xmlns:p14="http://schemas.microsoft.com/office/powerpoint/2010/main" val="1561700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Prevalence refers to the number of persons living with HIV at a given time regardless of the time of infection or whether the person has received a diagnosis.</a:t>
            </a:r>
          </a:p>
          <a:p>
            <a:endParaRPr lang="en-US" dirty="0"/>
          </a:p>
          <a:p>
            <a:r>
              <a:rPr lang="en-US" dirty="0"/>
              <a:t>Prevalence and the percentage of diagnosed infections reflect the number of persons in need of care and treatment services for HIV infection.</a:t>
            </a:r>
          </a:p>
          <a:p>
            <a:endParaRPr lang="en-US" dirty="0"/>
          </a:p>
          <a:p>
            <a:r>
              <a:rPr lang="en-US" dirty="0"/>
              <a:t>For the calculation of percentage of diagnosed HIV, the numerator is</a:t>
            </a:r>
            <a:r>
              <a:rPr lang="en-US" baseline="0" dirty="0"/>
              <a:t> the number of p</a:t>
            </a:r>
            <a:r>
              <a:rPr lang="en-US" dirty="0"/>
              <a:t>ersons aged ≥13 years living with diagnosed HIV infection year-end 2018; the denominator is the estimated number of persons aged ≥13 years living with diagnosed or undiagnosed HIV infection year-end 2019.</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Estimates for the year 2019 are preliminary and based on deaths reported to CDC through December 2020.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FEF336F-AD24-4EEE-A160-3D96E2132122}" type="slidenum">
              <a:rPr lang="en-US" smtClean="0"/>
              <a:t>4</a:t>
            </a:fld>
            <a:endParaRPr lang="en-US"/>
          </a:p>
        </p:txBody>
      </p:sp>
    </p:spTree>
    <p:extLst>
      <p:ext uri="{BB962C8B-B14F-4D97-AF65-F5344CB8AC3E}">
        <p14:creationId xmlns:p14="http://schemas.microsoft.com/office/powerpoint/2010/main" val="3717615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Relative standard errors (RSEs) were calculated for the incidence and prevalence estimates and used to determine reliability.</a:t>
            </a:r>
          </a:p>
          <a:p>
            <a:endParaRPr lang="en-US" dirty="0"/>
          </a:p>
          <a:p>
            <a:r>
              <a:rPr lang="en-US" dirty="0"/>
              <a:t>All highlights are based on reliable estimates (RSE &lt;30%).</a:t>
            </a:r>
          </a:p>
          <a:p>
            <a:endParaRPr lang="en-US" dirty="0"/>
          </a:p>
          <a:p>
            <a:r>
              <a:rPr lang="en-US" dirty="0"/>
              <a:t>Estimates with RSEs of 30%–50% are displayed with a footnote that they should be used with caution.</a:t>
            </a:r>
          </a:p>
          <a:p>
            <a:endParaRPr lang="en-US" dirty="0"/>
          </a:p>
          <a:p>
            <a:r>
              <a:rPr lang="en-US" dirty="0"/>
              <a:t>Estimates with RSEs of &gt;50% are statistically unreliable and thus not shown.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1F520-602C-454C-AFD6-D976CE63F0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8643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In the United States, estimated HIV incidence among persons aged ≥13 years decreased (</a:t>
            </a:r>
            <a:r>
              <a:rPr lang="en-US" b="0" baseline="0" dirty="0"/>
              <a:t>−12%) </a:t>
            </a:r>
            <a:r>
              <a:rPr lang="en-US" dirty="0">
                <a:solidFill>
                  <a:srgbClr val="000000"/>
                </a:solidFill>
              </a:rPr>
              <a:t>from 2010 to 2019.</a:t>
            </a:r>
          </a:p>
          <a:p>
            <a:r>
              <a:rPr lang="en-US" dirty="0">
                <a:solidFill>
                  <a:srgbClr val="000000"/>
                </a:solidFill>
              </a:rPr>
              <a:t> </a:t>
            </a:r>
          </a:p>
          <a:p>
            <a:r>
              <a:rPr lang="en-US" baseline="0" dirty="0">
                <a:solidFill>
                  <a:srgbClr val="000000"/>
                </a:solidFill>
              </a:rPr>
              <a:t>Estimates were derived from a CD4 depletion model using HIV surveillance data. Estimates are rounded to the nearest 100 for estimates &gt;1,000 and to the nearest 10 for estimates ≤1,000 to reflect model uncertainty.</a:t>
            </a:r>
          </a:p>
          <a:p>
            <a:endParaRPr lang="en-US" baseline="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4">
                    <a:lumMod val="75000"/>
                  </a:schemeClr>
                </a:solidFill>
                <a:latin typeface="Calibri" panose="020F0502020204030204" pitchFamily="34" charset="0"/>
              </a:rPr>
              <a:t>Bars indicate the range of the lower and upper bounds of the 95% confidence intervals for the point estimate.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4">
                  <a:lumMod val="75000"/>
                </a:schemeClr>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rgbClr val="000000"/>
                </a:solidFill>
              </a:rPr>
              <a:t>An asterisk (*) next to the trend line indicates that the difference in the estimate for 2019 from the 2010 estimate was deemed statistically significant (P &lt; .05). </a:t>
            </a:r>
            <a:r>
              <a:rPr lang="en-US" sz="1200" kern="1200" dirty="0">
                <a:solidFill>
                  <a:schemeClr val="tx1"/>
                </a:solidFill>
                <a:effectLst/>
                <a:latin typeface="+mn-lt"/>
                <a:ea typeface="+mn-ea"/>
                <a:cs typeface="+mn-cs"/>
              </a:rPr>
              <a:t>Differences that were not statistically significant were deemed ‘stable’.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4">
                  <a:lumMod val="75000"/>
                </a:schemeClr>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4">
                  <a:lumMod val="75000"/>
                </a:schemeClr>
              </a:solidFill>
              <a:latin typeface="Calibri" panose="020F0502020204030204" pitchFamily="34" charset="0"/>
            </a:endParaRPr>
          </a:p>
          <a:p>
            <a:endParaRPr lang="en-US" baseline="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00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presents estimated </a:t>
            </a:r>
            <a:r>
              <a:rPr lang="en-US" baseline="0" dirty="0"/>
              <a:t>HIV incidence among </a:t>
            </a:r>
            <a:r>
              <a:rPr lang="en-US" dirty="0"/>
              <a:t>persons </a:t>
            </a:r>
            <a:r>
              <a:rPr lang="en-US" u="none" dirty="0"/>
              <a:t>≥13 years </a:t>
            </a:r>
            <a:r>
              <a:rPr lang="en-US" dirty="0"/>
              <a:t>by sex at birth in the United States from 2010 through 2019. </a:t>
            </a:r>
          </a:p>
          <a:p>
            <a:endParaRPr lang="en-US" dirty="0">
              <a:solidFill>
                <a:srgbClr val="000000"/>
              </a:solidFill>
            </a:endParaRPr>
          </a:p>
          <a:p>
            <a:r>
              <a:rPr lang="en-US" dirty="0">
                <a:solidFill>
                  <a:srgbClr val="000000"/>
                </a:solidFill>
              </a:rPr>
              <a:t>The annual number of HIV infections among persons aged </a:t>
            </a:r>
            <a:r>
              <a:rPr lang="en-US" dirty="0"/>
              <a:t>≥13 years </a:t>
            </a:r>
            <a:r>
              <a:rPr lang="en-US" dirty="0">
                <a:solidFill>
                  <a:srgbClr val="000000"/>
                </a:solidFill>
              </a:rPr>
              <a:t>in 2019, compared with 2010, decreased among males and females (</a:t>
            </a:r>
            <a:r>
              <a:rPr lang="en-US" b="0" baseline="0" dirty="0"/>
              <a:t>−10% and −19%, respectively). </a:t>
            </a:r>
            <a:r>
              <a:rPr lang="en-US" dirty="0">
                <a:solidFill>
                  <a:srgbClr val="000000"/>
                </a:solidFill>
              </a:rPr>
              <a:t> </a:t>
            </a:r>
          </a:p>
          <a:p>
            <a:endParaRPr lang="en-US" dirty="0">
              <a:solidFill>
                <a:srgbClr val="000000"/>
              </a:solidFill>
            </a:endParaRPr>
          </a:p>
          <a:p>
            <a:r>
              <a:rPr lang="en-US" dirty="0">
                <a:solidFill>
                  <a:srgbClr val="000000"/>
                </a:solidFill>
              </a:rPr>
              <a:t>In 2019, of the estimated 34,800 HIV infections among persons aged </a:t>
            </a:r>
            <a:r>
              <a:rPr lang="en-US" dirty="0"/>
              <a:t>≥13 years,</a:t>
            </a:r>
            <a:r>
              <a:rPr lang="en-US" dirty="0">
                <a:solidFill>
                  <a:srgbClr val="000000"/>
                </a:solidFill>
              </a:rPr>
              <a:t> </a:t>
            </a:r>
            <a:r>
              <a:rPr lang="en-US" b="0" dirty="0">
                <a:solidFill>
                  <a:srgbClr val="000000"/>
                </a:solidFill>
              </a:rPr>
              <a:t>82</a:t>
            </a:r>
            <a:r>
              <a:rPr lang="en-US" dirty="0">
                <a:solidFill>
                  <a:srgbClr val="000000"/>
                </a:solidFill>
              </a:rPr>
              <a:t>% were among</a:t>
            </a:r>
            <a:r>
              <a:rPr lang="en-US" baseline="0" dirty="0">
                <a:solidFill>
                  <a:srgbClr val="000000"/>
                </a:solidFill>
              </a:rPr>
              <a:t> </a:t>
            </a:r>
            <a:r>
              <a:rPr lang="en-US" dirty="0">
                <a:solidFill>
                  <a:srgbClr val="000000"/>
                </a:solidFill>
              </a:rPr>
              <a:t>males and </a:t>
            </a:r>
            <a:r>
              <a:rPr lang="en-US" b="0" dirty="0">
                <a:solidFill>
                  <a:srgbClr val="000000"/>
                </a:solidFill>
              </a:rPr>
              <a:t>18</a:t>
            </a:r>
            <a:r>
              <a:rPr lang="en-US" dirty="0">
                <a:solidFill>
                  <a:srgbClr val="000000"/>
                </a:solidFill>
              </a:rPr>
              <a:t>% were among females. </a:t>
            </a:r>
          </a:p>
          <a:p>
            <a:r>
              <a:rPr lang="en-US" dirty="0">
                <a:solidFill>
                  <a:srgbClr val="000000"/>
                </a:solidFill>
              </a:rPr>
              <a:t> </a:t>
            </a:r>
          </a:p>
          <a:p>
            <a:r>
              <a:rPr lang="en-US" baseline="0" dirty="0">
                <a:solidFill>
                  <a:srgbClr val="000000"/>
                </a:solidFill>
              </a:rPr>
              <a:t>Estimates were derived from a CD4 depletion model using HIV surveillance data. Estimates are rounded to the nearest 100 for estimates &gt;1,000 and to the nearest 10 for estimates ≤1,000 to reflect model uncertainty.</a:t>
            </a:r>
          </a:p>
          <a:p>
            <a:endParaRPr lang="en-US" baseline="0" dirty="0">
              <a:solidFill>
                <a:srgbClr val="000000"/>
              </a:solidFill>
            </a:endParaRPr>
          </a:p>
          <a:p>
            <a:pPr marL="0" marR="0" lvl="0" indent="0" algn="l" defTabSz="898136" rtl="0" eaLnBrk="1" fontAlgn="auto" latinLnBrk="0" hangingPunct="1">
              <a:lnSpc>
                <a:spcPct val="100000"/>
              </a:lnSpc>
              <a:spcBef>
                <a:spcPts val="0"/>
              </a:spcBef>
              <a:spcAft>
                <a:spcPts val="0"/>
              </a:spcAft>
              <a:buClrTx/>
              <a:buSzTx/>
              <a:buFontTx/>
              <a:buNone/>
              <a:tabLst/>
              <a:defRPr/>
            </a:pPr>
            <a:r>
              <a:rPr lang="en-US" baseline="0" dirty="0">
                <a:solidFill>
                  <a:srgbClr val="000000"/>
                </a:solidFill>
              </a:rPr>
              <a:t>An asterisk (*) next to the trend line indicates that the difference in the estimate for 2019 from the 2010 estimate was deemed statistically significant (P &lt; .05). </a:t>
            </a:r>
            <a:r>
              <a:rPr lang="en-US" sz="1200" kern="1200" dirty="0">
                <a:solidFill>
                  <a:schemeClr val="tx1"/>
                </a:solidFill>
                <a:effectLst/>
                <a:latin typeface="+mn-lt"/>
                <a:ea typeface="+mn-ea"/>
                <a:cs typeface="+mn-cs"/>
              </a:rPr>
              <a:t>Differences that were not statistically significant were deemed ‘stable’.</a:t>
            </a:r>
          </a:p>
          <a:p>
            <a:pPr marL="0" marR="0" lvl="0" indent="0" algn="l" defTabSz="898136"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dirty="0"/>
          </a:p>
          <a:p>
            <a:pPr defTabSz="931774"/>
            <a:endParaRPr lang="en-US" baseline="0" dirty="0">
              <a:solidFill>
                <a:srgbClr val="000000"/>
              </a:solidFill>
            </a:endParaRPr>
          </a:p>
          <a:p>
            <a:endParaRPr lang="en-US" baseline="0" dirty="0">
              <a:solidFill>
                <a:srgbClr val="000000"/>
              </a:solidFill>
            </a:endParaRPr>
          </a:p>
          <a:p>
            <a:endParaRPr lang="en-US" baseline="0" dirty="0">
              <a:solidFill>
                <a:srgbClr val="000000"/>
              </a:solidFill>
            </a:endParaRPr>
          </a:p>
        </p:txBody>
      </p:sp>
      <p:sp>
        <p:nvSpPr>
          <p:cNvPr id="4" name="Slide Number Placeholder 3"/>
          <p:cNvSpPr>
            <a:spLocks noGrp="1"/>
          </p:cNvSpPr>
          <p:nvPr>
            <p:ph type="sldNum" sz="quarter" idx="10"/>
          </p:nvPr>
        </p:nvSpPr>
        <p:spPr/>
        <p:txBody>
          <a:bodyPr/>
          <a:lstStyle/>
          <a:p>
            <a:pPr defTabSz="931774">
              <a:defRPr/>
            </a:pPr>
            <a:fld id="{7E82054C-5FFB-4925-88B8-34BFE44764D6}" type="slidenum">
              <a:rPr lang="en-US">
                <a:solidFill>
                  <a:prstClr val="black"/>
                </a:solidFill>
                <a:latin typeface="Calibri"/>
              </a:rPr>
              <a:pPr defTabSz="931774">
                <a:defRPr/>
              </a:pPr>
              <a:t>7</a:t>
            </a:fld>
            <a:endParaRPr lang="en-US" dirty="0">
              <a:solidFill>
                <a:prstClr val="black"/>
              </a:solidFill>
              <a:latin typeface="Calibri"/>
            </a:endParaRPr>
          </a:p>
        </p:txBody>
      </p:sp>
    </p:spTree>
    <p:extLst>
      <p:ext uri="{BB962C8B-B14F-4D97-AF65-F5344CB8AC3E}">
        <p14:creationId xmlns:p14="http://schemas.microsoft.com/office/powerpoint/2010/main" val="3647069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136">
              <a:defRPr/>
            </a:pPr>
            <a:r>
              <a:rPr lang="en-US" dirty="0"/>
              <a:t>This slide presents estimated </a:t>
            </a:r>
            <a:r>
              <a:rPr lang="en-US" baseline="0" dirty="0"/>
              <a:t>HIV incidence among </a:t>
            </a:r>
            <a:r>
              <a:rPr lang="en-US" dirty="0"/>
              <a:t>persons </a:t>
            </a:r>
            <a:r>
              <a:rPr lang="en-US" u="none" dirty="0"/>
              <a:t>≥13 years </a:t>
            </a:r>
            <a:r>
              <a:rPr lang="en-US" dirty="0"/>
              <a:t>by age in the United States from 2010 through 2019. </a:t>
            </a:r>
          </a:p>
          <a:p>
            <a:pPr defTabSz="898136">
              <a:defRPr/>
            </a:pPr>
            <a:endParaRPr lang="en-US" dirty="0"/>
          </a:p>
          <a:p>
            <a:pPr defTabSz="898136">
              <a:defRPr/>
            </a:pPr>
            <a:r>
              <a:rPr lang="en-US" b="0" dirty="0"/>
              <a:t>The annual number of HIV infections in 2019, compared with 2010,</a:t>
            </a:r>
            <a:r>
              <a:rPr lang="en-US" b="0" baseline="0" dirty="0"/>
              <a:t> increased among persons aged </a:t>
            </a:r>
            <a:r>
              <a:rPr lang="en-US" b="0" dirty="0"/>
              <a:t>25–34 years (35%), but </a:t>
            </a:r>
            <a:r>
              <a:rPr lang="en-US" b="0" baseline="0" dirty="0"/>
              <a:t>decreased among persons aged 13–24 (−46%) and 4</a:t>
            </a:r>
            <a:r>
              <a:rPr lang="en-US" b="0" dirty="0"/>
              <a:t>5–54 years (</a:t>
            </a:r>
            <a:r>
              <a:rPr lang="en-US" b="0" baseline="0" dirty="0"/>
              <a:t>−36%). The number of infections in 2010 and 2019 remained stable among persons aged 35–44 and </a:t>
            </a:r>
            <a:r>
              <a:rPr lang="en-US" b="0" dirty="0"/>
              <a:t>≥55 years</a:t>
            </a:r>
            <a:r>
              <a:rPr lang="en-US" b="0" u="none" baseline="0" dirty="0"/>
              <a:t>.</a:t>
            </a:r>
          </a:p>
          <a:p>
            <a:pPr defTabSz="898136">
              <a:defRPr/>
            </a:pPr>
            <a:endParaRPr lang="en-US" b="0" u="none" baseline="0" dirty="0"/>
          </a:p>
          <a:p>
            <a:pPr defTabSz="898136">
              <a:defRPr/>
            </a:pPr>
            <a:r>
              <a:rPr lang="en-US" b="0" dirty="0"/>
              <a:t>In 2019, persons aged 25–34 years accounted for the largest percentage (40%) of HIV infections; whereas persons aged ≥55 years accounted for the smallest percentage (9%) of HIV infections.</a:t>
            </a:r>
          </a:p>
          <a:p>
            <a:pPr defTabSz="898136">
              <a:defRPr/>
            </a:pPr>
            <a:endParaRPr lang="en-US" b="0" dirty="0"/>
          </a:p>
          <a:p>
            <a:pPr defTabSz="898136">
              <a:defRPr/>
            </a:pPr>
            <a:r>
              <a:rPr lang="en-US" b="0" dirty="0"/>
              <a:t>Estimates were derived from a CD4 depletion model using HIV surveillance data. Estimates are rounded to the nearest 100 for estimates &gt;1,000 and to the nearest 10 for estimates ≤1,000 to reflect model uncertainty.</a:t>
            </a:r>
          </a:p>
          <a:p>
            <a:pPr defTabSz="898136">
              <a:defRPr/>
            </a:pPr>
            <a:endParaRPr lang="en-US" b="0" dirty="0"/>
          </a:p>
          <a:p>
            <a:pPr marL="0" marR="0" lvl="0" indent="0" algn="l" defTabSz="898136" rtl="0" eaLnBrk="1" fontAlgn="auto" latinLnBrk="0" hangingPunct="1">
              <a:lnSpc>
                <a:spcPct val="100000"/>
              </a:lnSpc>
              <a:spcBef>
                <a:spcPts val="0"/>
              </a:spcBef>
              <a:spcAft>
                <a:spcPts val="0"/>
              </a:spcAft>
              <a:buClrTx/>
              <a:buSzTx/>
              <a:buFontTx/>
              <a:buNone/>
              <a:tabLst/>
              <a:defRPr/>
            </a:pPr>
            <a:r>
              <a:rPr lang="en-US" baseline="0" dirty="0">
                <a:solidFill>
                  <a:srgbClr val="000000"/>
                </a:solidFill>
              </a:rPr>
              <a:t>An asterisk (*) next to the trend line indicates that the difference in the estimate for 2019 from the 2010 estimate was deemed statistically significant (P &lt; .05). </a:t>
            </a:r>
            <a:r>
              <a:rPr lang="en-US" sz="1200" kern="1200" dirty="0">
                <a:solidFill>
                  <a:schemeClr val="tx1"/>
                </a:solidFill>
                <a:effectLst/>
                <a:latin typeface="+mn-lt"/>
                <a:ea typeface="+mn-ea"/>
                <a:cs typeface="+mn-cs"/>
              </a:rPr>
              <a:t>Differences that were not statistically significant were deemed ‘stable’.</a:t>
            </a:r>
          </a:p>
          <a:p>
            <a:pPr marL="0" marR="0" lvl="0" indent="0" algn="l" defTabSz="898136"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898136"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pPr marL="0" marR="0" lvl="0" indent="0" algn="l" defTabSz="898136" rtl="0" eaLnBrk="1" fontAlgn="auto" latinLnBrk="0" hangingPunct="1">
              <a:lnSpc>
                <a:spcPct val="100000"/>
              </a:lnSpc>
              <a:spcBef>
                <a:spcPts val="0"/>
              </a:spcBef>
              <a:spcAft>
                <a:spcPts val="0"/>
              </a:spcAft>
              <a:buClrTx/>
              <a:buSzTx/>
              <a:buFontTx/>
              <a:buNone/>
              <a:tabLst/>
              <a:defRPr/>
            </a:pPr>
            <a:endParaRPr lang="en-US" dirty="0"/>
          </a:p>
          <a:p>
            <a:pPr defTabSz="898136">
              <a:defRPr/>
            </a:pPr>
            <a:endParaRPr lang="en-US" baseline="0" dirty="0">
              <a:solidFill>
                <a:srgbClr val="000000"/>
              </a:solidFill>
            </a:endParaRPr>
          </a:p>
          <a:p>
            <a:pPr defTabSz="898136">
              <a:defRPr/>
            </a:pPr>
            <a:endParaRPr lang="en-US" b="0" dirty="0"/>
          </a:p>
          <a:p>
            <a:pPr defTabSz="898136">
              <a:defRPr/>
            </a:pPr>
            <a:endParaRPr lang="en-US" b="0" dirty="0"/>
          </a:p>
          <a:p>
            <a:pPr defTabSz="898136">
              <a:defRPr/>
            </a:pP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8</a:t>
            </a:fld>
            <a:endParaRPr lang="en-US" dirty="0"/>
          </a:p>
        </p:txBody>
      </p:sp>
    </p:spTree>
    <p:extLst>
      <p:ext uri="{BB962C8B-B14F-4D97-AF65-F5344CB8AC3E}">
        <p14:creationId xmlns:p14="http://schemas.microsoft.com/office/powerpoint/2010/main" val="2794854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r>
              <a:rPr lang="en-US" sz="1000" dirty="0"/>
              <a:t>This slide presents estimated HIV incidence among persons ≥13 years by race/ethnicity in the United States from 2010 through 2019.  </a:t>
            </a:r>
          </a:p>
          <a:p>
            <a:endParaRPr lang="en-US" sz="1000" dirty="0"/>
          </a:p>
          <a:p>
            <a:r>
              <a:rPr lang="en-US" sz="1000" dirty="0"/>
              <a:t>From 2010 through 2019, Black/African American persons accounted for the highest number of HIV infections each year in the United States. </a:t>
            </a:r>
          </a:p>
          <a:p>
            <a:endParaRPr lang="en-US" sz="1000" dirty="0"/>
          </a:p>
          <a:p>
            <a:r>
              <a:rPr lang="en-US" sz="1000" dirty="0"/>
              <a:t>The annual number of HIV infections in 2019, compared with 2010, decreased among Black/African American persons (</a:t>
            </a:r>
            <a:r>
              <a:rPr lang="en-US" sz="1000" b="0" baseline="0" dirty="0"/>
              <a:t>−</a:t>
            </a:r>
            <a:r>
              <a:rPr lang="en-US" sz="1000" dirty="0"/>
              <a:t>15%), White persons (</a:t>
            </a:r>
            <a:r>
              <a:rPr lang="en-US" sz="1000" b="0" baseline="0" dirty="0"/>
              <a:t>−</a:t>
            </a:r>
            <a:r>
              <a:rPr lang="en-US" sz="1000" dirty="0"/>
              <a:t>17%), and multiracial persons (</a:t>
            </a:r>
            <a:r>
              <a:rPr lang="en-US" sz="1000" b="0" baseline="0" dirty="0"/>
              <a:t>−50</a:t>
            </a:r>
            <a:r>
              <a:rPr lang="en-US" sz="1000" dirty="0"/>
              <a:t>%). The annual number of infections remained stable for Hispanic/Latino and Asian persons.</a:t>
            </a:r>
          </a:p>
          <a:p>
            <a:endParaRPr lang="en-US" sz="1000" dirty="0"/>
          </a:p>
          <a:p>
            <a:r>
              <a:rPr lang="en-US" sz="1000" dirty="0"/>
              <a:t>In 2019, 41% of HIV infections were among Black/African American persons, 29% among Hispanic/Latino persons, 25% among White persons, 3% among</a:t>
            </a:r>
            <a:r>
              <a:rPr lang="en-US" sz="1000" b="1" dirty="0"/>
              <a:t> </a:t>
            </a:r>
            <a:r>
              <a:rPr lang="en-US" sz="1000" dirty="0"/>
              <a:t>multiracial persons</a:t>
            </a:r>
            <a:r>
              <a:rPr lang="en-US" sz="1000" b="1" dirty="0"/>
              <a:t>, </a:t>
            </a:r>
            <a:r>
              <a:rPr lang="en-US" sz="1000" dirty="0"/>
              <a:t>2% among Asian persons, and 1% for American Indian/Alaska Native persons.</a:t>
            </a:r>
          </a:p>
          <a:p>
            <a:endParaRPr lang="en-US" sz="1000" dirty="0"/>
          </a:p>
          <a:p>
            <a:r>
              <a:rPr lang="en-US" sz="1000" dirty="0"/>
              <a:t>Estimates were derived from a CD4 depletion model using HIV surveillance data. Estimates are rounded to the nearest 100 for estimates &gt;1,000 and to the nearest 10 for estimates ≤1,000 to reflect model uncertainty.</a:t>
            </a:r>
          </a:p>
          <a:p>
            <a:endParaRPr lang="en-US" sz="1000" dirty="0"/>
          </a:p>
          <a:p>
            <a:r>
              <a:rPr lang="en-US" sz="1000" dirty="0"/>
              <a:t>Hispanic/Latino persons can be of any race.</a:t>
            </a:r>
          </a:p>
          <a:p>
            <a:endParaRPr lang="en-US" sz="1000"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baseline="0" dirty="0">
                <a:solidFill>
                  <a:srgbClr val="000000"/>
                </a:solidFill>
              </a:rPr>
              <a:t>An asterisk (*) next to the trend line indicates that the difference in the estimate for 2019 from the 2010 estimate was deemed statistically significant (P &lt; .05). </a:t>
            </a:r>
            <a:r>
              <a:rPr lang="en-US" sz="1200" kern="1200" dirty="0">
                <a:solidFill>
                  <a:schemeClr val="tx1"/>
                </a:solidFill>
                <a:effectLst/>
                <a:latin typeface="+mn-lt"/>
                <a:ea typeface="+mn-ea"/>
                <a:cs typeface="+mn-cs"/>
              </a:rPr>
              <a:t>Differences that were not statistically significant were deemed ‘stable’.</a:t>
            </a:r>
            <a:endParaRPr lang="en-US" sz="1200" dirty="0"/>
          </a:p>
          <a:p>
            <a:endParaRPr lang="en-US" sz="1200" dirty="0"/>
          </a:p>
          <a:p>
            <a:r>
              <a:rPr lang="en-US" sz="1200" dirty="0"/>
              <a:t>Estimates for American Indian/Alaskan Native persons should be used with caution because the RSEs are 30%–50%.</a:t>
            </a:r>
          </a:p>
          <a:p>
            <a:endParaRPr lang="en-US" sz="1200" dirty="0"/>
          </a:p>
          <a:p>
            <a:r>
              <a:rPr lang="en-US" sz="1200" dirty="0"/>
              <a:t>Estimates are not provided for Native Hawaiian/other Pacific Islander persons </a:t>
            </a:r>
            <a:r>
              <a:rPr lang="en-US" sz="1200" b="0" dirty="0"/>
              <a:t>because</a:t>
            </a:r>
            <a:r>
              <a:rPr lang="en-US" sz="1200" b="0" baseline="0" dirty="0"/>
              <a:t> the RSEs are &gt;</a:t>
            </a:r>
            <a:r>
              <a:rPr lang="en-US" sz="1200" b="0" baseline="0" dirty="0">
                <a:solidFill>
                  <a:srgbClr val="FF0000"/>
                </a:solidFill>
              </a:rPr>
              <a:t>50</a:t>
            </a:r>
            <a:r>
              <a:rPr lang="en-US" sz="1200" b="0" baseline="0" dirty="0"/>
              <a:t>%.</a:t>
            </a:r>
          </a:p>
          <a:p>
            <a:endParaRPr lang="en-US"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a:t>
            </a:r>
            <a:r>
              <a:rPr lang="en-US" sz="1200" u="sng" kern="1200" dirty="0">
                <a:solidFill>
                  <a:schemeClr val="tx1"/>
                </a:solidFill>
                <a:effectLst/>
                <a:latin typeface="+mn-lt"/>
                <a:ea typeface="+mn-ea"/>
                <a:cs typeface="+mn-cs"/>
                <a:hlinkClick r:id="rId3"/>
              </a:rPr>
              <a:t>https://www.cdc.gov/hiv/library/reports/hiv-surveillance.html</a:t>
            </a:r>
            <a:r>
              <a:rPr lang="en-US" sz="1200" kern="1200" dirty="0">
                <a:solidFill>
                  <a:schemeClr val="tx1"/>
                </a:solidFill>
                <a:effectLst/>
                <a:latin typeface="+mn-lt"/>
                <a:ea typeface="+mn-ea"/>
                <a:cs typeface="+mn-cs"/>
              </a:rPr>
              <a:t> </a:t>
            </a:r>
          </a:p>
          <a:p>
            <a:endParaRPr lang="en-US" sz="1200" dirty="0"/>
          </a:p>
          <a:p>
            <a:endParaRPr lang="en-US" sz="12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9</a:t>
            </a:fld>
            <a:endParaRPr lang="en-US" dirty="0"/>
          </a:p>
        </p:txBody>
      </p:sp>
    </p:spTree>
    <p:extLst>
      <p:ext uri="{BB962C8B-B14F-4D97-AF65-F5344CB8AC3E}">
        <p14:creationId xmlns:p14="http://schemas.microsoft.com/office/powerpoint/2010/main" val="392072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_NCHHSTP">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7" name="Title 1"/>
          <p:cNvSpPr>
            <a:spLocks noGrp="1"/>
          </p:cNvSpPr>
          <p:nvPr>
            <p:ph type="title"/>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p:nvSpPr>
        <p:spPr>
          <a:xfrm>
            <a:off x="609600" y="12020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11" name="TextBox 10"/>
          <p:cNvSpPr txBox="1"/>
          <p:nvPr userDrawn="1"/>
        </p:nvSpPr>
        <p:spPr>
          <a:xfrm>
            <a:off x="609600" y="120203"/>
            <a:ext cx="9204101" cy="830997"/>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a:p>
            <a:r>
              <a:rPr lang="en-US" sz="2400" b="1" dirty="0">
                <a:solidFill>
                  <a:schemeClr val="tx2">
                    <a:lumMod val="95000"/>
                  </a:schemeClr>
                </a:solidFill>
                <a:latin typeface="Calibri" panose="020F0502020204030204" pitchFamily="34" charset="0"/>
              </a:rPr>
              <a:t>Division</a:t>
            </a:r>
            <a:r>
              <a:rPr lang="en-US" sz="2400" b="1" baseline="0" dirty="0">
                <a:solidFill>
                  <a:schemeClr val="tx2">
                    <a:lumMod val="95000"/>
                  </a:schemeClr>
                </a:solidFill>
                <a:latin typeface="Calibri" panose="020F0502020204030204" pitchFamily="34" charset="0"/>
              </a:rPr>
              <a:t> of HIV/AIDS Prevention</a:t>
            </a:r>
            <a:endParaRPr lang="en-US" sz="2400" b="1" dirty="0">
              <a:solidFill>
                <a:schemeClr val="tx2">
                  <a:lumMod val="95000"/>
                </a:schemeClr>
              </a:solidFill>
              <a:latin typeface="Calibri" panose="020F0502020204030204" pitchFamily="34" charset="0"/>
            </a:endParaRPr>
          </a:p>
        </p:txBody>
      </p:sp>
    </p:spTree>
    <p:extLst>
      <p:ext uri="{BB962C8B-B14F-4D97-AF65-F5344CB8AC3E}">
        <p14:creationId xmlns:p14="http://schemas.microsoft.com/office/powerpoint/2010/main" val="347575482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187" y="6023492"/>
            <a:ext cx="1187116" cy="689872"/>
          </a:xfrm>
          <a:prstGeom prst="rect">
            <a:avLst/>
          </a:prstGeom>
        </p:spPr>
      </p:pic>
    </p:spTree>
    <p:extLst>
      <p:ext uri="{BB962C8B-B14F-4D97-AF65-F5344CB8AC3E}">
        <p14:creationId xmlns:p14="http://schemas.microsoft.com/office/powerpoint/2010/main" val="242169336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
        <p:nvSpPr>
          <p:cNvPr id="6" name="Content Placeholder 2"/>
          <p:cNvSpPr>
            <a:spLocks noGrp="1"/>
          </p:cNvSpPr>
          <p:nvPr>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Tree>
    <p:extLst>
      <p:ext uri="{BB962C8B-B14F-4D97-AF65-F5344CB8AC3E}">
        <p14:creationId xmlns:p14="http://schemas.microsoft.com/office/powerpoint/2010/main" val="389962194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endParaRPr lang="en-US" dirty="0"/>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948863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7" name="Title 1"/>
          <p:cNvSpPr>
            <a:spLocks noGrp="1"/>
          </p:cNvSpPr>
          <p:nvPr>
            <p:ph type="title"/>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313291654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470" y="5764372"/>
            <a:ext cx="1582821" cy="919829"/>
          </a:xfrm>
          <a:prstGeom prst="rect">
            <a:avLst/>
          </a:prstGeom>
        </p:spPr>
      </p:pic>
    </p:spTree>
    <p:extLst>
      <p:ext uri="{BB962C8B-B14F-4D97-AF65-F5344CB8AC3E}">
        <p14:creationId xmlns:p14="http://schemas.microsoft.com/office/powerpoint/2010/main" val="415469280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470" y="5764372"/>
            <a:ext cx="1582821" cy="919829"/>
          </a:xfrm>
          <a:prstGeom prst="rect">
            <a:avLst/>
          </a:prstGeom>
        </p:spPr>
      </p:pic>
    </p:spTree>
    <p:extLst>
      <p:ext uri="{BB962C8B-B14F-4D97-AF65-F5344CB8AC3E}">
        <p14:creationId xmlns:p14="http://schemas.microsoft.com/office/powerpoint/2010/main" val="97001700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1109912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476420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fade/>
  </p:transition>
  <p:txStyles>
    <p:title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1" fontAlgn="base" hangingPunct="1">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1" fontAlgn="base" hangingPunct="1">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04781951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descr="Estimated HIV Incidence and Prevalence in the United States, 2010–2019&#10;&#10;For all slides in this series, the following notes apply:&#10; &#10;All data in this report (except numbers of diagnosed cases) are estimated (i.e., have been statistically adjusted).&#10;&#10;Estimates of HIV incidence and persons living with HIV infection (diagnosed and undiagnosed; prevalence) were based on HIV surveillance data from the 50 states, the District of Columbia, and Puerto Rico for persons aged ≥13 years. Numbers of persons aged ≥13 years living with diagnosed infection are reported numbers, not estimates. These numbers are based on diagnosed cases with vital status information reported to CDC through December 2020. &#10;&#10;Differences in estimated numbers of HIV infections for the years 2010 and 2019 were assessed by the z test. Differences were deemed statistically significant when P &lt;.05. Differences that were not statistically significant were deemed ‘stable’.&#10;&#10;Prevalence estimates for the year 2019 are preliminary and based on deaths reported to CDC through December 2020. &#10;&#10;All data presented in this slide set are from the same dataset (reported to CDC through December 2020) and CD4 depletion model used for the HIV Supplemental Surveillance Report “Estimated HIV Incidence and Prevalence in the United States 2015–2019”. Please see the Commentary and Technical Notes for information on the methods used to produce the estimates. The report can be found at: https://www.cdc.gov/hiv/library/reports/hiv-surveillance.html &#10;&#10;&#10;&#10;"/>
          <p:cNvSpPr>
            <a:spLocks noGrp="1"/>
          </p:cNvSpPr>
          <p:nvPr>
            <p:ph type="title"/>
          </p:nvPr>
        </p:nvSpPr>
        <p:spPr>
          <a:xfrm>
            <a:off x="457201" y="1640069"/>
            <a:ext cx="11211969" cy="5065531"/>
          </a:xfrm>
        </p:spPr>
        <p:txBody>
          <a:bodyPr/>
          <a:lstStyle/>
          <a:p>
            <a:pPr algn="ctr">
              <a:lnSpc>
                <a:spcPct val="100000"/>
              </a:lnSpc>
            </a:pPr>
            <a:r>
              <a:rPr lang="en-US" altLang="en-US" sz="4800" dirty="0"/>
              <a:t>Estimated HIV Incidence and Prevalence in the United States, 2010–2019</a:t>
            </a:r>
          </a:p>
        </p:txBody>
      </p:sp>
    </p:spTree>
    <p:extLst>
      <p:ext uri="{BB962C8B-B14F-4D97-AF65-F5344CB8AC3E}">
        <p14:creationId xmlns:p14="http://schemas.microsoft.com/office/powerpoint/2010/main" val="399535241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61" y="88603"/>
            <a:ext cx="12109939" cy="1143000"/>
          </a:xfrm>
        </p:spPr>
        <p:txBody>
          <a:bodyPr/>
          <a:lstStyle/>
          <a:p>
            <a:pPr algn="ctr">
              <a:lnSpc>
                <a:spcPts val="3467"/>
              </a:lnSpc>
            </a:pPr>
            <a:r>
              <a:rPr lang="en-US" sz="2667" dirty="0"/>
              <a:t>Estimated HIV Incidence among Persons Aged ≥13 Years, by Transmission Category 2010–2019—United States</a:t>
            </a:r>
          </a:p>
        </p:txBody>
      </p:sp>
      <p:pic>
        <p:nvPicPr>
          <p:cNvPr id="4" name="Picture 3" descr="This slide presents estimated HIV incidence among persons aged ≥13 years by transmission category in the United States from 2010 through 2019. .&#10; &#10;The annual number of HIV infections in 2019, compared with 2010, decreased among persons with infection attributed to heterosexual contact (−24%). The annual numbers remained stable among persons with infection attributed to injection drug use (IDU), male-to-male sexual contact (MMSC), and MMSC and IDU.&#10;&#10;In 2019, the largest percentage of HIV infections were attributed to MMSC (66%), followed by heterosexual contact (22%).  &#10;&#10;Estimates were derived from a CD4 depletion model using HIV surveillance data. Estimates are rounded to the nearest 100 for estimates &gt;1,000 and to the nearest 10 for estimates ≤1,000 to reflect model uncertainty. Data have been statistically adjusted to account for missing transmission category.&#10;&#10;Heterosexual contact is with a person known to have, or with a risk factor for, HIV infection.&#10;&#10;An asterisk (*) next to the trend line indicates that the difference in the estimate for 2019 from the 2010 estimate was deemed statistically significant (P &lt; .05). Differences that were not statistically significant were deemed ‘stable’.&#10;&#10;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https://www.cdc.gov/hiv/library/reports/hiv-surveillance.html &#10;">
            <a:extLst>
              <a:ext uri="{FF2B5EF4-FFF2-40B4-BE49-F238E27FC236}">
                <a16:creationId xmlns:a16="http://schemas.microsoft.com/office/drawing/2014/main" id="{32AED40C-CFD5-4F36-A23B-9101D789D07C}"/>
              </a:ext>
            </a:extLst>
          </p:cNvPr>
          <p:cNvPicPr>
            <a:picLocks noChangeAspect="1"/>
          </p:cNvPicPr>
          <p:nvPr/>
        </p:nvPicPr>
        <p:blipFill>
          <a:blip r:embed="rId3"/>
          <a:stretch>
            <a:fillRect/>
          </a:stretch>
        </p:blipFill>
        <p:spPr>
          <a:xfrm>
            <a:off x="82061" y="1344988"/>
            <a:ext cx="11619983" cy="4572396"/>
          </a:xfrm>
          <a:prstGeom prst="rect">
            <a:avLst/>
          </a:prstGeom>
        </p:spPr>
      </p:pic>
      <p:sp>
        <p:nvSpPr>
          <p:cNvPr id="11" name="TextBox 10"/>
          <p:cNvSpPr txBox="1"/>
          <p:nvPr/>
        </p:nvSpPr>
        <p:spPr>
          <a:xfrm>
            <a:off x="1248725" y="6030769"/>
            <a:ext cx="10727581" cy="646331"/>
          </a:xfrm>
          <a:prstGeom prst="rect">
            <a:avLst/>
          </a:prstGeom>
          <a:noFill/>
        </p:spPr>
        <p:txBody>
          <a:bodyPr wrap="square" rtlCol="0">
            <a:spAutoFit/>
          </a:bodyPr>
          <a:lstStyle/>
          <a:p>
            <a:pPr lvl="0">
              <a:defRPr/>
            </a:pPr>
            <a:r>
              <a:rPr kumimoji="0" lang="en-US" sz="12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Note. </a:t>
            </a:r>
            <a:r>
              <a:rPr lang="en-US" sz="1200" dirty="0">
                <a:solidFill>
                  <a:schemeClr val="accent4">
                    <a:lumMod val="75000"/>
                  </a:schemeClr>
                </a:solidFill>
                <a:latin typeface="Calibri" panose="020F0502020204030204" pitchFamily="34" charset="0"/>
              </a:rPr>
              <a:t>Estimates were derived from a CD4 depletion model using HIV surveillance data</a:t>
            </a:r>
            <a:r>
              <a:rPr kumimoji="0" lang="en-US" sz="12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rPr>
              <a:t>.</a:t>
            </a:r>
            <a:r>
              <a:rPr lang="en-US" sz="1200" dirty="0">
                <a:solidFill>
                  <a:schemeClr val="accent4">
                    <a:lumMod val="75000"/>
                  </a:schemeClr>
                </a:solidFill>
                <a:latin typeface="Calibri" panose="020F0502020204030204" pitchFamily="34" charset="0"/>
              </a:rPr>
              <a:t> Data have been statistically adjusted to account for missing transmission category. Heterosexual contact is with a person known to have, or with a risk factor for, HIV infection.</a:t>
            </a:r>
          </a:p>
          <a:p>
            <a:pPr>
              <a:defRPr/>
            </a:pPr>
            <a:r>
              <a:rPr lang="en-US" sz="1200" dirty="0">
                <a:solidFill>
                  <a:schemeClr val="accent4">
                    <a:lumMod val="75000"/>
                  </a:schemeClr>
                </a:solidFill>
                <a:latin typeface="Calibri" panose="020F0502020204030204" pitchFamily="34" charset="0"/>
              </a:rPr>
              <a:t>* Difference from the 2010 estimate was deemed statistically significant (P &lt; .05).			</a:t>
            </a:r>
            <a:endParaRPr kumimoji="0" lang="en-US" sz="12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1778785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5363" y="269306"/>
            <a:ext cx="11981275" cy="1267965"/>
          </a:xfrm>
        </p:spPr>
        <p:txBody>
          <a:bodyPr/>
          <a:lstStyle/>
          <a:p>
            <a:pPr algn="ctr">
              <a:lnSpc>
                <a:spcPts val="3467"/>
              </a:lnSpc>
            </a:pPr>
            <a:r>
              <a:rPr lang="en-US" sz="2667" dirty="0"/>
              <a:t>Estimated HIV Incidence among Males Aged ≥13 Years </a:t>
            </a:r>
            <a:br>
              <a:rPr lang="en-US" sz="2667" dirty="0"/>
            </a:br>
            <a:r>
              <a:rPr lang="en-US" sz="2667" dirty="0"/>
              <a:t>by Race/Ethnicity, 2010–2019—United States</a:t>
            </a:r>
            <a:br>
              <a:rPr lang="en-US" sz="3200" dirty="0"/>
            </a:br>
            <a:endParaRPr lang="en-US" sz="3200" dirty="0"/>
          </a:p>
        </p:txBody>
      </p:sp>
      <p:pic>
        <p:nvPicPr>
          <p:cNvPr id="4" name="Picture 3" descr="This slide presents estimated HIV incidence among males aged ≥13 years by race/ethnicity in the United States from 2010 through 2019.  &#10;&#10;Among males, the annual number of HIV infections in 2019, compared with 2010, decreased among White males (−22%). The number of infections in 2010 and 2019 remained stable among Hispanic/Latino and Black/African American males.&#10;&#10;In 2019, Black/African American males accounted for the largest percentage of HIV infections among males (38%). &#10;&#10;Estimates were derived from a CD4 depletion model using HIV surveillance data. Estimates are rounded to the nearest 100 for estimates &gt;1,000 and to the nearest 10 for estimates ≤1,000 to reflect model uncertainty.&#10;&#10;Hispanic/Latino males can be of any race.&#10;&#10;An asterisk (*) next to the trend line indicates that the difference in the estimate for 2019 from the 2010 estimate was deemed statistically significant (P &lt; .05). Differences that were not statistically significant were deemed ‘stable’.&#10;&#10;Data for other races are not shown because estimates do not meet the standard of reliability.&#10;&#10;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https://www.cdc.gov/hiv/library/reports/hiv-surveillance.html ">
            <a:extLst>
              <a:ext uri="{FF2B5EF4-FFF2-40B4-BE49-F238E27FC236}">
                <a16:creationId xmlns:a16="http://schemas.microsoft.com/office/drawing/2014/main" id="{48E2D07F-B48D-49DB-9DCB-141819A98CF1}"/>
              </a:ext>
            </a:extLst>
          </p:cNvPr>
          <p:cNvPicPr>
            <a:picLocks noChangeAspect="1"/>
          </p:cNvPicPr>
          <p:nvPr/>
        </p:nvPicPr>
        <p:blipFill>
          <a:blip r:embed="rId3"/>
          <a:stretch>
            <a:fillRect/>
          </a:stretch>
        </p:blipFill>
        <p:spPr>
          <a:xfrm>
            <a:off x="414035" y="664224"/>
            <a:ext cx="11363929" cy="5529551"/>
          </a:xfrm>
          <a:prstGeom prst="rect">
            <a:avLst/>
          </a:prstGeom>
        </p:spPr>
      </p:pic>
      <p:sp>
        <p:nvSpPr>
          <p:cNvPr id="8" name="TextBox 7"/>
          <p:cNvSpPr txBox="1"/>
          <p:nvPr/>
        </p:nvSpPr>
        <p:spPr>
          <a:xfrm>
            <a:off x="1275400" y="6097523"/>
            <a:ext cx="10502564" cy="646331"/>
          </a:xfrm>
          <a:prstGeom prst="rect">
            <a:avLst/>
          </a:prstGeom>
          <a:noFill/>
        </p:spPr>
        <p:txBody>
          <a:bodyPr wrap="square" rtlCol="0">
            <a:spAutoFit/>
          </a:bodyPr>
          <a:lstStyle/>
          <a:p>
            <a:pPr lvl="0">
              <a:defRPr/>
            </a:pPr>
            <a:r>
              <a:rPr kumimoji="0" lang="en-US" sz="12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Note. </a:t>
            </a:r>
            <a:r>
              <a:rPr lang="en-US" sz="1200" dirty="0">
                <a:solidFill>
                  <a:schemeClr val="accent4">
                    <a:lumMod val="75000"/>
                  </a:schemeClr>
                </a:solidFill>
                <a:latin typeface="Calibri" panose="020F0502020204030204" pitchFamily="34" charset="0"/>
              </a:rPr>
              <a:t>Estimates were derived from a CD4 depletion model using HIV surveillance data</a:t>
            </a:r>
            <a:r>
              <a:rPr kumimoji="0" lang="en-US" sz="12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rPr>
              <a:t>. Hispanic/Latino males can be of any race.</a:t>
            </a:r>
          </a:p>
          <a:p>
            <a:pPr lvl="0">
              <a:defRPr/>
            </a:pPr>
            <a:r>
              <a:rPr lang="en-US" sz="1200" dirty="0">
                <a:solidFill>
                  <a:schemeClr val="accent4">
                    <a:lumMod val="75000"/>
                  </a:schemeClr>
                </a:solidFill>
                <a:latin typeface="Calibri" panose="020F0502020204030204" pitchFamily="34" charset="0"/>
              </a:rPr>
              <a:t>* Difference from the 2010 estimate was deemed statistically significant (P &lt; .05).</a:t>
            </a:r>
          </a:p>
          <a:p>
            <a:pPr lvl="0">
              <a:defRPr/>
            </a:pPr>
            <a:endParaRPr kumimoji="0" lang="en-US" sz="12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7753238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5363" y="269306"/>
            <a:ext cx="11981275" cy="1267965"/>
          </a:xfrm>
        </p:spPr>
        <p:txBody>
          <a:bodyPr/>
          <a:lstStyle/>
          <a:p>
            <a:pPr algn="ctr">
              <a:lnSpc>
                <a:spcPts val="3467"/>
              </a:lnSpc>
            </a:pPr>
            <a:r>
              <a:rPr lang="en-US" sz="2667" dirty="0"/>
              <a:t>Estimated HIV Incidence among Females Aged ≥13 Years </a:t>
            </a:r>
            <a:br>
              <a:rPr lang="en-US" sz="2667" dirty="0"/>
            </a:br>
            <a:r>
              <a:rPr lang="en-US" sz="2667" dirty="0"/>
              <a:t>by Race/Ethnicity, 2010–2019—United States</a:t>
            </a:r>
            <a:br>
              <a:rPr lang="en-US" sz="3200" dirty="0"/>
            </a:br>
            <a:endParaRPr lang="en-US" sz="3200" dirty="0"/>
          </a:p>
        </p:txBody>
      </p:sp>
      <p:pic>
        <p:nvPicPr>
          <p:cNvPr id="3" name="Picture 2" descr="This slide presents estimated HIV incidence among females aged ≥13 years by race/ethnicity in the United States from 2010 through 2019.  &#10;&#10;Among females, the annual number of HIV infections in 2019, compared with 2010, decreased among Black/African American females (−29%). The number of infections in 2010 and 2019 remained stable among Hispanic/Latino and White females.    &#10;&#10;In 2019, Black/African American females accounted for the largest percentage of HIV infections among females (53%). &#10;&#10;Estimates were derived from a CD4 depletion model using HIV surveillance data. Estimates are rounded to the nearest 100 for estimates &gt;1,000 and to the nearest 10 for estimates ≤1,000 to reflect model uncertainty.&#10;&#10;Hispanic/Latino females can be of any race.&#10;&#10;Data for other races are not shown because estimates do not meet the standard of reliability.&#10;&#10;An asterisk (*) next to the trend line indicates that the difference in the estimate for 2019 from the 2010 estimate was deemed statistically significant (P &lt; .05). Differences that were not statistically significant were deemed ‘stable’.&#10;&#10;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https://www.cdc.gov/hiv/library/reports/hiv-surveillance.html ">
            <a:extLst>
              <a:ext uri="{FF2B5EF4-FFF2-40B4-BE49-F238E27FC236}">
                <a16:creationId xmlns:a16="http://schemas.microsoft.com/office/drawing/2014/main" id="{B1CBBC5E-353E-4EE0-B969-1D5E559C43DF}"/>
              </a:ext>
            </a:extLst>
          </p:cNvPr>
          <p:cNvPicPr>
            <a:picLocks noChangeAspect="1"/>
          </p:cNvPicPr>
          <p:nvPr/>
        </p:nvPicPr>
        <p:blipFill>
          <a:blip r:embed="rId3"/>
          <a:stretch>
            <a:fillRect/>
          </a:stretch>
        </p:blipFill>
        <p:spPr>
          <a:xfrm>
            <a:off x="499387" y="664224"/>
            <a:ext cx="11193226" cy="5529551"/>
          </a:xfrm>
          <a:prstGeom prst="rect">
            <a:avLst/>
          </a:prstGeom>
        </p:spPr>
      </p:pic>
      <p:sp>
        <p:nvSpPr>
          <p:cNvPr id="10" name="TextBox 9"/>
          <p:cNvSpPr txBox="1"/>
          <p:nvPr/>
        </p:nvSpPr>
        <p:spPr>
          <a:xfrm>
            <a:off x="1304948" y="6118270"/>
            <a:ext cx="10502564" cy="461665"/>
          </a:xfrm>
          <a:prstGeom prst="rect">
            <a:avLst/>
          </a:prstGeom>
          <a:noFill/>
        </p:spPr>
        <p:txBody>
          <a:bodyPr wrap="square" rtlCol="0">
            <a:spAutoFit/>
          </a:bodyPr>
          <a:lstStyle/>
          <a:p>
            <a:pPr lvl="0">
              <a:defRPr/>
            </a:pPr>
            <a:r>
              <a:rPr kumimoji="0" lang="en-US" sz="12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Note. </a:t>
            </a:r>
            <a:r>
              <a:rPr lang="en-US" sz="1200" dirty="0">
                <a:solidFill>
                  <a:schemeClr val="accent4">
                    <a:lumMod val="75000"/>
                  </a:schemeClr>
                </a:solidFill>
                <a:latin typeface="Calibri" panose="020F0502020204030204" pitchFamily="34" charset="0"/>
              </a:rPr>
              <a:t>Estimates were derived from a CD4 depletion model using HIV surveillance data</a:t>
            </a:r>
            <a:r>
              <a:rPr kumimoji="0" lang="en-US" sz="12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rPr>
              <a:t>. Hispanic/Latino females can be of any race.</a:t>
            </a:r>
          </a:p>
          <a:p>
            <a:pPr>
              <a:defRPr/>
            </a:pPr>
            <a:r>
              <a:rPr lang="en-US" sz="1200" dirty="0">
                <a:solidFill>
                  <a:schemeClr val="accent4">
                    <a:lumMod val="75000"/>
                  </a:schemeClr>
                </a:solidFill>
                <a:latin typeface="Calibri" panose="020F0502020204030204" pitchFamily="34" charset="0"/>
              </a:rPr>
              <a:t>* Difference from the 2010 estimate was deemed statistically significant (P &lt; .05).</a:t>
            </a:r>
            <a:endParaRPr kumimoji="0" lang="en-US" sz="12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1602434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744" y="-47467"/>
            <a:ext cx="10972800" cy="1143000"/>
          </a:xfrm>
        </p:spPr>
        <p:txBody>
          <a:bodyPr/>
          <a:lstStyle/>
          <a:p>
            <a:pPr algn="ctr">
              <a:lnSpc>
                <a:spcPts val="3467"/>
              </a:lnSpc>
            </a:pPr>
            <a:r>
              <a:rPr lang="en-US" sz="2667" dirty="0"/>
              <a:t>Estimated HIV Incidence among Black/African American Males</a:t>
            </a:r>
            <a:br>
              <a:rPr lang="en-US" sz="2667" dirty="0"/>
            </a:br>
            <a:r>
              <a:rPr lang="en-US" sz="2667" dirty="0"/>
              <a:t>Aged ≥13 Years, by Age, 2010–2019—United States</a:t>
            </a:r>
          </a:p>
        </p:txBody>
      </p:sp>
      <p:pic>
        <p:nvPicPr>
          <p:cNvPr id="3" name="Picture 2" descr="This slide presents estimated HIV incidence among Black/African American males aged ≥13 years by age in the United States from 2010 through 2019.  &#10;&#10;The annual number of HIV infections in 2019, compared with 2010, increased among Black/African American males aged 25–34 years (70%), but decreased among those aged 13–24 years (−45%) and 45–54 years (−46%); numbers remained stable among those aged 35–44 and ≥55 years. &#10;&#10;In 2019, the largest percentage of HIV infections among Black/African American males was among those aged 25–34 years (42%), followed by those aged 13–24 years (28%).    &#10;&#10;Estimates were derived from a CD4 depletion model using HIV surveillance data. Estimates are rounded to the nearest 100 for estimates &gt;1,000 and to the nearest 10 for estimates ≤1,000 to reflect model uncertainty.&#10;&#10;An asterisk (*) next to the trend line indicates that the difference in the estimate for 2019 from the 2010 estimate was deemed statistically significant (P &lt; .05). Differences that were not statistically significant were deemed ‘stable’.&#10;&#10;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https://www.cdc.gov/hiv/library/reports/hiv-surveillance.html ">
            <a:extLst>
              <a:ext uri="{FF2B5EF4-FFF2-40B4-BE49-F238E27FC236}">
                <a16:creationId xmlns:a16="http://schemas.microsoft.com/office/drawing/2014/main" id="{BDEAC41B-E4B4-4259-8CCC-7ABAF0E87282}"/>
              </a:ext>
            </a:extLst>
          </p:cNvPr>
          <p:cNvPicPr>
            <a:picLocks noChangeAspect="1"/>
          </p:cNvPicPr>
          <p:nvPr/>
        </p:nvPicPr>
        <p:blipFill>
          <a:blip r:embed="rId3"/>
          <a:stretch>
            <a:fillRect/>
          </a:stretch>
        </p:blipFill>
        <p:spPr>
          <a:xfrm>
            <a:off x="490242" y="1348088"/>
            <a:ext cx="11211516" cy="4767485"/>
          </a:xfrm>
          <a:prstGeom prst="rect">
            <a:avLst/>
          </a:prstGeom>
        </p:spPr>
      </p:pic>
      <p:sp>
        <p:nvSpPr>
          <p:cNvPr id="12" name="TextBox 11"/>
          <p:cNvSpPr txBox="1"/>
          <p:nvPr/>
        </p:nvSpPr>
        <p:spPr>
          <a:xfrm>
            <a:off x="1295897" y="6115573"/>
            <a:ext cx="10502564" cy="461665"/>
          </a:xfrm>
          <a:prstGeom prst="rect">
            <a:avLst/>
          </a:prstGeom>
          <a:noFill/>
        </p:spPr>
        <p:txBody>
          <a:bodyPr wrap="square" rtlCol="0">
            <a:spAutoFit/>
          </a:bodyPr>
          <a:lstStyle/>
          <a:p>
            <a:pPr lvl="0">
              <a:defRPr/>
            </a:pPr>
            <a:r>
              <a:rPr kumimoji="0" lang="en-US" sz="12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Note. </a:t>
            </a:r>
            <a:r>
              <a:rPr lang="en-US" sz="1200" dirty="0">
                <a:solidFill>
                  <a:schemeClr val="accent4">
                    <a:lumMod val="75000"/>
                  </a:schemeClr>
                </a:solidFill>
                <a:latin typeface="Calibri" panose="020F0502020204030204" pitchFamily="34" charset="0"/>
              </a:rPr>
              <a:t>Estimates were derived from a CD4 depletion model using HIV surveillance data</a:t>
            </a:r>
            <a:r>
              <a:rPr kumimoji="0" lang="en-US" sz="12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 Difference from the 2010 estimate was deemed statistically significant (P &lt; .05).</a:t>
            </a:r>
          </a:p>
        </p:txBody>
      </p:sp>
    </p:spTree>
    <p:extLst>
      <p:ext uri="{BB962C8B-B14F-4D97-AF65-F5344CB8AC3E}">
        <p14:creationId xmlns:p14="http://schemas.microsoft.com/office/powerpoint/2010/main" val="108125980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744" y="-7711"/>
            <a:ext cx="10972800" cy="1143000"/>
          </a:xfrm>
        </p:spPr>
        <p:txBody>
          <a:bodyPr/>
          <a:lstStyle/>
          <a:p>
            <a:pPr algn="ctr">
              <a:lnSpc>
                <a:spcPts val="3467"/>
              </a:lnSpc>
            </a:pPr>
            <a:r>
              <a:rPr lang="en-US" sz="2667" dirty="0"/>
              <a:t>Estimated HIV Incidence among Black/African American Females</a:t>
            </a:r>
            <a:br>
              <a:rPr lang="en-US" sz="2667" dirty="0"/>
            </a:br>
            <a:r>
              <a:rPr lang="en-US" sz="2667" dirty="0"/>
              <a:t>Aged ≥13 Years, by Age, 2010–2019—United States</a:t>
            </a:r>
          </a:p>
        </p:txBody>
      </p:sp>
      <p:pic>
        <p:nvPicPr>
          <p:cNvPr id="3" name="Picture 2" descr="This slide presents estimated HIV incidence among Black/African American females aged ≥13 years by age in the United States from 2010 through 2019. &#10;&#10;The annual number of HIV infections in 2019, compared with 2010, decreased among Black/African American females aged 13–24 years (−50%), 35–44 years (−32%), and 45–54 years (−45%); numbers remained stable among those aged 25–34 and ≥55 years.  &#10;&#10;In 2019, the largest percentage of HIV infections among Black/African American females was among those aged 25–34 years (28%), followed by those aged 35–44 years (20%). &#10;&#10;Estimates were derived from a CD4 depletion model using HIV surveillance data. Estimates are rounded to the nearest 100 for estimates &gt;1,000 and to the nearest 10 for estimates ≤1,000 to reflect model uncertainty.&#10;&#10;An asterisk (*) next to the trend line indicates that the difference in the estimate for 2019 from the 2010 estimate was deemed statistically significant (P &lt; .05). Differences that were not statistically significant were deemed ‘stable’.&#10;&#10;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https://www.cdc.gov/hiv/library/reports/hiv-surveillance.html ">
            <a:extLst>
              <a:ext uri="{FF2B5EF4-FFF2-40B4-BE49-F238E27FC236}">
                <a16:creationId xmlns:a16="http://schemas.microsoft.com/office/drawing/2014/main" id="{21A4A761-9FCC-46DE-B5E1-47C81F2329D3}"/>
              </a:ext>
            </a:extLst>
          </p:cNvPr>
          <p:cNvPicPr>
            <a:picLocks noChangeAspect="1"/>
          </p:cNvPicPr>
          <p:nvPr/>
        </p:nvPicPr>
        <p:blipFill>
          <a:blip r:embed="rId3"/>
          <a:stretch>
            <a:fillRect/>
          </a:stretch>
        </p:blipFill>
        <p:spPr>
          <a:xfrm>
            <a:off x="436131" y="1260534"/>
            <a:ext cx="11370025" cy="4962574"/>
          </a:xfrm>
          <a:prstGeom prst="rect">
            <a:avLst/>
          </a:prstGeom>
        </p:spPr>
      </p:pic>
      <p:sp>
        <p:nvSpPr>
          <p:cNvPr id="10" name="TextBox 9"/>
          <p:cNvSpPr txBox="1"/>
          <p:nvPr/>
        </p:nvSpPr>
        <p:spPr>
          <a:xfrm>
            <a:off x="1303592" y="6223108"/>
            <a:ext cx="10502564" cy="461665"/>
          </a:xfrm>
          <a:prstGeom prst="rect">
            <a:avLst/>
          </a:prstGeom>
          <a:noFill/>
        </p:spPr>
        <p:txBody>
          <a:bodyPr wrap="square" rtlCol="0">
            <a:spAutoFit/>
          </a:bodyPr>
          <a:lstStyle/>
          <a:p>
            <a:pPr lvl="0">
              <a:defRPr/>
            </a:pPr>
            <a:r>
              <a:rPr kumimoji="0" lang="en-US" sz="12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Note. </a:t>
            </a:r>
            <a:r>
              <a:rPr lang="en-US" sz="1200" dirty="0">
                <a:solidFill>
                  <a:schemeClr val="accent4">
                    <a:lumMod val="75000"/>
                  </a:schemeClr>
                </a:solidFill>
                <a:latin typeface="Calibri" panose="020F0502020204030204" pitchFamily="34" charset="0"/>
              </a:rPr>
              <a:t>Estimates were derived from a CD4 depletion model using HIV surveillance data</a:t>
            </a:r>
            <a:r>
              <a:rPr kumimoji="0" lang="en-US" sz="12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rPr>
              <a:t>.</a:t>
            </a:r>
          </a:p>
          <a:p>
            <a:pPr lvl="0">
              <a:defRPr/>
            </a:pPr>
            <a:r>
              <a:rPr lang="en-US" sz="1200" dirty="0">
                <a:solidFill>
                  <a:schemeClr val="accent4">
                    <a:lumMod val="75000"/>
                  </a:schemeClr>
                </a:solidFill>
                <a:latin typeface="Calibri" panose="020F0502020204030204" pitchFamily="34" charset="0"/>
              </a:rPr>
              <a:t> * Difference from the 2010 estimate was deemed statistically significant (P &lt; .05).`</a:t>
            </a:r>
            <a:endParaRPr kumimoji="0" lang="en-US" sz="12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1941194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744" y="-7711"/>
            <a:ext cx="10972800" cy="1143000"/>
          </a:xfrm>
        </p:spPr>
        <p:txBody>
          <a:bodyPr/>
          <a:lstStyle/>
          <a:p>
            <a:pPr algn="ctr">
              <a:lnSpc>
                <a:spcPts val="3467"/>
              </a:lnSpc>
            </a:pPr>
            <a:r>
              <a:rPr lang="en-US" sz="2667" dirty="0"/>
              <a:t>Estimated HIV Incidence among Hispanic/Latino Males Aged ≥13 Years </a:t>
            </a:r>
            <a:br>
              <a:rPr lang="en-US" sz="2667" dirty="0"/>
            </a:br>
            <a:r>
              <a:rPr lang="en-US" sz="2667" dirty="0"/>
              <a:t>by Age, 2010–2019—United States</a:t>
            </a:r>
          </a:p>
        </p:txBody>
      </p:sp>
      <p:pic>
        <p:nvPicPr>
          <p:cNvPr id="4" name="Picture 3" descr="This slide presents estimated HIV incidence among Hispanic/Latino males ≥13 years by age in the United States from 2010 through 2019.  &#10;&#10;The annual number of HIV infections in 2019, compared with 2010, increased among Hispanic/Latino males aged 25–34 years (56%), but decreased among those aged 13–24 years (−39%); numbers remained stable among those aged 35–44, 45–54, and ≥55 years. &#10;&#10;In 2019, the largest percentage of HIV infections among Hispanic/Latino males was among those aged 25–34 years (43%), followed by those aged 13–24 and 35–44 years (21%). &#10;&#10;Estimates were derived from a CD4 depletion model using HIV surveillance data. Estimates are rounded to the nearest 100 for estimates &gt;1,000 and to the nearest 10 for estimates ≤1,000 to reflect model uncertainty. &#10;&#10;Hispanic/Latino males can be of any race.&#10;&#10;An asterisk (*) next to the trend line indicates that the difference in the estimate for 2019 from the 2010 estimate was deemed statistically significant (P &lt; .05). Differences that were not statistically significant were deemed ‘stable’.&#10;&#10;Estimates for Hispanic/Latino males aged ≥55 years should be used with caution because the RSEs are 30%–50%.&#10;&#10;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https://www.cdc.gov/hiv/library/reports/hiv-surveillance.html ">
            <a:extLst>
              <a:ext uri="{FF2B5EF4-FFF2-40B4-BE49-F238E27FC236}">
                <a16:creationId xmlns:a16="http://schemas.microsoft.com/office/drawing/2014/main" id="{46C12324-9E1D-4C19-B890-49952E6A0478}"/>
              </a:ext>
            </a:extLst>
          </p:cNvPr>
          <p:cNvPicPr>
            <a:picLocks noChangeAspect="1"/>
          </p:cNvPicPr>
          <p:nvPr/>
        </p:nvPicPr>
        <p:blipFill>
          <a:blip r:embed="rId3"/>
          <a:stretch>
            <a:fillRect/>
          </a:stretch>
        </p:blipFill>
        <p:spPr>
          <a:xfrm>
            <a:off x="381262" y="1216149"/>
            <a:ext cx="11479763" cy="4767485"/>
          </a:xfrm>
          <a:prstGeom prst="rect">
            <a:avLst/>
          </a:prstGeom>
        </p:spPr>
      </p:pic>
      <p:sp>
        <p:nvSpPr>
          <p:cNvPr id="9" name="TextBox 8"/>
          <p:cNvSpPr txBox="1"/>
          <p:nvPr/>
        </p:nvSpPr>
        <p:spPr>
          <a:xfrm>
            <a:off x="1257314" y="6064494"/>
            <a:ext cx="10502564" cy="646331"/>
          </a:xfrm>
          <a:prstGeom prst="rect">
            <a:avLst/>
          </a:prstGeom>
          <a:noFill/>
        </p:spPr>
        <p:txBody>
          <a:bodyPr wrap="square" rtlCol="0">
            <a:spAutoFit/>
          </a:bodyPr>
          <a:lstStyle/>
          <a:p>
            <a:pPr lvl="0">
              <a:defRPr/>
            </a:pPr>
            <a:r>
              <a:rPr kumimoji="0" lang="en-US" sz="12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Note. </a:t>
            </a:r>
            <a:r>
              <a:rPr lang="en-US" sz="1200" dirty="0">
                <a:solidFill>
                  <a:schemeClr val="accent4">
                    <a:lumMod val="75000"/>
                  </a:schemeClr>
                </a:solidFill>
                <a:latin typeface="Calibri" panose="020F0502020204030204" pitchFamily="34" charset="0"/>
              </a:rPr>
              <a:t>Estimates were derived from a CD4 depletion model using HIV surveillance data</a:t>
            </a:r>
            <a:r>
              <a:rPr kumimoji="0" lang="en-US" sz="12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rPr>
              <a:t>. </a:t>
            </a:r>
            <a:r>
              <a:rPr lang="en-US" sz="1200" dirty="0">
                <a:solidFill>
                  <a:schemeClr val="accent4">
                    <a:lumMod val="75000"/>
                  </a:schemeClr>
                </a:solidFill>
                <a:latin typeface="Calibri" panose="020F0502020204030204" pitchFamily="34" charset="0"/>
              </a:rPr>
              <a:t>Hispanic/Latino males can be of any race.</a:t>
            </a:r>
            <a:endParaRPr kumimoji="0" lang="en-US" sz="12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endParaRPr>
          </a:p>
          <a:p>
            <a:pPr lvl="0">
              <a:defRPr/>
            </a:pPr>
            <a:r>
              <a:rPr lang="en-US" sz="1200" dirty="0">
                <a:solidFill>
                  <a:schemeClr val="accent4">
                    <a:lumMod val="75000"/>
                  </a:schemeClr>
                </a:solidFill>
                <a:latin typeface="Calibri" panose="020F0502020204030204" pitchFamily="34" charset="0"/>
              </a:rPr>
              <a:t>*Difference from the 2010 estimate was deemed statistically significant (P &lt; .05).</a:t>
            </a:r>
            <a:endParaRPr kumimoji="0" lang="en-US" sz="12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endParaRPr>
          </a:p>
          <a:p>
            <a:pPr lvl="0">
              <a:defRPr/>
            </a:pPr>
            <a:r>
              <a:rPr lang="en-US" sz="1200" dirty="0">
                <a:solidFill>
                  <a:schemeClr val="accent4">
                    <a:lumMod val="75000"/>
                  </a:schemeClr>
                </a:solidFill>
                <a:latin typeface="Calibri" panose="020F0502020204030204" pitchFamily="34" charset="0"/>
              </a:rPr>
              <a:t>†Estimates should be used with caution; relative standard errors are 30%–50%.</a:t>
            </a:r>
          </a:p>
        </p:txBody>
      </p:sp>
    </p:spTree>
    <p:extLst>
      <p:ext uri="{BB962C8B-B14F-4D97-AF65-F5344CB8AC3E}">
        <p14:creationId xmlns:p14="http://schemas.microsoft.com/office/powerpoint/2010/main" val="110197851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744" y="-7711"/>
            <a:ext cx="10972800" cy="1143000"/>
          </a:xfrm>
        </p:spPr>
        <p:txBody>
          <a:bodyPr/>
          <a:lstStyle/>
          <a:p>
            <a:pPr algn="ctr">
              <a:lnSpc>
                <a:spcPts val="3467"/>
              </a:lnSpc>
            </a:pPr>
            <a:r>
              <a:rPr lang="en-US" sz="2667" dirty="0"/>
              <a:t>Estimated HIV Incidence among White Males Aged ≥13 Years </a:t>
            </a:r>
            <a:br>
              <a:rPr lang="en-US" sz="2667" dirty="0"/>
            </a:br>
            <a:r>
              <a:rPr lang="en-US" sz="2667" dirty="0"/>
              <a:t>by Age, 2010–2019—United States</a:t>
            </a:r>
          </a:p>
        </p:txBody>
      </p:sp>
      <p:pic>
        <p:nvPicPr>
          <p:cNvPr id="3" name="Picture 2" descr="This slide presents estimated HIV incidence among White males aged ≥13 years by age in the United States from 2010 through 2019. &#10;&#10;In 2019, compared with 2010, the annual number of HIV infections decreased among White males aged 13–24 years (−56%) and 45–54 years (−46%).  The annual numbers of HIV infections remained stable among those aged 25–34, 35–44 and ≥55 years. &#10;&#10;In 2019, the largest percentage of HIV infections among White males was among those aged 25–34 years (39%), followed by those aged 35–44 years (23%). &#10;&#10;Estimates were derived from a CD4 depletion model using HIV surveillance data. Estimates are rounded to the nearest 100 for estimates &gt;1,000 and to the nearest 10 for estimates ≤1,000 to reflect model uncertainty.&#10;&#10;An asterisk (*) next to the trend line indicates that the difference in the estimate for 2019 from the 2010 estimate was deemed statistically significant (P &lt; .05). Differences that were not statistically significant were deemed ‘stable’.&#10;&#10;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https://www.cdc.gov/hiv/library/reports/hiv-surveillance.html &#10;">
            <a:extLst>
              <a:ext uri="{FF2B5EF4-FFF2-40B4-BE49-F238E27FC236}">
                <a16:creationId xmlns:a16="http://schemas.microsoft.com/office/drawing/2014/main" id="{8B0019C9-07DC-40C7-8410-CDED8EE9DFAE}"/>
              </a:ext>
            </a:extLst>
          </p:cNvPr>
          <p:cNvPicPr>
            <a:picLocks noChangeAspect="1"/>
          </p:cNvPicPr>
          <p:nvPr/>
        </p:nvPicPr>
        <p:blipFill>
          <a:blip r:embed="rId3"/>
          <a:stretch>
            <a:fillRect/>
          </a:stretch>
        </p:blipFill>
        <p:spPr>
          <a:xfrm>
            <a:off x="420132" y="1256106"/>
            <a:ext cx="11351736" cy="4761389"/>
          </a:xfrm>
          <a:prstGeom prst="rect">
            <a:avLst/>
          </a:prstGeom>
        </p:spPr>
      </p:pic>
      <p:sp>
        <p:nvSpPr>
          <p:cNvPr id="9" name="TextBox 8"/>
          <p:cNvSpPr txBox="1"/>
          <p:nvPr/>
        </p:nvSpPr>
        <p:spPr>
          <a:xfrm>
            <a:off x="1316086" y="6138312"/>
            <a:ext cx="105025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Note. Estimates were derived from a CD4 depletion model using HIV surveillance data.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*Difference from the 2010 estimate was deemed statistically significant (P &lt; .05).</a:t>
            </a:r>
          </a:p>
        </p:txBody>
      </p:sp>
    </p:spTree>
    <p:extLst>
      <p:ext uri="{BB962C8B-B14F-4D97-AF65-F5344CB8AC3E}">
        <p14:creationId xmlns:p14="http://schemas.microsoft.com/office/powerpoint/2010/main" val="4502319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8853"/>
            <a:ext cx="10972800" cy="1143000"/>
          </a:xfrm>
        </p:spPr>
        <p:txBody>
          <a:bodyPr/>
          <a:lstStyle/>
          <a:p>
            <a:pPr algn="ctr">
              <a:lnSpc>
                <a:spcPts val="3467"/>
              </a:lnSpc>
            </a:pPr>
            <a:r>
              <a:rPr lang="en-US" sz="2667" dirty="0"/>
              <a:t>Estimated HIV Incidence and Population among Persons Aged ≥13 Years </a:t>
            </a:r>
            <a:br>
              <a:rPr lang="en-US" sz="2667" dirty="0"/>
            </a:br>
            <a:r>
              <a:rPr lang="en-US" sz="2667" dirty="0"/>
              <a:t>by Race/Ethnicity, 2019—United States</a:t>
            </a:r>
          </a:p>
        </p:txBody>
      </p:sp>
      <p:pic>
        <p:nvPicPr>
          <p:cNvPr id="4" name="Picture 3" descr="This slide presents the comparison of the racial/ethnic distribution in the United States among persons aged ≥13 years estimated to be infected with HIV in 2019 and the racial/ethnic distribution of the general population. &#10;&#10;The lower bar illustrates the distribution of estimated numbers of HIV infections in 2019 by race/ethnicity in the United States. The upper bar shows the distribution of the population in the United States by race/ethnicity in 2019. &#10; &#10;In 2019, Black/African American persons made up approximately 12% of the population of the United States but accounted for 41% of HIV infections. White persons made up 62% of the population of the United States but accounted for 25% of HIV infections. Hispanic/Latino persons made up 17% of the population of the United States but accounted for 29% of HIV infections.&#10; &#10;Estimates were derived from a CD4 depletion model using HIV surveillance data. Estimates are rounded to the nearest 100 for estimates &gt;1,000 and to the nearest 10 for estimates ≤1,000 to reflect model uncertainty.&#10;&#10;Hispanic/Latino persons can be of any race. &#10;&#10;The estimated HIV incidence for American Indian/Alaskan Native persons should be used with caution because the RSE is 30%–50% .&#10;&#10;Incidence estimate is not provided for Native Hawaiian/other Pacific Islander persons because the RSE is &gt;50%.&#10;&#10;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https://www.cdc.gov/hiv/library/reports/hiv-surveillance.html ">
            <a:extLst>
              <a:ext uri="{FF2B5EF4-FFF2-40B4-BE49-F238E27FC236}">
                <a16:creationId xmlns:a16="http://schemas.microsoft.com/office/drawing/2014/main" id="{07051830-E397-403C-AD81-14085CD5C7D5}"/>
              </a:ext>
            </a:extLst>
          </p:cNvPr>
          <p:cNvPicPr>
            <a:picLocks noChangeAspect="1"/>
          </p:cNvPicPr>
          <p:nvPr/>
        </p:nvPicPr>
        <p:blipFill>
          <a:blip r:embed="rId3"/>
          <a:stretch>
            <a:fillRect/>
          </a:stretch>
        </p:blipFill>
        <p:spPr>
          <a:xfrm>
            <a:off x="407937" y="1002999"/>
            <a:ext cx="11376122" cy="5194242"/>
          </a:xfrm>
          <a:prstGeom prst="rect">
            <a:avLst/>
          </a:prstGeom>
        </p:spPr>
      </p:pic>
      <p:sp>
        <p:nvSpPr>
          <p:cNvPr id="7" name="Text Placeholder 3"/>
          <p:cNvSpPr txBox="1">
            <a:spLocks/>
          </p:cNvSpPr>
          <p:nvPr/>
        </p:nvSpPr>
        <p:spPr>
          <a:xfrm>
            <a:off x="1247017" y="6126093"/>
            <a:ext cx="9697963" cy="731907"/>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80990" indent="-380990">
              <a:lnSpc>
                <a:spcPts val="1200"/>
              </a:lnSpc>
              <a:spcBef>
                <a:spcPts val="0"/>
              </a:spcBef>
              <a:defRPr/>
            </a:pPr>
            <a:r>
              <a:rPr lang="en-US" sz="1200" dirty="0">
                <a:solidFill>
                  <a:srgbClr val="5F5F5F"/>
                </a:solidFill>
                <a:latin typeface="Calibri" panose="020F0502020204030204" pitchFamily="34" charset="0"/>
              </a:rPr>
              <a:t>Note. Estimates were derived from a CD4 depletion model using HIV surveillance data. Hispanic/Latino persons can be of any race. </a:t>
            </a:r>
          </a:p>
          <a:p>
            <a:pPr marL="380990" indent="-380990">
              <a:lnSpc>
                <a:spcPts val="1200"/>
              </a:lnSpc>
              <a:spcBef>
                <a:spcPts val="0"/>
              </a:spcBef>
              <a:defRPr/>
            </a:pPr>
            <a:r>
              <a:rPr lang="en-US" sz="1200" dirty="0">
                <a:solidFill>
                  <a:srgbClr val="5F5F5F"/>
                </a:solidFill>
                <a:latin typeface="Calibri" panose="020F0502020204030204" pitchFamily="34" charset="0"/>
              </a:rPr>
              <a:t>† Estimate should be used with caution; relative standard error is 30%–50%.</a:t>
            </a:r>
          </a:p>
          <a:p>
            <a:pPr marL="380990" indent="-380990">
              <a:lnSpc>
                <a:spcPts val="1200"/>
              </a:lnSpc>
              <a:spcBef>
                <a:spcPts val="0"/>
              </a:spcBef>
              <a:defRPr/>
            </a:pPr>
            <a:r>
              <a:rPr lang="en-US" sz="1200" dirty="0">
                <a:solidFill>
                  <a:srgbClr val="5F5F5F"/>
                </a:solidFill>
                <a:latin typeface="Calibri" panose="020F0502020204030204" pitchFamily="34" charset="0"/>
              </a:rPr>
              <a:t>‡ Incidence estimate is not provided for Native Hawaiians/other Pacific Islanders; relative standard error is &gt;50%.</a:t>
            </a:r>
          </a:p>
          <a:p>
            <a:pPr marL="380990" indent="-380990">
              <a:lnSpc>
                <a:spcPts val="1200"/>
              </a:lnSpc>
              <a:spcBef>
                <a:spcPts val="0"/>
              </a:spcBef>
              <a:defRPr/>
            </a:pPr>
            <a:endParaRPr lang="en-US" sz="1200" dirty="0">
              <a:solidFill>
                <a:srgbClr val="5F5F5F"/>
              </a:solidFill>
              <a:latin typeface="Calibri" panose="020F0502020204030204" pitchFamily="34" charset="0"/>
            </a:endParaRPr>
          </a:p>
        </p:txBody>
      </p:sp>
    </p:spTree>
    <p:extLst>
      <p:ext uri="{BB962C8B-B14F-4D97-AF65-F5344CB8AC3E}">
        <p14:creationId xmlns:p14="http://schemas.microsoft.com/office/powerpoint/2010/main" val="102079981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61" y="-86710"/>
            <a:ext cx="12109939" cy="1143000"/>
          </a:xfrm>
        </p:spPr>
        <p:txBody>
          <a:bodyPr/>
          <a:lstStyle/>
          <a:p>
            <a:pPr algn="ctr">
              <a:lnSpc>
                <a:spcPts val="3467"/>
              </a:lnSpc>
            </a:pPr>
            <a:r>
              <a:rPr lang="en-US" sz="2667" dirty="0"/>
              <a:t>Estimated HIV Incidence among Males Aged ≥13 Years </a:t>
            </a:r>
            <a:br>
              <a:rPr lang="en-US" sz="2667" dirty="0"/>
            </a:br>
            <a:r>
              <a:rPr lang="en-US" sz="2667" dirty="0"/>
              <a:t>by Transmission Category, 2010–2019—United States</a:t>
            </a:r>
          </a:p>
        </p:txBody>
      </p:sp>
      <p:pic>
        <p:nvPicPr>
          <p:cNvPr id="4" name="Picture 3" descr="This slide presents estimated HIV incidence among males aged ≥13 years by transmission category in the United States from 2010 through 2019. &#10; &#10;The annual number of HIV infections in 2019, compared to 2010, decreased among males with infection attributed to heterosexual contact (−29%). The number of infections remained stable among males with infection attributed to male-to-male sexual contact (MMSC), MMSC and injection drug use (IDU), and IDU.   &#10;&#10;In 2019, the largest percentages of HIV infections among males was among those with infection attributed to male-to-male sexual contact (81%).&#10; &#10;Estimates were derived from a CD4 depletion model using HIV surveillance data. Estimates are rounded to the nearest 100 for estimates &gt;1,000 and to the nearest 10 for estimates ≤1,000 to reflect model uncertainty. Data have been statistically adjusted to account for missing transmission category.&#10; &#10;Heterosexual contact is with a person known to have, or with a risk factor for, HIV infection.&#10;&#10;An asterisk (*) next to the trend line indicates that the difference in the estimate for 2019 from the 2010 estimate was deemed statistically significant (P &lt; .05). Differences that were not statistically significant were deemed ‘stable’.&#10;&#10;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https://www.cdc.gov/hiv/library/reports/hiv-surveillance.html &#10;&#10;">
            <a:extLst>
              <a:ext uri="{FF2B5EF4-FFF2-40B4-BE49-F238E27FC236}">
                <a16:creationId xmlns:a16="http://schemas.microsoft.com/office/drawing/2014/main" id="{EABB7768-F289-4226-A27C-197CEF9F0743}"/>
              </a:ext>
            </a:extLst>
          </p:cNvPr>
          <p:cNvPicPr>
            <a:picLocks noChangeAspect="1"/>
          </p:cNvPicPr>
          <p:nvPr/>
        </p:nvPicPr>
        <p:blipFill>
          <a:blip r:embed="rId3"/>
          <a:stretch>
            <a:fillRect/>
          </a:stretch>
        </p:blipFill>
        <p:spPr>
          <a:xfrm>
            <a:off x="407939" y="1149200"/>
            <a:ext cx="11376122" cy="4968671"/>
          </a:xfrm>
          <a:prstGeom prst="rect">
            <a:avLst/>
          </a:prstGeom>
        </p:spPr>
      </p:pic>
      <p:sp>
        <p:nvSpPr>
          <p:cNvPr id="11" name="TextBox 10"/>
          <p:cNvSpPr txBox="1"/>
          <p:nvPr/>
        </p:nvSpPr>
        <p:spPr>
          <a:xfrm>
            <a:off x="1387252" y="6029444"/>
            <a:ext cx="10502564" cy="692497"/>
          </a:xfrm>
          <a:prstGeom prst="rect">
            <a:avLst/>
          </a:prstGeom>
          <a:noFill/>
        </p:spPr>
        <p:txBody>
          <a:bodyPr wrap="square" rtlCol="0">
            <a:spAutoFit/>
          </a:bodyPr>
          <a:lstStyle/>
          <a:p>
            <a:pPr lvl="0">
              <a:defRPr/>
            </a:pP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rPr>
              <a:t>.</a:t>
            </a:r>
            <a:r>
              <a:rPr lang="en-US" sz="1300" dirty="0">
                <a:solidFill>
                  <a:schemeClr val="accent4">
                    <a:lumMod val="75000"/>
                  </a:schemeClr>
                </a:solidFill>
                <a:latin typeface="Calibri" panose="020F0502020204030204" pitchFamily="34" charset="0"/>
              </a:rPr>
              <a:t> Data have been statistically adjusted to account for missing transmission category. Heterosexual contact is with a person known to have, or with a risk factor for, HIV infection.	</a:t>
            </a:r>
            <a:endPar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 Difference from the 2010 estimate was deemed statistically significant (P &lt; .05).</a:t>
            </a:r>
          </a:p>
        </p:txBody>
      </p:sp>
    </p:spTree>
    <p:extLst>
      <p:ext uri="{BB962C8B-B14F-4D97-AF65-F5344CB8AC3E}">
        <p14:creationId xmlns:p14="http://schemas.microsoft.com/office/powerpoint/2010/main" val="394725967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61" y="88603"/>
            <a:ext cx="12109939" cy="1143000"/>
          </a:xfrm>
        </p:spPr>
        <p:txBody>
          <a:bodyPr/>
          <a:lstStyle/>
          <a:p>
            <a:pPr algn="ctr">
              <a:lnSpc>
                <a:spcPts val="3467"/>
              </a:lnSpc>
            </a:pPr>
            <a:r>
              <a:rPr lang="en-US" sz="2667" dirty="0"/>
              <a:t>Estimated HIV Incidence among Females Aged ≥13 Years </a:t>
            </a:r>
            <a:br>
              <a:rPr lang="en-US" sz="2667" dirty="0"/>
            </a:br>
            <a:r>
              <a:rPr lang="en-US" sz="2667" dirty="0"/>
              <a:t>by Transmission Category, 2010–2019—United States</a:t>
            </a:r>
          </a:p>
        </p:txBody>
      </p:sp>
      <p:pic>
        <p:nvPicPr>
          <p:cNvPr id="4" name="Picture 3" descr="This slide presents estimated HIV incidence among females ≥13 years by transmission category in the United States from 2010 through 2019. &#10; &#10;The estimated annual number of HIV infections in 2019, compared with 2010, decreased among females with infection attributed to heterosexual contact (−22%), but remained stable among those with infection attributed to injection drug use (IDU).&#10;&#10;In 2019, the percentages of HIV infections were attributed to heterosexual contact (83%), followed by IDU (17%).  &#10; &#10;Estimates were derived from a CD4 depletion model using HIV surveillance data. Estimates are rounded to the nearest 100 for estimates &gt;1,000 and to the nearest 10 for estimates ≤1,000 to reflect model uncertainty. Data have been statistically adjusted to account for missing transmission category.&#10; &#10;Heterosexual contact is with a person known to have, or with a risk factor for, HIV infection.&#10;&#10;An asterisk (*) next to the trend line indicates that the difference in the estimate for 2019 from the 2010 estimate was deemed statistically significant (P &lt; .05). Differences that were not statistically significant were deemed ‘stable’.&#10;&#10;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https://www.cdc.gov/hiv/library/reports/hiv-surveillance.html ">
            <a:extLst>
              <a:ext uri="{FF2B5EF4-FFF2-40B4-BE49-F238E27FC236}">
                <a16:creationId xmlns:a16="http://schemas.microsoft.com/office/drawing/2014/main" id="{0A050278-8173-4BF1-97EE-15A82E752DA4}"/>
              </a:ext>
            </a:extLst>
          </p:cNvPr>
          <p:cNvPicPr>
            <a:picLocks noChangeAspect="1"/>
          </p:cNvPicPr>
          <p:nvPr/>
        </p:nvPicPr>
        <p:blipFill>
          <a:blip r:embed="rId3"/>
          <a:stretch>
            <a:fillRect/>
          </a:stretch>
        </p:blipFill>
        <p:spPr>
          <a:xfrm>
            <a:off x="225043" y="1357837"/>
            <a:ext cx="11741914" cy="4541914"/>
          </a:xfrm>
          <a:prstGeom prst="rect">
            <a:avLst/>
          </a:prstGeom>
        </p:spPr>
      </p:pic>
      <p:sp>
        <p:nvSpPr>
          <p:cNvPr id="11" name="TextBox 10"/>
          <p:cNvSpPr txBox="1"/>
          <p:nvPr/>
        </p:nvSpPr>
        <p:spPr>
          <a:xfrm>
            <a:off x="1307983" y="6025985"/>
            <a:ext cx="10502564" cy="646331"/>
          </a:xfrm>
          <a:prstGeom prst="rect">
            <a:avLst/>
          </a:prstGeom>
          <a:noFill/>
        </p:spPr>
        <p:txBody>
          <a:bodyPr wrap="square" rtlCol="0">
            <a:spAutoFit/>
          </a:bodyPr>
          <a:lstStyle/>
          <a:p>
            <a:pPr lvl="0">
              <a:defRPr/>
            </a:pPr>
            <a:r>
              <a:rPr kumimoji="0" lang="en-US" sz="12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Note. </a:t>
            </a:r>
            <a:r>
              <a:rPr lang="en-US" sz="1200" dirty="0">
                <a:solidFill>
                  <a:schemeClr val="accent4">
                    <a:lumMod val="75000"/>
                  </a:schemeClr>
                </a:solidFill>
                <a:latin typeface="Calibri" panose="020F0502020204030204" pitchFamily="34" charset="0"/>
              </a:rPr>
              <a:t>Estimates were derived from a CD4 depletion model using HIV surveillance data</a:t>
            </a:r>
            <a:r>
              <a:rPr kumimoji="0" lang="en-US" sz="12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rPr>
              <a:t>. </a:t>
            </a:r>
            <a:r>
              <a:rPr lang="en-US" sz="1200" dirty="0">
                <a:solidFill>
                  <a:schemeClr val="accent4">
                    <a:lumMod val="75000"/>
                  </a:schemeClr>
                </a:solidFill>
                <a:latin typeface="Calibri" panose="020F0502020204030204" pitchFamily="34" charset="0"/>
              </a:rPr>
              <a:t>Data have been statistically adjusted to account for missing transmission category. Heterosexual contact is with a person known to have, or with a risk factor for, HIV infection.</a:t>
            </a:r>
            <a:endParaRPr kumimoji="0" lang="en-US" sz="12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 Difference from the 2010 estimate was deemed statistically significant (P &lt; .05).</a:t>
            </a:r>
          </a:p>
        </p:txBody>
      </p:sp>
    </p:spTree>
    <p:extLst>
      <p:ext uri="{BB962C8B-B14F-4D97-AF65-F5344CB8AC3E}">
        <p14:creationId xmlns:p14="http://schemas.microsoft.com/office/powerpoint/2010/main" val="182678426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7495"/>
            <a:ext cx="10972800" cy="614628"/>
          </a:xfrm>
        </p:spPr>
        <p:txBody>
          <a:bodyPr/>
          <a:lstStyle/>
          <a:p>
            <a:pPr algn="ctr"/>
            <a:r>
              <a:rPr lang="en-US" sz="2670" dirty="0"/>
              <a:t>Estimates of HIV Incidence and Prevalence </a:t>
            </a:r>
            <a:r>
              <a:rPr lang="en-US" sz="3200" dirty="0"/>
              <a:t>	</a:t>
            </a:r>
          </a:p>
        </p:txBody>
      </p:sp>
      <p:sp>
        <p:nvSpPr>
          <p:cNvPr id="3" name="Text Placeholder 2" descr="HIV incidence and prevalence estimates were calculated using data reported to the National HIV Surveillance System (NHSS) through December 2020 from the 50 states and the District of Columbia (and for jurisdiction-level estimates only, Puerto Rico) for adults and adolescents aged ≥13 years. &#10;&#10;Estimates were calculated using the first CD4 test after HIV diagnosis and a CD4 depletion model indicating disease progression.&#10;&#10;This CD4 model was used to provide estimates of HIV incidence, HIV prevalence (persons living with diagnosed or undiagnosed infection), and the percentage of diagnosed HIV infection.&#10;&#10;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https://www.cdc.gov/hiv/library/reports/hiv-surveillance.html &#10;&#10;&#10;"/>
          <p:cNvSpPr>
            <a:spLocks noGrp="1"/>
          </p:cNvSpPr>
          <p:nvPr>
            <p:ph type="body" sz="quarter" idx="10"/>
          </p:nvPr>
        </p:nvSpPr>
        <p:spPr>
          <a:xfrm>
            <a:off x="609600" y="742123"/>
            <a:ext cx="11208327" cy="4771696"/>
          </a:xfrm>
        </p:spPr>
        <p:txBody>
          <a:bodyPr/>
          <a:lstStyle/>
          <a:p>
            <a:r>
              <a:rPr lang="en-US" sz="2400" dirty="0"/>
              <a:t>Based on National HIV Surveillance System (NHSS) data reported through December 2020</a:t>
            </a:r>
            <a:endParaRPr lang="en-US" sz="2400" strike="sngStrike" dirty="0">
              <a:solidFill>
                <a:srgbClr val="FF0000"/>
              </a:solidFill>
            </a:endParaRPr>
          </a:p>
          <a:p>
            <a:pPr lvl="1"/>
            <a:r>
              <a:rPr lang="en-US" sz="2400" dirty="0"/>
              <a:t>Data from the 50 states and District of Columbia </a:t>
            </a:r>
            <a:r>
              <a:rPr lang="en-US" sz="2400" dirty="0">
                <a:solidFill>
                  <a:srgbClr val="5F5F5F"/>
                </a:solidFill>
              </a:rPr>
              <a:t>(and for jurisdiction-level estimates only, Puerto Rico)</a:t>
            </a:r>
            <a:endParaRPr lang="en-US" sz="2400" strike="sngStrike" dirty="0">
              <a:solidFill>
                <a:srgbClr val="5F5F5F"/>
              </a:solidFill>
            </a:endParaRPr>
          </a:p>
          <a:p>
            <a:pPr lvl="1"/>
            <a:r>
              <a:rPr lang="en-US" sz="2400" dirty="0"/>
              <a:t>Data for adults and adolescents aged ≥13 years </a:t>
            </a:r>
          </a:p>
          <a:p>
            <a:r>
              <a:rPr lang="en-US" sz="2400" dirty="0"/>
              <a:t>Calculated using the first CD4 test after HIV diagnosis and a CD4 depletion model indicating disease progression*</a:t>
            </a:r>
          </a:p>
          <a:p>
            <a:r>
              <a:rPr lang="en-US" sz="2400" dirty="0"/>
              <a:t>Provides the following estimates: </a:t>
            </a:r>
          </a:p>
          <a:p>
            <a:pPr lvl="1"/>
            <a:r>
              <a:rPr lang="en-US" sz="2400" dirty="0"/>
              <a:t>HIV incidence</a:t>
            </a:r>
          </a:p>
          <a:p>
            <a:pPr lvl="1"/>
            <a:r>
              <a:rPr lang="en-US" sz="2400" dirty="0"/>
              <a:t>HIV prevalence (persons living with diagnosed or undiagnosed infection)</a:t>
            </a:r>
          </a:p>
          <a:p>
            <a:pPr lvl="1"/>
            <a:r>
              <a:rPr lang="en-US" sz="2400" dirty="0"/>
              <a:t>Percentage of diagnosed HIV infection	</a:t>
            </a:r>
          </a:p>
        </p:txBody>
      </p:sp>
      <p:sp>
        <p:nvSpPr>
          <p:cNvPr id="4" name="TextBox 3"/>
          <p:cNvSpPr txBox="1"/>
          <p:nvPr/>
        </p:nvSpPr>
        <p:spPr>
          <a:xfrm>
            <a:off x="1474694" y="6169572"/>
            <a:ext cx="9242612" cy="461665"/>
          </a:xfrm>
          <a:prstGeom prst="rect">
            <a:avLst/>
          </a:prstGeom>
          <a:noFill/>
        </p:spPr>
        <p:txBody>
          <a:bodyPr wrap="square" rtlCol="0">
            <a:spAutoFit/>
          </a:bodyPr>
          <a:lstStyle/>
          <a:p>
            <a:r>
              <a:rPr lang="en-US" sz="1200" dirty="0">
                <a:solidFill>
                  <a:srgbClr val="000000"/>
                </a:solidFill>
                <a:latin typeface="Calibri" panose="020F0502020204030204" pitchFamily="34" charset="0"/>
              </a:rPr>
              <a:t>* Song R, Hall HI, Green TA, </a:t>
            </a:r>
            <a:r>
              <a:rPr lang="en-US" sz="1200" dirty="0" err="1">
                <a:solidFill>
                  <a:srgbClr val="000000"/>
                </a:solidFill>
                <a:latin typeface="Calibri" panose="020F0502020204030204" pitchFamily="34" charset="0"/>
              </a:rPr>
              <a:t>Szwarcwald</a:t>
            </a:r>
            <a:r>
              <a:rPr lang="en-US" sz="1200" dirty="0">
                <a:solidFill>
                  <a:srgbClr val="000000"/>
                </a:solidFill>
                <a:latin typeface="Calibri" panose="020F0502020204030204" pitchFamily="34" charset="0"/>
              </a:rPr>
              <a:t> CL, </a:t>
            </a:r>
            <a:r>
              <a:rPr lang="en-US" sz="1200" dirty="0" err="1">
                <a:solidFill>
                  <a:srgbClr val="000000"/>
                </a:solidFill>
                <a:latin typeface="Calibri" panose="020F0502020204030204" pitchFamily="34" charset="0"/>
              </a:rPr>
              <a:t>Pantazis</a:t>
            </a:r>
            <a:r>
              <a:rPr lang="en-US" sz="1200" dirty="0">
                <a:solidFill>
                  <a:srgbClr val="000000"/>
                </a:solidFill>
                <a:latin typeface="Calibri" panose="020F0502020204030204" pitchFamily="34" charset="0"/>
              </a:rPr>
              <a:t> N. Using CD4 data to estimate HIV incidence, prevalence, and percent of undiagnosed infections in the United States. J </a:t>
            </a:r>
            <a:r>
              <a:rPr lang="en-US" sz="1200" dirty="0" err="1">
                <a:solidFill>
                  <a:srgbClr val="000000"/>
                </a:solidFill>
                <a:latin typeface="Calibri" panose="020F0502020204030204" pitchFamily="34" charset="0"/>
              </a:rPr>
              <a:t>Acquir</a:t>
            </a:r>
            <a:r>
              <a:rPr lang="en-US" sz="1200" dirty="0">
                <a:solidFill>
                  <a:srgbClr val="000000"/>
                </a:solidFill>
                <a:latin typeface="Calibri" panose="020F0502020204030204" pitchFamily="34" charset="0"/>
              </a:rPr>
              <a:t> Immune </a:t>
            </a:r>
            <a:r>
              <a:rPr lang="en-US" sz="1200" dirty="0" err="1">
                <a:solidFill>
                  <a:srgbClr val="000000"/>
                </a:solidFill>
                <a:latin typeface="Calibri" panose="020F0502020204030204" pitchFamily="34" charset="0"/>
              </a:rPr>
              <a:t>Defic</a:t>
            </a:r>
            <a:r>
              <a:rPr lang="en-US" sz="1200" dirty="0">
                <a:solidFill>
                  <a:srgbClr val="000000"/>
                </a:solidFill>
                <a:latin typeface="Calibri" panose="020F0502020204030204" pitchFamily="34" charset="0"/>
              </a:rPr>
              <a:t> </a:t>
            </a:r>
            <a:r>
              <a:rPr lang="en-US" sz="1200" dirty="0" err="1">
                <a:solidFill>
                  <a:srgbClr val="000000"/>
                </a:solidFill>
                <a:latin typeface="Calibri" panose="020F0502020204030204" pitchFamily="34" charset="0"/>
              </a:rPr>
              <a:t>Syndr</a:t>
            </a:r>
            <a:r>
              <a:rPr lang="en-US" sz="1200" dirty="0">
                <a:solidFill>
                  <a:srgbClr val="000000"/>
                </a:solidFill>
                <a:latin typeface="Calibri" panose="020F0502020204030204" pitchFamily="34" charset="0"/>
              </a:rPr>
              <a:t> 2017;74(1):3–9. doi:10.1097/QAI.0000000000001151.</a:t>
            </a:r>
          </a:p>
        </p:txBody>
      </p:sp>
    </p:spTree>
    <p:extLst>
      <p:ext uri="{BB962C8B-B14F-4D97-AF65-F5344CB8AC3E}">
        <p14:creationId xmlns:p14="http://schemas.microsoft.com/office/powerpoint/2010/main" val="188246827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5363" y="269306"/>
            <a:ext cx="11981275" cy="1267965"/>
          </a:xfrm>
        </p:spPr>
        <p:txBody>
          <a:bodyPr/>
          <a:lstStyle/>
          <a:p>
            <a:pPr algn="ctr">
              <a:lnSpc>
                <a:spcPts val="3467"/>
              </a:lnSpc>
            </a:pPr>
            <a:r>
              <a:rPr lang="en-US" sz="2667" dirty="0"/>
              <a:t>Estimated HIV Incidence among Men Who Have Sex with Men Aged ≥13 Years</a:t>
            </a:r>
            <a:br>
              <a:rPr lang="en-US" sz="2667" dirty="0"/>
            </a:br>
            <a:r>
              <a:rPr lang="en-US" sz="2667" dirty="0"/>
              <a:t>by Race/Ethnicity, 2010–2019—United States</a:t>
            </a:r>
            <a:br>
              <a:rPr lang="en-US" sz="3200" dirty="0"/>
            </a:br>
            <a:endParaRPr lang="en-US" sz="3200" dirty="0"/>
          </a:p>
        </p:txBody>
      </p:sp>
      <p:pic>
        <p:nvPicPr>
          <p:cNvPr id="3" name="Picture 2" descr="This slide presents estimated HIV incidence among men who have sex with men (MSM) aged ≥13 years by race/ethnicity in the United States from 2010 through 2019. &#10;&#10;The annual number of HIV infections in 2019, compared with 2010, increased among decreased among White MSM (−32%). The number of infections remained stable among Hispanic/Latino and Black/African American MSM. &#10;&#10;In 2019, Black/African American MSM had the largest percentage (39%) of HIV infections among all MSM.  &#10;&#10;Estimates were derived from a CD4 depletion model using HIV surveillance data. Estimates are rounded to the nearest 100 for estimates &gt;1,000 and to the nearest 10 for estimates ≤1,000 to reflect model uncertainty. Data have been statistically adjusted to account for missing transmission category.&#10; &#10;Data on men who have sex with men do not include men with HIV infection attributed to male-to-male sexual contact and injection drug use. &#10;&#10;Hispanic/Latino males can be of any race. &#10;&#10;An asterisk (*) next to the trend line indicates that the difference in the estimate for 2019 from the 2010 estimate was deemed statistically significant (P &lt; .05). Differences that were not statistically significant were deemed ‘stable’.&#10;&#10;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https://www.cdc.gov/hiv/library/reports/hiv-surveillance.html ">
            <a:extLst>
              <a:ext uri="{FF2B5EF4-FFF2-40B4-BE49-F238E27FC236}">
                <a16:creationId xmlns:a16="http://schemas.microsoft.com/office/drawing/2014/main" id="{E405CAC5-7B09-4A95-AD45-E3A31B74AD24}"/>
              </a:ext>
            </a:extLst>
          </p:cNvPr>
          <p:cNvPicPr>
            <a:picLocks noChangeAspect="1"/>
          </p:cNvPicPr>
          <p:nvPr/>
        </p:nvPicPr>
        <p:blipFill>
          <a:blip r:embed="rId3"/>
          <a:stretch>
            <a:fillRect/>
          </a:stretch>
        </p:blipFill>
        <p:spPr>
          <a:xfrm>
            <a:off x="385104" y="841023"/>
            <a:ext cx="11150550" cy="5175953"/>
          </a:xfrm>
          <a:prstGeom prst="rect">
            <a:avLst/>
          </a:prstGeom>
        </p:spPr>
      </p:pic>
      <p:sp>
        <p:nvSpPr>
          <p:cNvPr id="10" name="TextBox 9"/>
          <p:cNvSpPr txBox="1"/>
          <p:nvPr/>
        </p:nvSpPr>
        <p:spPr>
          <a:xfrm>
            <a:off x="1263999" y="5885123"/>
            <a:ext cx="10271655" cy="830997"/>
          </a:xfrm>
          <a:prstGeom prst="rect">
            <a:avLst/>
          </a:prstGeom>
          <a:noFill/>
        </p:spPr>
        <p:txBody>
          <a:bodyPr wrap="square" rtlCol="0">
            <a:spAutoFit/>
          </a:bodyPr>
          <a:lstStyle/>
          <a:p>
            <a:pPr lvl="0">
              <a:defRPr/>
            </a:pPr>
            <a:r>
              <a:rPr kumimoji="0" lang="en-US" sz="12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Note. </a:t>
            </a:r>
            <a:r>
              <a:rPr lang="en-US" sz="1200" dirty="0">
                <a:solidFill>
                  <a:schemeClr val="accent4">
                    <a:lumMod val="75000"/>
                  </a:schemeClr>
                </a:solidFill>
                <a:latin typeface="Calibri" panose="020F0502020204030204" pitchFamily="34" charset="0"/>
              </a:rPr>
              <a:t>Estimates were derived from a CD4 depletion model using HIV surveillance data</a:t>
            </a:r>
            <a:r>
              <a:rPr kumimoji="0" lang="en-US" sz="12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rPr>
              <a:t>. </a:t>
            </a:r>
            <a:r>
              <a:rPr lang="en-US" sz="1200" dirty="0">
                <a:solidFill>
                  <a:schemeClr val="accent4">
                    <a:lumMod val="75000"/>
                  </a:schemeClr>
                </a:solidFill>
                <a:latin typeface="Calibri" panose="020F0502020204030204" pitchFamily="34" charset="0"/>
              </a:rPr>
              <a:t>Data have been statistically adjusted to account for missing transmission category. Data on men who have sex with men do not include men with HIV infection attributed to male-to-male sexual contact </a:t>
            </a:r>
            <a:r>
              <a:rPr lang="en-US" sz="1200" i="1" dirty="0">
                <a:solidFill>
                  <a:schemeClr val="accent4">
                    <a:lumMod val="75000"/>
                  </a:schemeClr>
                </a:solidFill>
                <a:latin typeface="Calibri" panose="020F0502020204030204" pitchFamily="34" charset="0"/>
              </a:rPr>
              <a:t>and</a:t>
            </a:r>
            <a:r>
              <a:rPr lang="en-US" sz="1200" dirty="0">
                <a:solidFill>
                  <a:schemeClr val="accent4">
                    <a:lumMod val="75000"/>
                  </a:schemeClr>
                </a:solidFill>
                <a:latin typeface="Calibri" panose="020F0502020204030204" pitchFamily="34" charset="0"/>
              </a:rPr>
              <a:t> injection drug use. </a:t>
            </a:r>
            <a:r>
              <a:rPr kumimoji="0" lang="en-US" sz="12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rPr>
              <a:t>Hispanic/Latino males can be of any race.</a:t>
            </a:r>
            <a:endParaRPr kumimoji="0" lang="en-US" sz="12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US" sz="1200" dirty="0">
                <a:solidFill>
                  <a:schemeClr val="accent4">
                    <a:lumMod val="75000"/>
                  </a:schemeClr>
                </a:solidFill>
                <a:latin typeface="Calibri" panose="020F0502020204030204" pitchFamily="34" charset="0"/>
              </a:rPr>
              <a:t>*Difference</a:t>
            </a:r>
            <a:r>
              <a:rPr kumimoji="0" lang="en-US" sz="12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 from the 2010 estimate was deemed statistically significant (P &lt; .05).</a:t>
            </a:r>
          </a:p>
        </p:txBody>
      </p:sp>
    </p:spTree>
    <p:extLst>
      <p:ext uri="{BB962C8B-B14F-4D97-AF65-F5344CB8AC3E}">
        <p14:creationId xmlns:p14="http://schemas.microsoft.com/office/powerpoint/2010/main" val="312747329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195" y="612947"/>
            <a:ext cx="9372923" cy="478517"/>
          </a:xfrm>
        </p:spPr>
        <p:txBody>
          <a:bodyPr/>
          <a:lstStyle/>
          <a:p>
            <a:pPr algn="ctr">
              <a:lnSpc>
                <a:spcPts val="3467"/>
              </a:lnSpc>
            </a:pPr>
            <a:r>
              <a:rPr lang="en-US" sz="2667" dirty="0"/>
              <a:t>Estimated HIV Incidence among Men who Have Sex with Men Aged ≥13 Years, by Age, 2010–2019—United States</a:t>
            </a:r>
          </a:p>
        </p:txBody>
      </p:sp>
      <p:pic>
        <p:nvPicPr>
          <p:cNvPr id="3" name="Picture 2" descr="This slide presents estimated HIV incidence among men who have sex with men (MSM) aged ≥13 years by age in the United States from 2010 through 2019.  &#10;&#10;The annual number of HIV infections in 2019, compared with 2010, increased among MSM aged 25–34 years (49%), but decreased among MSM aged 13–24 years (−45%) and 45–54 years (−31%). The number of infections remained stable among MSM aged 35–44 and ≥55 years. &#10;&#10;In 2019, the largest percentage of HIV infections among MSM was among those aged 25–34 years (43%), followed by those aged 13–24 years (25%). &#10;&#10;Estimates were derived from a CD4 depletion model using HIV surveillance data. Estimates are rounded to the nearest 100 for estimates &gt;1,000 and to the nearest 10 for estimates ≤1,000 to reflect model uncertainty. Data have been statistically adjusted to account for missing transmission category.&#10; &#10;Data on men who have sex with men do not include men with HIV infection attributed to male-to-male sexual contact and injection drug use. &#10;&#10;An asterisk (*) next to the trend line indicates that the difference in the estimate for 2019 from the 2010 estimate was deemed statistically significant (P &lt; .05). Differences that were not statistically significant were deemed ‘stable’.&#10;&#10;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https://www.cdc.gov/hiv/library/reports/hiv-surveillance.html ">
            <a:extLst>
              <a:ext uri="{FF2B5EF4-FFF2-40B4-BE49-F238E27FC236}">
                <a16:creationId xmlns:a16="http://schemas.microsoft.com/office/drawing/2014/main" id="{D2242855-56C7-4EC1-9C52-1E86E5E50594}"/>
              </a:ext>
            </a:extLst>
          </p:cNvPr>
          <p:cNvPicPr>
            <a:picLocks noChangeAspect="1"/>
          </p:cNvPicPr>
          <p:nvPr/>
        </p:nvPicPr>
        <p:blipFill>
          <a:blip r:embed="rId3"/>
          <a:stretch>
            <a:fillRect/>
          </a:stretch>
        </p:blipFill>
        <p:spPr>
          <a:xfrm>
            <a:off x="456367" y="1286191"/>
            <a:ext cx="11278578" cy="4767485"/>
          </a:xfrm>
          <a:prstGeom prst="rect">
            <a:avLst/>
          </a:prstGeom>
        </p:spPr>
      </p:pic>
      <p:sp>
        <p:nvSpPr>
          <p:cNvPr id="18" name="TextBox 17"/>
          <p:cNvSpPr txBox="1"/>
          <p:nvPr/>
        </p:nvSpPr>
        <p:spPr>
          <a:xfrm>
            <a:off x="1280241" y="6053676"/>
            <a:ext cx="10782805" cy="646331"/>
          </a:xfrm>
          <a:prstGeom prst="rect">
            <a:avLst/>
          </a:prstGeom>
          <a:noFill/>
        </p:spPr>
        <p:txBody>
          <a:bodyPr wrap="square" rtlCol="0">
            <a:spAutoFit/>
          </a:bodyPr>
          <a:lstStyle/>
          <a:p>
            <a:pPr lvl="0">
              <a:defRPr/>
            </a:pPr>
            <a:r>
              <a:rPr kumimoji="0" lang="en-US" sz="12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Note. </a:t>
            </a:r>
            <a:r>
              <a:rPr lang="en-US" sz="1200" dirty="0">
                <a:solidFill>
                  <a:schemeClr val="accent4">
                    <a:lumMod val="75000"/>
                  </a:schemeClr>
                </a:solidFill>
                <a:latin typeface="Calibri" panose="020F0502020204030204" pitchFamily="34" charset="0"/>
              </a:rPr>
              <a:t>Estimates were derived from a CD4 depletion model using HIV surveillance data</a:t>
            </a:r>
            <a:r>
              <a:rPr kumimoji="0" lang="en-US" sz="12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rPr>
              <a:t>. </a:t>
            </a:r>
            <a:r>
              <a:rPr lang="en-US" sz="1200" dirty="0">
                <a:solidFill>
                  <a:schemeClr val="accent4">
                    <a:lumMod val="75000"/>
                  </a:schemeClr>
                </a:solidFill>
                <a:latin typeface="Calibri" panose="020F0502020204030204" pitchFamily="34" charset="0"/>
              </a:rPr>
              <a:t>Data have been statistically adjusted to account for missing transmission category. Data on men who have sex with men do not include men with HIV infection attributed to male-to-male sexual contact and injection drug use.  </a:t>
            </a:r>
            <a:endParaRPr kumimoji="0" lang="en-US" sz="12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endParaRPr>
          </a:p>
          <a:p>
            <a:pPr lvl="0">
              <a:defRPr/>
            </a:pPr>
            <a:r>
              <a:rPr lang="en-US" sz="1200" dirty="0">
                <a:solidFill>
                  <a:schemeClr val="accent4">
                    <a:lumMod val="75000"/>
                  </a:schemeClr>
                </a:solidFill>
                <a:latin typeface="Calibri" panose="020F0502020204030204" pitchFamily="34" charset="0"/>
              </a:rPr>
              <a:t>*Difference from the 2010 estimate was deemed statistically significant (P &lt; .05).</a:t>
            </a:r>
          </a:p>
        </p:txBody>
      </p:sp>
    </p:spTree>
    <p:extLst>
      <p:ext uri="{BB962C8B-B14F-4D97-AF65-F5344CB8AC3E}">
        <p14:creationId xmlns:p14="http://schemas.microsoft.com/office/powerpoint/2010/main" val="179181380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55" y="-7711"/>
            <a:ext cx="11449889" cy="1143000"/>
          </a:xfrm>
        </p:spPr>
        <p:txBody>
          <a:bodyPr/>
          <a:lstStyle/>
          <a:p>
            <a:pPr algn="ctr">
              <a:lnSpc>
                <a:spcPts val="3467"/>
              </a:lnSpc>
            </a:pPr>
            <a:r>
              <a:rPr lang="en-US" sz="2667" dirty="0"/>
              <a:t>Estimated HIV Incidence among Black/African American Men who Have Sex with Men Aged ≥13 Years, by Age, 2010–2019—United States</a:t>
            </a:r>
          </a:p>
        </p:txBody>
      </p:sp>
      <p:pic>
        <p:nvPicPr>
          <p:cNvPr id="4" name="Picture 3" descr="This slide presents estimated HIV incidence among Black/African American men who have sex with men (MSM) aged ≥13 years by age in the United States from 2010 through 2019.  &#10;&#10;The annual number of HIV infections in 2019, compared with 2010, increased among Black/African American MSM aged 25–34 years (95%), but decreased among those aged 13–24 years (−43%); numbers remained stable among those aged 35–44 and 45–54 years. &#10;&#10;In 2019, the largest percentage of HIV infections among Black/African American MSM was among those aged 25–34 years (46%), followed by those aged 13–24 years (33%). &#10;&#10;Estimates were derived from a CD4 depletion model using HIV surveillance data. Estimates are rounded to the nearest 100 for estimates &gt;1,000 and to the nearest 10 for estimates ≤1,000 to reflect model uncertainty. Data have been statistically adjusted to account for missing transmission category.&#10; &#10;Data on men who have sex with men do not include men with HIV infection attributed to male-to-male sexual contact and injection drug use. &#10;&#10;An asterisk (*) next to the trend line indicates that the difference in the estimate for 2019 from the 2010 estimate was deemed statistically significant (P &lt; .05). Differences that were not statistically significant were deemed ‘stable’.&#10;&#10;Estimates for black/African American MSM aged ≥55 years should be used with caution because the RSEs are 30%–50%.&#10;&#10;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https://www.cdc.gov/hiv/library/reports/hiv-surveillance.html ">
            <a:extLst>
              <a:ext uri="{FF2B5EF4-FFF2-40B4-BE49-F238E27FC236}">
                <a16:creationId xmlns:a16="http://schemas.microsoft.com/office/drawing/2014/main" id="{2B92DBB8-ED7B-429F-9304-4BFACFFF2507}"/>
              </a:ext>
            </a:extLst>
          </p:cNvPr>
          <p:cNvPicPr>
            <a:picLocks noChangeAspect="1"/>
          </p:cNvPicPr>
          <p:nvPr/>
        </p:nvPicPr>
        <p:blipFill>
          <a:blip r:embed="rId3"/>
          <a:stretch>
            <a:fillRect/>
          </a:stretch>
        </p:blipFill>
        <p:spPr>
          <a:xfrm>
            <a:off x="298201" y="1261825"/>
            <a:ext cx="11595597" cy="4767485"/>
          </a:xfrm>
          <a:prstGeom prst="rect">
            <a:avLst/>
          </a:prstGeom>
        </p:spPr>
      </p:pic>
      <p:sp>
        <p:nvSpPr>
          <p:cNvPr id="18" name="TextBox 17"/>
          <p:cNvSpPr txBox="1"/>
          <p:nvPr/>
        </p:nvSpPr>
        <p:spPr>
          <a:xfrm>
            <a:off x="1304486" y="5903926"/>
            <a:ext cx="10303058" cy="1200329"/>
          </a:xfrm>
          <a:prstGeom prst="rect">
            <a:avLst/>
          </a:prstGeom>
          <a:noFill/>
        </p:spPr>
        <p:txBody>
          <a:bodyPr wrap="square" rtlCol="0">
            <a:spAutoFit/>
          </a:bodyPr>
          <a:lstStyle/>
          <a:p>
            <a:pPr lvl="0">
              <a:defRPr/>
            </a:pPr>
            <a:r>
              <a:rPr kumimoji="0" lang="en-US" sz="12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Note. </a:t>
            </a:r>
            <a:r>
              <a:rPr lang="en-US" sz="1200" dirty="0">
                <a:solidFill>
                  <a:schemeClr val="accent4">
                    <a:lumMod val="75000"/>
                  </a:schemeClr>
                </a:solidFill>
                <a:latin typeface="Calibri" panose="020F0502020204030204" pitchFamily="34" charset="0"/>
              </a:rPr>
              <a:t>Estimates were derived from a CD4 depletion model using HIV surveillance data</a:t>
            </a:r>
            <a:r>
              <a:rPr kumimoji="0" lang="en-US" sz="12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rPr>
              <a:t>. </a:t>
            </a:r>
            <a:r>
              <a:rPr lang="en-US" sz="1200" dirty="0">
                <a:solidFill>
                  <a:schemeClr val="accent4">
                    <a:lumMod val="75000"/>
                  </a:schemeClr>
                </a:solidFill>
                <a:latin typeface="Calibri" panose="020F0502020204030204" pitchFamily="34" charset="0"/>
              </a:rPr>
              <a:t>Data have been statistically adjusted to account for missing transmission category. Data on men who have sex with men do not include men with HIV infection attributed to male-to-male sexual contact and injection drug use. </a:t>
            </a:r>
            <a:endParaRPr kumimoji="0" lang="en-US" sz="12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endParaRPr>
          </a:p>
          <a:p>
            <a:pPr lvl="0">
              <a:defRPr/>
            </a:pPr>
            <a:r>
              <a:rPr lang="en-US" sz="1200" dirty="0">
                <a:solidFill>
                  <a:schemeClr val="accent4">
                    <a:lumMod val="75000"/>
                  </a:schemeClr>
                </a:solidFill>
                <a:latin typeface="Calibri" panose="020F0502020204030204" pitchFamily="34" charset="0"/>
              </a:rPr>
              <a:t>* Difference from the 2010 estimate was deemed statistically significant (P &lt; .05).</a:t>
            </a:r>
          </a:p>
          <a:p>
            <a:pPr lvl="0">
              <a:defRPr/>
            </a:pPr>
            <a:r>
              <a:rPr lang="en-US" sz="1200" dirty="0">
                <a:solidFill>
                  <a:schemeClr val="accent4">
                    <a:lumMod val="75000"/>
                  </a:schemeClr>
                </a:solidFill>
                <a:latin typeface="Calibri" panose="020F0502020204030204" pitchFamily="34" charset="0"/>
              </a:rPr>
              <a:t> †Estimates should be used with caution; relative standard errors are 30%–50%.</a:t>
            </a:r>
          </a:p>
          <a:p>
            <a:pPr lvl="0">
              <a:defRPr/>
            </a:pPr>
            <a:endParaRPr lang="en-US" sz="1200" dirty="0">
              <a:solidFill>
                <a:schemeClr val="accent4">
                  <a:lumMod val="75000"/>
                </a:schemeClr>
              </a:solidFill>
              <a:latin typeface="Calibri" panose="020F0502020204030204" pitchFamily="34" charset="0"/>
            </a:endParaRPr>
          </a:p>
          <a:p>
            <a:pPr lvl="0">
              <a:defRPr/>
            </a:pPr>
            <a:endParaRPr lang="en-US" sz="1200" dirty="0">
              <a:solidFill>
                <a:schemeClr val="accent4">
                  <a:lumMod val="75000"/>
                </a:schemeClr>
              </a:solidFill>
              <a:latin typeface="Calibri" panose="020F0502020204030204" pitchFamily="34" charset="0"/>
            </a:endParaRPr>
          </a:p>
        </p:txBody>
      </p:sp>
    </p:spTree>
    <p:extLst>
      <p:ext uri="{BB962C8B-B14F-4D97-AF65-F5344CB8AC3E}">
        <p14:creationId xmlns:p14="http://schemas.microsoft.com/office/powerpoint/2010/main" val="283433363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55" y="-15335"/>
            <a:ext cx="11449889" cy="1143000"/>
          </a:xfrm>
        </p:spPr>
        <p:txBody>
          <a:bodyPr/>
          <a:lstStyle/>
          <a:p>
            <a:pPr algn="ctr">
              <a:lnSpc>
                <a:spcPts val="3467"/>
              </a:lnSpc>
            </a:pPr>
            <a:r>
              <a:rPr lang="en-US" sz="2667" dirty="0"/>
              <a:t>Estimated HIV Incidence among Hispanic/Latino Men who Have Sex with Men Aged ≥13 Years, by Age, 2010–2019—United States</a:t>
            </a:r>
          </a:p>
        </p:txBody>
      </p:sp>
      <p:pic>
        <p:nvPicPr>
          <p:cNvPr id="4" name="Picture 3" descr="This slide presents estimated HIV incidence among Hispanic/Latino men who have sex with men (MSM) aged ≥13 years by age in the United States from 2010 through 2019.  &#10;&#10;The annual number of HIV infections in 2019, compared with 2010, increased among Hispanic/Latino MSM aged 25–34 years (67%), but decreased among those aged 13–24 years (−38%); numbers remained stable among those aged 35–44 and 45–54 years. &#10;&#10;In 2019 the largest percentage of HIV infections among Hispanic/Latino MSM was among those aged 25–34 years (44%), followed by those aged 13–24 years (23%).  &#10;&#10;Estimates were derived from a CD4 depletion model using HIV surveillance data. Estimates are rounded to the nearest 100 for estimates &gt;1,000 and to the nearest 10 for estimates ≤1,000 to reflect model uncertainty. Data have been statistically adjusted to account for missing transmission category.&#10; &#10;Data on men who have sex with men do not include men with HIV infection attributed to male-to-male sexual contact and injection drug use. Hispanic/Latino persons can be of any race.&#10;&#10;An asterisk (*) next to the trend line indicates that the difference in the estimate for 2019 from the 2010 estimate was deemed statistically significant (P &lt; .05). Differences that were not statistically significant were deemed ‘stable’.&#10;&#10;Estimates for Hispanic/Latino MSM aged ≥55 years should be used with caution because the RSEs are 30%–50%.&#10;&#10;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https://www.cdc.gov/hiv/library/reports/hiv-surveillance.html &#10;">
            <a:extLst>
              <a:ext uri="{FF2B5EF4-FFF2-40B4-BE49-F238E27FC236}">
                <a16:creationId xmlns:a16="http://schemas.microsoft.com/office/drawing/2014/main" id="{838FE66E-252C-41BA-BC6A-BB23345166CA}"/>
              </a:ext>
            </a:extLst>
          </p:cNvPr>
          <p:cNvPicPr>
            <a:picLocks noChangeAspect="1"/>
          </p:cNvPicPr>
          <p:nvPr/>
        </p:nvPicPr>
        <p:blipFill>
          <a:blip r:embed="rId3"/>
          <a:stretch>
            <a:fillRect/>
          </a:stretch>
        </p:blipFill>
        <p:spPr>
          <a:xfrm>
            <a:off x="301249" y="1127665"/>
            <a:ext cx="11589500" cy="4767485"/>
          </a:xfrm>
          <a:prstGeom prst="rect">
            <a:avLst/>
          </a:prstGeom>
        </p:spPr>
      </p:pic>
      <p:sp>
        <p:nvSpPr>
          <p:cNvPr id="18" name="TextBox 17"/>
          <p:cNvSpPr txBox="1"/>
          <p:nvPr/>
        </p:nvSpPr>
        <p:spPr>
          <a:xfrm>
            <a:off x="1223892" y="5767210"/>
            <a:ext cx="10411060" cy="1200329"/>
          </a:xfrm>
          <a:prstGeom prst="rect">
            <a:avLst/>
          </a:prstGeom>
          <a:noFill/>
        </p:spPr>
        <p:txBody>
          <a:bodyPr wrap="square" rtlCol="0">
            <a:spAutoFit/>
          </a:bodyPr>
          <a:lstStyle/>
          <a:p>
            <a:pPr lvl="0">
              <a:defRPr/>
            </a:pPr>
            <a:r>
              <a:rPr kumimoji="0" lang="en-US" sz="12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Note. </a:t>
            </a:r>
            <a:r>
              <a:rPr lang="en-US" sz="1200" dirty="0">
                <a:solidFill>
                  <a:schemeClr val="accent4">
                    <a:lumMod val="75000"/>
                  </a:schemeClr>
                </a:solidFill>
                <a:latin typeface="Calibri" panose="020F0502020204030204" pitchFamily="34" charset="0"/>
              </a:rPr>
              <a:t>Estimates were derived from a CD4 depletion model using HIV surveillance data</a:t>
            </a:r>
            <a:r>
              <a:rPr kumimoji="0" lang="en-US" sz="12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rPr>
              <a:t>. </a:t>
            </a:r>
            <a:r>
              <a:rPr lang="en-US" sz="1200" dirty="0">
                <a:solidFill>
                  <a:schemeClr val="accent4">
                    <a:lumMod val="75000"/>
                  </a:schemeClr>
                </a:solidFill>
                <a:latin typeface="Calibri" panose="020F0502020204030204" pitchFamily="34" charset="0"/>
              </a:rPr>
              <a:t>Data have been statistically adjusted to account for missing transmission category. Data on men who have sex with men do not include men with HIV infection attributed to male-to-male sexual contact and injection drug use. Hispanic/Latino males </a:t>
            </a:r>
            <a:r>
              <a:rPr kumimoji="0" lang="en-US" sz="12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rPr>
              <a:t>can be of any race.</a:t>
            </a:r>
          </a:p>
          <a:p>
            <a:pPr lvl="0">
              <a:defRPr/>
            </a:pPr>
            <a:r>
              <a:rPr lang="en-US" sz="1200" dirty="0">
                <a:solidFill>
                  <a:schemeClr val="accent4">
                    <a:lumMod val="75000"/>
                  </a:schemeClr>
                </a:solidFill>
                <a:latin typeface="Calibri" panose="020F0502020204030204" pitchFamily="34" charset="0"/>
              </a:rPr>
              <a:t>* Difference from the 2010 estimate was deemed statistically significant (P &lt; .05).</a:t>
            </a:r>
          </a:p>
          <a:p>
            <a:pPr lvl="0">
              <a:defRPr/>
            </a:pPr>
            <a:r>
              <a:rPr lang="en-US" sz="1200" dirty="0">
                <a:solidFill>
                  <a:schemeClr val="accent4">
                    <a:lumMod val="75000"/>
                  </a:schemeClr>
                </a:solidFill>
                <a:latin typeface="Calibri" panose="020F0502020204030204" pitchFamily="34" charset="0"/>
              </a:rPr>
              <a:t>† Estimates should be used with caution; relative standard errors are 30%–50%.</a:t>
            </a:r>
          </a:p>
          <a:p>
            <a:pPr lvl="0">
              <a:defRPr/>
            </a:pPr>
            <a:endParaRPr lang="en-US" sz="1200" dirty="0">
              <a:solidFill>
                <a:schemeClr val="accent4">
                  <a:lumMod val="75000"/>
                </a:schemeClr>
              </a:solidFill>
              <a:latin typeface="Calibri" panose="020F0502020204030204" pitchFamily="34" charset="0"/>
            </a:endParaRPr>
          </a:p>
        </p:txBody>
      </p:sp>
    </p:spTree>
    <p:extLst>
      <p:ext uri="{BB962C8B-B14F-4D97-AF65-F5344CB8AC3E}">
        <p14:creationId xmlns:p14="http://schemas.microsoft.com/office/powerpoint/2010/main" val="49445883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8805" y="-57147"/>
            <a:ext cx="10399922" cy="1242781"/>
          </a:xfrm>
        </p:spPr>
        <p:txBody>
          <a:bodyPr/>
          <a:lstStyle/>
          <a:p>
            <a:pPr algn="ctr">
              <a:lnSpc>
                <a:spcPts val="3467"/>
              </a:lnSpc>
            </a:pPr>
            <a:r>
              <a:rPr lang="en-US" sz="2667" dirty="0"/>
              <a:t>Estimated HIV Incidence among White Men who Have Sex with Men Aged ≥13 Years, by Age, 2010–2019—United States</a:t>
            </a:r>
          </a:p>
        </p:txBody>
      </p:sp>
      <p:pic>
        <p:nvPicPr>
          <p:cNvPr id="4" name="Picture 3" descr="This slide presents estimated HIV incidence among white men who have sex with men (MSM) aged ≥13 years by age in the United States from 2010 through 2019. &#10;&#10;The annual number of HIV infections in 2019, compared with 2010, decreased among White MSM aged 13–24 years (−56%), 35–44 years (−39%), and 45–54 years (−53%); numbers remained stable among White MSM aged 25–34 and ≥55 years. &#10;&#10;In 2019, the largest percentage of HIV infections among White MSM was among those aged 25–34 years (37%), followed by those aged 35–44 years (22%).    &#10;&#10;Estimates were derived from a CD4 depletion model using HIV surveillance data. Estimates are rounded to the nearest 100 for estimates &gt;1,000 and to the nearest 10 for estimates ≤1,000 to reflect model uncertainty. Data have been statistically adjusted to account for missing transmission category.&#10; &#10;Data on men who have sex with men do not include men with HIV infection attributed to male-to-male sexual contact and injection drug use. &#10;&#10;An asterisk (*) next to the trend line indicates that the difference in the estimate for 2019 from the 2010 estimate was deemed statistically significant (P &lt; .05). Differences that were not statistically significant were deemed ‘stable’.&#10;&#10;All data presented in this slide set are from the same dataset (reported to CDC through December 20120 and CD4 model used for the HIV Supplemental Surveillance Report “Estimated HIV Incidence and Prevalence in the United States 2015–2019”. Please see the Commentary and Technical Notes for information on the methods used to produce the estimates. The report can be found at: https://www.cdc.gov/hiv/library/reports/hiv-surveillance.html ">
            <a:extLst>
              <a:ext uri="{FF2B5EF4-FFF2-40B4-BE49-F238E27FC236}">
                <a16:creationId xmlns:a16="http://schemas.microsoft.com/office/drawing/2014/main" id="{BF7F99D6-B3D3-43DF-94FE-82A8737B8258}"/>
              </a:ext>
            </a:extLst>
          </p:cNvPr>
          <p:cNvPicPr>
            <a:picLocks noChangeAspect="1"/>
          </p:cNvPicPr>
          <p:nvPr/>
        </p:nvPicPr>
        <p:blipFill>
          <a:blip r:embed="rId3"/>
          <a:stretch>
            <a:fillRect/>
          </a:stretch>
        </p:blipFill>
        <p:spPr>
          <a:xfrm>
            <a:off x="371360" y="1285889"/>
            <a:ext cx="11449280" cy="4767485"/>
          </a:xfrm>
          <a:prstGeom prst="rect">
            <a:avLst/>
          </a:prstGeom>
        </p:spPr>
      </p:pic>
      <p:sp>
        <p:nvSpPr>
          <p:cNvPr id="19" name="TextBox 18"/>
          <p:cNvSpPr txBox="1"/>
          <p:nvPr/>
        </p:nvSpPr>
        <p:spPr>
          <a:xfrm>
            <a:off x="1281311" y="5937776"/>
            <a:ext cx="10761290" cy="646331"/>
          </a:xfrm>
          <a:prstGeom prst="rect">
            <a:avLst/>
          </a:prstGeom>
          <a:noFill/>
        </p:spPr>
        <p:txBody>
          <a:bodyPr wrap="square" rtlCol="0">
            <a:spAutoFit/>
          </a:bodyPr>
          <a:lstStyle/>
          <a:p>
            <a:pPr lvl="0">
              <a:defRPr/>
            </a:pPr>
            <a:r>
              <a:rPr kumimoji="0" lang="en-US" sz="12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Note. </a:t>
            </a:r>
            <a:r>
              <a:rPr lang="en-US" sz="1200" dirty="0">
                <a:solidFill>
                  <a:schemeClr val="accent4">
                    <a:lumMod val="75000"/>
                  </a:schemeClr>
                </a:solidFill>
                <a:latin typeface="Calibri" panose="020F0502020204030204" pitchFamily="34" charset="0"/>
              </a:rPr>
              <a:t>Estimates were derived from a CD4 depletion model using HIV surveillance data</a:t>
            </a:r>
            <a:r>
              <a:rPr kumimoji="0" lang="en-US" sz="12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rPr>
              <a:t>. </a:t>
            </a:r>
            <a:r>
              <a:rPr lang="en-US" sz="1200" dirty="0">
                <a:solidFill>
                  <a:schemeClr val="accent4">
                    <a:lumMod val="75000"/>
                  </a:schemeClr>
                </a:solidFill>
                <a:latin typeface="Calibri" panose="020F0502020204030204" pitchFamily="34" charset="0"/>
              </a:rPr>
              <a:t>Data have been statistically adjusted to account for missing transmission category. Data on men who have sex with men do not include men with HIV infection attributed to male-to-male sexual contact and injection drug use. </a:t>
            </a:r>
            <a:endParaRPr kumimoji="0" lang="en-US" sz="12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endParaRPr>
          </a:p>
          <a:p>
            <a:pPr lvl="0">
              <a:defRPr/>
            </a:pPr>
            <a:r>
              <a:rPr lang="en-US" sz="1200" dirty="0">
                <a:solidFill>
                  <a:schemeClr val="accent4">
                    <a:lumMod val="75000"/>
                  </a:schemeClr>
                </a:solidFill>
                <a:latin typeface="Calibri" panose="020F0502020204030204" pitchFamily="34" charset="0"/>
              </a:rPr>
              <a:t>* Difference from the 2010 estimate was deemed statistically significant (P &lt; .05).</a:t>
            </a:r>
          </a:p>
        </p:txBody>
      </p:sp>
    </p:spTree>
    <p:extLst>
      <p:ext uri="{BB962C8B-B14F-4D97-AF65-F5344CB8AC3E}">
        <p14:creationId xmlns:p14="http://schemas.microsoft.com/office/powerpoint/2010/main" val="185536109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57541F4-B27D-45B1-B017-B5EB67C8CE17}"/>
              </a:ext>
            </a:extLst>
          </p:cNvPr>
          <p:cNvSpPr>
            <a:spLocks noGrp="1"/>
          </p:cNvSpPr>
          <p:nvPr>
            <p:ph type="title"/>
          </p:nvPr>
        </p:nvSpPr>
        <p:spPr>
          <a:xfrm>
            <a:off x="453038" y="426531"/>
            <a:ext cx="11285924" cy="823679"/>
          </a:xfrm>
        </p:spPr>
        <p:txBody>
          <a:bodyPr>
            <a:normAutofit fontScale="90000"/>
          </a:bodyPr>
          <a:lstStyle/>
          <a:p>
            <a:pPr algn="ctr">
              <a:lnSpc>
                <a:spcPct val="100000"/>
              </a:lnSpc>
            </a:pPr>
            <a:r>
              <a:rPr lang="en-US" sz="2667" dirty="0"/>
              <a:t>Estimated HIV Incidence among Persons Aged ≥13 Years, by Area of Residence 2019—United States and Puerto Rico</a:t>
            </a:r>
            <a:br>
              <a:rPr lang="en-US" sz="2667" dirty="0"/>
            </a:br>
            <a:r>
              <a:rPr lang="en-US" sz="2667" dirty="0">
                <a:solidFill>
                  <a:srgbClr val="5F5F5F"/>
                </a:solidFill>
              </a:rPr>
              <a:t>Total = 34,800</a:t>
            </a:r>
            <a:r>
              <a:rPr lang="en-US" sz="2400" baseline="30000" dirty="0">
                <a:solidFill>
                  <a:schemeClr val="accent4">
                    <a:lumMod val="75000"/>
                  </a:schemeClr>
                </a:solidFill>
              </a:rPr>
              <a:t> †</a:t>
            </a:r>
            <a:endParaRPr lang="en-US" sz="2667" baseline="30000" dirty="0">
              <a:solidFill>
                <a:srgbClr val="5F5F5F"/>
              </a:solidFill>
            </a:endParaRPr>
          </a:p>
        </p:txBody>
      </p:sp>
      <p:pic>
        <p:nvPicPr>
          <p:cNvPr id="5" name="Picture 4" descr="This map presents estimates of HIV incidence for persons aged ≥13 years in the United States for 2019.  HIV incidence was highest in California, Florida, Georgia, Illinois, New York, North Carolina, and Texas.; these states accounted for approximately 55% of the estimated numbers of HIV infections.&#10;&#10;Estimates were derived from a CD4 depletion model using HIV surveillance data. Estimates were rounded to the nearest 100 for estimates &gt;1,000 and to the nearest 10 for estimates ≤1,000 to reflect model uncertainty. Estimates with a relative standard error (RSE) of 30%–50% are followed by an asterisk (*) and should be used with caution. Estimates with an RSE of &gt;50% are not shown.&#10;&#10;Estimates for the following jurisdictions should be interpreted with caution because they do not have laws requiring complete reporting of laboratory data or have incomplete reporting. Areas without laws: Idaho and New Jersey. Areas with incomplete  reporting: Kansas, Kentucky, Pennsylvania, Vermont, and Puerto Rico. &#10;&#10;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https://www.cdc.gov/hiv/library/reports/hiv-surveillance.html &#10;">
            <a:extLst>
              <a:ext uri="{FF2B5EF4-FFF2-40B4-BE49-F238E27FC236}">
                <a16:creationId xmlns:a16="http://schemas.microsoft.com/office/drawing/2014/main" id="{6B699FCE-BF52-4F3C-9236-A1D2118848E9}"/>
              </a:ext>
            </a:extLst>
          </p:cNvPr>
          <p:cNvPicPr>
            <a:picLocks noChangeAspect="1"/>
          </p:cNvPicPr>
          <p:nvPr/>
        </p:nvPicPr>
        <p:blipFill>
          <a:blip r:embed="rId3"/>
          <a:stretch>
            <a:fillRect/>
          </a:stretch>
        </p:blipFill>
        <p:spPr>
          <a:xfrm>
            <a:off x="1959930" y="866314"/>
            <a:ext cx="9571550" cy="5255207"/>
          </a:xfrm>
          <a:prstGeom prst="rect">
            <a:avLst/>
          </a:prstGeom>
        </p:spPr>
      </p:pic>
      <p:sp>
        <p:nvSpPr>
          <p:cNvPr id="20" name="TextBox 19">
            <a:extLst>
              <a:ext uri="{FF2B5EF4-FFF2-40B4-BE49-F238E27FC236}">
                <a16:creationId xmlns:a16="http://schemas.microsoft.com/office/drawing/2014/main" id="{6829BACC-2473-44A6-BAF4-1484F5DA9AF9}"/>
              </a:ext>
            </a:extLst>
          </p:cNvPr>
          <p:cNvSpPr txBox="1"/>
          <p:nvPr/>
        </p:nvSpPr>
        <p:spPr>
          <a:xfrm>
            <a:off x="1333229" y="6121521"/>
            <a:ext cx="9834624" cy="646331"/>
          </a:xfrm>
          <a:prstGeom prst="rect">
            <a:avLst/>
          </a:prstGeom>
          <a:noFill/>
        </p:spPr>
        <p:txBody>
          <a:bodyPr wrap="square" rtlCol="0">
            <a:spAutoFit/>
          </a:bodyPr>
          <a:lstStyle/>
          <a:p>
            <a:pPr marL="0" marR="0" lvl="0" indent="0" algn="l" defTabSz="1219170" rtl="0" eaLnBrk="1" fontAlgn="base"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Note. Estimates were derived from a CD4 depletion model using HIV surveillance data. Estimates rounded to the nearest 100 for estimates &gt;1,000 and to the nearest 10 for estimates ≤1,000 to reflect model uncertainty.  </a:t>
            </a:r>
          </a:p>
          <a:p>
            <a:pPr lvl="0" defTabSz="1219170" fontAlgn="base">
              <a:spcAft>
                <a:spcPct val="0"/>
              </a:spcAft>
              <a:defRPr/>
            </a:pPr>
            <a:r>
              <a:rPr lang="en-US" sz="1200" baseline="30000" dirty="0">
                <a:solidFill>
                  <a:srgbClr val="7F7F7F">
                    <a:lumMod val="75000"/>
                  </a:srgbClr>
                </a:solidFill>
                <a:latin typeface="Calibri" panose="020F0502020204030204" pitchFamily="34" charset="0"/>
              </a:rPr>
              <a:t>†</a:t>
            </a:r>
            <a:r>
              <a:rPr lang="en-US" sz="1200" dirty="0">
                <a:solidFill>
                  <a:srgbClr val="5F5F5F"/>
                </a:solidFill>
                <a:latin typeface="Calibri" panose="020F0502020204030204" pitchFamily="34" charset="0"/>
              </a:rPr>
              <a:t>Total estimate for the United States does not include data for Puerto Rico.</a:t>
            </a:r>
            <a:endParaRPr kumimoji="0" lang="en-US"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7094941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64F066D-3D23-4F08-9956-30E1B7779CC7}"/>
              </a:ext>
            </a:extLst>
          </p:cNvPr>
          <p:cNvSpPr>
            <a:spLocks noGrp="1"/>
          </p:cNvSpPr>
          <p:nvPr>
            <p:ph type="title"/>
          </p:nvPr>
        </p:nvSpPr>
        <p:spPr>
          <a:xfrm>
            <a:off x="195533" y="154983"/>
            <a:ext cx="11558035" cy="1208409"/>
          </a:xfrm>
        </p:spPr>
        <p:txBody>
          <a:bodyPr/>
          <a:lstStyle/>
          <a:p>
            <a:pPr algn="ctr">
              <a:lnSpc>
                <a:spcPct val="100000"/>
              </a:lnSpc>
            </a:pPr>
            <a:r>
              <a:rPr lang="en-US" sz="2667" dirty="0"/>
              <a:t>Estimated HIV Prevalence among Persons Aged ≥13 years, by Area </a:t>
            </a:r>
            <a:br>
              <a:rPr lang="en-US" sz="2667" dirty="0"/>
            </a:br>
            <a:r>
              <a:rPr lang="en-US" sz="2667" dirty="0"/>
              <a:t>of Residence 2019—United States and Puerto Rico</a:t>
            </a:r>
            <a:br>
              <a:rPr lang="en-US" sz="2667" dirty="0"/>
            </a:br>
            <a:r>
              <a:rPr lang="en-US" sz="2667" dirty="0">
                <a:solidFill>
                  <a:srgbClr val="5F5F5F"/>
                </a:solidFill>
              </a:rPr>
              <a:t>Total = 1,189,700</a:t>
            </a:r>
            <a:r>
              <a:rPr lang="en-US" sz="2400" baseline="30000" dirty="0">
                <a:solidFill>
                  <a:schemeClr val="accent4">
                    <a:lumMod val="75000"/>
                  </a:schemeClr>
                </a:solidFill>
              </a:rPr>
              <a:t> †</a:t>
            </a:r>
            <a:endParaRPr lang="en-US" sz="2667" dirty="0">
              <a:solidFill>
                <a:srgbClr val="5F5F5F"/>
              </a:solidFill>
            </a:endParaRPr>
          </a:p>
        </p:txBody>
      </p:sp>
      <p:pic>
        <p:nvPicPr>
          <p:cNvPr id="5" name="Picture 4" descr="This map presents estimates of HIV prevalence for persons aged ≥13 years in the United States for 2019. HIV prevalence was highest in California, Florida, Georgia,, Illinois, Louisiana, Maryland, New Jersey, New York, North Carolina, Pennsylvania, Texas, Ohio, and Virginia.&#10;&#10;Five states accounted for approximately 50% of persons living with HIV infection:  California, Florida, Georgia, New York, and Texas.&#10;&#10;Estimates for the year 2019 are preliminary and based on deaths reported to CDC through December 2020. Estimates for Kansas, Massachusetts, Mississippi, Nevada, North Dakota, and Vermont should be interpreted with caution due to incomplete death ascertainment. &#10;&#10;Estimates were derived from a CD4 depletion model using HIV surveillance data. Estimates were rounded to the nearest 100 for estimates &gt;1,000 and to the nearest 10 for estimates ≤1,000 to reflect model uncertainty. &#10;&#10;Estimates for the following jurisdictions should be interpreted with caution because they do not have laws requiring complete reporting of laboratory data or have incomplete reporting. Areas without laws: Idaho and New Jersey. Areas with incomplete reporting: Kansas, Kentucky, Pennsylvania, Puerto Rico, and Vermont.  &#10;&#10;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https://www.cdc.gov/hiv/library/reports/hiv-surveillance.html &#10;">
            <a:extLst>
              <a:ext uri="{FF2B5EF4-FFF2-40B4-BE49-F238E27FC236}">
                <a16:creationId xmlns:a16="http://schemas.microsoft.com/office/drawing/2014/main" id="{F01A19D9-2E70-4CC4-B060-4CA54AA911E6}"/>
              </a:ext>
            </a:extLst>
          </p:cNvPr>
          <p:cNvPicPr>
            <a:picLocks noChangeAspect="1"/>
          </p:cNvPicPr>
          <p:nvPr/>
        </p:nvPicPr>
        <p:blipFill>
          <a:blip r:embed="rId3"/>
          <a:stretch>
            <a:fillRect/>
          </a:stretch>
        </p:blipFill>
        <p:spPr>
          <a:xfrm>
            <a:off x="1557134" y="1094398"/>
            <a:ext cx="9077731" cy="4840644"/>
          </a:xfrm>
          <a:prstGeom prst="rect">
            <a:avLst/>
          </a:prstGeom>
        </p:spPr>
      </p:pic>
      <p:sp>
        <p:nvSpPr>
          <p:cNvPr id="18" name="TextBox 17">
            <a:extLst>
              <a:ext uri="{FF2B5EF4-FFF2-40B4-BE49-F238E27FC236}">
                <a16:creationId xmlns:a16="http://schemas.microsoft.com/office/drawing/2014/main" id="{D3175C14-3203-4D8F-BB6F-DCA94F300B81}"/>
              </a:ext>
            </a:extLst>
          </p:cNvPr>
          <p:cNvSpPr txBox="1"/>
          <p:nvPr/>
        </p:nvSpPr>
        <p:spPr>
          <a:xfrm>
            <a:off x="1215234" y="5935042"/>
            <a:ext cx="10638098" cy="1036117"/>
          </a:xfrm>
          <a:prstGeom prst="rect">
            <a:avLst/>
          </a:prstGeom>
          <a:noFill/>
        </p:spPr>
        <p:txBody>
          <a:bodyPr wrap="square" rtlCol="0">
            <a:spAutoFit/>
          </a:bodyPr>
          <a:lstStyle/>
          <a:p>
            <a:pPr lvl="0" defTabSz="1219170" fontAlgn="base">
              <a:spcAft>
                <a:spcPct val="0"/>
              </a:spcAft>
              <a:defRPr/>
            </a:pPr>
            <a:r>
              <a:rPr kumimoji="0" lang="en-US" sz="1200" b="0" i="0" u="none" strike="noStrike" kern="1200" cap="none" spc="0" normalizeH="0" baseline="0" noProof="0" dirty="0">
                <a:ln>
                  <a:noFill/>
                </a:ln>
                <a:solidFill>
                  <a:srgbClr val="5F5F5F"/>
                </a:solidFill>
                <a:effectLst/>
                <a:uLnTx/>
                <a:uFillTx/>
                <a:latin typeface="Calibri" panose="020F0502020204030204" pitchFamily="34" charset="0"/>
                <a:cs typeface="Calibri" panose="020F0502020204030204" pitchFamily="34" charset="0"/>
              </a:rPr>
              <a:t>Note. Estimates were derived from a CD4 depletion model using HIV surveillance data. Estimates rounded to the nearest 100 for estimates &gt;1,000 and to the nearest 10 for estimates ≤1,000 to reflect model uncertainty. Estimates for the year 2019 are preliminary and based on deaths reported to CDC through December 2020. Estimates should be interpreted with caution due to incomplete death ascertainment</a:t>
            </a:r>
            <a:r>
              <a:rPr lang="en-US" sz="1200" dirty="0">
                <a:solidFill>
                  <a:srgbClr val="5F5F5F"/>
                </a:solidFill>
                <a:latin typeface="Calibri" panose="020F0502020204030204" pitchFamily="34" charset="0"/>
                <a:cs typeface="Calibri" panose="020F0502020204030204" pitchFamily="34" charset="0"/>
              </a:rPr>
              <a:t> </a:t>
            </a:r>
            <a:r>
              <a:rPr lang="en-US" sz="1200" dirty="0">
                <a:solidFill>
                  <a:schemeClr val="accent4">
                    <a:lumMod val="75000"/>
                  </a:schemeClr>
                </a:solidFill>
                <a:latin typeface="Calibri" panose="020F0502020204030204" pitchFamily="34" charset="0"/>
                <a:cs typeface="Calibri" panose="020F0502020204030204" pitchFamily="34" charset="0"/>
              </a:rPr>
              <a:t>for Kansas, Massachusetts, Mississippi, Nevada, North Dakota, and Vermont. </a:t>
            </a:r>
          </a:p>
          <a:p>
            <a:pPr lvl="0" defTabSz="1219170" fontAlgn="base">
              <a:spcAft>
                <a:spcPct val="0"/>
              </a:spcAft>
              <a:defRPr/>
            </a:pPr>
            <a:r>
              <a:rPr lang="en-US" sz="1200" baseline="30000" dirty="0">
                <a:solidFill>
                  <a:srgbClr val="7F7F7F">
                    <a:lumMod val="75000"/>
                  </a:srgbClr>
                </a:solidFill>
                <a:latin typeface="Calibri" panose="020F0502020204030204" pitchFamily="34" charset="0"/>
              </a:rPr>
              <a:t>†</a:t>
            </a:r>
            <a:r>
              <a:rPr lang="en-US" sz="1200" dirty="0">
                <a:solidFill>
                  <a:srgbClr val="5F5F5F"/>
                </a:solidFill>
                <a:latin typeface="Calibri" panose="020F0502020204030204" pitchFamily="34" charset="0"/>
              </a:rPr>
              <a:t>Total estimate for the United States does not include data for Puerto Rico.</a:t>
            </a:r>
            <a:endParaRPr kumimoji="0" lang="en-US" sz="1200" i="0" u="none" strike="noStrike" kern="1200" cap="none" spc="0" normalizeH="0" baseline="0" noProof="0" dirty="0">
              <a:ln>
                <a:noFill/>
              </a:ln>
              <a:solidFill>
                <a:srgbClr val="5F5F5F"/>
              </a:solidFill>
              <a:effectLst/>
              <a:uLnTx/>
              <a:uFillTx/>
              <a:latin typeface="Calibri" panose="020F0502020204030204" pitchFamily="34" charset="0"/>
              <a:cs typeface="Calibri" panose="020F0502020204030204" pitchFamily="34" charset="0"/>
            </a:endParaRPr>
          </a:p>
          <a:p>
            <a:pPr marL="0" marR="0" lvl="0" indent="0" algn="l" defTabSz="1219170" rtl="0" eaLnBrk="1" fontAlgn="base" latinLnBrk="0" hangingPunct="1">
              <a:lnSpc>
                <a:spcPct val="100000"/>
              </a:lnSpc>
              <a:spcBef>
                <a:spcPts val="0"/>
              </a:spcBef>
              <a:spcAft>
                <a:spcPct val="0"/>
              </a:spcAft>
              <a:buClrTx/>
              <a:buSzTx/>
              <a:buFontTx/>
              <a:buNone/>
              <a:tabLst/>
              <a:defRPr/>
            </a:pPr>
            <a:endParaRPr kumimoji="0" lang="en-US" sz="1333" b="0" i="0" u="none" strike="noStrike" kern="1200" cap="none" spc="0" normalizeH="0" baseline="0" noProof="0" dirty="0">
              <a:ln>
                <a:noFill/>
              </a:ln>
              <a:solidFill>
                <a:srgbClr val="5F5F5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307704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9144B05-C5E0-4396-BA72-8F375285D26B}"/>
              </a:ext>
            </a:extLst>
          </p:cNvPr>
          <p:cNvSpPr>
            <a:spLocks noGrp="1"/>
          </p:cNvSpPr>
          <p:nvPr>
            <p:ph type="title"/>
          </p:nvPr>
        </p:nvSpPr>
        <p:spPr>
          <a:xfrm>
            <a:off x="420442" y="153275"/>
            <a:ext cx="11351115" cy="845121"/>
          </a:xfrm>
        </p:spPr>
        <p:txBody>
          <a:bodyPr/>
          <a:lstStyle/>
          <a:p>
            <a:pPr algn="ctr">
              <a:lnSpc>
                <a:spcPct val="100000"/>
              </a:lnSpc>
            </a:pPr>
            <a:r>
              <a:rPr lang="en-US" sz="2667" dirty="0"/>
              <a:t>Diagnosed Infection among Persons Aged ≥13 Years Living with Diagnosed or Undiagnosed HIV Infection, by Sex, 2019—United States</a:t>
            </a:r>
          </a:p>
        </p:txBody>
      </p:sp>
      <p:pic>
        <p:nvPicPr>
          <p:cNvPr id="3" name="Picture 2" descr="This graph presents percentages of persons aged ≥13 years with diagnosed HIV infection among estimated numbers of persons living with diagnosed or undiagnosed HIV in the United States at the end of 2019. Overall, an estimated 86.7% of persons living with HIV had received a diagnosis. The percentage of persons with diagnosed HIV was slightly higher among females (89.8%) than males (85.8%). &#10;&#10;Estimates for the year 2019 are preliminary and based on deaths reported to CDC through December 2020. &#10;&#10;Estimates were derived from a CD4 depletion model using HIV surveillance data.&#10;&#10;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https://www.cdc.gov/hiv/library/reports/hiv-surveillance.html &#10;">
            <a:extLst>
              <a:ext uri="{FF2B5EF4-FFF2-40B4-BE49-F238E27FC236}">
                <a16:creationId xmlns:a16="http://schemas.microsoft.com/office/drawing/2014/main" id="{CB61E415-9EF4-4FB1-9B29-349ED2E5FC3D}"/>
              </a:ext>
            </a:extLst>
          </p:cNvPr>
          <p:cNvPicPr>
            <a:picLocks noChangeAspect="1"/>
          </p:cNvPicPr>
          <p:nvPr/>
        </p:nvPicPr>
        <p:blipFill>
          <a:blip r:embed="rId3"/>
          <a:stretch>
            <a:fillRect/>
          </a:stretch>
        </p:blipFill>
        <p:spPr>
          <a:xfrm>
            <a:off x="609123" y="1305772"/>
            <a:ext cx="10973751" cy="4523624"/>
          </a:xfrm>
          <a:prstGeom prst="rect">
            <a:avLst/>
          </a:prstGeom>
        </p:spPr>
      </p:pic>
      <p:sp>
        <p:nvSpPr>
          <p:cNvPr id="24" name="TextBox 23">
            <a:extLst>
              <a:ext uri="{FF2B5EF4-FFF2-40B4-BE49-F238E27FC236}">
                <a16:creationId xmlns:a16="http://schemas.microsoft.com/office/drawing/2014/main" id="{69F94EFC-ACBC-48B7-808A-3AFE18C477DE}"/>
              </a:ext>
            </a:extLst>
          </p:cNvPr>
          <p:cNvSpPr txBox="1"/>
          <p:nvPr/>
        </p:nvSpPr>
        <p:spPr>
          <a:xfrm>
            <a:off x="1333052" y="6136773"/>
            <a:ext cx="10403075" cy="461665"/>
          </a:xfrm>
          <a:prstGeom prst="rect">
            <a:avLst/>
          </a:prstGeom>
          <a:noFill/>
        </p:spPr>
        <p:txBody>
          <a:bodyPr wrap="square" rtlCol="0">
            <a:spAutoFit/>
          </a:bodyPr>
          <a:lstStyle/>
          <a:p>
            <a:r>
              <a:rPr lang="en-US" sz="1200" dirty="0">
                <a:solidFill>
                  <a:srgbClr val="5F5F5F"/>
                </a:solidFill>
                <a:latin typeface="Calibri" panose="020F0502020204030204" pitchFamily="34" charset="0"/>
              </a:rPr>
              <a:t>Note. Estimates were derived from a CD4 depletion model using HIV surveillance data. Estimates for the year 2019 are preliminary and based on deaths reported to CDC through December 2020. </a:t>
            </a:r>
          </a:p>
        </p:txBody>
      </p:sp>
    </p:spTree>
    <p:extLst>
      <p:ext uri="{BB962C8B-B14F-4D97-AF65-F5344CB8AC3E}">
        <p14:creationId xmlns:p14="http://schemas.microsoft.com/office/powerpoint/2010/main" val="247842116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3EF373-E373-437D-B1F0-DD2B548FE6D0}"/>
              </a:ext>
            </a:extLst>
          </p:cNvPr>
          <p:cNvSpPr>
            <a:spLocks noGrp="1"/>
          </p:cNvSpPr>
          <p:nvPr>
            <p:ph type="title"/>
          </p:nvPr>
        </p:nvSpPr>
        <p:spPr>
          <a:xfrm>
            <a:off x="446148" y="172731"/>
            <a:ext cx="11116457" cy="778420"/>
          </a:xfrm>
        </p:spPr>
        <p:txBody>
          <a:bodyPr/>
          <a:lstStyle/>
          <a:p>
            <a:pPr algn="ctr">
              <a:lnSpc>
                <a:spcPct val="100000"/>
              </a:lnSpc>
            </a:pPr>
            <a:r>
              <a:rPr lang="en-US" sz="2667" dirty="0"/>
              <a:t>Diagnosed Infection among Persons Aged ≥13 Years Living with Diagnosed or Undiagnosed HIV Infection, by Age, 2019—United States</a:t>
            </a:r>
          </a:p>
        </p:txBody>
      </p:sp>
      <p:pic>
        <p:nvPicPr>
          <p:cNvPr id="4" name="Picture 3" descr="This graph presents percentages of persons aged ≥13 years with diagnosed HIV infection among estimated numbers of persons living with diagnosed or undiagnosed infection by age in the United States at the end of 2019. The percentage of persons with diagnosed HIV increased with age. Only 55.7% of persons aged 13 to 24 years had received a diagnosis, while 95.4% of persons aged ≥55 years had received a diagnosis.  &#10;&#10;Estimates for the year 2019 are preliminary and based on deaths reported to CDC through December 2020. &#10;&#10;Estimates were derived from a CD4 depletion model using HIV surveillance data.   &#10;&#10;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https://www.cdc.gov/hiv/library/reports/hiv-surveillance.html &#10;">
            <a:extLst>
              <a:ext uri="{FF2B5EF4-FFF2-40B4-BE49-F238E27FC236}">
                <a16:creationId xmlns:a16="http://schemas.microsoft.com/office/drawing/2014/main" id="{1E672D2B-D2FB-4468-8E8B-EBC44F7B85D6}"/>
              </a:ext>
            </a:extLst>
          </p:cNvPr>
          <p:cNvPicPr>
            <a:picLocks noChangeAspect="1"/>
          </p:cNvPicPr>
          <p:nvPr/>
        </p:nvPicPr>
        <p:blipFill>
          <a:blip r:embed="rId3"/>
          <a:stretch>
            <a:fillRect/>
          </a:stretch>
        </p:blipFill>
        <p:spPr>
          <a:xfrm>
            <a:off x="475001" y="1084885"/>
            <a:ext cx="11241998" cy="4688230"/>
          </a:xfrm>
          <a:prstGeom prst="rect">
            <a:avLst/>
          </a:prstGeom>
        </p:spPr>
      </p:pic>
      <p:sp>
        <p:nvSpPr>
          <p:cNvPr id="10" name="TextBox 9">
            <a:extLst>
              <a:ext uri="{FF2B5EF4-FFF2-40B4-BE49-F238E27FC236}">
                <a16:creationId xmlns:a16="http://schemas.microsoft.com/office/drawing/2014/main" id="{D93C2AA8-4382-46A5-82D4-B510D6D0908B}"/>
              </a:ext>
            </a:extLst>
          </p:cNvPr>
          <p:cNvSpPr txBox="1"/>
          <p:nvPr/>
        </p:nvSpPr>
        <p:spPr>
          <a:xfrm>
            <a:off x="1315959" y="6138925"/>
            <a:ext cx="10423091" cy="461665"/>
          </a:xfrm>
          <a:prstGeom prst="rect">
            <a:avLst/>
          </a:prstGeom>
          <a:noFill/>
        </p:spPr>
        <p:txBody>
          <a:bodyPr wrap="square" rtlCol="0">
            <a:spAutoFit/>
          </a:bodyPr>
          <a:lstStyle/>
          <a:p>
            <a:r>
              <a:rPr lang="en-US" sz="1200" dirty="0">
                <a:solidFill>
                  <a:srgbClr val="5F5F5F"/>
                </a:solidFill>
                <a:latin typeface="Calibri" panose="020F0502020204030204" pitchFamily="34" charset="0"/>
              </a:rPr>
              <a:t>Note. Estimates were derived from a CD4 depletion model using HIV surveillance data. Estimates for the year 2019 are preliminary and based on deaths reported to CDC through December 2020.   </a:t>
            </a:r>
          </a:p>
        </p:txBody>
      </p:sp>
    </p:spTree>
    <p:extLst>
      <p:ext uri="{BB962C8B-B14F-4D97-AF65-F5344CB8AC3E}">
        <p14:creationId xmlns:p14="http://schemas.microsoft.com/office/powerpoint/2010/main" val="285024340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DDA889C-C982-4DA5-A672-E301A56D312F}"/>
              </a:ext>
            </a:extLst>
          </p:cNvPr>
          <p:cNvSpPr>
            <a:spLocks noGrp="1"/>
          </p:cNvSpPr>
          <p:nvPr>
            <p:ph type="title"/>
          </p:nvPr>
        </p:nvSpPr>
        <p:spPr>
          <a:xfrm>
            <a:off x="371061" y="141884"/>
            <a:ext cx="11378575" cy="879555"/>
          </a:xfrm>
        </p:spPr>
        <p:txBody>
          <a:bodyPr/>
          <a:lstStyle/>
          <a:p>
            <a:pPr algn="ctr">
              <a:lnSpc>
                <a:spcPct val="100000"/>
              </a:lnSpc>
            </a:pPr>
            <a:r>
              <a:rPr lang="en-US" sz="2667" dirty="0"/>
              <a:t>Diagnosed Infection among Persons Aged ≥13 Years Living with Diagnosed or Undiagnosed HIV Infection, by Race/Ethnicity, 2019—United States</a:t>
            </a:r>
          </a:p>
        </p:txBody>
      </p:sp>
      <p:pic>
        <p:nvPicPr>
          <p:cNvPr id="3" name="Picture 2" descr="This graph presents percentages of persons aged ≥13 years with diagnosed HIV among estimated numbers of persons living with diagnosed or undiagnosed infection by race/ethnicity in the United States at the end of 2019. The percentage of diagnosed infection was highest among White persons (89.2%), followed by persons of multiple races (88.9%), Black/African American persons (86.6%), Asian persons (86.6%), Hispanic/Latino persons (83.6%), Native Hawaiian/other Pacific Islander persons (83.6%)s, and American Indian/Alaskan Native persons (79.5%). &#10;&#10;Estimates for the year 2019 are preliminary and based on deaths reported to CDC through December 2020. &#10;&#10;Estimates were derived from a CD4 depletion model using HIV surveillance data. Asian persons include Asian/Pacific Islander legacy cases. Hispanic/Latino persons can be of any race. &#10;&#10;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https://www.cdc.gov/hiv/library/reports/hiv-surveillance.html ">
            <a:extLst>
              <a:ext uri="{FF2B5EF4-FFF2-40B4-BE49-F238E27FC236}">
                <a16:creationId xmlns:a16="http://schemas.microsoft.com/office/drawing/2014/main" id="{4EC5E5CF-1EB3-4564-9E3F-CF2F21137E59}"/>
              </a:ext>
            </a:extLst>
          </p:cNvPr>
          <p:cNvPicPr>
            <a:picLocks noChangeAspect="1"/>
          </p:cNvPicPr>
          <p:nvPr/>
        </p:nvPicPr>
        <p:blipFill>
          <a:blip r:embed="rId3"/>
          <a:stretch>
            <a:fillRect/>
          </a:stretch>
        </p:blipFill>
        <p:spPr>
          <a:xfrm>
            <a:off x="0" y="1178225"/>
            <a:ext cx="11876037" cy="4797968"/>
          </a:xfrm>
          <a:prstGeom prst="rect">
            <a:avLst/>
          </a:prstGeom>
        </p:spPr>
      </p:pic>
      <p:sp>
        <p:nvSpPr>
          <p:cNvPr id="6" name="TextBox 5">
            <a:extLst>
              <a:ext uri="{FF2B5EF4-FFF2-40B4-BE49-F238E27FC236}">
                <a16:creationId xmlns:a16="http://schemas.microsoft.com/office/drawing/2014/main" id="{B6F3B145-59BE-4FD8-8BF0-56DC97883C40}"/>
              </a:ext>
            </a:extLst>
          </p:cNvPr>
          <p:cNvSpPr txBox="1"/>
          <p:nvPr/>
        </p:nvSpPr>
        <p:spPr>
          <a:xfrm>
            <a:off x="1294739" y="6132980"/>
            <a:ext cx="10454897" cy="646331"/>
          </a:xfrm>
          <a:prstGeom prst="rect">
            <a:avLst/>
          </a:prstGeom>
          <a:noFill/>
        </p:spPr>
        <p:txBody>
          <a:bodyPr wrap="square" rtlCol="0">
            <a:spAutoFit/>
          </a:bodyPr>
          <a:lstStyle/>
          <a:p>
            <a:r>
              <a:rPr lang="en-US" sz="1200" dirty="0">
                <a:solidFill>
                  <a:srgbClr val="5F5F5F"/>
                </a:solidFill>
                <a:latin typeface="Calibri" panose="020F0502020204030204" pitchFamily="34" charset="0"/>
              </a:rPr>
              <a:t>Note. Estimates were derived from a CD4 depletion model using HIV surveillance data. Asian persons includes Asian/Pacific Islander legacy cases. Hispanic/Latino persons can be of any race. Estimates for the year 2019 are preliminary and based on deaths reported to CDC through December 2020. </a:t>
            </a:r>
            <a:endParaRPr lang="en-US" sz="1200" dirty="0">
              <a:solidFill>
                <a:schemeClr val="accent4">
                  <a:lumMod val="75000"/>
                </a:schemeClr>
              </a:solidFill>
              <a:latin typeface="Calibri" panose="020F0502020204030204" pitchFamily="34" charset="0"/>
            </a:endParaRPr>
          </a:p>
          <a:p>
            <a:endParaRPr lang="en-US" sz="1200" dirty="0">
              <a:solidFill>
                <a:srgbClr val="5F5F5F"/>
              </a:solidFill>
              <a:latin typeface="Calibri" panose="020F0502020204030204" pitchFamily="34" charset="0"/>
            </a:endParaRPr>
          </a:p>
        </p:txBody>
      </p:sp>
    </p:spTree>
    <p:extLst>
      <p:ext uri="{BB962C8B-B14F-4D97-AF65-F5344CB8AC3E}">
        <p14:creationId xmlns:p14="http://schemas.microsoft.com/office/powerpoint/2010/main" val="12976788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598197"/>
          </a:xfrm>
        </p:spPr>
        <p:txBody>
          <a:bodyPr/>
          <a:lstStyle/>
          <a:p>
            <a:pPr algn="ctr"/>
            <a:r>
              <a:rPr lang="en-US" sz="2670" dirty="0"/>
              <a:t>Estimates of HIV Incidence</a:t>
            </a:r>
            <a:r>
              <a:rPr lang="en-US" sz="3200" dirty="0"/>
              <a:t>	</a:t>
            </a:r>
          </a:p>
        </p:txBody>
      </p:sp>
      <p:sp>
        <p:nvSpPr>
          <p:cNvPr id="3" name="Text Placeholder 2" descr="Incidence measures the number of infections that occurred during a specified time (e.g., year). Diagnoses during a specified time refer to infections among persons who may have been infected for a number of years.&#10;&#10;Incidence estimates can be used to assess changes in characteristics of persons most at risk for acquiring HIV infection.&#10;&#10;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https://www.cdc.gov/hiv/library/reports/hiv-surveillance.html &#10;"/>
          <p:cNvSpPr>
            <a:spLocks noGrp="1"/>
          </p:cNvSpPr>
          <p:nvPr>
            <p:ph type="body" sz="quarter" idx="10"/>
          </p:nvPr>
        </p:nvSpPr>
        <p:spPr>
          <a:xfrm>
            <a:off x="609600" y="1115677"/>
            <a:ext cx="10972800" cy="4455584"/>
          </a:xfrm>
        </p:spPr>
        <p:txBody>
          <a:bodyPr/>
          <a:lstStyle/>
          <a:p>
            <a:r>
              <a:rPr lang="en-US" sz="2400" dirty="0"/>
              <a:t>Incidence measures the number of HIV infections that occurred during a specified time (e.g., year).</a:t>
            </a:r>
          </a:p>
          <a:p>
            <a:pPr lvl="1"/>
            <a:r>
              <a:rPr lang="en-US" sz="2400" dirty="0"/>
              <a:t>Diagnoses during a specified time refer to infections among persons who may have been infected for a number of years.</a:t>
            </a:r>
          </a:p>
          <a:p>
            <a:r>
              <a:rPr lang="en-US" sz="2400" dirty="0"/>
              <a:t>Incidence estimates can be used to assess changes in characteristics of persons most at risk for acquiring HIV infection.</a:t>
            </a:r>
          </a:p>
        </p:txBody>
      </p:sp>
    </p:spTree>
    <p:extLst>
      <p:ext uri="{BB962C8B-B14F-4D97-AF65-F5344CB8AC3E}">
        <p14:creationId xmlns:p14="http://schemas.microsoft.com/office/powerpoint/2010/main" val="210634000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012083B-181B-4F68-A6BD-7D53EF46CC94}"/>
              </a:ext>
            </a:extLst>
          </p:cNvPr>
          <p:cNvSpPr>
            <a:spLocks noGrp="1"/>
          </p:cNvSpPr>
          <p:nvPr>
            <p:ph type="title"/>
          </p:nvPr>
        </p:nvSpPr>
        <p:spPr>
          <a:xfrm>
            <a:off x="583095" y="159923"/>
            <a:ext cx="11025809" cy="880393"/>
          </a:xfrm>
        </p:spPr>
        <p:txBody>
          <a:bodyPr/>
          <a:lstStyle/>
          <a:p>
            <a:pPr algn="ctr">
              <a:lnSpc>
                <a:spcPct val="100000"/>
              </a:lnSpc>
            </a:pPr>
            <a:r>
              <a:rPr lang="en-US" sz="2667" dirty="0"/>
              <a:t>Diagnosed Infection among Persons Aged ≥13 Years Living with Diagnosed or Undiagnosed HIV Infection, by Transmission Category, 2019—United States</a:t>
            </a:r>
          </a:p>
        </p:txBody>
      </p:sp>
      <p:pic>
        <p:nvPicPr>
          <p:cNvPr id="3" name="Picture 2" descr="This graph presents percentages of persons aged ≥13 years with diagnosed HIV among estimated numbers of persons living with diagnosed or undiagnosed infection by transmission category in the United States at the end of 2019. The percentage of diagnosed infection was highest among females with infection attributed to injection drug use (IDU) (93.8%), followed by males with infection attributed to IDU (92.8%), males with infection attributed to male-to-male sexual contact (MMSC) and IDU (91.8%), females with infection attributed to heterosexual contact (88.8%), males with infection attributed to MMSC (84.8%), and males with infection attributed to heterosexual contact (83.4%). &#10;&#10;Estimates for the year 2019 are preliminary and based on deaths reported to CDC through December 2020. &#10;&#10;Estimates were derived from a CD4 depletion model using HIV surveillance data. Data have been statistically adjusted to account for missing transmission category. Heterosexual contact is with a person known to have, or with a risk factor for, HIV infection. IDU, injection drug use.&#10;&#10;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https://www.cdc.gov/hiv/library/reports/hiv-surveillance.html ">
            <a:extLst>
              <a:ext uri="{FF2B5EF4-FFF2-40B4-BE49-F238E27FC236}">
                <a16:creationId xmlns:a16="http://schemas.microsoft.com/office/drawing/2014/main" id="{C0AA2DBD-A517-4C5E-8957-BB84CF44720A}"/>
              </a:ext>
            </a:extLst>
          </p:cNvPr>
          <p:cNvPicPr>
            <a:picLocks noChangeAspect="1"/>
          </p:cNvPicPr>
          <p:nvPr/>
        </p:nvPicPr>
        <p:blipFill>
          <a:blip r:embed="rId3"/>
          <a:stretch>
            <a:fillRect/>
          </a:stretch>
        </p:blipFill>
        <p:spPr>
          <a:xfrm>
            <a:off x="465855" y="1250688"/>
            <a:ext cx="11260288" cy="4590686"/>
          </a:xfrm>
          <a:prstGeom prst="rect">
            <a:avLst/>
          </a:prstGeom>
        </p:spPr>
      </p:pic>
      <p:sp>
        <p:nvSpPr>
          <p:cNvPr id="6" name="TextBox 5">
            <a:extLst>
              <a:ext uri="{FF2B5EF4-FFF2-40B4-BE49-F238E27FC236}">
                <a16:creationId xmlns:a16="http://schemas.microsoft.com/office/drawing/2014/main" id="{C548A75A-457E-4546-A0B3-FBB829CBBBE7}"/>
              </a:ext>
            </a:extLst>
          </p:cNvPr>
          <p:cNvSpPr txBox="1"/>
          <p:nvPr/>
        </p:nvSpPr>
        <p:spPr>
          <a:xfrm>
            <a:off x="1326471" y="6051746"/>
            <a:ext cx="10465497" cy="646331"/>
          </a:xfrm>
          <a:prstGeom prst="rect">
            <a:avLst/>
          </a:prstGeom>
          <a:noFill/>
        </p:spPr>
        <p:txBody>
          <a:bodyPr wrap="square" rtlCol="0">
            <a:spAutoFit/>
          </a:bodyPr>
          <a:lstStyle/>
          <a:p>
            <a:r>
              <a:rPr lang="en-US" sz="1200" dirty="0">
                <a:solidFill>
                  <a:srgbClr val="5F5F5F"/>
                </a:solidFill>
                <a:latin typeface="Calibri" panose="020F0502020204030204" pitchFamily="34" charset="0"/>
              </a:rPr>
              <a:t>Note. Estimates were derived from a CD4 depletion model using HIV surveillance data. </a:t>
            </a:r>
            <a:r>
              <a:rPr lang="en-US" sz="1200" dirty="0">
                <a:solidFill>
                  <a:schemeClr val="accent4">
                    <a:lumMod val="75000"/>
                  </a:schemeClr>
                </a:solidFill>
                <a:latin typeface="Calibri" panose="020F0502020204030204" pitchFamily="34" charset="0"/>
              </a:rPr>
              <a:t>Data have been statistically adjusted to account for missing transmission category. </a:t>
            </a:r>
            <a:r>
              <a:rPr lang="en-US" sz="1200" dirty="0">
                <a:solidFill>
                  <a:srgbClr val="5F5F5F"/>
                </a:solidFill>
                <a:latin typeface="Calibri" panose="020F0502020204030204" pitchFamily="34" charset="0"/>
              </a:rPr>
              <a:t>Heterosexual contact is with a person known to have, or with a risk factor for, HIV infection. Estimates for the year 2019 are preliminary and based on deaths reported to CDC through December 2020. </a:t>
            </a:r>
          </a:p>
        </p:txBody>
      </p:sp>
    </p:spTree>
    <p:extLst>
      <p:ext uri="{BB962C8B-B14F-4D97-AF65-F5344CB8AC3E}">
        <p14:creationId xmlns:p14="http://schemas.microsoft.com/office/powerpoint/2010/main" val="111865281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8B2F1E0-B485-432B-B241-F44B292A4229}"/>
              </a:ext>
            </a:extLst>
          </p:cNvPr>
          <p:cNvSpPr>
            <a:spLocks noGrp="1"/>
          </p:cNvSpPr>
          <p:nvPr>
            <p:ph type="title"/>
          </p:nvPr>
        </p:nvSpPr>
        <p:spPr>
          <a:xfrm>
            <a:off x="349521" y="493706"/>
            <a:ext cx="11285924" cy="823679"/>
          </a:xfrm>
        </p:spPr>
        <p:txBody>
          <a:bodyPr/>
          <a:lstStyle/>
          <a:p>
            <a:pPr algn="ctr">
              <a:lnSpc>
                <a:spcPct val="100000"/>
              </a:lnSpc>
            </a:pPr>
            <a:r>
              <a:rPr lang="en-US" sz="2667" dirty="0"/>
              <a:t>Diagnosed Infection among Persons Aged ≥13 Years Living with Diagnosed or Undiagnosed HIV Infection, 2019—United States and Puerto Rico</a:t>
            </a:r>
            <a:br>
              <a:rPr lang="en-US" sz="2667" dirty="0"/>
            </a:br>
            <a:r>
              <a:rPr lang="en-US" sz="2667" dirty="0">
                <a:solidFill>
                  <a:srgbClr val="5F5F5F"/>
                </a:solidFill>
              </a:rPr>
              <a:t>Total = 86.7%</a:t>
            </a:r>
            <a:r>
              <a:rPr lang="en-US" sz="2800" baseline="30000" dirty="0">
                <a:solidFill>
                  <a:schemeClr val="accent4">
                    <a:lumMod val="75000"/>
                  </a:schemeClr>
                </a:solidFill>
              </a:rPr>
              <a:t> †</a:t>
            </a:r>
            <a:endParaRPr lang="en-US" sz="2667" dirty="0">
              <a:solidFill>
                <a:srgbClr val="5F5F5F"/>
              </a:solidFill>
            </a:endParaRPr>
          </a:p>
        </p:txBody>
      </p:sp>
      <p:pic>
        <p:nvPicPr>
          <p:cNvPr id="6" name="Picture 5" descr="This map presents percentages of persons aged ≥13 years with diagnosed HIV among persons living with diagnosed or undiagnosed infection at the end of 2019. Twelve jurisdictions (Connecticut, Delaware, District of Columbia, Maine, Maryland, Massachusetts, New Hampshire, New York, Pennsylvania, Puerto Rico, Rhode Island, and Vermont) in the lightest shade had the largest percentages (≥89.2) of persons living with diagnosed HIV. &#10;&#10;Estimates for the year 2019 are preliminary and based on deaths reported to CDC through December 2020. Estimates for Kansas, Massachusetts, Mississippi, North Dakota, Nevada, and Vermont should be interpreted with caution due to incomplete death ascertainment.&#10;&#10;Estimates were derived from a CD4 depletion model using HIV surveillance data. &#10;&#10;Estimates for the following jurisdictions should be interpreted with caution because they do not have laws requiring complete reporting of laboratory data or have incomplete reporting. Areas without laws: Idaho and New Jersey. Areas with incomplete reporting: Kansas, Kentucky, Pennsylvania, Puerto Rico, and Vermont.  &#10;&#10;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https://www.cdc.gov/hiv/library/reports/hiv-surveillance.html &#10;">
            <a:extLst>
              <a:ext uri="{FF2B5EF4-FFF2-40B4-BE49-F238E27FC236}">
                <a16:creationId xmlns:a16="http://schemas.microsoft.com/office/drawing/2014/main" id="{F7F59311-1398-4AAC-A765-08A7349A7501}"/>
              </a:ext>
            </a:extLst>
          </p:cNvPr>
          <p:cNvPicPr>
            <a:picLocks noChangeAspect="1"/>
          </p:cNvPicPr>
          <p:nvPr/>
        </p:nvPicPr>
        <p:blipFill>
          <a:blip r:embed="rId3"/>
          <a:stretch>
            <a:fillRect/>
          </a:stretch>
        </p:blipFill>
        <p:spPr>
          <a:xfrm>
            <a:off x="1480928" y="844072"/>
            <a:ext cx="9230144" cy="5169856"/>
          </a:xfrm>
          <a:prstGeom prst="rect">
            <a:avLst/>
          </a:prstGeom>
        </p:spPr>
      </p:pic>
      <p:sp>
        <p:nvSpPr>
          <p:cNvPr id="9" name="TextBox 8">
            <a:extLst>
              <a:ext uri="{FF2B5EF4-FFF2-40B4-BE49-F238E27FC236}">
                <a16:creationId xmlns:a16="http://schemas.microsoft.com/office/drawing/2014/main" id="{32DE5D78-395C-4E32-A40F-2F74C4405D8D}"/>
              </a:ext>
            </a:extLst>
          </p:cNvPr>
          <p:cNvSpPr txBox="1"/>
          <p:nvPr/>
        </p:nvSpPr>
        <p:spPr>
          <a:xfrm>
            <a:off x="1255599" y="5943860"/>
            <a:ext cx="10659326" cy="1384995"/>
          </a:xfrm>
          <a:prstGeom prst="rect">
            <a:avLst/>
          </a:prstGeom>
          <a:noFill/>
        </p:spPr>
        <p:txBody>
          <a:bodyPr wrap="square" rtlCol="0">
            <a:spAutoFit/>
          </a:bodyPr>
          <a:lstStyle/>
          <a:p>
            <a:pPr defTabSz="1219170" fontAlgn="base">
              <a:spcAft>
                <a:spcPct val="0"/>
              </a:spcAft>
              <a:defRPr/>
            </a:pPr>
            <a:r>
              <a:rPr kumimoji="0" lang="en-US" sz="1200" b="0" i="0" u="none" strike="noStrike" kern="1200" cap="none" spc="0" normalizeH="0" baseline="0" noProof="0" dirty="0">
                <a:ln>
                  <a:noFill/>
                </a:ln>
                <a:solidFill>
                  <a:srgbClr val="5F5F5F"/>
                </a:solidFill>
                <a:effectLst/>
                <a:uLnTx/>
                <a:uFillTx/>
                <a:latin typeface="Calibri" panose="020F0502020204030204" pitchFamily="34" charset="0"/>
                <a:cs typeface="Calibri" panose="020F0502020204030204" pitchFamily="34" charset="0"/>
              </a:rPr>
              <a:t>Note. Estimates were derived from a CD4 depletion model using HIV surveillance data. Estimates for the year 2019 are preliminary and based on deaths reported to CDC through December 2020. Estimates for </a:t>
            </a:r>
            <a:r>
              <a:rPr lang="en-US" sz="1200" dirty="0">
                <a:solidFill>
                  <a:schemeClr val="accent4">
                    <a:lumMod val="75000"/>
                  </a:schemeClr>
                </a:solidFill>
                <a:latin typeface="Calibri" panose="020F0502020204030204" pitchFamily="34" charset="0"/>
                <a:cs typeface="Calibri" panose="020F0502020204030204" pitchFamily="34" charset="0"/>
              </a:rPr>
              <a:t>Kansas, Massachusetts, Mississippi, North Dakota, Nevada, and Vermont</a:t>
            </a:r>
            <a:r>
              <a:rPr kumimoji="0" lang="en-US" sz="1200" b="0" i="0" u="none" strike="noStrike" kern="1200" cap="none" spc="0" normalizeH="0" baseline="0" noProof="0" dirty="0">
                <a:ln>
                  <a:noFill/>
                </a:ln>
                <a:solidFill>
                  <a:srgbClr val="5F5F5F"/>
                </a:solidFill>
                <a:effectLst/>
                <a:uLnTx/>
                <a:uFillTx/>
                <a:latin typeface="Calibri" panose="020F0502020204030204" pitchFamily="34" charset="0"/>
                <a:cs typeface="Calibri" panose="020F0502020204030204" pitchFamily="34" charset="0"/>
              </a:rPr>
              <a:t> should be interpreted with caution due to incomplete death ascertainment.</a:t>
            </a:r>
          </a:p>
          <a:p>
            <a:pPr defTabSz="1219170" fontAlgn="base">
              <a:spcAft>
                <a:spcPct val="0"/>
              </a:spcAft>
              <a:defRPr/>
            </a:pPr>
            <a:r>
              <a:rPr lang="en-US" sz="1200" baseline="30000" dirty="0">
                <a:solidFill>
                  <a:srgbClr val="7F7F7F">
                    <a:lumMod val="75000"/>
                  </a:srgbClr>
                </a:solidFill>
                <a:latin typeface="Calibri" panose="020F0502020204030204" pitchFamily="34" charset="0"/>
              </a:rPr>
              <a:t>†</a:t>
            </a:r>
            <a:r>
              <a:rPr lang="en-US" sz="1200" dirty="0">
                <a:solidFill>
                  <a:srgbClr val="5F5F5F"/>
                </a:solidFill>
                <a:latin typeface="Calibri" panose="020F0502020204030204" pitchFamily="34" charset="0"/>
              </a:rPr>
              <a:t>Total estimate for the United States does not include data for Puerto Rico.</a:t>
            </a:r>
            <a:endParaRPr lang="en-US" sz="1200" dirty="0">
              <a:solidFill>
                <a:srgbClr val="5F5F5F"/>
              </a:solidFill>
              <a:latin typeface="Calibri" panose="020F0502020204030204" pitchFamily="34" charset="0"/>
              <a:cs typeface="Calibri" panose="020F0502020204030204" pitchFamily="34" charset="0"/>
            </a:endParaRPr>
          </a:p>
          <a:p>
            <a:pPr defTabSz="1219170" fontAlgn="base">
              <a:spcAft>
                <a:spcPct val="0"/>
              </a:spcAft>
              <a:defRPr/>
            </a:pPr>
            <a:endParaRPr kumimoji="0" lang="en-US" sz="1200" b="0" i="0" u="none" strike="noStrike" kern="1200" cap="none" spc="0" normalizeH="0" baseline="0" noProof="0" dirty="0">
              <a:ln>
                <a:noFill/>
              </a:ln>
              <a:solidFill>
                <a:srgbClr val="5F5F5F"/>
              </a:solidFill>
              <a:effectLst/>
              <a:uLnTx/>
              <a:uFillTx/>
              <a:latin typeface="Calibri" panose="020F0502020204030204" pitchFamily="34" charset="0"/>
              <a:cs typeface="Calibri" panose="020F0502020204030204" pitchFamily="34" charset="0"/>
            </a:endParaRPr>
          </a:p>
          <a:p>
            <a:pPr marL="0" marR="0" lvl="0" indent="0" algn="l" defTabSz="1219170" rtl="0" eaLnBrk="1" fontAlgn="base" latinLnBrk="0" hangingPunct="1">
              <a:lnSpc>
                <a:spcPct val="10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5F5F5F"/>
              </a:solidFill>
              <a:effectLst/>
              <a:uLnTx/>
              <a:uFillTx/>
              <a:latin typeface="Calibri" panose="020F0502020204030204" pitchFamily="34" charset="0"/>
              <a:cs typeface="Calibri" panose="020F0502020204030204" pitchFamily="34" charset="0"/>
            </a:endParaRPr>
          </a:p>
          <a:p>
            <a:pPr marL="0" marR="0" lvl="0" indent="0" algn="l" defTabSz="1219170" rtl="0" eaLnBrk="1" fontAlgn="base" latinLnBrk="0" hangingPunct="1">
              <a:lnSpc>
                <a:spcPct val="100000"/>
              </a:lnSpc>
              <a:spcBef>
                <a:spcPts val="0"/>
              </a:spcBef>
              <a:spcAft>
                <a:spcPct val="0"/>
              </a:spcAft>
              <a:buClrTx/>
              <a:buSzTx/>
              <a:buFontTx/>
              <a:buNone/>
              <a:tabLst/>
              <a:defRPr/>
            </a:pPr>
            <a:endParaRPr kumimoji="0" lang="en-US" sz="1200" b="0" i="0" u="none" strike="noStrike" kern="1200" cap="none" spc="0" normalizeH="0" baseline="0" noProof="0" dirty="0">
              <a:ln>
                <a:noFill/>
              </a:ln>
              <a:solidFill>
                <a:srgbClr val="5F5F5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781649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67470"/>
          </a:xfrm>
        </p:spPr>
        <p:txBody>
          <a:bodyPr/>
          <a:lstStyle/>
          <a:p>
            <a:pPr algn="ctr"/>
            <a:r>
              <a:rPr lang="en-US" sz="2670" dirty="0">
                <a:solidFill>
                  <a:srgbClr val="006166"/>
                </a:solidFill>
              </a:rPr>
              <a:t>Estimates of HIV Prevalence</a:t>
            </a:r>
            <a:endParaRPr lang="en-US" sz="2670" dirty="0"/>
          </a:p>
        </p:txBody>
      </p:sp>
      <p:sp>
        <p:nvSpPr>
          <p:cNvPr id="3" name="Text Placeholder 2" descr="Prevalence refers to the number of persons living with HIV at a given time regardless of the time of infection or whether the person has received a diagnosis.&#10;&#10;Prevalence and the percentage of diagnosed infections reflect the number of persons in need of care and treatment services for HIV infection.&#10;&#10;For the calculation of percentage of diagnosed HIV, the numerator is the number of persons aged ≥13 years living with diagnosed HIV infection year-end 2018; the denominator is the estimated number of persons aged ≥13 years living with diagnosed or undiagnosed HIV infection year-end 2019.&#10;&#10;Estimates for the year 2019 are preliminary and based on deaths reported to CDC through December 2020. &#10;&#10;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https://www.cdc.gov/hiv/library/reports/hiv-surveillance.html &#10;"/>
          <p:cNvSpPr>
            <a:spLocks noGrp="1"/>
          </p:cNvSpPr>
          <p:nvPr>
            <p:ph type="body" sz="quarter" idx="10"/>
          </p:nvPr>
        </p:nvSpPr>
        <p:spPr>
          <a:xfrm>
            <a:off x="675860" y="984963"/>
            <a:ext cx="10972800" cy="4455584"/>
          </a:xfrm>
        </p:spPr>
        <p:txBody>
          <a:bodyPr/>
          <a:lstStyle/>
          <a:p>
            <a:r>
              <a:rPr lang="en-US" sz="2400" dirty="0"/>
              <a:t>Prevalence refers to the number of persons living with HIV at a given time regardless of the time of infection or whether the person has received a diagnosis.</a:t>
            </a:r>
          </a:p>
          <a:p>
            <a:r>
              <a:rPr lang="en-US" sz="2400" dirty="0"/>
              <a:t>Prevalence and the percentage of diagnosed infections reflect the number of persons in need of care and treatment services for HIV infection.</a:t>
            </a:r>
          </a:p>
          <a:p>
            <a:pPr lvl="0"/>
            <a:r>
              <a:rPr lang="en-US" sz="2400" dirty="0">
                <a:solidFill>
                  <a:srgbClr val="7F7F7F">
                    <a:lumMod val="75000"/>
                  </a:srgbClr>
                </a:solidFill>
              </a:rPr>
              <a:t>Calculation of percentage of diagnosed HIV </a:t>
            </a:r>
          </a:p>
          <a:p>
            <a:pPr lvl="1"/>
            <a:r>
              <a:rPr lang="en-US" sz="2400" dirty="0">
                <a:solidFill>
                  <a:srgbClr val="7F7F7F">
                    <a:lumMod val="75000"/>
                  </a:srgbClr>
                </a:solidFill>
              </a:rPr>
              <a:t>Numerator: Persons aged ≥13 years living with diagnosed HIV infection year-end 2019</a:t>
            </a:r>
          </a:p>
          <a:p>
            <a:pPr lvl="1"/>
            <a:r>
              <a:rPr lang="en-US" sz="2400" dirty="0">
                <a:solidFill>
                  <a:srgbClr val="7F7F7F">
                    <a:lumMod val="75000"/>
                  </a:srgbClr>
                </a:solidFill>
              </a:rPr>
              <a:t>Denominator: Estimated number of persons aged ≥13 years living with diagnosed or undiagnosed HIV infection year-end 2019</a:t>
            </a:r>
          </a:p>
          <a:p>
            <a:r>
              <a:rPr lang="en-US" sz="2400" dirty="0">
                <a:solidFill>
                  <a:srgbClr val="5F5F5F"/>
                </a:solidFill>
              </a:rPr>
              <a:t>Estimates for the year 2019 are preliminary and based on deaths reported to CDC through December 2020. </a:t>
            </a:r>
          </a:p>
          <a:p>
            <a:endParaRPr lang="en-US" dirty="0"/>
          </a:p>
          <a:p>
            <a:endParaRPr lang="en-US" dirty="0"/>
          </a:p>
        </p:txBody>
      </p:sp>
    </p:spTree>
    <p:extLst>
      <p:ext uri="{BB962C8B-B14F-4D97-AF65-F5344CB8AC3E}">
        <p14:creationId xmlns:p14="http://schemas.microsoft.com/office/powerpoint/2010/main" val="410294654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908702"/>
          </a:xfrm>
        </p:spPr>
        <p:txBody>
          <a:bodyPr/>
          <a:lstStyle/>
          <a:p>
            <a:pPr algn="ctr"/>
            <a:r>
              <a:rPr lang="en-US" sz="2670" dirty="0"/>
              <a:t>Reliability Standards</a:t>
            </a:r>
          </a:p>
        </p:txBody>
      </p:sp>
      <p:sp>
        <p:nvSpPr>
          <p:cNvPr id="3" name="Text Placeholder 2" descr="Relative standard errors (RSEs) were calculated for the incidence and prevalence estimates and used to determine reliability.&#10;&#10;All highlights are based on reliable estimates (RSE &lt;30%).&#10;&#10;Estimates with RSEs of 30%–50% are displayed with a footnote that they should be used with caution.&#10;&#10;Estimates with RSEs of &gt;50% are statistically unreliable and thus not shown. &#10;&#10;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https://www.cdc.gov/hiv/library/reports/hiv-surveillance.html &#10;&#10;"/>
          <p:cNvSpPr>
            <a:spLocks noGrp="1"/>
          </p:cNvSpPr>
          <p:nvPr>
            <p:ph type="body" sz="quarter" idx="10"/>
          </p:nvPr>
        </p:nvSpPr>
        <p:spPr/>
        <p:txBody>
          <a:bodyPr/>
          <a:lstStyle/>
          <a:p>
            <a:r>
              <a:rPr lang="en-US" sz="2400" dirty="0"/>
              <a:t>Relative standard errors (RSEs) were calculated for the incidence and prevalence estimates and used to determine reliability.</a:t>
            </a:r>
          </a:p>
          <a:p>
            <a:r>
              <a:rPr lang="en-US" sz="2400" dirty="0"/>
              <a:t>All highlights are based on reliable estimates (RSE &lt;30%).</a:t>
            </a:r>
          </a:p>
          <a:p>
            <a:r>
              <a:rPr lang="en-US" sz="2400" dirty="0"/>
              <a:t>Estimates with RSEs of 30%–50% are displayed with a footnote that they should be used with caution.</a:t>
            </a:r>
          </a:p>
          <a:p>
            <a:r>
              <a:rPr lang="en-US" sz="2400" dirty="0"/>
              <a:t>Estimates with RSEs of &gt;50% are statistically unreliable and thus are not shown. </a:t>
            </a:r>
          </a:p>
          <a:p>
            <a:pPr marL="0" indent="0">
              <a:buNone/>
            </a:pPr>
            <a:endParaRPr lang="en-US" dirty="0"/>
          </a:p>
        </p:txBody>
      </p:sp>
    </p:spTree>
    <p:extLst>
      <p:ext uri="{BB962C8B-B14F-4D97-AF65-F5344CB8AC3E}">
        <p14:creationId xmlns:p14="http://schemas.microsoft.com/office/powerpoint/2010/main" val="176592920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9242" y="79144"/>
            <a:ext cx="11491557" cy="1143000"/>
          </a:xfrm>
        </p:spPr>
        <p:txBody>
          <a:bodyPr/>
          <a:lstStyle/>
          <a:p>
            <a:pPr algn="ctr">
              <a:lnSpc>
                <a:spcPts val="3467"/>
              </a:lnSpc>
            </a:pPr>
            <a:r>
              <a:rPr lang="en-US" sz="2667" dirty="0"/>
              <a:t>Estimated HIV Incidence among Persons Aged ≥13 Years		</a:t>
            </a:r>
            <a:br>
              <a:rPr lang="en-US" sz="2667" dirty="0"/>
            </a:br>
            <a:r>
              <a:rPr lang="en-US" sz="2667" dirty="0"/>
              <a:t>2010–2019—United States</a:t>
            </a:r>
          </a:p>
        </p:txBody>
      </p:sp>
      <p:pic>
        <p:nvPicPr>
          <p:cNvPr id="3" name="Picture 2" descr="In the United States, estimated HIV incidence among persons aged ≥13 years decreased (−12%) from 2010 to 2019.&#10; &#10;Estimates were derived from a CD4 depletion model using HIV surveillance data. Estimates are rounded to the nearest 100 for estimates &gt;1,000 and to the nearest 10 for estimates ≤1,000 to reflect model uncertainty.&#10;&#10;Bars indicate the range of the lower and upper bounds of the 95% confidence intervals for the point estimate. &#10;&#10;An asterisk (*) next to the trend line indicates that the difference in the estimate for 2019 from the 2010 estimate was deemed statistically significant (P &lt; .05). Differences that were not statistically significant were deemed ‘stable’.&#10;&#10;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https://www.cdc.gov/hiv/library/reports/hiv-surveillance.html ">
            <a:extLst>
              <a:ext uri="{FF2B5EF4-FFF2-40B4-BE49-F238E27FC236}">
                <a16:creationId xmlns:a16="http://schemas.microsoft.com/office/drawing/2014/main" id="{4CF07FF9-97F0-418E-B2BD-56254EB05901}"/>
              </a:ext>
            </a:extLst>
          </p:cNvPr>
          <p:cNvPicPr>
            <a:picLocks noChangeAspect="1"/>
          </p:cNvPicPr>
          <p:nvPr/>
        </p:nvPicPr>
        <p:blipFill>
          <a:blip r:embed="rId3"/>
          <a:stretch>
            <a:fillRect/>
          </a:stretch>
        </p:blipFill>
        <p:spPr>
          <a:xfrm>
            <a:off x="359242" y="1423364"/>
            <a:ext cx="11595597" cy="4627265"/>
          </a:xfrm>
          <a:prstGeom prst="rect">
            <a:avLst/>
          </a:prstGeom>
        </p:spPr>
      </p:pic>
      <p:sp>
        <p:nvSpPr>
          <p:cNvPr id="4" name="TextBox 3"/>
          <p:cNvSpPr txBox="1"/>
          <p:nvPr/>
        </p:nvSpPr>
        <p:spPr>
          <a:xfrm>
            <a:off x="1348235" y="6050629"/>
            <a:ext cx="10502564" cy="1015663"/>
          </a:xfrm>
          <a:prstGeom prst="rect">
            <a:avLst/>
          </a:prstGeom>
          <a:noFill/>
        </p:spPr>
        <p:txBody>
          <a:bodyPr wrap="square" rtlCol="0">
            <a:spAutoFit/>
          </a:bodyPr>
          <a:lstStyle/>
          <a:p>
            <a:pPr>
              <a:defRPr/>
            </a:pPr>
            <a:r>
              <a:rPr kumimoji="0" lang="en-US" sz="12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Note. Estimates were derived from a CD4 depletion model using HIV surveillance data. </a:t>
            </a:r>
            <a:r>
              <a:rPr lang="en-US" sz="1200" dirty="0">
                <a:solidFill>
                  <a:schemeClr val="accent4">
                    <a:lumMod val="75000"/>
                  </a:schemeClr>
                </a:solidFill>
                <a:latin typeface="Calibri" panose="020F0502020204030204" pitchFamily="34" charset="0"/>
              </a:rPr>
              <a:t>Bars indicate the range of the lower and upper bounds of the 95% confidence intervals for the point estimate. </a:t>
            </a:r>
          </a:p>
          <a:p>
            <a:pPr>
              <a:defRPr/>
            </a:pPr>
            <a:r>
              <a:rPr lang="en-US" sz="1200" dirty="0">
                <a:solidFill>
                  <a:schemeClr val="accent4">
                    <a:lumMod val="75000"/>
                  </a:schemeClr>
                </a:solidFill>
                <a:latin typeface="Calibri" panose="020F0502020204030204" pitchFamily="34" charset="0"/>
              </a:rPr>
              <a:t>* Difference from the 2010 estimate was deemed statistically significant (P &lt; .05).</a:t>
            </a:r>
          </a:p>
          <a:p>
            <a:pPr>
              <a:defRPr/>
            </a:pPr>
            <a:endParaRPr lang="en-US" sz="1200" dirty="0">
              <a:solidFill>
                <a:schemeClr val="accent4">
                  <a:lumMod val="75000"/>
                </a:schemeClr>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 </a:t>
            </a:r>
          </a:p>
        </p:txBody>
      </p:sp>
    </p:spTree>
    <p:extLst>
      <p:ext uri="{BB962C8B-B14F-4D97-AF65-F5344CB8AC3E}">
        <p14:creationId xmlns:p14="http://schemas.microsoft.com/office/powerpoint/2010/main" val="163567799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This slide presents estimated HIV incidence among persons ≥13 years by sex at birth in the United States from 2010 through 2019. &#10;&#10;The annual number of HIV infections among persons aged ≥13 years in 2019, compared with 2010, decreased among males and females (−10% and −19%, respectively).  &#10;&#10;In 2019, of the estimated 34,800 HIV infections among persons aged ≥13 years, 82% were among males and 18% were among females. &#10; &#10;Estimates were derived from a CD4 depletion model using HIV surveillance data. Estimates are rounded to the nearest 100 for estimates &gt;1,000 and to the nearest 10 for estimates ≤1,000 to reflect model uncertainty.&#10;&#10;An asterisk (*) next to the trend line indicates that the difference in the estimate for 2019 from the 2010 estimate was deemed statistically significant (P &lt; .05). Differences that were not statistically significant were deemed ‘stable’.&#10;&#10;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https://www.cdc.gov/hiv/library/reports/hiv-surveillance.html &#10;&#10;&#10;&#10;"/>
          <p:cNvSpPr>
            <a:spLocks noGrp="1"/>
          </p:cNvSpPr>
          <p:nvPr>
            <p:ph type="title"/>
          </p:nvPr>
        </p:nvSpPr>
        <p:spPr>
          <a:xfrm>
            <a:off x="359242" y="79144"/>
            <a:ext cx="11491557" cy="1143000"/>
          </a:xfrm>
        </p:spPr>
        <p:txBody>
          <a:bodyPr/>
          <a:lstStyle/>
          <a:p>
            <a:pPr algn="ctr">
              <a:lnSpc>
                <a:spcPts val="3467"/>
              </a:lnSpc>
            </a:pPr>
            <a:r>
              <a:rPr lang="en-US" sz="2667" dirty="0"/>
              <a:t>Estimated HIV Incidence among Persons Aged ≥13 Years, by Sex at Birth </a:t>
            </a:r>
            <a:br>
              <a:rPr lang="en-US" sz="2667" dirty="0"/>
            </a:br>
            <a:r>
              <a:rPr lang="en-US" sz="2667" dirty="0"/>
              <a:t>2010–2019—United States</a:t>
            </a:r>
          </a:p>
        </p:txBody>
      </p:sp>
      <p:pic>
        <p:nvPicPr>
          <p:cNvPr id="3" name="Picture 2" descr="This slide presents estimated HIV incidence among persons ≥13 years by sex at birth in the United States from 2010 through 2019. &#10;&#10;The annual number of HIV infections among persons aged ≥13 years in 2019, compared with 2010, decreased among males and females (−10% and −19%, respectively).  &#10;&#10;In 2019, of the estimated 34,800 HIV infections among persons aged ≥13 years, 82% were among males and 18% were among females. &#10; &#10;Estimates were derived from a CD4 depletion model using HIV surveillance data. Estimates are rounded to the nearest 100 for estimates &gt;1,000 and to the nearest 10 for estimates ≤1,000 to reflect model uncertainty.&#10;&#10;An asterisk (*) next to the trend line indicates that the difference in the estimate for 2019 from the 2010 estimate was deemed statistically significant (P &lt; .05). Differences that were not statistically significant were deemed ‘stable’.&#10;&#10;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https://www.cdc.gov/hiv/library/reports/hiv-surveillance.html &#10;">
            <a:extLst>
              <a:ext uri="{FF2B5EF4-FFF2-40B4-BE49-F238E27FC236}">
                <a16:creationId xmlns:a16="http://schemas.microsoft.com/office/drawing/2014/main" id="{5284A0E0-83C9-44C4-9EFB-09E2EE8562C3}"/>
              </a:ext>
            </a:extLst>
          </p:cNvPr>
          <p:cNvPicPr>
            <a:picLocks noChangeAspect="1"/>
          </p:cNvPicPr>
          <p:nvPr/>
        </p:nvPicPr>
        <p:blipFill>
          <a:blip r:embed="rId3"/>
          <a:stretch>
            <a:fillRect/>
          </a:stretch>
        </p:blipFill>
        <p:spPr>
          <a:xfrm>
            <a:off x="291980" y="1407245"/>
            <a:ext cx="11626080" cy="4529721"/>
          </a:xfrm>
          <a:prstGeom prst="rect">
            <a:avLst/>
          </a:prstGeom>
        </p:spPr>
      </p:pic>
      <p:sp>
        <p:nvSpPr>
          <p:cNvPr id="8" name="TextBox 7"/>
          <p:cNvSpPr txBox="1"/>
          <p:nvPr/>
        </p:nvSpPr>
        <p:spPr>
          <a:xfrm>
            <a:off x="1348235" y="6122068"/>
            <a:ext cx="10502564" cy="461665"/>
          </a:xfrm>
          <a:prstGeom prst="rect">
            <a:avLst/>
          </a:prstGeom>
          <a:noFill/>
        </p:spPr>
        <p:txBody>
          <a:bodyPr wrap="square" rtlCol="0">
            <a:spAutoFit/>
          </a:bodyPr>
          <a:lstStyle/>
          <a:p>
            <a:pPr lvl="0">
              <a:defRPr/>
            </a:pPr>
            <a:r>
              <a:rPr kumimoji="0" lang="en-US" sz="12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Note. </a:t>
            </a:r>
            <a:r>
              <a:rPr lang="en-US" sz="1200" dirty="0">
                <a:solidFill>
                  <a:schemeClr val="accent4">
                    <a:lumMod val="75000"/>
                  </a:schemeClr>
                </a:solidFill>
                <a:latin typeface="Calibri" panose="020F0502020204030204" pitchFamily="34" charset="0"/>
              </a:rPr>
              <a:t>Estimates were derived from a CD4 depletion model using HIV surveillance data</a:t>
            </a:r>
            <a:r>
              <a:rPr kumimoji="0" lang="en-US" sz="12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rPr>
              <a:t>.</a:t>
            </a:r>
          </a:p>
          <a:p>
            <a:pPr>
              <a:defRPr/>
            </a:pPr>
            <a:r>
              <a:rPr lang="en-US" sz="1200" dirty="0">
                <a:solidFill>
                  <a:schemeClr val="accent4">
                    <a:lumMod val="75000"/>
                  </a:schemeClr>
                </a:solidFill>
                <a:latin typeface="Calibri" panose="020F0502020204030204" pitchFamily="34" charset="0"/>
              </a:rPr>
              <a:t>* Difference from the 2010 estimate was deemed statistically significant (P &lt; .05).</a:t>
            </a:r>
            <a:endParaRPr kumimoji="0" lang="en-US" sz="12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5821013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744" y="-7711"/>
            <a:ext cx="10972800" cy="1143000"/>
          </a:xfrm>
        </p:spPr>
        <p:txBody>
          <a:bodyPr/>
          <a:lstStyle/>
          <a:p>
            <a:pPr algn="ctr">
              <a:lnSpc>
                <a:spcPts val="3467"/>
              </a:lnSpc>
            </a:pPr>
            <a:r>
              <a:rPr lang="en-US" sz="2667" dirty="0"/>
              <a:t>Estimated HIV Incidence among Persons Aged ≥13 Years, by Age </a:t>
            </a:r>
            <a:br>
              <a:rPr lang="en-US" sz="2667" dirty="0"/>
            </a:br>
            <a:r>
              <a:rPr lang="en-US" sz="2667" dirty="0"/>
              <a:t>2010–2019—United States</a:t>
            </a:r>
          </a:p>
        </p:txBody>
      </p:sp>
      <p:pic>
        <p:nvPicPr>
          <p:cNvPr id="3" name="Picture 2" descr="This slide presents estimated HIV incidence among persons ≥13 years by age in the United States from 2010 through 2019. &#10;&#10;The annual number of HIV infections in 2019, compared with 2010, increased among persons aged 25–34 years (35%), but decreased among persons aged 13–24 (−46%) and 45–54 years (−36%). The number of infections in 2010 and 2019 remained stable among persons aged 35–44 and ≥55 years.&#10;&#10;In 2019, persons aged 25–34 years accounted for the largest percentage (40%) of HIV infections; whereas persons aged ≥55 years accounted for the smallest percentage (9%) of HIV infections.&#10;&#10;Estimates were derived from a CD4 depletion model using HIV surveillance data. Estimates are rounded to the nearest 100 for estimates &gt;1,000 and to the nearest 10 for estimates ≤1,000 to reflect model uncertainty.&#10;&#10;An asterisk (*) next to the trend line indicates that the difference in the estimate for 2019 from the 2010 estimate was deemed statistically significant (P &lt; .05). Differences that were not statistically significant were deemed ‘stable’.&#10;&#10;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https://www.cdc.gov/hiv/library/reports/hiv-surveillance.html ">
            <a:extLst>
              <a:ext uri="{FF2B5EF4-FFF2-40B4-BE49-F238E27FC236}">
                <a16:creationId xmlns:a16="http://schemas.microsoft.com/office/drawing/2014/main" id="{F47DE9F2-2617-42E4-931E-B9187636B8DD}"/>
              </a:ext>
            </a:extLst>
          </p:cNvPr>
          <p:cNvPicPr>
            <a:picLocks noChangeAspect="1"/>
          </p:cNvPicPr>
          <p:nvPr/>
        </p:nvPicPr>
        <p:blipFill>
          <a:blip r:embed="rId3"/>
          <a:stretch>
            <a:fillRect/>
          </a:stretch>
        </p:blipFill>
        <p:spPr>
          <a:xfrm>
            <a:off x="435373" y="1281422"/>
            <a:ext cx="11321253" cy="4737003"/>
          </a:xfrm>
          <a:prstGeom prst="rect">
            <a:avLst/>
          </a:prstGeom>
        </p:spPr>
      </p:pic>
      <p:sp>
        <p:nvSpPr>
          <p:cNvPr id="20" name="TextBox 19"/>
          <p:cNvSpPr txBox="1"/>
          <p:nvPr/>
        </p:nvSpPr>
        <p:spPr>
          <a:xfrm>
            <a:off x="1389658" y="6164559"/>
            <a:ext cx="10502564" cy="461665"/>
          </a:xfrm>
          <a:prstGeom prst="rect">
            <a:avLst/>
          </a:prstGeom>
          <a:noFill/>
        </p:spPr>
        <p:txBody>
          <a:bodyPr wrap="square" rtlCol="0">
            <a:spAutoFit/>
          </a:bodyPr>
          <a:lstStyle/>
          <a:p>
            <a:pPr lvl="0">
              <a:defRPr/>
            </a:pPr>
            <a:r>
              <a:rPr kumimoji="0" lang="en-US" sz="12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Note. </a:t>
            </a:r>
            <a:r>
              <a:rPr lang="en-US" sz="1200" dirty="0">
                <a:solidFill>
                  <a:schemeClr val="accent4">
                    <a:lumMod val="75000"/>
                  </a:schemeClr>
                </a:solidFill>
                <a:latin typeface="Calibri" panose="020F0502020204030204" pitchFamily="34" charset="0"/>
              </a:rPr>
              <a:t>Estimates were derived from a CD4 depletion model using HIV surveillance data</a:t>
            </a:r>
            <a:r>
              <a:rPr kumimoji="0" lang="en-US" sz="12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 Difference from the 2010 estimate was deemed statistically significant (P &lt; .05).</a:t>
            </a:r>
          </a:p>
        </p:txBody>
      </p:sp>
    </p:spTree>
    <p:extLst>
      <p:ext uri="{BB962C8B-B14F-4D97-AF65-F5344CB8AC3E}">
        <p14:creationId xmlns:p14="http://schemas.microsoft.com/office/powerpoint/2010/main" val="303137944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5063" y="337999"/>
            <a:ext cx="11891241" cy="1164550"/>
          </a:xfrm>
        </p:spPr>
        <p:txBody>
          <a:bodyPr/>
          <a:lstStyle/>
          <a:p>
            <a:pPr algn="ctr">
              <a:lnSpc>
                <a:spcPts val="3467"/>
              </a:lnSpc>
            </a:pPr>
            <a:r>
              <a:rPr lang="en-US" sz="2667" dirty="0"/>
              <a:t>Estimated HIV Incidence among Persons Aged ≥13 Years, by Race/Ethnicity  </a:t>
            </a:r>
            <a:br>
              <a:rPr lang="en-US" sz="2667" dirty="0"/>
            </a:br>
            <a:r>
              <a:rPr lang="en-US" sz="2667" dirty="0"/>
              <a:t>2010–2019—United States</a:t>
            </a:r>
            <a:br>
              <a:rPr lang="en-US" sz="3200" dirty="0"/>
            </a:br>
            <a:endParaRPr lang="en-US" sz="3200" dirty="0"/>
          </a:p>
        </p:txBody>
      </p:sp>
      <p:pic>
        <p:nvPicPr>
          <p:cNvPr id="3" name="Picture 2" descr="This slide presents estimated HIV incidence among persons ≥13 years by race/ethnicity in the United States from 2010 through 2019.  &#10;&#10;From 2010 through 2019, Black/African American persons accounted for the highest number of HIV infections each year in the United States. &#10;&#10;The annual number of HIV infections in 2019, compared with 2010, decreased among Black/African American persons (−15%), White persons (−17%), and multiracial persons (−50%). The annual number of infections remained stable for Hispanic/Latino and Asian persons.&#10;&#10;In 2019, 41% of HIV infections were among Black/African American persons, 29% among Hispanic/Latino persons, 25% among White persons, 3% among multiracial persons, 2% among Asian persons, and 1% for American Indian/Alaska Native persons.&#10;&#10;Estimates were derived from a CD4 depletion model using HIV surveillance data. Estimates are rounded to the nearest 100 for estimates &gt;1,000 and to the nearest 10 for estimates ≤1,000 to reflect model uncertainty.&#10;&#10;Hispanic/Latino persons can be of any race.&#10;&#10;An asterisk (*) next to the trend line indicates that the difference in the estimate for 2019 from the 2010 estimate was deemed statistically significant (P &lt; .05). Differences that were not statistically significant were deemed ‘stable’.&#10;&#10;Estimates for American Indian/Alaskan Native persons should be used with caution because the RSEs are 30%–50%.&#10;&#10;Estimates are not provided for Native Hawaiian/other Pacific Islander persons because the RSEs are &gt;50%.&#10;&#10;All data presented in this slide set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https://www.cdc.gov/hiv/library/reports/hiv-surveillance.html &#10;">
            <a:extLst>
              <a:ext uri="{FF2B5EF4-FFF2-40B4-BE49-F238E27FC236}">
                <a16:creationId xmlns:a16="http://schemas.microsoft.com/office/drawing/2014/main" id="{ABE56ACC-15E4-4FD5-BD0F-047166318120}"/>
              </a:ext>
            </a:extLst>
          </p:cNvPr>
          <p:cNvPicPr>
            <a:picLocks noChangeAspect="1"/>
          </p:cNvPicPr>
          <p:nvPr/>
        </p:nvPicPr>
        <p:blipFill>
          <a:blip r:embed="rId3"/>
          <a:stretch>
            <a:fillRect/>
          </a:stretch>
        </p:blipFill>
        <p:spPr>
          <a:xfrm>
            <a:off x="202402" y="673369"/>
            <a:ext cx="11656562" cy="5511262"/>
          </a:xfrm>
          <a:prstGeom prst="rect">
            <a:avLst/>
          </a:prstGeom>
        </p:spPr>
      </p:pic>
      <p:sp>
        <p:nvSpPr>
          <p:cNvPr id="19" name="TextBox 18"/>
          <p:cNvSpPr txBox="1"/>
          <p:nvPr/>
        </p:nvSpPr>
        <p:spPr>
          <a:xfrm>
            <a:off x="1365988" y="6017374"/>
            <a:ext cx="10502564" cy="646331"/>
          </a:xfrm>
          <a:prstGeom prst="rect">
            <a:avLst/>
          </a:prstGeom>
          <a:noFill/>
        </p:spPr>
        <p:txBody>
          <a:bodyPr wrap="square" rtlCol="0">
            <a:spAutoFit/>
          </a:bodyPr>
          <a:lstStyle/>
          <a:p>
            <a:pPr lvl="0">
              <a:defRPr/>
            </a:pPr>
            <a:r>
              <a:rPr kumimoji="0" lang="en-US" sz="12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Note. </a:t>
            </a:r>
            <a:r>
              <a:rPr lang="en-US" sz="1200" dirty="0">
                <a:solidFill>
                  <a:schemeClr val="accent4">
                    <a:lumMod val="75000"/>
                  </a:schemeClr>
                </a:solidFill>
                <a:latin typeface="Calibri" panose="020F0502020204030204" pitchFamily="34" charset="0"/>
              </a:rPr>
              <a:t>Estimates were derived from a CD4 depletion model using HIV surveillance data</a:t>
            </a:r>
            <a:r>
              <a:rPr kumimoji="0" lang="en-US" sz="1200" b="0" i="0" u="none" strike="noStrike" kern="1200" cap="none" spc="0" normalizeH="0" noProof="0" dirty="0">
                <a:ln>
                  <a:noFill/>
                </a:ln>
                <a:solidFill>
                  <a:schemeClr val="accent4">
                    <a:lumMod val="75000"/>
                  </a:schemeClr>
                </a:solidFill>
                <a:effectLst/>
                <a:uLnTx/>
                <a:uFillTx/>
                <a:latin typeface="Calibri" panose="020F0502020204030204" pitchFamily="34" charset="0"/>
                <a:ea typeface="+mn-ea"/>
                <a:cs typeface="+mn-cs"/>
              </a:rPr>
              <a:t>. Hispanic/Latino persons can be of any race.</a:t>
            </a:r>
            <a:endParaRPr kumimoji="0" lang="en-US" sz="12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endParaRPr>
          </a:p>
          <a:p>
            <a:pPr lvl="0">
              <a:defRPr/>
            </a:pPr>
            <a:r>
              <a:rPr lang="en-US" sz="1200" dirty="0">
                <a:solidFill>
                  <a:schemeClr val="accent4">
                    <a:lumMod val="75000"/>
                  </a:schemeClr>
                </a:solidFill>
                <a:latin typeface="Calibri" panose="020F0502020204030204" pitchFamily="34" charset="0"/>
              </a:rPr>
              <a:t>* Difference </a:t>
            </a:r>
            <a:r>
              <a:rPr kumimoji="0" lang="en-US" sz="12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from the 2010 estimate was deemed statistically significant (P &lt; .05).</a:t>
            </a:r>
          </a:p>
          <a:p>
            <a:pPr lvl="0">
              <a:defRPr/>
            </a:pPr>
            <a:r>
              <a:rPr lang="en-US" sz="1200" dirty="0">
                <a:solidFill>
                  <a:srgbClr val="5F5F5F"/>
                </a:solidFill>
                <a:latin typeface="Calibri" panose="020F0502020204030204" pitchFamily="34" charset="0"/>
              </a:rPr>
              <a:t>† Estimates should be used with caution; relative standard errors are 30%–50%.</a:t>
            </a:r>
            <a:endParaRPr kumimoji="0" lang="en-US" sz="1200" b="0" i="0" u="none" kern="1200" cap="none" spc="0" normalizeH="0" baseline="0" noProof="0" dirty="0">
              <a:ln>
                <a:noFill/>
              </a:ln>
              <a:solidFill>
                <a:srgbClr val="5F5F5F"/>
              </a:solidFill>
              <a:effectLst/>
              <a:uLnTx/>
              <a:uFillTx/>
              <a:latin typeface="Calibri" panose="020F0502020204030204" pitchFamily="34" charset="0"/>
            </a:endParaRPr>
          </a:p>
        </p:txBody>
      </p:sp>
    </p:spTree>
    <p:extLst>
      <p:ext uri="{BB962C8B-B14F-4D97-AF65-F5344CB8AC3E}">
        <p14:creationId xmlns:p14="http://schemas.microsoft.com/office/powerpoint/2010/main" val="249772966"/>
      </p:ext>
    </p:extLst>
  </p:cSld>
  <p:clrMapOvr>
    <a:masterClrMapping/>
  </p:clrMapOvr>
  <p:transition>
    <p:fade/>
  </p:transition>
</p:sld>
</file>

<file path=ppt/theme/theme1.xml><?xml version="1.0" encoding="utf-8"?>
<a:theme xmlns:a="http://schemas.openxmlformats.org/drawingml/2006/main" name="Theme1">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Theme1" id="{FDB275E8-7261-4A99-BA1A-4BD79DB00272}" vid="{94B8CB64-C6D1-43E7-8D29-4C7182201CB0}"/>
    </a:ext>
  </a:extLst>
</a:theme>
</file>

<file path=ppt/theme/theme2.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280B11AB954C44BB2ADB61C885D152" ma:contentTypeVersion="5" ma:contentTypeDescription="Create a new document." ma:contentTypeScope="" ma:versionID="8ebcd5f604a07a9e81a33eb71374a2e3">
  <xsd:schema xmlns:xsd="http://www.w3.org/2001/XMLSchema" xmlns:xs="http://www.w3.org/2001/XMLSchema" xmlns:p="http://schemas.microsoft.com/office/2006/metadata/properties" xmlns:ns3="86765d95-7958-4d60-b35d-769de0760221" xmlns:ns4="dde2d2aa-043b-4580-afc4-8c4886710735" targetNamespace="http://schemas.microsoft.com/office/2006/metadata/properties" ma:root="true" ma:fieldsID="71a04ba08b775a2b747fa28f9a1ec263" ns3:_="" ns4:_="">
    <xsd:import namespace="86765d95-7958-4d60-b35d-769de0760221"/>
    <xsd:import namespace="dde2d2aa-043b-4580-afc4-8c488671073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765d95-7958-4d60-b35d-769de07602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e2d2aa-043b-4580-afc4-8c48867107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08FA32-FE53-4545-AC0F-29DA2A4C1E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765d95-7958-4d60-b35d-769de0760221"/>
    <ds:schemaRef ds:uri="dde2d2aa-043b-4580-afc4-8c48867107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26EF46-E65A-442C-A2EE-C0322B04155B}">
  <ds:schemaRefs>
    <ds:schemaRef ds:uri="http://www.w3.org/XML/1998/namespace"/>
    <ds:schemaRef ds:uri="http://purl.org/dc/terms/"/>
    <ds:schemaRef ds:uri="http://purl.org/dc/elements/1.1/"/>
    <ds:schemaRef ds:uri="86765d95-7958-4d60-b35d-769de0760221"/>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dde2d2aa-043b-4580-afc4-8c4886710735"/>
    <ds:schemaRef ds:uri="http://schemas.microsoft.com/office/2006/metadata/properties"/>
  </ds:schemaRefs>
</ds:datastoreItem>
</file>

<file path=customXml/itemProps3.xml><?xml version="1.0" encoding="utf-8"?>
<ds:datastoreItem xmlns:ds="http://schemas.openxmlformats.org/officeDocument/2006/customXml" ds:itemID="{C5D1FBCD-CF84-49BC-A46C-0B4CED6560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19452</TotalTime>
  <Words>10808</Words>
  <Application>Microsoft Office PowerPoint</Application>
  <PresentationFormat>Widescreen</PresentationFormat>
  <Paragraphs>510</Paragraphs>
  <Slides>31</Slides>
  <Notes>31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Calibri</vt:lpstr>
      <vt:lpstr>Courier New</vt:lpstr>
      <vt:lpstr>Myriad Web Pro</vt:lpstr>
      <vt:lpstr>Wingdings</vt:lpstr>
      <vt:lpstr>Theme1</vt:lpstr>
      <vt:lpstr>NCEH_ATSDR_combined</vt:lpstr>
      <vt:lpstr>Estimated HIV Incidence and Prevalence in the United States, 2010–2019</vt:lpstr>
      <vt:lpstr>Estimates of HIV Incidence and Prevalence  </vt:lpstr>
      <vt:lpstr>Estimates of HIV Incidence </vt:lpstr>
      <vt:lpstr>Estimates of HIV Prevalence</vt:lpstr>
      <vt:lpstr>Reliability Standards</vt:lpstr>
      <vt:lpstr>Estimated HIV Incidence among Persons Aged ≥13 Years   2010–2019—United States</vt:lpstr>
      <vt:lpstr>Estimated HIV Incidence among Persons Aged ≥13 Years, by Sex at Birth  2010–2019—United States</vt:lpstr>
      <vt:lpstr>Estimated HIV Incidence among Persons Aged ≥13 Years, by Age  2010–2019—United States</vt:lpstr>
      <vt:lpstr>Estimated HIV Incidence among Persons Aged ≥13 Years, by Race/Ethnicity   2010–2019—United States </vt:lpstr>
      <vt:lpstr>Estimated HIV Incidence among Persons Aged ≥13 Years, by Transmission Category 2010–2019—United States</vt:lpstr>
      <vt:lpstr>Estimated HIV Incidence among Males Aged ≥13 Years  by Race/Ethnicity, 2010–2019—United States </vt:lpstr>
      <vt:lpstr>Estimated HIV Incidence among Females Aged ≥13 Years  by Race/Ethnicity, 2010–2019—United States </vt:lpstr>
      <vt:lpstr>Estimated HIV Incidence among Black/African American Males Aged ≥13 Years, by Age, 2010–2019—United States</vt:lpstr>
      <vt:lpstr>Estimated HIV Incidence among Black/African American Females Aged ≥13 Years, by Age, 2010–2019—United States</vt:lpstr>
      <vt:lpstr>Estimated HIV Incidence among Hispanic/Latino Males Aged ≥13 Years  by Age, 2010–2019—United States</vt:lpstr>
      <vt:lpstr>Estimated HIV Incidence among White Males Aged ≥13 Years  by Age, 2010–2019—United States</vt:lpstr>
      <vt:lpstr>Estimated HIV Incidence and Population among Persons Aged ≥13 Years  by Race/Ethnicity, 2019—United States</vt:lpstr>
      <vt:lpstr>Estimated HIV Incidence among Males Aged ≥13 Years  by Transmission Category, 2010–2019—United States</vt:lpstr>
      <vt:lpstr>Estimated HIV Incidence among Females Aged ≥13 Years  by Transmission Category, 2010–2019—United States</vt:lpstr>
      <vt:lpstr>Estimated HIV Incidence among Men Who Have Sex with Men Aged ≥13 Years by Race/Ethnicity, 2010–2019—United States </vt:lpstr>
      <vt:lpstr>Estimated HIV Incidence among Men who Have Sex with Men Aged ≥13 Years, by Age, 2010–2019—United States</vt:lpstr>
      <vt:lpstr>Estimated HIV Incidence among Black/African American Men who Have Sex with Men Aged ≥13 Years, by Age, 2010–2019—United States</vt:lpstr>
      <vt:lpstr>Estimated HIV Incidence among Hispanic/Latino Men who Have Sex with Men Aged ≥13 Years, by Age, 2010–2019—United States</vt:lpstr>
      <vt:lpstr>Estimated HIV Incidence among White Men who Have Sex with Men Aged ≥13 Years, by Age, 2010–2019—United States</vt:lpstr>
      <vt:lpstr>Estimated HIV Incidence among Persons Aged ≥13 Years, by Area of Residence 2019—United States and Puerto Rico Total = 34,800 †</vt:lpstr>
      <vt:lpstr>Estimated HIV Prevalence among Persons Aged ≥13 years, by Area  of Residence 2019—United States and Puerto Rico Total = 1,189,700 †</vt:lpstr>
      <vt:lpstr>Diagnosed Infection among Persons Aged ≥13 Years Living with Diagnosed or Undiagnosed HIV Infection, by Sex, 2019—United States</vt:lpstr>
      <vt:lpstr>Diagnosed Infection among Persons Aged ≥13 Years Living with Diagnosed or Undiagnosed HIV Infection, by Age, 2019—United States</vt:lpstr>
      <vt:lpstr>Diagnosed Infection among Persons Aged ≥13 Years Living with Diagnosed or Undiagnosed HIV Infection, by Race/Ethnicity, 2019—United States</vt:lpstr>
      <vt:lpstr>Diagnosed Infection among Persons Aged ≥13 Years Living with Diagnosed or Undiagnosed HIV Infection, by Transmission Category, 2019—United States</vt:lpstr>
      <vt:lpstr>Diagnosed Infection among Persons Aged ≥13 Years Living with Diagnosed or Undiagnosed HIV Infection, 2019—United States and Puerto Rico Total = 86.7% †</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Estimated HIV Incidence and Prevalence in the United States, 2010–2015</dc:title>
  <dc:creator>lxl9</dc:creator>
  <cp:lastModifiedBy>Gant, Zanetta (CDC/DDID/NCHHSTP/DHP)</cp:lastModifiedBy>
  <cp:revision>1031</cp:revision>
  <cp:lastPrinted>2019-01-24T21:42:06Z</cp:lastPrinted>
  <dcterms:created xsi:type="dcterms:W3CDTF">2017-11-27T22:36:42Z</dcterms:created>
  <dcterms:modified xsi:type="dcterms:W3CDTF">2021-04-19T16:18:10Z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0x010100B0280B11AB954C44BB2ADB61C885D152</vt:lpwstr>
  </property>
  <property fmtid="{D5CDD505-2E9C-101B-9397-08002B2CF9AE}" pid="3" name="MSIP_Label_7b94a7b8-f06c-4dfe-bdcc-9b548fd58c31_Enabled">
    <vt:lpwstr>true</vt:lpwstr>
  </property>
  <property fmtid="{D5CDD505-2E9C-101B-9397-08002B2CF9AE}" pid="4" name="MSIP_Label_7b94a7b8-f06c-4dfe-bdcc-9b548fd58c31_SetDate">
    <vt:lpwstr>2021-03-08T14:22:47Z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8f291fb8-e736-4ca8-91ed-38660bf50938</vt:lpwstr>
  </property>
  <property fmtid="{D5CDD505-2E9C-101B-9397-08002B2CF9AE}" pid="9" name="MSIP_Label_7b94a7b8-f06c-4dfe-bdcc-9b548fd58c31_ContentBits">
    <vt:lpwstr>0</vt:lpwstr>
  </property>
</Properties>
</file>