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37"/>
  </p:notesMasterIdLst>
  <p:sldIdLst>
    <p:sldId id="257" r:id="rId6"/>
    <p:sldId id="274" r:id="rId7"/>
    <p:sldId id="278" r:id="rId8"/>
    <p:sldId id="275" r:id="rId9"/>
    <p:sldId id="299" r:id="rId10"/>
    <p:sldId id="301" r:id="rId11"/>
    <p:sldId id="258" r:id="rId12"/>
    <p:sldId id="260" r:id="rId13"/>
    <p:sldId id="261" r:id="rId14"/>
    <p:sldId id="262" r:id="rId15"/>
    <p:sldId id="266" r:id="rId16"/>
    <p:sldId id="267" r:id="rId17"/>
    <p:sldId id="282" r:id="rId18"/>
    <p:sldId id="291" r:id="rId19"/>
    <p:sldId id="296" r:id="rId20"/>
    <p:sldId id="302" r:id="rId21"/>
    <p:sldId id="298" r:id="rId22"/>
    <p:sldId id="268" r:id="rId23"/>
    <p:sldId id="281" r:id="rId24"/>
    <p:sldId id="287" r:id="rId25"/>
    <p:sldId id="286" r:id="rId26"/>
    <p:sldId id="293" r:id="rId27"/>
    <p:sldId id="294" r:id="rId28"/>
    <p:sldId id="295" r:id="rId29"/>
    <p:sldId id="303" r:id="rId30"/>
    <p:sldId id="304" r:id="rId31"/>
    <p:sldId id="306" r:id="rId32"/>
    <p:sldId id="270" r:id="rId33"/>
    <p:sldId id="271" r:id="rId34"/>
    <p:sldId id="272" r:id="rId35"/>
    <p:sldId id="305"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ley, Laurie (CDC/DDID/NCHHSTP/DHPSE)" initials="LL(" lastIdx="20" clrIdx="0">
    <p:extLst>
      <p:ext uri="{19B8F6BF-5375-455C-9EA6-DF929625EA0E}">
        <p15:presenceInfo xmlns:p15="http://schemas.microsoft.com/office/powerpoint/2012/main" userId="S-1-5-21-1207783550-2075000910-922709458-177467" providerId="AD"/>
      </p:ext>
    </p:extLst>
  </p:cmAuthor>
  <p:cmAuthor id="2" name="Hall, Irene (CDC/DDID/NCHHSTP/DHPSE)" initials="HI(" lastIdx="2" clrIdx="1">
    <p:extLst>
      <p:ext uri="{19B8F6BF-5375-455C-9EA6-DF929625EA0E}">
        <p15:presenceInfo xmlns:p15="http://schemas.microsoft.com/office/powerpoint/2012/main" userId="S::Ixh1@cdc.gov::a5dfa08a-f51d-4e32-ad09-ac5d0c5d1b07" providerId="AD"/>
      </p:ext>
    </p:extLst>
  </p:cmAuthor>
  <p:cmAuthor id="3" name="Resha, Karen (CDC/DDID/NCHHSTP/OD)" initials="RK(" lastIdx="3" clrIdx="2">
    <p:extLst>
      <p:ext uri="{19B8F6BF-5375-455C-9EA6-DF929625EA0E}">
        <p15:presenceInfo xmlns:p15="http://schemas.microsoft.com/office/powerpoint/2012/main" userId="S::kdr1@cdc.gov::a215fd98-229d-4e39-9252-09513bdd8e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28F"/>
    <a:srgbClr val="F6A01A"/>
    <a:srgbClr val="000000"/>
    <a:srgbClr val="000A1E"/>
    <a:srgbClr val="04A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0" autoAdjust="0"/>
    <p:restoredTop sz="74462" autoAdjust="0"/>
  </p:normalViewPr>
  <p:slideViewPr>
    <p:cSldViewPr snapToGrid="0">
      <p:cViewPr varScale="1">
        <p:scale>
          <a:sx n="82" d="100"/>
          <a:sy n="82" d="100"/>
        </p:scale>
        <p:origin x="1110" y="78"/>
      </p:cViewPr>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56" d="100"/>
          <a:sy n="56" d="100"/>
        </p:scale>
        <p:origin x="250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D44788-9B54-4307-86DE-2976635FBDAC}" type="datetimeFigureOut">
              <a:rPr lang="en-US" smtClean="0"/>
              <a:t>4/27/2020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EF336F-AD24-4EEE-A160-3D96E2132122}" type="slidenum">
              <a:rPr lang="en-US" smtClean="0"/>
              <a:t>‹#›</a:t>
            </a:fld>
            <a:endParaRPr lang="en-US"/>
          </a:p>
        </p:txBody>
      </p:sp>
    </p:spTree>
    <p:extLst>
      <p:ext uri="{BB962C8B-B14F-4D97-AF65-F5344CB8AC3E}">
        <p14:creationId xmlns:p14="http://schemas.microsoft.com/office/powerpoint/2010/main" val="536838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dirty="0"/>
              <a:t>Estimated HIV Incidence and Prevalence in the United States, 2010–2018</a:t>
            </a:r>
          </a:p>
          <a:p>
            <a:endParaRPr lang="en-US" dirty="0"/>
          </a:p>
          <a:p>
            <a:r>
              <a:rPr lang="en-US" dirty="0"/>
              <a:t>For all slides in this series, the following notes apply:</a:t>
            </a:r>
          </a:p>
          <a:p>
            <a:r>
              <a:rPr lang="en-US" dirty="0"/>
              <a:t> </a:t>
            </a:r>
          </a:p>
          <a:p>
            <a:pPr defTabSz="931774" fontAlgn="base">
              <a:spcBef>
                <a:spcPct val="30000"/>
              </a:spcBef>
              <a:spcAft>
                <a:spcPct val="0"/>
              </a:spcAft>
              <a:defRPr/>
            </a:pPr>
            <a:r>
              <a:rPr lang="en-US" dirty="0"/>
              <a:t>All data in this report (except numbers of diagnosed cases) are estimated (i.e., have been statistically adjusted).</a:t>
            </a:r>
          </a:p>
          <a:p>
            <a:pPr defTabSz="931774" fontAlgn="base">
              <a:spcBef>
                <a:spcPct val="30000"/>
              </a:spcBef>
              <a:spcAft>
                <a:spcPct val="0"/>
              </a:spcAft>
              <a:defRPr/>
            </a:pPr>
            <a:endParaRPr lang="en-US" dirty="0"/>
          </a:p>
          <a:p>
            <a:r>
              <a:rPr lang="en-US" dirty="0"/>
              <a:t>Estimates of HIV incidence and persons</a:t>
            </a:r>
            <a:r>
              <a:rPr lang="en-US" baseline="0" dirty="0"/>
              <a:t> living with HIV infection (diagnosed and undiagnosed; prevalence) </a:t>
            </a:r>
            <a:r>
              <a:rPr lang="en-US" dirty="0"/>
              <a:t>were based on HIV surveillance</a:t>
            </a:r>
            <a:r>
              <a:rPr lang="en-US" baseline="0" dirty="0"/>
              <a:t> data from the 50 states, the District of Columbia, and Puerto Rico for persons aged ≥13 years. Numbers of persons aged ≥13 years living with diagnosed infection are reported numbers, not estimates. These numbers are based on diagnosed cases with vital status information </a:t>
            </a:r>
            <a:r>
              <a:rPr lang="en-US" dirty="0"/>
              <a:t>reported to CDC through</a:t>
            </a:r>
            <a:r>
              <a:rPr lang="en-US" baseline="0" dirty="0"/>
              <a:t> December 2019. </a:t>
            </a:r>
          </a:p>
          <a:p>
            <a:endParaRPr lang="en-US" baseline="0" dirty="0"/>
          </a:p>
          <a:p>
            <a:pPr defTabSz="931774" fontAlgn="base">
              <a:spcBef>
                <a:spcPct val="30000"/>
              </a:spcBef>
              <a:spcAft>
                <a:spcPct val="0"/>
              </a:spcAft>
              <a:defRPr/>
            </a:pPr>
            <a:r>
              <a:rPr lang="en-US" dirty="0"/>
              <a:t>Differences in estimated numbers of HIV infections for the years 2010 and 2018 were assessed by the </a:t>
            </a:r>
            <a:r>
              <a:rPr lang="en-US" i="1" dirty="0"/>
              <a:t>z </a:t>
            </a:r>
            <a:r>
              <a:rPr lang="en-US" dirty="0"/>
              <a:t>test. Differences were deemed statistically significant when P &lt;.05. </a:t>
            </a:r>
            <a:r>
              <a:rPr lang="en-US" sz="1200" kern="1200" dirty="0">
                <a:solidFill>
                  <a:schemeClr val="tx1"/>
                </a:solidFill>
                <a:effectLst/>
                <a:latin typeface="+mn-lt"/>
                <a:ea typeface="+mn-ea"/>
                <a:cs typeface="+mn-cs"/>
              </a:rPr>
              <a:t>Differences that were not statistically significant were deemed ‘stable’.</a:t>
            </a:r>
          </a:p>
          <a:p>
            <a:pPr defTabSz="931774" fontAlgn="base">
              <a:spcBef>
                <a:spcPct val="30000"/>
              </a:spcBef>
              <a:spcAft>
                <a:spcPct val="0"/>
              </a:spcAft>
              <a:defRPr/>
            </a:pPr>
            <a:endParaRPr lang="en-US" sz="1200" kern="1200" dirty="0">
              <a:solidFill>
                <a:schemeClr val="tx1"/>
              </a:solidFill>
              <a:effectLst/>
              <a:latin typeface="+mn-lt"/>
              <a:ea typeface="+mn-ea"/>
              <a:cs typeface="+mn-cs"/>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Prevalence estimates for the year 2018 are preliminary and based on deaths reported to CDC through December 2019. </a:t>
            </a:r>
          </a:p>
          <a:p>
            <a:pPr defTabSz="931774" fontAlgn="base">
              <a:spcBef>
                <a:spcPct val="30000"/>
              </a:spcBef>
              <a:spcAft>
                <a:spcPct val="0"/>
              </a:spcAft>
              <a:defRPr/>
            </a:pPr>
            <a:endParaRPr lang="en-US" sz="1200" kern="1200" dirty="0">
              <a:solidFill>
                <a:schemeClr val="tx1"/>
              </a:solidFill>
              <a:effectLst/>
              <a:latin typeface="+mn-lt"/>
              <a:ea typeface="+mn-ea"/>
              <a:cs typeface="+mn-cs"/>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depletion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931774" fontAlgn="base">
              <a:spcBef>
                <a:spcPct val="30000"/>
              </a:spcBef>
              <a:spcAft>
                <a:spcPct val="0"/>
              </a:spcAft>
              <a:defRPr/>
            </a:pPr>
            <a:endParaRPr lang="en-US" dirty="0"/>
          </a:p>
          <a:p>
            <a:pPr defTabSz="931774" fontAlgn="base">
              <a:spcBef>
                <a:spcPct val="30000"/>
              </a:spcBef>
              <a:spcAft>
                <a:spcPct val="0"/>
              </a:spcAft>
              <a:defRPr/>
            </a:pPr>
            <a:endParaRPr lang="en-US" dirty="0"/>
          </a:p>
          <a:p>
            <a:endParaRPr lang="en-US" dirty="0"/>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736" indent="-280667">
              <a:defRPr>
                <a:solidFill>
                  <a:schemeClr val="tx1"/>
                </a:solidFill>
                <a:latin typeface="Myriad Web Pro" panose="020B0503030403020204" pitchFamily="34" charset="0"/>
              </a:defRPr>
            </a:lvl2pPr>
            <a:lvl3pPr marL="1122671" indent="-224535">
              <a:defRPr>
                <a:solidFill>
                  <a:schemeClr val="tx1"/>
                </a:solidFill>
                <a:latin typeface="Myriad Web Pro" panose="020B0503030403020204" pitchFamily="34" charset="0"/>
              </a:defRPr>
            </a:lvl3pPr>
            <a:lvl4pPr marL="1571739" indent="-224535">
              <a:defRPr>
                <a:solidFill>
                  <a:schemeClr val="tx1"/>
                </a:solidFill>
                <a:latin typeface="Myriad Web Pro" panose="020B0503030403020204" pitchFamily="34" charset="0"/>
              </a:defRPr>
            </a:lvl4pPr>
            <a:lvl5pPr marL="2020807" indent="-224535">
              <a:defRPr>
                <a:solidFill>
                  <a:schemeClr val="tx1"/>
                </a:solidFill>
                <a:latin typeface="Myriad Web Pro" panose="020B0503030403020204" pitchFamily="34" charset="0"/>
              </a:defRPr>
            </a:lvl5pPr>
            <a:lvl6pPr marL="2469876" indent="-224535" fontAlgn="base">
              <a:spcBef>
                <a:spcPct val="0"/>
              </a:spcBef>
              <a:spcAft>
                <a:spcPct val="0"/>
              </a:spcAft>
              <a:defRPr>
                <a:solidFill>
                  <a:schemeClr val="tx1"/>
                </a:solidFill>
                <a:latin typeface="Myriad Web Pro" panose="020B0503030403020204" pitchFamily="34" charset="0"/>
              </a:defRPr>
            </a:lvl6pPr>
            <a:lvl7pPr marL="2918944" indent="-224535" fontAlgn="base">
              <a:spcBef>
                <a:spcPct val="0"/>
              </a:spcBef>
              <a:spcAft>
                <a:spcPct val="0"/>
              </a:spcAft>
              <a:defRPr>
                <a:solidFill>
                  <a:schemeClr val="tx1"/>
                </a:solidFill>
                <a:latin typeface="Myriad Web Pro" panose="020B0503030403020204" pitchFamily="34" charset="0"/>
              </a:defRPr>
            </a:lvl7pPr>
            <a:lvl8pPr marL="3368012" indent="-224535" fontAlgn="base">
              <a:spcBef>
                <a:spcPct val="0"/>
              </a:spcBef>
              <a:spcAft>
                <a:spcPct val="0"/>
              </a:spcAft>
              <a:defRPr>
                <a:solidFill>
                  <a:schemeClr val="tx1"/>
                </a:solidFill>
                <a:latin typeface="Myriad Web Pro" panose="020B0503030403020204" pitchFamily="34" charset="0"/>
              </a:defRPr>
            </a:lvl8pPr>
            <a:lvl9pPr marL="3817080" indent="-224535" fontAlgn="base">
              <a:spcBef>
                <a:spcPct val="0"/>
              </a:spcBef>
              <a:spcAft>
                <a:spcPct val="0"/>
              </a:spcAft>
              <a:defRPr>
                <a:solidFill>
                  <a:schemeClr val="tx1"/>
                </a:solidFill>
                <a:latin typeface="Myriad Web Pro" panose="020B0503030403020204" pitchFamily="34" charset="0"/>
              </a:defRPr>
            </a:lvl9pPr>
          </a:lstStyle>
          <a:p>
            <a:pPr defTabSz="931774" fontAlgn="base">
              <a:spcBef>
                <a:spcPct val="0"/>
              </a:spcBef>
              <a:spcAft>
                <a:spcPct val="0"/>
              </a:spcAft>
              <a:defRPr/>
            </a:pPr>
            <a:fld id="{6F084AA2-EDF3-41B6-9BD5-4D1331E35CE7}" type="slidenum">
              <a:rPr lang="en-US" altLang="en-US">
                <a:solidFill>
                  <a:prstClr val="black"/>
                </a:solidFill>
                <a:latin typeface="Calibri" panose="020F0502020204030204" pitchFamily="34" charset="0"/>
              </a:rPr>
              <a:pPr defTabSz="931774" fontAlgn="base">
                <a:spcBef>
                  <a:spcPct val="0"/>
                </a:spcBef>
                <a:spcAft>
                  <a:spcPct val="0"/>
                </a:spcAft>
                <a:defRPr/>
              </a:pPr>
              <a:t>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03332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solidFill>
                  <a:srgbClr val="000000"/>
                </a:solidFill>
              </a:rPr>
              <a:t>This slide presents estimated </a:t>
            </a:r>
            <a:r>
              <a:rPr lang="en-US" baseline="0" dirty="0">
                <a:solidFill>
                  <a:srgbClr val="000000"/>
                </a:solidFill>
              </a:rPr>
              <a:t>HIV incidence among persons aged </a:t>
            </a:r>
            <a:r>
              <a:rPr lang="en-US" u="sng" baseline="0" dirty="0">
                <a:solidFill>
                  <a:srgbClr val="000000"/>
                </a:solidFill>
              </a:rPr>
              <a:t>&gt;</a:t>
            </a:r>
            <a:r>
              <a:rPr lang="en-US" u="none" baseline="0" dirty="0">
                <a:solidFill>
                  <a:srgbClr val="000000"/>
                </a:solidFill>
              </a:rPr>
              <a:t>13 years </a:t>
            </a:r>
            <a:r>
              <a:rPr lang="en-US" dirty="0">
                <a:solidFill>
                  <a:srgbClr val="000000"/>
                </a:solidFill>
              </a:rPr>
              <a:t>from 2010 through 2018, by transmission category.</a:t>
            </a:r>
          </a:p>
          <a:p>
            <a:r>
              <a:rPr lang="en-US" dirty="0">
                <a:solidFill>
                  <a:srgbClr val="000000"/>
                </a:solidFill>
              </a:rPr>
              <a:t> </a:t>
            </a:r>
          </a:p>
          <a:p>
            <a:r>
              <a:rPr lang="en-US" dirty="0">
                <a:solidFill>
                  <a:srgbClr val="000000"/>
                </a:solidFill>
              </a:rPr>
              <a:t>The annual number of HIV infections in 2018, compared with 2010, decreased among persons with infection attributed to heterosexual contact </a:t>
            </a:r>
            <a:r>
              <a:rPr lang="en-US" sz="1200" dirty="0"/>
              <a:t>(</a:t>
            </a:r>
            <a:r>
              <a:rPr lang="en-US" sz="1200" b="0" baseline="0" dirty="0"/>
              <a:t>−</a:t>
            </a:r>
            <a:r>
              <a:rPr lang="en-US" sz="1200" dirty="0"/>
              <a:t>20%)</a:t>
            </a:r>
            <a:r>
              <a:rPr lang="en-US" dirty="0">
                <a:solidFill>
                  <a:srgbClr val="000000"/>
                </a:solidFill>
              </a:rPr>
              <a:t>. The annual number of infections in 2010 and 2018 remained stable among males with infection attributed to male-to-male sexual contact, males with infection attributed to male-to-male sexual contact </a:t>
            </a:r>
            <a:r>
              <a:rPr lang="en-US" i="1" dirty="0">
                <a:solidFill>
                  <a:srgbClr val="000000"/>
                </a:solidFill>
              </a:rPr>
              <a:t>and</a:t>
            </a:r>
            <a:r>
              <a:rPr lang="en-US" dirty="0">
                <a:solidFill>
                  <a:srgbClr val="000000"/>
                </a:solidFill>
              </a:rPr>
              <a:t> injection drug use, and among persons with infection attributed to injection drug use.</a:t>
            </a:r>
          </a:p>
          <a:p>
            <a:endParaRPr lang="en-US" baseline="0" dirty="0">
              <a:solidFill>
                <a:srgbClr val="000000"/>
              </a:solidFill>
            </a:endParaRPr>
          </a:p>
          <a:p>
            <a:r>
              <a:rPr lang="en-US" baseline="0" dirty="0">
                <a:solidFill>
                  <a:srgbClr val="000000"/>
                </a:solidFill>
              </a:rPr>
              <a:t>In 2018, the largest percentage of HIV infections were attributed to male-to-male sexual contact (67%), followed by heterosexual contact (23%).  </a:t>
            </a:r>
          </a:p>
          <a:p>
            <a:endParaRPr lang="en-US" baseline="0" dirty="0">
              <a:solidFill>
                <a:srgbClr val="000000"/>
              </a:solidFill>
            </a:endParaRPr>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000000"/>
                </a:solidFill>
              </a:rPr>
              <a:t>Data have been statistically adjusted to account for missing transmission category.</a:t>
            </a:r>
          </a:p>
          <a:p>
            <a:endParaRPr lang="en-US" dirty="0">
              <a:solidFill>
                <a:srgbClr val="000000"/>
              </a:solidFill>
            </a:endParaRPr>
          </a:p>
          <a:p>
            <a:r>
              <a:rPr lang="en-US" dirty="0">
                <a:solidFill>
                  <a:srgbClr val="000000"/>
                </a:solidFill>
              </a:rPr>
              <a:t>Heterosexual contact is with a person known to have, or to be at high risk for, HIV infection.</a:t>
            </a:r>
          </a:p>
          <a:p>
            <a:endParaRPr lang="en-US" dirty="0">
              <a:solidFill>
                <a:srgbClr val="000000"/>
              </a:solidFill>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2018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89813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endParaRPr lang="en-US" baseline="0" dirty="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dirty="0"/>
          </a:p>
        </p:txBody>
      </p:sp>
    </p:spTree>
    <p:extLst>
      <p:ext uri="{BB962C8B-B14F-4D97-AF65-F5344CB8AC3E}">
        <p14:creationId xmlns:p14="http://schemas.microsoft.com/office/powerpoint/2010/main" val="3107803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83512"/>
          </a:xfrm>
        </p:spPr>
        <p:txBody>
          <a:bodyPr/>
          <a:lstStyle/>
          <a:p>
            <a:r>
              <a:rPr lang="en-US" b="0" dirty="0"/>
              <a:t>This slide presents estimated HIV incidence among males aged </a:t>
            </a:r>
            <a:r>
              <a:rPr lang="en-US" b="0" u="sng" dirty="0"/>
              <a:t>&gt;</a:t>
            </a:r>
            <a:r>
              <a:rPr lang="en-US" b="0" dirty="0"/>
              <a:t>13 years from 2010 through 2018, by race/ethnicity</a:t>
            </a:r>
            <a:r>
              <a:rPr lang="en-US" b="0" baseline="0" dirty="0"/>
              <a:t>.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Among males</a:t>
            </a:r>
            <a:r>
              <a:rPr lang="en-US" b="0" dirty="0"/>
              <a:t>,</a:t>
            </a:r>
            <a:r>
              <a:rPr lang="en-US" b="0" baseline="0" dirty="0"/>
              <a:t> t</a:t>
            </a:r>
            <a:r>
              <a:rPr lang="en-US" dirty="0"/>
              <a:t>he annual number of HIV infections in 2018, compared with 2010, increased among Hispanics/Latinos (18%), but decreased among </a:t>
            </a:r>
            <a:r>
              <a:rPr lang="en-US" b="0" baseline="0" dirty="0"/>
              <a:t>whites </a:t>
            </a:r>
            <a:r>
              <a:rPr lang="en-US" dirty="0"/>
              <a:t>(−18%).  The number of infections in 2010 and 2018 remained stable among black/African American males.</a:t>
            </a:r>
          </a:p>
          <a:p>
            <a:endParaRPr lang="en-US" b="0" baseline="0" dirty="0"/>
          </a:p>
          <a:p>
            <a:r>
              <a:rPr lang="en-US" b="0" baseline="0" dirty="0"/>
              <a:t>In 2018, black/African American males accounted for the largest percentage of HIV infections among males (39%). </a:t>
            </a:r>
          </a:p>
          <a:p>
            <a:endParaRPr lang="en-US" b="0" baseline="0" dirty="0"/>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a:t>
            </a:r>
          </a:p>
          <a:p>
            <a:pPr defTabSz="931774"/>
            <a:endParaRPr lang="en-US" dirty="0"/>
          </a:p>
          <a:p>
            <a:pPr defTabSz="931774"/>
            <a:r>
              <a:rPr lang="en-US" dirty="0"/>
              <a:t>Hispanics/Latinos can be of any race.</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asterisk (*) next to the trend line indicates that the difference in the estimate for 2018 from the 2010 estimate was deemed statistically significant (P &lt; .05). Differences that were not statistically significant were deemed ‘stable’.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Data for other races are not shown because estimates do not meet the standard of reliability.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3192026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635602"/>
          </a:xfrm>
        </p:spPr>
        <p:txBody>
          <a:bodyPr/>
          <a:lstStyle/>
          <a:p>
            <a:r>
              <a:rPr lang="en-US" dirty="0"/>
              <a:t>This slide presents estimated HIV incidence among females aged ≥13 years from 2010 through 2018, by race/ethnicity. </a:t>
            </a:r>
          </a:p>
          <a:p>
            <a:endParaRPr lang="en-US" dirty="0"/>
          </a:p>
          <a:p>
            <a:r>
              <a:rPr lang="en-US" dirty="0"/>
              <a:t>Among females, the annual number of HIV infections in 2018, compared with 2010, decreased among blacks/African Americans (−22%). The number of infections in 2010 and 2018 remained stable among Hispanic/Latino and white females.    </a:t>
            </a:r>
          </a:p>
          <a:p>
            <a:endParaRPr lang="en-US" dirty="0"/>
          </a:p>
          <a:p>
            <a:r>
              <a:rPr lang="en-US" dirty="0"/>
              <a:t>In 2018, blacks/African Americans accounted for the largest percentage of HIV infections among females (57%). </a:t>
            </a:r>
          </a:p>
          <a:p>
            <a:endParaRPr lang="en-US" dirty="0"/>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a:t>
            </a:r>
          </a:p>
          <a:p>
            <a:endParaRPr lang="en-US" dirty="0"/>
          </a:p>
          <a:p>
            <a:r>
              <a:rPr lang="en-US" dirty="0"/>
              <a:t>Hispanics/Latinos can be of any race.</a:t>
            </a:r>
          </a:p>
          <a:p>
            <a:endParaRPr lang="en-US" dirty="0"/>
          </a:p>
          <a:p>
            <a:r>
              <a:rPr lang="en-US" dirty="0"/>
              <a:t>Data for other races are not shown because estimates do not meet the standard of reliability.</a:t>
            </a:r>
          </a:p>
          <a:p>
            <a:endParaRPr lang="en-US" dirty="0"/>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2018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89813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454697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This slide presents estimated HIV incidence among black/African American males aged </a:t>
            </a:r>
            <a:r>
              <a:rPr lang="en-US" u="none" dirty="0"/>
              <a:t>≥13</a:t>
            </a:r>
            <a:r>
              <a:rPr lang="en-US" u="none" baseline="0" dirty="0"/>
              <a:t> years </a:t>
            </a:r>
            <a:r>
              <a:rPr lang="en-US" u="none" dirty="0"/>
              <a:t>in</a:t>
            </a:r>
            <a:r>
              <a:rPr lang="en-US" dirty="0"/>
              <a:t> the United States from 2010 though 2018, by age. </a:t>
            </a:r>
          </a:p>
          <a:p>
            <a:pPr defTabSz="898136">
              <a:defRPr/>
            </a:pPr>
            <a:endParaRPr lang="en-US" dirty="0"/>
          </a:p>
          <a:p>
            <a:pPr defTabSz="898136">
              <a:defRPr/>
            </a:pPr>
            <a:r>
              <a:rPr lang="en-US" b="0" dirty="0"/>
              <a:t>The annual number of HIV infections</a:t>
            </a:r>
            <a:r>
              <a:rPr lang="en-US" b="0" baseline="0" dirty="0"/>
              <a:t> in 2018, compared with 2010, increased among black/African American males aged </a:t>
            </a:r>
            <a:r>
              <a:rPr lang="en-US" b="0" dirty="0"/>
              <a:t>25–34 years (72%), but decreased among those aged 13–24 years (−46%) and </a:t>
            </a:r>
            <a:r>
              <a:rPr lang="en-US" b="0" baseline="0" dirty="0"/>
              <a:t>45</a:t>
            </a:r>
            <a:r>
              <a:rPr lang="en-US" b="0" dirty="0"/>
              <a:t>–</a:t>
            </a:r>
            <a:r>
              <a:rPr lang="en-US" b="0" baseline="0" dirty="0"/>
              <a:t>54 years </a:t>
            </a:r>
            <a:r>
              <a:rPr lang="en-US" b="0" dirty="0"/>
              <a:t>(−38%)</a:t>
            </a:r>
            <a:r>
              <a:rPr lang="en-US" b="0" baseline="0" dirty="0"/>
              <a:t>; numbers remained stable among those aged 35</a:t>
            </a:r>
            <a:r>
              <a:rPr lang="en-US" b="0" dirty="0"/>
              <a:t>–</a:t>
            </a:r>
            <a:r>
              <a:rPr lang="en-US" b="0" baseline="0" dirty="0"/>
              <a:t>44 and </a:t>
            </a:r>
            <a:r>
              <a:rPr lang="en-US" b="0" u="none" baseline="0" dirty="0"/>
              <a:t>≥55 years.</a:t>
            </a:r>
            <a:r>
              <a:rPr lang="en-US" b="0" dirty="0"/>
              <a:t>   </a:t>
            </a:r>
          </a:p>
          <a:p>
            <a:pPr defTabSz="898136">
              <a:defRPr/>
            </a:pPr>
            <a:endParaRPr lang="en-US" b="0" dirty="0"/>
          </a:p>
          <a:p>
            <a:pPr defTabSz="898136">
              <a:defRPr/>
            </a:pPr>
            <a:r>
              <a:rPr lang="en-US" b="0" dirty="0"/>
              <a:t>In 2018, the largest percentage of HIV infections among black/African American males was among those aged 25–34 years (43%),</a:t>
            </a:r>
            <a:r>
              <a:rPr lang="en-US" b="0" baseline="0" dirty="0"/>
              <a:t> followed by those aged 13–24 years (27%).  </a:t>
            </a:r>
            <a:r>
              <a:rPr lang="en-US" b="0" dirty="0"/>
              <a:t>  </a:t>
            </a:r>
          </a:p>
          <a:p>
            <a:pPr defTabSz="898136">
              <a:defRPr/>
            </a:pPr>
            <a:endParaRPr lang="en-US" b="1" dirty="0"/>
          </a:p>
          <a:p>
            <a:pPr defTabSz="898136">
              <a:defRPr/>
            </a:pPr>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a:t>
            </a:r>
          </a:p>
          <a:p>
            <a:pPr defTabSz="898136">
              <a:defRPr/>
            </a:pPr>
            <a:endParaRPr lang="en-US" baseline="0" dirty="0">
              <a:solidFill>
                <a:srgbClr val="000000"/>
              </a:solidFill>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2018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89813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898136" rtl="0" eaLnBrk="1" fontAlgn="auto" latinLnBrk="0" hangingPunct="1">
              <a:lnSpc>
                <a:spcPct val="100000"/>
              </a:lnSpc>
              <a:spcBef>
                <a:spcPts val="0"/>
              </a:spcBef>
              <a:spcAft>
                <a:spcPts val="0"/>
              </a:spcAft>
              <a:buClrTx/>
              <a:buSzTx/>
              <a:buFontTx/>
              <a:buNone/>
              <a:tabLst/>
              <a:defRPr/>
            </a:pPr>
            <a:endParaRPr lang="en-US" dirty="0"/>
          </a:p>
          <a:p>
            <a:pPr defTabSz="898136">
              <a:defRPr/>
            </a:pPr>
            <a:endParaRPr lang="en-US" baseline="0" dirty="0">
              <a:solidFill>
                <a:srgbClr val="000000"/>
              </a:solidFill>
            </a:endParaRPr>
          </a:p>
          <a:p>
            <a:pPr defTabSz="898136">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dirty="0"/>
          </a:p>
        </p:txBody>
      </p:sp>
    </p:spTree>
    <p:extLst>
      <p:ext uri="{BB962C8B-B14F-4D97-AF65-F5344CB8AC3E}">
        <p14:creationId xmlns:p14="http://schemas.microsoft.com/office/powerpoint/2010/main" val="1803909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This slide presents estimated HIV incidence </a:t>
            </a:r>
            <a:r>
              <a:rPr lang="en-US" baseline="0" dirty="0"/>
              <a:t>among black/African American females aged </a:t>
            </a:r>
            <a:r>
              <a:rPr lang="en-US" u="none" baseline="0" dirty="0"/>
              <a:t>≥13 years </a:t>
            </a:r>
            <a:r>
              <a:rPr lang="en-US" dirty="0"/>
              <a:t>in the United States from 2010 though 2018, by age. </a:t>
            </a:r>
          </a:p>
          <a:p>
            <a:pPr defTabSz="898136">
              <a:defRPr/>
            </a:pPr>
            <a:endParaRPr lang="en-US" dirty="0"/>
          </a:p>
          <a:p>
            <a:pPr defTabSz="898136">
              <a:defRPr/>
            </a:pPr>
            <a:r>
              <a:rPr lang="en-US" b="0" dirty="0"/>
              <a:t>The annual number of HIV infections</a:t>
            </a:r>
            <a:r>
              <a:rPr lang="en-US" b="0" baseline="0" dirty="0"/>
              <a:t> in 2018, compared with 2010, decreased among black/African American females </a:t>
            </a:r>
            <a:r>
              <a:rPr lang="en-US" b="0" dirty="0"/>
              <a:t>aged 13–24 years (−45%) and </a:t>
            </a:r>
            <a:r>
              <a:rPr lang="en-US" b="0" baseline="0" dirty="0"/>
              <a:t>45</a:t>
            </a:r>
            <a:r>
              <a:rPr lang="en-US" b="0" dirty="0"/>
              <a:t>–</a:t>
            </a:r>
            <a:r>
              <a:rPr lang="en-US" b="0" baseline="0" dirty="0"/>
              <a:t>54 years </a:t>
            </a:r>
            <a:r>
              <a:rPr lang="en-US" b="0" dirty="0"/>
              <a:t>(−36%)</a:t>
            </a:r>
            <a:r>
              <a:rPr lang="en-US" b="0" baseline="0" dirty="0"/>
              <a:t>; numbers remained stable among those aged 25</a:t>
            </a:r>
            <a:r>
              <a:rPr lang="en-US" b="0" dirty="0"/>
              <a:t>–</a:t>
            </a:r>
            <a:r>
              <a:rPr lang="en-US" b="0" baseline="0" dirty="0"/>
              <a:t>34, 35</a:t>
            </a:r>
            <a:r>
              <a:rPr lang="en-US" b="0" dirty="0"/>
              <a:t>–</a:t>
            </a:r>
            <a:r>
              <a:rPr lang="en-US" b="0" baseline="0" dirty="0"/>
              <a:t>44, and </a:t>
            </a:r>
            <a:r>
              <a:rPr lang="en-US" b="0" u="none" baseline="0" dirty="0"/>
              <a:t>≥55 years.</a:t>
            </a:r>
            <a:r>
              <a:rPr lang="en-US" b="0" dirty="0"/>
              <a:t>  </a:t>
            </a:r>
          </a:p>
          <a:p>
            <a:pPr defTabSz="898136">
              <a:defRPr/>
            </a:pPr>
            <a:endParaRPr lang="en-US" b="0" dirty="0"/>
          </a:p>
          <a:p>
            <a:pPr defTabSz="898136">
              <a:defRPr/>
            </a:pPr>
            <a:r>
              <a:rPr lang="en-US" b="0" dirty="0"/>
              <a:t>In 2018, the largest percentage of HIV infections among black/African American females was among those aged 25–34 years (26%), followed by those aged 35–44 years (22%). </a:t>
            </a:r>
          </a:p>
          <a:p>
            <a:pPr defTabSz="898136">
              <a:defRPr/>
            </a:pPr>
            <a:endParaRPr lang="en-US" b="0" dirty="0"/>
          </a:p>
          <a:p>
            <a:pPr defTabSz="898136">
              <a:defRPr/>
            </a:pPr>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a:t>
            </a:r>
          </a:p>
          <a:p>
            <a:pPr defTabSz="898136">
              <a:defRPr/>
            </a:pPr>
            <a:endParaRPr lang="en-US" baseline="0" dirty="0">
              <a:solidFill>
                <a:srgbClr val="000000"/>
              </a:solidFill>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2018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89813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898136" rtl="0" eaLnBrk="1" fontAlgn="auto" latinLnBrk="0" hangingPunct="1">
              <a:lnSpc>
                <a:spcPct val="100000"/>
              </a:lnSpc>
              <a:spcBef>
                <a:spcPts val="0"/>
              </a:spcBef>
              <a:spcAft>
                <a:spcPts val="0"/>
              </a:spcAft>
              <a:buClrTx/>
              <a:buSzTx/>
              <a:buFontTx/>
              <a:buNone/>
              <a:tabLst/>
              <a:defRPr/>
            </a:pPr>
            <a:endParaRPr lang="en-US" dirty="0"/>
          </a:p>
          <a:p>
            <a:pPr defTabSz="898136">
              <a:defRPr/>
            </a:pPr>
            <a:endParaRPr lang="en-US" b="0"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4334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21534"/>
          </a:xfrm>
        </p:spPr>
        <p:txBody>
          <a:bodyPr/>
          <a:lstStyle/>
          <a:p>
            <a:pPr defTabSz="898136">
              <a:defRPr/>
            </a:pPr>
            <a:r>
              <a:rPr lang="en-US" dirty="0"/>
              <a:t>This slide presents estimated </a:t>
            </a:r>
            <a:r>
              <a:rPr lang="en-US" baseline="0" dirty="0"/>
              <a:t>HIV incidence </a:t>
            </a:r>
            <a:r>
              <a:rPr lang="en-US" dirty="0"/>
              <a:t>among Hispanic/Latino</a:t>
            </a:r>
            <a:r>
              <a:rPr lang="en-US" baseline="0" dirty="0"/>
              <a:t> males </a:t>
            </a:r>
            <a:r>
              <a:rPr lang="en-US" u="none" baseline="0" dirty="0"/>
              <a:t>≥13 years i</a:t>
            </a:r>
            <a:r>
              <a:rPr lang="en-US" dirty="0"/>
              <a:t>n the United States from 2010 though 2018, by age. </a:t>
            </a:r>
          </a:p>
          <a:p>
            <a:pPr defTabSz="898136">
              <a:defRPr/>
            </a:pPr>
            <a:endParaRPr lang="en-US" dirty="0"/>
          </a:p>
          <a:p>
            <a:pPr defTabSz="898136">
              <a:defRPr/>
            </a:pPr>
            <a:r>
              <a:rPr lang="en-US" b="0" dirty="0"/>
              <a:t>The annual number of HIV infections in 2018, compared with 2010, increased among Hispanic/Latino males aged 25–34 years (63%), but decreased among those aged 13–24 years (−29%); numbers remained stable among those aged 35–44, 45–54, and ≥55 years. </a:t>
            </a:r>
          </a:p>
          <a:p>
            <a:pPr defTabSz="898136">
              <a:defRPr/>
            </a:pPr>
            <a:endParaRPr lang="en-US" b="0" dirty="0"/>
          </a:p>
          <a:p>
            <a:pPr defTabSz="898136">
              <a:defRPr/>
            </a:pPr>
            <a:r>
              <a:rPr lang="en-US" b="0" dirty="0"/>
              <a:t>In 2018, the largest percentage of HIV infections among Hispanic/Latino males was among those aged 25–34 years (44%), followed by those aged 13–24 years (22%). </a:t>
            </a:r>
          </a:p>
          <a:p>
            <a:pPr defTabSz="898136">
              <a:defRPr/>
            </a:pPr>
            <a:endParaRPr lang="en-US" b="0" dirty="0"/>
          </a:p>
          <a:p>
            <a:pPr defTabSz="898136">
              <a:defRPr/>
            </a:pPr>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 </a:t>
            </a:r>
          </a:p>
          <a:p>
            <a:pPr defTabSz="898136">
              <a:defRPr/>
            </a:pPr>
            <a:endParaRPr lang="en-US" dirty="0"/>
          </a:p>
          <a:p>
            <a:pPr defTabSz="898136">
              <a:defRPr/>
            </a:pPr>
            <a:r>
              <a:rPr lang="en-US" dirty="0"/>
              <a:t>Hispanics/Latinos</a:t>
            </a:r>
            <a:r>
              <a:rPr lang="en-US" baseline="0" dirty="0"/>
              <a:t> can be of any race.</a:t>
            </a:r>
          </a:p>
          <a:p>
            <a:pPr defTabSz="898136">
              <a:defRPr/>
            </a:pPr>
            <a:endParaRPr lang="en-US" baseline="0" dirty="0"/>
          </a:p>
          <a:p>
            <a:pPr defTabSz="898136">
              <a:defRPr/>
            </a:pPr>
            <a:r>
              <a:rPr lang="en-US" baseline="0" dirty="0"/>
              <a:t>An asterisk (*) next to the trend line indicates that the difference in the estimate for 2018 from the 2010 estimate was deemed statistically significant (P &lt; .05). Differences that were not statistically significant were deemed ‘stable’.</a:t>
            </a:r>
          </a:p>
          <a:p>
            <a:pPr defTabSz="898136">
              <a:defRPr/>
            </a:pPr>
            <a:endParaRPr lang="en-US" baseline="0" dirty="0"/>
          </a:p>
          <a:p>
            <a:pPr defTabSz="898136">
              <a:defRPr/>
            </a:pPr>
            <a:r>
              <a:rPr lang="en-US" dirty="0"/>
              <a:t>Estimates for Hispanic/Latino males aged ≥55 years should be used with caution because the RSEs are 30%–50%.</a:t>
            </a:r>
          </a:p>
          <a:p>
            <a:pPr defTabSz="898136">
              <a:defRPr/>
            </a:pPr>
            <a:endParaRPr lang="en-US" dirty="0"/>
          </a:p>
          <a:p>
            <a:pPr marL="0" marR="0" lvl="0" indent="0" algn="l" defTabSz="89813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898136">
              <a:defRPr/>
            </a:pPr>
            <a:endParaRPr lang="en-US" dirty="0"/>
          </a:p>
          <a:p>
            <a:pPr defTabSz="898136">
              <a:defRPr/>
            </a:pPr>
            <a:r>
              <a:rPr lang="en-US" dirty="0"/>
              <a:t> </a:t>
            </a:r>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42005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This slide presents estimated HIV incidence among white males aged </a:t>
            </a:r>
            <a:r>
              <a:rPr lang="en-US" u="none" dirty="0"/>
              <a:t>≥13 years </a:t>
            </a:r>
            <a:r>
              <a:rPr lang="en-US" dirty="0"/>
              <a:t>in the United States from 2010 though 2018, by age. </a:t>
            </a:r>
          </a:p>
          <a:p>
            <a:pPr defTabSz="898136">
              <a:defRPr/>
            </a:pPr>
            <a:endParaRPr lang="en-US" dirty="0"/>
          </a:p>
          <a:p>
            <a:pPr defTabSz="898136">
              <a:defRPr/>
            </a:pPr>
            <a:r>
              <a:rPr lang="en-US" b="0" dirty="0"/>
              <a:t>In 2018, compared with 2010, the annual number of HIV infections decreased among white males aged </a:t>
            </a:r>
            <a:r>
              <a:rPr lang="en-US" b="0" baseline="0" dirty="0"/>
              <a:t>13–24 years (</a:t>
            </a:r>
            <a:r>
              <a:rPr lang="en-US" b="0" dirty="0"/>
              <a:t>−45%), 35–44 years (−27%), and 45–54 years (−39%)</a:t>
            </a:r>
            <a:r>
              <a:rPr lang="en-US" b="0" baseline="0" dirty="0"/>
              <a:t>. </a:t>
            </a:r>
            <a:r>
              <a:rPr lang="en-US" b="0" dirty="0"/>
              <a:t> The annual </a:t>
            </a:r>
            <a:r>
              <a:rPr lang="en-US" b="0" baseline="0" dirty="0"/>
              <a:t>numbers of HIV infections remained stable among those aged 25–34</a:t>
            </a:r>
            <a:r>
              <a:rPr lang="en-US" b="0" dirty="0"/>
              <a:t> </a:t>
            </a:r>
            <a:r>
              <a:rPr lang="en-US" b="0" baseline="0" dirty="0"/>
              <a:t>and ≥55 years. </a:t>
            </a:r>
          </a:p>
          <a:p>
            <a:pPr defTabSz="898136">
              <a:defRPr/>
            </a:pPr>
            <a:endParaRPr lang="en-US" b="0" dirty="0"/>
          </a:p>
          <a:p>
            <a:pPr defTabSz="898136">
              <a:defRPr/>
            </a:pPr>
            <a:r>
              <a:rPr lang="en-US" dirty="0"/>
              <a:t>In 2018, the largest percentage of HIV infections among white males was among those aged 25</a:t>
            </a:r>
            <a:r>
              <a:rPr lang="en-US" b="0" baseline="0" dirty="0"/>
              <a:t>–</a:t>
            </a:r>
            <a:r>
              <a:rPr lang="en-US" dirty="0"/>
              <a:t>34 years (37%), followed by those aged 35</a:t>
            </a:r>
            <a:r>
              <a:rPr lang="en-US" b="0" baseline="0" dirty="0"/>
              <a:t>–</a:t>
            </a:r>
            <a:r>
              <a:rPr lang="en-US" dirty="0"/>
              <a:t>44 years (21%). </a:t>
            </a:r>
          </a:p>
          <a:p>
            <a:pPr defTabSz="898136">
              <a:defRPr/>
            </a:pPr>
            <a:endParaRPr lang="en-US" dirty="0"/>
          </a:p>
          <a:p>
            <a:pPr defTabSz="898136">
              <a:defRPr/>
            </a:pPr>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a:t>
            </a:r>
          </a:p>
          <a:p>
            <a:pPr defTabSz="898136">
              <a:defRPr/>
            </a:pPr>
            <a:endParaRPr lang="en-US" baseline="0" dirty="0">
              <a:solidFill>
                <a:srgbClr val="000000"/>
              </a:solidFill>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2018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endParaRPr lang="en-US" dirty="0"/>
          </a:p>
          <a:p>
            <a:pPr defTabSz="898136">
              <a:defRPr/>
            </a:pPr>
            <a:endParaRPr lang="en-US" dirty="0"/>
          </a:p>
          <a:p>
            <a:pPr marL="0" marR="0" lvl="0" indent="0" algn="l" defTabSz="89813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898136">
              <a:defRPr/>
            </a:pPr>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069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768771" cy="4670108"/>
          </a:xfrm>
        </p:spPr>
        <p:txBody>
          <a:bodyPr/>
          <a:lstStyle/>
          <a:p>
            <a:r>
              <a:rPr lang="en-US" dirty="0"/>
              <a:t>This slide presents the</a:t>
            </a:r>
            <a:r>
              <a:rPr lang="en-US" baseline="0" dirty="0"/>
              <a:t> comparison of the racial/ethnic distribution in the United States among persons aged ≥13 years estimated to be infected with HIV in 2018 and the racial/ethnic distribution of the general population. </a:t>
            </a:r>
          </a:p>
          <a:p>
            <a:endParaRPr lang="en-US" dirty="0"/>
          </a:p>
          <a:p>
            <a:r>
              <a:rPr lang="en-US" dirty="0"/>
              <a:t>The lower</a:t>
            </a:r>
            <a:r>
              <a:rPr lang="en-US" baseline="0" dirty="0"/>
              <a:t> </a:t>
            </a:r>
            <a:r>
              <a:rPr lang="en-US" dirty="0"/>
              <a:t>bar illustrates the distribution of</a:t>
            </a:r>
            <a:r>
              <a:rPr lang="en-US" baseline="0" dirty="0"/>
              <a:t> estimated numbers of </a:t>
            </a:r>
            <a:r>
              <a:rPr lang="en-US" dirty="0"/>
              <a:t>HIV infections in 2018 by race/ethnicity in the United States. The upper bar shows the distribution of the population in the United States by race/ethnicity in 2018. </a:t>
            </a:r>
          </a:p>
          <a:p>
            <a:r>
              <a:rPr lang="en-US" dirty="0"/>
              <a:t> </a:t>
            </a:r>
          </a:p>
          <a:p>
            <a:r>
              <a:rPr lang="en-US" dirty="0"/>
              <a:t>In 2018, blacks/African Americans made up </a:t>
            </a:r>
            <a:r>
              <a:rPr lang="en-US" b="0" dirty="0"/>
              <a:t>approximately 12% of the population of the United States, but accounted for 42% of HIV infections. Whites made up 62% of the population of the United States, but accounted for 25% of HIV infections. Hispanics/Latinos made up 17% of the population of the United States, but accounted for 28% of HIV infections</a:t>
            </a:r>
            <a:r>
              <a:rPr lang="en-US" dirty="0"/>
              <a:t>.</a:t>
            </a:r>
          </a:p>
          <a:p>
            <a:r>
              <a:rPr lang="en-US" dirty="0"/>
              <a:t> </a:t>
            </a:r>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a:t>
            </a:r>
          </a:p>
          <a:p>
            <a:endParaRPr lang="en-US" dirty="0"/>
          </a:p>
          <a:p>
            <a:r>
              <a:rPr lang="en-US" dirty="0"/>
              <a:t>Hispanics/Latinos can be of any race. </a:t>
            </a:r>
          </a:p>
          <a:p>
            <a:endParaRPr lang="en-US" dirty="0"/>
          </a:p>
          <a:p>
            <a:r>
              <a:rPr lang="en-US" dirty="0"/>
              <a:t>The estimated</a:t>
            </a:r>
            <a:r>
              <a:rPr lang="en-US" baseline="0" dirty="0"/>
              <a:t> HIV incidence </a:t>
            </a:r>
            <a:r>
              <a:rPr lang="en-US" dirty="0"/>
              <a:t>for American Indians/Alaskan Natives should be used with caution because the RSE is 30%–50%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Incidence estimate is not provided for Native Hawaiians/other Pacific Islanders because the RSE is &gt;50%.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dirty="0"/>
          </a:p>
        </p:txBody>
      </p:sp>
    </p:spTree>
    <p:extLst>
      <p:ext uri="{BB962C8B-B14F-4D97-AF65-F5344CB8AC3E}">
        <p14:creationId xmlns:p14="http://schemas.microsoft.com/office/powerpoint/2010/main" val="3955063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solidFill>
                  <a:srgbClr val="000000"/>
                </a:solidFill>
              </a:rPr>
              <a:t>This slide presents estimated HIV incidence among females </a:t>
            </a:r>
            <a:r>
              <a:rPr lang="en-US" u="none" dirty="0">
                <a:solidFill>
                  <a:srgbClr val="000000"/>
                </a:solidFill>
              </a:rPr>
              <a:t>≥13</a:t>
            </a:r>
            <a:r>
              <a:rPr lang="en-US" u="none" baseline="0" dirty="0">
                <a:solidFill>
                  <a:srgbClr val="000000"/>
                </a:solidFill>
              </a:rPr>
              <a:t> years in the United States from </a:t>
            </a:r>
            <a:r>
              <a:rPr lang="en-US" dirty="0">
                <a:solidFill>
                  <a:srgbClr val="000000"/>
                </a:solidFill>
              </a:rPr>
              <a:t>2010 through 2018 by transmission category.</a:t>
            </a:r>
          </a:p>
          <a:p>
            <a:r>
              <a:rPr lang="en-US" dirty="0">
                <a:solidFill>
                  <a:srgbClr val="000000"/>
                </a:solidFill>
              </a:rPr>
              <a:t> </a:t>
            </a:r>
          </a:p>
          <a:p>
            <a:r>
              <a:rPr lang="en-US" dirty="0">
                <a:solidFill>
                  <a:srgbClr val="000000"/>
                </a:solidFill>
              </a:rPr>
              <a:t>The estimated annual number of HIV infections in 2018, compared with 2010, decreased among females with </a:t>
            </a:r>
            <a:r>
              <a:rPr lang="en-US" baseline="0" dirty="0">
                <a:solidFill>
                  <a:srgbClr val="000000"/>
                </a:solidFill>
              </a:rPr>
              <a:t>infection attributed to heterosexual contact (</a:t>
            </a:r>
            <a:r>
              <a:rPr lang="en-US" b="0" dirty="0"/>
              <a:t>−</a:t>
            </a:r>
            <a:r>
              <a:rPr lang="en-US" baseline="0" dirty="0">
                <a:solidFill>
                  <a:srgbClr val="000000"/>
                </a:solidFill>
              </a:rPr>
              <a:t>17%), but remained stable among those with infection attributed to injection drug use</a:t>
            </a:r>
            <a:r>
              <a:rPr lang="en-US" dirty="0">
                <a:solidFill>
                  <a:srgbClr val="000000"/>
                </a:solidFill>
              </a:rPr>
              <a:t>.</a:t>
            </a:r>
          </a:p>
          <a:p>
            <a:endParaRPr lang="en-US" dirty="0">
              <a:solidFill>
                <a:srgbClr val="000000"/>
              </a:solidFill>
            </a:endParaRPr>
          </a:p>
          <a:p>
            <a:r>
              <a:rPr lang="en-US" dirty="0">
                <a:solidFill>
                  <a:srgbClr val="000000"/>
                </a:solidFill>
              </a:rPr>
              <a:t>In 2018, among females, the largest percentage of HIV infections</a:t>
            </a:r>
            <a:r>
              <a:rPr lang="en-US" baseline="0" dirty="0">
                <a:solidFill>
                  <a:srgbClr val="000000"/>
                </a:solidFill>
              </a:rPr>
              <a:t> </a:t>
            </a:r>
            <a:r>
              <a:rPr lang="en-US" dirty="0">
                <a:solidFill>
                  <a:srgbClr val="000000"/>
                </a:solidFill>
              </a:rPr>
              <a:t>was attributed to heterosexual</a:t>
            </a:r>
            <a:r>
              <a:rPr lang="en-US" baseline="0" dirty="0">
                <a:solidFill>
                  <a:srgbClr val="000000"/>
                </a:solidFill>
              </a:rPr>
              <a:t> contact (85%), followed by injection drug use (15%).  </a:t>
            </a:r>
          </a:p>
          <a:p>
            <a:r>
              <a:rPr lang="en-US" dirty="0">
                <a:solidFill>
                  <a:srgbClr val="000000"/>
                </a:solidFill>
              </a:rPr>
              <a:t> </a:t>
            </a:r>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000000"/>
                </a:solidFill>
              </a:rPr>
              <a:t>Data have been statistically adjusted to account for missing transmission category.</a:t>
            </a:r>
          </a:p>
          <a:p>
            <a:r>
              <a:rPr lang="en-US" dirty="0">
                <a:solidFill>
                  <a:srgbClr val="000000"/>
                </a:solidFill>
              </a:rPr>
              <a:t> </a:t>
            </a:r>
          </a:p>
          <a:p>
            <a:r>
              <a:rPr lang="en-US" dirty="0">
                <a:solidFill>
                  <a:srgbClr val="000000"/>
                </a:solidFill>
              </a:rPr>
              <a:t>Heterosexual contact is with a person known to have, or to be at high risk for, HIV infection.</a:t>
            </a:r>
          </a:p>
          <a:p>
            <a:endParaRPr lang="en-US" dirty="0">
              <a:solidFill>
                <a:srgbClr val="000000"/>
              </a:solidFill>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2018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dirty="0"/>
          </a:p>
        </p:txBody>
      </p:sp>
    </p:spTree>
    <p:extLst>
      <p:ext uri="{BB962C8B-B14F-4D97-AF65-F5344CB8AC3E}">
        <p14:creationId xmlns:p14="http://schemas.microsoft.com/office/powerpoint/2010/main" val="3343343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solidFill>
                  <a:srgbClr val="000000"/>
                </a:solidFill>
              </a:rPr>
              <a:t>This slide presents estimated</a:t>
            </a:r>
            <a:r>
              <a:rPr lang="en-US" baseline="0" dirty="0">
                <a:solidFill>
                  <a:srgbClr val="000000"/>
                </a:solidFill>
              </a:rPr>
              <a:t> HIV incidence among males </a:t>
            </a:r>
            <a:r>
              <a:rPr lang="en-US" dirty="0">
                <a:solidFill>
                  <a:srgbClr val="000000"/>
                </a:solidFill>
              </a:rPr>
              <a:t>aged </a:t>
            </a:r>
            <a:r>
              <a:rPr lang="en-US" u="none" dirty="0">
                <a:solidFill>
                  <a:srgbClr val="000000"/>
                </a:solidFill>
              </a:rPr>
              <a:t>≥13 years in the United States </a:t>
            </a:r>
            <a:r>
              <a:rPr lang="en-US" dirty="0">
                <a:solidFill>
                  <a:srgbClr val="000000"/>
                </a:solidFill>
              </a:rPr>
              <a:t>from 2010 through 2018, by transmission category.</a:t>
            </a:r>
          </a:p>
          <a:p>
            <a:r>
              <a:rPr lang="en-US" dirty="0">
                <a:solidFill>
                  <a:srgbClr val="000000"/>
                </a:solidFill>
              </a:rPr>
              <a:t> </a:t>
            </a:r>
          </a:p>
          <a:p>
            <a:r>
              <a:rPr lang="en-US" dirty="0">
                <a:solidFill>
                  <a:srgbClr val="000000"/>
                </a:solidFill>
              </a:rPr>
              <a:t>The annual number of HIV infections in 2018,</a:t>
            </a:r>
            <a:r>
              <a:rPr lang="en-US" baseline="0" dirty="0">
                <a:solidFill>
                  <a:srgbClr val="000000"/>
                </a:solidFill>
              </a:rPr>
              <a:t> compared to 2010, decreased among males with infection attributed to heterosexual contact (</a:t>
            </a:r>
            <a:r>
              <a:rPr lang="en-US" b="0" dirty="0"/>
              <a:t>−</a:t>
            </a:r>
            <a:r>
              <a:rPr lang="en-US" baseline="0" dirty="0">
                <a:solidFill>
                  <a:srgbClr val="000000"/>
                </a:solidFill>
              </a:rPr>
              <a:t>26%). The number of infections remained stable among males with infection attributed to male-to-male sexual contact, among males with infection attributed to male-to-male sexual contact </a:t>
            </a:r>
            <a:r>
              <a:rPr lang="en-US" i="1" baseline="0" dirty="0">
                <a:solidFill>
                  <a:srgbClr val="000000"/>
                </a:solidFill>
              </a:rPr>
              <a:t>and</a:t>
            </a:r>
            <a:r>
              <a:rPr lang="en-US" baseline="0" dirty="0">
                <a:solidFill>
                  <a:srgbClr val="000000"/>
                </a:solidFill>
              </a:rPr>
              <a:t> injection drug use, and males with infection attributed to injection drug use,.   </a:t>
            </a:r>
          </a:p>
          <a:p>
            <a:endParaRPr lang="en-US" dirty="0">
              <a:solidFill>
                <a:srgbClr val="000000"/>
              </a:solidFill>
            </a:endParaRPr>
          </a:p>
          <a:p>
            <a:r>
              <a:rPr lang="en-US" dirty="0">
                <a:solidFill>
                  <a:srgbClr val="000000"/>
                </a:solidFill>
              </a:rPr>
              <a:t>In 2018, the largest percentages of HIV infections among males was among those with infection attributed to male-to-male sexual contact (82%). </a:t>
            </a:r>
          </a:p>
          <a:p>
            <a:r>
              <a:rPr lang="en-US" dirty="0">
                <a:solidFill>
                  <a:srgbClr val="000000"/>
                </a:solidFill>
              </a:rPr>
              <a:t> </a:t>
            </a:r>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000000"/>
                </a:solidFill>
              </a:rPr>
              <a:t>Data have been statistically adjusted to account for missing transmission category.</a:t>
            </a:r>
          </a:p>
          <a:p>
            <a:r>
              <a:rPr lang="en-US" dirty="0">
                <a:solidFill>
                  <a:srgbClr val="000000"/>
                </a:solidFill>
              </a:rPr>
              <a:t> </a:t>
            </a:r>
          </a:p>
          <a:p>
            <a:r>
              <a:rPr lang="en-US" dirty="0">
                <a:solidFill>
                  <a:srgbClr val="000000"/>
                </a:solidFill>
              </a:rPr>
              <a:t>Heterosexual contact is with a person known to have, or to be at high risk for, HIV infection.</a:t>
            </a:r>
          </a:p>
          <a:p>
            <a:endParaRPr lang="en-US" dirty="0">
              <a:solidFill>
                <a:srgbClr val="000000"/>
              </a:solidFill>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2018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dirty="0"/>
          </a:p>
        </p:txBody>
      </p:sp>
    </p:spTree>
    <p:extLst>
      <p:ext uri="{BB962C8B-B14F-4D97-AF65-F5344CB8AC3E}">
        <p14:creationId xmlns:p14="http://schemas.microsoft.com/office/powerpoint/2010/main" val="292646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 incidence</a:t>
            </a:r>
            <a:r>
              <a:rPr lang="en-US" baseline="0" dirty="0"/>
              <a:t> and prevalence estimates were calculated using data reported to the National HIV Surveillance System (NHSS) through December 2019 from the 50 states and the District of Columbia </a:t>
            </a:r>
            <a:r>
              <a:rPr lang="en-US" sz="1200" kern="1200" dirty="0">
                <a:solidFill>
                  <a:schemeClr val="tx1"/>
                </a:solidFill>
                <a:effectLst/>
                <a:latin typeface="+mn-lt"/>
                <a:ea typeface="+mn-ea"/>
                <a:cs typeface="+mn-cs"/>
              </a:rPr>
              <a:t>(and for jurisdiction-level estimates only, Puerto Rico) </a:t>
            </a:r>
            <a:r>
              <a:rPr lang="en-US" baseline="0" dirty="0"/>
              <a:t>for adults and adolescents aged ≥13 years. </a:t>
            </a:r>
          </a:p>
          <a:p>
            <a:endParaRPr lang="en-US" baseline="0" dirty="0"/>
          </a:p>
          <a:p>
            <a:r>
              <a:rPr lang="en-US" baseline="0" dirty="0"/>
              <a:t>Estimates were calculated using </a:t>
            </a:r>
            <a:r>
              <a:rPr lang="en-US" dirty="0"/>
              <a:t>the first CD4 test after HIV diagnosis and a CD4 depletion model indicating disease progression</a:t>
            </a:r>
            <a:r>
              <a:rPr lang="en-US" baseline="0" dirty="0"/>
              <a:t>.</a:t>
            </a:r>
          </a:p>
          <a:p>
            <a:endParaRPr lang="en-US" baseline="0" dirty="0"/>
          </a:p>
          <a:p>
            <a:r>
              <a:rPr lang="en-US" baseline="0" dirty="0"/>
              <a:t>This CD4 model was used to provide estimates of HIV incidence, HIV prevalence (persons living with diagnosed or undiagnosed infection), and the percentage of diagnosed HIV infection.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551639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9343" y="4298950"/>
            <a:ext cx="6159261" cy="4997450"/>
          </a:xfrm>
        </p:spPr>
        <p:txBody>
          <a:bodyPr/>
          <a:lstStyle/>
          <a:p>
            <a:r>
              <a:rPr lang="en-US" dirty="0"/>
              <a:t>This slide presents estimated HIV incidence among men who have sex with men (MSM) aged ≥13 years, in the United States from 2010 though 2018, by race/ethnicity. </a:t>
            </a:r>
          </a:p>
          <a:p>
            <a:endParaRPr lang="en-US" dirty="0"/>
          </a:p>
          <a:p>
            <a:r>
              <a:rPr lang="en-US" dirty="0"/>
              <a:t>The annual number of HIV infections in 2018, compared with 2010, increased among Hispanic/Latino MSM (23%), but decreased among white MSM (−26%). The number of infections remained stable among black/African American MSM. </a:t>
            </a:r>
          </a:p>
          <a:p>
            <a:endParaRPr lang="en-US" dirty="0"/>
          </a:p>
          <a:p>
            <a:r>
              <a:rPr lang="en-US" dirty="0"/>
              <a:t>In 2018, black/African American MSM had the largest percentage (39%) of HIV infections among all MSM.  </a:t>
            </a:r>
          </a:p>
          <a:p>
            <a:endParaRPr lang="en-US" dirty="0"/>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a:t>
            </a:r>
          </a:p>
          <a:p>
            <a:endParaRPr lang="en-US" baseline="0" dirty="0"/>
          </a:p>
          <a:p>
            <a:r>
              <a:rPr lang="en-US" baseline="0" dirty="0"/>
              <a:t>Hispanics/Latinos can be of any race. </a:t>
            </a:r>
          </a:p>
          <a:p>
            <a:endParaRPr lang="en-US" baseline="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2018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dirty="0"/>
          </a:p>
        </p:txBody>
      </p:sp>
    </p:spTree>
    <p:extLst>
      <p:ext uri="{BB962C8B-B14F-4D97-AF65-F5344CB8AC3E}">
        <p14:creationId xmlns:p14="http://schemas.microsoft.com/office/powerpoint/2010/main" val="4286875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898136">
              <a:defRPr/>
            </a:pPr>
            <a:r>
              <a:rPr lang="en-US" dirty="0"/>
              <a:t>This slide presents estimated HIV incidence among</a:t>
            </a:r>
            <a:r>
              <a:rPr lang="en-US" baseline="0" dirty="0"/>
              <a:t> men who have sex with men (MSM) aged ≥13 years, </a:t>
            </a:r>
            <a:r>
              <a:rPr lang="en-US" dirty="0"/>
              <a:t>in the United States from 2010 though 2018, by age. </a:t>
            </a:r>
          </a:p>
          <a:p>
            <a:pPr defTabSz="898136">
              <a:defRPr/>
            </a:pPr>
            <a:endParaRPr lang="en-US" dirty="0"/>
          </a:p>
          <a:p>
            <a:pPr defTabSz="898136">
              <a:defRPr/>
            </a:pPr>
            <a:r>
              <a:rPr lang="en-US" b="0" dirty="0"/>
              <a:t>The annual number of HIV infections in 2018, compared with 2010, increased among MSM aged 25–34 years (52%), but decreased among MSM aged 13</a:t>
            </a:r>
            <a:r>
              <a:rPr lang="en-US" b="0" baseline="0" dirty="0"/>
              <a:t>–</a:t>
            </a:r>
            <a:r>
              <a:rPr lang="en-US" b="0" dirty="0"/>
              <a:t>24 years (−40%) and 45</a:t>
            </a:r>
            <a:r>
              <a:rPr lang="en-US" b="0" baseline="0" dirty="0"/>
              <a:t>–</a:t>
            </a:r>
            <a:r>
              <a:rPr lang="en-US" b="0" dirty="0"/>
              <a:t>54 years (−23%). The number of infections remained stable among MSM aged 35</a:t>
            </a:r>
            <a:r>
              <a:rPr lang="en-US" b="0" baseline="0" dirty="0"/>
              <a:t>–</a:t>
            </a:r>
            <a:r>
              <a:rPr lang="en-US" b="0" dirty="0"/>
              <a:t>44 and ≥55 years. </a:t>
            </a:r>
          </a:p>
          <a:p>
            <a:pPr defTabSz="898136">
              <a:defRPr/>
            </a:pPr>
            <a:endParaRPr lang="en-US" b="0" dirty="0"/>
          </a:p>
          <a:p>
            <a:pPr defTabSz="898136">
              <a:defRPr/>
            </a:pPr>
            <a:r>
              <a:rPr lang="en-US" b="0" dirty="0"/>
              <a:t>In 2018, the largest percentage of HIV infections among MSM was among those aged 25</a:t>
            </a:r>
            <a:r>
              <a:rPr lang="en-US" b="0" baseline="0" dirty="0"/>
              <a:t>–</a:t>
            </a:r>
            <a:r>
              <a:rPr lang="en-US" b="0" dirty="0"/>
              <a:t>34 years (43%), followed by those aged 13</a:t>
            </a:r>
            <a:r>
              <a:rPr lang="en-US" b="0" baseline="0" dirty="0"/>
              <a:t>–</a:t>
            </a:r>
            <a:r>
              <a:rPr lang="en-US" b="0" dirty="0"/>
              <a:t>24 years (25%). </a:t>
            </a:r>
          </a:p>
          <a:p>
            <a:pPr defTabSz="898136">
              <a:defRPr/>
            </a:pPr>
            <a:endParaRPr lang="en-US" b="1" dirty="0"/>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a:t>
            </a:r>
          </a:p>
          <a:p>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2018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898136">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dirty="0"/>
          </a:p>
        </p:txBody>
      </p:sp>
    </p:spTree>
    <p:extLst>
      <p:ext uri="{BB962C8B-B14F-4D97-AF65-F5344CB8AC3E}">
        <p14:creationId xmlns:p14="http://schemas.microsoft.com/office/powerpoint/2010/main" val="1452418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7585" y="4298950"/>
            <a:ext cx="5986731" cy="4724280"/>
          </a:xfrm>
        </p:spPr>
        <p:txBody>
          <a:bodyPr/>
          <a:lstStyle/>
          <a:p>
            <a:pPr defTabSz="898136">
              <a:defRPr/>
            </a:pPr>
            <a:r>
              <a:rPr lang="en-US" dirty="0"/>
              <a:t>This slide presents estimated HIV incidence among Black/African American men who have sex with men</a:t>
            </a:r>
            <a:r>
              <a:rPr lang="en-US" baseline="0" dirty="0"/>
              <a:t> (MSM) </a:t>
            </a:r>
            <a:r>
              <a:rPr lang="en-US" dirty="0"/>
              <a:t>aged </a:t>
            </a:r>
            <a:r>
              <a:rPr lang="en-US" u="none" dirty="0"/>
              <a:t>≥13 years, </a:t>
            </a:r>
            <a:r>
              <a:rPr lang="en-US" dirty="0"/>
              <a:t>in the United States from 2010 though 2018, by age. </a:t>
            </a:r>
          </a:p>
          <a:p>
            <a:pPr defTabSz="898136">
              <a:defRPr/>
            </a:pPr>
            <a:endParaRPr lang="en-US" dirty="0"/>
          </a:p>
          <a:p>
            <a:pPr defTabSz="898136">
              <a:defRPr/>
            </a:pPr>
            <a:r>
              <a:rPr lang="en-US" dirty="0"/>
              <a:t>The annual number of HIV infections in 2018, compared with 2010, increased among black/African American</a:t>
            </a:r>
            <a:r>
              <a:rPr lang="en-US" baseline="0" dirty="0"/>
              <a:t> MSM </a:t>
            </a:r>
            <a:r>
              <a:rPr lang="en-US" dirty="0"/>
              <a:t>aged 25–34 years (100%), but decreased among those aged 13</a:t>
            </a:r>
            <a:r>
              <a:rPr lang="en-US" b="0" baseline="0" dirty="0"/>
              <a:t>–</a:t>
            </a:r>
            <a:r>
              <a:rPr lang="en-US" dirty="0"/>
              <a:t>24 years (−44%); numbers remained stable among those aged 35</a:t>
            </a:r>
            <a:r>
              <a:rPr lang="en-US" b="0" baseline="0" dirty="0"/>
              <a:t>–</a:t>
            </a:r>
            <a:r>
              <a:rPr lang="en-US" dirty="0"/>
              <a:t>44 and 45</a:t>
            </a:r>
            <a:r>
              <a:rPr lang="en-US" b="0" baseline="0" dirty="0"/>
              <a:t>–</a:t>
            </a:r>
            <a:r>
              <a:rPr lang="en-US" dirty="0"/>
              <a:t>54 years. </a:t>
            </a:r>
          </a:p>
          <a:p>
            <a:pPr defTabSz="898136">
              <a:defRPr/>
            </a:pPr>
            <a:endParaRPr lang="en-US" dirty="0"/>
          </a:p>
          <a:p>
            <a:pPr defTabSz="898136">
              <a:defRPr/>
            </a:pPr>
            <a:r>
              <a:rPr lang="en-US" b="0" dirty="0"/>
              <a:t>In 2018, the largest percentage of HIV infections among black/African American</a:t>
            </a:r>
            <a:r>
              <a:rPr lang="en-US" b="0" baseline="0" dirty="0"/>
              <a:t> </a:t>
            </a:r>
            <a:r>
              <a:rPr lang="en-US" b="0" dirty="0"/>
              <a:t>MSM was among those aged 25</a:t>
            </a:r>
            <a:r>
              <a:rPr lang="en-US" b="0" baseline="0" dirty="0"/>
              <a:t>–</a:t>
            </a:r>
            <a:r>
              <a:rPr lang="en-US" b="0" dirty="0"/>
              <a:t>34 years (47%), followed by those aged 13</a:t>
            </a:r>
            <a:r>
              <a:rPr lang="en-US" b="0" baseline="0" dirty="0"/>
              <a:t>–</a:t>
            </a:r>
            <a:r>
              <a:rPr lang="en-US" b="0" dirty="0"/>
              <a:t>24 years</a:t>
            </a:r>
            <a:r>
              <a:rPr lang="en-US" b="0" baseline="0" dirty="0"/>
              <a:t> </a:t>
            </a:r>
            <a:r>
              <a:rPr lang="en-US" b="0" dirty="0"/>
              <a:t>(31%). </a:t>
            </a:r>
          </a:p>
          <a:p>
            <a:pPr defTabSz="898136">
              <a:defRPr/>
            </a:pPr>
            <a:endParaRPr lang="en-US" b="0" dirty="0"/>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a:t>
            </a:r>
          </a:p>
          <a:p>
            <a:pPr defTabSz="898136">
              <a:defRPr/>
            </a:pPr>
            <a:endParaRPr lang="en-US" b="0" dirty="0"/>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2018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endParaRPr lang="en-US" dirty="0"/>
          </a:p>
          <a:p>
            <a:pPr defTabSz="898136">
              <a:defRPr/>
            </a:pPr>
            <a:endParaRPr lang="en-US" b="0" dirty="0"/>
          </a:p>
          <a:p>
            <a:pPr defTabSz="898136">
              <a:defRPr/>
            </a:pPr>
            <a:r>
              <a:rPr lang="en-US" b="0" dirty="0"/>
              <a:t>Estimates for black/African American MSM aged ≥55 years</a:t>
            </a:r>
            <a:r>
              <a:rPr lang="en-US" b="0" baseline="0" dirty="0"/>
              <a:t> </a:t>
            </a:r>
            <a:r>
              <a:rPr lang="en-US" b="0" dirty="0"/>
              <a:t>should be used with caution because the RSEs are 30%–50%.</a:t>
            </a:r>
          </a:p>
          <a:p>
            <a:pPr defTabSz="898136">
              <a:defRPr/>
            </a:pPr>
            <a:endParaRPr lang="en-US" b="0" dirty="0"/>
          </a:p>
          <a:p>
            <a:pPr marL="0" marR="0" lvl="0" indent="0" algn="l" defTabSz="89813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898136">
              <a:defRPr/>
            </a:pPr>
            <a:endParaRPr lang="en-US" b="0" dirty="0"/>
          </a:p>
          <a:p>
            <a:pPr defTabSz="898136">
              <a:defRPr/>
            </a:pPr>
            <a:endParaRPr lang="en-US" b="0" dirty="0"/>
          </a:p>
          <a:p>
            <a:pPr defTabSz="898136">
              <a:defRPr/>
            </a:pPr>
            <a:endParaRPr lang="en-US" b="1"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25092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2091" y="4298949"/>
            <a:ext cx="5986731" cy="4689775"/>
          </a:xfrm>
        </p:spPr>
        <p:txBody>
          <a:bodyPr/>
          <a:lstStyle/>
          <a:p>
            <a:pPr defTabSz="898136">
              <a:defRPr/>
            </a:pPr>
            <a:r>
              <a:rPr lang="en-US" dirty="0"/>
              <a:t>This slide presents estimated HIV incidence among Hispanic/Latino men who have sex with men (MSM) aged ≥13 years, in the United States from 2010 though 2018, by age. </a:t>
            </a:r>
          </a:p>
          <a:p>
            <a:pPr defTabSz="898136">
              <a:defRPr/>
            </a:pPr>
            <a:endParaRPr lang="en-US" dirty="0"/>
          </a:p>
          <a:p>
            <a:pPr defTabSz="898136">
              <a:defRPr/>
            </a:pPr>
            <a:r>
              <a:rPr lang="en-US" dirty="0"/>
              <a:t>The annual number of HIV infections in 2018, compared with 2010, increased among Hispanic/Latino </a:t>
            </a:r>
            <a:r>
              <a:rPr lang="en-US" baseline="0" dirty="0"/>
              <a:t>MSM </a:t>
            </a:r>
            <a:r>
              <a:rPr lang="en-US" dirty="0"/>
              <a:t>aged 25–34 years (75%), but decreased among those aged 13</a:t>
            </a:r>
            <a:r>
              <a:rPr lang="en-US" b="0" baseline="0" dirty="0"/>
              <a:t>–</a:t>
            </a:r>
            <a:r>
              <a:rPr lang="en-US" dirty="0"/>
              <a:t>24 years (−27%); numbers remained stable among those aged 35</a:t>
            </a:r>
            <a:r>
              <a:rPr lang="en-US" b="0" baseline="0" dirty="0"/>
              <a:t>–</a:t>
            </a:r>
            <a:r>
              <a:rPr lang="en-US" dirty="0"/>
              <a:t>44 and 45</a:t>
            </a:r>
            <a:r>
              <a:rPr lang="en-US" b="0" baseline="0" dirty="0"/>
              <a:t>–</a:t>
            </a:r>
            <a:r>
              <a:rPr lang="en-US" dirty="0"/>
              <a:t>54 years. </a:t>
            </a:r>
          </a:p>
          <a:p>
            <a:pPr defTabSz="898136">
              <a:defRPr/>
            </a:pPr>
            <a:endParaRPr lang="en-US" dirty="0"/>
          </a:p>
          <a:p>
            <a:pPr defTabSz="898136">
              <a:defRPr/>
            </a:pPr>
            <a:r>
              <a:rPr lang="en-US" dirty="0"/>
              <a:t>In 2018, the largest percentage of HIV infections among Hispanic/Latino MSM was among those aged 25</a:t>
            </a:r>
            <a:r>
              <a:rPr lang="en-US" b="0" baseline="0" dirty="0"/>
              <a:t>–</a:t>
            </a:r>
            <a:r>
              <a:rPr lang="en-US" dirty="0"/>
              <a:t>34 years (44%), followed by those aged 13</a:t>
            </a:r>
            <a:r>
              <a:rPr lang="en-US" b="0" baseline="0" dirty="0"/>
              <a:t>–</a:t>
            </a:r>
            <a:r>
              <a:rPr lang="en-US" dirty="0"/>
              <a:t>24 years (24%).  </a:t>
            </a:r>
          </a:p>
          <a:p>
            <a:pPr defTabSz="898136">
              <a:defRPr/>
            </a:pPr>
            <a:endParaRPr lang="en-US" dirty="0"/>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Hispanics/Latinos can be of any race.</a:t>
            </a:r>
          </a:p>
          <a:p>
            <a:pPr defTabSz="898136">
              <a:defRPr/>
            </a:pPr>
            <a:endParaRPr lang="en-US" dirty="0"/>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2018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endParaRPr lang="en-US" dirty="0"/>
          </a:p>
          <a:p>
            <a:pPr defTabSz="898136">
              <a:defRPr/>
            </a:pPr>
            <a:endParaRPr lang="en-US" dirty="0"/>
          </a:p>
          <a:p>
            <a:pPr defTabSz="898136">
              <a:defRPr/>
            </a:pPr>
            <a:r>
              <a:rPr lang="en-US" dirty="0"/>
              <a:t>Estimates for Hispanic/Latino MSM aged ≥55 years should be used with caution because the RSEs are 30%–50%.</a:t>
            </a:r>
          </a:p>
          <a:p>
            <a:pPr defTabSz="898136">
              <a:defRPr/>
            </a:pPr>
            <a:endParaRPr lang="en-US" dirty="0"/>
          </a:p>
          <a:p>
            <a:pPr marL="0" marR="0" lvl="0" indent="0" algn="l" defTabSz="89813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898136">
              <a:defRPr/>
            </a:pPr>
            <a:endParaRPr lang="en-US"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53241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898136">
              <a:defRPr/>
            </a:pPr>
            <a:r>
              <a:rPr lang="en-US" dirty="0"/>
              <a:t>This slide presents estimated HIV incidence among white men who have sex with men (MSM) aged ≥13 years, in the United States from 2010 though 2018, by age. </a:t>
            </a:r>
          </a:p>
          <a:p>
            <a:pPr defTabSz="898136">
              <a:defRPr/>
            </a:pPr>
            <a:endParaRPr lang="en-US" dirty="0"/>
          </a:p>
          <a:p>
            <a:pPr defTabSz="898136">
              <a:defRPr/>
            </a:pPr>
            <a:r>
              <a:rPr lang="en-US" dirty="0"/>
              <a:t>The annual number of HIV infections in 2018, compared with 2010, decreased among white MSM aged 13</a:t>
            </a:r>
            <a:r>
              <a:rPr lang="en-US" b="0" baseline="0" dirty="0"/>
              <a:t>–</a:t>
            </a:r>
            <a:r>
              <a:rPr lang="en-US" dirty="0"/>
              <a:t>24 years (−45%), 35–44 years (−39%), and 45</a:t>
            </a:r>
            <a:r>
              <a:rPr lang="en-US" b="0" baseline="0" dirty="0"/>
              <a:t>–5</a:t>
            </a:r>
            <a:r>
              <a:rPr lang="en-US" dirty="0"/>
              <a:t>4 years (−42%); numbers remained stable among white MSM aged</a:t>
            </a:r>
            <a:r>
              <a:rPr lang="en-US" baseline="0" dirty="0"/>
              <a:t> 2</a:t>
            </a:r>
            <a:r>
              <a:rPr lang="en-US" dirty="0"/>
              <a:t>5</a:t>
            </a:r>
            <a:r>
              <a:rPr lang="en-US" b="0" baseline="0" dirty="0"/>
              <a:t>–</a:t>
            </a:r>
            <a:r>
              <a:rPr lang="en-US" dirty="0"/>
              <a:t>34 and ≥55 years. </a:t>
            </a:r>
          </a:p>
          <a:p>
            <a:pPr defTabSz="898136">
              <a:defRPr/>
            </a:pPr>
            <a:endParaRPr lang="en-US" dirty="0"/>
          </a:p>
          <a:p>
            <a:pPr defTabSz="898136">
              <a:defRPr/>
            </a:pPr>
            <a:r>
              <a:rPr lang="en-US" dirty="0"/>
              <a:t>In 2018, the largest percentage of HIV infections among white MSM was among those aged 25</a:t>
            </a:r>
            <a:r>
              <a:rPr lang="en-US" b="0" baseline="0" dirty="0"/>
              <a:t>–</a:t>
            </a:r>
            <a:r>
              <a:rPr lang="en-US" dirty="0"/>
              <a:t>34 years (35%), followed by those aged 35</a:t>
            </a:r>
            <a:r>
              <a:rPr lang="en-US" b="0" baseline="0" dirty="0"/>
              <a:t>–</a:t>
            </a:r>
            <a:r>
              <a:rPr lang="en-US" dirty="0"/>
              <a:t>44 (19%).    </a:t>
            </a:r>
          </a:p>
          <a:p>
            <a:pPr defTabSz="898136">
              <a:defRPr/>
            </a:pPr>
            <a:endParaRPr lang="en-US" dirty="0"/>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a:t>
            </a:r>
          </a:p>
          <a:p>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2018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898136">
              <a:defRPr/>
            </a:pPr>
            <a:endParaRPr lang="en-US"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38678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82">
              <a:defRPr/>
            </a:pPr>
            <a:r>
              <a:rPr lang="en-US" dirty="0"/>
              <a:t>This map presents</a:t>
            </a:r>
            <a:r>
              <a:rPr lang="en-US" baseline="0" dirty="0"/>
              <a:t> estimates of HIV incidence for</a:t>
            </a:r>
            <a:r>
              <a:rPr lang="en-US" dirty="0"/>
              <a:t> persons</a:t>
            </a:r>
            <a:r>
              <a:rPr lang="en-US" baseline="0" dirty="0"/>
              <a:t> aged ≥13 years in the United States for 2018.  HIV incidence was highest in California, Florida, Georgia, Illinois, Louisiana, New York, and Texas.; these states accounted for approximately 51% of the estimated numbers of HIV infections.</a:t>
            </a:r>
            <a:endParaRPr lang="en-US" dirty="0"/>
          </a:p>
          <a:p>
            <a:pPr defTabSz="898882" fontAlgn="base">
              <a:spcBef>
                <a:spcPct val="30000"/>
              </a:spcBef>
              <a:spcAft>
                <a:spcPct val="0"/>
              </a:spcAft>
              <a:defRPr/>
            </a:pPr>
            <a:endParaRPr lang="en-US" baseline="0" dirty="0"/>
          </a:p>
          <a:p>
            <a:pPr defTabSz="898882" fontAlgn="base">
              <a:spcBef>
                <a:spcPct val="30000"/>
              </a:spcBef>
              <a:spcAft>
                <a:spcPct val="0"/>
              </a:spcAft>
              <a:defRPr/>
            </a:pPr>
            <a:r>
              <a:rPr lang="en-US" baseline="0" dirty="0"/>
              <a:t>Estimates were derived from a CD4 depletion model using HIV surveillance data. Estimates were rounded to the nearest 100 for estimates &gt;1,000 and to the nearest 10 for estimates ≤1,000 to reflect model uncertainty. Estimates with a relative standard error (RSE) of 30%–50% are followed by an asterisk (*) and should be used with caution. Estimates with an RSE of &gt;50% are not shown.</a:t>
            </a:r>
          </a:p>
          <a:p>
            <a:pPr defTabSz="898882" fontAlgn="base">
              <a:spcBef>
                <a:spcPct val="30000"/>
              </a:spcBef>
              <a:spcAft>
                <a:spcPct val="0"/>
              </a:spcAft>
              <a:defRPr/>
            </a:pPr>
            <a:endParaRPr lang="en-US" baseline="0" dirty="0"/>
          </a:p>
          <a:p>
            <a:pPr defTabSz="898882" fontAlgn="base">
              <a:spcBef>
                <a:spcPct val="30000"/>
              </a:spcBef>
              <a:spcAft>
                <a:spcPct val="0"/>
              </a:spcAft>
              <a:defRPr/>
            </a:pPr>
            <a:r>
              <a:rPr lang="en-US" baseline="0" dirty="0"/>
              <a:t>Estimates for the following jurisdictions should be interpreted with caution because they do not have laws requiring complete reporting of laboratory data or have incomplete reporting. Areas without laws: Idaho, New Jersey, and Pennsylvania. Areas with incomplete  reporting: Arizona, Arkansas, Connecticut (2018 only), Kansas, Kentucky, Nevada (2017 only), Vermont, and Puerto Rico. </a:t>
            </a:r>
          </a:p>
          <a:p>
            <a:pPr defTabSz="898882" fontAlgn="base">
              <a:spcBef>
                <a:spcPct val="30000"/>
              </a:spcBef>
              <a:spcAft>
                <a:spcPct val="0"/>
              </a:spcAft>
              <a:defRPr/>
            </a:pPr>
            <a:endParaRPr lang="en-US" baseline="0" dirty="0"/>
          </a:p>
          <a:p>
            <a:pPr marL="0" marR="0" lvl="0" indent="0" algn="l" defTabSz="898882"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898882" fontAlgn="base">
              <a:spcBef>
                <a:spcPct val="30000"/>
              </a:spcBef>
              <a:spcAft>
                <a:spcPct val="0"/>
              </a:spcAft>
              <a:defRPr/>
            </a:pPr>
            <a:endParaRPr lang="en-US" baseline="0" dirty="0"/>
          </a:p>
          <a:p>
            <a:pPr defTabSz="898882">
              <a:defRPr/>
            </a:pPr>
            <a:endParaRPr lang="en-US" dirty="0">
              <a:solidFill>
                <a:srgbClr val="5F5F5F"/>
              </a:solidFill>
              <a:latin typeface="Calibri" panose="020F0502020204030204" pitchFamily="34" charset="0"/>
            </a:endParaRPr>
          </a:p>
          <a:p>
            <a:pPr defTabSz="898882">
              <a:defRPr/>
            </a:pPr>
            <a:endParaRPr lang="en-US" dirty="0">
              <a:solidFill>
                <a:srgbClr val="5F5F5F"/>
              </a:solidFill>
              <a:latin typeface="Calibri" panose="020F0502020204030204" pitchFamily="34" charset="0"/>
            </a:endParaRPr>
          </a:p>
          <a:p>
            <a:pPr defTabSz="898882">
              <a:defRPr/>
            </a:pPr>
            <a:endParaRPr lang="en-US" dirty="0">
              <a:solidFill>
                <a:srgbClr val="5F5F5F"/>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2876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82" fontAlgn="base">
              <a:spcBef>
                <a:spcPct val="30000"/>
              </a:spcBef>
              <a:spcAft>
                <a:spcPct val="0"/>
              </a:spcAft>
              <a:defRPr/>
            </a:pPr>
            <a:r>
              <a:rPr lang="en-US" dirty="0"/>
              <a:t>This map presents</a:t>
            </a:r>
            <a:r>
              <a:rPr lang="en-US" baseline="0" dirty="0"/>
              <a:t> estimates of HIV prevalence for</a:t>
            </a:r>
            <a:r>
              <a:rPr lang="en-US" dirty="0"/>
              <a:t> persons</a:t>
            </a:r>
            <a:r>
              <a:rPr lang="en-US" baseline="0" dirty="0"/>
              <a:t> aged ≥13 years in the United States for 2018. HIV prevalence was highest in California, Florida, Georgia, Illinois, Maryland,  New York, New Jersey, North Carolina, Pennsylvania, Texas, Ohio, and Virginia.</a:t>
            </a:r>
          </a:p>
          <a:p>
            <a:pPr defTabSz="898882" fontAlgn="base">
              <a:spcBef>
                <a:spcPct val="30000"/>
              </a:spcBef>
              <a:spcAft>
                <a:spcPct val="0"/>
              </a:spcAft>
              <a:defRPr/>
            </a:pPr>
            <a:endParaRPr lang="en-US" baseline="0" dirty="0"/>
          </a:p>
          <a:p>
            <a:pPr defTabSz="898882" fontAlgn="base">
              <a:spcBef>
                <a:spcPct val="30000"/>
              </a:spcBef>
              <a:spcAft>
                <a:spcPct val="0"/>
              </a:spcAft>
              <a:defRPr/>
            </a:pPr>
            <a:r>
              <a:rPr lang="en-US" baseline="0" dirty="0"/>
              <a:t>Five states accounted for 50% of persons living with HIV infection:  </a:t>
            </a:r>
            <a:r>
              <a:rPr lang="en-US" dirty="0"/>
              <a:t>California, Florida, Georgia, New York, and Texas.</a:t>
            </a:r>
          </a:p>
          <a:p>
            <a:pPr defTabSz="898882" fontAlgn="base">
              <a:spcBef>
                <a:spcPct val="30000"/>
              </a:spcBef>
              <a:spcAft>
                <a:spcPct val="0"/>
              </a:spcAft>
              <a:defRPr/>
            </a:pPr>
            <a:endParaRPr lang="en-US" dirty="0"/>
          </a:p>
          <a:p>
            <a:pPr marL="0" marR="0" lvl="0" indent="0" algn="l" defTabSz="898882"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Estimates for the year 2018 are preliminary and based on deaths reported to CDC through December 2019. Estimates for Alabama, Oklahoma, and South Carolina should be interpreted with caution due to incomplete death ascertainment.</a:t>
            </a:r>
          </a:p>
          <a:p>
            <a:pPr marL="0" marR="0" lvl="0" indent="0" algn="l" defTabSz="898882" rtl="0" eaLnBrk="1" fontAlgn="base" latinLnBrk="0" hangingPunct="1">
              <a:lnSpc>
                <a:spcPct val="100000"/>
              </a:lnSpc>
              <a:spcBef>
                <a:spcPct val="30000"/>
              </a:spcBef>
              <a:spcAft>
                <a:spcPct val="0"/>
              </a:spcAft>
              <a:buClrTx/>
              <a:buSzTx/>
              <a:buFontTx/>
              <a:buNone/>
              <a:tabLst/>
              <a:defRPr/>
            </a:pPr>
            <a:endParaRPr lang="en-US" sz="1200" baseline="0" dirty="0">
              <a:solidFill>
                <a:srgbClr val="5F5F5F"/>
              </a:solidFill>
              <a:latin typeface="Calibri" panose="020F0502020204030204" pitchFamily="34" charset="0"/>
            </a:endParaRPr>
          </a:p>
          <a:p>
            <a:pPr marL="0" marR="0" lvl="0" indent="0" algn="l" defTabSz="898882" rtl="0" eaLnBrk="1" fontAlgn="base" latinLnBrk="0" hangingPunct="1">
              <a:lnSpc>
                <a:spcPct val="100000"/>
              </a:lnSpc>
              <a:spcBef>
                <a:spcPct val="30000"/>
              </a:spcBef>
              <a:spcAft>
                <a:spcPct val="0"/>
              </a:spcAft>
              <a:buClrTx/>
              <a:buSzTx/>
              <a:buFontTx/>
              <a:buNone/>
              <a:tabLst/>
              <a:defRPr/>
            </a:pPr>
            <a:r>
              <a:rPr lang="en-US" dirty="0"/>
              <a:t>Estimates were derived from a CD4 depletion model using HIV surveillance data. Estimates were rounded to the nearest 100 for estimates &gt;1,000 and to the nearest 10 for estimates ≤1,000 to reflect model uncertainty. Estimates with a relative standard error of 30%–50% are preceded by an asterisk (*) and should be used with caution. </a:t>
            </a:r>
          </a:p>
          <a:p>
            <a:pPr marL="0" marR="0" lvl="0" indent="0" algn="l" defTabSz="898882"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898882" rtl="0" eaLnBrk="1" fontAlgn="base" latinLnBrk="0" hangingPunct="1">
              <a:lnSpc>
                <a:spcPct val="100000"/>
              </a:lnSpc>
              <a:spcBef>
                <a:spcPct val="30000"/>
              </a:spcBef>
              <a:spcAft>
                <a:spcPct val="0"/>
              </a:spcAft>
              <a:buClrTx/>
              <a:buSzTx/>
              <a:buFontTx/>
              <a:buNone/>
              <a:tabLst/>
              <a:defRPr/>
            </a:pPr>
            <a:r>
              <a:rPr lang="en-US" baseline="0" dirty="0"/>
              <a:t>Estimates for the following jurisdictions should be interpreted with caution because they do not have laws requiring complete reporting of laboratory data or have incomplete reporting. Areas without laws: Idaho, New Jersey, and Pennsylvania. Areas with incomplete  reporting: Arizona, Arkansas, Connecticut (2018 only), Kansas, Kentucky, Nevada (2017 only), Vermont, and Puerto Rico. </a:t>
            </a:r>
            <a:endParaRPr lang="en-US" sz="1200" dirty="0">
              <a:solidFill>
                <a:srgbClr val="5F5F5F"/>
              </a:solidFill>
              <a:latin typeface="Calibri" panose="020F0502020204030204" pitchFamily="34" charset="0"/>
            </a:endParaRPr>
          </a:p>
          <a:p>
            <a:pPr defTabSz="898882" fontAlgn="base">
              <a:spcBef>
                <a:spcPct val="30000"/>
              </a:spcBef>
              <a:spcAft>
                <a:spcPct val="0"/>
              </a:spcAft>
              <a:defRPr/>
            </a:pPr>
            <a:r>
              <a:rPr lang="en-US" dirty="0"/>
              <a:t> </a:t>
            </a:r>
            <a:endParaRPr lang="en-US" baseline="0" dirty="0"/>
          </a:p>
          <a:p>
            <a:pPr marL="0" marR="0" lvl="0" indent="0" algn="l" defTabSz="89888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898882"/>
            <a:endParaRPr lang="en-US" baseline="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5256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presents percentages of persons </a:t>
            </a:r>
            <a:r>
              <a:rPr lang="en-US" baseline="0" dirty="0"/>
              <a:t>aged ≥13 years </a:t>
            </a:r>
            <a:r>
              <a:rPr lang="en-US" dirty="0"/>
              <a:t>with diagnosed HIV infection among estimated numbers of persons living with diagnosed or undiagnosed HIV in the United States</a:t>
            </a:r>
            <a:r>
              <a:rPr lang="en-US" baseline="0" dirty="0"/>
              <a:t> </a:t>
            </a:r>
            <a:r>
              <a:rPr lang="en-US" dirty="0"/>
              <a:t>at the end of 2018. Overall,</a:t>
            </a:r>
            <a:r>
              <a:rPr lang="en-US" baseline="0" dirty="0"/>
              <a:t> an estimated 86.2% of persons living with HIV had received a diagnosis. The percentage of persons with diagnosed HIV was slightly higher among females (89.5%) than males (85.3%). </a:t>
            </a:r>
          </a:p>
          <a:p>
            <a:endParaRPr lang="en-US" baseline="0" dirty="0"/>
          </a:p>
          <a:p>
            <a:r>
              <a:rPr lang="en-US" sz="1200" dirty="0">
                <a:solidFill>
                  <a:srgbClr val="5F5F5F"/>
                </a:solidFill>
                <a:latin typeface="Calibri" panose="020F0502020204030204" pitchFamily="34" charset="0"/>
              </a:rPr>
              <a:t>Estimates for the year 2018 are preliminary and based on deaths reported to CDC through December 2019. </a:t>
            </a:r>
            <a:endParaRPr lang="en-US" baseline="0" dirty="0"/>
          </a:p>
          <a:p>
            <a:endParaRPr lang="en-US" baseline="0" dirty="0"/>
          </a:p>
          <a:p>
            <a:r>
              <a:rPr lang="en-US" dirty="0">
                <a:solidFill>
                  <a:srgbClr val="5F5F5F"/>
                </a:solidFill>
                <a:latin typeface="Calibri" panose="020F0502020204030204" pitchFamily="34" charset="0"/>
              </a:rPr>
              <a:t>Estimates were derived from a CD4 depletion model using HIV surveillance data.</a:t>
            </a:r>
          </a:p>
          <a:p>
            <a:endParaRPr lang="en-US" dirty="0">
              <a:solidFill>
                <a:srgbClr val="5F5F5F"/>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2844257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presents percentages of persons</a:t>
            </a:r>
            <a:r>
              <a:rPr lang="en-US" baseline="0" dirty="0"/>
              <a:t> aged ≥13 years with </a:t>
            </a:r>
            <a:r>
              <a:rPr lang="en-US" dirty="0"/>
              <a:t>diagnosed HIV infection among estimated numbers of persons</a:t>
            </a:r>
            <a:r>
              <a:rPr lang="en-US" baseline="0" dirty="0"/>
              <a:t> living with diagnosed or undiagnosed infection in the United States </a:t>
            </a:r>
            <a:r>
              <a:rPr lang="en-US" dirty="0"/>
              <a:t>at the end of 2018,</a:t>
            </a:r>
            <a:r>
              <a:rPr lang="en-US" baseline="0" dirty="0"/>
              <a:t> by age. The percentage of persons with diagnosed HIV increased with age. Only 55.1% of persons aged 13 to 24 years had received a diagnosis, while </a:t>
            </a:r>
            <a:r>
              <a:rPr lang="en-US" dirty="0"/>
              <a:t>95.1% of persons aged ≥55 years</a:t>
            </a:r>
            <a:r>
              <a:rPr lang="en-US" baseline="0" dirty="0"/>
              <a:t> had received a diagnosis.  </a:t>
            </a:r>
          </a:p>
          <a:p>
            <a:pPr defTabSz="931774" fontAlgn="base">
              <a:spcBef>
                <a:spcPct val="30000"/>
              </a:spcBef>
              <a:spcAft>
                <a:spcPct val="0"/>
              </a:spcAft>
              <a:defRPr/>
            </a:pPr>
            <a:endParaRPr lang="en-US" dirty="0"/>
          </a:p>
          <a:p>
            <a:pPr defTabSz="931774" fontAlgn="base">
              <a:spcBef>
                <a:spcPct val="30000"/>
              </a:spcBef>
              <a:spcAft>
                <a:spcPct val="0"/>
              </a:spcAft>
              <a:defRPr/>
            </a:pPr>
            <a:r>
              <a:rPr lang="en-US" sz="1200" dirty="0">
                <a:solidFill>
                  <a:srgbClr val="5F5F5F"/>
                </a:solidFill>
                <a:latin typeface="Calibri" panose="020F0502020204030204" pitchFamily="34" charset="0"/>
              </a:rPr>
              <a:t>Estimates for the year 2018 are preliminary and based on deaths reported to CDC through December 2019. </a:t>
            </a:r>
          </a:p>
          <a:p>
            <a:pPr defTabSz="931774" fontAlgn="base">
              <a:spcBef>
                <a:spcPct val="30000"/>
              </a:spcBef>
              <a:spcAft>
                <a:spcPct val="0"/>
              </a:spcAft>
              <a:defRPr/>
            </a:pPr>
            <a:endParaRPr lang="en-US" dirty="0"/>
          </a:p>
          <a:p>
            <a:pPr defTabSz="931774" fontAlgn="base">
              <a:spcBef>
                <a:spcPct val="30000"/>
              </a:spcBef>
              <a:spcAft>
                <a:spcPct val="0"/>
              </a:spcAft>
              <a:defRPr/>
            </a:pPr>
            <a:r>
              <a:rPr lang="en-US" dirty="0">
                <a:solidFill>
                  <a:srgbClr val="5F5F5F"/>
                </a:solidFill>
                <a:latin typeface="Calibri" panose="020F0502020204030204" pitchFamily="34" charset="0"/>
              </a:rPr>
              <a:t>Estimates were derived from a CD4 depletion model using HIV surveillance data.   </a:t>
            </a:r>
          </a:p>
          <a:p>
            <a:pPr defTabSz="931774" fontAlgn="base">
              <a:spcBef>
                <a:spcPct val="30000"/>
              </a:spcBef>
              <a:spcAft>
                <a:spcPct val="0"/>
              </a:spcAft>
              <a:defRPr/>
            </a:pPr>
            <a:endParaRPr lang="en-US" dirty="0">
              <a:solidFill>
                <a:srgbClr val="5F5F5F"/>
              </a:solidFill>
              <a:latin typeface="Calibri" panose="020F0502020204030204" pitchFamily="34" charset="0"/>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931774" fontAlgn="base">
              <a:spcBef>
                <a:spcPct val="30000"/>
              </a:spcBef>
              <a:spcAft>
                <a:spcPct val="0"/>
              </a:spcAft>
              <a:defRPr/>
            </a:pPr>
            <a:endParaRPr lang="en-US" dirty="0">
              <a:solidFill>
                <a:srgbClr val="5F5F5F"/>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4105347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a:t>This graph presents</a:t>
            </a:r>
            <a:r>
              <a:rPr lang="en-US" baseline="0" dirty="0"/>
              <a:t> </a:t>
            </a:r>
            <a:r>
              <a:rPr lang="en-US" dirty="0"/>
              <a:t>percentages of persons </a:t>
            </a:r>
            <a:r>
              <a:rPr lang="en-US" baseline="0" dirty="0"/>
              <a:t>aged ≥13 years </a:t>
            </a:r>
            <a:r>
              <a:rPr lang="en-US" dirty="0"/>
              <a:t>with diagnosed HIV among estimated numbers of persons</a:t>
            </a:r>
            <a:r>
              <a:rPr lang="en-US" baseline="0" dirty="0"/>
              <a:t> living with diagnosed or undiagnosed infection in the United States </a:t>
            </a:r>
            <a:r>
              <a:rPr lang="en-US" dirty="0"/>
              <a:t>at the end of 2018,</a:t>
            </a:r>
            <a:r>
              <a:rPr lang="en-US" baseline="0" dirty="0"/>
              <a:t> by race/ethnicity. The percentage of diagnosed infection was highest among whites (88.7%), followed by persons of multiple races (87.9%), blacks/African Americans (86.0%), Asians (85.0%), Hispanics/Latinos (83.3%), and American Indians/Alaska Natives (80.1%). </a:t>
            </a:r>
            <a:endParaRPr lang="en-US" dirty="0"/>
          </a:p>
          <a:p>
            <a:endParaRPr lang="en-US" baseline="0" dirty="0"/>
          </a:p>
          <a:p>
            <a:pPr marL="0" marR="0" lvl="0" indent="0" algn="l" defTabSz="8988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Estimates for the year 2018 are preliminary and based on deaths reported to CDC through December 2019. </a:t>
            </a:r>
          </a:p>
          <a:p>
            <a:endParaRPr lang="en-US" baseline="0" dirty="0"/>
          </a:p>
          <a:p>
            <a:r>
              <a:rPr lang="en-US" dirty="0">
                <a:solidFill>
                  <a:srgbClr val="5F5F5F"/>
                </a:solidFill>
                <a:latin typeface="Calibri" panose="020F0502020204030204" pitchFamily="34" charset="0"/>
              </a:rPr>
              <a:t>Estimates were derived from a CD4 depletion model using HIV surveillance data. Asian includes Asian/Pacific Islander legacy cases. Hispanics/Latinos can be of any race. </a:t>
            </a:r>
          </a:p>
          <a:p>
            <a:endParaRPr lang="en-US" dirty="0">
              <a:solidFill>
                <a:srgbClr val="5F5F5F"/>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lumMod val="75000"/>
                  </a:schemeClr>
                </a:solidFill>
                <a:latin typeface="Calibri" panose="020F0502020204030204" pitchFamily="34" charset="0"/>
              </a:rPr>
              <a:t>Estimate is not provided for Native Hawaiians/other Pacific Islanders because the RSE is &gt;50%.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4">
                  <a:lumMod val="75000"/>
                </a:schemeClr>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4">
                  <a:lumMod val="75000"/>
                </a:schemeClr>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368738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Incidence measures the number of infections that occurred during a specified time (e.g., year). Diagnoses during a specified time refer to infections among persons who may have been infected for a number of years.</a:t>
            </a:r>
          </a:p>
          <a:p>
            <a:endParaRPr lang="en-US" dirty="0"/>
          </a:p>
          <a:p>
            <a:r>
              <a:rPr lang="en-US" dirty="0"/>
              <a:t>Incidence estimates can be used to assess changes in characteristics of persons most at risk for acquiring HIV infection.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4151849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presents</a:t>
            </a:r>
            <a:r>
              <a:rPr lang="en-US" baseline="0" dirty="0"/>
              <a:t> </a:t>
            </a:r>
            <a:r>
              <a:rPr lang="en-US" dirty="0"/>
              <a:t>percentages of persons</a:t>
            </a:r>
            <a:r>
              <a:rPr lang="en-US" baseline="0" dirty="0"/>
              <a:t> aged ≥13 years with </a:t>
            </a:r>
            <a:r>
              <a:rPr lang="en-US" dirty="0"/>
              <a:t>diagnosed HIV among estimated numbers of persons</a:t>
            </a:r>
            <a:r>
              <a:rPr lang="en-US" baseline="0" dirty="0"/>
              <a:t> living with diagnosed or undiagnosed infection in the United States </a:t>
            </a:r>
            <a:r>
              <a:rPr lang="en-US" dirty="0"/>
              <a:t>at the end of 2018,</a:t>
            </a:r>
            <a:r>
              <a:rPr lang="en-US" baseline="0" dirty="0"/>
              <a:t> by transmission category. The percentage of diagnosed infection was highest among females with infection attributed to injection drug use (94.1%), followed by males with infection attributed to injection drug use (93.1%), males with infection attributed to male-to-male sexual contact </a:t>
            </a:r>
            <a:r>
              <a:rPr lang="en-US" i="1" baseline="0" dirty="0"/>
              <a:t>and</a:t>
            </a:r>
            <a:r>
              <a:rPr lang="en-US" baseline="0" dirty="0"/>
              <a:t> injection drug use (92.1%), females with infection attributed to heterosexual contact (88.3%), males with infection attributed to male-to-male sexual contact (84.1%), and males with infection attributed to heterosexual contact (82.9%).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8988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Estimates for the year 2018 are preliminary and based on deaths reported to CDC through December 2019. </a:t>
            </a:r>
          </a:p>
          <a:p>
            <a:endParaRPr lang="en-US" baseline="0" dirty="0"/>
          </a:p>
          <a:p>
            <a:pPr defTabSz="931774" fontAlgn="base">
              <a:spcBef>
                <a:spcPct val="30000"/>
              </a:spcBef>
              <a:spcAft>
                <a:spcPct val="0"/>
              </a:spcAft>
              <a:defRPr/>
            </a:pPr>
            <a:r>
              <a:rPr lang="en-US" dirty="0">
                <a:solidFill>
                  <a:srgbClr val="5F5F5F"/>
                </a:solidFill>
                <a:latin typeface="Calibri" panose="020F0502020204030204" pitchFamily="34" charset="0"/>
              </a:rPr>
              <a:t>Estimates were derived from a CD4 depletion model using HIV surveillance data. Data have been statistically adjusted to account for missing transmission category. Heterosexual contact is with a person known to have, or be at high risk for, HIV infection. IDU, injection drug use.</a:t>
            </a:r>
          </a:p>
          <a:p>
            <a:pPr defTabSz="931774" fontAlgn="base">
              <a:spcBef>
                <a:spcPct val="30000"/>
              </a:spcBef>
              <a:spcAft>
                <a:spcPct val="0"/>
              </a:spcAft>
              <a:defRPr/>
            </a:pPr>
            <a:endParaRPr lang="en-US" dirty="0">
              <a:solidFill>
                <a:srgbClr val="5F5F5F"/>
              </a:solidFill>
              <a:latin typeface="Calibri" panose="020F0502020204030204" pitchFamily="34" charset="0"/>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931774" fontAlgn="base">
              <a:spcBef>
                <a:spcPct val="30000"/>
              </a:spcBef>
              <a:spcAft>
                <a:spcPct val="0"/>
              </a:spcAft>
              <a:defRPr/>
            </a:pPr>
            <a:endParaRPr lang="en-US" dirty="0">
              <a:solidFill>
                <a:srgbClr val="5F5F5F"/>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3933296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882" rtl="0" eaLnBrk="1" fontAlgn="auto" latinLnBrk="0" hangingPunct="1">
              <a:lnSpc>
                <a:spcPct val="100000"/>
              </a:lnSpc>
              <a:spcBef>
                <a:spcPts val="0"/>
              </a:spcBef>
              <a:spcAft>
                <a:spcPts val="0"/>
              </a:spcAft>
              <a:buClrTx/>
              <a:buSzTx/>
              <a:buFontTx/>
              <a:buNone/>
              <a:tabLst/>
              <a:defRPr/>
            </a:pPr>
            <a:r>
              <a:rPr lang="en-US" dirty="0"/>
              <a:t>This map presents</a:t>
            </a:r>
            <a:r>
              <a:rPr lang="en-US" baseline="0" dirty="0"/>
              <a:t> </a:t>
            </a:r>
            <a:r>
              <a:rPr lang="en-US" dirty="0"/>
              <a:t>percentages of persons</a:t>
            </a:r>
            <a:r>
              <a:rPr lang="en-US" baseline="0" dirty="0"/>
              <a:t> aged ≥13 years with </a:t>
            </a:r>
            <a:r>
              <a:rPr lang="en-US" dirty="0"/>
              <a:t>diagnosed HIV among persons</a:t>
            </a:r>
            <a:r>
              <a:rPr lang="en-US" baseline="0" dirty="0"/>
              <a:t> living with diagnosed or undiagnosed infection at the end of 2018 by jurisdiction. Nine jurisdictions (Connecticut, District of Columbia, Hawaii, Maryland, Massachusetts, New Hampshire, New Jersey, New York, Pennsylvania, and Rhode Island) in the lightest shade had the largest percentages (</a:t>
            </a:r>
            <a:r>
              <a:rPr lang="en-US" dirty="0">
                <a:solidFill>
                  <a:srgbClr val="5F5F5F"/>
                </a:solidFill>
                <a:latin typeface="Calibri" panose="020F0502020204030204" pitchFamily="34" charset="0"/>
              </a:rPr>
              <a:t>≥87.8) </a:t>
            </a:r>
            <a:r>
              <a:rPr lang="en-US" baseline="0" dirty="0"/>
              <a:t>of persons living with diagnosed HIV. </a:t>
            </a:r>
          </a:p>
          <a:p>
            <a:pPr marL="0" marR="0" lvl="0" indent="0" algn="l" defTabSz="89888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8988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Estimates for the year 2018 are preliminary and based on deaths reported to CDC through December 2019. </a:t>
            </a:r>
            <a:r>
              <a:rPr lang="en-US" sz="1200" dirty="0">
                <a:solidFill>
                  <a:srgbClr val="5F5F5F"/>
                </a:solidFill>
                <a:latin typeface="Calibri" panose="020F0502020204030204" pitchFamily="34" charset="0"/>
              </a:rPr>
              <a:t>Estimates for Alabama, Oklahoma, and South Carolina should be interpreted with caution due to incomplete death ascertainment.</a:t>
            </a:r>
          </a:p>
          <a:p>
            <a:pPr marL="0" marR="0" lvl="0" indent="0" algn="l" defTabSz="898882" rtl="0" eaLnBrk="1" fontAlgn="auto" latinLnBrk="0" hangingPunct="1">
              <a:lnSpc>
                <a:spcPct val="100000"/>
              </a:lnSpc>
              <a:spcBef>
                <a:spcPts val="0"/>
              </a:spcBef>
              <a:spcAft>
                <a:spcPts val="0"/>
              </a:spcAft>
              <a:buClrTx/>
              <a:buSzTx/>
              <a:buFontTx/>
              <a:buNone/>
              <a:tabLst/>
              <a:defRPr/>
            </a:pPr>
            <a:endParaRPr lang="en-US" baseline="0" dirty="0"/>
          </a:p>
          <a:p>
            <a:pPr defTabSz="898882">
              <a:defRPr/>
            </a:pPr>
            <a:r>
              <a:rPr lang="en-US" baseline="0" dirty="0">
                <a:solidFill>
                  <a:srgbClr val="000000"/>
                </a:solidFill>
              </a:rPr>
              <a:t>Estimates were derived from a CD4 depletion model using HIV surveillance data. Estimates with a relative standard error (RSE) of 30%–50% are followed by an asterisk (*) and should be used with caution. Estimates with an RSE of &gt;50% are not shown.</a:t>
            </a:r>
          </a:p>
          <a:p>
            <a:pPr defTabSz="898882">
              <a:defRPr/>
            </a:pPr>
            <a:endParaRPr lang="en-US" baseline="0" dirty="0">
              <a:solidFill>
                <a:srgbClr val="000000"/>
              </a:solidFill>
            </a:endParaRPr>
          </a:p>
          <a:p>
            <a:pPr marL="0" marR="0" lvl="0" indent="0" algn="l" defTabSz="898882" rtl="0" eaLnBrk="1" fontAlgn="auto" latinLnBrk="0" hangingPunct="1">
              <a:lnSpc>
                <a:spcPct val="100000"/>
              </a:lnSpc>
              <a:spcBef>
                <a:spcPts val="0"/>
              </a:spcBef>
              <a:spcAft>
                <a:spcPts val="0"/>
              </a:spcAft>
              <a:buClrTx/>
              <a:buSzTx/>
              <a:buFontTx/>
              <a:buNone/>
              <a:tabLst/>
              <a:defRPr/>
            </a:pPr>
            <a:r>
              <a:rPr lang="en-US" baseline="0" dirty="0"/>
              <a:t>Estimates for the following jurisdictions should be interpreted with caution because they do not have laws requiring complete reporting of laboratory data or have incomplete reporting. Areas without laws: Idaho, New Jersey, and Pennsylvania. Areas with incomplete  reporting: Arizona, Arkansas, Connecticut (2018 only), Kansas, Kentucky, Nevada (2017 only), Vermont, and Puerto Rico. </a:t>
            </a:r>
          </a:p>
          <a:p>
            <a:pPr defTabSz="898882">
              <a:defRPr/>
            </a:pPr>
            <a:endParaRPr lang="en-US" baseline="0" dirty="0">
              <a:solidFill>
                <a:srgbClr val="000000"/>
              </a:solidFill>
            </a:endParaRPr>
          </a:p>
          <a:p>
            <a:pPr marL="0" marR="0" lvl="0" indent="0" algn="l" defTabSz="89888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898882">
              <a:defRPr/>
            </a:pPr>
            <a:endParaRPr lang="en-US" baseline="0" dirty="0">
              <a:solidFill>
                <a:srgbClr val="000000"/>
              </a:solidFill>
            </a:endParaRPr>
          </a:p>
          <a:p>
            <a:pPr defTabSz="898882">
              <a:defRPr/>
            </a:pPr>
            <a:endParaRPr lang="en-US" baseline="0" dirty="0">
              <a:solidFill>
                <a:srgbClr val="000000"/>
              </a:solidFill>
            </a:endParaRPr>
          </a:p>
          <a:p>
            <a:pPr defTabSz="898882">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5405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Prevalence refers to the number of persons living with HIV at a given time regardless of the time of infection or whether the person has received a diagnosis.</a:t>
            </a:r>
          </a:p>
          <a:p>
            <a:endParaRPr lang="en-US" dirty="0"/>
          </a:p>
          <a:p>
            <a:r>
              <a:rPr lang="en-US" dirty="0"/>
              <a:t>Prevalence and the percentage of diagnosed infections reflect the number of persons in need of care and treatment services for HIV infection.</a:t>
            </a:r>
          </a:p>
          <a:p>
            <a:endParaRPr lang="en-US" dirty="0"/>
          </a:p>
          <a:p>
            <a:r>
              <a:rPr lang="en-US" dirty="0"/>
              <a:t>For the calculation of percentage of diagnosed HIV, the numerator is</a:t>
            </a:r>
            <a:r>
              <a:rPr lang="en-US" baseline="0" dirty="0"/>
              <a:t> the number of p</a:t>
            </a:r>
            <a:r>
              <a:rPr lang="en-US" dirty="0"/>
              <a:t>ersons aged ≥13 years living with diagnosed HIV infection year-end 2018; the denominator is the estimated number of persons aged ≥13 years living with diagnosed or undiagnosed HIV infection year-end 2018.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Estimates for the year 2018 are preliminary and based on deaths reported to CDC through December 2019.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FEF336F-AD24-4EEE-A160-3D96E2132122}" type="slidenum">
              <a:rPr lang="en-US" smtClean="0"/>
              <a:t>4</a:t>
            </a:fld>
            <a:endParaRPr lang="en-US"/>
          </a:p>
        </p:txBody>
      </p:sp>
    </p:spTree>
    <p:extLst>
      <p:ext uri="{BB962C8B-B14F-4D97-AF65-F5344CB8AC3E}">
        <p14:creationId xmlns:p14="http://schemas.microsoft.com/office/powerpoint/2010/main" val="371761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Relative standard errors (RSEs) were calculated for the incidence and prevalence estimates and used to determine reliability.</a:t>
            </a:r>
          </a:p>
          <a:p>
            <a:endParaRPr lang="en-US" dirty="0"/>
          </a:p>
          <a:p>
            <a:r>
              <a:rPr lang="en-US" dirty="0"/>
              <a:t>All highlights are based on reliable estimates (RSE &lt;30%).</a:t>
            </a:r>
          </a:p>
          <a:p>
            <a:endParaRPr lang="en-US" dirty="0"/>
          </a:p>
          <a:p>
            <a:r>
              <a:rPr lang="en-US" dirty="0"/>
              <a:t>Estimates with RSEs of 30%–50% are displayed with a footnote that they should be used with caution.</a:t>
            </a:r>
          </a:p>
          <a:p>
            <a:endParaRPr lang="en-US" dirty="0"/>
          </a:p>
          <a:p>
            <a:r>
              <a:rPr lang="en-US" dirty="0"/>
              <a:t>Estimates with RSEs of &gt;50% are statistically unreliable and thus not shown.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1F520-602C-454C-AFD6-D976CE63F0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64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In the United States, estimated HIV incidence among persons aged ≥13 years decreased (</a:t>
            </a:r>
            <a:r>
              <a:rPr lang="en-US" b="0" baseline="0" dirty="0"/>
              <a:t>−8%) </a:t>
            </a:r>
            <a:r>
              <a:rPr lang="en-US" dirty="0">
                <a:solidFill>
                  <a:srgbClr val="000000"/>
                </a:solidFill>
              </a:rPr>
              <a:t>from 2010 to 2018.</a:t>
            </a:r>
          </a:p>
          <a:p>
            <a:r>
              <a:rPr lang="en-US" dirty="0">
                <a:solidFill>
                  <a:srgbClr val="000000"/>
                </a:solidFill>
              </a:rPr>
              <a:t> </a:t>
            </a:r>
          </a:p>
          <a:p>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a:t>
            </a:r>
          </a:p>
          <a:p>
            <a:endParaRPr lang="en-US"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lumMod val="75000"/>
                  </a:schemeClr>
                </a:solidFill>
                <a:latin typeface="Calibri" panose="020F0502020204030204" pitchFamily="34" charset="0"/>
              </a:rPr>
              <a:t>Bars indicate the range of the lower and upper bounds of the 95% confidence intervals for the point estimate.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4">
                  <a:lumMod val="75000"/>
                </a:schemeClr>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2018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4">
                  <a:lumMod val="75000"/>
                </a:schemeClr>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4">
                  <a:lumMod val="75000"/>
                </a:schemeClr>
              </a:solidFill>
              <a:latin typeface="Calibri" panose="020F0502020204030204" pitchFamily="34" charset="0"/>
            </a:endParaRPr>
          </a:p>
          <a:p>
            <a:endParaRPr lang="en-US" baseline="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0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estimated </a:t>
            </a:r>
            <a:r>
              <a:rPr lang="en-US" baseline="0" dirty="0"/>
              <a:t>HIV incidence among </a:t>
            </a:r>
            <a:r>
              <a:rPr lang="en-US" dirty="0"/>
              <a:t>persons </a:t>
            </a:r>
            <a:r>
              <a:rPr lang="en-US" u="none" dirty="0"/>
              <a:t>≥13 years </a:t>
            </a:r>
            <a:r>
              <a:rPr lang="en-US" dirty="0"/>
              <a:t>in the United States from 2010 through 2018, by sex at birth. </a:t>
            </a:r>
          </a:p>
          <a:p>
            <a:endParaRPr lang="en-US" dirty="0">
              <a:solidFill>
                <a:srgbClr val="000000"/>
              </a:solidFill>
            </a:endParaRPr>
          </a:p>
          <a:p>
            <a:r>
              <a:rPr lang="en-US" dirty="0">
                <a:solidFill>
                  <a:srgbClr val="000000"/>
                </a:solidFill>
              </a:rPr>
              <a:t>The annual number of HIV infections among persons aged </a:t>
            </a:r>
            <a:r>
              <a:rPr lang="en-US" dirty="0"/>
              <a:t>≥13 years </a:t>
            </a:r>
            <a:r>
              <a:rPr lang="en-US" dirty="0">
                <a:solidFill>
                  <a:srgbClr val="000000"/>
                </a:solidFill>
              </a:rPr>
              <a:t>in 2018, compared with 2010, decreased among females (</a:t>
            </a:r>
            <a:r>
              <a:rPr lang="en-US" b="0" baseline="0" dirty="0"/>
              <a:t>−16%), </a:t>
            </a:r>
            <a:r>
              <a:rPr lang="en-US" dirty="0">
                <a:solidFill>
                  <a:srgbClr val="000000"/>
                </a:solidFill>
              </a:rPr>
              <a:t>but remained stable among males</a:t>
            </a:r>
            <a:r>
              <a:rPr lang="en-US" dirty="0"/>
              <a:t>.</a:t>
            </a:r>
            <a:r>
              <a:rPr lang="en-US" dirty="0">
                <a:solidFill>
                  <a:srgbClr val="000000"/>
                </a:solidFill>
              </a:rPr>
              <a:t>  </a:t>
            </a:r>
          </a:p>
          <a:p>
            <a:endParaRPr lang="en-US" dirty="0">
              <a:solidFill>
                <a:srgbClr val="000000"/>
              </a:solidFill>
            </a:endParaRPr>
          </a:p>
          <a:p>
            <a:r>
              <a:rPr lang="en-US" dirty="0">
                <a:solidFill>
                  <a:srgbClr val="000000"/>
                </a:solidFill>
              </a:rPr>
              <a:t>In 2018, of the estimated 36,400 HIV infections among persons aged </a:t>
            </a:r>
            <a:r>
              <a:rPr lang="en-US" dirty="0"/>
              <a:t>≥13 years,</a:t>
            </a:r>
            <a:r>
              <a:rPr lang="en-US" dirty="0">
                <a:solidFill>
                  <a:srgbClr val="000000"/>
                </a:solidFill>
              </a:rPr>
              <a:t> </a:t>
            </a:r>
            <a:r>
              <a:rPr lang="en-US" b="0" dirty="0">
                <a:solidFill>
                  <a:srgbClr val="000000"/>
                </a:solidFill>
              </a:rPr>
              <a:t>82</a:t>
            </a:r>
            <a:r>
              <a:rPr lang="en-US" dirty="0">
                <a:solidFill>
                  <a:srgbClr val="000000"/>
                </a:solidFill>
              </a:rPr>
              <a:t>% were among</a:t>
            </a:r>
            <a:r>
              <a:rPr lang="en-US" baseline="0" dirty="0">
                <a:solidFill>
                  <a:srgbClr val="000000"/>
                </a:solidFill>
              </a:rPr>
              <a:t> </a:t>
            </a:r>
            <a:r>
              <a:rPr lang="en-US" dirty="0">
                <a:solidFill>
                  <a:srgbClr val="000000"/>
                </a:solidFill>
              </a:rPr>
              <a:t>males and </a:t>
            </a:r>
            <a:r>
              <a:rPr lang="en-US" b="0" dirty="0">
                <a:solidFill>
                  <a:srgbClr val="000000"/>
                </a:solidFill>
              </a:rPr>
              <a:t>18</a:t>
            </a:r>
            <a:r>
              <a:rPr lang="en-US" dirty="0">
                <a:solidFill>
                  <a:srgbClr val="000000"/>
                </a:solidFill>
              </a:rPr>
              <a:t>% were among females. </a:t>
            </a:r>
          </a:p>
          <a:p>
            <a:r>
              <a:rPr lang="en-US" dirty="0">
                <a:solidFill>
                  <a:srgbClr val="000000"/>
                </a:solidFill>
              </a:rPr>
              <a:t> </a:t>
            </a:r>
          </a:p>
          <a:p>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a:t>
            </a:r>
          </a:p>
          <a:p>
            <a:endParaRPr lang="en-US" baseline="0" dirty="0">
              <a:solidFill>
                <a:srgbClr val="000000"/>
              </a:solidFill>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2018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89813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endParaRPr lang="en-US" baseline="0" dirty="0">
              <a:solidFill>
                <a:srgbClr val="000000"/>
              </a:solidFill>
            </a:endParaRPr>
          </a:p>
          <a:p>
            <a:endParaRPr lang="en-US" baseline="0" dirty="0">
              <a:solidFill>
                <a:srgbClr val="000000"/>
              </a:solidFill>
            </a:endParaRPr>
          </a:p>
          <a:p>
            <a:endParaRPr lang="en-US" baseline="0" dirty="0">
              <a:solidFill>
                <a:srgbClr val="000000"/>
              </a:solidFill>
            </a:endParaRPr>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a:rPr>
              <a:pPr defTabSz="931774">
                <a:defRPr/>
              </a:pPr>
              <a:t>7</a:t>
            </a:fld>
            <a:endParaRPr lang="en-US" dirty="0">
              <a:solidFill>
                <a:prstClr val="black"/>
              </a:solidFill>
              <a:latin typeface="Calibri"/>
            </a:endParaRPr>
          </a:p>
        </p:txBody>
      </p:sp>
    </p:spTree>
    <p:extLst>
      <p:ext uri="{BB962C8B-B14F-4D97-AF65-F5344CB8AC3E}">
        <p14:creationId xmlns:p14="http://schemas.microsoft.com/office/powerpoint/2010/main" val="3647069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This slide presents estimated </a:t>
            </a:r>
            <a:r>
              <a:rPr lang="en-US" baseline="0" dirty="0"/>
              <a:t>HIV incidence among </a:t>
            </a:r>
            <a:r>
              <a:rPr lang="en-US" dirty="0"/>
              <a:t>persons </a:t>
            </a:r>
            <a:r>
              <a:rPr lang="en-US" u="none" dirty="0"/>
              <a:t>≥13 years </a:t>
            </a:r>
            <a:r>
              <a:rPr lang="en-US" dirty="0"/>
              <a:t>in the United States from 2010 through 2018, by age. </a:t>
            </a:r>
          </a:p>
          <a:p>
            <a:pPr defTabSz="898136">
              <a:defRPr/>
            </a:pPr>
            <a:endParaRPr lang="en-US" dirty="0"/>
          </a:p>
          <a:p>
            <a:pPr defTabSz="898136">
              <a:defRPr/>
            </a:pPr>
            <a:r>
              <a:rPr lang="en-US" b="0" dirty="0"/>
              <a:t>The annual number of HIV infections in 2018, compared with 2010,</a:t>
            </a:r>
            <a:r>
              <a:rPr lang="en-US" b="0" baseline="0" dirty="0"/>
              <a:t> increased among persons aged </a:t>
            </a:r>
            <a:r>
              <a:rPr lang="en-US" b="0" dirty="0"/>
              <a:t>25–34 years (37%), but </a:t>
            </a:r>
            <a:r>
              <a:rPr lang="en-US" b="0" baseline="0" dirty="0"/>
              <a:t>decreased among persons aged 13–24 years (−42%) and 4</a:t>
            </a:r>
            <a:r>
              <a:rPr lang="en-US" b="0" dirty="0"/>
              <a:t>5–54 years (</a:t>
            </a:r>
            <a:r>
              <a:rPr lang="en-US" b="0" baseline="0" dirty="0"/>
              <a:t>−30%).  The number of infections in 2010 and 2018 remained stable among persons aged 35–44 and </a:t>
            </a:r>
            <a:r>
              <a:rPr lang="en-US" b="0" dirty="0"/>
              <a:t>≥55 years</a:t>
            </a:r>
            <a:r>
              <a:rPr lang="en-US" b="0" u="none" baseline="0" dirty="0"/>
              <a:t>.</a:t>
            </a:r>
            <a:endParaRPr lang="en-US" b="0" dirty="0"/>
          </a:p>
          <a:p>
            <a:pPr marL="0" marR="0" lvl="0" indent="0" algn="l" defTabSz="898136"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898136" rtl="0" eaLnBrk="1" fontAlgn="auto" latinLnBrk="0" hangingPunct="1">
              <a:lnSpc>
                <a:spcPct val="100000"/>
              </a:lnSpc>
              <a:spcBef>
                <a:spcPts val="0"/>
              </a:spcBef>
              <a:spcAft>
                <a:spcPts val="0"/>
              </a:spcAft>
              <a:buClrTx/>
              <a:buSzTx/>
              <a:buFontTx/>
              <a:buNone/>
              <a:tabLst/>
              <a:defRPr/>
            </a:pPr>
            <a:r>
              <a:rPr lang="en-US" b="0" dirty="0"/>
              <a:t>In 2018, persons aged 25–34 years accounted for the largest percentage (40%) of HIV infections; whereas, persons aged ≥55 years accounted for the smallest percentage (9%) of HIV infections.</a:t>
            </a:r>
          </a:p>
          <a:p>
            <a:pPr defTabSz="898136">
              <a:defRPr/>
            </a:pPr>
            <a:endParaRPr lang="en-US" b="0" dirty="0"/>
          </a:p>
          <a:p>
            <a:pPr defTabSz="898136">
              <a:defRPr/>
            </a:pPr>
            <a:r>
              <a:rPr lang="en-US" b="0" dirty="0"/>
              <a:t>Estimates were derived from a CD4 depletion model using HIV surveillance data. Estimates are rounded to the nearest 100 for estimates &gt;1,000 and to the nearest 10 for estimates ≤1,000 to reflect model uncertainty.</a:t>
            </a:r>
          </a:p>
          <a:p>
            <a:pPr defTabSz="898136">
              <a:defRPr/>
            </a:pPr>
            <a:endParaRPr lang="en-US" b="0" dirty="0"/>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2018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89813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898136" rtl="0" eaLnBrk="1" fontAlgn="auto" latinLnBrk="0" hangingPunct="1">
              <a:lnSpc>
                <a:spcPct val="100000"/>
              </a:lnSpc>
              <a:spcBef>
                <a:spcPts val="0"/>
              </a:spcBef>
              <a:spcAft>
                <a:spcPts val="0"/>
              </a:spcAft>
              <a:buClrTx/>
              <a:buSzTx/>
              <a:buFontTx/>
              <a:buNone/>
              <a:tabLst/>
              <a:defRPr/>
            </a:pPr>
            <a:endParaRPr lang="en-US" dirty="0"/>
          </a:p>
          <a:p>
            <a:pPr defTabSz="898136">
              <a:defRPr/>
            </a:pPr>
            <a:endParaRPr lang="en-US" baseline="0" dirty="0">
              <a:solidFill>
                <a:srgbClr val="000000"/>
              </a:solidFill>
            </a:endParaRPr>
          </a:p>
          <a:p>
            <a:pPr defTabSz="898136">
              <a:defRPr/>
            </a:pPr>
            <a:endParaRPr lang="en-US" b="0" dirty="0"/>
          </a:p>
          <a:p>
            <a:pPr defTabSz="898136">
              <a:defRPr/>
            </a:pPr>
            <a:endParaRPr lang="en-US" b="0" dirty="0"/>
          </a:p>
          <a:p>
            <a:pPr defTabSz="898136">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279485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sz="1000" dirty="0"/>
              <a:t>This slide presents estimated HIV incidence among persons ≥13 years in the United States from 2010 through 2018, by race/ethnicity. </a:t>
            </a:r>
          </a:p>
          <a:p>
            <a:endParaRPr lang="en-US" sz="1000" dirty="0"/>
          </a:p>
          <a:p>
            <a:r>
              <a:rPr lang="en-US" sz="1000" dirty="0"/>
              <a:t>From 2010 through 2018, blacks/African Americans accounted for the highest number of HIV infections each year in the United States. </a:t>
            </a:r>
          </a:p>
          <a:p>
            <a:endParaRPr lang="en-US" sz="1000" dirty="0"/>
          </a:p>
          <a:p>
            <a:r>
              <a:rPr lang="en-US" sz="1000" dirty="0"/>
              <a:t>The annual number of HIV infections in 2018, compared with 2010, decreased among blacks/African Americans (</a:t>
            </a:r>
            <a:r>
              <a:rPr lang="en-US" sz="1000" b="0" baseline="0" dirty="0"/>
              <a:t>−</a:t>
            </a:r>
            <a:r>
              <a:rPr lang="en-US" sz="1000" dirty="0"/>
              <a:t>12%), whites (</a:t>
            </a:r>
            <a:r>
              <a:rPr lang="en-US" sz="1000" b="0" baseline="0" dirty="0"/>
              <a:t>−</a:t>
            </a:r>
            <a:r>
              <a:rPr lang="en-US" sz="1000" dirty="0"/>
              <a:t>14%), and persons of multiple races (</a:t>
            </a:r>
            <a:r>
              <a:rPr lang="en-US" sz="1000" b="0" baseline="0" dirty="0"/>
              <a:t>−</a:t>
            </a:r>
            <a:r>
              <a:rPr lang="en-US" sz="1000" dirty="0"/>
              <a:t>49%). The annual number of infections remained stable for Hispanics/Latinos </a:t>
            </a:r>
            <a:r>
              <a:rPr lang="en-US" sz="1000" baseline="0" dirty="0"/>
              <a:t>and </a:t>
            </a:r>
            <a:r>
              <a:rPr lang="en-US" sz="1000" dirty="0"/>
              <a:t>Asians.</a:t>
            </a:r>
          </a:p>
          <a:p>
            <a:endParaRPr lang="en-US" sz="1000" dirty="0"/>
          </a:p>
          <a:p>
            <a:r>
              <a:rPr lang="en-US" sz="1000" dirty="0"/>
              <a:t>In 2018, 42% of HIV infections were among blacks/African Americans, 28% among Hispanics/Latinos, 25% among whites, 3% among</a:t>
            </a:r>
            <a:r>
              <a:rPr lang="en-US" sz="1000" b="1" dirty="0"/>
              <a:t> </a:t>
            </a:r>
            <a:r>
              <a:rPr lang="en-US" sz="1000" dirty="0"/>
              <a:t>persons of multiple races</a:t>
            </a:r>
            <a:r>
              <a:rPr lang="en-US" sz="1000" b="1" dirty="0"/>
              <a:t>, </a:t>
            </a:r>
            <a:r>
              <a:rPr lang="en-US" sz="1000" dirty="0"/>
              <a:t>2% among Asians, and less than 1% for American Indians/Alaska Natives.</a:t>
            </a:r>
          </a:p>
          <a:p>
            <a:endParaRPr lang="en-US" sz="1000" dirty="0"/>
          </a:p>
          <a:p>
            <a:r>
              <a:rPr lang="en-US" sz="1000" dirty="0"/>
              <a:t>Estimates were derived from a CD4 depletion model using HIV surveillance data. Estimates are rounded to the nearest 100 for estimates &gt;1,000 and to the nearest 10 for estimates ≤1,000 to reflect model uncertainty.</a:t>
            </a:r>
          </a:p>
          <a:p>
            <a:endParaRPr lang="en-US" sz="1000" dirty="0"/>
          </a:p>
          <a:p>
            <a:r>
              <a:rPr lang="en-US" sz="1000" dirty="0"/>
              <a:t>Hispanics/Latinos can be of any race.</a:t>
            </a:r>
          </a:p>
          <a:p>
            <a:endParaRPr lang="en-US" sz="100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aseline="0" dirty="0">
                <a:solidFill>
                  <a:srgbClr val="000000"/>
                </a:solidFill>
              </a:rPr>
              <a:t>An asterisk (*) next to the trend line indicates that the difference in the estimate for 2018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endParaRPr lang="en-US" sz="1200" dirty="0"/>
          </a:p>
          <a:p>
            <a:endParaRPr lang="en-US" sz="1200" dirty="0"/>
          </a:p>
          <a:p>
            <a:r>
              <a:rPr lang="en-US" sz="1200" dirty="0"/>
              <a:t>Estimates for American Indians/Alaska Natives should be used with caution because the RSEs are 30%–50%.</a:t>
            </a:r>
          </a:p>
          <a:p>
            <a:endParaRPr lang="en-US" sz="1200" dirty="0"/>
          </a:p>
          <a:p>
            <a:r>
              <a:rPr lang="en-US" sz="1200" dirty="0"/>
              <a:t>Estimates are not provided for Native Hawaiians/other Pacific Islanders</a:t>
            </a:r>
            <a:r>
              <a:rPr lang="en-US" sz="1200" b="0" dirty="0"/>
              <a:t> because</a:t>
            </a:r>
            <a:r>
              <a:rPr lang="en-US" sz="1200" b="0" baseline="0" dirty="0"/>
              <a:t> the RSEs are &gt;50%.</a:t>
            </a:r>
          </a:p>
          <a:p>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endParaRPr lang="en-US" sz="1200" dirty="0"/>
          </a:p>
          <a:p>
            <a:endParaRPr lang="en-US" sz="12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392072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12020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11" name="TextBox 10"/>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HIV/AIDS Prevention</a:t>
            </a:r>
            <a:endParaRPr lang="en-US" sz="2400" b="1" dirty="0">
              <a:solidFill>
                <a:schemeClr val="tx2">
                  <a:lumMod val="95000"/>
                </a:schemeClr>
              </a:solidFill>
              <a:latin typeface="Calibri" panose="020F0502020204030204" pitchFamily="34" charset="0"/>
            </a:endParaRPr>
          </a:p>
        </p:txBody>
      </p:sp>
    </p:spTree>
    <p:extLst>
      <p:ext uri="{BB962C8B-B14F-4D97-AF65-F5344CB8AC3E}">
        <p14:creationId xmlns:p14="http://schemas.microsoft.com/office/powerpoint/2010/main" val="347575482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415469280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97001700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110991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Tree>
    <p:extLst>
      <p:ext uri="{BB962C8B-B14F-4D97-AF65-F5344CB8AC3E}">
        <p14:creationId xmlns:p14="http://schemas.microsoft.com/office/powerpoint/2010/main" val="242169336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6" name="Content Placeholder 2"/>
          <p:cNvSpPr>
            <a:spLocks noGrp="1"/>
          </p:cNvSpPr>
          <p:nvPr>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389962194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948863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298206161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40031446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19964207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6576373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313291654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476420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04781951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descr="Estimated HIV Incidence and Prevalence in the United States, 2010–2018&#10;&#10;For all slides in this series, the following notes apply:&#10; &#10;All data in this report (except numbers of diagnosed cases) are estimated (i.e., have been statistically adjusted).&#10;&#10;Estimates of HIV incidence and persons living with HIV infection (diagnosed and undiagnosed; prevalence) were based on HIV surveillance data from the 50 states, the District of Columbia, and Puerto Rico for persons aged ≥13 years. Numbers of persons aged ≥13 years living with diagnosed infection are reported numbers, not estimates. These numbers are based on diagnosed cases with vital status information reported to CDC through December 2019. &#10;&#10;Differences in estimated numbers of HIV infections for the years 2010 and 2018 were assessed by the z test. Differences were deemed statistically significant when P &lt;.05. Differences that were not statistically significant were deemed ‘stable’.&#10;&#10;Prevalence estimates for the year 2018 are preliminary and based on deaths reported to CDC through December 2019. &#10;&#10;All data presented in this slide set are from the same dataset (reported to CDC through December 2019) and CD4 depletion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10;&#10;&#10;&#10;"/>
          <p:cNvSpPr>
            <a:spLocks noGrp="1"/>
          </p:cNvSpPr>
          <p:nvPr>
            <p:ph type="title"/>
          </p:nvPr>
        </p:nvSpPr>
        <p:spPr>
          <a:xfrm>
            <a:off x="457201" y="1640069"/>
            <a:ext cx="11211969" cy="5065531"/>
          </a:xfrm>
        </p:spPr>
        <p:txBody>
          <a:bodyPr/>
          <a:lstStyle/>
          <a:p>
            <a:pPr algn="ctr">
              <a:lnSpc>
                <a:spcPct val="100000"/>
              </a:lnSpc>
            </a:pPr>
            <a:r>
              <a:rPr lang="en-US" altLang="en-US" sz="4800" dirty="0"/>
              <a:t>Estimated HIV Incidence and Prevalence in the United States, 2010–2018</a:t>
            </a:r>
          </a:p>
        </p:txBody>
      </p:sp>
    </p:spTree>
    <p:extLst>
      <p:ext uri="{BB962C8B-B14F-4D97-AF65-F5344CB8AC3E}">
        <p14:creationId xmlns:p14="http://schemas.microsoft.com/office/powerpoint/2010/main" val="399535241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slide presents estimated HIV incidence among persons aged &gt;13 years from 2010 through 2018, by transmission category.&#10; &#10;The annual number of HIV infections in 2018, compared with 2010, decreased among persons with infection attributed to heterosexual contact (−20%). The annual number of infections in 2010 and 2018 remained stable among males with infection attributed to male-to-male sexual contact, males with infection attributed to male-to-male sexual contact and injection drug use, and among persons with infection attributed to injection drug use.&#10;&#10;In 2018, the largest percentage of HIV infections were attributed to male-to-male sexual contact (67%), followed by heterosexual contact (23%).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10;Heterosexual contact is with a person known to have, or to be at high risk for, HIV infection.&#10;&#10;An asterisk (*) next to the trend line indicates that the difference in the estimate for 2018 from the 2010 estimate was deemed statistically significant (P &lt; .05). Differences that were not statistically significant were deemed ‘stable’.&#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10;">
            <a:extLst>
              <a:ext uri="{FF2B5EF4-FFF2-40B4-BE49-F238E27FC236}">
                <a16:creationId xmlns:a16="http://schemas.microsoft.com/office/drawing/2014/main" id="{BA9C81B3-EB69-4A21-B215-B4F5EFA87770}"/>
              </a:ext>
            </a:extLst>
          </p:cNvPr>
          <p:cNvPicPr>
            <a:picLocks noChangeAspect="1"/>
          </p:cNvPicPr>
          <p:nvPr/>
        </p:nvPicPr>
        <p:blipFill>
          <a:blip r:embed="rId3"/>
          <a:stretch>
            <a:fillRect/>
          </a:stretch>
        </p:blipFill>
        <p:spPr>
          <a:xfrm>
            <a:off x="1349852" y="1042209"/>
            <a:ext cx="9492295" cy="4773582"/>
          </a:xfrm>
          <a:prstGeom prst="rect">
            <a:avLst/>
          </a:prstGeom>
        </p:spPr>
      </p:pic>
      <p:sp>
        <p:nvSpPr>
          <p:cNvPr id="11" name="TextBox 10"/>
          <p:cNvSpPr txBox="1"/>
          <p:nvPr/>
        </p:nvSpPr>
        <p:spPr>
          <a:xfrm>
            <a:off x="1473741" y="5909949"/>
            <a:ext cx="10502564" cy="692497"/>
          </a:xfrm>
          <a:prstGeom prst="rect">
            <a:avLst/>
          </a:prstGeom>
          <a:noFill/>
        </p:spPr>
        <p:txBody>
          <a:bodyPr wrap="square" rtlCol="0">
            <a:spAutoFit/>
          </a:bodyPr>
          <a:lstStyle/>
          <a:p>
            <a:pPr lvl="0">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a:t>
            </a:r>
            <a:r>
              <a:rPr lang="en-US" sz="1300" dirty="0">
                <a:solidFill>
                  <a:schemeClr val="accent4">
                    <a:lumMod val="75000"/>
                  </a:schemeClr>
                </a:solidFill>
                <a:latin typeface="Calibri" panose="020F0502020204030204" pitchFamily="34" charset="0"/>
              </a:rPr>
              <a:t> Data have been statistically adjusted to account for missing transmission category. Heterosexual contact is with a person known to have, or to be at high risk for, HIV infection.</a:t>
            </a:r>
          </a:p>
          <a:p>
            <a:pPr>
              <a:defRPr/>
            </a:pPr>
            <a:r>
              <a:rPr lang="en-US" sz="1300" dirty="0">
                <a:solidFill>
                  <a:schemeClr val="accent4">
                    <a:lumMod val="75000"/>
                  </a:schemeClr>
                </a:solidFill>
                <a:latin typeface="Calibri" panose="020F0502020204030204" pitchFamily="34" charset="0"/>
              </a:rPr>
              <a:t>* Difference from the 2010 estimate was deemed statistically significant (P &lt; .05).</a:t>
            </a:r>
            <a:endPar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82061" y="88603"/>
            <a:ext cx="12109939" cy="1143000"/>
          </a:xfrm>
        </p:spPr>
        <p:txBody>
          <a:bodyPr/>
          <a:lstStyle/>
          <a:p>
            <a:pPr algn="ctr">
              <a:lnSpc>
                <a:spcPts val="3467"/>
              </a:lnSpc>
            </a:pPr>
            <a:r>
              <a:rPr lang="en-US" sz="2667" dirty="0"/>
              <a:t>Estimated HIV Incidence among Persons Aged ≥13 Years, by Transmission Category 2010–2018—United States</a:t>
            </a:r>
          </a:p>
        </p:txBody>
      </p:sp>
    </p:spTree>
    <p:extLst>
      <p:ext uri="{BB962C8B-B14F-4D97-AF65-F5344CB8AC3E}">
        <p14:creationId xmlns:p14="http://schemas.microsoft.com/office/powerpoint/2010/main" val="241778785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09195" y="6188174"/>
            <a:ext cx="10502564" cy="692497"/>
          </a:xfrm>
          <a:prstGeom prst="rect">
            <a:avLst/>
          </a:prstGeom>
          <a:noFill/>
        </p:spPr>
        <p:txBody>
          <a:bodyPr wrap="square" rtlCol="0">
            <a:spAutoFit/>
          </a:bodyPr>
          <a:lstStyle/>
          <a:p>
            <a:pPr lvl="0">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Hispanics/Latinos can be of any race.</a:t>
            </a:r>
          </a:p>
          <a:p>
            <a:pPr lvl="0">
              <a:defRPr/>
            </a:pPr>
            <a:r>
              <a:rPr lang="en-US" sz="1300" dirty="0">
                <a:solidFill>
                  <a:schemeClr val="accent4">
                    <a:lumMod val="75000"/>
                  </a:schemeClr>
                </a:solidFill>
                <a:latin typeface="Calibri" panose="020F0502020204030204" pitchFamily="34" charset="0"/>
              </a:rPr>
              <a:t>* Difference from the 2010 estimate was deemed statistically significant (P &lt; .05).</a:t>
            </a:r>
          </a:p>
          <a:p>
            <a:pPr lvl="0">
              <a:defRPr/>
            </a:pPr>
            <a:endPar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endParaRPr>
          </a:p>
        </p:txBody>
      </p:sp>
      <p:sp>
        <p:nvSpPr>
          <p:cNvPr id="6" name="Title 5"/>
          <p:cNvSpPr>
            <a:spLocks noGrp="1"/>
          </p:cNvSpPr>
          <p:nvPr>
            <p:ph type="title"/>
          </p:nvPr>
        </p:nvSpPr>
        <p:spPr>
          <a:xfrm>
            <a:off x="105363" y="269306"/>
            <a:ext cx="11981275" cy="1267965"/>
          </a:xfrm>
        </p:spPr>
        <p:txBody>
          <a:bodyPr/>
          <a:lstStyle/>
          <a:p>
            <a:pPr algn="ctr">
              <a:lnSpc>
                <a:spcPts val="3467"/>
              </a:lnSpc>
            </a:pPr>
            <a:r>
              <a:rPr lang="en-US" sz="2667" dirty="0"/>
              <a:t>Estimated HIV Incidence among Males Aged ≥13 Years </a:t>
            </a:r>
            <a:br>
              <a:rPr lang="en-US" sz="2667" dirty="0"/>
            </a:br>
            <a:r>
              <a:rPr lang="en-US" sz="2667" dirty="0"/>
              <a:t>by Race/Ethnicity, 2010–2018—United States</a:t>
            </a:r>
            <a:br>
              <a:rPr lang="en-US" sz="3200" dirty="0"/>
            </a:br>
            <a:endParaRPr lang="en-US" sz="3200" dirty="0"/>
          </a:p>
        </p:txBody>
      </p:sp>
      <p:pic>
        <p:nvPicPr>
          <p:cNvPr id="3" name="Picture 2" descr="This slide presents estimated HIV incidence among males aged &gt;13 years from 2010 through 2018, by race/ethnicity.  &#10;&#10;Among males, the annual number of HIV infections in 2018, compared with 2010, increased among Hispanics/Latinos (18%), but decreased among whites (−18%).  The number of infections in 2010 and 2018 remained stable among black/African American males.&#10;&#10;In 2018, black/African American males accounted for the largest percentage of HIV infections among males (39%). &#10;&#10;Estimates were derived from a CD4 depletion model using HIV surveillance data. Estimates are rounded to the nearest 100 for estimates &gt;1,000 and to the nearest 10 for estimates ≤1,000 to reflect model uncertainty.&#10;&#10;Hispanics/Latinos can be of any race.&#10;&#10;An asterisk (*) next to the trend line indicates that the difference in the estimate for 2018 from the 2010 estimate was deemed statistically significant (P &lt; .05). Differences that were not statistically significant were deemed ‘stable’.&#10;&#10;Data for other races are not shown because estimates do not meet the standard of reliability.&#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 &#10;">
            <a:extLst>
              <a:ext uri="{FF2B5EF4-FFF2-40B4-BE49-F238E27FC236}">
                <a16:creationId xmlns:a16="http://schemas.microsoft.com/office/drawing/2014/main" id="{CC1E2369-35E5-4223-8F3D-841E8EDF96A1}"/>
              </a:ext>
            </a:extLst>
          </p:cNvPr>
          <p:cNvPicPr>
            <a:picLocks noChangeAspect="1"/>
          </p:cNvPicPr>
          <p:nvPr/>
        </p:nvPicPr>
        <p:blipFill>
          <a:blip r:embed="rId3"/>
          <a:stretch>
            <a:fillRect/>
          </a:stretch>
        </p:blipFill>
        <p:spPr>
          <a:xfrm>
            <a:off x="1104406" y="1092530"/>
            <a:ext cx="9892146" cy="4892634"/>
          </a:xfrm>
          <a:prstGeom prst="rect">
            <a:avLst/>
          </a:prstGeom>
        </p:spPr>
      </p:pic>
    </p:spTree>
    <p:extLst>
      <p:ext uri="{BB962C8B-B14F-4D97-AF65-F5344CB8AC3E}">
        <p14:creationId xmlns:p14="http://schemas.microsoft.com/office/powerpoint/2010/main" val="39775323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73741" y="6049803"/>
            <a:ext cx="10502564" cy="492443"/>
          </a:xfrm>
          <a:prstGeom prst="rect">
            <a:avLst/>
          </a:prstGeom>
          <a:noFill/>
        </p:spPr>
        <p:txBody>
          <a:bodyPr wrap="square" rtlCol="0">
            <a:spAutoFit/>
          </a:bodyPr>
          <a:lstStyle/>
          <a:p>
            <a:pPr lvl="0">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Hispanics/Latinos can be of any race.</a:t>
            </a:r>
          </a:p>
          <a:p>
            <a:pPr>
              <a:defRPr/>
            </a:pPr>
            <a:r>
              <a:rPr lang="en-US" sz="1300" dirty="0">
                <a:solidFill>
                  <a:schemeClr val="accent4">
                    <a:lumMod val="75000"/>
                  </a:schemeClr>
                </a:solidFill>
                <a:latin typeface="Calibri" panose="020F0502020204030204" pitchFamily="34" charset="0"/>
              </a:rPr>
              <a:t>* Difference from the 2010 estimate was deemed statistically significant (P &lt; .05).</a:t>
            </a:r>
            <a:endPar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endParaRPr>
          </a:p>
        </p:txBody>
      </p:sp>
      <p:sp>
        <p:nvSpPr>
          <p:cNvPr id="6" name="Title 5"/>
          <p:cNvSpPr>
            <a:spLocks noGrp="1"/>
          </p:cNvSpPr>
          <p:nvPr>
            <p:ph type="title"/>
          </p:nvPr>
        </p:nvSpPr>
        <p:spPr>
          <a:xfrm>
            <a:off x="105363" y="269306"/>
            <a:ext cx="11981275" cy="1267965"/>
          </a:xfrm>
        </p:spPr>
        <p:txBody>
          <a:bodyPr/>
          <a:lstStyle/>
          <a:p>
            <a:pPr algn="ctr">
              <a:lnSpc>
                <a:spcPts val="3467"/>
              </a:lnSpc>
            </a:pPr>
            <a:r>
              <a:rPr lang="en-US" sz="2667" dirty="0"/>
              <a:t>Estimated HIV Incidence among Females Aged ≥13 Years </a:t>
            </a:r>
            <a:br>
              <a:rPr lang="en-US" sz="2667" dirty="0"/>
            </a:br>
            <a:r>
              <a:rPr lang="en-US" sz="2667" dirty="0"/>
              <a:t>by Race/Ethnicity, 2010–2018—United States</a:t>
            </a:r>
            <a:br>
              <a:rPr lang="en-US" sz="3200" dirty="0"/>
            </a:br>
            <a:endParaRPr lang="en-US" sz="3200" dirty="0"/>
          </a:p>
        </p:txBody>
      </p:sp>
      <p:pic>
        <p:nvPicPr>
          <p:cNvPr id="14" name="Picture 13" descr="This slide presents estimated HIV incidence among females aged ≥13 years from 2010 through 2018, by race/ethnicity. &#10;&#10;Among females, the annual number of HIV infections in 2018, compared with 2010, decreased among blacks/African Americans (−22%). The number of infections in 2010 and 2018 remained stable among Hispanic/Latino and white females.    &#10;&#10;In 2018, blacks/African Americans accounted for the largest percentage of HIV infections among females (57%). &#10;&#10;Estimates were derived from a CD4 depletion model using HIV surveillance data. Estimates are rounded to the nearest 100 for estimates &gt;1,000 and to the nearest 10 for estimates ≤1,000 to reflect model uncertainty.&#10;&#10;Hispanics/Latinos can be of any race.&#10;&#10;Data for other races are not shown because estimates do not meet the standard of reliability.&#10;&#10;An asterisk (*) next to the trend line indicates that the difference in the estimate for 2018 from the 2010 estimate was deemed statistically significant (P &lt; .05). Differences that were not statistically significant were deemed ‘stable’.&#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10;">
            <a:extLst>
              <a:ext uri="{FF2B5EF4-FFF2-40B4-BE49-F238E27FC236}">
                <a16:creationId xmlns:a16="http://schemas.microsoft.com/office/drawing/2014/main" id="{83CEB90B-D676-4A2B-B5A8-1CDBD67872FC}"/>
              </a:ext>
            </a:extLst>
          </p:cNvPr>
          <p:cNvPicPr>
            <a:picLocks noChangeAspect="1"/>
          </p:cNvPicPr>
          <p:nvPr/>
        </p:nvPicPr>
        <p:blipFill>
          <a:blip r:embed="rId3"/>
          <a:stretch>
            <a:fillRect/>
          </a:stretch>
        </p:blipFill>
        <p:spPr>
          <a:xfrm>
            <a:off x="997527" y="1163782"/>
            <a:ext cx="10355283" cy="4738254"/>
          </a:xfrm>
          <a:prstGeom prst="rect">
            <a:avLst/>
          </a:prstGeom>
        </p:spPr>
      </p:pic>
    </p:spTree>
    <p:extLst>
      <p:ext uri="{BB962C8B-B14F-4D97-AF65-F5344CB8AC3E}">
        <p14:creationId xmlns:p14="http://schemas.microsoft.com/office/powerpoint/2010/main" val="10160243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73741" y="6049803"/>
            <a:ext cx="10502564" cy="492443"/>
          </a:xfrm>
          <a:prstGeom prst="rect">
            <a:avLst/>
          </a:prstGeom>
          <a:noFill/>
        </p:spPr>
        <p:txBody>
          <a:bodyPr wrap="square" rtlCol="0">
            <a:spAutoFit/>
          </a:bodyPr>
          <a:lstStyle/>
          <a:p>
            <a:pPr lvl="0">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 Difference from the 2010 estimate was deemed statistically significant (P &lt; .05).</a:t>
            </a:r>
          </a:p>
        </p:txBody>
      </p:sp>
      <p:sp>
        <p:nvSpPr>
          <p:cNvPr id="2" name="Title 1"/>
          <p:cNvSpPr>
            <a:spLocks noGrp="1"/>
          </p:cNvSpPr>
          <p:nvPr>
            <p:ph type="title"/>
          </p:nvPr>
        </p:nvSpPr>
        <p:spPr>
          <a:xfrm>
            <a:off x="634744" y="-7711"/>
            <a:ext cx="10972800" cy="1143000"/>
          </a:xfrm>
        </p:spPr>
        <p:txBody>
          <a:bodyPr/>
          <a:lstStyle/>
          <a:p>
            <a:pPr algn="ctr">
              <a:lnSpc>
                <a:spcPts val="3467"/>
              </a:lnSpc>
            </a:pPr>
            <a:r>
              <a:rPr lang="en-US" sz="2667" dirty="0"/>
              <a:t>Estimated HIV Incidence among Black/African American Males</a:t>
            </a:r>
            <a:br>
              <a:rPr lang="en-US" sz="2667" dirty="0"/>
            </a:br>
            <a:r>
              <a:rPr lang="en-US" sz="2667" dirty="0"/>
              <a:t>Aged ≥13 Years, by Age, 2010–2018—United States</a:t>
            </a:r>
          </a:p>
        </p:txBody>
      </p:sp>
      <p:pic>
        <p:nvPicPr>
          <p:cNvPr id="4" name="Picture 3" descr="This slide presents estimated HIV incidence among black/African American males aged ≥13 years in the United States from 2010 though 2018, by age. &#10;&#10;The annual number of HIV infections in 2018, compared with 2010, increased among black/African American males aged 25–34 years (72%), but decreased among those aged 13–24 years (−46%) and 45–54 years (−38%); numbers remained stable among those aged 35–44 and ≥55 years.   &#10;&#10;In 2018, the largest percentage of HIV infections among black/African American males was among those aged 25–34 years (43%), followed by those aged 13–24 years (27%).    &#10;&#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8 from the 2010 estimate was deemed statistically significant (P &lt; .05). Differences that were not statistically significant were deemed ‘stable’.&#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10;">
            <a:extLst>
              <a:ext uri="{FF2B5EF4-FFF2-40B4-BE49-F238E27FC236}">
                <a16:creationId xmlns:a16="http://schemas.microsoft.com/office/drawing/2014/main" id="{588F6D47-989B-455C-9E7A-662797238626}"/>
              </a:ext>
            </a:extLst>
          </p:cNvPr>
          <p:cNvPicPr>
            <a:picLocks noChangeAspect="1"/>
          </p:cNvPicPr>
          <p:nvPr/>
        </p:nvPicPr>
        <p:blipFill>
          <a:blip r:embed="rId3"/>
          <a:stretch>
            <a:fillRect/>
          </a:stretch>
        </p:blipFill>
        <p:spPr>
          <a:xfrm>
            <a:off x="1306286" y="1135289"/>
            <a:ext cx="9524009" cy="4707371"/>
          </a:xfrm>
          <a:prstGeom prst="rect">
            <a:avLst/>
          </a:prstGeom>
        </p:spPr>
      </p:pic>
    </p:spTree>
    <p:extLst>
      <p:ext uri="{BB962C8B-B14F-4D97-AF65-F5344CB8AC3E}">
        <p14:creationId xmlns:p14="http://schemas.microsoft.com/office/powerpoint/2010/main" val="108125980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50294" y="5987008"/>
            <a:ext cx="10502564" cy="492443"/>
          </a:xfrm>
          <a:prstGeom prst="rect">
            <a:avLst/>
          </a:prstGeom>
          <a:noFill/>
        </p:spPr>
        <p:txBody>
          <a:bodyPr wrap="square" rtlCol="0">
            <a:spAutoFit/>
          </a:bodyPr>
          <a:lstStyle/>
          <a:p>
            <a:pPr lvl="0">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a:t>
            </a:r>
          </a:p>
          <a:p>
            <a:pPr lvl="0">
              <a:defRPr/>
            </a:pPr>
            <a:r>
              <a:rPr lang="en-US" sz="1300" dirty="0">
                <a:solidFill>
                  <a:schemeClr val="accent4">
                    <a:lumMod val="75000"/>
                  </a:schemeClr>
                </a:solidFill>
                <a:latin typeface="Calibri" panose="020F0502020204030204" pitchFamily="34" charset="0"/>
              </a:rPr>
              <a:t> * Difference from the 2010 estimate was deemed statistically significant (P &lt; .05).</a:t>
            </a:r>
            <a:endPar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634744" y="-7711"/>
            <a:ext cx="10972800" cy="1143000"/>
          </a:xfrm>
        </p:spPr>
        <p:txBody>
          <a:bodyPr/>
          <a:lstStyle/>
          <a:p>
            <a:pPr algn="ctr">
              <a:lnSpc>
                <a:spcPts val="3467"/>
              </a:lnSpc>
            </a:pPr>
            <a:r>
              <a:rPr lang="en-US" sz="2667" dirty="0"/>
              <a:t>Estimated HIV Incidence among Black/African American Females</a:t>
            </a:r>
            <a:br>
              <a:rPr lang="en-US" sz="2667" dirty="0"/>
            </a:br>
            <a:r>
              <a:rPr lang="en-US" sz="2667" dirty="0"/>
              <a:t>Aged ≥13 Years, by Age, 2010–2018—United States</a:t>
            </a:r>
          </a:p>
        </p:txBody>
      </p:sp>
      <p:pic>
        <p:nvPicPr>
          <p:cNvPr id="3" name="Picture 2" descr="This slide presents estimated HIV incidence among black/African American females aged ≥13 years in the United States from 2010 though 2018, by age. &#10;&#10;The annual number of HIV infections in 2018, compared with 2010, decreased among black/African American females aged 13–24 years (−45%) and 45–54 years (−36%); numbers remained stable among those aged 25–34, 35–44, and ≥55 years.  &#10;&#10;In 2018, the largest percentage of HIV infections among black/African American females was among those aged 25–34 years (26%), followed by those aged 35–44 years (22%). &#10;&#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8 from the 2010 estimate was deemed statistically significant (P &lt; .05). Differences that were not statistically significant were deemed ‘stable’.&#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
            <a:extLst>
              <a:ext uri="{FF2B5EF4-FFF2-40B4-BE49-F238E27FC236}">
                <a16:creationId xmlns:a16="http://schemas.microsoft.com/office/drawing/2014/main" id="{37475D70-1320-43CE-B8EE-0A371BE5FE28}"/>
              </a:ext>
            </a:extLst>
          </p:cNvPr>
          <p:cNvPicPr>
            <a:picLocks noChangeAspect="1"/>
          </p:cNvPicPr>
          <p:nvPr/>
        </p:nvPicPr>
        <p:blipFill>
          <a:blip r:embed="rId3"/>
          <a:stretch>
            <a:fillRect/>
          </a:stretch>
        </p:blipFill>
        <p:spPr>
          <a:xfrm>
            <a:off x="843148" y="1135290"/>
            <a:ext cx="10272156" cy="4851718"/>
          </a:xfrm>
          <a:prstGeom prst="rect">
            <a:avLst/>
          </a:prstGeom>
        </p:spPr>
      </p:pic>
    </p:spTree>
    <p:extLst>
      <p:ext uri="{BB962C8B-B14F-4D97-AF65-F5344CB8AC3E}">
        <p14:creationId xmlns:p14="http://schemas.microsoft.com/office/powerpoint/2010/main" val="291941194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09195" y="6064458"/>
            <a:ext cx="10502564" cy="692497"/>
          </a:xfrm>
          <a:prstGeom prst="rect">
            <a:avLst/>
          </a:prstGeom>
          <a:noFill/>
        </p:spPr>
        <p:txBody>
          <a:bodyPr wrap="square" rtlCol="0">
            <a:spAutoFit/>
          </a:bodyPr>
          <a:lstStyle/>
          <a:p>
            <a:pPr lvl="0">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a:t>
            </a:r>
            <a:r>
              <a:rPr lang="en-US" sz="1300" dirty="0">
                <a:solidFill>
                  <a:schemeClr val="accent4">
                    <a:lumMod val="75000"/>
                  </a:schemeClr>
                </a:solidFill>
                <a:latin typeface="Calibri" panose="020F0502020204030204" pitchFamily="34" charset="0"/>
              </a:rPr>
              <a:t>Hispanics/Latinos can be of any race.</a:t>
            </a:r>
            <a:endPar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300" dirty="0">
                <a:solidFill>
                  <a:schemeClr val="accent4">
                    <a:lumMod val="75000"/>
                  </a:schemeClr>
                </a:solidFill>
                <a:latin typeface="Calibri" panose="020F0502020204030204" pitchFamily="34" charset="0"/>
              </a:rPr>
              <a:t>*Difference from the 2010 estimate was deemed statistically significant (P &lt; .05).</a:t>
            </a:r>
            <a:endPar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300" dirty="0">
                <a:solidFill>
                  <a:schemeClr val="accent4">
                    <a:lumMod val="75000"/>
                  </a:schemeClr>
                </a:solidFill>
                <a:latin typeface="Calibri" panose="020F0502020204030204" pitchFamily="34" charset="0"/>
              </a:rPr>
              <a:t>†Estimates should be used with caution; relative standard errors are 30%–50% .</a:t>
            </a:r>
          </a:p>
        </p:txBody>
      </p:sp>
      <p:sp>
        <p:nvSpPr>
          <p:cNvPr id="2" name="Title 1"/>
          <p:cNvSpPr>
            <a:spLocks noGrp="1"/>
          </p:cNvSpPr>
          <p:nvPr>
            <p:ph type="title"/>
          </p:nvPr>
        </p:nvSpPr>
        <p:spPr>
          <a:xfrm>
            <a:off x="634744" y="-7711"/>
            <a:ext cx="10972800" cy="1143000"/>
          </a:xfrm>
        </p:spPr>
        <p:txBody>
          <a:bodyPr/>
          <a:lstStyle/>
          <a:p>
            <a:pPr algn="ctr">
              <a:lnSpc>
                <a:spcPts val="3467"/>
              </a:lnSpc>
            </a:pPr>
            <a:r>
              <a:rPr lang="en-US" sz="2667" dirty="0"/>
              <a:t>Estimated HIV Incidence among Hispanic/Latino Males Aged ≥13 Years </a:t>
            </a:r>
            <a:br>
              <a:rPr lang="en-US" sz="2667" dirty="0"/>
            </a:br>
            <a:r>
              <a:rPr lang="en-US" sz="2667" dirty="0"/>
              <a:t>by Age, 2010–2018—United States</a:t>
            </a:r>
          </a:p>
        </p:txBody>
      </p:sp>
      <p:pic>
        <p:nvPicPr>
          <p:cNvPr id="3" name="Picture 2" descr="This slide presents estimated HIV incidence among Hispanic/Latino males ≥13 years in the United States from 2010 though 2018, by age. &#10;&#10;The annual number of HIV infections in 2018, compared with 2010, increased among Hispanic/Latino males aged 25–34 years (63%), but decreased among those aged 13–24 years (−29%); numbers remained stable among those aged 35–44, 45–54, and ≥55 years. &#10;&#10;In 2018, the largest percentage of HIV infections among Hispanic/Latino males was among those aged 25–34 years (44%), followed by those aged 13–24 years (22%). &#10;&#10;Estimates were derived from a CD4 depletion model using HIV surveillance data. Estimates are rounded to the nearest 100 for estimates &gt;1,000 and to the nearest 10 for estimates ≤1,000 to reflect model uncertainty. &#10;&#10;Hispanics/Latinos can be of any race.&#10;&#10;An asterisk (*) next to the trend line indicates that the difference in the estimate for 2018 from the 2010 estimate was deemed statistically significant (P &lt; .05). Differences that were not statistically significant were deemed ‘stable’.&#10;&#10;Estimates for Hispanic/Latino males aged ≥55 years should be used with caution because the RSEs are 30%–50%.&#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 &#10;">
            <a:extLst>
              <a:ext uri="{FF2B5EF4-FFF2-40B4-BE49-F238E27FC236}">
                <a16:creationId xmlns:a16="http://schemas.microsoft.com/office/drawing/2014/main" id="{0B0823F1-AD55-4712-BCED-15F970A61B47}"/>
              </a:ext>
            </a:extLst>
          </p:cNvPr>
          <p:cNvPicPr>
            <a:picLocks noChangeAspect="1"/>
          </p:cNvPicPr>
          <p:nvPr/>
        </p:nvPicPr>
        <p:blipFill>
          <a:blip r:embed="rId3"/>
          <a:stretch>
            <a:fillRect/>
          </a:stretch>
        </p:blipFill>
        <p:spPr>
          <a:xfrm>
            <a:off x="1104405" y="1135288"/>
            <a:ext cx="10105901" cy="4837999"/>
          </a:xfrm>
          <a:prstGeom prst="rect">
            <a:avLst/>
          </a:prstGeom>
        </p:spPr>
      </p:pic>
    </p:spTree>
    <p:extLst>
      <p:ext uri="{BB962C8B-B14F-4D97-AF65-F5344CB8AC3E}">
        <p14:creationId xmlns:p14="http://schemas.microsoft.com/office/powerpoint/2010/main" val="110197851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73741" y="6135952"/>
            <a:ext cx="1050256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Note. Estimates were derived from a CD4 depletion model using HIV surveillance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*Difference from the 2010 estimate was deemed statistically significant (P &lt; .05).</a:t>
            </a:r>
          </a:p>
        </p:txBody>
      </p:sp>
      <p:sp>
        <p:nvSpPr>
          <p:cNvPr id="2" name="Title 1"/>
          <p:cNvSpPr>
            <a:spLocks noGrp="1"/>
          </p:cNvSpPr>
          <p:nvPr>
            <p:ph type="title"/>
          </p:nvPr>
        </p:nvSpPr>
        <p:spPr>
          <a:xfrm>
            <a:off x="634744" y="-7711"/>
            <a:ext cx="10972800" cy="1143000"/>
          </a:xfrm>
        </p:spPr>
        <p:txBody>
          <a:bodyPr/>
          <a:lstStyle/>
          <a:p>
            <a:pPr algn="ctr">
              <a:lnSpc>
                <a:spcPts val="3467"/>
              </a:lnSpc>
            </a:pPr>
            <a:r>
              <a:rPr lang="en-US" sz="2667" dirty="0"/>
              <a:t>Estimated HIV Incidence among White Males Aged ≥13 Years </a:t>
            </a:r>
            <a:br>
              <a:rPr lang="en-US" sz="2667" dirty="0"/>
            </a:br>
            <a:r>
              <a:rPr lang="en-US" sz="2667" dirty="0"/>
              <a:t>by Age, 2010–2018—United States</a:t>
            </a:r>
          </a:p>
        </p:txBody>
      </p:sp>
      <p:pic>
        <p:nvPicPr>
          <p:cNvPr id="4" name="Picture 3" descr="This slide presents estimated HIV incidence among white males aged ≥13 years in the United States from 2010 though 2018, by age. &#10;&#10;In 2018, compared with 2010, the annual number of HIV infections decreased among white males aged 13–24 years (−45%), 35–44 years (−27%), and 45–54 years (−39%).  The annual numbers of HIV infections remained stable among those aged 25–34 and ≥55 years. &#10;&#10;In 2018, the largest percentage of HIV infections among white males was among those aged 25–34 years (37%), followed by those aged 35–44 years (21%). &#10;&#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8 from the 2010 estimate was deemed statistically significant (P &lt; .05). Differences that were not statistically significant were deemed ‘stable’.&#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
            <a:extLst>
              <a:ext uri="{FF2B5EF4-FFF2-40B4-BE49-F238E27FC236}">
                <a16:creationId xmlns:a16="http://schemas.microsoft.com/office/drawing/2014/main" id="{885192E3-D008-4695-BC53-D56C2A551030}"/>
              </a:ext>
            </a:extLst>
          </p:cNvPr>
          <p:cNvPicPr>
            <a:picLocks noChangeAspect="1"/>
          </p:cNvPicPr>
          <p:nvPr/>
        </p:nvPicPr>
        <p:blipFill>
          <a:blip r:embed="rId3"/>
          <a:stretch>
            <a:fillRect/>
          </a:stretch>
        </p:blipFill>
        <p:spPr>
          <a:xfrm>
            <a:off x="997527" y="1135290"/>
            <a:ext cx="10343407" cy="4873624"/>
          </a:xfrm>
          <a:prstGeom prst="rect">
            <a:avLst/>
          </a:prstGeom>
        </p:spPr>
      </p:pic>
    </p:spTree>
    <p:extLst>
      <p:ext uri="{BB962C8B-B14F-4D97-AF65-F5344CB8AC3E}">
        <p14:creationId xmlns:p14="http://schemas.microsoft.com/office/powerpoint/2010/main" val="4502319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2261997" y="6126093"/>
            <a:ext cx="9697963" cy="731907"/>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0990" indent="-380990">
              <a:lnSpc>
                <a:spcPts val="1200"/>
              </a:lnSpc>
              <a:spcBef>
                <a:spcPts val="0"/>
              </a:spcBef>
              <a:defRPr/>
            </a:pPr>
            <a:r>
              <a:rPr lang="en-US" sz="1200" dirty="0">
                <a:solidFill>
                  <a:srgbClr val="5F5F5F"/>
                </a:solidFill>
                <a:latin typeface="Calibri" panose="020F0502020204030204" pitchFamily="34" charset="0"/>
              </a:rPr>
              <a:t>Note. Estimates were derived from a CD4 depletion model using HIV surveillance data. Hispanics/Latinos can be of any race. </a:t>
            </a:r>
          </a:p>
          <a:p>
            <a:pPr marL="380990" indent="-380990">
              <a:lnSpc>
                <a:spcPts val="1200"/>
              </a:lnSpc>
              <a:spcBef>
                <a:spcPts val="0"/>
              </a:spcBef>
              <a:defRPr/>
            </a:pPr>
            <a:r>
              <a:rPr lang="en-US" sz="1200" dirty="0">
                <a:solidFill>
                  <a:srgbClr val="5F5F5F"/>
                </a:solidFill>
                <a:latin typeface="Calibri" panose="020F0502020204030204" pitchFamily="34" charset="0"/>
              </a:rPr>
              <a:t>† Estimate should be used with caution; relative standard error is 30%–50%  .</a:t>
            </a:r>
          </a:p>
          <a:p>
            <a:pPr marL="380990" indent="-380990">
              <a:lnSpc>
                <a:spcPts val="1200"/>
              </a:lnSpc>
              <a:spcBef>
                <a:spcPts val="0"/>
              </a:spcBef>
              <a:defRPr/>
            </a:pPr>
            <a:r>
              <a:rPr lang="en-US" sz="1200" dirty="0">
                <a:solidFill>
                  <a:srgbClr val="5F5F5F"/>
                </a:solidFill>
                <a:latin typeface="Calibri" panose="020F0502020204030204" pitchFamily="34" charset="0"/>
              </a:rPr>
              <a:t>‡ Incidence estimate is not provided for Native Hawaiians/other Pacific Islanders; relative standard error is &gt;50%.</a:t>
            </a:r>
          </a:p>
          <a:p>
            <a:pPr marL="380990" indent="-380990">
              <a:lnSpc>
                <a:spcPts val="1200"/>
              </a:lnSpc>
              <a:spcBef>
                <a:spcPts val="0"/>
              </a:spcBef>
              <a:defRPr/>
            </a:pPr>
            <a:endParaRPr lang="en-US" sz="1200" dirty="0">
              <a:solidFill>
                <a:srgbClr val="5F5F5F"/>
              </a:solidFill>
              <a:latin typeface="Calibri" panose="020F0502020204030204" pitchFamily="34" charset="0"/>
            </a:endParaRPr>
          </a:p>
        </p:txBody>
      </p:sp>
      <p:sp>
        <p:nvSpPr>
          <p:cNvPr id="2" name="Title 1"/>
          <p:cNvSpPr>
            <a:spLocks noGrp="1"/>
          </p:cNvSpPr>
          <p:nvPr>
            <p:ph type="title"/>
          </p:nvPr>
        </p:nvSpPr>
        <p:spPr>
          <a:xfrm>
            <a:off x="634744" y="37265"/>
            <a:ext cx="10972800" cy="1143000"/>
          </a:xfrm>
        </p:spPr>
        <p:txBody>
          <a:bodyPr/>
          <a:lstStyle/>
          <a:p>
            <a:pPr algn="ctr">
              <a:lnSpc>
                <a:spcPts val="3467"/>
              </a:lnSpc>
            </a:pPr>
            <a:r>
              <a:rPr lang="en-US" sz="2667" dirty="0"/>
              <a:t>Estimated HIV Incidence and Population among Persons Aged ≥13 Years </a:t>
            </a:r>
            <a:br>
              <a:rPr lang="en-US" sz="2667" dirty="0"/>
            </a:br>
            <a:r>
              <a:rPr lang="en-US" sz="2667" dirty="0"/>
              <a:t>by Race/Ethnicity, 2018—United States</a:t>
            </a:r>
          </a:p>
        </p:txBody>
      </p:sp>
      <p:pic>
        <p:nvPicPr>
          <p:cNvPr id="11" name="Picture 10" descr="This slide presents the comparison of the racial/ethnic distribution in the United States among persons aged ≥13 years estimated to be infected with HIV in 2018 and the racial/ethnic distribution of the general population. &#10;&#10;The lower bar illustrates the distribution of estimated numbers of HIV infections in 2018 by race/ethnicity in the United States. The upper bar shows the distribution of the population in the United States by race/ethnicity in 2018. &#10; &#10;In 2018, blacks/African Americans made up approximately 12% of the population of the United States, but accounted for 42% of HIV infections. Whites made up 62% of the population of the United States, but accounted for 25% of HIV infections. Hispanics/Latinos made up 17% of the population of the United States, but accounted for 28% of HIV infections.&#10; &#10;Estimates were derived from a CD4 depletion model using HIV surveillance data. Estimates are rounded to the nearest 100 for estimates &gt;1,000 and to the nearest 10 for estimates ≤1,000 to reflect model uncertainty.&#10;&#10;Hispanics/Latinos can be of any race. &#10;&#10;The estimated HIV incidence for American Indians/Alaskan Natives should be used with caution because the RSE is 30%–50% .&#10;&#10;Incidence estimate is not provided for Native Hawaiians/other Pacific Islanders because the RSE is &gt;50%.&#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10;">
            <a:extLst>
              <a:ext uri="{FF2B5EF4-FFF2-40B4-BE49-F238E27FC236}">
                <a16:creationId xmlns:a16="http://schemas.microsoft.com/office/drawing/2014/main" id="{4393CB37-932E-48CE-B048-723DEE748A50}"/>
              </a:ext>
            </a:extLst>
          </p:cNvPr>
          <p:cNvPicPr>
            <a:picLocks noChangeAspect="1"/>
          </p:cNvPicPr>
          <p:nvPr/>
        </p:nvPicPr>
        <p:blipFill>
          <a:blip r:embed="rId3"/>
          <a:stretch>
            <a:fillRect/>
          </a:stretch>
        </p:blipFill>
        <p:spPr>
          <a:xfrm>
            <a:off x="893837" y="1180265"/>
            <a:ext cx="10458973" cy="4840525"/>
          </a:xfrm>
          <a:prstGeom prst="rect">
            <a:avLst/>
          </a:prstGeom>
        </p:spPr>
      </p:pic>
    </p:spTree>
    <p:extLst>
      <p:ext uri="{BB962C8B-B14F-4D97-AF65-F5344CB8AC3E}">
        <p14:creationId xmlns:p14="http://schemas.microsoft.com/office/powerpoint/2010/main" val="102079981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07983" y="5832221"/>
            <a:ext cx="10502564" cy="692497"/>
          </a:xfrm>
          <a:prstGeom prst="rect">
            <a:avLst/>
          </a:prstGeom>
          <a:noFill/>
        </p:spPr>
        <p:txBody>
          <a:bodyPr wrap="square" rtlCol="0">
            <a:spAutoFit/>
          </a:bodyPr>
          <a:lstStyle/>
          <a:p>
            <a:pPr lvl="0">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a:t>
            </a:r>
            <a:r>
              <a:rPr lang="en-US" sz="1300" dirty="0">
                <a:solidFill>
                  <a:schemeClr val="accent4">
                    <a:lumMod val="75000"/>
                  </a:schemeClr>
                </a:solidFill>
                <a:latin typeface="Calibri" panose="020F0502020204030204" pitchFamily="34" charset="0"/>
              </a:rPr>
              <a:t>Data have been statistically adjusted to account for missing transmission category. Heterosexual contact is with a person known to have, or to be at high risk for, HIV infection.</a:t>
            </a:r>
            <a:endPar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 Difference from the 2010 estimate was deemed statistically significant (P &lt; .05).</a:t>
            </a:r>
          </a:p>
        </p:txBody>
      </p:sp>
      <p:sp>
        <p:nvSpPr>
          <p:cNvPr id="2" name="Title 1"/>
          <p:cNvSpPr>
            <a:spLocks noGrp="1"/>
          </p:cNvSpPr>
          <p:nvPr>
            <p:ph type="title"/>
          </p:nvPr>
        </p:nvSpPr>
        <p:spPr>
          <a:xfrm>
            <a:off x="82061" y="88603"/>
            <a:ext cx="12109939" cy="1143000"/>
          </a:xfrm>
        </p:spPr>
        <p:txBody>
          <a:bodyPr/>
          <a:lstStyle/>
          <a:p>
            <a:pPr algn="ctr">
              <a:lnSpc>
                <a:spcPts val="3467"/>
              </a:lnSpc>
            </a:pPr>
            <a:r>
              <a:rPr lang="en-US" sz="2667" dirty="0"/>
              <a:t>Estimated HIV Incidence among Females Aged ≥13 Years </a:t>
            </a:r>
            <a:br>
              <a:rPr lang="en-US" sz="2667" dirty="0"/>
            </a:br>
            <a:r>
              <a:rPr lang="en-US" sz="2667" dirty="0"/>
              <a:t>by Transmission Category, 2010–2018—United States</a:t>
            </a:r>
          </a:p>
        </p:txBody>
      </p:sp>
      <p:pic>
        <p:nvPicPr>
          <p:cNvPr id="3" name="Picture 2" descr="This slide presents estimated HIV incidence among females ≥13 years in the United States from 2010 through 2018 by transmission category.&#10; &#10;The estimated annual number of HIV infections in 2018, compared with 2010, decreased among females with infection attributed to heterosexual contact (−17%), but remained stable among those with infection attributed to injection drug use.&#10;&#10;In 2018, among females, the largest percentage of HIV infections was attributed to heterosexual contact (85%), followed by injection drug use (15%).  &#10; &#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Heterosexual contact is with a person known to have, or to be at high risk for, HIV infection.&#10;&#10;An asterisk (*) next to the trend line indicates that the difference in the estimate for 2018 from the 2010 estimate was deemed statistically significant (P &lt; .05). Differences that were not statistically significant were deemed ‘stable’.&#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
            <a:extLst>
              <a:ext uri="{FF2B5EF4-FFF2-40B4-BE49-F238E27FC236}">
                <a16:creationId xmlns:a16="http://schemas.microsoft.com/office/drawing/2014/main" id="{A7FCFD83-E488-40D7-A4AA-A4E0C094C25B}"/>
              </a:ext>
            </a:extLst>
          </p:cNvPr>
          <p:cNvPicPr>
            <a:picLocks noChangeAspect="1"/>
          </p:cNvPicPr>
          <p:nvPr/>
        </p:nvPicPr>
        <p:blipFill>
          <a:blip r:embed="rId3"/>
          <a:stretch>
            <a:fillRect/>
          </a:stretch>
        </p:blipFill>
        <p:spPr>
          <a:xfrm>
            <a:off x="692727" y="1231603"/>
            <a:ext cx="10806545" cy="4600618"/>
          </a:xfrm>
          <a:prstGeom prst="rect">
            <a:avLst/>
          </a:prstGeom>
        </p:spPr>
      </p:pic>
    </p:spTree>
    <p:extLst>
      <p:ext uri="{BB962C8B-B14F-4D97-AF65-F5344CB8AC3E}">
        <p14:creationId xmlns:p14="http://schemas.microsoft.com/office/powerpoint/2010/main" val="182678426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19599" y="6005380"/>
            <a:ext cx="10502564" cy="692497"/>
          </a:xfrm>
          <a:prstGeom prst="rect">
            <a:avLst/>
          </a:prstGeom>
          <a:noFill/>
        </p:spPr>
        <p:txBody>
          <a:bodyPr wrap="square" rtlCol="0">
            <a:spAutoFit/>
          </a:bodyPr>
          <a:lstStyle/>
          <a:p>
            <a:pPr lvl="0">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a:t>
            </a:r>
            <a:r>
              <a:rPr lang="en-US" sz="1300" dirty="0">
                <a:solidFill>
                  <a:schemeClr val="accent4">
                    <a:lumMod val="75000"/>
                  </a:schemeClr>
                </a:solidFill>
                <a:latin typeface="Calibri" panose="020F0502020204030204" pitchFamily="34" charset="0"/>
              </a:rPr>
              <a:t> Data have been statistically adjusted to account for missing transmission category. Heterosexual contact is with a person known to have, or to be at high risk for, HIV infection.</a:t>
            </a:r>
            <a:endPar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 Difference from the 2010 estimate was deemed statistically significant (P &lt; .05).</a:t>
            </a:r>
          </a:p>
        </p:txBody>
      </p:sp>
      <p:sp>
        <p:nvSpPr>
          <p:cNvPr id="2" name="Title 1"/>
          <p:cNvSpPr>
            <a:spLocks noGrp="1"/>
          </p:cNvSpPr>
          <p:nvPr>
            <p:ph type="title"/>
          </p:nvPr>
        </p:nvSpPr>
        <p:spPr>
          <a:xfrm>
            <a:off x="82061" y="-86710"/>
            <a:ext cx="12109939" cy="1143000"/>
          </a:xfrm>
        </p:spPr>
        <p:txBody>
          <a:bodyPr/>
          <a:lstStyle/>
          <a:p>
            <a:pPr algn="ctr">
              <a:lnSpc>
                <a:spcPts val="3467"/>
              </a:lnSpc>
            </a:pPr>
            <a:r>
              <a:rPr lang="en-US" sz="2667" dirty="0"/>
              <a:t>Estimated HIV Incidence among Males Aged ≥13 Years </a:t>
            </a:r>
            <a:br>
              <a:rPr lang="en-US" sz="2667" dirty="0"/>
            </a:br>
            <a:r>
              <a:rPr lang="en-US" sz="2667" dirty="0"/>
              <a:t>by Transmission Category, 2010–2018—United States</a:t>
            </a:r>
          </a:p>
        </p:txBody>
      </p:sp>
      <p:pic>
        <p:nvPicPr>
          <p:cNvPr id="3" name="Picture 2" descr="This slide presents estimated HIV incidence among males aged ≥13 years in the United States from 2010 through 2018, by transmission category.&#10; &#10;The annual number of HIV infections in 2018, compared to 2010, decreased among males with infection attributed to heterosexual contact (−26%). The number of infections remained stable among males with infection attributed to male-to-male sexual contact, among males with infection attributed to male-to-male sexual contact and injection drug use, and males with infection attributed to injection drug use,.   &#10;&#10;In 2018, the largest percentages of HIV infections among males was among those with infection attributed to male-to-male sexual contact (82%). &#10; &#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Heterosexual contact is with a person known to have, or to be at high risk for, HIV infection.&#10;&#10;An asterisk (*) next to the trend line indicates that the difference in the estimate for 2018 from the 2010 estimate was deemed statistically significant (P &lt; .05). Differences that were not statistically significant were deemed ‘stable’.&#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
            <a:extLst>
              <a:ext uri="{FF2B5EF4-FFF2-40B4-BE49-F238E27FC236}">
                <a16:creationId xmlns:a16="http://schemas.microsoft.com/office/drawing/2014/main" id="{CB1D710A-138A-4F65-A6A1-B4876D49CFFD}"/>
              </a:ext>
            </a:extLst>
          </p:cNvPr>
          <p:cNvPicPr>
            <a:picLocks noChangeAspect="1"/>
          </p:cNvPicPr>
          <p:nvPr/>
        </p:nvPicPr>
        <p:blipFill>
          <a:blip r:embed="rId3"/>
          <a:stretch>
            <a:fillRect/>
          </a:stretch>
        </p:blipFill>
        <p:spPr>
          <a:xfrm>
            <a:off x="961901" y="1056290"/>
            <a:ext cx="10367159" cy="4949090"/>
          </a:xfrm>
          <a:prstGeom prst="rect">
            <a:avLst/>
          </a:prstGeom>
        </p:spPr>
      </p:pic>
    </p:spTree>
    <p:extLst>
      <p:ext uri="{BB962C8B-B14F-4D97-AF65-F5344CB8AC3E}">
        <p14:creationId xmlns:p14="http://schemas.microsoft.com/office/powerpoint/2010/main" val="394725967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7495"/>
            <a:ext cx="10972800" cy="614628"/>
          </a:xfrm>
        </p:spPr>
        <p:txBody>
          <a:bodyPr/>
          <a:lstStyle/>
          <a:p>
            <a:pPr algn="ctr"/>
            <a:r>
              <a:rPr lang="en-US" sz="2670" dirty="0"/>
              <a:t>Estimates of HIV Incidence and Prevalence </a:t>
            </a:r>
            <a:r>
              <a:rPr lang="en-US" sz="3200" dirty="0"/>
              <a:t>	</a:t>
            </a:r>
          </a:p>
        </p:txBody>
      </p:sp>
      <p:sp>
        <p:nvSpPr>
          <p:cNvPr id="3" name="Text Placeholder 2" descr="HIV incidence and prevalence estimates were calculated using data reported to the National HIV Surveillance System (NHSS) through December 2019 from the 50 states and the District of Columbia (and for jurisdiction-level estimates only, Puerto Rico) for adults and adolescents aged ≥13 years. &#10;&#10;Estimates were calculated using the first CD4 test after HIV diagnosis and a CD4 depletion model indicating disease progression.&#10;&#10;This CD4 model was used to provide estimates of HIV incidence, HIV prevalence (persons living with diagnosed or undiagnosed infection), and the percentage of diagnosed HIV infection.&#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10;"/>
          <p:cNvSpPr>
            <a:spLocks noGrp="1"/>
          </p:cNvSpPr>
          <p:nvPr>
            <p:ph type="body" sz="quarter" idx="10"/>
          </p:nvPr>
        </p:nvSpPr>
        <p:spPr>
          <a:xfrm>
            <a:off x="609600" y="742123"/>
            <a:ext cx="11208327" cy="4771696"/>
          </a:xfrm>
        </p:spPr>
        <p:txBody>
          <a:bodyPr/>
          <a:lstStyle/>
          <a:p>
            <a:r>
              <a:rPr lang="en-US" sz="2400" dirty="0"/>
              <a:t>Based on National HIV Surveillance System (NHSS) data reported through December 2019</a:t>
            </a:r>
            <a:endParaRPr lang="en-US" sz="2400" strike="sngStrike" dirty="0">
              <a:solidFill>
                <a:srgbClr val="FF0000"/>
              </a:solidFill>
            </a:endParaRPr>
          </a:p>
          <a:p>
            <a:pPr lvl="1"/>
            <a:r>
              <a:rPr lang="en-US" sz="2400" dirty="0"/>
              <a:t>Data from the 50 states and District of Columbia; estimates also included for the first time for Puerto Rico (for jurisdiction-level estimates only)</a:t>
            </a:r>
          </a:p>
          <a:p>
            <a:pPr lvl="1"/>
            <a:r>
              <a:rPr lang="en-US" sz="2400" dirty="0"/>
              <a:t>Data for adults and adolescents aged ≥13 years </a:t>
            </a:r>
          </a:p>
          <a:p>
            <a:r>
              <a:rPr lang="en-US" sz="2400" dirty="0"/>
              <a:t>Calculated using the first CD4 test after HIV diagnosis and a CD4 depletion model indicating disease progression*</a:t>
            </a:r>
          </a:p>
          <a:p>
            <a:r>
              <a:rPr lang="en-US" sz="2400" dirty="0"/>
              <a:t>Provides the following estimates: </a:t>
            </a:r>
          </a:p>
          <a:p>
            <a:pPr lvl="1"/>
            <a:r>
              <a:rPr lang="en-US" sz="2400" dirty="0"/>
              <a:t>HIV incidence</a:t>
            </a:r>
          </a:p>
          <a:p>
            <a:pPr lvl="1"/>
            <a:r>
              <a:rPr lang="en-US" sz="2400" dirty="0"/>
              <a:t>HIV prevalence (persons living with diagnosed or undiagnosed infection)</a:t>
            </a:r>
          </a:p>
          <a:p>
            <a:pPr lvl="1"/>
            <a:r>
              <a:rPr lang="en-US" sz="2400" dirty="0"/>
              <a:t>Percentage of diagnosed HIV infection</a:t>
            </a:r>
          </a:p>
        </p:txBody>
      </p:sp>
      <p:sp>
        <p:nvSpPr>
          <p:cNvPr id="4" name="TextBox 3"/>
          <p:cNvSpPr txBox="1"/>
          <p:nvPr/>
        </p:nvSpPr>
        <p:spPr>
          <a:xfrm>
            <a:off x="1474694" y="6169572"/>
            <a:ext cx="9242612" cy="461665"/>
          </a:xfrm>
          <a:prstGeom prst="rect">
            <a:avLst/>
          </a:prstGeom>
          <a:noFill/>
        </p:spPr>
        <p:txBody>
          <a:bodyPr wrap="square" rtlCol="0">
            <a:spAutoFit/>
          </a:bodyPr>
          <a:lstStyle/>
          <a:p>
            <a:r>
              <a:rPr lang="en-US" sz="1200" dirty="0">
                <a:solidFill>
                  <a:srgbClr val="000000"/>
                </a:solidFill>
                <a:latin typeface="Calibri" panose="020F0502020204030204" pitchFamily="34" charset="0"/>
              </a:rPr>
              <a:t>* Song R, Hall HI, Green TA, </a:t>
            </a:r>
            <a:r>
              <a:rPr lang="en-US" sz="1200" dirty="0" err="1">
                <a:solidFill>
                  <a:srgbClr val="000000"/>
                </a:solidFill>
                <a:latin typeface="Calibri" panose="020F0502020204030204" pitchFamily="34" charset="0"/>
              </a:rPr>
              <a:t>Szwarcwald</a:t>
            </a:r>
            <a:r>
              <a:rPr lang="en-US" sz="1200" dirty="0">
                <a:solidFill>
                  <a:srgbClr val="000000"/>
                </a:solidFill>
                <a:latin typeface="Calibri" panose="020F0502020204030204" pitchFamily="34" charset="0"/>
              </a:rPr>
              <a:t> CL, </a:t>
            </a:r>
            <a:r>
              <a:rPr lang="en-US" sz="1200" dirty="0" err="1">
                <a:solidFill>
                  <a:srgbClr val="000000"/>
                </a:solidFill>
                <a:latin typeface="Calibri" panose="020F0502020204030204" pitchFamily="34" charset="0"/>
              </a:rPr>
              <a:t>Pantazis</a:t>
            </a:r>
            <a:r>
              <a:rPr lang="en-US" sz="1200" dirty="0">
                <a:solidFill>
                  <a:srgbClr val="000000"/>
                </a:solidFill>
                <a:latin typeface="Calibri" panose="020F0502020204030204" pitchFamily="34" charset="0"/>
              </a:rPr>
              <a:t> N. Using CD4 data to estimate HIV incidence, prevalence, and percent of undiagnosed infections in the United States. J </a:t>
            </a:r>
            <a:r>
              <a:rPr lang="en-US" sz="1200" dirty="0" err="1">
                <a:solidFill>
                  <a:srgbClr val="000000"/>
                </a:solidFill>
                <a:latin typeface="Calibri" panose="020F0502020204030204" pitchFamily="34" charset="0"/>
              </a:rPr>
              <a:t>Acquir</a:t>
            </a:r>
            <a:r>
              <a:rPr lang="en-US" sz="1200" dirty="0">
                <a:solidFill>
                  <a:srgbClr val="000000"/>
                </a:solidFill>
                <a:latin typeface="Calibri" panose="020F0502020204030204" pitchFamily="34" charset="0"/>
              </a:rPr>
              <a:t> Immune </a:t>
            </a:r>
            <a:r>
              <a:rPr lang="en-US" sz="1200" dirty="0" err="1">
                <a:solidFill>
                  <a:srgbClr val="000000"/>
                </a:solidFill>
                <a:latin typeface="Calibri" panose="020F0502020204030204" pitchFamily="34" charset="0"/>
              </a:rPr>
              <a:t>Defic</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Syndr</a:t>
            </a:r>
            <a:r>
              <a:rPr lang="en-US" sz="1200" dirty="0">
                <a:solidFill>
                  <a:srgbClr val="000000"/>
                </a:solidFill>
                <a:latin typeface="Calibri" panose="020F0502020204030204" pitchFamily="34" charset="0"/>
              </a:rPr>
              <a:t> 2017;74(1):3–9. doi:10.1097/QAI.0000000000001151.</a:t>
            </a:r>
          </a:p>
        </p:txBody>
      </p:sp>
    </p:spTree>
    <p:extLst>
      <p:ext uri="{BB962C8B-B14F-4D97-AF65-F5344CB8AC3E}">
        <p14:creationId xmlns:p14="http://schemas.microsoft.com/office/powerpoint/2010/main" val="188246827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04129" y="5850140"/>
            <a:ext cx="10951028" cy="892552"/>
          </a:xfrm>
          <a:prstGeom prst="rect">
            <a:avLst/>
          </a:prstGeom>
          <a:noFill/>
        </p:spPr>
        <p:txBody>
          <a:bodyPr wrap="square" rtlCol="0">
            <a:spAutoFit/>
          </a:bodyPr>
          <a:lstStyle/>
          <a:p>
            <a:pPr lvl="0">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a:t>
            </a:r>
            <a:r>
              <a:rPr lang="en-US" sz="1300" dirty="0">
                <a:solidFill>
                  <a:schemeClr val="accent4">
                    <a:lumMod val="75000"/>
                  </a:schemeClr>
                </a:solidFill>
                <a:latin typeface="Calibri" panose="020F0502020204030204" pitchFamily="34" charset="0"/>
              </a:rPr>
              <a:t>Data have been statistically adjusted to account for missing transmission category. Data on men who have sex with men do not include men with HIV infection attributed to male-to-male sexual contact and injection drug use.  </a:t>
            </a:r>
            <a:r>
              <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Hispanics/Latinos can be of any race.</a:t>
            </a:r>
            <a:endPar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300" dirty="0">
                <a:solidFill>
                  <a:schemeClr val="accent4">
                    <a:lumMod val="75000"/>
                  </a:schemeClr>
                </a:solidFill>
                <a:latin typeface="Calibri" panose="020F0502020204030204" pitchFamily="34" charset="0"/>
              </a:rPr>
              <a:t>*Difference</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 from the 2010 estimate was deemed statistically significant (P &lt; .05).</a:t>
            </a:r>
          </a:p>
        </p:txBody>
      </p:sp>
      <p:sp>
        <p:nvSpPr>
          <p:cNvPr id="6" name="Title 5"/>
          <p:cNvSpPr>
            <a:spLocks noGrp="1"/>
          </p:cNvSpPr>
          <p:nvPr>
            <p:ph type="title"/>
          </p:nvPr>
        </p:nvSpPr>
        <p:spPr>
          <a:xfrm>
            <a:off x="105363" y="269306"/>
            <a:ext cx="11981275" cy="1267965"/>
          </a:xfrm>
        </p:spPr>
        <p:txBody>
          <a:bodyPr/>
          <a:lstStyle/>
          <a:p>
            <a:pPr algn="ctr">
              <a:lnSpc>
                <a:spcPts val="3467"/>
              </a:lnSpc>
            </a:pPr>
            <a:r>
              <a:rPr lang="en-US" sz="2667" dirty="0"/>
              <a:t>Estimated HIV Incidence among Men Who Have Sex with Men Aged ≥13 Years</a:t>
            </a:r>
            <a:br>
              <a:rPr lang="en-US" sz="2667" dirty="0"/>
            </a:br>
            <a:r>
              <a:rPr lang="en-US" sz="2667" dirty="0"/>
              <a:t>by Race/Ethnicity, 2010–2018—United States</a:t>
            </a:r>
            <a:br>
              <a:rPr lang="en-US" sz="3200" dirty="0"/>
            </a:br>
            <a:endParaRPr lang="en-US" sz="3200" dirty="0"/>
          </a:p>
        </p:txBody>
      </p:sp>
      <p:pic>
        <p:nvPicPr>
          <p:cNvPr id="2" name="Picture 1" descr="This slide presents estimated HIV incidence among men who have sex with men (MSM) aged ≥13 years, in the United States from 2010 though 2018, by race/ethnicity. &#10;&#10;The annual number of HIV infections in 2018, compared with 2010, increased among Hispanic/Latino MSM (23%), but decreased among white MSM (−26%). The number of infections remained stable among black/African American MSM. &#10;&#10;In 2018, black/African American MSM had the largest percentage (39%) of HIV infections among all MSM.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10;&#10;Hispanics/Latinos can be of any race. &#10;&#10;An asterisk (*) next to the trend line indicates that the difference in the estimate for 2018 from the 2010 estimate was deemed statistically significant (P &lt; .05). Differences that were not statistically significant were deemed ‘stable’.&#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10;">
            <a:extLst>
              <a:ext uri="{FF2B5EF4-FFF2-40B4-BE49-F238E27FC236}">
                <a16:creationId xmlns:a16="http://schemas.microsoft.com/office/drawing/2014/main" id="{13FA53E5-7D6E-4125-B2CA-D485514D1F23}"/>
              </a:ext>
            </a:extLst>
          </p:cNvPr>
          <p:cNvPicPr>
            <a:picLocks noChangeAspect="1"/>
          </p:cNvPicPr>
          <p:nvPr/>
        </p:nvPicPr>
        <p:blipFill>
          <a:blip r:embed="rId3"/>
          <a:stretch>
            <a:fillRect/>
          </a:stretch>
        </p:blipFill>
        <p:spPr>
          <a:xfrm>
            <a:off x="819398" y="985652"/>
            <a:ext cx="10390908" cy="4864488"/>
          </a:xfrm>
          <a:prstGeom prst="rect">
            <a:avLst/>
          </a:prstGeom>
        </p:spPr>
      </p:pic>
    </p:spTree>
    <p:extLst>
      <p:ext uri="{BB962C8B-B14F-4D97-AF65-F5344CB8AC3E}">
        <p14:creationId xmlns:p14="http://schemas.microsoft.com/office/powerpoint/2010/main" val="312747329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409195" y="5887225"/>
            <a:ext cx="10782805" cy="892552"/>
          </a:xfrm>
          <a:prstGeom prst="rect">
            <a:avLst/>
          </a:prstGeom>
          <a:noFill/>
        </p:spPr>
        <p:txBody>
          <a:bodyPr wrap="square" rtlCol="0">
            <a:spAutoFit/>
          </a:bodyPr>
          <a:lstStyle/>
          <a:p>
            <a:pPr lvl="0">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a:t>
            </a:r>
            <a:r>
              <a:rPr lang="en-US" sz="1300" dirty="0">
                <a:solidFill>
                  <a:schemeClr val="accent4">
                    <a:lumMod val="75000"/>
                  </a:schemeClr>
                </a:solidFill>
                <a:latin typeface="Calibri" panose="020F0502020204030204" pitchFamily="34" charset="0"/>
              </a:rPr>
              <a:t>Data have been statistically adjusted to account for missing transmission category. Data on men who have sex with men do not include men with HIV infection attributed to male-to-male sexual contact and injection drug use.  </a:t>
            </a:r>
            <a:endPar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300" dirty="0">
                <a:solidFill>
                  <a:schemeClr val="accent4">
                    <a:lumMod val="75000"/>
                  </a:schemeClr>
                </a:solidFill>
                <a:latin typeface="Calibri" panose="020F0502020204030204" pitchFamily="34" charset="0"/>
              </a:rPr>
              <a:t>*Difference from the 2010 estimate was deemed statistically significant (P &lt; .05).</a:t>
            </a:r>
          </a:p>
        </p:txBody>
      </p:sp>
      <p:sp>
        <p:nvSpPr>
          <p:cNvPr id="2" name="Title 1"/>
          <p:cNvSpPr>
            <a:spLocks noGrp="1"/>
          </p:cNvSpPr>
          <p:nvPr>
            <p:ph type="title"/>
          </p:nvPr>
        </p:nvSpPr>
        <p:spPr>
          <a:xfrm>
            <a:off x="422472" y="52693"/>
            <a:ext cx="11277015" cy="1143000"/>
          </a:xfrm>
        </p:spPr>
        <p:txBody>
          <a:bodyPr/>
          <a:lstStyle/>
          <a:p>
            <a:pPr algn="ctr">
              <a:lnSpc>
                <a:spcPts val="3467"/>
              </a:lnSpc>
            </a:pPr>
            <a:r>
              <a:rPr lang="en-US" sz="2667" dirty="0"/>
              <a:t>Estimated HIV Incidence among Men who Have Sex with Men Aged ≥13 Years by Age, 2010–2018—United States</a:t>
            </a:r>
          </a:p>
        </p:txBody>
      </p:sp>
      <p:pic>
        <p:nvPicPr>
          <p:cNvPr id="3" name="Picture 2" descr="This slide presents estimated HIV incidence among men who have sex with men (MSM) aged ≥13 years, in the United States from 2010 though 2018, by age. &#10;&#10;The annual number of HIV infections in 2018, compared with 2010, increased among MSM aged 25–34 years (52%), but decreased among MSM aged 13–24 years (−40%) and 45–54 years (−23%). The number of infections remained stable among MSM aged 35–44 and ≥55 years. &#10;&#10;In 2018, the largest percentage of HIV infections among MSM was among those aged 25–34 years (43%), followed by those aged 13–24 years (25%).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10;&#10;An asterisk (*) next to the trend line indicates that the difference in the estimate for 2018 from the 2010 estimate was deemed statistically significant (P &lt; .05). Differences that were not statistically significant were deemed ‘stable’.&#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
            <a:extLst>
              <a:ext uri="{FF2B5EF4-FFF2-40B4-BE49-F238E27FC236}">
                <a16:creationId xmlns:a16="http://schemas.microsoft.com/office/drawing/2014/main" id="{D8B5B388-A589-4289-ACF0-D82B6A965AE9}"/>
              </a:ext>
            </a:extLst>
          </p:cNvPr>
          <p:cNvPicPr>
            <a:picLocks noChangeAspect="1"/>
          </p:cNvPicPr>
          <p:nvPr/>
        </p:nvPicPr>
        <p:blipFill>
          <a:blip r:embed="rId3"/>
          <a:stretch>
            <a:fillRect/>
          </a:stretch>
        </p:blipFill>
        <p:spPr>
          <a:xfrm>
            <a:off x="688768" y="1195693"/>
            <a:ext cx="10604665" cy="4691532"/>
          </a:xfrm>
          <a:prstGeom prst="rect">
            <a:avLst/>
          </a:prstGeom>
        </p:spPr>
      </p:pic>
    </p:spTree>
    <p:extLst>
      <p:ext uri="{BB962C8B-B14F-4D97-AF65-F5344CB8AC3E}">
        <p14:creationId xmlns:p14="http://schemas.microsoft.com/office/powerpoint/2010/main" val="179181380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36018" y="5749432"/>
            <a:ext cx="10972800" cy="1292662"/>
          </a:xfrm>
          <a:prstGeom prst="rect">
            <a:avLst/>
          </a:prstGeom>
          <a:noFill/>
        </p:spPr>
        <p:txBody>
          <a:bodyPr wrap="square" rtlCol="0">
            <a:spAutoFit/>
          </a:bodyPr>
          <a:lstStyle/>
          <a:p>
            <a:pPr lvl="0">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a:t>
            </a:r>
            <a:r>
              <a:rPr lang="en-US" sz="1300" dirty="0">
                <a:solidFill>
                  <a:schemeClr val="accent4">
                    <a:lumMod val="75000"/>
                  </a:schemeClr>
                </a:solidFill>
                <a:latin typeface="Calibri" panose="020F0502020204030204" pitchFamily="34" charset="0"/>
              </a:rPr>
              <a:t>Data have been statistically adjusted to account for missing transmission category. Data on men who have sex with men do not include men with HIV infection attributed to male-to-male sexual contact and injection drug use. </a:t>
            </a:r>
            <a:endPar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300" dirty="0">
                <a:solidFill>
                  <a:schemeClr val="accent4">
                    <a:lumMod val="75000"/>
                  </a:schemeClr>
                </a:solidFill>
                <a:latin typeface="Calibri" panose="020F0502020204030204" pitchFamily="34" charset="0"/>
              </a:rPr>
              <a:t>* Difference from the 2010 estimate was deemed statistically significant (P &lt; .05).</a:t>
            </a:r>
          </a:p>
          <a:p>
            <a:pPr lvl="0">
              <a:defRPr/>
            </a:pPr>
            <a:r>
              <a:rPr lang="en-US" sz="1300" dirty="0">
                <a:solidFill>
                  <a:schemeClr val="accent4">
                    <a:lumMod val="75000"/>
                  </a:schemeClr>
                </a:solidFill>
                <a:latin typeface="Calibri" panose="020F0502020204030204" pitchFamily="34" charset="0"/>
              </a:rPr>
              <a:t> †Estimates should be used with caution; relative standard errors are 30%–50%.</a:t>
            </a:r>
          </a:p>
          <a:p>
            <a:pPr lvl="0">
              <a:defRPr/>
            </a:pPr>
            <a:endParaRPr lang="en-US" sz="1300" dirty="0">
              <a:solidFill>
                <a:schemeClr val="accent4">
                  <a:lumMod val="75000"/>
                </a:schemeClr>
              </a:solidFill>
              <a:latin typeface="Calibri" panose="020F0502020204030204" pitchFamily="34" charset="0"/>
            </a:endParaRPr>
          </a:p>
          <a:p>
            <a:pPr lvl="0">
              <a:defRPr/>
            </a:pPr>
            <a:endParaRPr lang="en-US" sz="1300" dirty="0">
              <a:solidFill>
                <a:schemeClr val="accent4">
                  <a:lumMod val="75000"/>
                </a:schemeClr>
              </a:solidFill>
              <a:latin typeface="Calibri" panose="020F0502020204030204" pitchFamily="34" charset="0"/>
            </a:endParaRPr>
          </a:p>
        </p:txBody>
      </p:sp>
      <p:sp>
        <p:nvSpPr>
          <p:cNvPr id="2" name="Title 1"/>
          <p:cNvSpPr>
            <a:spLocks noGrp="1"/>
          </p:cNvSpPr>
          <p:nvPr>
            <p:ph type="title"/>
          </p:nvPr>
        </p:nvSpPr>
        <p:spPr>
          <a:xfrm>
            <a:off x="157655" y="-7711"/>
            <a:ext cx="11449889" cy="1143000"/>
          </a:xfrm>
        </p:spPr>
        <p:txBody>
          <a:bodyPr/>
          <a:lstStyle/>
          <a:p>
            <a:pPr algn="ctr">
              <a:lnSpc>
                <a:spcPts val="3467"/>
              </a:lnSpc>
            </a:pPr>
            <a:r>
              <a:rPr lang="en-US" sz="2667" dirty="0"/>
              <a:t>Estimated HIV Incidence among Black/African American Men who Have Sex with Men Aged ≥13 Years, by Age, 2010–2018—United States</a:t>
            </a:r>
          </a:p>
        </p:txBody>
      </p:sp>
      <p:pic>
        <p:nvPicPr>
          <p:cNvPr id="3" name="Picture 2" descr="This slide presents estimated HIV incidence among Black/African American men who have sex with men (MSM) aged ≥13 years, in the United States from 2010 though 2018, by age. &#10;&#10;The annual number of HIV infections in 2018, compared with 2010, increased among black/African American MSM aged 25–34 years (100%), but decreased among those aged 13–24 years (−44%); numbers remained stable among those aged 35–44 and 45–54 years. &#10;&#10;In 2018, the largest percentage of HIV infections among black/African American MSM was among those aged 25–34 years (47%), followed by those aged 13–24 years (31%).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10;&#10;An asterisk (*) next to the trend line indicates that the difference in the estimate for 2018 from the 2010 estimate was deemed statistically significant (P &lt; .05). Differences that were not statistically significant were deemed ‘stable’.&#10;&#10;Estimates for black/African American MSM aged ≥55 years should be used with caution because the RSEs are 30%–50%.&#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10;">
            <a:extLst>
              <a:ext uri="{FF2B5EF4-FFF2-40B4-BE49-F238E27FC236}">
                <a16:creationId xmlns:a16="http://schemas.microsoft.com/office/drawing/2014/main" id="{D6EF38A1-6C4E-4D48-AF9D-4BBD101FD0BF}"/>
              </a:ext>
            </a:extLst>
          </p:cNvPr>
          <p:cNvPicPr>
            <a:picLocks noChangeAspect="1"/>
          </p:cNvPicPr>
          <p:nvPr/>
        </p:nvPicPr>
        <p:blipFill>
          <a:blip r:embed="rId3"/>
          <a:stretch>
            <a:fillRect/>
          </a:stretch>
        </p:blipFill>
        <p:spPr>
          <a:xfrm>
            <a:off x="724395" y="1135290"/>
            <a:ext cx="10390909" cy="4614142"/>
          </a:xfrm>
          <a:prstGeom prst="rect">
            <a:avLst/>
          </a:prstGeom>
        </p:spPr>
      </p:pic>
    </p:spTree>
    <p:extLst>
      <p:ext uri="{BB962C8B-B14F-4D97-AF65-F5344CB8AC3E}">
        <p14:creationId xmlns:p14="http://schemas.microsoft.com/office/powerpoint/2010/main" val="283433363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202871" y="5516426"/>
            <a:ext cx="11070770" cy="1292662"/>
          </a:xfrm>
          <a:prstGeom prst="rect">
            <a:avLst/>
          </a:prstGeom>
          <a:noFill/>
        </p:spPr>
        <p:txBody>
          <a:bodyPr wrap="square" rtlCol="0">
            <a:spAutoFit/>
          </a:bodyPr>
          <a:lstStyle/>
          <a:p>
            <a:pPr lvl="0">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a:t>
            </a:r>
            <a:r>
              <a:rPr lang="en-US" sz="1300" dirty="0">
                <a:solidFill>
                  <a:schemeClr val="accent4">
                    <a:lumMod val="75000"/>
                  </a:schemeClr>
                </a:solidFill>
                <a:latin typeface="Calibri" panose="020F0502020204030204" pitchFamily="34" charset="0"/>
              </a:rPr>
              <a:t>Data have been statistically adjusted to account for missing transmission category. Data on men who have sex with men do not include men with HIV infection attributed to male-to-male sexual contact and injection drug use. Hispanics/Latinos </a:t>
            </a:r>
            <a:r>
              <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can be of any race.</a:t>
            </a:r>
          </a:p>
          <a:p>
            <a:pPr lvl="0">
              <a:defRPr/>
            </a:pPr>
            <a:r>
              <a:rPr lang="en-US" sz="1300" dirty="0">
                <a:solidFill>
                  <a:schemeClr val="accent4">
                    <a:lumMod val="75000"/>
                  </a:schemeClr>
                </a:solidFill>
                <a:latin typeface="Calibri" panose="020F0502020204030204" pitchFamily="34" charset="0"/>
              </a:rPr>
              <a:t>* Difference from the 2010 estimate was deemed statistically significant (P &lt; .05).</a:t>
            </a:r>
          </a:p>
          <a:p>
            <a:pPr lvl="0">
              <a:defRPr/>
            </a:pPr>
            <a:r>
              <a:rPr lang="en-US" sz="1300" dirty="0">
                <a:solidFill>
                  <a:schemeClr val="accent4">
                    <a:lumMod val="75000"/>
                  </a:schemeClr>
                </a:solidFill>
                <a:latin typeface="Calibri" panose="020F0502020204030204" pitchFamily="34" charset="0"/>
              </a:rPr>
              <a:t>† Estimates should be used with caution; relative standard errors are 30%–50%.</a:t>
            </a:r>
          </a:p>
          <a:p>
            <a:pPr lvl="0">
              <a:defRPr/>
            </a:pPr>
            <a:endParaRPr lang="en-US" sz="1300" dirty="0">
              <a:solidFill>
                <a:schemeClr val="accent4">
                  <a:lumMod val="75000"/>
                </a:schemeClr>
              </a:solidFill>
              <a:latin typeface="Calibri" panose="020F0502020204030204" pitchFamily="34" charset="0"/>
            </a:endParaRPr>
          </a:p>
        </p:txBody>
      </p:sp>
      <p:sp>
        <p:nvSpPr>
          <p:cNvPr id="2" name="Title 1"/>
          <p:cNvSpPr>
            <a:spLocks noGrp="1"/>
          </p:cNvSpPr>
          <p:nvPr>
            <p:ph type="title"/>
          </p:nvPr>
        </p:nvSpPr>
        <p:spPr>
          <a:xfrm>
            <a:off x="157655" y="-7711"/>
            <a:ext cx="11449889" cy="1143000"/>
          </a:xfrm>
        </p:spPr>
        <p:txBody>
          <a:bodyPr/>
          <a:lstStyle/>
          <a:p>
            <a:pPr algn="ctr">
              <a:lnSpc>
                <a:spcPts val="3467"/>
              </a:lnSpc>
            </a:pPr>
            <a:r>
              <a:rPr lang="en-US" sz="2667" dirty="0"/>
              <a:t>Estimated HIV Incidence among Hispanic/Latino Men who Have Sex with Men Aged ≥13 Years, by Age, 2010–2018—United States</a:t>
            </a:r>
          </a:p>
        </p:txBody>
      </p:sp>
      <p:pic>
        <p:nvPicPr>
          <p:cNvPr id="3" name="Picture 2" descr="This slide presents estimated HIV incidence among Hispanic/Latino men who have sex with men (MSM) aged ≥13 years, in the United States from 2010 though 2018, by age. &#10;&#10;The annual number of HIV infections in 2018, compared with 2010, increased among Hispanic/Latino MSM aged 25–34 years (75%), but decreased among those aged 13–24 years (−27%); numbers remained stable among those aged 35–44 and 45–54 years. &#10;&#10;In 2018, the largest percentage of HIV infections among Hispanic/Latino MSM was among those aged 25–34 years (44%), followed by those aged 13–24 years (24%).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Hispanics/Latinos can be of any race.&#10;&#10;An asterisk (*) next to the trend line indicates that the difference in the estimate for 2018 from the 2010 estimate was deemed statistically significant (P &lt; .05). Differences that were not statistically significant were deemed ‘stable’.&#10;&#10;Estimates for Hispanic/Latino MSM aged ≥55 years should be used with caution because the RSEs are 30%–50%.&#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
            <a:extLst>
              <a:ext uri="{FF2B5EF4-FFF2-40B4-BE49-F238E27FC236}">
                <a16:creationId xmlns:a16="http://schemas.microsoft.com/office/drawing/2014/main" id="{54AC4AC1-6B77-4BCA-BC72-D73E423E09E3}"/>
              </a:ext>
            </a:extLst>
          </p:cNvPr>
          <p:cNvPicPr>
            <a:picLocks noChangeAspect="1"/>
          </p:cNvPicPr>
          <p:nvPr/>
        </p:nvPicPr>
        <p:blipFill>
          <a:blip r:embed="rId3"/>
          <a:stretch>
            <a:fillRect/>
          </a:stretch>
        </p:blipFill>
        <p:spPr>
          <a:xfrm>
            <a:off x="1021278" y="1135288"/>
            <a:ext cx="10586266" cy="4381137"/>
          </a:xfrm>
          <a:prstGeom prst="rect">
            <a:avLst/>
          </a:prstGeom>
        </p:spPr>
      </p:pic>
    </p:spTree>
    <p:extLst>
      <p:ext uri="{BB962C8B-B14F-4D97-AF65-F5344CB8AC3E}">
        <p14:creationId xmlns:p14="http://schemas.microsoft.com/office/powerpoint/2010/main" val="49445883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365394" y="5899490"/>
            <a:ext cx="10761290" cy="892552"/>
          </a:xfrm>
          <a:prstGeom prst="rect">
            <a:avLst/>
          </a:prstGeom>
          <a:noFill/>
        </p:spPr>
        <p:txBody>
          <a:bodyPr wrap="square" rtlCol="0">
            <a:spAutoFit/>
          </a:bodyPr>
          <a:lstStyle/>
          <a:p>
            <a:pPr lvl="0">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a:t>
            </a:r>
            <a:r>
              <a:rPr lang="en-US" sz="1300" dirty="0">
                <a:solidFill>
                  <a:schemeClr val="accent4">
                    <a:lumMod val="75000"/>
                  </a:schemeClr>
                </a:solidFill>
                <a:latin typeface="Calibri" panose="020F0502020204030204" pitchFamily="34" charset="0"/>
              </a:rPr>
              <a:t>Data have been statistically adjusted to account for missing transmission category. Data on men who have sex with men do not include men with HIV infection attributed to male-to-male sexual contact and injection drug use. </a:t>
            </a:r>
            <a:endPar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300" dirty="0">
                <a:solidFill>
                  <a:schemeClr val="accent4">
                    <a:lumMod val="75000"/>
                  </a:schemeClr>
                </a:solidFill>
                <a:latin typeface="Calibri" panose="020F0502020204030204" pitchFamily="34" charset="0"/>
              </a:rPr>
              <a:t>* Difference from the 2010 estimate was deemed statistically significant (P &lt; .05).</a:t>
            </a:r>
          </a:p>
        </p:txBody>
      </p:sp>
      <p:sp>
        <p:nvSpPr>
          <p:cNvPr id="2" name="Title 1"/>
          <p:cNvSpPr>
            <a:spLocks noGrp="1"/>
          </p:cNvSpPr>
          <p:nvPr>
            <p:ph type="title"/>
          </p:nvPr>
        </p:nvSpPr>
        <p:spPr>
          <a:xfrm>
            <a:off x="157655" y="-7711"/>
            <a:ext cx="11449889" cy="1143000"/>
          </a:xfrm>
        </p:spPr>
        <p:txBody>
          <a:bodyPr/>
          <a:lstStyle/>
          <a:p>
            <a:pPr algn="ctr">
              <a:lnSpc>
                <a:spcPts val="3467"/>
              </a:lnSpc>
            </a:pPr>
            <a:r>
              <a:rPr lang="en-US" sz="2667" dirty="0"/>
              <a:t>Estimated HIV Incidence among White Men who Have Sex with Men Aged ≥13 Years, by Age, 2010–2018—United States</a:t>
            </a:r>
          </a:p>
        </p:txBody>
      </p:sp>
      <p:pic>
        <p:nvPicPr>
          <p:cNvPr id="3" name="Picture 2" descr="This slide presents estimated HIV incidence among white men who have sex with men (MSM) aged ≥13 years, in the United States from 2010 though 2018, by age. &#10;&#10;The annual number of HIV infections in 2018, compared with 2010, decreased among white MSM aged 13–24 years (−45%), 35–44 years (−39%), and 45–54 years (−42%); numbers remained stable among white MSM aged 25–34 and ≥55 years. &#10;&#10;In 2018, the largest percentage of HIV infections among white MSM was among those aged 25–34 years (35%), followed by those aged 35–44 (19%).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10;&#10;An asterisk (*) next to the trend line indicates that the difference in the estimate for 2018 from the 2010 estimate was deemed statistically significant (P &lt; .05). Differences that were not statistically significant were deemed ‘stable’.&#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
            <a:extLst>
              <a:ext uri="{FF2B5EF4-FFF2-40B4-BE49-F238E27FC236}">
                <a16:creationId xmlns:a16="http://schemas.microsoft.com/office/drawing/2014/main" id="{C12FEFF4-078B-4F0B-9ABB-046F32B252FF}"/>
              </a:ext>
            </a:extLst>
          </p:cNvPr>
          <p:cNvPicPr>
            <a:picLocks noChangeAspect="1"/>
          </p:cNvPicPr>
          <p:nvPr/>
        </p:nvPicPr>
        <p:blipFill>
          <a:blip r:embed="rId3"/>
          <a:stretch>
            <a:fillRect/>
          </a:stretch>
        </p:blipFill>
        <p:spPr>
          <a:xfrm>
            <a:off x="846254" y="1135289"/>
            <a:ext cx="10761290" cy="4764201"/>
          </a:xfrm>
          <a:prstGeom prst="rect">
            <a:avLst/>
          </a:prstGeom>
        </p:spPr>
      </p:pic>
    </p:spTree>
    <p:extLst>
      <p:ext uri="{BB962C8B-B14F-4D97-AF65-F5344CB8AC3E}">
        <p14:creationId xmlns:p14="http://schemas.microsoft.com/office/powerpoint/2010/main" val="185536109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map presents estimates of HIV incidence for persons aged ≥13 years in the United States for 2018.  HIV incidence was highest in California, Florida, Georgia, Illinois, Louisiana, New York, and Texas.; these states accounted for approximately 51% of the estimated numbers of HIV infections.&#10;&#10;Estimates were derived from a CD4 depletion model using HIV surveillance data. Estimates were rounded to the nearest 100 for estimates &gt;1,000 and to the nearest 10 for estimates ≤1,000 to reflect model uncertainty. Estimates with a relative standard error (RSE) of 30%–50% are followed by an asterisk (*) and should be used with caution. Estimates with an RSE of &gt;50% are not shown.&#10;&#10;Estimates for the following jurisdictions should be interpreted with caution because they do not have laws requiring complete reporting of laboratory data or have incomplete reporting. Areas without laws: Idaho, New Jersey, and Pennsylvania. Areas with incomplete  reporting: Arizona, Arkansas, Connecticut (2018 only), Kansas, Kentucky, Nevada (2017 only), Vermont, and Puerto Rico. &#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10;&#10;&#10;">
            <a:extLst>
              <a:ext uri="{FF2B5EF4-FFF2-40B4-BE49-F238E27FC236}">
                <a16:creationId xmlns:a16="http://schemas.microsoft.com/office/drawing/2014/main" id="{B86E08C4-6316-454B-821B-B0C509DA92BA}"/>
              </a:ext>
            </a:extLst>
          </p:cNvPr>
          <p:cNvPicPr>
            <a:picLocks noChangeAspect="1"/>
          </p:cNvPicPr>
          <p:nvPr/>
        </p:nvPicPr>
        <p:blipFill>
          <a:blip r:embed="rId3"/>
          <a:stretch>
            <a:fillRect/>
          </a:stretch>
        </p:blipFill>
        <p:spPr>
          <a:xfrm>
            <a:off x="715813" y="843148"/>
            <a:ext cx="10760373" cy="5170780"/>
          </a:xfrm>
          <a:prstGeom prst="rect">
            <a:avLst/>
          </a:prstGeom>
        </p:spPr>
      </p:pic>
      <p:sp>
        <p:nvSpPr>
          <p:cNvPr id="167" name="TextBox 166"/>
          <p:cNvSpPr txBox="1"/>
          <p:nvPr/>
        </p:nvSpPr>
        <p:spPr>
          <a:xfrm>
            <a:off x="1612345" y="6122718"/>
            <a:ext cx="9834624" cy="646331"/>
          </a:xfrm>
          <a:prstGeom prst="rect">
            <a:avLst/>
          </a:prstGeom>
          <a:noFill/>
        </p:spPr>
        <p:txBody>
          <a:bodyPr wrap="square" rtlCol="0">
            <a:spAutoFit/>
          </a:bodyPr>
          <a:lstStyle/>
          <a:p>
            <a:pPr marL="0" marR="0" lvl="0" indent="0" algn="l" defTabSz="121917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Note. Estimates were derived from a CD4 depletion model using HIV surveillance data. Estimates rounded to the nearest 100 for estimates &gt;1,000 and to the nearest 10 for estimates ≤1,000 to reflect model uncertainty.  </a:t>
            </a:r>
            <a:endParaRPr kumimoji="0" lang="en-US" sz="1200" b="0" i="0" u="none" strike="noStrike" kern="1200" cap="none" spc="0" normalizeH="0" baseline="30000" noProof="0" dirty="0">
              <a:ln>
                <a:noFill/>
              </a:ln>
              <a:solidFill>
                <a:srgbClr val="5F5F5F"/>
              </a:solidFill>
              <a:effectLst/>
              <a:uLnTx/>
              <a:uFillTx/>
              <a:latin typeface="Calibri" panose="020F0502020204030204" pitchFamily="34" charset="0"/>
              <a:ea typeface="+mn-ea"/>
              <a:cs typeface="+mn-cs"/>
            </a:endParaRPr>
          </a:p>
          <a:p>
            <a:pPr marL="0" marR="0" lvl="0" indent="0" algn="l" defTabSz="121917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30000" noProof="0" dirty="0">
                <a:ln>
                  <a:noFill/>
                </a:ln>
                <a:solidFill>
                  <a:srgbClr val="7F7F7F">
                    <a:lumMod val="75000"/>
                  </a:srgbClr>
                </a:solidFill>
                <a:effectLst/>
                <a:uLnTx/>
                <a:uFillTx/>
                <a:latin typeface="Calibri" panose="020F0502020204030204" pitchFamily="34" charset="0"/>
                <a:ea typeface="+mn-ea"/>
                <a:cs typeface="+mn-cs"/>
              </a:rPr>
              <a:t>†</a:t>
            </a: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Total estimate for the United States does not include data for Puerto Rico.</a:t>
            </a:r>
          </a:p>
        </p:txBody>
      </p:sp>
      <p:sp>
        <p:nvSpPr>
          <p:cNvPr id="2" name="Title 1"/>
          <p:cNvSpPr>
            <a:spLocks noGrp="1"/>
          </p:cNvSpPr>
          <p:nvPr>
            <p:ph type="title"/>
          </p:nvPr>
        </p:nvSpPr>
        <p:spPr>
          <a:xfrm>
            <a:off x="433138" y="551214"/>
            <a:ext cx="11285924" cy="823679"/>
          </a:xfrm>
        </p:spPr>
        <p:txBody>
          <a:bodyPr/>
          <a:lstStyle/>
          <a:p>
            <a:pPr algn="ctr">
              <a:lnSpc>
                <a:spcPct val="100000"/>
              </a:lnSpc>
            </a:pPr>
            <a:r>
              <a:rPr lang="en-US" sz="2667" dirty="0"/>
              <a:t>Estimated HIV Incidence among Persons Aged ≥13 Years, by Area of Residence 2018—United States</a:t>
            </a:r>
            <a:br>
              <a:rPr lang="en-US" sz="2667" dirty="0"/>
            </a:br>
            <a:r>
              <a:rPr lang="en-US" sz="2667" dirty="0">
                <a:solidFill>
                  <a:srgbClr val="5F5F5F"/>
                </a:solidFill>
              </a:rPr>
              <a:t>Total = 36,400</a:t>
            </a:r>
            <a:r>
              <a:rPr lang="en-US" sz="2800" baseline="30000" dirty="0">
                <a:solidFill>
                  <a:schemeClr val="accent4">
                    <a:lumMod val="75000"/>
                  </a:schemeClr>
                </a:solidFill>
              </a:rPr>
              <a:t>†</a:t>
            </a:r>
            <a:endParaRPr lang="en-US" sz="2667" baseline="30000" dirty="0">
              <a:solidFill>
                <a:srgbClr val="5F5F5F"/>
              </a:solidFill>
            </a:endParaRPr>
          </a:p>
        </p:txBody>
      </p:sp>
    </p:spTree>
    <p:extLst>
      <p:ext uri="{BB962C8B-B14F-4D97-AF65-F5344CB8AC3E}">
        <p14:creationId xmlns:p14="http://schemas.microsoft.com/office/powerpoint/2010/main" val="246325819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map presents estimates of HIV prevalence for persons aged ≥13 years in the United States for 2018. HIV prevalence was highest in California, Florida, Georgia, Illinois, Maryland,  New York, New Jersey, North Carolina, Pennsylvania, Texas, Ohio, and Virginia.&#10;&#10;Five states accounted for 50% of persons living with HIV infection:  California, Florida, Georgia, New York, and Texas.&#10;&#10;Estimates for the year 2018 are preliminary and based on deaths reported to CDC through December 2019. Estimates for Alabama, Oklahoma, and South Carolina should be interpreted with caution due to incomplete death ascertainment.&#10;&#10;Estimates were derived from a CD4 depletion model using HIV surveillance data. Estimates were rounded to the nearest 100 for estimates &gt;1,000 and to the nearest 10 for estimates ≤1,000 to reflect model uncertainty. Estimates with a relative standard error of 30%–50% are preceded by an asterisk (*) and should be used with caution. &#10;&#10;Estimates for the following jurisdictions should be interpreted with caution because they do not have laws requiring complete reporting of laboratory data or have incomplete reporting. Areas without laws: Idaho, New Jersey, and Pennsylvania. Areas with incomplete  reporting: Arizona, Arkansas, Connecticut (2018 only), Kansas, Kentucky, Nevada (2017 only), Vermont, and Puerto Rico. &#10; &#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
            <a:extLst>
              <a:ext uri="{FF2B5EF4-FFF2-40B4-BE49-F238E27FC236}">
                <a16:creationId xmlns:a16="http://schemas.microsoft.com/office/drawing/2014/main" id="{20049CD5-707D-4604-90F5-A37CF558567D}"/>
              </a:ext>
            </a:extLst>
          </p:cNvPr>
          <p:cNvPicPr>
            <a:picLocks noChangeAspect="1"/>
          </p:cNvPicPr>
          <p:nvPr/>
        </p:nvPicPr>
        <p:blipFill>
          <a:blip r:embed="rId3"/>
          <a:stretch>
            <a:fillRect/>
          </a:stretch>
        </p:blipFill>
        <p:spPr>
          <a:xfrm>
            <a:off x="673593" y="1134968"/>
            <a:ext cx="10882303" cy="5054022"/>
          </a:xfrm>
          <a:prstGeom prst="rect">
            <a:avLst/>
          </a:prstGeom>
        </p:spPr>
      </p:pic>
      <p:sp>
        <p:nvSpPr>
          <p:cNvPr id="167" name="TextBox 166"/>
          <p:cNvSpPr txBox="1"/>
          <p:nvPr/>
        </p:nvSpPr>
        <p:spPr>
          <a:xfrm>
            <a:off x="1656280" y="5960565"/>
            <a:ext cx="9899616" cy="1036117"/>
          </a:xfrm>
          <a:prstGeom prst="rect">
            <a:avLst/>
          </a:prstGeom>
          <a:noFill/>
        </p:spPr>
        <p:txBody>
          <a:bodyPr wrap="square" rtlCol="0">
            <a:spAutoFit/>
          </a:bodyPr>
          <a:lstStyle/>
          <a:p>
            <a:pPr marL="0" marR="0" lvl="0" indent="0" algn="l" defTabSz="121917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Note. Estimates were derived from a CD4 depletion model using HIV surveillance data. Estimates rounded to the nearest 100 for estimates &gt;1,000 and to the nearest 10 for estimates ≤1,000 to reflect model uncertainty. Estimates for the year 2018 are preliminary and based on deaths reported to CDC through December 2019. Estimates for Alabama, Oklahoma, and South Carolina should be interpreted with caution due to incomplete death ascertainment.</a:t>
            </a:r>
          </a:p>
          <a:p>
            <a:pPr marL="0" marR="0" lvl="0" indent="0" algn="l" defTabSz="121917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30000" noProof="0" dirty="0">
                <a:ln>
                  <a:noFill/>
                </a:ln>
                <a:solidFill>
                  <a:srgbClr val="7F7F7F">
                    <a:lumMod val="75000"/>
                  </a:srgbClr>
                </a:solidFill>
                <a:effectLst/>
                <a:uLnTx/>
                <a:uFillTx/>
                <a:latin typeface="Calibri" panose="020F0502020204030204" pitchFamily="34" charset="0"/>
                <a:ea typeface="+mn-ea"/>
                <a:cs typeface="+mn-cs"/>
              </a:rPr>
              <a:t>†</a:t>
            </a: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Total estimate for the United States does not include data for Puerto Rico.</a:t>
            </a:r>
          </a:p>
          <a:p>
            <a:pPr marL="0" marR="0" lvl="0" indent="0" algn="l" defTabSz="1219170" rtl="0" eaLnBrk="1" fontAlgn="base" latinLnBrk="0" hangingPunct="1">
              <a:lnSpc>
                <a:spcPct val="100000"/>
              </a:lnSpc>
              <a:spcBef>
                <a:spcPts val="0"/>
              </a:spcBef>
              <a:spcAft>
                <a:spcPct val="0"/>
              </a:spcAft>
              <a:buClrTx/>
              <a:buSzTx/>
              <a:buFontTx/>
              <a:buNone/>
              <a:tabLst/>
              <a:defRPr/>
            </a:pPr>
            <a:endParaRPr kumimoji="0" lang="en-US" sz="1333"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195533" y="154983"/>
            <a:ext cx="11558035" cy="1208409"/>
          </a:xfrm>
        </p:spPr>
        <p:txBody>
          <a:bodyPr/>
          <a:lstStyle/>
          <a:p>
            <a:pPr algn="ctr">
              <a:lnSpc>
                <a:spcPct val="100000"/>
              </a:lnSpc>
            </a:pPr>
            <a:r>
              <a:rPr lang="en-US" sz="2667" dirty="0"/>
              <a:t>Estimated HIV Prevalence among Persons Aged ≥13 years, by Area of Residence 2018—United States</a:t>
            </a:r>
            <a:br>
              <a:rPr lang="en-US" sz="2667" dirty="0"/>
            </a:br>
            <a:r>
              <a:rPr lang="en-US" sz="2667" dirty="0">
                <a:solidFill>
                  <a:srgbClr val="5F5F5F"/>
                </a:solidFill>
              </a:rPr>
              <a:t>Total = 1,173,900†</a:t>
            </a:r>
          </a:p>
        </p:txBody>
      </p:sp>
    </p:spTree>
    <p:extLst>
      <p:ext uri="{BB962C8B-B14F-4D97-AF65-F5344CB8AC3E}">
        <p14:creationId xmlns:p14="http://schemas.microsoft.com/office/powerpoint/2010/main" val="79618265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52291" y="6149948"/>
            <a:ext cx="10403075" cy="502573"/>
          </a:xfrm>
          <a:prstGeom prst="rect">
            <a:avLst/>
          </a:prstGeom>
          <a:noFill/>
        </p:spPr>
        <p:txBody>
          <a:bodyPr wrap="square" rtlCol="0">
            <a:spAutoFit/>
          </a:bodyPr>
          <a:lstStyle/>
          <a:p>
            <a:r>
              <a:rPr lang="en-US" sz="1333" dirty="0">
                <a:solidFill>
                  <a:srgbClr val="5F5F5F"/>
                </a:solidFill>
                <a:latin typeface="Calibri" panose="020F0502020204030204" pitchFamily="34" charset="0"/>
              </a:rPr>
              <a:t>Note. Estimates were derived from a CD4 depletion model using HIV surveillance data. Estimates for the year 2018 are preliminary and based on deaths reported to CDC through December 2019. </a:t>
            </a:r>
          </a:p>
        </p:txBody>
      </p:sp>
      <p:sp>
        <p:nvSpPr>
          <p:cNvPr id="2" name="Title 1"/>
          <p:cNvSpPr>
            <a:spLocks noGrp="1"/>
          </p:cNvSpPr>
          <p:nvPr>
            <p:ph type="title"/>
          </p:nvPr>
        </p:nvSpPr>
        <p:spPr>
          <a:xfrm>
            <a:off x="385012" y="277828"/>
            <a:ext cx="11351115" cy="845121"/>
          </a:xfrm>
        </p:spPr>
        <p:txBody>
          <a:bodyPr/>
          <a:lstStyle/>
          <a:p>
            <a:pPr algn="ctr">
              <a:lnSpc>
                <a:spcPct val="100000"/>
              </a:lnSpc>
            </a:pPr>
            <a:r>
              <a:rPr lang="en-US" sz="2667" dirty="0"/>
              <a:t>Diagnosed Infection among Persons Aged ≥13 Years Living with Diagnosed or Undiagnosed HIV Infection, by Sex, 2018—United States</a:t>
            </a:r>
          </a:p>
        </p:txBody>
      </p:sp>
      <p:pic>
        <p:nvPicPr>
          <p:cNvPr id="5" name="Content Placeholder 4" descr="This graph presents percentages of persons aged ≥13 years with diagnosed HIV infection among estimated numbers of persons living with diagnosed or undiagnosed HIV in the United States at the end of 2018. Overall, an estimated 86.2% of persons living with HIV had received a diagnosis. The percentage of persons with diagnosed HIV was slightly higher among females (89.5%) than males (85.3%). &#10;&#10;Estimates for the year 2018 are preliminary and based on deaths reported to CDC through December 2019. &#10;&#10;Estimates were derived from a CD4 depletion model using HIV surveillance data.&#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
            <a:extLst>
              <a:ext uri="{FF2B5EF4-FFF2-40B4-BE49-F238E27FC236}">
                <a16:creationId xmlns:a16="http://schemas.microsoft.com/office/drawing/2014/main" id="{F81BF10B-2A2A-4C8D-8565-D553DDCED47F}"/>
              </a:ext>
            </a:extLst>
          </p:cNvPr>
          <p:cNvPicPr>
            <a:picLocks noGrp="1" noChangeAspect="1"/>
          </p:cNvPicPr>
          <p:nvPr>
            <p:ph idx="1"/>
          </p:nvPr>
        </p:nvPicPr>
        <p:blipFill>
          <a:blip r:embed="rId3"/>
          <a:stretch>
            <a:fillRect/>
          </a:stretch>
        </p:blipFill>
        <p:spPr>
          <a:xfrm>
            <a:off x="878774" y="1306286"/>
            <a:ext cx="10857353" cy="4738254"/>
          </a:xfrm>
          <a:prstGeom prst="rect">
            <a:avLst/>
          </a:prstGeom>
        </p:spPr>
      </p:pic>
    </p:spTree>
    <p:extLst>
      <p:ext uri="{BB962C8B-B14F-4D97-AF65-F5344CB8AC3E}">
        <p14:creationId xmlns:p14="http://schemas.microsoft.com/office/powerpoint/2010/main" val="385679751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52291" y="6149948"/>
            <a:ext cx="10423091" cy="502573"/>
          </a:xfrm>
          <a:prstGeom prst="rect">
            <a:avLst/>
          </a:prstGeom>
          <a:noFill/>
        </p:spPr>
        <p:txBody>
          <a:bodyPr wrap="square" rtlCol="0">
            <a:spAutoFit/>
          </a:bodyPr>
          <a:lstStyle/>
          <a:p>
            <a:r>
              <a:rPr lang="en-US" sz="1333" dirty="0">
                <a:solidFill>
                  <a:srgbClr val="5F5F5F"/>
                </a:solidFill>
                <a:latin typeface="Calibri" panose="020F0502020204030204" pitchFamily="34" charset="0"/>
              </a:rPr>
              <a:t>Note. Estimates were derived from a CD4 depletion model using HIV surveillance data. Estimates for the year 2018 are preliminary and based on deaths reported to CDC through December 2019.   </a:t>
            </a:r>
          </a:p>
        </p:txBody>
      </p:sp>
      <p:sp>
        <p:nvSpPr>
          <p:cNvPr id="2" name="Title 1"/>
          <p:cNvSpPr>
            <a:spLocks noGrp="1"/>
          </p:cNvSpPr>
          <p:nvPr>
            <p:ph type="title"/>
          </p:nvPr>
        </p:nvSpPr>
        <p:spPr>
          <a:xfrm>
            <a:off x="385012" y="296581"/>
            <a:ext cx="11116457" cy="778420"/>
          </a:xfrm>
        </p:spPr>
        <p:txBody>
          <a:bodyPr/>
          <a:lstStyle/>
          <a:p>
            <a:pPr algn="ctr">
              <a:lnSpc>
                <a:spcPct val="100000"/>
              </a:lnSpc>
            </a:pPr>
            <a:r>
              <a:rPr lang="en-US" sz="2667" dirty="0"/>
              <a:t>Diagnosed Infection among Persons Aged ≥13 Years Living with Diagnosed or Undiagnosed HIV Infection, by Age, 2018—United States</a:t>
            </a:r>
          </a:p>
        </p:txBody>
      </p:sp>
      <p:pic>
        <p:nvPicPr>
          <p:cNvPr id="8" name="Content Placeholder 7" descr="This graph presents percentages of persons aged ≥13 years with diagnosed HIV infection among estimated numbers of persons living with diagnosed or undiagnosed infection in the United States at the end of 2018, by age. The percentage of persons with diagnosed HIV increased with age. Only 55.1% of persons aged 13 to 24 years had received a diagnosis, while 95.1% of persons aged ≥55 years had received a diagnosis.  &#10;&#10;Estimates for the year 2018 are preliminary and based on deaths reported to CDC through December 2019. &#10;&#10;Estimates were derived from a CD4 depletion model using HIV surveillance data.   &#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
            <a:extLst>
              <a:ext uri="{FF2B5EF4-FFF2-40B4-BE49-F238E27FC236}">
                <a16:creationId xmlns:a16="http://schemas.microsoft.com/office/drawing/2014/main" id="{C3D84B39-2AFB-40DC-BAEC-F07DB3D63BCD}"/>
              </a:ext>
            </a:extLst>
          </p:cNvPr>
          <p:cNvPicPr>
            <a:picLocks noGrp="1" noChangeAspect="1"/>
          </p:cNvPicPr>
          <p:nvPr>
            <p:ph idx="1"/>
          </p:nvPr>
        </p:nvPicPr>
        <p:blipFill>
          <a:blip r:embed="rId3"/>
          <a:stretch>
            <a:fillRect/>
          </a:stretch>
        </p:blipFill>
        <p:spPr>
          <a:xfrm>
            <a:off x="890649" y="1282535"/>
            <a:ext cx="10610820" cy="4595751"/>
          </a:xfrm>
          <a:prstGeom prst="rect">
            <a:avLst/>
          </a:prstGeom>
        </p:spPr>
      </p:pic>
    </p:spTree>
    <p:extLst>
      <p:ext uri="{BB962C8B-B14F-4D97-AF65-F5344CB8AC3E}">
        <p14:creationId xmlns:p14="http://schemas.microsoft.com/office/powerpoint/2010/main" val="257148226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37103" y="6031283"/>
            <a:ext cx="10454897" cy="1138581"/>
          </a:xfrm>
          <a:prstGeom prst="rect">
            <a:avLst/>
          </a:prstGeom>
          <a:noFill/>
        </p:spPr>
        <p:txBody>
          <a:bodyPr wrap="square" rtlCol="0">
            <a:spAutoFit/>
          </a:bodyPr>
          <a:lstStyle/>
          <a:p>
            <a:r>
              <a:rPr lang="en-US" sz="1333" dirty="0">
                <a:solidFill>
                  <a:srgbClr val="5F5F5F"/>
                </a:solidFill>
                <a:latin typeface="Calibri" panose="020F0502020204030204" pitchFamily="34" charset="0"/>
              </a:rPr>
              <a:t>Note. Estimates were derived from a CD4 depletion model using HIV surveillance data. Asian includes Asian/Pacific Islander legacy cases. Hispanics/Latinos can be of any race. Estimates for the year 2018 are preliminary and based on deaths reported to CDC through December 2019. </a:t>
            </a:r>
          </a:p>
          <a:p>
            <a:r>
              <a:rPr lang="en-US" sz="1400" dirty="0">
                <a:solidFill>
                  <a:schemeClr val="accent4">
                    <a:lumMod val="75000"/>
                  </a:schemeClr>
                </a:solidFill>
                <a:latin typeface="Calibri" panose="020F0502020204030204" pitchFamily="34" charset="0"/>
              </a:rPr>
              <a:t>‡ Incidence estimate is not provided for Native Hawaiians/other Pacific Islanders; relative standard error is &gt;50%.</a:t>
            </a:r>
          </a:p>
          <a:p>
            <a:r>
              <a:rPr lang="en-US" sz="1400" dirty="0">
                <a:solidFill>
                  <a:schemeClr val="accent4">
                    <a:lumMod val="75000"/>
                  </a:schemeClr>
                </a:solidFill>
                <a:latin typeface="Calibri" panose="020F0502020204030204" pitchFamily="34" charset="0"/>
              </a:rPr>
              <a:t>.</a:t>
            </a:r>
          </a:p>
          <a:p>
            <a:endParaRPr lang="en-US" sz="1333" dirty="0">
              <a:solidFill>
                <a:srgbClr val="5F5F5F"/>
              </a:solidFill>
              <a:latin typeface="Calibri" panose="020F0502020204030204" pitchFamily="34" charset="0"/>
            </a:endParaRPr>
          </a:p>
        </p:txBody>
      </p:sp>
      <p:sp>
        <p:nvSpPr>
          <p:cNvPr id="2" name="Title 1"/>
          <p:cNvSpPr>
            <a:spLocks noGrp="1"/>
          </p:cNvSpPr>
          <p:nvPr>
            <p:ph type="title"/>
          </p:nvPr>
        </p:nvSpPr>
        <p:spPr>
          <a:xfrm>
            <a:off x="371061" y="141884"/>
            <a:ext cx="11378575" cy="879555"/>
          </a:xfrm>
        </p:spPr>
        <p:txBody>
          <a:bodyPr/>
          <a:lstStyle/>
          <a:p>
            <a:pPr algn="ctr">
              <a:lnSpc>
                <a:spcPct val="100000"/>
              </a:lnSpc>
            </a:pPr>
            <a:r>
              <a:rPr lang="en-US" sz="2667" dirty="0"/>
              <a:t>Diagnosed Infection among Persons Aged ≥13 Years Living with Diagnosed or Undiagnosed HIV Infection, by Race/Ethnicity, 2018—United States</a:t>
            </a:r>
          </a:p>
        </p:txBody>
      </p:sp>
      <p:pic>
        <p:nvPicPr>
          <p:cNvPr id="10" name="Content Placeholder 9" descr="This graph presents percentages of persons aged ≥13 years with diagnosed HIV among estimated numbers of persons living with diagnosed or undiagnosed infection in the United States at the end of 2018, by race/ethnicity. The percentage of diagnosed infection was highest among whites (88.7%), followed by persons of multiple races (87.9%), blacks/African Americans (86.0%), Asians (85.0%), Hispanics/Latinos (83.3%), and American Indians/Alaska Natives (80.1%). &#10;&#10;Estimates for the year 2018 are preliminary and based on deaths reported to CDC through December 2019. &#10;&#10;Estimates were derived from a CD4 depletion model using HIV surveillance data. Asian includes Asian/Pacific Islander legacy cases. Hispanics/Latinos can be of any race. &#10;&#10;Estimate is not provided for Native Hawaiians/other Pacific Islanders because the RSE is &gt;50%.&#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
            <a:extLst>
              <a:ext uri="{FF2B5EF4-FFF2-40B4-BE49-F238E27FC236}">
                <a16:creationId xmlns:a16="http://schemas.microsoft.com/office/drawing/2014/main" id="{53F1A928-BA0C-45C7-926B-59AD0DD06B56}"/>
              </a:ext>
            </a:extLst>
          </p:cNvPr>
          <p:cNvPicPr>
            <a:picLocks noGrp="1" noChangeAspect="1"/>
          </p:cNvPicPr>
          <p:nvPr>
            <p:ph idx="1"/>
          </p:nvPr>
        </p:nvPicPr>
        <p:blipFill>
          <a:blip r:embed="rId3"/>
          <a:stretch>
            <a:fillRect/>
          </a:stretch>
        </p:blipFill>
        <p:spPr>
          <a:xfrm>
            <a:off x="914400" y="1021439"/>
            <a:ext cx="9987148" cy="5009843"/>
          </a:xfrm>
          <a:prstGeom prst="rect">
            <a:avLst/>
          </a:prstGeom>
        </p:spPr>
      </p:pic>
    </p:spTree>
    <p:extLst>
      <p:ext uri="{BB962C8B-B14F-4D97-AF65-F5344CB8AC3E}">
        <p14:creationId xmlns:p14="http://schemas.microsoft.com/office/powerpoint/2010/main" val="91257523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598197"/>
          </a:xfrm>
        </p:spPr>
        <p:txBody>
          <a:bodyPr/>
          <a:lstStyle/>
          <a:p>
            <a:pPr algn="ctr"/>
            <a:r>
              <a:rPr lang="en-US" sz="2670" dirty="0"/>
              <a:t>Estimates of HIV Incidence</a:t>
            </a:r>
            <a:r>
              <a:rPr lang="en-US" sz="3200" dirty="0"/>
              <a:t>	</a:t>
            </a:r>
          </a:p>
        </p:txBody>
      </p:sp>
      <p:sp>
        <p:nvSpPr>
          <p:cNvPr id="3" name="Text Placeholder 2" descr="Incidence measures the number of infections that occurred during a specified time (e.g., year). Diagnoses during a specified time refer to infections among persons who may have been infected for a number of years.&#10;&#10;Incidence estimates can be used to assess changes in characteristics of persons most at risk for acquiring HIV infection.&#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
          <p:cNvSpPr>
            <a:spLocks noGrp="1"/>
          </p:cNvSpPr>
          <p:nvPr>
            <p:ph type="body" sz="quarter" idx="10"/>
          </p:nvPr>
        </p:nvSpPr>
        <p:spPr>
          <a:xfrm>
            <a:off x="609600" y="1115677"/>
            <a:ext cx="10972800" cy="4455584"/>
          </a:xfrm>
        </p:spPr>
        <p:txBody>
          <a:bodyPr/>
          <a:lstStyle/>
          <a:p>
            <a:r>
              <a:rPr lang="en-US" sz="2400" dirty="0"/>
              <a:t>Incidence measures the number of HIV infections that occurred during a specified time (e.g., year).</a:t>
            </a:r>
          </a:p>
          <a:p>
            <a:pPr lvl="1"/>
            <a:r>
              <a:rPr lang="en-US" sz="2400" dirty="0"/>
              <a:t>Diagnoses during a specified time refer to infections among persons who may have been infected for a number of years.</a:t>
            </a:r>
          </a:p>
          <a:p>
            <a:r>
              <a:rPr lang="en-US" sz="2400" dirty="0"/>
              <a:t>Incidence estimates can be used to assess changes in characteristics of persons most at risk for acquiring HIV infection.</a:t>
            </a:r>
          </a:p>
        </p:txBody>
      </p:sp>
    </p:spTree>
    <p:extLst>
      <p:ext uri="{BB962C8B-B14F-4D97-AF65-F5344CB8AC3E}">
        <p14:creationId xmlns:p14="http://schemas.microsoft.com/office/powerpoint/2010/main" val="210634000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52292" y="5967663"/>
            <a:ext cx="10465497" cy="728341"/>
          </a:xfrm>
          <a:prstGeom prst="rect">
            <a:avLst/>
          </a:prstGeom>
          <a:noFill/>
        </p:spPr>
        <p:txBody>
          <a:bodyPr wrap="square" rtlCol="0">
            <a:spAutoFit/>
          </a:bodyPr>
          <a:lstStyle/>
          <a:p>
            <a:r>
              <a:rPr lang="en-US" sz="1333" dirty="0">
                <a:solidFill>
                  <a:srgbClr val="5F5F5F"/>
                </a:solidFill>
                <a:latin typeface="Calibri" panose="020F0502020204030204" pitchFamily="34" charset="0"/>
              </a:rPr>
              <a:t>Note. Estimates were derived from a CD4 depletion model using HIV surveillance data. </a:t>
            </a:r>
            <a:r>
              <a:rPr lang="en-US" sz="1400" dirty="0">
                <a:solidFill>
                  <a:schemeClr val="accent4">
                    <a:lumMod val="75000"/>
                  </a:schemeClr>
                </a:solidFill>
                <a:latin typeface="Calibri" panose="020F0502020204030204" pitchFamily="34" charset="0"/>
              </a:rPr>
              <a:t>Data have been statistically adjusted to account for missing transmission category. </a:t>
            </a:r>
            <a:r>
              <a:rPr lang="en-US" sz="1333" dirty="0">
                <a:solidFill>
                  <a:srgbClr val="5F5F5F"/>
                </a:solidFill>
                <a:latin typeface="Calibri" panose="020F0502020204030204" pitchFamily="34" charset="0"/>
              </a:rPr>
              <a:t>Heterosexual contact is with a person known to have, or be at high risk for, HIV infection. IDU, injection drug use. Estimates for the year 2018 are preliminary and based on deaths reported to CDC through December 2019. </a:t>
            </a:r>
          </a:p>
        </p:txBody>
      </p:sp>
      <p:sp>
        <p:nvSpPr>
          <p:cNvPr id="5" name="Title 1"/>
          <p:cNvSpPr>
            <a:spLocks noGrp="1"/>
          </p:cNvSpPr>
          <p:nvPr>
            <p:ph type="title"/>
          </p:nvPr>
        </p:nvSpPr>
        <p:spPr>
          <a:xfrm>
            <a:off x="609601" y="274640"/>
            <a:ext cx="11025809" cy="880393"/>
          </a:xfrm>
        </p:spPr>
        <p:txBody>
          <a:bodyPr/>
          <a:lstStyle/>
          <a:p>
            <a:pPr algn="ctr">
              <a:lnSpc>
                <a:spcPct val="100000"/>
              </a:lnSpc>
            </a:pPr>
            <a:r>
              <a:rPr lang="en-US" sz="2667" dirty="0"/>
              <a:t>Diagnosed Infection among Persons Aged ≥13 Years Living with Diagnosed or Undiagnosed HIV Infection, by Transmission Category, 2018—United States</a:t>
            </a:r>
          </a:p>
        </p:txBody>
      </p:sp>
      <p:pic>
        <p:nvPicPr>
          <p:cNvPr id="3" name="Content Placeholder 2" descr="This graph presents percentages of persons aged ≥13 years with diagnosed HIV among estimated numbers of persons living with diagnosed or undiagnosed infection in the United States at the end of 2018, by transmission category. The percentage of diagnosed infection was highest among females with infection attributed to injection drug use (94.1%), followed by males with infection attributed to injection drug use (93.1%), males with infection attributed to male-to-male sexual contact and injection drug use (92.1%), females with infection attributed to heterosexual contact (88.3%), males with infection attributed to male-to-male sexual contact (84.1%), and males with infection attributed to heterosexual contact (82.9%). &#10;&#10;Estimates for the year 2018 are preliminary and based on deaths reported to CDC through December 2019. &#10;&#10;Estimates were derived from a CD4 depletion model using HIV surveillance data. Data have been statistically adjusted to account for missing transmission category. Heterosexual contact is with a person known to have, or be at high risk for, HIV infection. IDU, injection drug use.&#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
            <a:extLst>
              <a:ext uri="{FF2B5EF4-FFF2-40B4-BE49-F238E27FC236}">
                <a16:creationId xmlns:a16="http://schemas.microsoft.com/office/drawing/2014/main" id="{70E15C3B-A829-4342-B061-43C3B8D76EF6}"/>
              </a:ext>
            </a:extLst>
          </p:cNvPr>
          <p:cNvPicPr>
            <a:picLocks noGrp="1" noChangeAspect="1"/>
          </p:cNvPicPr>
          <p:nvPr>
            <p:ph idx="1"/>
          </p:nvPr>
        </p:nvPicPr>
        <p:blipFill>
          <a:blip r:embed="rId3"/>
          <a:stretch>
            <a:fillRect/>
          </a:stretch>
        </p:blipFill>
        <p:spPr>
          <a:xfrm>
            <a:off x="1472540" y="1246908"/>
            <a:ext cx="9725891" cy="4595751"/>
          </a:xfrm>
          <a:prstGeom prst="rect">
            <a:avLst/>
          </a:prstGeom>
        </p:spPr>
      </p:pic>
    </p:spTree>
    <p:extLst>
      <p:ext uri="{BB962C8B-B14F-4D97-AF65-F5344CB8AC3E}">
        <p14:creationId xmlns:p14="http://schemas.microsoft.com/office/powerpoint/2010/main" val="420856899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s map presents percentages of persons aged ≥13 years with diagnosed HIV among persons living with diagnosed or undiagnosed infection at the end of 2018 by jurisdiction. Nine jurisdictions (Connecticut, District of Columbia, Hawaii, Maryland, Massachusetts, New Hampshire, New Jersey, New York, Pennsylvania, and Rhode Island) in the lightest shade had the largest percentages (≥87.8) of persons living with diagnosed HIV. &#10;&#10;Estimates for the year 2018 are preliminary and based on deaths reported to CDC through December 2019. Estimates for Alabama, Oklahoma, and South Carolina should be interpreted with caution due to incomplete death ascertainment.&#10;&#10;Estimates were derived from a CD4 depletion model using HIV surveillance data. Estimates with a relative standard error (RSE) of 30%–50% are followed by an asterisk (*) and should be used with caution. Estimates with an RSE of &gt;50% are not shown.&#10;&#10;Estimates for the following jurisdictions should be interpreted with caution because they do not have laws requiring complete reporting of laboratory data or have incomplete reporting. Areas without laws: Idaho, New Jersey, and Pennsylvania. Areas with incomplete  reporting: Arizona, Arkansas, Connecticut (2018 only), Kansas, Kentucky, Nevada (2017 only), Vermont, and Puerto Rico. &#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10;">
            <a:extLst>
              <a:ext uri="{FF2B5EF4-FFF2-40B4-BE49-F238E27FC236}">
                <a16:creationId xmlns:a16="http://schemas.microsoft.com/office/drawing/2014/main" id="{E670FF39-1A64-4808-ABC3-89BB68BDDD46}"/>
              </a:ext>
            </a:extLst>
          </p:cNvPr>
          <p:cNvPicPr>
            <a:picLocks noChangeAspect="1"/>
          </p:cNvPicPr>
          <p:nvPr/>
        </p:nvPicPr>
        <p:blipFill>
          <a:blip r:embed="rId3"/>
          <a:stretch>
            <a:fillRect/>
          </a:stretch>
        </p:blipFill>
        <p:spPr>
          <a:xfrm>
            <a:off x="621317" y="956443"/>
            <a:ext cx="10949365" cy="4999153"/>
          </a:xfrm>
          <a:prstGeom prst="rect">
            <a:avLst/>
          </a:prstGeom>
        </p:spPr>
      </p:pic>
      <p:sp>
        <p:nvSpPr>
          <p:cNvPr id="167" name="TextBox 166"/>
          <p:cNvSpPr txBox="1"/>
          <p:nvPr/>
        </p:nvSpPr>
        <p:spPr>
          <a:xfrm>
            <a:off x="1667263" y="5955596"/>
            <a:ext cx="9968181" cy="1015663"/>
          </a:xfrm>
          <a:prstGeom prst="rect">
            <a:avLst/>
          </a:prstGeom>
          <a:noFill/>
        </p:spPr>
        <p:txBody>
          <a:bodyPr wrap="square" rtlCol="0">
            <a:spAutoFit/>
          </a:bodyPr>
          <a:lstStyle/>
          <a:p>
            <a:pPr marL="0" marR="0" lvl="0" indent="0" algn="l" defTabSz="121917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Note. Estimates were derived from a CD4 depletion model using HIV surveillance data. Estimates for the year 2018 are preliminary and based on deaths reported to CDC through December 2019. Estimates for Alabama, Oklahoma, and South Carolina should be interpreted with caution due to incomplete death ascertainment.</a:t>
            </a:r>
          </a:p>
          <a:p>
            <a:pPr marL="0" marR="0" lvl="0" indent="0" algn="l" defTabSz="121917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30000" noProof="0" dirty="0">
                <a:ln>
                  <a:noFill/>
                </a:ln>
                <a:solidFill>
                  <a:srgbClr val="7F7F7F">
                    <a:lumMod val="75000"/>
                  </a:srgbClr>
                </a:solidFill>
                <a:effectLst/>
                <a:uLnTx/>
                <a:uFillTx/>
                <a:latin typeface="Calibri" panose="020F0502020204030204" pitchFamily="34" charset="0"/>
                <a:ea typeface="+mn-ea"/>
                <a:cs typeface="+mn-cs"/>
              </a:rPr>
              <a:t>†</a:t>
            </a: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Total estimate for the United States does not include data for Puerto Rico.</a:t>
            </a:r>
          </a:p>
          <a:p>
            <a:pPr marL="0" marR="0" lvl="0" indent="0" algn="l" defTabSz="1219170" rtl="0" eaLnBrk="1" fontAlgn="base" latinLnBrk="0" hangingPunct="1">
              <a:lnSpc>
                <a:spcPct val="10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349521" y="493706"/>
            <a:ext cx="11285924" cy="823679"/>
          </a:xfrm>
        </p:spPr>
        <p:txBody>
          <a:bodyPr/>
          <a:lstStyle/>
          <a:p>
            <a:pPr algn="ctr">
              <a:lnSpc>
                <a:spcPct val="100000"/>
              </a:lnSpc>
            </a:pPr>
            <a:r>
              <a:rPr lang="en-US" sz="2667" dirty="0"/>
              <a:t>Diagnosed Infection among Persons Aged ≥13 Years Living with Diagnosed or Undiagnosed HIV Infection, 2018—United States</a:t>
            </a:r>
            <a:br>
              <a:rPr lang="en-US" sz="2667" dirty="0"/>
            </a:br>
            <a:r>
              <a:rPr lang="en-US" sz="2667" dirty="0">
                <a:solidFill>
                  <a:srgbClr val="5F5F5F"/>
                </a:solidFill>
              </a:rPr>
              <a:t>Total = 86.2%</a:t>
            </a:r>
            <a:r>
              <a:rPr lang="en-US" sz="2800" baseline="30000" dirty="0">
                <a:solidFill>
                  <a:srgbClr val="7F7F7F">
                    <a:lumMod val="75000"/>
                  </a:srgbClr>
                </a:solidFill>
              </a:rPr>
              <a:t> †</a:t>
            </a:r>
            <a:endParaRPr lang="en-US" sz="2667" dirty="0">
              <a:solidFill>
                <a:srgbClr val="5F5F5F"/>
              </a:solidFill>
            </a:endParaRPr>
          </a:p>
        </p:txBody>
      </p:sp>
    </p:spTree>
    <p:extLst>
      <p:ext uri="{BB962C8B-B14F-4D97-AF65-F5344CB8AC3E}">
        <p14:creationId xmlns:p14="http://schemas.microsoft.com/office/powerpoint/2010/main" val="18769892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67470"/>
          </a:xfrm>
        </p:spPr>
        <p:txBody>
          <a:bodyPr/>
          <a:lstStyle/>
          <a:p>
            <a:pPr algn="ctr"/>
            <a:r>
              <a:rPr lang="en-US" sz="2670" dirty="0">
                <a:solidFill>
                  <a:srgbClr val="006166"/>
                </a:solidFill>
              </a:rPr>
              <a:t>Estimates of HIV Prevalence</a:t>
            </a:r>
            <a:endParaRPr lang="en-US" sz="2670" dirty="0"/>
          </a:p>
        </p:txBody>
      </p:sp>
      <p:sp>
        <p:nvSpPr>
          <p:cNvPr id="3" name="Text Placeholder 2" descr="Prevalence refers to the number of persons living with HIV at a given time regardless of the time of infection or whether the person has received a diagnosis.&#10;&#10;Prevalence and the percentage of diagnosed infections reflect the number of persons in need of care and treatment services for HIV infection.&#10;&#10;For the calculation of percentage of diagnosed HIV, the numerator is the number of persons aged ≥13 years living with diagnosed HIV infection year-end 2018; the denominator is the estimated number of persons aged ≥13 years living with diagnosed or undiagnosed HIV infection year-end 2018.&#10;&#10;Estimates for the year 2018 are preliminary and based on deaths reported to CDC through December 2019. &#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
          <p:cNvSpPr>
            <a:spLocks noGrp="1"/>
          </p:cNvSpPr>
          <p:nvPr>
            <p:ph type="body" sz="quarter" idx="10"/>
          </p:nvPr>
        </p:nvSpPr>
        <p:spPr>
          <a:xfrm>
            <a:off x="675860" y="984963"/>
            <a:ext cx="10972800" cy="4455584"/>
          </a:xfrm>
        </p:spPr>
        <p:txBody>
          <a:bodyPr/>
          <a:lstStyle/>
          <a:p>
            <a:r>
              <a:rPr lang="en-US" sz="2400" dirty="0"/>
              <a:t>Prevalence refers to the number of persons living with HIV at a given time regardless of the time of infection or whether the person has received a diagnosis.</a:t>
            </a:r>
          </a:p>
          <a:p>
            <a:r>
              <a:rPr lang="en-US" sz="2400" dirty="0"/>
              <a:t>Prevalence and the percentage of diagnosed infections reflect the number of persons in need of care and treatment services for HIV infection.</a:t>
            </a:r>
          </a:p>
          <a:p>
            <a:pPr lvl="0"/>
            <a:r>
              <a:rPr lang="en-US" sz="2400" dirty="0">
                <a:solidFill>
                  <a:srgbClr val="7F7F7F">
                    <a:lumMod val="75000"/>
                  </a:srgbClr>
                </a:solidFill>
              </a:rPr>
              <a:t>Calculation of percentage of diagnosed HIV </a:t>
            </a:r>
          </a:p>
          <a:p>
            <a:pPr lvl="1"/>
            <a:r>
              <a:rPr lang="en-US" sz="2400" dirty="0">
                <a:solidFill>
                  <a:srgbClr val="7F7F7F">
                    <a:lumMod val="75000"/>
                  </a:srgbClr>
                </a:solidFill>
              </a:rPr>
              <a:t>Numerator: Persons aged ≥13 years living with diagnosed HIV infection year-end 2018</a:t>
            </a:r>
          </a:p>
          <a:p>
            <a:pPr lvl="1"/>
            <a:r>
              <a:rPr lang="en-US" sz="2400" dirty="0">
                <a:solidFill>
                  <a:srgbClr val="7F7F7F">
                    <a:lumMod val="75000"/>
                  </a:srgbClr>
                </a:solidFill>
              </a:rPr>
              <a:t>Denominator: Estimated number of persons aged ≥13 years living with diagnosed or undiagnosed HIV infection year-end 2018</a:t>
            </a:r>
          </a:p>
          <a:p>
            <a:r>
              <a:rPr lang="en-US" sz="2400" dirty="0">
                <a:solidFill>
                  <a:srgbClr val="5F5F5F"/>
                </a:solidFill>
              </a:rPr>
              <a:t>Estimates for the year 2018 are preliminary and based on deaths reported to CDC through December 2019. </a:t>
            </a:r>
          </a:p>
          <a:p>
            <a:endParaRPr lang="en-US" dirty="0"/>
          </a:p>
          <a:p>
            <a:endParaRPr lang="en-US" dirty="0"/>
          </a:p>
        </p:txBody>
      </p:sp>
    </p:spTree>
    <p:extLst>
      <p:ext uri="{BB962C8B-B14F-4D97-AF65-F5344CB8AC3E}">
        <p14:creationId xmlns:p14="http://schemas.microsoft.com/office/powerpoint/2010/main" val="41029465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08702"/>
          </a:xfrm>
        </p:spPr>
        <p:txBody>
          <a:bodyPr/>
          <a:lstStyle/>
          <a:p>
            <a:pPr algn="ctr"/>
            <a:r>
              <a:rPr lang="en-US" sz="2670" dirty="0"/>
              <a:t>Reliability Standards</a:t>
            </a:r>
          </a:p>
        </p:txBody>
      </p:sp>
      <p:sp>
        <p:nvSpPr>
          <p:cNvPr id="3" name="Text Placeholder 2" descr="Relative standard errors (RSEs) were calculated for the incidence and prevalence estimates and used to determine reliability.&#10;&#10;All highlights are based on reliable estimates (RSE &lt;30%).&#10;&#10;Estimates with RSEs of 30%–50% are displayed with a footnote that they should be used with caution.&#10;&#10;Estimates with RSEs of &gt;50% are statistically unreliable and thus not shown. &#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
          <p:cNvSpPr>
            <a:spLocks noGrp="1"/>
          </p:cNvSpPr>
          <p:nvPr>
            <p:ph type="body" sz="quarter" idx="10"/>
          </p:nvPr>
        </p:nvSpPr>
        <p:spPr/>
        <p:txBody>
          <a:bodyPr/>
          <a:lstStyle/>
          <a:p>
            <a:r>
              <a:rPr lang="en-US" sz="2400" dirty="0"/>
              <a:t>Relative standard errors (RSEs) were calculated for the incidence and prevalence estimates and used to determine reliability.</a:t>
            </a:r>
          </a:p>
          <a:p>
            <a:r>
              <a:rPr lang="en-US" sz="2400" dirty="0"/>
              <a:t>All highlights are based on reliable estimates (RSE &lt;30%).</a:t>
            </a:r>
          </a:p>
          <a:p>
            <a:r>
              <a:rPr lang="en-US" sz="2400" dirty="0"/>
              <a:t>Estimates with RSEs of 30%–50% are displayed with a footnote that they should be used with caution.</a:t>
            </a:r>
          </a:p>
          <a:p>
            <a:r>
              <a:rPr lang="en-US" sz="2400" dirty="0"/>
              <a:t>Estimates with RSEs of &gt;50% are statistically unreliable and thus are not shown. </a:t>
            </a:r>
          </a:p>
          <a:p>
            <a:pPr marL="0" indent="0">
              <a:buNone/>
            </a:pPr>
            <a:endParaRPr lang="en-US" dirty="0"/>
          </a:p>
        </p:txBody>
      </p:sp>
    </p:spTree>
    <p:extLst>
      <p:ext uri="{BB962C8B-B14F-4D97-AF65-F5344CB8AC3E}">
        <p14:creationId xmlns:p14="http://schemas.microsoft.com/office/powerpoint/2010/main" val="17659292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0710" y="5935824"/>
            <a:ext cx="10502564" cy="1092607"/>
          </a:xfrm>
          <a:prstGeom prst="rect">
            <a:avLst/>
          </a:prstGeom>
          <a:noFill/>
        </p:spPr>
        <p:txBody>
          <a:bodyPr wrap="square" rtlCol="0">
            <a:spAutoFit/>
          </a:bodyPr>
          <a:lstStyle/>
          <a:p>
            <a:pPr>
              <a:defRPr/>
            </a:pPr>
            <a:r>
              <a:rPr kumimoji="0" lang="en-US" sz="13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Note. Estimates were derived from a CD4 depletion model using HIV surveillance data. </a:t>
            </a:r>
            <a:r>
              <a:rPr lang="en-US" sz="1300" dirty="0">
                <a:solidFill>
                  <a:schemeClr val="accent4">
                    <a:lumMod val="75000"/>
                  </a:schemeClr>
                </a:solidFill>
                <a:latin typeface="Calibri" panose="020F0502020204030204" pitchFamily="34" charset="0"/>
              </a:rPr>
              <a:t>Bars indicate the range of the lower and upper bounds of the 95% confidence intervals for the point estimate. </a:t>
            </a:r>
          </a:p>
          <a:p>
            <a:pPr>
              <a:defRPr/>
            </a:pPr>
            <a:r>
              <a:rPr lang="en-US" sz="1300" dirty="0">
                <a:solidFill>
                  <a:schemeClr val="accent4">
                    <a:lumMod val="75000"/>
                  </a:schemeClr>
                </a:solidFill>
                <a:latin typeface="Calibri" panose="020F0502020204030204" pitchFamily="34" charset="0"/>
              </a:rPr>
              <a:t>* Difference from the 2010 estimate was deemed statistically significant (P &lt; .05).</a:t>
            </a:r>
          </a:p>
          <a:p>
            <a:pPr>
              <a:defRPr/>
            </a:pPr>
            <a:endParaRPr lang="en-US" sz="1300" dirty="0">
              <a:solidFill>
                <a:schemeClr val="accent4">
                  <a:lumMod val="75000"/>
                </a:schemeClr>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a:t>
            </a:r>
          </a:p>
        </p:txBody>
      </p:sp>
      <p:sp>
        <p:nvSpPr>
          <p:cNvPr id="6" name="Title 5"/>
          <p:cNvSpPr>
            <a:spLocks noGrp="1"/>
          </p:cNvSpPr>
          <p:nvPr>
            <p:ph type="title"/>
          </p:nvPr>
        </p:nvSpPr>
        <p:spPr>
          <a:xfrm>
            <a:off x="359242" y="79144"/>
            <a:ext cx="11491557" cy="1143000"/>
          </a:xfrm>
        </p:spPr>
        <p:txBody>
          <a:bodyPr/>
          <a:lstStyle/>
          <a:p>
            <a:pPr algn="ctr">
              <a:lnSpc>
                <a:spcPts val="3467"/>
              </a:lnSpc>
            </a:pPr>
            <a:r>
              <a:rPr lang="en-US" sz="2667" dirty="0"/>
              <a:t>Estimated HIV Incidence among Persons Aged ≥13 Years</a:t>
            </a:r>
            <a:br>
              <a:rPr lang="en-US" sz="2667" dirty="0"/>
            </a:br>
            <a:r>
              <a:rPr lang="en-US" sz="2667" dirty="0"/>
              <a:t>2010–2018—United States</a:t>
            </a:r>
          </a:p>
        </p:txBody>
      </p:sp>
      <p:pic>
        <p:nvPicPr>
          <p:cNvPr id="2" name="Picture 1" descr="In the United States, estimated HIV incidence among persons aged ≥13 years decreased (−8%) from 2010 to 2018.&#10; &#10;Estimates were derived from a CD4 depletion model using HIV surveillance data. Estimates are rounded to the nearest 100 for estimates &gt;1,000 and to the nearest 10 for estimates ≤1,000 to reflect model uncertainty.&#10;&#10;Bars indicate the range of the lower and upper bounds of the 95% confidence intervals for the point estimate. &#10;&#10;An asterisk (*) next to the trend line indicates that the difference in the estimate for 2018 from the 2010 estimate was deemed statistically significant (P &lt; .05). Differences that were not statistically significant were deemed ‘stable’.&#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
            <a:extLst>
              <a:ext uri="{FF2B5EF4-FFF2-40B4-BE49-F238E27FC236}">
                <a16:creationId xmlns:a16="http://schemas.microsoft.com/office/drawing/2014/main" id="{46297FD5-9118-4827-BBD8-7133D3EA722D}"/>
              </a:ext>
            </a:extLst>
          </p:cNvPr>
          <p:cNvPicPr>
            <a:picLocks noChangeAspect="1"/>
          </p:cNvPicPr>
          <p:nvPr/>
        </p:nvPicPr>
        <p:blipFill>
          <a:blip r:embed="rId3"/>
          <a:stretch>
            <a:fillRect/>
          </a:stretch>
        </p:blipFill>
        <p:spPr>
          <a:xfrm>
            <a:off x="953578" y="1151946"/>
            <a:ext cx="10284843" cy="4554107"/>
          </a:xfrm>
          <a:prstGeom prst="rect">
            <a:avLst/>
          </a:prstGeom>
        </p:spPr>
      </p:pic>
    </p:spTree>
    <p:extLst>
      <p:ext uri="{BB962C8B-B14F-4D97-AF65-F5344CB8AC3E}">
        <p14:creationId xmlns:p14="http://schemas.microsoft.com/office/powerpoint/2010/main" val="16356779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73741" y="5985255"/>
            <a:ext cx="10502564" cy="492443"/>
          </a:xfrm>
          <a:prstGeom prst="rect">
            <a:avLst/>
          </a:prstGeom>
          <a:noFill/>
        </p:spPr>
        <p:txBody>
          <a:bodyPr wrap="square" rtlCol="0">
            <a:spAutoFit/>
          </a:bodyPr>
          <a:lstStyle/>
          <a:p>
            <a:pPr lvl="0">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a:t>
            </a:r>
          </a:p>
          <a:p>
            <a:pPr>
              <a:defRPr/>
            </a:pPr>
            <a:r>
              <a:rPr lang="en-US" sz="1300" dirty="0">
                <a:solidFill>
                  <a:schemeClr val="accent4">
                    <a:lumMod val="75000"/>
                  </a:schemeClr>
                </a:solidFill>
                <a:latin typeface="Calibri" panose="020F0502020204030204" pitchFamily="34" charset="0"/>
              </a:rPr>
              <a:t>* Difference from the 2010 estimate was deemed statistically significant (P &lt; .05).</a:t>
            </a:r>
            <a:endPar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endParaRPr>
          </a:p>
        </p:txBody>
      </p:sp>
      <p:sp>
        <p:nvSpPr>
          <p:cNvPr id="6" name="Title 5"/>
          <p:cNvSpPr>
            <a:spLocks noGrp="1"/>
          </p:cNvSpPr>
          <p:nvPr>
            <p:ph type="title"/>
          </p:nvPr>
        </p:nvSpPr>
        <p:spPr>
          <a:xfrm>
            <a:off x="359242" y="79144"/>
            <a:ext cx="11491557" cy="1143000"/>
          </a:xfrm>
        </p:spPr>
        <p:txBody>
          <a:bodyPr/>
          <a:lstStyle/>
          <a:p>
            <a:pPr algn="ctr">
              <a:lnSpc>
                <a:spcPts val="3467"/>
              </a:lnSpc>
            </a:pPr>
            <a:r>
              <a:rPr lang="en-US" sz="2667" dirty="0"/>
              <a:t>Estimated HIV Incidence among Persons Aged ≥13 Years, by Sex at Birth </a:t>
            </a:r>
            <a:br>
              <a:rPr lang="en-US" sz="2667" dirty="0"/>
            </a:br>
            <a:r>
              <a:rPr lang="en-US" sz="2667" dirty="0"/>
              <a:t>2010–2018—United States</a:t>
            </a:r>
          </a:p>
        </p:txBody>
      </p:sp>
      <p:pic>
        <p:nvPicPr>
          <p:cNvPr id="2" name="Picture 1" descr="This slide presents estimated HIV incidence among persons ≥13 years in the United States from 2010 through 2018, by sex at birth. &#10;&#10;The annual number of HIV infections among persons aged ≥13 years in 2018, compared with 2010, decreased among females (−16%), but remained stable among males.  &#10;&#10;In 2018, of the estimated 36,400 HIV infections among persons aged ≥13 years, 82% were among males and 18% were among females. &#10; &#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8 from the 2010 estimate was deemed statistically significant (P &lt; .05). Differences that were not statistically significant were deemed ‘stable’.&#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10;&#10;">
            <a:extLst>
              <a:ext uri="{FF2B5EF4-FFF2-40B4-BE49-F238E27FC236}">
                <a16:creationId xmlns:a16="http://schemas.microsoft.com/office/drawing/2014/main" id="{45C97C06-D066-4A89-BF78-654346FBD51A}"/>
              </a:ext>
            </a:extLst>
          </p:cNvPr>
          <p:cNvPicPr>
            <a:picLocks noChangeAspect="1"/>
          </p:cNvPicPr>
          <p:nvPr/>
        </p:nvPicPr>
        <p:blipFill>
          <a:blip r:embed="rId3"/>
          <a:stretch>
            <a:fillRect/>
          </a:stretch>
        </p:blipFill>
        <p:spPr>
          <a:xfrm>
            <a:off x="1288887" y="1133657"/>
            <a:ext cx="9614225" cy="4590686"/>
          </a:xfrm>
          <a:prstGeom prst="rect">
            <a:avLst/>
          </a:prstGeom>
        </p:spPr>
      </p:pic>
    </p:spTree>
    <p:extLst>
      <p:ext uri="{BB962C8B-B14F-4D97-AF65-F5344CB8AC3E}">
        <p14:creationId xmlns:p14="http://schemas.microsoft.com/office/powerpoint/2010/main" val="22582101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473741" y="6165959"/>
            <a:ext cx="10502564" cy="492443"/>
          </a:xfrm>
          <a:prstGeom prst="rect">
            <a:avLst/>
          </a:prstGeom>
          <a:noFill/>
        </p:spPr>
        <p:txBody>
          <a:bodyPr wrap="square" rtlCol="0">
            <a:spAutoFit/>
          </a:bodyPr>
          <a:lstStyle/>
          <a:p>
            <a:pPr lvl="0">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 Difference from the 2010 estimate was deemed statistically significant (P &lt; .05).</a:t>
            </a:r>
          </a:p>
        </p:txBody>
      </p:sp>
      <p:sp>
        <p:nvSpPr>
          <p:cNvPr id="2" name="Title 1"/>
          <p:cNvSpPr>
            <a:spLocks noGrp="1"/>
          </p:cNvSpPr>
          <p:nvPr>
            <p:ph type="title"/>
          </p:nvPr>
        </p:nvSpPr>
        <p:spPr>
          <a:xfrm>
            <a:off x="634744" y="-7711"/>
            <a:ext cx="10972800" cy="1143000"/>
          </a:xfrm>
        </p:spPr>
        <p:txBody>
          <a:bodyPr/>
          <a:lstStyle/>
          <a:p>
            <a:pPr algn="ctr">
              <a:lnSpc>
                <a:spcPts val="3467"/>
              </a:lnSpc>
            </a:pPr>
            <a:r>
              <a:rPr lang="en-US" sz="2667" dirty="0"/>
              <a:t>Estimated HIV Incidence among Persons Aged ≥13 Years, by Age </a:t>
            </a:r>
            <a:br>
              <a:rPr lang="en-US" sz="2667" dirty="0"/>
            </a:br>
            <a:r>
              <a:rPr lang="en-US" sz="2667" dirty="0"/>
              <a:t>2010–2018—United States</a:t>
            </a:r>
          </a:p>
        </p:txBody>
      </p:sp>
      <p:pic>
        <p:nvPicPr>
          <p:cNvPr id="4" name="Picture 3" descr="This slide presents estimated HIV incidence among persons ≥13 years in the United States from 2010 through 2018, by age. &#10;&#10;The annual number of HIV infections in 2018, compared with 2010, increased among persons aged 25–34 years (37%), but decreased among persons aged 13–24 years (−42%) and 45–54 years (−30%).  The number of infections in 2010 and 2018 remained stable among persons aged 35–44 and ≥55 years.&#10;&#10;In 2018, persons aged 25–34 years accounted for the largest percentage (40%) of HIV infections; whereas, persons aged ≥55 years accounted for the smallest percentage (9%) of HIV infections.&#10;&#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8 from the 2010 estimate was deemed statistically significant (P &lt; .05). Differences that were not statistically significant were deemed ‘stable’.&#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10;&#10;&#10;&#10;">
            <a:extLst>
              <a:ext uri="{FF2B5EF4-FFF2-40B4-BE49-F238E27FC236}">
                <a16:creationId xmlns:a16="http://schemas.microsoft.com/office/drawing/2014/main" id="{DFB1E460-B44D-4D0B-BF91-E3B3940E6A80}"/>
              </a:ext>
            </a:extLst>
          </p:cNvPr>
          <p:cNvPicPr>
            <a:picLocks noChangeAspect="1"/>
          </p:cNvPicPr>
          <p:nvPr/>
        </p:nvPicPr>
        <p:blipFill>
          <a:blip r:embed="rId3"/>
          <a:stretch>
            <a:fillRect/>
          </a:stretch>
        </p:blipFill>
        <p:spPr>
          <a:xfrm>
            <a:off x="1459590" y="1045257"/>
            <a:ext cx="9272820" cy="4767485"/>
          </a:xfrm>
          <a:prstGeom prst="rect">
            <a:avLst/>
          </a:prstGeom>
        </p:spPr>
      </p:pic>
    </p:spTree>
    <p:extLst>
      <p:ext uri="{BB962C8B-B14F-4D97-AF65-F5344CB8AC3E}">
        <p14:creationId xmlns:p14="http://schemas.microsoft.com/office/powerpoint/2010/main" val="30313794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73741" y="5899191"/>
            <a:ext cx="10502564" cy="692497"/>
          </a:xfrm>
          <a:prstGeom prst="rect">
            <a:avLst/>
          </a:prstGeom>
          <a:noFill/>
        </p:spPr>
        <p:txBody>
          <a:bodyPr wrap="square" rtlCol="0">
            <a:spAutoFit/>
          </a:bodyPr>
          <a:lstStyle/>
          <a:p>
            <a:pPr lvl="0">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Hispanics/Latinos can be of any race.</a:t>
            </a:r>
            <a:endPar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300" dirty="0">
                <a:solidFill>
                  <a:schemeClr val="accent4">
                    <a:lumMod val="75000"/>
                  </a:schemeClr>
                </a:solidFill>
                <a:latin typeface="Calibri" panose="020F0502020204030204" pitchFamily="34" charset="0"/>
              </a:rPr>
              <a:t>* 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p>
          <a:p>
            <a:pPr lvl="0">
              <a:defRPr/>
            </a:pPr>
            <a:r>
              <a:rPr lang="en-US" sz="1300" dirty="0">
                <a:solidFill>
                  <a:schemeClr val="accent4">
                    <a:lumMod val="75000"/>
                  </a:schemeClr>
                </a:solidFill>
                <a:latin typeface="Calibri" panose="020F0502020204030204" pitchFamily="34" charset="0"/>
              </a:rPr>
              <a:t>† Estimates should be used with caution; relative standard errors are 30%–50% .</a:t>
            </a:r>
            <a:endPar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endParaRPr>
          </a:p>
        </p:txBody>
      </p:sp>
      <p:sp>
        <p:nvSpPr>
          <p:cNvPr id="6" name="Title 5"/>
          <p:cNvSpPr>
            <a:spLocks noGrp="1"/>
          </p:cNvSpPr>
          <p:nvPr>
            <p:ph type="title"/>
          </p:nvPr>
        </p:nvSpPr>
        <p:spPr>
          <a:xfrm>
            <a:off x="85064" y="240504"/>
            <a:ext cx="11981275" cy="1267965"/>
          </a:xfrm>
        </p:spPr>
        <p:txBody>
          <a:bodyPr/>
          <a:lstStyle/>
          <a:p>
            <a:pPr algn="ctr">
              <a:lnSpc>
                <a:spcPts val="3467"/>
              </a:lnSpc>
            </a:pPr>
            <a:r>
              <a:rPr lang="en-US" sz="2667" dirty="0"/>
              <a:t>Estimated HIV Incidence among Persons Aged ≥13 Years, by Race/Ethnicity  </a:t>
            </a:r>
            <a:br>
              <a:rPr lang="en-US" sz="2667" dirty="0"/>
            </a:br>
            <a:r>
              <a:rPr lang="en-US" sz="2667" dirty="0"/>
              <a:t>2010–2018—United States</a:t>
            </a:r>
            <a:br>
              <a:rPr lang="en-US" sz="3200" dirty="0"/>
            </a:br>
            <a:endParaRPr lang="en-US" sz="3200" dirty="0"/>
          </a:p>
        </p:txBody>
      </p:sp>
      <p:pic>
        <p:nvPicPr>
          <p:cNvPr id="3" name="Picture 2" descr="This slide presents estimated HIV incidence among persons ≥13 years in the United States from 2010 through 2018, by race/ethnicity. &#10;&#10;From 2010 through 2018, blacks/African Americans accounted for the highest number of HIV infections each year in the United States. &#10;&#10;The annual number of HIV infections in 2018, compared with 2010, decreased among blacks/African Americans (−12%), whites (−14%), and persons of multiple races (−49%). The annual number of infections remained stable for Hispanics/Latinos and Asians.&#10;&#10;In 2018, 42% of HIV infections were among blacks/African Americans, 28% among Hispanics/Latinos, 25% among whites, 3% among persons of multiple races, 2% among Asians, and less than 1% for American Indians/Alaska Natives.&#10;&#10;Estimates were derived from a CD4 depletion model using HIV surveillance data. Estimates are rounded to the nearest 100 for estimates &gt;1,000 and to the nearest 10 for estimates ≤1,000 to reflect model uncertainty.&#10;&#10;Hispanics/Latinos can be of any race.&#10;&#10;An asterisk (*) next to the trend line indicates that the difference in the estimate for 2018 from the 2010 estimate was deemed statistically significant (P &lt; .05). Differences that were not statistically significant were deemed ‘stable’.&#10;&#10;Estimates for American Indians/Alaska Natives should be used with caution because the RSEs are 30%–50%.&#10;&#10;Estimates are not provided for Native Hawaiians/other Pacific Islanders because the RSEs are &gt;50%.&#10;&#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
            <a:extLst>
              <a:ext uri="{FF2B5EF4-FFF2-40B4-BE49-F238E27FC236}">
                <a16:creationId xmlns:a16="http://schemas.microsoft.com/office/drawing/2014/main" id="{B246CBBE-74FD-4768-9060-F814CDF90D6B}"/>
              </a:ext>
            </a:extLst>
          </p:cNvPr>
          <p:cNvPicPr>
            <a:picLocks noChangeAspect="1"/>
          </p:cNvPicPr>
          <p:nvPr/>
        </p:nvPicPr>
        <p:blipFill>
          <a:blip r:embed="rId3"/>
          <a:stretch>
            <a:fillRect/>
          </a:stretch>
        </p:blipFill>
        <p:spPr>
          <a:xfrm>
            <a:off x="1121233" y="1087933"/>
            <a:ext cx="9949534" cy="4682134"/>
          </a:xfrm>
          <a:prstGeom prst="rect">
            <a:avLst/>
          </a:prstGeom>
        </p:spPr>
      </p:pic>
    </p:spTree>
    <p:extLst>
      <p:ext uri="{BB962C8B-B14F-4D97-AF65-F5344CB8AC3E}">
        <p14:creationId xmlns:p14="http://schemas.microsoft.com/office/powerpoint/2010/main" val="249772966"/>
      </p:ext>
    </p:extLst>
  </p:cSld>
  <p:clrMapOvr>
    <a:masterClrMapping/>
  </p:clrMapOvr>
  <p:transition>
    <p:fade/>
  </p:transition>
</p:sld>
</file>

<file path=ppt/theme/theme1.xml><?xml version="1.0" encoding="utf-8"?>
<a:theme xmlns:a="http://schemas.openxmlformats.org/drawingml/2006/main" name="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2.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280B11AB954C44BB2ADB61C885D152" ma:contentTypeVersion="5" ma:contentTypeDescription="Create a new document." ma:contentTypeScope="" ma:versionID="8ebcd5f604a07a9e81a33eb71374a2e3">
  <xsd:schema xmlns:xsd="http://www.w3.org/2001/XMLSchema" xmlns:xs="http://www.w3.org/2001/XMLSchema" xmlns:p="http://schemas.microsoft.com/office/2006/metadata/properties" xmlns:ns3="86765d95-7958-4d60-b35d-769de0760221" xmlns:ns4="dde2d2aa-043b-4580-afc4-8c4886710735" targetNamespace="http://schemas.microsoft.com/office/2006/metadata/properties" ma:root="true" ma:fieldsID="71a04ba08b775a2b747fa28f9a1ec263" ns3:_="" ns4:_="">
    <xsd:import namespace="86765d95-7958-4d60-b35d-769de0760221"/>
    <xsd:import namespace="dde2d2aa-043b-4580-afc4-8c48867107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765d95-7958-4d60-b35d-769de0760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e2d2aa-043b-4580-afc4-8c48867107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D1FBCD-CF84-49BC-A46C-0B4CED656045}">
  <ds:schemaRefs>
    <ds:schemaRef ds:uri="http://schemas.microsoft.com/sharepoint/v3/contenttype/forms"/>
  </ds:schemaRefs>
</ds:datastoreItem>
</file>

<file path=customXml/itemProps2.xml><?xml version="1.0" encoding="utf-8"?>
<ds:datastoreItem xmlns:ds="http://schemas.openxmlformats.org/officeDocument/2006/customXml" ds:itemID="{CE08FA32-FE53-4545-AC0F-29DA2A4C1E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765d95-7958-4d60-b35d-769de0760221"/>
    <ds:schemaRef ds:uri="dde2d2aa-043b-4580-afc4-8c4886710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26EF46-E65A-442C-A2EE-C0322B04155B}">
  <ds:schemaRefs>
    <ds:schemaRef ds:uri="dde2d2aa-043b-4580-afc4-8c4886710735"/>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86765d95-7958-4d60-b35d-769de0760221"/>
    <ds:schemaRef ds:uri="http://purl.org/dc/dcmityp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14503</TotalTime>
  <Words>8269</Words>
  <Application>Microsoft Office PowerPoint</Application>
  <PresentationFormat>Widescreen</PresentationFormat>
  <Paragraphs>516</Paragraphs>
  <Slides>31</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Courier New</vt:lpstr>
      <vt:lpstr>Myriad Web Pro</vt:lpstr>
      <vt:lpstr>Wingdings</vt:lpstr>
      <vt:lpstr>Theme1</vt:lpstr>
      <vt:lpstr>NCEH_ATSDR_combined</vt:lpstr>
      <vt:lpstr>Estimated HIV Incidence and Prevalence in the United States, 2010–2018</vt:lpstr>
      <vt:lpstr>Estimates of HIV Incidence and Prevalence  </vt:lpstr>
      <vt:lpstr>Estimates of HIV Incidence </vt:lpstr>
      <vt:lpstr>Estimates of HIV Prevalence</vt:lpstr>
      <vt:lpstr>Reliability Standards</vt:lpstr>
      <vt:lpstr>Estimated HIV Incidence among Persons Aged ≥13 Years 2010–2018—United States</vt:lpstr>
      <vt:lpstr>Estimated HIV Incidence among Persons Aged ≥13 Years, by Sex at Birth  2010–2018—United States</vt:lpstr>
      <vt:lpstr>Estimated HIV Incidence among Persons Aged ≥13 Years, by Age  2010–2018—United States</vt:lpstr>
      <vt:lpstr>Estimated HIV Incidence among Persons Aged ≥13 Years, by Race/Ethnicity   2010–2018—United States </vt:lpstr>
      <vt:lpstr>Estimated HIV Incidence among Persons Aged ≥13 Years, by Transmission Category 2010–2018—United States</vt:lpstr>
      <vt:lpstr>Estimated HIV Incidence among Males Aged ≥13 Years  by Race/Ethnicity, 2010–2018—United States </vt:lpstr>
      <vt:lpstr>Estimated HIV Incidence among Females Aged ≥13 Years  by Race/Ethnicity, 2010–2018—United States </vt:lpstr>
      <vt:lpstr>Estimated HIV Incidence among Black/African American Males Aged ≥13 Years, by Age, 2010–2018—United States</vt:lpstr>
      <vt:lpstr>Estimated HIV Incidence among Black/African American Females Aged ≥13 Years, by Age, 2010–2018—United States</vt:lpstr>
      <vt:lpstr>Estimated HIV Incidence among Hispanic/Latino Males Aged ≥13 Years  by Age, 2010–2018—United States</vt:lpstr>
      <vt:lpstr>Estimated HIV Incidence among White Males Aged ≥13 Years  by Age, 2010–2018—United States</vt:lpstr>
      <vt:lpstr>Estimated HIV Incidence and Population among Persons Aged ≥13 Years  by Race/Ethnicity, 2018—United States</vt:lpstr>
      <vt:lpstr>Estimated HIV Incidence among Females Aged ≥13 Years  by Transmission Category, 2010–2018—United States</vt:lpstr>
      <vt:lpstr>Estimated HIV Incidence among Males Aged ≥13 Years  by Transmission Category, 2010–2018—United States</vt:lpstr>
      <vt:lpstr>Estimated HIV Incidence among Men Who Have Sex with Men Aged ≥13 Years by Race/Ethnicity, 2010–2018—United States </vt:lpstr>
      <vt:lpstr>Estimated HIV Incidence among Men who Have Sex with Men Aged ≥13 Years by Age, 2010–2018—United States</vt:lpstr>
      <vt:lpstr>Estimated HIV Incidence among Black/African American Men who Have Sex with Men Aged ≥13 Years, by Age, 2010–2018—United States</vt:lpstr>
      <vt:lpstr>Estimated HIV Incidence among Hispanic/Latino Men who Have Sex with Men Aged ≥13 Years, by Age, 2010–2018—United States</vt:lpstr>
      <vt:lpstr>Estimated HIV Incidence among White Men who Have Sex with Men Aged ≥13 Years, by Age, 2010–2018—United States</vt:lpstr>
      <vt:lpstr>Estimated HIV Incidence among Persons Aged ≥13 Years, by Area of Residence 2018—United States Total = 36,400†</vt:lpstr>
      <vt:lpstr>Estimated HIV Prevalence among Persons Aged ≥13 years, by Area of Residence 2018—United States Total = 1,173,900†</vt:lpstr>
      <vt:lpstr>Diagnosed Infection among Persons Aged ≥13 Years Living with Diagnosed or Undiagnosed HIV Infection, by Sex, 2018—United States</vt:lpstr>
      <vt:lpstr>Diagnosed Infection among Persons Aged ≥13 Years Living with Diagnosed or Undiagnosed HIV Infection, by Age, 2018—United States</vt:lpstr>
      <vt:lpstr>Diagnosed Infection among Persons Aged ≥13 Years Living with Diagnosed or Undiagnosed HIV Infection, by Race/Ethnicity, 2018—United States</vt:lpstr>
      <vt:lpstr>Diagnosed Infection among Persons Aged ≥13 Years Living with Diagnosed or Undiagnosed HIV Infection, by Transmission Category, 2018—United States</vt:lpstr>
      <vt:lpstr>Diagnosed Infection among Persons Aged ≥13 Years Living with Diagnosed or Undiagnosed HIV Infection, 2018—United States Total = 86.2% †</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Estimated HIV Incidence and Prevalence in the United States, 2010–2015</dc:title>
  <dc:creator>lxl9</dc:creator>
  <cp:lastModifiedBy>Satcher Johnson, Anna (CDC/DDID/NCHHSTP/DHPSE)</cp:lastModifiedBy>
  <cp:revision>815</cp:revision>
  <cp:lastPrinted>2019-01-24T21:42:06Z</cp:lastPrinted>
  <dcterms:created xsi:type="dcterms:W3CDTF">2017-11-27T22:36:42Z</dcterms:created>
  <dcterms:modified xsi:type="dcterms:W3CDTF">2020-04-27T12:19:44Z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0x010100B0280B11AB954C44BB2ADB61C885D152</vt:lpwstr>
  </property>
</Properties>
</file>