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4"/>
  </p:notesMasterIdLst>
  <p:sldIdLst>
    <p:sldId id="257" r:id="rId3"/>
    <p:sldId id="274" r:id="rId4"/>
    <p:sldId id="278" r:id="rId5"/>
    <p:sldId id="275" r:id="rId6"/>
    <p:sldId id="299" r:id="rId7"/>
    <p:sldId id="301" r:id="rId8"/>
    <p:sldId id="258" r:id="rId9"/>
    <p:sldId id="260" r:id="rId10"/>
    <p:sldId id="261" r:id="rId11"/>
    <p:sldId id="262" r:id="rId12"/>
    <p:sldId id="266" r:id="rId13"/>
    <p:sldId id="267" r:id="rId14"/>
    <p:sldId id="282" r:id="rId15"/>
    <p:sldId id="291" r:id="rId16"/>
    <p:sldId id="296" r:id="rId17"/>
    <p:sldId id="292" r:id="rId18"/>
    <p:sldId id="298" r:id="rId19"/>
    <p:sldId id="268" r:id="rId20"/>
    <p:sldId id="281" r:id="rId21"/>
    <p:sldId id="287" r:id="rId22"/>
    <p:sldId id="286" r:id="rId23"/>
    <p:sldId id="293" r:id="rId24"/>
    <p:sldId id="294" r:id="rId25"/>
    <p:sldId id="295" r:id="rId26"/>
    <p:sldId id="288" r:id="rId27"/>
    <p:sldId id="289" r:id="rId28"/>
    <p:sldId id="269" r:id="rId29"/>
    <p:sldId id="270" r:id="rId30"/>
    <p:sldId id="271" r:id="rId31"/>
    <p:sldId id="272" r:id="rId32"/>
    <p:sldId id="300"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ley, Laurie (CDC/DDID/NCHHSTP/DHPSE)" initials="LL(" lastIdx="20" clrIdx="0">
    <p:extLst>
      <p:ext uri="{19B8F6BF-5375-455C-9EA6-DF929625EA0E}">
        <p15:presenceInfo xmlns:p15="http://schemas.microsoft.com/office/powerpoint/2012/main" userId="S-1-5-21-1207783550-2075000910-922709458-177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8F"/>
    <a:srgbClr val="04A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67229" autoAdjust="0"/>
  </p:normalViewPr>
  <p:slideViewPr>
    <p:cSldViewPr snapToGrid="0">
      <p:cViewPr varScale="1">
        <p:scale>
          <a:sx n="75" d="100"/>
          <a:sy n="75" d="100"/>
        </p:scale>
        <p:origin x="1338"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0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D44788-9B54-4307-86DE-2976635FBDAC}" type="datetimeFigureOut">
              <a:rPr lang="en-US" smtClean="0"/>
              <a:t>2/20/2019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EF336F-AD24-4EEE-A160-3D96E2132122}" type="slidenum">
              <a:rPr lang="en-US" smtClean="0"/>
              <a:t>‹#›</a:t>
            </a:fld>
            <a:endParaRPr lang="en-US"/>
          </a:p>
        </p:txBody>
      </p:sp>
    </p:spTree>
    <p:extLst>
      <p:ext uri="{BB962C8B-B14F-4D97-AF65-F5344CB8AC3E}">
        <p14:creationId xmlns:p14="http://schemas.microsoft.com/office/powerpoint/2010/main" val="53683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smtClean="0"/>
              <a:t>Estimated HIV Incidence and Prevalence in the United States, 2010–2016</a:t>
            </a:r>
            <a:endParaRPr lang="en-US" dirty="0"/>
          </a:p>
          <a:p>
            <a:endParaRPr lang="en-US" dirty="0" smtClean="0"/>
          </a:p>
          <a:p>
            <a:r>
              <a:rPr lang="en-US" dirty="0" smtClean="0"/>
              <a:t>For </a:t>
            </a:r>
            <a:r>
              <a:rPr lang="en-US" dirty="0"/>
              <a:t>all slides in this series, the following notes apply:</a:t>
            </a:r>
          </a:p>
          <a:p>
            <a:r>
              <a:rPr lang="en-US" dirty="0"/>
              <a:t> </a:t>
            </a:r>
          </a:p>
          <a:p>
            <a:pPr defTabSz="931774" fontAlgn="base">
              <a:spcBef>
                <a:spcPct val="30000"/>
              </a:spcBef>
              <a:spcAft>
                <a:spcPct val="0"/>
              </a:spcAft>
              <a:defRPr/>
            </a:pPr>
            <a:r>
              <a:rPr lang="en-US" dirty="0"/>
              <a:t>All data in this report (except numbers of diagnosed cases) are estimated (i.e., have been statistically adjusted).</a:t>
            </a:r>
          </a:p>
          <a:p>
            <a:pPr defTabSz="931774" fontAlgn="base">
              <a:spcBef>
                <a:spcPct val="30000"/>
              </a:spcBef>
              <a:spcAft>
                <a:spcPct val="0"/>
              </a:spcAft>
              <a:defRPr/>
            </a:pPr>
            <a:endParaRPr lang="en-US" dirty="0"/>
          </a:p>
          <a:p>
            <a:r>
              <a:rPr lang="en-US" dirty="0" smtClean="0"/>
              <a:t>Estimates of HIV incidence and persons</a:t>
            </a:r>
            <a:r>
              <a:rPr lang="en-US" baseline="0" dirty="0" smtClean="0"/>
              <a:t> living with HIV infection (diagnosed and undiagnosed) </a:t>
            </a:r>
            <a:r>
              <a:rPr lang="en-US" dirty="0" smtClean="0"/>
              <a:t>were based on HIV surveillance</a:t>
            </a:r>
            <a:r>
              <a:rPr lang="en-US" baseline="0" dirty="0" smtClean="0"/>
              <a:t> data from the 50 states and the District of Columbia for persons aged ≥13 years. Numbers of persons aged ≥13 years living with diagnosed infection are reported numbers, not estimates. These numbers are based on diagnosed cases with vital status information </a:t>
            </a:r>
            <a:r>
              <a:rPr lang="en-US" dirty="0" smtClean="0"/>
              <a:t>reported to CDC through</a:t>
            </a:r>
            <a:r>
              <a:rPr lang="en-US" baseline="0" dirty="0" smtClean="0"/>
              <a:t> June 2018. </a:t>
            </a:r>
          </a:p>
          <a:p>
            <a:endParaRPr lang="en-US" baseline="0" dirty="0" smtClean="0"/>
          </a:p>
          <a:p>
            <a:pPr defTabSz="931774" fontAlgn="base">
              <a:spcBef>
                <a:spcPct val="30000"/>
              </a:spcBef>
              <a:spcAft>
                <a:spcPct val="0"/>
              </a:spcAft>
              <a:defRPr/>
            </a:pPr>
            <a:r>
              <a:rPr lang="en-US" dirty="0" smtClean="0"/>
              <a:t>Differences </a:t>
            </a:r>
            <a:r>
              <a:rPr lang="en-US" dirty="0"/>
              <a:t>in estimated numbers of HIV infections for the years 2010 and </a:t>
            </a:r>
            <a:r>
              <a:rPr lang="en-US" dirty="0" smtClean="0"/>
              <a:t>2016 </a:t>
            </a:r>
            <a:r>
              <a:rPr lang="en-US" dirty="0"/>
              <a:t>were assessed by the </a:t>
            </a:r>
            <a:r>
              <a:rPr lang="en-US" i="1" dirty="0"/>
              <a:t>z </a:t>
            </a:r>
            <a:r>
              <a:rPr lang="en-US" dirty="0"/>
              <a:t>test. Differences were deemed statistically significant when P &lt;.05</a:t>
            </a:r>
            <a:r>
              <a:rPr lang="en-US" dirty="0" smtClean="0"/>
              <a:t>. </a:t>
            </a:r>
            <a:r>
              <a:rPr lang="en-US" sz="1200" kern="1200" dirty="0" smtClean="0">
                <a:solidFill>
                  <a:schemeClr val="tx1"/>
                </a:solidFill>
                <a:effectLst/>
                <a:latin typeface="+mn-lt"/>
                <a:ea typeface="+mn-ea"/>
                <a:cs typeface="+mn-cs"/>
              </a:rPr>
              <a:t>Differences that were not statistically significant were deemed ‘stable’.</a:t>
            </a:r>
            <a:endParaRPr lang="en-US" dirty="0"/>
          </a:p>
          <a:p>
            <a:pPr defTabSz="931774" fontAlgn="base">
              <a:spcBef>
                <a:spcPct val="30000"/>
              </a:spcBef>
              <a:spcAft>
                <a:spcPct val="0"/>
              </a:spcAft>
              <a:defRPr/>
            </a:pPr>
            <a:endParaRPr lang="en-US" dirty="0" smtClean="0"/>
          </a:p>
          <a:p>
            <a:pPr defTabSz="931774" fontAlgn="base">
              <a:spcBef>
                <a:spcPct val="30000"/>
              </a:spcBef>
              <a:spcAft>
                <a:spcPct val="0"/>
              </a:spcAf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a:p>
            <a:endParaRPr lang="en-US" dirty="0"/>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736" indent="-280667">
              <a:defRPr>
                <a:solidFill>
                  <a:schemeClr val="tx1"/>
                </a:solidFill>
                <a:latin typeface="Myriad Web Pro" panose="020B0503030403020204" pitchFamily="34" charset="0"/>
              </a:defRPr>
            </a:lvl2pPr>
            <a:lvl3pPr marL="1122671" indent="-224535">
              <a:defRPr>
                <a:solidFill>
                  <a:schemeClr val="tx1"/>
                </a:solidFill>
                <a:latin typeface="Myriad Web Pro" panose="020B0503030403020204" pitchFamily="34" charset="0"/>
              </a:defRPr>
            </a:lvl3pPr>
            <a:lvl4pPr marL="1571739" indent="-224535">
              <a:defRPr>
                <a:solidFill>
                  <a:schemeClr val="tx1"/>
                </a:solidFill>
                <a:latin typeface="Myriad Web Pro" panose="020B0503030403020204" pitchFamily="34" charset="0"/>
              </a:defRPr>
            </a:lvl4pPr>
            <a:lvl5pPr marL="2020807" indent="-224535">
              <a:defRPr>
                <a:solidFill>
                  <a:schemeClr val="tx1"/>
                </a:solidFill>
                <a:latin typeface="Myriad Web Pro" panose="020B0503030403020204" pitchFamily="34" charset="0"/>
              </a:defRPr>
            </a:lvl5pPr>
            <a:lvl6pPr marL="2469876" indent="-224535" fontAlgn="base">
              <a:spcBef>
                <a:spcPct val="0"/>
              </a:spcBef>
              <a:spcAft>
                <a:spcPct val="0"/>
              </a:spcAft>
              <a:defRPr>
                <a:solidFill>
                  <a:schemeClr val="tx1"/>
                </a:solidFill>
                <a:latin typeface="Myriad Web Pro" panose="020B0503030403020204" pitchFamily="34" charset="0"/>
              </a:defRPr>
            </a:lvl6pPr>
            <a:lvl7pPr marL="2918944" indent="-224535" fontAlgn="base">
              <a:spcBef>
                <a:spcPct val="0"/>
              </a:spcBef>
              <a:spcAft>
                <a:spcPct val="0"/>
              </a:spcAft>
              <a:defRPr>
                <a:solidFill>
                  <a:schemeClr val="tx1"/>
                </a:solidFill>
                <a:latin typeface="Myriad Web Pro" panose="020B0503030403020204" pitchFamily="34" charset="0"/>
              </a:defRPr>
            </a:lvl7pPr>
            <a:lvl8pPr marL="3368012" indent="-224535" fontAlgn="base">
              <a:spcBef>
                <a:spcPct val="0"/>
              </a:spcBef>
              <a:spcAft>
                <a:spcPct val="0"/>
              </a:spcAft>
              <a:defRPr>
                <a:solidFill>
                  <a:schemeClr val="tx1"/>
                </a:solidFill>
                <a:latin typeface="Myriad Web Pro" panose="020B0503030403020204" pitchFamily="34" charset="0"/>
              </a:defRPr>
            </a:lvl8pPr>
            <a:lvl9pPr marL="3817080" indent="-224535" fontAlgn="base">
              <a:spcBef>
                <a:spcPct val="0"/>
              </a:spcBef>
              <a:spcAft>
                <a:spcPct val="0"/>
              </a:spcAft>
              <a:defRPr>
                <a:solidFill>
                  <a:schemeClr val="tx1"/>
                </a:solidFill>
                <a:latin typeface="Myriad Web Pro" panose="020B0503030403020204" pitchFamily="34" charset="0"/>
              </a:defRPr>
            </a:lvl9pPr>
          </a:lstStyle>
          <a:p>
            <a:pPr defTabSz="931774"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31774"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3332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solidFill>
                  <a:srgbClr val="000000"/>
                </a:solidFill>
              </a:rPr>
              <a:t>This slide presents </a:t>
            </a:r>
            <a:r>
              <a:rPr lang="en-US" dirty="0" smtClean="0">
                <a:solidFill>
                  <a:srgbClr val="000000"/>
                </a:solidFill>
              </a:rPr>
              <a:t>estimated </a:t>
            </a:r>
            <a:r>
              <a:rPr lang="en-US" baseline="0" dirty="0" smtClean="0">
                <a:solidFill>
                  <a:srgbClr val="000000"/>
                </a:solidFill>
              </a:rPr>
              <a:t>HIV incidence among persons aged </a:t>
            </a:r>
            <a:r>
              <a:rPr lang="en-US" u="sng" baseline="0" dirty="0" smtClean="0">
                <a:solidFill>
                  <a:srgbClr val="000000"/>
                </a:solidFill>
              </a:rPr>
              <a:t>&gt;</a:t>
            </a:r>
            <a:r>
              <a:rPr lang="en-US" u="none" baseline="0" dirty="0" smtClean="0">
                <a:solidFill>
                  <a:srgbClr val="000000"/>
                </a:solidFill>
              </a:rPr>
              <a:t>13 years </a:t>
            </a:r>
            <a:r>
              <a:rPr lang="en-US" dirty="0" smtClean="0">
                <a:solidFill>
                  <a:srgbClr val="000000"/>
                </a:solidFill>
              </a:rPr>
              <a:t>from 2010 </a:t>
            </a:r>
            <a:r>
              <a:rPr lang="en-US" dirty="0">
                <a:solidFill>
                  <a:srgbClr val="000000"/>
                </a:solidFill>
              </a:rPr>
              <a:t>through </a:t>
            </a:r>
            <a:r>
              <a:rPr lang="en-US" dirty="0" smtClean="0">
                <a:solidFill>
                  <a:srgbClr val="000000"/>
                </a:solidFill>
              </a:rPr>
              <a:t>2016, </a:t>
            </a:r>
            <a:r>
              <a:rPr lang="en-US" dirty="0">
                <a:solidFill>
                  <a:srgbClr val="000000"/>
                </a:solidFill>
              </a:rPr>
              <a:t>by transmission </a:t>
            </a:r>
            <a:r>
              <a:rPr lang="en-US" dirty="0" smtClean="0">
                <a:solidFill>
                  <a:srgbClr val="000000"/>
                </a:solidFill>
              </a:rPr>
              <a:t>category.</a:t>
            </a:r>
          </a:p>
          <a:p>
            <a:r>
              <a:rPr lang="en-US" dirty="0">
                <a:solidFill>
                  <a:srgbClr val="000000"/>
                </a:solidFill>
              </a:rPr>
              <a:t> </a:t>
            </a:r>
          </a:p>
          <a:p>
            <a:r>
              <a:rPr lang="en-US" dirty="0" smtClean="0">
                <a:solidFill>
                  <a:srgbClr val="000000"/>
                </a:solidFill>
              </a:rPr>
              <a:t>The annual number of HIV infections in 2016, compared with 2010, decreased overall among persons</a:t>
            </a:r>
            <a:r>
              <a:rPr lang="en-US" baseline="0" dirty="0" smtClean="0">
                <a:solidFill>
                  <a:srgbClr val="000000"/>
                </a:solidFill>
              </a:rPr>
              <a:t> with infection attributed to heterosexual contact (−17%) and injection drug use (−30%).  The annual number of infections in 2010 and 2016 remained stable among males with infection attributed to male-to-male sexual contact and among males with infection attributed to male-to-male sexual contact </a:t>
            </a:r>
            <a:r>
              <a:rPr lang="en-US" i="1" baseline="0" dirty="0" smtClean="0">
                <a:solidFill>
                  <a:srgbClr val="000000"/>
                </a:solidFill>
              </a:rPr>
              <a:t>and </a:t>
            </a:r>
            <a:r>
              <a:rPr lang="en-US" baseline="0" dirty="0" smtClean="0">
                <a:solidFill>
                  <a:srgbClr val="000000"/>
                </a:solidFill>
              </a:rPr>
              <a:t>injection drug use.</a:t>
            </a:r>
          </a:p>
          <a:p>
            <a:endParaRPr lang="en-US" baseline="0" dirty="0" smtClean="0">
              <a:solidFill>
                <a:srgbClr val="000000"/>
              </a:solidFill>
            </a:endParaRPr>
          </a:p>
          <a:p>
            <a:r>
              <a:rPr lang="en-US" baseline="0" dirty="0" smtClean="0">
                <a:solidFill>
                  <a:srgbClr val="000000"/>
                </a:solidFill>
              </a:rPr>
              <a:t>In 2016, the largest percentage of HIV infections were attributed to male-to-male sexual contact (68%), followed by heterosexual contact (24%).  </a:t>
            </a:r>
          </a:p>
          <a:p>
            <a:endParaRPr lang="en-US" baseline="0" dirty="0" smtClean="0">
              <a:solidFill>
                <a:srgbClr val="000000"/>
              </a:solidFill>
            </a:endParaRP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smtClean="0">
                <a:solidFill>
                  <a:srgbClr val="000000"/>
                </a:solidFill>
              </a:rPr>
              <a:t>Data have been statistically adjusted to account for missing transmission category.</a:t>
            </a:r>
          </a:p>
          <a:p>
            <a:endParaRPr lang="en-US" dirty="0" smtClean="0">
              <a:solidFill>
                <a:srgbClr val="000000"/>
              </a:solidFill>
            </a:endParaRPr>
          </a:p>
          <a:p>
            <a:r>
              <a:rPr lang="en-US" dirty="0" smtClean="0">
                <a:solidFill>
                  <a:srgbClr val="000000"/>
                </a:solidFill>
              </a:rPr>
              <a:t>Heterosexual </a:t>
            </a:r>
            <a:r>
              <a:rPr lang="en-US" dirty="0">
                <a:solidFill>
                  <a:srgbClr val="000000"/>
                </a:solidFill>
              </a:rPr>
              <a:t>contact is with a person known to have, or to be at high risk for, HIV infection</a:t>
            </a:r>
            <a:r>
              <a:rPr lang="en-US" dirty="0" smtClean="0">
                <a:solidFill>
                  <a:srgbClr val="000000"/>
                </a:solidFill>
              </a:rPr>
              <a:t>.</a:t>
            </a:r>
          </a:p>
          <a:p>
            <a:endParaRPr lang="en-US"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pPr defTabSz="931774"/>
            <a:endParaRPr lang="en-US" baseline="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1078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83512"/>
          </a:xfrm>
        </p:spPr>
        <p:txBody>
          <a:bodyPr/>
          <a:lstStyle/>
          <a:p>
            <a:r>
              <a:rPr lang="en-US" b="0" dirty="0" smtClean="0"/>
              <a:t>This slide presents estimated HIV incidence among males aged </a:t>
            </a:r>
            <a:r>
              <a:rPr lang="en-US" b="0" u="sng" dirty="0" smtClean="0"/>
              <a:t>&gt;</a:t>
            </a:r>
            <a:r>
              <a:rPr lang="en-US" b="0" dirty="0" smtClean="0"/>
              <a:t>13 years from 2010 through 2016, by race/ethnicity</a:t>
            </a:r>
            <a:r>
              <a:rPr lang="en-US" b="0" baseline="0" dirty="0" smtClean="0"/>
              <a:t>.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Among males</a:t>
            </a:r>
            <a:r>
              <a:rPr lang="en-US" b="0" dirty="0" smtClean="0"/>
              <a:t>,</a:t>
            </a:r>
            <a:r>
              <a:rPr lang="en-US" b="0" baseline="0" dirty="0" smtClean="0"/>
              <a:t> t</a:t>
            </a:r>
            <a:r>
              <a:rPr lang="en-US" dirty="0" smtClean="0"/>
              <a:t>he annual number of HIV infections in 2016, compared with 2010, increased among </a:t>
            </a:r>
            <a:r>
              <a:rPr lang="en-US" b="0" baseline="0" dirty="0" smtClean="0"/>
              <a:t>Hispanics/Latinos</a:t>
            </a:r>
            <a:r>
              <a:rPr lang="en-US" dirty="0" smtClean="0"/>
              <a:t> </a:t>
            </a:r>
            <a:r>
              <a:rPr lang="en-US" b="0" baseline="0" dirty="0" smtClean="0"/>
              <a:t>(21%</a:t>
            </a:r>
            <a:r>
              <a:rPr lang="en-US" dirty="0" smtClean="0"/>
              <a:t> )</a:t>
            </a:r>
            <a:r>
              <a:rPr lang="en-US" b="0" baseline="0" dirty="0" smtClean="0"/>
              <a:t> and decreased among whites </a:t>
            </a:r>
            <a:r>
              <a:rPr lang="en-US" dirty="0" smtClean="0"/>
              <a:t>(−14%).  </a:t>
            </a:r>
          </a:p>
          <a:p>
            <a:endParaRPr lang="en-US" b="0" baseline="0" dirty="0" smtClean="0"/>
          </a:p>
          <a:p>
            <a:r>
              <a:rPr lang="en-US" b="0" baseline="0" dirty="0" smtClean="0"/>
              <a:t>Among males</a:t>
            </a:r>
            <a:r>
              <a:rPr lang="en-US" b="0" dirty="0" smtClean="0"/>
              <a:t>,</a:t>
            </a:r>
            <a:r>
              <a:rPr lang="en-US" b="0" baseline="0" dirty="0" smtClean="0"/>
              <a:t> the annual number of HIV infections in 2010 and 2016 remained stable for blacks/African Americans.</a:t>
            </a:r>
          </a:p>
          <a:p>
            <a:endParaRPr lang="en-US" b="0" baseline="0" dirty="0" smtClean="0"/>
          </a:p>
          <a:p>
            <a:r>
              <a:rPr lang="en-US" b="0" baseline="0" dirty="0" smtClean="0"/>
              <a:t>In 2016, black/African American males accounted for the largest percentage of HIV infections among males (39%). </a:t>
            </a:r>
          </a:p>
          <a:p>
            <a:endParaRPr lang="en-US" b="0" baseline="0"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931774"/>
            <a:endParaRPr lang="en-US" dirty="0" smtClean="0"/>
          </a:p>
          <a:p>
            <a:pPr defTabSz="931774"/>
            <a:r>
              <a:rPr lang="en-US" dirty="0" smtClean="0"/>
              <a:t>Hispanics/Latinos can be of any race.</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Differences in the estimates for 2010 and 2016 that were not statistically significant (P &lt; .05) were deemed ‘stable’.</a:t>
            </a:r>
            <a:endParaRPr lang="en-US" dirty="0" smtClean="0"/>
          </a:p>
          <a:p>
            <a:endParaRPr lang="en-US" b="0" dirty="0" smtClean="0"/>
          </a:p>
          <a:p>
            <a:r>
              <a:rPr lang="en-US" dirty="0" smtClean="0"/>
              <a:t>Data for other races are not shown because estimates do not meet the standard of reliability.</a:t>
            </a:r>
          </a:p>
          <a:p>
            <a:endParaRPr lang="en-US"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19202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35602"/>
          </a:xfrm>
        </p:spPr>
        <p:txBody>
          <a:bodyPr/>
          <a:lstStyle/>
          <a:p>
            <a:r>
              <a:rPr lang="en-US" dirty="0"/>
              <a:t>This </a:t>
            </a:r>
            <a:r>
              <a:rPr lang="en-US" dirty="0" smtClean="0"/>
              <a:t>slide </a:t>
            </a:r>
            <a:r>
              <a:rPr lang="en-US" dirty="0"/>
              <a:t>presents estimated HIV incidence among females aged ≥13 years from 2010 through </a:t>
            </a:r>
            <a:r>
              <a:rPr lang="en-US" dirty="0" smtClean="0"/>
              <a:t>2016, </a:t>
            </a:r>
            <a:r>
              <a:rPr lang="en-US" dirty="0"/>
              <a:t>by race/ethnicity. </a:t>
            </a:r>
          </a:p>
          <a:p>
            <a:endParaRPr lang="en-US" dirty="0"/>
          </a:p>
          <a:p>
            <a:r>
              <a:rPr lang="en-US" dirty="0" smtClean="0"/>
              <a:t>Among</a:t>
            </a:r>
            <a:r>
              <a:rPr lang="en-US" baseline="0" dirty="0" smtClean="0"/>
              <a:t> females, t</a:t>
            </a:r>
            <a:r>
              <a:rPr lang="en-US" dirty="0" smtClean="0"/>
              <a:t>he </a:t>
            </a:r>
            <a:r>
              <a:rPr lang="en-US" dirty="0"/>
              <a:t>annual number of HIV infections in </a:t>
            </a:r>
            <a:r>
              <a:rPr lang="en-US" dirty="0" smtClean="0"/>
              <a:t>2016, </a:t>
            </a:r>
            <a:r>
              <a:rPr lang="en-US" dirty="0"/>
              <a:t>compared with 2010, decreased among black/African </a:t>
            </a:r>
            <a:r>
              <a:rPr lang="en-US" dirty="0" smtClean="0"/>
              <a:t>Americans (−21%). </a:t>
            </a:r>
            <a:endParaRPr lang="en-US" dirty="0"/>
          </a:p>
          <a:p>
            <a:endParaRPr lang="en-US" dirty="0"/>
          </a:p>
          <a:p>
            <a:r>
              <a:rPr lang="en-US" dirty="0"/>
              <a:t>The annual number of HIV infections in 2010 and </a:t>
            </a:r>
            <a:r>
              <a:rPr lang="en-US" dirty="0" smtClean="0"/>
              <a:t>2016 </a:t>
            </a:r>
            <a:r>
              <a:rPr lang="en-US" dirty="0"/>
              <a:t>remained stable </a:t>
            </a:r>
            <a:r>
              <a:rPr lang="en-US" dirty="0" smtClean="0"/>
              <a:t>among Hispanic/Latino and </a:t>
            </a:r>
            <a:r>
              <a:rPr lang="en-US" dirty="0"/>
              <a:t>white </a:t>
            </a:r>
            <a:r>
              <a:rPr lang="en-US" dirty="0" smtClean="0"/>
              <a:t>females</a:t>
            </a:r>
            <a:r>
              <a:rPr lang="en-US" dirty="0"/>
              <a:t>.    </a:t>
            </a:r>
          </a:p>
          <a:p>
            <a:endParaRPr lang="en-US" dirty="0"/>
          </a:p>
          <a:p>
            <a:r>
              <a:rPr lang="en-US" dirty="0" smtClean="0"/>
              <a:t>In 2016, blacks/African Americans accounted for the largest percentage of HIV infections among females (60%). </a:t>
            </a:r>
          </a:p>
          <a:p>
            <a:endParaRPr lang="en-US"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smtClean="0"/>
          </a:p>
          <a:p>
            <a:r>
              <a:rPr lang="en-US" dirty="0" smtClean="0"/>
              <a:t>Hispanics/Latinos </a:t>
            </a:r>
            <a:r>
              <a:rPr lang="en-US" dirty="0"/>
              <a:t>can be of any </a:t>
            </a:r>
            <a:r>
              <a:rPr lang="en-US" dirty="0" smtClean="0"/>
              <a:t>race.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endParaRPr lang="en-US" dirty="0" smtClean="0"/>
          </a:p>
          <a:p>
            <a:r>
              <a:rPr lang="en-US" dirty="0" smtClean="0"/>
              <a:t>Data for other races are not shown because estimates do not meet the standard of reliability.</a:t>
            </a:r>
          </a:p>
          <a:p>
            <a:endParaRPr lang="en-US"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45469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HIV incidence among black/African American males aged </a:t>
            </a:r>
            <a:r>
              <a:rPr lang="en-US" u="none" dirty="0" smtClean="0"/>
              <a:t>≥13</a:t>
            </a:r>
            <a:r>
              <a:rPr lang="en-US" u="none" baseline="0" dirty="0" smtClean="0"/>
              <a:t> years </a:t>
            </a:r>
            <a:r>
              <a:rPr lang="en-US" u="none" dirty="0" smtClean="0"/>
              <a:t>in</a:t>
            </a:r>
            <a:r>
              <a:rPr lang="en-US" dirty="0" smtClean="0"/>
              <a:t> </a:t>
            </a:r>
            <a:r>
              <a:rPr lang="en-US" dirty="0"/>
              <a:t>the United States from </a:t>
            </a:r>
            <a:r>
              <a:rPr lang="en-US" dirty="0" smtClean="0"/>
              <a:t>2010 </a:t>
            </a:r>
            <a:r>
              <a:rPr lang="en-US" dirty="0"/>
              <a:t>though </a:t>
            </a:r>
            <a:r>
              <a:rPr lang="en-US" dirty="0" smtClean="0"/>
              <a:t>2016, by age. </a:t>
            </a:r>
            <a:endParaRPr lang="en-US" dirty="0"/>
          </a:p>
          <a:p>
            <a:pPr defTabSz="898136">
              <a:defRPr/>
            </a:pPr>
            <a:endParaRPr lang="en-US" dirty="0"/>
          </a:p>
          <a:p>
            <a:pPr defTabSz="898136">
              <a:defRPr/>
            </a:pPr>
            <a:r>
              <a:rPr lang="en-US" b="0" dirty="0" smtClean="0"/>
              <a:t>The annual number of HIV infections</a:t>
            </a:r>
            <a:r>
              <a:rPr lang="en-US" b="0" baseline="0" dirty="0" smtClean="0"/>
              <a:t> in 2016, compared with 2010, increased among black/African American males aged </a:t>
            </a:r>
            <a:r>
              <a:rPr lang="en-US" b="0" dirty="0" smtClean="0"/>
              <a:t>25–34 </a:t>
            </a:r>
            <a:r>
              <a:rPr lang="en-US" b="0" dirty="0"/>
              <a:t>years </a:t>
            </a:r>
            <a:r>
              <a:rPr lang="en-US" b="0" dirty="0" smtClean="0"/>
              <a:t>(52%) and decreased among those aged 13–24 years (−35%)</a:t>
            </a:r>
            <a:r>
              <a:rPr lang="en-US" b="0" baseline="0" dirty="0" smtClean="0"/>
              <a:t> and among those aged 45-54 years (−39%); numbers remained stable among those aged 35-44 and </a:t>
            </a:r>
            <a:r>
              <a:rPr lang="en-US" b="0" u="none" baseline="0" dirty="0" smtClean="0"/>
              <a:t>≥55 years.</a:t>
            </a:r>
            <a:r>
              <a:rPr lang="en-US" b="0" dirty="0" smtClean="0"/>
              <a:t>  </a:t>
            </a:r>
          </a:p>
          <a:p>
            <a:pPr defTabSz="898136">
              <a:defRPr/>
            </a:pPr>
            <a:endParaRPr lang="en-US" b="0" dirty="0" smtClean="0"/>
          </a:p>
          <a:p>
            <a:pPr defTabSz="898136">
              <a:defRPr/>
            </a:pPr>
            <a:r>
              <a:rPr lang="en-US" b="0" dirty="0" smtClean="0"/>
              <a:t>In 2016, the largest percentage of HIV infections among black/African American males was among those aged 25–34 years (41%),</a:t>
            </a:r>
            <a:r>
              <a:rPr lang="en-US" b="0" baseline="0" dirty="0" smtClean="0"/>
              <a:t> followed by those aged 13–24 years (30%).  </a:t>
            </a:r>
            <a:r>
              <a:rPr lang="en-US" b="0" dirty="0" smtClean="0"/>
              <a:t>  </a:t>
            </a:r>
          </a:p>
          <a:p>
            <a:pPr defTabSz="898136">
              <a:defRPr/>
            </a:pPr>
            <a:endParaRPr lang="en-US" b="1" dirty="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smtClean="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aseline="0" dirty="0" smtClean="0">
              <a:solidFill>
                <a:srgbClr val="000000"/>
              </a:solidFill>
            </a:endParaRPr>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aseline="0" dirty="0" smtClean="0">
              <a:solidFill>
                <a:srgbClr val="000000"/>
              </a:solidFill>
            </a:endParaRPr>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80390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HIV incidence </a:t>
            </a:r>
            <a:r>
              <a:rPr lang="en-US" baseline="0" dirty="0" smtClean="0"/>
              <a:t>among black/African American females aged </a:t>
            </a:r>
            <a:r>
              <a:rPr lang="en-US" u="none" baseline="0" dirty="0" smtClean="0"/>
              <a:t>≥13 years </a:t>
            </a:r>
            <a:r>
              <a:rPr lang="en-US" dirty="0" smtClean="0"/>
              <a:t>in </a:t>
            </a:r>
            <a:r>
              <a:rPr lang="en-US" dirty="0"/>
              <a:t>the United States from </a:t>
            </a:r>
            <a:r>
              <a:rPr lang="en-US" dirty="0" smtClean="0"/>
              <a:t>2010 </a:t>
            </a:r>
            <a:r>
              <a:rPr lang="en-US" dirty="0"/>
              <a:t>though </a:t>
            </a:r>
            <a:r>
              <a:rPr lang="en-US" dirty="0" smtClean="0"/>
              <a:t>2016, by age. </a:t>
            </a:r>
            <a:endParaRPr lang="en-US" dirty="0"/>
          </a:p>
          <a:p>
            <a:pPr defTabSz="898136">
              <a:defRPr/>
            </a:pPr>
            <a:endParaRPr lang="en-US" dirty="0"/>
          </a:p>
          <a:p>
            <a:r>
              <a:rPr lang="en-US" b="0" dirty="0" smtClean="0"/>
              <a:t>The annual number of HIV infections in 2016, compared with 2010, decreased among black/African American females aged 13–24 years (−46%)</a:t>
            </a:r>
            <a:r>
              <a:rPr lang="en-US" b="0" baseline="0" dirty="0" smtClean="0"/>
              <a:t>; numbers remained stable among those aged 25–34 years, 35–44 years, 45–54 years, and ≥55 years.  </a:t>
            </a:r>
          </a:p>
          <a:p>
            <a:pPr defTabSz="898136">
              <a:defRPr/>
            </a:pPr>
            <a:endParaRPr lang="en-US" b="0" dirty="0" smtClean="0"/>
          </a:p>
          <a:p>
            <a:pPr defTabSz="898136">
              <a:defRPr/>
            </a:pPr>
            <a:r>
              <a:rPr lang="en-US" b="0" dirty="0" smtClean="0"/>
              <a:t>In 2016, the largest percentage of HIV infections among black/African American females was among those aged 25–34 years (29%), followed by those aged 35–44 years (22%). </a:t>
            </a:r>
          </a:p>
          <a:p>
            <a:pPr defTabSz="898136">
              <a:defRPr/>
            </a:pPr>
            <a:endParaRPr lang="en-US" b="0" dirty="0" smtClean="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smtClean="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pPr defTabSz="898136">
              <a:defRPr/>
            </a:pPr>
            <a:endParaRPr lang="en-US" b="0"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334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21534"/>
          </a:xfrm>
        </p:spPr>
        <p:txBody>
          <a:bodyPr/>
          <a:lstStyle/>
          <a:p>
            <a:pPr defTabSz="898136">
              <a:defRPr/>
            </a:pPr>
            <a:r>
              <a:rPr lang="en-US" dirty="0"/>
              <a:t>This slide </a:t>
            </a:r>
            <a:r>
              <a:rPr lang="en-US" dirty="0" smtClean="0"/>
              <a:t>presents estimated </a:t>
            </a:r>
            <a:r>
              <a:rPr lang="en-US" baseline="0" dirty="0" smtClean="0"/>
              <a:t>HIV incidence </a:t>
            </a:r>
            <a:r>
              <a:rPr lang="en-US" dirty="0" smtClean="0"/>
              <a:t>among Hispanic/Latino</a:t>
            </a:r>
            <a:r>
              <a:rPr lang="en-US" baseline="0" dirty="0" smtClean="0"/>
              <a:t> males </a:t>
            </a:r>
            <a:r>
              <a:rPr lang="en-US" u="none" baseline="0" dirty="0" smtClean="0"/>
              <a:t>≥13 years i</a:t>
            </a:r>
            <a:r>
              <a:rPr lang="en-US" dirty="0" smtClean="0"/>
              <a:t>n </a:t>
            </a:r>
            <a:r>
              <a:rPr lang="en-US" dirty="0"/>
              <a:t>the United States from </a:t>
            </a:r>
            <a:r>
              <a:rPr lang="en-US" dirty="0" smtClean="0"/>
              <a:t>2010 </a:t>
            </a:r>
            <a:r>
              <a:rPr lang="en-US" dirty="0"/>
              <a:t>though </a:t>
            </a:r>
            <a:r>
              <a:rPr lang="en-US" dirty="0" smtClean="0"/>
              <a:t>2016, by age. </a:t>
            </a:r>
            <a:endParaRPr lang="en-US" dirty="0"/>
          </a:p>
          <a:p>
            <a:pPr defTabSz="898136">
              <a:defRPr/>
            </a:pPr>
            <a:endParaRPr lang="en-US" dirty="0" smtClean="0"/>
          </a:p>
          <a:p>
            <a:pPr defTabSz="898136">
              <a:defRPr/>
            </a:pPr>
            <a:r>
              <a:rPr lang="en-US" b="0" dirty="0" smtClean="0"/>
              <a:t>The annual number of HIV infections in 2016, compared with 2010, increased among Hispanic/Latino males aged 25–34 years (64%)</a:t>
            </a:r>
            <a:r>
              <a:rPr lang="en-US" b="0" baseline="0" dirty="0" smtClean="0"/>
              <a:t>.</a:t>
            </a:r>
            <a:endParaRPr lang="en-US" dirty="0"/>
          </a:p>
          <a:p>
            <a:pPr defTabSz="898136">
              <a:defRPr/>
            </a:pPr>
            <a:r>
              <a:rPr lang="en-US" b="0" dirty="0" smtClean="0"/>
              <a:t>The annual number of HIV infections in 2010 and 2016 remained stable among Hispanic/Latino males </a:t>
            </a:r>
            <a:r>
              <a:rPr lang="en-US" b="0" baseline="0" dirty="0" smtClean="0"/>
              <a:t>aged 13–24 years, 35–44 years, 45–54 years, and ≥55 years.</a:t>
            </a:r>
          </a:p>
          <a:p>
            <a:pPr defTabSz="898136">
              <a:defRPr/>
            </a:pPr>
            <a:endParaRPr lang="en-US" b="0" dirty="0" smtClean="0"/>
          </a:p>
          <a:p>
            <a:pPr defTabSz="898136">
              <a:defRPr/>
            </a:pPr>
            <a:r>
              <a:rPr lang="en-US" b="0" dirty="0" smtClean="0"/>
              <a:t>In 2016, the largest percentage of HIV infections among Hispanic/Latino males was among those aged 25–34 years (44%), followed by those aged 13–24 years (22%). </a:t>
            </a:r>
          </a:p>
          <a:p>
            <a:pPr defTabSz="898136">
              <a:defRPr/>
            </a:pPr>
            <a:endParaRPr lang="en-US" b="0" dirty="0" smtClean="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p>
          <a:p>
            <a:pPr defTabSz="898136">
              <a:defRPr/>
            </a:pPr>
            <a:endParaRPr lang="en-US" dirty="0" smtClean="0"/>
          </a:p>
          <a:p>
            <a:pPr defTabSz="898136">
              <a:defRPr/>
            </a:pPr>
            <a:r>
              <a:rPr lang="en-US" dirty="0" smtClean="0"/>
              <a:t>Hispanics/Latinos</a:t>
            </a:r>
            <a:r>
              <a:rPr lang="en-US" baseline="0" dirty="0" smtClean="0"/>
              <a:t> can be of any race.</a:t>
            </a:r>
          </a:p>
          <a:p>
            <a:pPr defTabSz="898136">
              <a:defRPr/>
            </a:pPr>
            <a:endParaRPr lang="en-US" baseline="0" dirty="0" smtClean="0"/>
          </a:p>
          <a:p>
            <a:pPr defTabSz="898136">
              <a:defRPr/>
            </a:pPr>
            <a:r>
              <a:rPr lang="en-US" baseline="0" dirty="0" smtClean="0"/>
              <a:t>Differences in the estimates for 2010 and 2016 that were not statistically significant (P &lt; .05) were deemed ‘stable’.</a:t>
            </a:r>
          </a:p>
          <a:p>
            <a:pPr defTabSz="898136">
              <a:defRPr/>
            </a:pPr>
            <a:endParaRPr lang="en-US" baseline="0" dirty="0" smtClean="0"/>
          </a:p>
          <a:p>
            <a:pPr defTabSz="898136">
              <a:defRPr/>
            </a:pPr>
            <a:r>
              <a:rPr lang="en-US" dirty="0" smtClean="0"/>
              <a:t>Estimates for Hispanic/Latino males aged ≥55 years should be used with caution because they do not meet the standard of reliability.</a:t>
            </a:r>
          </a:p>
          <a:p>
            <a:pPr defTabSz="898136">
              <a:defRPr/>
            </a:pPr>
            <a:endParaRPr lang="en-US" dirty="0" smtClean="0"/>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pPr defTabSz="898136">
              <a:defRPr/>
            </a:pPr>
            <a:r>
              <a:rPr lang="en-US"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200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HIV incidence among white males aged </a:t>
            </a:r>
            <a:r>
              <a:rPr lang="en-US" u="none" dirty="0" smtClean="0"/>
              <a:t>≥13 years </a:t>
            </a:r>
            <a:r>
              <a:rPr lang="en-US" dirty="0" smtClean="0"/>
              <a:t>in </a:t>
            </a:r>
            <a:r>
              <a:rPr lang="en-US" dirty="0"/>
              <a:t>the United States from </a:t>
            </a:r>
            <a:r>
              <a:rPr lang="en-US" dirty="0" smtClean="0"/>
              <a:t>2010 </a:t>
            </a:r>
            <a:r>
              <a:rPr lang="en-US" dirty="0"/>
              <a:t>though </a:t>
            </a:r>
            <a:r>
              <a:rPr lang="en-US" dirty="0" smtClean="0"/>
              <a:t>2016, by age. </a:t>
            </a:r>
            <a:endParaRPr lang="en-US" dirty="0"/>
          </a:p>
          <a:p>
            <a:pPr defTabSz="898136">
              <a:defRPr/>
            </a:pPr>
            <a:endParaRPr lang="en-US" dirty="0"/>
          </a:p>
          <a:p>
            <a:pPr defTabSz="898136">
              <a:defRPr/>
            </a:pPr>
            <a:r>
              <a:rPr lang="en-US" b="0" dirty="0" smtClean="0"/>
              <a:t>In 2016, compared with 2010, the annual number of HIV infections decreased among white males aged </a:t>
            </a:r>
            <a:r>
              <a:rPr lang="en-US" b="0" baseline="0" dirty="0" smtClean="0"/>
              <a:t>13–24 years (</a:t>
            </a:r>
            <a:r>
              <a:rPr lang="en-US" b="0" dirty="0" smtClean="0"/>
              <a:t>−33%)</a:t>
            </a:r>
            <a:r>
              <a:rPr lang="en-US" b="0" baseline="0" dirty="0" smtClean="0"/>
              <a:t> , </a:t>
            </a:r>
            <a:r>
              <a:rPr lang="en-US" b="0" dirty="0" smtClean="0"/>
              <a:t>35–44 years (−30%), and those aged 45–54 years (−25%).</a:t>
            </a:r>
            <a:r>
              <a:rPr lang="en-US" b="0" baseline="0" dirty="0" smtClean="0"/>
              <a:t> </a:t>
            </a:r>
            <a:r>
              <a:rPr lang="en-US" b="0" dirty="0" smtClean="0"/>
              <a:t>The annual </a:t>
            </a:r>
            <a:r>
              <a:rPr lang="en-US" b="0" baseline="0" dirty="0" smtClean="0"/>
              <a:t>numbers of HIV infections remained stable among those aged 25–34 years</a:t>
            </a:r>
            <a:r>
              <a:rPr lang="en-US" b="0" dirty="0" smtClean="0"/>
              <a:t> </a:t>
            </a:r>
            <a:r>
              <a:rPr lang="en-US" b="0" baseline="0" dirty="0" smtClean="0"/>
              <a:t>and ≥55 years.</a:t>
            </a:r>
          </a:p>
          <a:p>
            <a:pPr defTabSz="898136">
              <a:defRPr/>
            </a:pPr>
            <a:endParaRPr lang="en-US" b="0" dirty="0" smtClean="0"/>
          </a:p>
          <a:p>
            <a:pPr defTabSz="898136">
              <a:defRPr/>
            </a:pPr>
            <a:r>
              <a:rPr lang="en-US" dirty="0" smtClean="0"/>
              <a:t>In 2016, the largest percentage of HIV infections among white males was among those aged 25</a:t>
            </a:r>
            <a:r>
              <a:rPr lang="en-US" b="0" baseline="0" dirty="0" smtClean="0"/>
              <a:t>–</a:t>
            </a:r>
            <a:r>
              <a:rPr lang="en-US" dirty="0" smtClean="0"/>
              <a:t>34 years (37%), followed by those aged 35</a:t>
            </a:r>
            <a:r>
              <a:rPr lang="en-US" b="0" baseline="0" dirty="0" smtClean="0"/>
              <a:t>–</a:t>
            </a:r>
            <a:r>
              <a:rPr lang="en-US" dirty="0" smtClean="0"/>
              <a:t>44 years (20%). </a:t>
            </a:r>
          </a:p>
          <a:p>
            <a:pPr defTabSz="898136">
              <a:defRPr/>
            </a:pPr>
            <a:endParaRPr lang="en-US" dirty="0" smtClean="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smtClean="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smtClean="0"/>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606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768771" cy="4670108"/>
          </a:xfrm>
        </p:spPr>
        <p:txBody>
          <a:bodyPr/>
          <a:lstStyle/>
          <a:p>
            <a:r>
              <a:rPr lang="en-US" dirty="0" smtClean="0"/>
              <a:t>This slide presents the</a:t>
            </a:r>
            <a:r>
              <a:rPr lang="en-US" baseline="0" dirty="0" smtClean="0"/>
              <a:t> comparison of the racial/ethnic distribution in the United States among persons aged ≥13 years estimated to be infected with HIV in 2016 and the racial/ethnic distribution of the general population. </a:t>
            </a:r>
          </a:p>
          <a:p>
            <a:endParaRPr lang="en-US" dirty="0" smtClean="0"/>
          </a:p>
          <a:p>
            <a:r>
              <a:rPr lang="en-US" dirty="0" smtClean="0"/>
              <a:t>The lower</a:t>
            </a:r>
            <a:r>
              <a:rPr lang="en-US" baseline="0" dirty="0" smtClean="0"/>
              <a:t> </a:t>
            </a:r>
            <a:r>
              <a:rPr lang="en-US" dirty="0" smtClean="0"/>
              <a:t>bar illustrates the distribution of</a:t>
            </a:r>
            <a:r>
              <a:rPr lang="en-US" baseline="0" dirty="0" smtClean="0"/>
              <a:t> estimated numbers of </a:t>
            </a:r>
            <a:r>
              <a:rPr lang="en-US" dirty="0" smtClean="0"/>
              <a:t>HIV infections in 2016 by race/ethnicity in the United States. The upper bar shows the distribution of the population in the United States by race/ethnicity in 2016. </a:t>
            </a:r>
          </a:p>
          <a:p>
            <a:r>
              <a:rPr lang="en-US" dirty="0" smtClean="0"/>
              <a:t> </a:t>
            </a:r>
          </a:p>
          <a:p>
            <a:r>
              <a:rPr lang="en-US" dirty="0" smtClean="0"/>
              <a:t>In 2016, blacks/African Americans made up </a:t>
            </a:r>
            <a:r>
              <a:rPr lang="en-US" b="0" dirty="0" smtClean="0"/>
              <a:t>approximately 13% of the population of the United States, but accounted for 42% of HIV infections. Whites made up 61% of the population of the United States, but accounted for 25% of HIV infections. Hispanics/Latinos made up 18% of the population of the United States, but accounted for 27% of HIV infections</a:t>
            </a:r>
            <a:r>
              <a:rPr lang="en-US" dirty="0" smtClean="0"/>
              <a:t>.</a:t>
            </a:r>
          </a:p>
          <a:p>
            <a:r>
              <a:rPr lang="en-US" dirty="0" smtClean="0"/>
              <a:t> </a:t>
            </a: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smtClean="0"/>
          </a:p>
          <a:p>
            <a:r>
              <a:rPr lang="en-US" dirty="0" smtClean="0"/>
              <a:t>Hispanics/Latinos can be of any race. </a:t>
            </a:r>
          </a:p>
          <a:p>
            <a:endParaRPr lang="en-US" dirty="0" smtClean="0"/>
          </a:p>
          <a:p>
            <a:r>
              <a:rPr lang="en-US" dirty="0" smtClean="0"/>
              <a:t>The estimated</a:t>
            </a:r>
            <a:r>
              <a:rPr lang="en-US" baseline="0" dirty="0" smtClean="0"/>
              <a:t> HIV incidence </a:t>
            </a:r>
            <a:r>
              <a:rPr lang="en-US" dirty="0" smtClean="0"/>
              <a:t>for American Indians/Alaskan Natives should be used with caution because it does not meet the standard of reliability.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Incidence estimate is not provided for Native Hawaiians/other Pacific Islanders because it does not meet the minimum standard of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95506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solidFill>
                  <a:srgbClr val="000000"/>
                </a:solidFill>
              </a:rPr>
              <a:t>This slide presents </a:t>
            </a:r>
            <a:r>
              <a:rPr lang="en-US" dirty="0" smtClean="0">
                <a:solidFill>
                  <a:srgbClr val="000000"/>
                </a:solidFill>
              </a:rPr>
              <a:t>estimated HIV incidence among females </a:t>
            </a:r>
            <a:r>
              <a:rPr lang="en-US" u="none" dirty="0" smtClean="0">
                <a:solidFill>
                  <a:srgbClr val="000000"/>
                </a:solidFill>
              </a:rPr>
              <a:t>≥13</a:t>
            </a:r>
            <a:r>
              <a:rPr lang="en-US" u="none" baseline="0" dirty="0" smtClean="0">
                <a:solidFill>
                  <a:srgbClr val="000000"/>
                </a:solidFill>
              </a:rPr>
              <a:t> years in the United States from </a:t>
            </a:r>
            <a:r>
              <a:rPr lang="en-US" dirty="0" smtClean="0">
                <a:solidFill>
                  <a:srgbClr val="000000"/>
                </a:solidFill>
              </a:rPr>
              <a:t>2010 </a:t>
            </a:r>
            <a:r>
              <a:rPr lang="en-US" dirty="0">
                <a:solidFill>
                  <a:srgbClr val="000000"/>
                </a:solidFill>
              </a:rPr>
              <a:t>through </a:t>
            </a:r>
            <a:r>
              <a:rPr lang="en-US" dirty="0" smtClean="0">
                <a:solidFill>
                  <a:srgbClr val="000000"/>
                </a:solidFill>
              </a:rPr>
              <a:t>2016 </a:t>
            </a:r>
            <a:r>
              <a:rPr lang="en-US" dirty="0">
                <a:solidFill>
                  <a:srgbClr val="000000"/>
                </a:solidFill>
              </a:rPr>
              <a:t>by transmission </a:t>
            </a:r>
            <a:r>
              <a:rPr lang="en-US" dirty="0" smtClean="0">
                <a:solidFill>
                  <a:srgbClr val="000000"/>
                </a:solidFill>
              </a:rPr>
              <a:t>category.</a:t>
            </a:r>
            <a:endParaRPr lang="en-US" dirty="0">
              <a:solidFill>
                <a:srgbClr val="000000"/>
              </a:solidFill>
            </a:endParaRPr>
          </a:p>
          <a:p>
            <a:r>
              <a:rPr lang="en-US" dirty="0">
                <a:solidFill>
                  <a:srgbClr val="000000"/>
                </a:solidFill>
              </a:rPr>
              <a:t> </a:t>
            </a:r>
          </a:p>
          <a:p>
            <a:r>
              <a:rPr lang="en-US" dirty="0" smtClean="0">
                <a:solidFill>
                  <a:srgbClr val="000000"/>
                </a:solidFill>
              </a:rPr>
              <a:t>The estimated annual number of HIV infections in 2016, compared with 2010, decreased among females with </a:t>
            </a:r>
            <a:r>
              <a:rPr lang="en-US" baseline="0" dirty="0" smtClean="0">
                <a:solidFill>
                  <a:srgbClr val="000000"/>
                </a:solidFill>
              </a:rPr>
              <a:t>infection attributed to heterosexual contact </a:t>
            </a:r>
            <a:r>
              <a:rPr lang="en-US" dirty="0" smtClean="0">
                <a:solidFill>
                  <a:srgbClr val="000000"/>
                </a:solidFill>
              </a:rPr>
              <a:t>(−15%)</a:t>
            </a:r>
            <a:r>
              <a:rPr lang="en-US" baseline="0" dirty="0" smtClean="0">
                <a:solidFill>
                  <a:srgbClr val="000000"/>
                </a:solidFill>
              </a:rPr>
              <a:t> and among those with infection attributed to injection drug use (</a:t>
            </a:r>
            <a:r>
              <a:rPr lang="en-US" dirty="0" smtClean="0">
                <a:solidFill>
                  <a:srgbClr val="000000"/>
                </a:solidFill>
              </a:rPr>
              <a:t>−34%).</a:t>
            </a:r>
          </a:p>
          <a:p>
            <a:endParaRPr lang="en-US" dirty="0" smtClean="0">
              <a:solidFill>
                <a:srgbClr val="000000"/>
              </a:solidFill>
            </a:endParaRPr>
          </a:p>
          <a:p>
            <a:r>
              <a:rPr lang="en-US" dirty="0" smtClean="0">
                <a:solidFill>
                  <a:srgbClr val="000000"/>
                </a:solidFill>
              </a:rPr>
              <a:t>In 2016, among females, the largest percentage of HIV infections</a:t>
            </a:r>
            <a:r>
              <a:rPr lang="en-US" baseline="0" dirty="0" smtClean="0">
                <a:solidFill>
                  <a:srgbClr val="000000"/>
                </a:solidFill>
              </a:rPr>
              <a:t> </a:t>
            </a:r>
            <a:r>
              <a:rPr lang="en-US" dirty="0" smtClean="0">
                <a:solidFill>
                  <a:srgbClr val="000000"/>
                </a:solidFill>
              </a:rPr>
              <a:t>was attributed </a:t>
            </a:r>
            <a:r>
              <a:rPr lang="en-US" dirty="0">
                <a:solidFill>
                  <a:srgbClr val="000000"/>
                </a:solidFill>
              </a:rPr>
              <a:t>to </a:t>
            </a:r>
            <a:r>
              <a:rPr lang="en-US" dirty="0" smtClean="0">
                <a:solidFill>
                  <a:srgbClr val="000000"/>
                </a:solidFill>
              </a:rPr>
              <a:t>heterosexual</a:t>
            </a:r>
            <a:r>
              <a:rPr lang="en-US" baseline="0" dirty="0" smtClean="0">
                <a:solidFill>
                  <a:srgbClr val="000000"/>
                </a:solidFill>
              </a:rPr>
              <a:t> contact (89%), followed by injection drug use (11%). </a:t>
            </a:r>
          </a:p>
          <a:p>
            <a:r>
              <a:rPr lang="en-US" dirty="0">
                <a:solidFill>
                  <a:srgbClr val="000000"/>
                </a:solidFill>
              </a:rPr>
              <a:t> </a:t>
            </a: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smtClean="0">
                <a:solidFill>
                  <a:srgbClr val="000000"/>
                </a:solidFill>
              </a:rPr>
              <a:t>Data </a:t>
            </a:r>
            <a:r>
              <a:rPr lang="en-US" dirty="0">
                <a:solidFill>
                  <a:srgbClr val="000000"/>
                </a:solidFill>
              </a:rPr>
              <a:t>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r>
              <a:rPr lang="en-US" dirty="0" smtClean="0">
                <a:solidFill>
                  <a:srgbClr val="000000"/>
                </a:solidFill>
              </a:rPr>
              <a:t>.</a:t>
            </a:r>
          </a:p>
          <a:p>
            <a:endParaRPr lang="en-US"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334334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solidFill>
                  <a:srgbClr val="000000"/>
                </a:solidFill>
              </a:rPr>
              <a:t>This slide presents </a:t>
            </a:r>
            <a:r>
              <a:rPr lang="en-US" dirty="0" smtClean="0">
                <a:solidFill>
                  <a:srgbClr val="000000"/>
                </a:solidFill>
              </a:rPr>
              <a:t>estimated</a:t>
            </a:r>
            <a:r>
              <a:rPr lang="en-US" baseline="0" dirty="0" smtClean="0">
                <a:solidFill>
                  <a:srgbClr val="000000"/>
                </a:solidFill>
              </a:rPr>
              <a:t> HIV incidence among males </a:t>
            </a:r>
            <a:r>
              <a:rPr lang="en-US" dirty="0" smtClean="0">
                <a:solidFill>
                  <a:srgbClr val="000000"/>
                </a:solidFill>
              </a:rPr>
              <a:t>aged </a:t>
            </a:r>
            <a:r>
              <a:rPr lang="en-US" u="none" dirty="0" smtClean="0">
                <a:solidFill>
                  <a:srgbClr val="000000"/>
                </a:solidFill>
              </a:rPr>
              <a:t>≥13 years in the United States </a:t>
            </a:r>
            <a:r>
              <a:rPr lang="en-US" dirty="0" smtClean="0">
                <a:solidFill>
                  <a:srgbClr val="000000"/>
                </a:solidFill>
              </a:rPr>
              <a:t>from 2010 </a:t>
            </a:r>
            <a:r>
              <a:rPr lang="en-US" dirty="0">
                <a:solidFill>
                  <a:srgbClr val="000000"/>
                </a:solidFill>
              </a:rPr>
              <a:t>through </a:t>
            </a:r>
            <a:r>
              <a:rPr lang="en-US" dirty="0" smtClean="0">
                <a:solidFill>
                  <a:srgbClr val="000000"/>
                </a:solidFill>
              </a:rPr>
              <a:t>2016, by transmission category.</a:t>
            </a:r>
            <a:endParaRPr lang="en-US" dirty="0">
              <a:solidFill>
                <a:srgbClr val="000000"/>
              </a:solidFill>
            </a:endParaRPr>
          </a:p>
          <a:p>
            <a:r>
              <a:rPr lang="en-US" dirty="0">
                <a:solidFill>
                  <a:srgbClr val="000000"/>
                </a:solidFill>
              </a:rPr>
              <a:t> </a:t>
            </a:r>
          </a:p>
          <a:p>
            <a:r>
              <a:rPr lang="en-US" dirty="0" smtClean="0">
                <a:solidFill>
                  <a:srgbClr val="000000"/>
                </a:solidFill>
              </a:rPr>
              <a:t>The annual number of infections in 2016,</a:t>
            </a:r>
            <a:r>
              <a:rPr lang="en-US" baseline="0" dirty="0" smtClean="0">
                <a:solidFill>
                  <a:srgbClr val="000000"/>
                </a:solidFill>
              </a:rPr>
              <a:t> compared to 2010, decreased among males with infection attributed to injection drug use (−31%), but remained stable among males with infection attributed to male-to-male sexual contact, among males with infection attributed to male-to-male sexual contact and injection drug use, and among males with infection attributed to heterosexual contact.   </a:t>
            </a:r>
          </a:p>
          <a:p>
            <a:endParaRPr lang="en-US" dirty="0">
              <a:solidFill>
                <a:srgbClr val="000000"/>
              </a:solidFill>
            </a:endParaRPr>
          </a:p>
          <a:p>
            <a:r>
              <a:rPr lang="en-US" dirty="0" smtClean="0">
                <a:solidFill>
                  <a:srgbClr val="000000"/>
                </a:solidFill>
              </a:rPr>
              <a:t>In 2016, the largest percentages of HIV infections among males was among those with infection attributed to male-to-male sexual contact (84%). </a:t>
            </a:r>
            <a:endParaRPr lang="en-US" dirty="0">
              <a:solidFill>
                <a:srgbClr val="000000"/>
              </a:solidFill>
            </a:endParaRPr>
          </a:p>
          <a:p>
            <a:r>
              <a:rPr lang="en-US" dirty="0">
                <a:solidFill>
                  <a:srgbClr val="000000"/>
                </a:solidFill>
              </a:rPr>
              <a:t> </a:t>
            </a: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smtClean="0">
                <a:solidFill>
                  <a:srgbClr val="000000"/>
                </a:solidFill>
              </a:rPr>
              <a:t>Data </a:t>
            </a:r>
            <a:r>
              <a:rPr lang="en-US" dirty="0">
                <a:solidFill>
                  <a:srgbClr val="000000"/>
                </a:solidFill>
              </a:rPr>
              <a:t>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r>
              <a:rPr lang="en-US" dirty="0" smtClean="0">
                <a:solidFill>
                  <a:srgbClr val="000000"/>
                </a:solidFill>
              </a:rPr>
              <a:t>.</a:t>
            </a:r>
          </a:p>
          <a:p>
            <a:endParaRPr lang="en-US"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endParaRPr lang="en-US" dirty="0" smtClean="0">
              <a:solidFill>
                <a:srgbClr val="000000"/>
              </a:solidFill>
            </a:endParaRPr>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292646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 incidence</a:t>
            </a:r>
            <a:r>
              <a:rPr lang="en-US" baseline="0" dirty="0" smtClean="0"/>
              <a:t> and prevalence estimates were calculated using data reported to the National HIV Surveillance System (NHSS) through June 2018 from the 50 states and the District of Columbia for adults and adolescents aged ≥13 years. </a:t>
            </a:r>
          </a:p>
          <a:p>
            <a:endParaRPr lang="en-US" baseline="0" dirty="0" smtClean="0"/>
          </a:p>
          <a:p>
            <a:r>
              <a:rPr lang="en-US" baseline="0" dirty="0" smtClean="0"/>
              <a:t>Estimates were calculated using </a:t>
            </a:r>
            <a:r>
              <a:rPr lang="en-US" dirty="0" smtClean="0"/>
              <a:t>the first CD4 test after HIV diagnosis and a CD4 depletion model indicating disease progression</a:t>
            </a:r>
            <a:r>
              <a:rPr lang="en-US" baseline="0" dirty="0" smtClean="0"/>
              <a:t>.</a:t>
            </a:r>
          </a:p>
          <a:p>
            <a:endParaRPr lang="en-US" baseline="0" dirty="0" smtClean="0"/>
          </a:p>
          <a:p>
            <a:r>
              <a:rPr lang="en-US" baseline="0" dirty="0" smtClean="0"/>
              <a:t>This CD4 model was used to provide estimates of HIV incidence, HIV prevalence (persons living with diagnosed or undiagnosed infection), and the percentage of diagnosed HIV infection.</a:t>
            </a:r>
          </a:p>
          <a:p>
            <a:endParaRPr lang="en-US" baseline="0"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55163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343" y="4298950"/>
            <a:ext cx="6159261" cy="4997450"/>
          </a:xfrm>
        </p:spPr>
        <p:txBody>
          <a:bodyPr/>
          <a:lstStyle/>
          <a:p>
            <a:r>
              <a:rPr lang="en-US" dirty="0"/>
              <a:t>This slide presents estimated HIV incidence among men who have sex with men (MSM) aged ≥13 years, in the United States from 2010 though </a:t>
            </a:r>
            <a:r>
              <a:rPr lang="en-US" dirty="0" smtClean="0"/>
              <a:t>2016, </a:t>
            </a:r>
            <a:r>
              <a:rPr lang="en-US" dirty="0"/>
              <a:t>by race/ethnicity. </a:t>
            </a:r>
          </a:p>
          <a:p>
            <a:endParaRPr lang="en-US" dirty="0"/>
          </a:p>
          <a:p>
            <a:r>
              <a:rPr lang="en-US" dirty="0"/>
              <a:t>The annual number of HIV infections in </a:t>
            </a:r>
            <a:r>
              <a:rPr lang="en-US" dirty="0" smtClean="0"/>
              <a:t>2016, </a:t>
            </a:r>
            <a:r>
              <a:rPr lang="en-US" dirty="0"/>
              <a:t>compared with 2010, increased for Hispanic/Latino MSM </a:t>
            </a:r>
            <a:r>
              <a:rPr lang="en-US" dirty="0" smtClean="0"/>
              <a:t>(30%), </a:t>
            </a:r>
            <a:r>
              <a:rPr lang="en-US" dirty="0"/>
              <a:t>but decreased for white MSM </a:t>
            </a:r>
            <a:r>
              <a:rPr lang="en-US" dirty="0" smtClean="0"/>
              <a:t>(−16%); </a:t>
            </a:r>
            <a:r>
              <a:rPr lang="en-US" dirty="0"/>
              <a:t>numbers remained stable for black/African American MSM.</a:t>
            </a:r>
          </a:p>
          <a:p>
            <a:endParaRPr lang="en-US" dirty="0"/>
          </a:p>
          <a:p>
            <a:r>
              <a:rPr lang="en-US" dirty="0"/>
              <a:t>In </a:t>
            </a:r>
            <a:r>
              <a:rPr lang="en-US" dirty="0" smtClean="0"/>
              <a:t>2016, </a:t>
            </a:r>
            <a:r>
              <a:rPr lang="en-US" dirty="0"/>
              <a:t>black/African American MSM had the largest percentage (</a:t>
            </a:r>
            <a:r>
              <a:rPr lang="en-US" dirty="0" smtClean="0"/>
              <a:t>37%) </a:t>
            </a:r>
            <a:r>
              <a:rPr lang="en-US" dirty="0"/>
              <a:t>of HIV infections among all MSM.  </a:t>
            </a:r>
          </a:p>
          <a:p>
            <a:endParaRPr lang="en-US" dirty="0"/>
          </a:p>
          <a:p>
            <a:r>
              <a:rPr lang="en-US" dirty="0" smtClean="0"/>
              <a:t>Beginning in 2014, the annual number of infections among Hispanic/Latino MSM </a:t>
            </a:r>
            <a:r>
              <a:rPr lang="en-US" baseline="0" dirty="0" smtClean="0"/>
              <a:t>exceeded the annual number of infections among white MSM.</a:t>
            </a:r>
          </a:p>
          <a:p>
            <a:endParaRPr lang="en-US" baseline="0"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baseline="0" dirty="0" smtClean="0"/>
          </a:p>
          <a:p>
            <a:r>
              <a:rPr lang="en-US" baseline="0" dirty="0" smtClean="0"/>
              <a:t>Hispanics/Latinos can be of any race. </a:t>
            </a:r>
          </a:p>
          <a:p>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428687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a:t>This slide </a:t>
            </a:r>
            <a:r>
              <a:rPr lang="en-US" dirty="0" smtClean="0"/>
              <a:t>presents estimated HIV incidence among</a:t>
            </a:r>
            <a:r>
              <a:rPr lang="en-US" baseline="0" dirty="0" smtClean="0"/>
              <a:t> men who have sex with men (MSM) aged ≥13 years, </a:t>
            </a:r>
            <a:r>
              <a:rPr lang="en-US" dirty="0" smtClean="0"/>
              <a:t>in </a:t>
            </a:r>
            <a:r>
              <a:rPr lang="en-US" dirty="0"/>
              <a:t>the United States from </a:t>
            </a:r>
            <a:r>
              <a:rPr lang="en-US" dirty="0" smtClean="0"/>
              <a:t>2010 </a:t>
            </a:r>
            <a:r>
              <a:rPr lang="en-US" dirty="0"/>
              <a:t>though </a:t>
            </a:r>
            <a:r>
              <a:rPr lang="en-US" dirty="0" smtClean="0"/>
              <a:t>2016, by age. </a:t>
            </a:r>
            <a:endParaRPr lang="en-US" dirty="0"/>
          </a:p>
          <a:p>
            <a:pPr defTabSz="898136">
              <a:defRPr/>
            </a:pPr>
            <a:endParaRPr lang="en-US" dirty="0"/>
          </a:p>
          <a:p>
            <a:pPr defTabSz="898136">
              <a:defRPr/>
            </a:pPr>
            <a:r>
              <a:rPr lang="en-US" b="0" dirty="0" smtClean="0"/>
              <a:t>The annual number of HIV infections in 2016, compared with 2010, increased among MSM aged 25–34 years (47%), but decreased among MSM aged 13</a:t>
            </a:r>
            <a:r>
              <a:rPr lang="en-US" b="0" baseline="0" dirty="0" smtClean="0"/>
              <a:t>–</a:t>
            </a:r>
            <a:r>
              <a:rPr lang="en-US" b="0" dirty="0" smtClean="0"/>
              <a:t>24 years (−30%); numbers remained stable among MSM aged 35</a:t>
            </a:r>
            <a:r>
              <a:rPr lang="en-US" b="0" baseline="0" dirty="0" smtClean="0"/>
              <a:t>–</a:t>
            </a:r>
            <a:r>
              <a:rPr lang="en-US" b="0" dirty="0" smtClean="0"/>
              <a:t>44, 45</a:t>
            </a:r>
            <a:r>
              <a:rPr lang="en-US" b="0" baseline="0" dirty="0" smtClean="0"/>
              <a:t>–</a:t>
            </a:r>
            <a:r>
              <a:rPr lang="en-US" b="0" dirty="0" smtClean="0"/>
              <a:t>54, and ≥55 years. </a:t>
            </a:r>
          </a:p>
          <a:p>
            <a:pPr defTabSz="898136">
              <a:defRPr/>
            </a:pPr>
            <a:endParaRPr lang="en-US" b="0" dirty="0" smtClean="0"/>
          </a:p>
          <a:p>
            <a:pPr defTabSz="898136">
              <a:defRPr/>
            </a:pPr>
            <a:r>
              <a:rPr lang="en-US" b="0" dirty="0" smtClean="0"/>
              <a:t>In 2016, the largest percentage of HIV infections among MSM was among those aged 25</a:t>
            </a:r>
            <a:r>
              <a:rPr lang="en-US" b="0" baseline="0" dirty="0" smtClean="0"/>
              <a:t>–</a:t>
            </a:r>
            <a:r>
              <a:rPr lang="en-US" b="0" dirty="0" smtClean="0"/>
              <a:t>34 years (42%), followed by those aged 13</a:t>
            </a:r>
            <a:r>
              <a:rPr lang="en-US" b="0" baseline="0" dirty="0" smtClean="0"/>
              <a:t>–</a:t>
            </a:r>
            <a:r>
              <a:rPr lang="en-US" b="0" dirty="0" smtClean="0"/>
              <a:t>24 years (25%). </a:t>
            </a:r>
          </a:p>
          <a:p>
            <a:pPr defTabSz="898136">
              <a:defRPr/>
            </a:pPr>
            <a:endParaRPr lang="en-US" b="1" dirty="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452418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585" y="4298950"/>
            <a:ext cx="5986731" cy="4724280"/>
          </a:xfrm>
        </p:spPr>
        <p:txBody>
          <a:bodyPr/>
          <a:lstStyle/>
          <a:p>
            <a:pPr defTabSz="898136">
              <a:defRPr/>
            </a:pPr>
            <a:r>
              <a:rPr lang="en-US" dirty="0"/>
              <a:t>This slide </a:t>
            </a:r>
            <a:r>
              <a:rPr lang="en-US" dirty="0" smtClean="0"/>
              <a:t>presents estimated HIV incidence among Black/African American men who have sex with men</a:t>
            </a:r>
            <a:r>
              <a:rPr lang="en-US" baseline="0" dirty="0" smtClean="0"/>
              <a:t> (MSM) </a:t>
            </a:r>
            <a:r>
              <a:rPr lang="en-US" dirty="0" smtClean="0"/>
              <a:t>aged </a:t>
            </a:r>
            <a:r>
              <a:rPr lang="en-US" u="none" dirty="0" smtClean="0"/>
              <a:t>≥13 years, </a:t>
            </a:r>
            <a:r>
              <a:rPr lang="en-US" dirty="0" smtClean="0"/>
              <a:t>in </a:t>
            </a:r>
            <a:r>
              <a:rPr lang="en-US" dirty="0"/>
              <a:t>the United States from </a:t>
            </a:r>
            <a:r>
              <a:rPr lang="en-US" dirty="0" smtClean="0"/>
              <a:t>2010 </a:t>
            </a:r>
            <a:r>
              <a:rPr lang="en-US" dirty="0"/>
              <a:t>though </a:t>
            </a:r>
            <a:r>
              <a:rPr lang="en-US" dirty="0" smtClean="0"/>
              <a:t>2016, by age. </a:t>
            </a:r>
            <a:endParaRPr lang="en-US" dirty="0"/>
          </a:p>
          <a:p>
            <a:pPr defTabSz="898136">
              <a:defRPr/>
            </a:pPr>
            <a:endParaRPr lang="en-US" dirty="0" smtClean="0"/>
          </a:p>
          <a:p>
            <a:pPr defTabSz="898136">
              <a:defRPr/>
            </a:pPr>
            <a:r>
              <a:rPr lang="en-US" dirty="0" smtClean="0"/>
              <a:t>The annual number of HIV infections in 2016, compared with 2010, increased among black/African American</a:t>
            </a:r>
            <a:r>
              <a:rPr lang="en-US" baseline="0" dirty="0" smtClean="0"/>
              <a:t> MSM </a:t>
            </a:r>
            <a:r>
              <a:rPr lang="en-US" dirty="0" smtClean="0"/>
              <a:t>aged 25–34 years (65%), but decreased among those aged 13</a:t>
            </a:r>
            <a:r>
              <a:rPr lang="en-US" b="0" baseline="0" dirty="0" smtClean="0"/>
              <a:t>–</a:t>
            </a:r>
            <a:r>
              <a:rPr lang="en-US" dirty="0" smtClean="0"/>
              <a:t>24 years (−32%); numbers remained stable among those aged 35</a:t>
            </a:r>
            <a:r>
              <a:rPr lang="en-US" b="0" baseline="0" dirty="0" smtClean="0"/>
              <a:t>–</a:t>
            </a:r>
            <a:r>
              <a:rPr lang="en-US" dirty="0" smtClean="0"/>
              <a:t>44, 45</a:t>
            </a:r>
            <a:r>
              <a:rPr lang="en-US" b="0" baseline="0" dirty="0" smtClean="0"/>
              <a:t>–</a:t>
            </a:r>
            <a:r>
              <a:rPr lang="en-US" dirty="0" smtClean="0"/>
              <a:t>54, and ≥55 years. </a:t>
            </a:r>
          </a:p>
          <a:p>
            <a:pPr defTabSz="898136">
              <a:defRPr/>
            </a:pPr>
            <a:endParaRPr lang="en-US" dirty="0"/>
          </a:p>
          <a:p>
            <a:pPr defTabSz="898136">
              <a:defRPr/>
            </a:pPr>
            <a:r>
              <a:rPr lang="en-US" b="0" dirty="0" smtClean="0"/>
              <a:t>In 2016, the largest percentage of HIV infections among black/African American</a:t>
            </a:r>
            <a:r>
              <a:rPr lang="en-US" b="0" baseline="0" dirty="0" smtClean="0"/>
              <a:t> </a:t>
            </a:r>
            <a:r>
              <a:rPr lang="en-US" b="0" dirty="0" smtClean="0"/>
              <a:t>MSM was among those aged 25</a:t>
            </a:r>
            <a:r>
              <a:rPr lang="en-US" b="0" baseline="0" dirty="0" smtClean="0"/>
              <a:t>–</a:t>
            </a:r>
            <a:r>
              <a:rPr lang="en-US" b="0" dirty="0" smtClean="0"/>
              <a:t>34 years (44%), followed by those aged 13</a:t>
            </a:r>
            <a:r>
              <a:rPr lang="en-US" b="0" baseline="0" dirty="0" smtClean="0"/>
              <a:t>–</a:t>
            </a:r>
            <a:r>
              <a:rPr lang="en-US" b="0" dirty="0" smtClean="0"/>
              <a:t>24 years</a:t>
            </a:r>
            <a:r>
              <a:rPr lang="en-US" b="0" baseline="0" dirty="0" smtClean="0"/>
              <a:t> </a:t>
            </a:r>
            <a:r>
              <a:rPr lang="en-US" b="0" dirty="0" smtClean="0"/>
              <a:t>(35%). </a:t>
            </a:r>
          </a:p>
          <a:p>
            <a:pPr defTabSz="898136">
              <a:defRPr/>
            </a:pPr>
            <a:endParaRPr lang="en-US" b="0"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pPr defTabSz="898136">
              <a:defRPr/>
            </a:pP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0" dirty="0" smtClean="0"/>
          </a:p>
          <a:p>
            <a:pPr defTabSz="898136">
              <a:defRPr/>
            </a:pPr>
            <a:r>
              <a:rPr lang="en-US" b="0" dirty="0" smtClean="0"/>
              <a:t>Estimates for black/African American MSM aged ≥55 years</a:t>
            </a:r>
            <a:r>
              <a:rPr lang="en-US" b="0" baseline="0" dirty="0" smtClean="0"/>
              <a:t> </a:t>
            </a:r>
            <a:r>
              <a:rPr lang="en-US" b="0" dirty="0" smtClean="0"/>
              <a:t>should be used with caution because they do not meet the standard of reliability.</a:t>
            </a:r>
          </a:p>
          <a:p>
            <a:pPr defTabSz="898136">
              <a:defRPr/>
            </a:pPr>
            <a:endParaRPr lang="en-US" b="0" dirty="0" smtClean="0"/>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0" dirty="0" smtClean="0"/>
          </a:p>
          <a:p>
            <a:pPr defTabSz="898136">
              <a:defRPr/>
            </a:pPr>
            <a:endParaRPr lang="en-US" b="0" dirty="0"/>
          </a:p>
          <a:p>
            <a:pPr defTabSz="898136">
              <a:defRPr/>
            </a:pPr>
            <a:endParaRPr lang="en-US" b="1"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2509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091" y="4298949"/>
            <a:ext cx="5986731" cy="4689775"/>
          </a:xfrm>
        </p:spPr>
        <p:txBody>
          <a:bodyPr/>
          <a:lstStyle/>
          <a:p>
            <a:pPr defTabSz="898136">
              <a:defRPr/>
            </a:pPr>
            <a:r>
              <a:rPr lang="en-US" dirty="0" smtClean="0"/>
              <a:t>This slide presents estimated HIV incidence among Hispanic/Latino men who have sex with men (MSM) aged ≥13 years, in the United States from 2010 though 2016, by age group. </a:t>
            </a:r>
          </a:p>
          <a:p>
            <a:pPr defTabSz="898136">
              <a:defRPr/>
            </a:pPr>
            <a:endParaRPr lang="en-US" dirty="0" smtClean="0"/>
          </a:p>
          <a:p>
            <a:pPr defTabSz="898136">
              <a:defRPr/>
            </a:pPr>
            <a:r>
              <a:rPr lang="en-US" dirty="0" smtClean="0"/>
              <a:t>The annual number of HIV infections in 2016, compared with 2010, increased among Hispanic/Latino MSM aged 25–34 years (68%); numbers remained stable among Hispanic/Latino MSM aged 13</a:t>
            </a:r>
            <a:r>
              <a:rPr lang="en-US" b="0" baseline="0" dirty="0" smtClean="0"/>
              <a:t>–</a:t>
            </a:r>
            <a:r>
              <a:rPr lang="en-US" dirty="0" smtClean="0"/>
              <a:t>24,</a:t>
            </a:r>
            <a:r>
              <a:rPr lang="en-US" baseline="0" dirty="0" smtClean="0"/>
              <a:t> </a:t>
            </a:r>
            <a:r>
              <a:rPr lang="en-US" dirty="0" smtClean="0"/>
              <a:t>35</a:t>
            </a:r>
            <a:r>
              <a:rPr lang="en-US" b="0" baseline="0" dirty="0" smtClean="0"/>
              <a:t>–</a:t>
            </a:r>
            <a:r>
              <a:rPr lang="en-US" dirty="0" smtClean="0"/>
              <a:t>44, 45</a:t>
            </a:r>
            <a:r>
              <a:rPr lang="en-US" b="0" baseline="0" dirty="0" smtClean="0"/>
              <a:t>–</a:t>
            </a:r>
            <a:r>
              <a:rPr lang="en-US" dirty="0" smtClean="0"/>
              <a:t>54, and ≥55 years. </a:t>
            </a:r>
          </a:p>
          <a:p>
            <a:pPr defTabSz="898136">
              <a:defRPr/>
            </a:pPr>
            <a:endParaRPr lang="en-US" dirty="0" smtClean="0"/>
          </a:p>
          <a:p>
            <a:pPr defTabSz="898136">
              <a:defRPr/>
            </a:pPr>
            <a:r>
              <a:rPr lang="en-US" dirty="0" smtClean="0"/>
              <a:t>In 2016, the largest percentage of HIV infections among Hispanic/Latino MSM was among those aged 25</a:t>
            </a:r>
            <a:r>
              <a:rPr lang="en-US" b="0" baseline="0" dirty="0" smtClean="0"/>
              <a:t>–</a:t>
            </a:r>
            <a:r>
              <a:rPr lang="en-US" dirty="0" smtClean="0"/>
              <a:t>34 years (45%), followed by those aged 13</a:t>
            </a:r>
            <a:r>
              <a:rPr lang="en-US" b="0" baseline="0" dirty="0" smtClean="0"/>
              <a:t>–</a:t>
            </a:r>
            <a:r>
              <a:rPr lang="en-US" dirty="0" smtClean="0"/>
              <a:t>24 years (23%).  </a:t>
            </a:r>
          </a:p>
          <a:p>
            <a:pPr defTabSz="898136">
              <a:defRPr/>
            </a:pPr>
            <a:endParaRPr lang="en-US"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r>
              <a:rPr lang="en-US" dirty="0" smtClean="0"/>
              <a:t>Hispanics/Latinos can be of any race.</a:t>
            </a:r>
            <a:endParaRPr lang="en-US" dirty="0"/>
          </a:p>
          <a:p>
            <a:pPr defTabSz="898136">
              <a:defRPr/>
            </a:pPr>
            <a:endParaRPr lang="en-US"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smtClean="0"/>
          </a:p>
          <a:p>
            <a:pPr defTabSz="898136">
              <a:defRPr/>
            </a:pPr>
            <a:r>
              <a:rPr lang="en-US" dirty="0" smtClean="0"/>
              <a:t>Estimates for Hispanic/Latino MSM aged ≥55 years should be used with caution because they do not meet the standard of reliability.</a:t>
            </a:r>
          </a:p>
          <a:p>
            <a:pPr defTabSz="898136">
              <a:defRPr/>
            </a:pPr>
            <a:endParaRPr lang="en-US" dirty="0" smtClean="0"/>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324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smtClean="0"/>
              <a:t>This slide presents estimated HIV incidence among white men who have sex with men (MSM) aged ≥13 years, in the United States from 2010 though 2016, by age group. </a:t>
            </a:r>
          </a:p>
          <a:p>
            <a:pPr defTabSz="898136">
              <a:defRPr/>
            </a:pPr>
            <a:endParaRPr lang="en-US" dirty="0" smtClean="0"/>
          </a:p>
          <a:p>
            <a:pPr defTabSz="898136">
              <a:defRPr/>
            </a:pPr>
            <a:r>
              <a:rPr lang="en-US" dirty="0" smtClean="0"/>
              <a:t>The annual number of HIV infections in 2016, compared with 2010, decreased among white MSM aged 35–44 years (−37%),</a:t>
            </a:r>
            <a:r>
              <a:rPr lang="en-US" baseline="0" dirty="0" smtClean="0"/>
              <a:t> </a:t>
            </a:r>
            <a:r>
              <a:rPr lang="en-US" dirty="0" smtClean="0"/>
              <a:t>45</a:t>
            </a:r>
            <a:r>
              <a:rPr lang="en-US" b="0" baseline="0" dirty="0" smtClean="0"/>
              <a:t>–5</a:t>
            </a:r>
            <a:r>
              <a:rPr lang="en-US" dirty="0" smtClean="0"/>
              <a:t>4 years (−25%),</a:t>
            </a:r>
            <a:r>
              <a:rPr lang="en-US" baseline="0" dirty="0" smtClean="0"/>
              <a:t> </a:t>
            </a:r>
            <a:r>
              <a:rPr lang="en-US" dirty="0" smtClean="0"/>
              <a:t>and those aged 13</a:t>
            </a:r>
            <a:r>
              <a:rPr lang="en-US" b="0" baseline="0" dirty="0" smtClean="0"/>
              <a:t>–</a:t>
            </a:r>
            <a:r>
              <a:rPr lang="en-US" dirty="0" smtClean="0"/>
              <a:t>24 years (−33%); numbers remained stable among white MSM aged</a:t>
            </a:r>
            <a:r>
              <a:rPr lang="en-US" baseline="0" dirty="0" smtClean="0"/>
              <a:t> 2</a:t>
            </a:r>
            <a:r>
              <a:rPr lang="en-US" dirty="0" smtClean="0"/>
              <a:t>5</a:t>
            </a:r>
            <a:r>
              <a:rPr lang="en-US" b="0" baseline="0" dirty="0" smtClean="0"/>
              <a:t>–</a:t>
            </a:r>
            <a:r>
              <a:rPr lang="en-US" dirty="0" smtClean="0"/>
              <a:t>34 years and ≥55 years. </a:t>
            </a:r>
          </a:p>
          <a:p>
            <a:pPr defTabSz="898136">
              <a:defRPr/>
            </a:pPr>
            <a:endParaRPr lang="en-US" dirty="0" smtClean="0"/>
          </a:p>
          <a:p>
            <a:pPr defTabSz="898136">
              <a:defRPr/>
            </a:pPr>
            <a:r>
              <a:rPr lang="en-US" dirty="0" smtClean="0"/>
              <a:t>In 2016, the largest percentage of HIV infections among white MSM was among those aged 25</a:t>
            </a:r>
            <a:r>
              <a:rPr lang="en-US" b="0" baseline="0" dirty="0" smtClean="0"/>
              <a:t>–</a:t>
            </a:r>
            <a:r>
              <a:rPr lang="en-US" dirty="0" smtClean="0"/>
              <a:t>34 years (37%), followed by those aged 35</a:t>
            </a:r>
            <a:r>
              <a:rPr lang="en-US" b="0" baseline="0" dirty="0" smtClean="0"/>
              <a:t>–</a:t>
            </a:r>
            <a:r>
              <a:rPr lang="en-US" dirty="0" smtClean="0"/>
              <a:t>44 (18%) and 45</a:t>
            </a:r>
            <a:r>
              <a:rPr lang="en-US" b="0" baseline="0" dirty="0" smtClean="0"/>
              <a:t>–</a:t>
            </a:r>
            <a:r>
              <a:rPr lang="en-US" dirty="0" smtClean="0"/>
              <a:t>54 years (18%).  </a:t>
            </a:r>
          </a:p>
          <a:p>
            <a:pPr defTabSz="898136">
              <a:defRPr/>
            </a:pPr>
            <a:endParaRPr lang="en-US"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smtClean="0"/>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8678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a:defRPr/>
            </a:pPr>
            <a:r>
              <a:rPr lang="en-US" dirty="0" smtClean="0"/>
              <a:t>This map presents</a:t>
            </a:r>
            <a:r>
              <a:rPr lang="en-US" baseline="0" dirty="0" smtClean="0"/>
              <a:t> estimates of HIV incidence for</a:t>
            </a:r>
            <a:r>
              <a:rPr lang="en-US" dirty="0" smtClean="0"/>
              <a:t> persons</a:t>
            </a:r>
            <a:r>
              <a:rPr lang="en-US" baseline="0" dirty="0" smtClean="0"/>
              <a:t> aged ≥13 years in the United States for 2016.  HIV incidence was highest in California, Florida, Georgia, Illinois, Maryland, New York, North Carolina, and Texas.</a:t>
            </a:r>
          </a:p>
          <a:p>
            <a:pPr defTabSz="898882" fontAlgn="base">
              <a:spcBef>
                <a:spcPct val="30000"/>
              </a:spcBef>
              <a:spcAft>
                <a:spcPct val="0"/>
              </a:spcAft>
              <a:defRPr/>
            </a:pPr>
            <a:endParaRPr lang="en-US" baseline="0" dirty="0" smtClean="0"/>
          </a:p>
          <a:p>
            <a:pPr defTabSz="898882" fontAlgn="base">
              <a:spcBef>
                <a:spcPct val="30000"/>
              </a:spcBef>
              <a:spcAft>
                <a:spcPct val="0"/>
              </a:spcAft>
              <a:defRPr/>
            </a:pPr>
            <a:r>
              <a:rPr lang="en-US" baseline="0" dirty="0" smtClean="0"/>
              <a:t>Five states accounted for approximately 52% of the estimated numbers of HIV infections: </a:t>
            </a:r>
            <a:r>
              <a:rPr lang="en-US" dirty="0"/>
              <a:t>California, </a:t>
            </a:r>
            <a:r>
              <a:rPr lang="en-US" dirty="0" smtClean="0"/>
              <a:t>Florida</a:t>
            </a:r>
            <a:r>
              <a:rPr lang="en-US" dirty="0"/>
              <a:t>,</a:t>
            </a:r>
            <a:r>
              <a:rPr lang="en-US" dirty="0" smtClean="0"/>
              <a:t> Georgia, New York, and Texas.</a:t>
            </a:r>
          </a:p>
          <a:p>
            <a:pPr defTabSz="898882" fontAlgn="base">
              <a:spcBef>
                <a:spcPct val="30000"/>
              </a:spcBef>
              <a:spcAft>
                <a:spcPct val="0"/>
              </a:spcAft>
              <a:defRPr/>
            </a:pPr>
            <a:endParaRPr lang="en-US" baseline="0" dirty="0" smtClean="0"/>
          </a:p>
          <a:p>
            <a:pPr defTabSz="898882" fontAlgn="base">
              <a:spcBef>
                <a:spcPct val="30000"/>
              </a:spcBef>
              <a:spcAft>
                <a:spcPct val="0"/>
              </a:spcAft>
              <a:defRPr/>
            </a:pPr>
            <a:r>
              <a:rPr lang="en-US" baseline="0" dirty="0" smtClean="0"/>
              <a:t>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because they do not meet the standard of reliability. Estimates with an RSE of &gt;50% are not shown.</a:t>
            </a:r>
          </a:p>
          <a:p>
            <a:pPr defTabSz="898882" fontAlgn="base">
              <a:spcBef>
                <a:spcPct val="30000"/>
              </a:spcBef>
              <a:spcAft>
                <a:spcPct val="0"/>
              </a:spcAft>
              <a:defRPr/>
            </a:pPr>
            <a:endParaRPr lang="en-US" baseline="0" dirty="0" smtClean="0"/>
          </a:p>
          <a:p>
            <a:pPr defTabSz="898882" fontAlgn="base">
              <a:spcBef>
                <a:spcPct val="30000"/>
              </a:spcBef>
              <a:spcAft>
                <a:spcPct val="0"/>
              </a:spcAf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aseline="0" dirty="0" smtClean="0"/>
          </a:p>
          <a:p>
            <a:pPr defTabSz="898882" fontAlgn="base">
              <a:spcBef>
                <a:spcPct val="30000"/>
              </a:spcBef>
              <a:spcAft>
                <a:spcPct val="0"/>
              </a:spcAft>
              <a:defRPr/>
            </a:pPr>
            <a:endParaRPr lang="en-US" baseline="0" dirty="0" smtClean="0"/>
          </a:p>
          <a:p>
            <a:pPr defTabSz="898882">
              <a:defRPr/>
            </a:pPr>
            <a:endParaRPr lang="en-US" dirty="0">
              <a:solidFill>
                <a:srgbClr val="5F5F5F"/>
              </a:solidFill>
              <a:latin typeface="Calibri" panose="020F0502020204030204" pitchFamily="34" charset="0"/>
            </a:endParaRPr>
          </a:p>
          <a:p>
            <a:pPr defTabSz="898882">
              <a:defRPr/>
            </a:pPr>
            <a:endParaRPr lang="en-US" dirty="0">
              <a:solidFill>
                <a:srgbClr val="5F5F5F"/>
              </a:solidFill>
              <a:latin typeface="Calibri" panose="020F0502020204030204" pitchFamily="34" charset="0"/>
            </a:endParaRPr>
          </a:p>
          <a:p>
            <a:pPr defTabSz="898882">
              <a:defRPr/>
            </a:pP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EB38CAEC-4554-485B-9189-C45C7447A404}" type="slidenum">
              <a:rPr lang="en-US">
                <a:solidFill>
                  <a:prstClr val="black"/>
                </a:solidFill>
                <a:latin typeface="Calibri"/>
              </a:rPr>
              <a:pPr defTabSz="931774">
                <a:defRPr/>
              </a:pPr>
              <a:t>25</a:t>
            </a:fld>
            <a:endParaRPr lang="en-US">
              <a:solidFill>
                <a:prstClr val="black"/>
              </a:solidFill>
              <a:latin typeface="Calibri"/>
            </a:endParaRPr>
          </a:p>
        </p:txBody>
      </p:sp>
    </p:spTree>
    <p:extLst>
      <p:ext uri="{BB962C8B-B14F-4D97-AF65-F5344CB8AC3E}">
        <p14:creationId xmlns:p14="http://schemas.microsoft.com/office/powerpoint/2010/main" val="1556399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fontAlgn="base">
              <a:spcBef>
                <a:spcPct val="30000"/>
              </a:spcBef>
              <a:spcAft>
                <a:spcPct val="0"/>
              </a:spcAft>
              <a:defRPr/>
            </a:pPr>
            <a:r>
              <a:rPr lang="en-US" dirty="0" smtClean="0"/>
              <a:t>This map presents</a:t>
            </a:r>
            <a:r>
              <a:rPr lang="en-US" baseline="0" dirty="0" smtClean="0"/>
              <a:t> estimates of HIV prevalence for</a:t>
            </a:r>
            <a:r>
              <a:rPr lang="en-US" dirty="0" smtClean="0"/>
              <a:t> persons</a:t>
            </a:r>
            <a:r>
              <a:rPr lang="en-US" baseline="0" dirty="0" smtClean="0"/>
              <a:t> aged ≥13 years in the United States for 2016. HIV prevalence was highest in California, Florida, Georgia, Illinois, Maryland,  New York, New Jersey, North Carolina, Pennsylvania, Texas, Ohio, and Virginia.</a:t>
            </a:r>
          </a:p>
          <a:p>
            <a:pPr defTabSz="898882" fontAlgn="base">
              <a:spcBef>
                <a:spcPct val="30000"/>
              </a:spcBef>
              <a:spcAft>
                <a:spcPct val="0"/>
              </a:spcAft>
              <a:defRPr/>
            </a:pPr>
            <a:endParaRPr lang="en-US" baseline="0" dirty="0" smtClean="0"/>
          </a:p>
          <a:p>
            <a:pPr defTabSz="898882" fontAlgn="base">
              <a:spcBef>
                <a:spcPct val="30000"/>
              </a:spcBef>
              <a:spcAft>
                <a:spcPct val="0"/>
              </a:spcAft>
              <a:defRPr/>
            </a:pPr>
            <a:r>
              <a:rPr lang="en-US" baseline="0" dirty="0" smtClean="0"/>
              <a:t>Five states accounted for 51% of persons living with HIV infection:  </a:t>
            </a:r>
            <a:r>
              <a:rPr lang="en-US" dirty="0"/>
              <a:t>California,</a:t>
            </a:r>
            <a:r>
              <a:rPr lang="en-US" dirty="0" smtClean="0"/>
              <a:t> </a:t>
            </a:r>
            <a:r>
              <a:rPr lang="en-US" dirty="0"/>
              <a:t>Florida, Georgia, New York,</a:t>
            </a:r>
            <a:r>
              <a:rPr lang="en-US" dirty="0" smtClean="0"/>
              <a:t> and </a:t>
            </a:r>
            <a:r>
              <a:rPr lang="en-US" dirty="0"/>
              <a:t>Texas</a:t>
            </a:r>
            <a:r>
              <a:rPr lang="en-US" dirty="0" smtClean="0"/>
              <a:t>.</a:t>
            </a:r>
          </a:p>
          <a:p>
            <a:pPr defTabSz="898882" fontAlgn="base">
              <a:spcBef>
                <a:spcPct val="30000"/>
              </a:spcBef>
              <a:spcAft>
                <a:spcPct val="0"/>
              </a:spcAft>
              <a:defRPr/>
            </a:pPr>
            <a:endParaRPr lang="en-US" dirty="0" smtClean="0"/>
          </a:p>
          <a:p>
            <a:pPr defTabSz="898882" fontAlgn="base">
              <a:spcBef>
                <a:spcPct val="30000"/>
              </a:spcBef>
              <a:spcAft>
                <a:spcPct val="0"/>
              </a:spcAft>
              <a:defRPr/>
            </a:pPr>
            <a:r>
              <a:rPr lang="en-US" dirty="0" smtClean="0"/>
              <a:t>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because they do not meet the standard of reliability. </a:t>
            </a:r>
          </a:p>
          <a:p>
            <a:pPr defTabSz="898882" fontAlgn="base">
              <a:spcBef>
                <a:spcPct val="30000"/>
              </a:spcBef>
              <a:spcAft>
                <a:spcPct val="0"/>
              </a:spcAft>
              <a:defRPr/>
            </a:pPr>
            <a:r>
              <a:rPr lang="en-US" dirty="0" smtClean="0"/>
              <a:t> </a:t>
            </a:r>
            <a:endParaRPr lang="en-US" baseline="0" dirty="0" smtClean="0"/>
          </a:p>
          <a:p>
            <a:pPr defTabSz="898882"/>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aseline="0" dirty="0" smtClean="0"/>
          </a:p>
        </p:txBody>
      </p:sp>
      <p:sp>
        <p:nvSpPr>
          <p:cNvPr id="4" name="Slide Number Placeholder 3"/>
          <p:cNvSpPr>
            <a:spLocks noGrp="1"/>
          </p:cNvSpPr>
          <p:nvPr>
            <p:ph type="sldNum" sz="quarter" idx="10"/>
          </p:nvPr>
        </p:nvSpPr>
        <p:spPr/>
        <p:txBody>
          <a:bodyPr/>
          <a:lstStyle/>
          <a:p>
            <a:pPr defTabSz="931774">
              <a:defRPr/>
            </a:pPr>
            <a:fld id="{EB38CAEC-4554-485B-9189-C45C7447A404}" type="slidenum">
              <a:rPr lang="en-US">
                <a:solidFill>
                  <a:prstClr val="black"/>
                </a:solidFill>
                <a:latin typeface="Calibri"/>
              </a:rPr>
              <a:pPr defTabSz="931774">
                <a:defRPr/>
              </a:pPr>
              <a:t>26</a:t>
            </a:fld>
            <a:endParaRPr lang="en-US">
              <a:solidFill>
                <a:prstClr val="black"/>
              </a:solidFill>
              <a:latin typeface="Calibri"/>
            </a:endParaRPr>
          </a:p>
        </p:txBody>
      </p:sp>
    </p:spTree>
    <p:extLst>
      <p:ext uri="{BB962C8B-B14F-4D97-AF65-F5344CB8AC3E}">
        <p14:creationId xmlns:p14="http://schemas.microsoft.com/office/powerpoint/2010/main" val="1771138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percentages of persons </a:t>
            </a:r>
            <a:r>
              <a:rPr lang="en-US" baseline="0" dirty="0" smtClean="0"/>
              <a:t>aged ≥13 years </a:t>
            </a:r>
            <a:r>
              <a:rPr lang="en-US" dirty="0" smtClean="0"/>
              <a:t>with diagnosed HIV infection among estimated numbers of persons living with diagnosed or undiagnosed HIV in the United States</a:t>
            </a:r>
            <a:r>
              <a:rPr lang="en-US" baseline="0" dirty="0" smtClean="0"/>
              <a:t> </a:t>
            </a:r>
            <a:r>
              <a:rPr lang="en-US" dirty="0" smtClean="0"/>
              <a:t>at the end of 2016. Overall,</a:t>
            </a:r>
            <a:r>
              <a:rPr lang="en-US" baseline="0" dirty="0" smtClean="0"/>
              <a:t> an estimated 85.8% of persons living with HIV had received a diagnosis. The percentage of persons with diagnosed HIV was slightly higher among females (88.8%) than males (84.8%).</a:t>
            </a:r>
          </a:p>
          <a:p>
            <a:endParaRPr lang="en-US" baseline="0" dirty="0" smtClean="0"/>
          </a:p>
          <a:p>
            <a:r>
              <a:rPr lang="en-US" dirty="0" smtClean="0">
                <a:solidFill>
                  <a:srgbClr val="5F5F5F"/>
                </a:solidFill>
                <a:latin typeface="Calibri" panose="020F0502020204030204" pitchFamily="34" charset="0"/>
              </a:rPr>
              <a:t>Estimates were derived from a CD4 depletion model using HIV surveillance data.</a:t>
            </a:r>
          </a:p>
          <a:p>
            <a:endParaRPr lang="en-US" dirty="0" smtClean="0">
              <a:solidFill>
                <a:srgbClr val="5F5F5F"/>
              </a:solidFill>
              <a:latin typeface="Calibri" panose="020F0502020204030204" pitchFamily="34" charset="0"/>
            </a:endParaRPr>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844257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percentages of persons</a:t>
            </a:r>
            <a:r>
              <a:rPr lang="en-US" baseline="0" dirty="0" smtClean="0"/>
              <a:t> aged ≥13 years with </a:t>
            </a:r>
            <a:r>
              <a:rPr lang="en-US" dirty="0" smtClean="0"/>
              <a:t>diagnosed HIV infection among estimated numbers of persons</a:t>
            </a:r>
            <a:r>
              <a:rPr lang="en-US" baseline="0" dirty="0" smtClean="0"/>
              <a:t> living with diagnosed or undiagnosed infection in the United States </a:t>
            </a:r>
            <a:r>
              <a:rPr lang="en-US" dirty="0" smtClean="0"/>
              <a:t>at the end of 2016,</a:t>
            </a:r>
            <a:r>
              <a:rPr lang="en-US" baseline="0" dirty="0" smtClean="0"/>
              <a:t> by age. The percentage of persons with diagnosed HIV increased with age. Only 56.0% of persons aged 13 to 24 years had received a diagnosis, while </a:t>
            </a:r>
            <a:r>
              <a:rPr lang="en-US" dirty="0" smtClean="0"/>
              <a:t>94.2% of persons aged ≥55 years</a:t>
            </a:r>
            <a:r>
              <a:rPr lang="en-US" baseline="0" dirty="0" smtClean="0"/>
              <a:t> had received a diagnosis.  </a:t>
            </a:r>
          </a:p>
          <a:p>
            <a:pPr defTabSz="931774" fontAlgn="base">
              <a:spcBef>
                <a:spcPct val="30000"/>
              </a:spcBef>
              <a:spcAft>
                <a:spcPct val="0"/>
              </a:spcAft>
              <a:defRPr/>
            </a:pPr>
            <a:endParaRPr lang="en-US" dirty="0"/>
          </a:p>
          <a:p>
            <a:pPr defTabSz="931774" fontAlgn="base">
              <a:spcBef>
                <a:spcPct val="30000"/>
              </a:spcBef>
              <a:spcAft>
                <a:spcPct val="0"/>
              </a:spcAft>
              <a:defRPr/>
            </a:pPr>
            <a:r>
              <a:rPr lang="en-US" dirty="0" smtClean="0">
                <a:solidFill>
                  <a:srgbClr val="5F5F5F"/>
                </a:solidFill>
                <a:latin typeface="Calibri" panose="020F0502020204030204" pitchFamily="34" charset="0"/>
              </a:rPr>
              <a:t>Estimates were derived from a CD4 depletion model using HIV surveillance data.   </a:t>
            </a:r>
          </a:p>
          <a:p>
            <a:pPr defTabSz="931774" fontAlgn="base">
              <a:spcBef>
                <a:spcPct val="30000"/>
              </a:spcBef>
              <a:spcAft>
                <a:spcPct val="0"/>
              </a:spcAft>
              <a:defRPr/>
            </a:pPr>
            <a:endParaRPr lang="en-US" dirty="0" smtClean="0">
              <a:solidFill>
                <a:srgbClr val="5F5F5F"/>
              </a:solidFill>
              <a:latin typeface="Calibri" panose="020F0502020204030204" pitchFamily="34" charset="0"/>
            </a:endParaRPr>
          </a:p>
          <a:p>
            <a:pPr defTabSz="931774" fontAlgn="base">
              <a:spcBef>
                <a:spcPct val="30000"/>
              </a:spcBef>
              <a:spcAft>
                <a:spcPct val="0"/>
              </a:spcAf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410534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smtClean="0"/>
              <a:t>This graph presents</a:t>
            </a:r>
            <a:r>
              <a:rPr lang="en-US" baseline="0" dirty="0" smtClean="0"/>
              <a:t> </a:t>
            </a:r>
            <a:r>
              <a:rPr lang="en-US" dirty="0" smtClean="0"/>
              <a:t>percentages of persons </a:t>
            </a:r>
            <a:r>
              <a:rPr lang="en-US" baseline="0" dirty="0" smtClean="0"/>
              <a:t>aged ≥13 years </a:t>
            </a:r>
            <a:r>
              <a:rPr lang="en-US" dirty="0" smtClean="0"/>
              <a:t>with diagnosed HIV among estimated numbers of persons</a:t>
            </a:r>
            <a:r>
              <a:rPr lang="en-US" baseline="0" dirty="0" smtClean="0"/>
              <a:t> living with diagnosed or undiagnosed infection in the United States </a:t>
            </a:r>
            <a:r>
              <a:rPr lang="en-US" dirty="0" smtClean="0"/>
              <a:t>at the end of 2016,</a:t>
            </a:r>
            <a:r>
              <a:rPr lang="en-US" baseline="0" dirty="0" smtClean="0"/>
              <a:t> by race/ethnicity. The percentage of diagnosed infection was highest among whites (88.5%), followed by persons of multiple races (86.4%), blacks/African Americans (85.2%), Hispanics/Latinos (83.3%), Native Hawaiian/other Pacific Islanders (82.4%), American Indians/Alaska Natives (81.6%), and Asians (80.9%). </a:t>
            </a:r>
            <a:endParaRPr lang="en-US" dirty="0" smtClean="0"/>
          </a:p>
          <a:p>
            <a:endParaRPr lang="en-US" baseline="0" dirty="0" smtClean="0"/>
          </a:p>
          <a:p>
            <a:r>
              <a:rPr lang="en-US" dirty="0" smtClean="0">
                <a:solidFill>
                  <a:srgbClr val="5F5F5F"/>
                </a:solidFill>
                <a:latin typeface="Calibri" panose="020F0502020204030204" pitchFamily="34" charset="0"/>
              </a:rPr>
              <a:t>Estimates were derived from a CD4 depletion model using HIV surveillance data. </a:t>
            </a:r>
            <a:r>
              <a:rPr lang="en-US" dirty="0">
                <a:solidFill>
                  <a:srgbClr val="5F5F5F"/>
                </a:solidFill>
                <a:latin typeface="Calibri" panose="020F0502020204030204" pitchFamily="34" charset="0"/>
              </a:rPr>
              <a:t>Asian includes Asian/Pacific Islander legacy cases. Hispanics/Latinos can be of any race. </a:t>
            </a:r>
            <a:endParaRPr lang="en-US" dirty="0" smtClean="0">
              <a:solidFill>
                <a:srgbClr val="5F5F5F"/>
              </a:solidFill>
              <a:latin typeface="Calibri" panose="020F0502020204030204" pitchFamily="34" charset="0"/>
            </a:endParaRPr>
          </a:p>
          <a:p>
            <a:endParaRPr lang="en-US" dirty="0" smtClean="0">
              <a:solidFill>
                <a:srgbClr val="5F5F5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75000"/>
                  </a:schemeClr>
                </a:solidFill>
                <a:latin typeface="Calibri" panose="020F0502020204030204" pitchFamily="34" charset="0"/>
              </a:rPr>
              <a:t>† Estimate should be used with caution because it does not meet the standard of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sz="1200" dirty="0" smtClean="0">
              <a:solidFill>
                <a:schemeClr val="accent4">
                  <a:lumMod val="75000"/>
                </a:schemeClr>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68738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Incidence measures the number of infections that occurred during a specified time (e.g., year). Diagnoses during a specified time refer to infections among persons who may have been infected for a number of years.</a:t>
            </a:r>
          </a:p>
          <a:p>
            <a:endParaRPr lang="en-US" dirty="0" smtClean="0"/>
          </a:p>
          <a:p>
            <a:r>
              <a:rPr lang="en-US" dirty="0" smtClean="0"/>
              <a:t>Incidence estimates can be used to assess changes in characteristics of persons most at risk for acquiring HIV infection.</a:t>
            </a:r>
          </a:p>
          <a:p>
            <a:endParaRPr lang="en-US"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15184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a:t>
            </a:r>
            <a:r>
              <a:rPr lang="en-US" baseline="0" dirty="0" smtClean="0"/>
              <a:t> </a:t>
            </a:r>
            <a:r>
              <a:rPr lang="en-US" dirty="0" smtClean="0"/>
              <a:t>percentages of persons</a:t>
            </a:r>
            <a:r>
              <a:rPr lang="en-US" baseline="0" dirty="0" smtClean="0"/>
              <a:t> aged ≥13 years with </a:t>
            </a:r>
            <a:r>
              <a:rPr lang="en-US" dirty="0" smtClean="0"/>
              <a:t>diagnosed HIV among estimated numbers of persons</a:t>
            </a:r>
            <a:r>
              <a:rPr lang="en-US" baseline="0" dirty="0" smtClean="0"/>
              <a:t> living with diagnosed or undiagnosed infection in the United States </a:t>
            </a:r>
            <a:r>
              <a:rPr lang="en-US" dirty="0" smtClean="0"/>
              <a:t>at the end of 2016,</a:t>
            </a:r>
            <a:r>
              <a:rPr lang="en-US" baseline="0" dirty="0" smtClean="0"/>
              <a:t> by transmission category. The percentage of diagnosed infection was highest among females with infection attributed to injection drug use (94.7%), followed by males with infection attributed to injection drug use (93.5%), males with infection attributed to male-to-male sexual contact </a:t>
            </a:r>
            <a:r>
              <a:rPr lang="en-US" i="1" baseline="0" dirty="0" smtClean="0"/>
              <a:t>and</a:t>
            </a:r>
            <a:r>
              <a:rPr lang="en-US" baseline="0" dirty="0" smtClean="0"/>
              <a:t> injection drug use (92.3%), females with infection attributed to heterosexual contact (87.3%), males with infection attributed to male-to-male sexual contact (83.6%), and males with infection attributed to heterosexual contact (81.6%). </a:t>
            </a:r>
          </a:p>
          <a:p>
            <a:endParaRPr lang="en-US" baseline="0" dirty="0" smtClean="0"/>
          </a:p>
          <a:p>
            <a:pPr defTabSz="931774" fontAlgn="base">
              <a:spcBef>
                <a:spcPct val="30000"/>
              </a:spcBef>
              <a:spcAft>
                <a:spcPct val="0"/>
              </a:spcAft>
              <a:defRPr/>
            </a:pPr>
            <a:r>
              <a:rPr lang="en-US" dirty="0" smtClean="0">
                <a:solidFill>
                  <a:srgbClr val="5F5F5F"/>
                </a:solidFill>
                <a:latin typeface="Calibri" panose="020F0502020204030204" pitchFamily="34" charset="0"/>
              </a:rPr>
              <a:t>Estimates were derived from a CD4 depletion model using HIV surveillance data. Data have been statistically adjusted to account for missing transmission category. Heterosexual </a:t>
            </a:r>
            <a:r>
              <a:rPr lang="en-US" dirty="0">
                <a:solidFill>
                  <a:srgbClr val="5F5F5F"/>
                </a:solidFill>
                <a:latin typeface="Calibri" panose="020F0502020204030204" pitchFamily="34" charset="0"/>
              </a:rPr>
              <a:t>contact is with a person known to have, or be at high risk for, HIV infection. </a:t>
            </a:r>
            <a:r>
              <a:rPr lang="en-US" dirty="0" smtClean="0">
                <a:solidFill>
                  <a:srgbClr val="5F5F5F"/>
                </a:solidFill>
                <a:latin typeface="Calibri" panose="020F0502020204030204" pitchFamily="34" charset="0"/>
              </a:rPr>
              <a:t>IDU</a:t>
            </a:r>
            <a:r>
              <a:rPr lang="en-US" dirty="0">
                <a:solidFill>
                  <a:srgbClr val="5F5F5F"/>
                </a:solidFill>
                <a:latin typeface="Calibri" panose="020F0502020204030204" pitchFamily="34" charset="0"/>
              </a:rPr>
              <a:t>, injection drug </a:t>
            </a:r>
            <a:r>
              <a:rPr lang="en-US" dirty="0" smtClean="0">
                <a:solidFill>
                  <a:srgbClr val="5F5F5F"/>
                </a:solidFill>
                <a:latin typeface="Calibri" panose="020F0502020204030204" pitchFamily="34" charset="0"/>
              </a:rPr>
              <a:t>use.</a:t>
            </a:r>
            <a:endParaRPr lang="en-US" dirty="0">
              <a:solidFill>
                <a:srgbClr val="5F5F5F"/>
              </a:solidFill>
              <a:latin typeface="Calibri" panose="020F0502020204030204" pitchFamily="34" charset="0"/>
            </a:endParaRPr>
          </a:p>
          <a:p>
            <a:endParaRPr lang="en-US"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933296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a:defRPr/>
            </a:pPr>
            <a:r>
              <a:rPr lang="en-US" dirty="0" smtClean="0"/>
              <a:t>This map presents</a:t>
            </a:r>
            <a:r>
              <a:rPr lang="en-US" baseline="0" dirty="0" smtClean="0"/>
              <a:t> </a:t>
            </a:r>
            <a:r>
              <a:rPr lang="en-US" dirty="0" smtClean="0"/>
              <a:t>percentages of persons</a:t>
            </a:r>
            <a:r>
              <a:rPr lang="en-US" baseline="0" dirty="0" smtClean="0"/>
              <a:t> aged ≥13 years with </a:t>
            </a:r>
            <a:r>
              <a:rPr lang="en-US" dirty="0" smtClean="0"/>
              <a:t>diagnosed HIV among persons</a:t>
            </a:r>
            <a:r>
              <a:rPr lang="en-US" baseline="0" dirty="0" smtClean="0"/>
              <a:t> living with diagnosed or undiagnosed infection at the end of 2016 by jurisdiction. Four states (Idaho, New Jersey, Pennsylvania, and Vermont) in the lightest shade had the largest percentages (</a:t>
            </a:r>
            <a:r>
              <a:rPr lang="en-US" dirty="0">
                <a:solidFill>
                  <a:srgbClr val="5F5F5F"/>
                </a:solidFill>
                <a:latin typeface="Calibri" panose="020F0502020204030204" pitchFamily="34" charset="0"/>
              </a:rPr>
              <a:t>≥90.0) </a:t>
            </a:r>
            <a:r>
              <a:rPr lang="en-US" baseline="0" dirty="0" smtClean="0"/>
              <a:t>of persons living with diagnosed HIV. </a:t>
            </a:r>
          </a:p>
          <a:p>
            <a:pPr defTabSz="898882">
              <a:defRPr/>
            </a:pPr>
            <a:endParaRPr lang="en-US" baseline="0" dirty="0" smtClean="0"/>
          </a:p>
          <a:p>
            <a:pPr defTabSz="898882">
              <a:defRPr/>
            </a:pPr>
            <a:r>
              <a:rPr lang="en-US" baseline="0" dirty="0" smtClean="0">
                <a:solidFill>
                  <a:srgbClr val="000000"/>
                </a:solidFill>
              </a:rPr>
              <a:t>Estimates were derived from a CD4 depletion model using HIV surveillance data. Estimates with a relative standard error (RSE) of 30%–50% are followed by an asterisk (*) and should be used with caution because they do not meet the standard of reliability. Estimates with an RSE of &gt;50% are not shown.</a:t>
            </a:r>
          </a:p>
          <a:p>
            <a:pPr defTabSz="898882">
              <a:defRPr/>
            </a:pPr>
            <a:endParaRPr lang="en-US" baseline="0" dirty="0" smtClean="0">
              <a:solidFill>
                <a:srgbClr val="000000"/>
              </a:solidFill>
            </a:endParaRPr>
          </a:p>
          <a:p>
            <a:pPr defTabSz="898882">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6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refers to the number of persons living with HIV at a given time regardless of the time of infection or whether the person has received a diagnosis.</a:t>
            </a:r>
          </a:p>
          <a:p>
            <a:endParaRPr lang="en-US" dirty="0" smtClean="0"/>
          </a:p>
          <a:p>
            <a:r>
              <a:rPr lang="en-US" dirty="0" smtClean="0"/>
              <a:t>Prevalence and the percentage of diagnosed infections reflect the number of persons in need of care and treatment services for HIV infection.</a:t>
            </a:r>
          </a:p>
          <a:p>
            <a:endParaRPr lang="en-US" dirty="0" smtClean="0"/>
          </a:p>
          <a:p>
            <a:r>
              <a:rPr lang="en-US" dirty="0" smtClean="0"/>
              <a:t>For the calculation of percentage of diagnosed HIV, the numerator is</a:t>
            </a:r>
            <a:r>
              <a:rPr lang="en-US" baseline="0" dirty="0" smtClean="0"/>
              <a:t> the number of p</a:t>
            </a:r>
            <a:r>
              <a:rPr lang="en-US" dirty="0" smtClean="0"/>
              <a:t>ersons aged ≥13 years living with diagnosed HIV infection year-end 2016; the denominator is the estimated number of persons aged ≥13 years living with diagnosed or undiagnosed HIV infection year-end 2016.</a:t>
            </a:r>
          </a:p>
          <a:p>
            <a:endParaRPr lang="en-US"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a:p>
        </p:txBody>
      </p:sp>
      <p:sp>
        <p:nvSpPr>
          <p:cNvPr id="4" name="Slide Number Placeholder 3"/>
          <p:cNvSpPr>
            <a:spLocks noGrp="1"/>
          </p:cNvSpPr>
          <p:nvPr>
            <p:ph type="sldNum" sz="quarter" idx="10"/>
          </p:nvPr>
        </p:nvSpPr>
        <p:spPr/>
        <p:txBody>
          <a:bodyPr/>
          <a:lstStyle/>
          <a:p>
            <a:fld id="{6FEF336F-AD24-4EEE-A160-3D96E2132122}" type="slidenum">
              <a:rPr lang="en-US" smtClean="0"/>
              <a:t>4</a:t>
            </a:fld>
            <a:endParaRPr lang="en-US"/>
          </a:p>
        </p:txBody>
      </p:sp>
    </p:spTree>
    <p:extLst>
      <p:ext uri="{BB962C8B-B14F-4D97-AF65-F5344CB8AC3E}">
        <p14:creationId xmlns:p14="http://schemas.microsoft.com/office/powerpoint/2010/main" val="371761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standard errors (RSEs) were calculated for the incidence and prevalence estimates and used to determine reliability.</a:t>
            </a:r>
          </a:p>
          <a:p>
            <a:endParaRPr lang="en-US" dirty="0" smtClean="0"/>
          </a:p>
          <a:p>
            <a:r>
              <a:rPr lang="en-US" dirty="0" smtClean="0"/>
              <a:t>All highlights are based on reliable estimates (RSE &lt;30%).</a:t>
            </a:r>
          </a:p>
          <a:p>
            <a:endParaRPr lang="en-US" dirty="0" smtClean="0"/>
          </a:p>
          <a:p>
            <a:r>
              <a:rPr lang="en-US" dirty="0" smtClean="0"/>
              <a:t>Estimates with RSEs of 30%–50% are displayed with a footnote that they should be used with caution because they do not meet the standard of reliability.</a:t>
            </a:r>
          </a:p>
          <a:p>
            <a:endParaRPr lang="en-US" dirty="0" smtClean="0"/>
          </a:p>
          <a:p>
            <a:r>
              <a:rPr lang="en-US" dirty="0" smtClean="0"/>
              <a:t>Estimates with RSEs of &gt;50% are considered statistically unreliable; they are not displayed because they do not meet the minimum standard of reliability. </a:t>
            </a:r>
          </a:p>
          <a:p>
            <a:endParaRPr lang="en-US"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1F520-602C-454C-AFD6-D976CE63F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In the United States, estimated HIV incidence among persons aged ≥13 years remained stable from 2010 to 2016.</a:t>
            </a:r>
          </a:p>
          <a:p>
            <a:r>
              <a:rPr lang="en-US" dirty="0" smtClean="0">
                <a:solidFill>
                  <a:srgbClr val="000000"/>
                </a:solidFill>
              </a:rPr>
              <a:t> </a:t>
            </a:r>
          </a:p>
          <a:p>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75000"/>
                  </a:schemeClr>
                </a:solidFill>
                <a:latin typeface="Calibri" panose="020F0502020204030204" pitchFamily="34" charset="0"/>
              </a:rPr>
              <a:t>Bars indicate the range of the lower and upper bounds of the 95% confidence intervals for the point estimate.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sz="1200" dirty="0" smtClean="0">
              <a:solidFill>
                <a:schemeClr val="accent4">
                  <a:lumMod val="75000"/>
                </a:schemeClr>
              </a:solidFill>
              <a:latin typeface="Calibri" panose="020F0502020204030204" pitchFamily="34" charset="0"/>
            </a:endParaRP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In </a:t>
            </a:r>
            <a:r>
              <a:rPr lang="en-US" dirty="0">
                <a:solidFill>
                  <a:srgbClr val="000000"/>
                </a:solidFill>
              </a:rPr>
              <a:t>the United </a:t>
            </a:r>
            <a:r>
              <a:rPr lang="en-US" dirty="0" smtClean="0">
                <a:solidFill>
                  <a:srgbClr val="000000"/>
                </a:solidFill>
              </a:rPr>
              <a:t>States, </a:t>
            </a:r>
            <a:r>
              <a:rPr lang="en-US" dirty="0">
                <a:solidFill>
                  <a:srgbClr val="000000"/>
                </a:solidFill>
              </a:rPr>
              <a:t>the </a:t>
            </a:r>
            <a:r>
              <a:rPr lang="en-US" dirty="0" smtClean="0">
                <a:solidFill>
                  <a:srgbClr val="000000"/>
                </a:solidFill>
              </a:rPr>
              <a:t>estimated annual number </a:t>
            </a:r>
            <a:r>
              <a:rPr lang="en-US" dirty="0">
                <a:solidFill>
                  <a:srgbClr val="000000"/>
                </a:solidFill>
              </a:rPr>
              <a:t>of </a:t>
            </a:r>
            <a:r>
              <a:rPr lang="en-US" dirty="0" smtClean="0">
                <a:solidFill>
                  <a:srgbClr val="000000"/>
                </a:solidFill>
              </a:rPr>
              <a:t>HIV infections in 2016, compared with 2010, decreased among females aged ≥13 years (−18%) but remained</a:t>
            </a:r>
            <a:r>
              <a:rPr lang="en-US" baseline="0" dirty="0" smtClean="0">
                <a:solidFill>
                  <a:srgbClr val="000000"/>
                </a:solidFill>
              </a:rPr>
              <a:t> stable among males aged </a:t>
            </a:r>
            <a:r>
              <a:rPr lang="en-US" dirty="0"/>
              <a:t>≥13 years.</a:t>
            </a:r>
            <a:r>
              <a:rPr lang="en-US" dirty="0" smtClean="0">
                <a:solidFill>
                  <a:srgbClr val="000000"/>
                </a:solidFill>
              </a:rPr>
              <a:t>  </a:t>
            </a:r>
          </a:p>
          <a:p>
            <a:endParaRPr lang="en-US" dirty="0" smtClean="0">
              <a:solidFill>
                <a:srgbClr val="000000"/>
              </a:solidFill>
            </a:endParaRPr>
          </a:p>
          <a:p>
            <a:r>
              <a:rPr lang="en-US" dirty="0" smtClean="0">
                <a:solidFill>
                  <a:srgbClr val="000000"/>
                </a:solidFill>
              </a:rPr>
              <a:t>In 2016, of the estimated 38,700 HIV infections among persons aged </a:t>
            </a:r>
            <a:r>
              <a:rPr lang="en-US" dirty="0"/>
              <a:t>≥13 years,</a:t>
            </a:r>
            <a:r>
              <a:rPr lang="en-US" dirty="0" smtClean="0">
                <a:solidFill>
                  <a:srgbClr val="000000"/>
                </a:solidFill>
              </a:rPr>
              <a:t> </a:t>
            </a:r>
            <a:r>
              <a:rPr lang="en-US" b="0" dirty="0" smtClean="0">
                <a:solidFill>
                  <a:srgbClr val="000000"/>
                </a:solidFill>
              </a:rPr>
              <a:t>82</a:t>
            </a:r>
            <a:r>
              <a:rPr lang="en-US" dirty="0" smtClean="0">
                <a:solidFill>
                  <a:srgbClr val="000000"/>
                </a:solidFill>
              </a:rPr>
              <a:t>% were among</a:t>
            </a:r>
            <a:r>
              <a:rPr lang="en-US" baseline="0" dirty="0" smtClean="0">
                <a:solidFill>
                  <a:srgbClr val="000000"/>
                </a:solidFill>
              </a:rPr>
              <a:t> </a:t>
            </a:r>
            <a:r>
              <a:rPr lang="en-US" dirty="0" smtClean="0">
                <a:solidFill>
                  <a:srgbClr val="000000"/>
                </a:solidFill>
              </a:rPr>
              <a:t>males </a:t>
            </a:r>
            <a:r>
              <a:rPr lang="en-US" dirty="0">
                <a:solidFill>
                  <a:srgbClr val="000000"/>
                </a:solidFill>
              </a:rPr>
              <a:t>and </a:t>
            </a:r>
            <a:r>
              <a:rPr lang="en-US" b="0" dirty="0" smtClean="0">
                <a:solidFill>
                  <a:srgbClr val="000000"/>
                </a:solidFill>
              </a:rPr>
              <a:t>18</a:t>
            </a:r>
            <a:r>
              <a:rPr lang="en-US" dirty="0" smtClean="0">
                <a:solidFill>
                  <a:srgbClr val="000000"/>
                </a:solidFill>
              </a:rPr>
              <a:t>% </a:t>
            </a:r>
            <a:r>
              <a:rPr lang="en-US" dirty="0">
                <a:solidFill>
                  <a:srgbClr val="000000"/>
                </a:solidFill>
              </a:rPr>
              <a:t>were </a:t>
            </a:r>
            <a:r>
              <a:rPr lang="en-US" dirty="0" smtClean="0">
                <a:solidFill>
                  <a:srgbClr val="000000"/>
                </a:solidFill>
              </a:rPr>
              <a:t>among females</a:t>
            </a:r>
            <a:r>
              <a:rPr lang="en-US" dirty="0">
                <a:solidFill>
                  <a:srgbClr val="000000"/>
                </a:solidFill>
              </a:rPr>
              <a:t>. </a:t>
            </a:r>
          </a:p>
          <a:p>
            <a:r>
              <a:rPr lang="en-US" dirty="0">
                <a:solidFill>
                  <a:srgbClr val="000000"/>
                </a:solidFill>
              </a:rPr>
              <a:t> </a:t>
            </a:r>
          </a:p>
          <a:p>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931774"/>
            <a:endParaRPr lang="en-US" baseline="0" dirty="0" smtClean="0">
              <a:solidFill>
                <a:srgbClr val="000000"/>
              </a:solidFill>
            </a:endParaRPr>
          </a:p>
          <a:p>
            <a:pPr defTabSz="931774"/>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a:rPr>
              <a:pPr defTabSz="931774">
                <a:defRPr/>
              </a:pPr>
              <a:t>7</a:t>
            </a:fld>
            <a:endParaRPr lang="en-US" dirty="0">
              <a:solidFill>
                <a:prstClr val="black"/>
              </a:solidFill>
              <a:latin typeface="Calibri"/>
            </a:endParaRPr>
          </a:p>
        </p:txBody>
      </p:sp>
    </p:spTree>
    <p:extLst>
      <p:ext uri="{BB962C8B-B14F-4D97-AF65-F5344CB8AC3E}">
        <p14:creationId xmlns:p14="http://schemas.microsoft.com/office/powerpoint/2010/main" val="364706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a:t>
            </a:r>
            <a:r>
              <a:rPr lang="en-US" baseline="0" dirty="0" smtClean="0"/>
              <a:t>HIV incidence among </a:t>
            </a:r>
            <a:r>
              <a:rPr lang="en-US" dirty="0" smtClean="0"/>
              <a:t>persons </a:t>
            </a:r>
            <a:r>
              <a:rPr lang="en-US" u="none" dirty="0" smtClean="0"/>
              <a:t>≥13 years </a:t>
            </a:r>
            <a:r>
              <a:rPr lang="en-US" dirty="0" smtClean="0"/>
              <a:t>in </a:t>
            </a:r>
            <a:r>
              <a:rPr lang="en-US" dirty="0"/>
              <a:t>the United States from </a:t>
            </a:r>
            <a:r>
              <a:rPr lang="en-US" dirty="0" smtClean="0"/>
              <a:t>2010 through 2016, by age. </a:t>
            </a:r>
            <a:endParaRPr lang="en-US" dirty="0"/>
          </a:p>
          <a:p>
            <a:pPr defTabSz="898136">
              <a:defRPr/>
            </a:pPr>
            <a:endParaRPr lang="en-US" dirty="0"/>
          </a:p>
          <a:p>
            <a:pPr defTabSz="898136">
              <a:defRPr/>
            </a:pPr>
            <a:r>
              <a:rPr lang="en-US" b="0" dirty="0" smtClean="0"/>
              <a:t>The annual number of HIV infections in 2016, compared with 2010,</a:t>
            </a:r>
            <a:r>
              <a:rPr lang="en-US" b="0" baseline="0" dirty="0" smtClean="0"/>
              <a:t> increased among persons aged 25–34 (30%), but decreased among persons 13–24 (−32%) and 45–54 (−24%).  The number of infections in 2010 and 2016 remained stable among persons aged 35–44 and </a:t>
            </a:r>
            <a:r>
              <a:rPr lang="en-US" b="0" u="none" baseline="0" dirty="0" smtClean="0"/>
              <a:t>≥55 years.</a:t>
            </a: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0" dirty="0" smtClean="0"/>
              <a:t>In 2016, persons aged 25–34 years accounted for the highest numbers of HIV infections; whereas, persons aged ≥55 years accounted for the lowest numbers of HIV infections.</a:t>
            </a:r>
          </a:p>
          <a:p>
            <a:pPr defTabSz="898136">
              <a:defRPr/>
            </a:pPr>
            <a:endParaRPr lang="en-US" b="0" dirty="0" smtClean="0"/>
          </a:p>
          <a:p>
            <a:pPr defTabSz="898136">
              <a:defRPr/>
            </a:pPr>
            <a:r>
              <a:rPr lang="en-US" b="0" dirty="0" smtClean="0"/>
              <a:t>Estimates were derived from a CD4 depletion model using HIV surveillance data. Estimates are rounded to the nearest 100 for estimates &gt;1,000 and to the nearest 10 for estimates ≤1,000 to reflect model uncertainty.</a:t>
            </a:r>
          </a:p>
          <a:p>
            <a:pPr defTabSz="898136">
              <a:defRPr/>
            </a:pP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aseline="0" dirty="0" smtClean="0">
              <a:solidFill>
                <a:srgbClr val="000000"/>
              </a:solidFill>
            </a:endParaRPr>
          </a:p>
          <a:p>
            <a:pPr defTabSz="898136">
              <a:defRPr/>
            </a:pPr>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baseline="0" dirty="0" smtClean="0">
              <a:solidFill>
                <a:srgbClr val="000000"/>
              </a:solidFill>
            </a:endParaRPr>
          </a:p>
          <a:p>
            <a:pPr defTabSz="898136">
              <a:defRPr/>
            </a:pPr>
            <a:endParaRPr lang="en-US" b="0" dirty="0" smtClean="0"/>
          </a:p>
          <a:p>
            <a:pPr defTabSz="898136">
              <a:defRPr/>
            </a:pPr>
            <a:endParaRPr lang="en-US" b="0" dirty="0" smtClean="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79485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000" dirty="0"/>
              <a:t>From 2010 through </a:t>
            </a:r>
            <a:r>
              <a:rPr lang="en-US" sz="1000" dirty="0" smtClean="0"/>
              <a:t>2016, </a:t>
            </a:r>
            <a:r>
              <a:rPr lang="en-US" sz="1000" dirty="0"/>
              <a:t>blacks/African Americans accounted for </a:t>
            </a:r>
            <a:r>
              <a:rPr lang="en-US" sz="1000" dirty="0" smtClean="0"/>
              <a:t>the highest </a:t>
            </a:r>
            <a:r>
              <a:rPr lang="en-US" sz="1000" dirty="0"/>
              <a:t>number of HIV infections each year in the United States. </a:t>
            </a:r>
          </a:p>
          <a:p>
            <a:endParaRPr lang="en-US" sz="1000" dirty="0"/>
          </a:p>
          <a:p>
            <a:r>
              <a:rPr lang="en-US" sz="1000" dirty="0"/>
              <a:t>The annual number of HIV </a:t>
            </a:r>
            <a:r>
              <a:rPr lang="en-US" sz="1000" dirty="0" smtClean="0"/>
              <a:t>infections </a:t>
            </a:r>
            <a:r>
              <a:rPr lang="en-US" sz="1000" dirty="0"/>
              <a:t>in </a:t>
            </a:r>
            <a:r>
              <a:rPr lang="en-US" sz="1000" dirty="0" smtClean="0"/>
              <a:t>2016, </a:t>
            </a:r>
            <a:r>
              <a:rPr lang="en-US" sz="1000" dirty="0"/>
              <a:t>compared with 2010 </a:t>
            </a:r>
            <a:r>
              <a:rPr lang="en-US" sz="1000" dirty="0" smtClean="0"/>
              <a:t>decreased among blacks/African Americans (-11%), whites (-12%), and persons of multiple races (-29%). The </a:t>
            </a:r>
            <a:r>
              <a:rPr lang="en-US" sz="1000" dirty="0"/>
              <a:t>annual number of infections remained stable for </a:t>
            </a:r>
            <a:r>
              <a:rPr lang="en-US" sz="1000" dirty="0" smtClean="0"/>
              <a:t>Hispanics/Latinos, American Indian/Alaska Natives,</a:t>
            </a:r>
            <a:r>
              <a:rPr lang="en-US" sz="1000" baseline="0" dirty="0" smtClean="0"/>
              <a:t> and </a:t>
            </a:r>
            <a:r>
              <a:rPr lang="en-US" sz="1000" dirty="0" smtClean="0"/>
              <a:t>Asians.</a:t>
            </a:r>
          </a:p>
          <a:p>
            <a:endParaRPr lang="en-US" sz="1000" dirty="0"/>
          </a:p>
          <a:p>
            <a:r>
              <a:rPr lang="en-US" sz="1000" dirty="0"/>
              <a:t>In </a:t>
            </a:r>
            <a:r>
              <a:rPr lang="en-US" sz="1000" dirty="0" smtClean="0"/>
              <a:t>2016, 42% </a:t>
            </a:r>
            <a:r>
              <a:rPr lang="en-US" sz="1000" dirty="0"/>
              <a:t>of HIV infections were among blacks/African Americans, </a:t>
            </a:r>
            <a:r>
              <a:rPr lang="en-US" sz="1000" dirty="0" smtClean="0"/>
              <a:t>27% among Hispanics/Latinos, 25% </a:t>
            </a:r>
            <a:r>
              <a:rPr lang="en-US" sz="1000" dirty="0"/>
              <a:t>among whites, </a:t>
            </a:r>
            <a:r>
              <a:rPr lang="en-US" sz="1000" dirty="0" smtClean="0"/>
              <a:t>3</a:t>
            </a:r>
            <a:r>
              <a:rPr lang="en-US" sz="1000" dirty="0"/>
              <a:t>% among</a:t>
            </a:r>
            <a:r>
              <a:rPr lang="en-US" sz="1000" b="1" dirty="0"/>
              <a:t> </a:t>
            </a:r>
            <a:r>
              <a:rPr lang="en-US" sz="1000" dirty="0"/>
              <a:t>persons of multiple races</a:t>
            </a:r>
            <a:r>
              <a:rPr lang="en-US" sz="1000" b="1" dirty="0"/>
              <a:t>, </a:t>
            </a:r>
            <a:r>
              <a:rPr lang="en-US" sz="1000" dirty="0"/>
              <a:t>2% among Asians, and less than 1% for American Indians/Alaska Natives.</a:t>
            </a:r>
          </a:p>
          <a:p>
            <a:endParaRPr lang="en-US" sz="1000" dirty="0"/>
          </a:p>
          <a:p>
            <a:r>
              <a:rPr lang="en-US" sz="1000" dirty="0" smtClean="0"/>
              <a:t>Estimates were derived from a CD4 depletion model using HIV surveillance data. </a:t>
            </a:r>
            <a:r>
              <a:rPr lang="en-US" sz="1000" dirty="0"/>
              <a:t>Estimates are rounded to the nearest 100 for estimates &gt;1,000 and to the nearest 10 for estimates ≤1,000 to reflect model uncertainty.</a:t>
            </a:r>
          </a:p>
          <a:p>
            <a:endParaRPr lang="en-US" sz="1000" dirty="0"/>
          </a:p>
          <a:p>
            <a:r>
              <a:rPr lang="en-US" sz="1000" dirty="0"/>
              <a:t>Hispanics/Latinos can be of any race.</a:t>
            </a:r>
          </a:p>
          <a:p>
            <a:endParaRPr lang="en-US" sz="100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rPr>
              <a:t>An asterisk (*) next to the trend line indicates that the difference in the estimate for 2016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sz="1200" dirty="0" smtClean="0"/>
          </a:p>
          <a:p>
            <a:endParaRPr lang="en-US" sz="1200" dirty="0"/>
          </a:p>
          <a:p>
            <a:r>
              <a:rPr lang="en-US" sz="1200" dirty="0"/>
              <a:t>Estimates for American Indians/Alaska Natives should be used with caution because they do not meet the standard of reliability.</a:t>
            </a:r>
          </a:p>
          <a:p>
            <a:endParaRPr lang="en-US" sz="1200" dirty="0"/>
          </a:p>
          <a:p>
            <a:r>
              <a:rPr lang="en-US" sz="1200" dirty="0"/>
              <a:t>Estimates are not provided for Native Hawaiians/other Pacific Islanders</a:t>
            </a:r>
            <a:r>
              <a:rPr lang="en-US" sz="1200" b="0" dirty="0" smtClean="0"/>
              <a:t> because</a:t>
            </a:r>
            <a:r>
              <a:rPr lang="en-US" sz="1200" b="0" baseline="0" dirty="0" smtClean="0"/>
              <a:t> they do not meet the minimum degree of reliability.</a:t>
            </a:r>
          </a:p>
          <a:p>
            <a:endParaRPr lang="en-US" sz="1200" b="0" baseline="0" dirty="0" smtClean="0"/>
          </a:p>
          <a:p>
            <a:r>
              <a:rPr lang="en-US" sz="1200" kern="1200" dirty="0" smtClean="0">
                <a:solidFill>
                  <a:schemeClr val="tx1"/>
                </a:solidFill>
                <a:effectLst/>
                <a:latin typeface="+mn-lt"/>
                <a:ea typeface="+mn-ea"/>
                <a:cs typeface="+mn-cs"/>
              </a:rPr>
              <a:t>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a:t>
            </a:r>
            <a:r>
              <a:rPr lang="en-US" sz="1200" u="sng" kern="1200" dirty="0" smtClean="0">
                <a:solidFill>
                  <a:schemeClr val="tx1"/>
                </a:solidFill>
                <a:effectLst/>
                <a:latin typeface="+mn-lt"/>
                <a:ea typeface="+mn-ea"/>
                <a:cs typeface="+mn-cs"/>
                <a:hlinkClick r:id="rId3"/>
              </a:rPr>
              <a:t>https://www.cdc.gov/hiv/library/reports/hiv-surveillance.html</a:t>
            </a:r>
            <a:endParaRPr lang="en-US" sz="1200" dirty="0"/>
          </a:p>
          <a:p>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9207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609600" y="120203"/>
            <a:ext cx="9204101"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11" name="TextBox 10"/>
          <p:cNvSpPr txBox="1"/>
          <p:nvPr userDrawn="1"/>
        </p:nvSpPr>
        <p:spPr>
          <a:xfrm>
            <a:off x="609600" y="120203"/>
            <a:ext cx="9204101" cy="830997"/>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HIV/AIDS, Viral Hepatitis, STD, and TB Prevention</a:t>
            </a:r>
          </a:p>
          <a:p>
            <a:r>
              <a:rPr lang="en-US" sz="2400" b="1" dirty="0" smtClean="0">
                <a:solidFill>
                  <a:schemeClr val="tx2">
                    <a:lumMod val="95000"/>
                  </a:schemeClr>
                </a:solidFill>
                <a:latin typeface="Calibri" panose="020F0502020204030204" pitchFamily="34" charset="0"/>
              </a:rPr>
              <a:t>Division</a:t>
            </a:r>
            <a:r>
              <a:rPr lang="en-US" sz="2400" b="1" baseline="0" dirty="0" smtClean="0">
                <a:solidFill>
                  <a:schemeClr val="tx2">
                    <a:lumMod val="95000"/>
                  </a:schemeClr>
                </a:solidFill>
                <a:latin typeface="Calibri" panose="020F0502020204030204" pitchFamily="34" charset="0"/>
              </a:rPr>
              <a:t> of HIV/AIDS Prevention</a:t>
            </a:r>
            <a:endParaRPr lang="en-US" sz="2400" b="1" dirty="0" smtClean="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34757548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15469280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97001700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1109912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242169336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6"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89962194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9488630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29820616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0031446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1996420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65763737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1329165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47642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0478195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1" y="1640069"/>
            <a:ext cx="11211969" cy="5065531"/>
          </a:xfrm>
        </p:spPr>
        <p:txBody>
          <a:bodyPr/>
          <a:lstStyle/>
          <a:p>
            <a:pPr algn="ctr">
              <a:lnSpc>
                <a:spcPct val="100000"/>
              </a:lnSpc>
            </a:pPr>
            <a:r>
              <a:rPr lang="en-US" altLang="en-US" sz="4800" dirty="0"/>
              <a:t>Estimated HIV Incidence and Prevalence in the United States, </a:t>
            </a:r>
            <a:r>
              <a:rPr lang="en-US" altLang="en-US" sz="4800" dirty="0" smtClean="0"/>
              <a:t>2010–2016</a:t>
            </a:r>
            <a:endParaRPr lang="en-US" altLang="en-US" sz="4800" dirty="0"/>
          </a:p>
        </p:txBody>
      </p:sp>
    </p:spTree>
    <p:extLst>
      <p:ext uri="{BB962C8B-B14F-4D97-AF65-F5344CB8AC3E}">
        <p14:creationId xmlns:p14="http://schemas.microsoft.com/office/powerpoint/2010/main" val="39953524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smtClean="0"/>
              <a:t>Estimated HIV Incidence among </a:t>
            </a:r>
            <a:r>
              <a:rPr lang="en-US" sz="2667" dirty="0"/>
              <a:t>Persons Aged ≥13 Years, by Transmission </a:t>
            </a:r>
            <a:r>
              <a:rPr lang="en-US" sz="2667" dirty="0" smtClean="0"/>
              <a:t>Category 2010–2016—United States</a:t>
            </a:r>
            <a:endParaRPr lang="en-US" sz="2667" dirty="0"/>
          </a:p>
        </p:txBody>
      </p:sp>
      <p:pic>
        <p:nvPicPr>
          <p:cNvPr id="3" name="Picture 2" descr="This slide presents estimated HIV incidence among persons aged &gt;13 years from 2010 through 2016, by transmission category.&#10; &#10;The annual number of HIV infections in 2016, compared with 2010, decreased overall among persons with infection attributed to heterosexual contact (−17%) and injection drug use (−30%).  The annual number of infections in 2010 and 2016 remained stable among males with infection attributed to male-to-male sexual contact and among males with infection attributed to male-to-male sexual contact and injection drug use.&#10;&#10;In 2016, the largest percentage of HIV infections were attributed to male-to-male sexual contact (68%), followed by heterosexual contact (24%).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10;Heterosexual contact is with a person known to have, or to be at high risk for, HIV infection.&#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10;"/>
          <p:cNvPicPr>
            <a:picLocks noChangeAspect="1"/>
          </p:cNvPicPr>
          <p:nvPr/>
        </p:nvPicPr>
        <p:blipFill>
          <a:blip r:embed="rId3"/>
          <a:stretch>
            <a:fillRect/>
          </a:stretch>
        </p:blipFill>
        <p:spPr>
          <a:xfrm>
            <a:off x="448969" y="1118078"/>
            <a:ext cx="11376122" cy="4791871"/>
          </a:xfrm>
          <a:prstGeom prst="rect">
            <a:avLst/>
          </a:prstGeom>
        </p:spPr>
      </p:pic>
      <p:sp>
        <p:nvSpPr>
          <p:cNvPr id="11" name="TextBox 10"/>
          <p:cNvSpPr txBox="1"/>
          <p:nvPr/>
        </p:nvSpPr>
        <p:spPr>
          <a:xfrm>
            <a:off x="1473741" y="5909949"/>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a:t>
            </a:r>
            <a:r>
              <a:rPr lang="en-US" sz="1300" dirty="0" smtClean="0">
                <a:solidFill>
                  <a:schemeClr val="accent4">
                    <a:lumMod val="75000"/>
                  </a:schemeClr>
                </a:solidFill>
                <a:latin typeface="Calibri" panose="020F0502020204030204" pitchFamily="34" charset="0"/>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a:t>
            </a:r>
            <a:r>
              <a:rPr lang="en-US" sz="1300" dirty="0" smtClean="0">
                <a:solidFill>
                  <a:schemeClr val="accent4">
                    <a:lumMod val="75000"/>
                  </a:schemeClr>
                </a:solidFill>
                <a:latin typeface="Calibri" panose="020F0502020204030204" pitchFamily="34" charset="0"/>
              </a:rPr>
              <a:t>. Heterosexual </a:t>
            </a:r>
            <a:r>
              <a:rPr lang="en-US" sz="1300" dirty="0">
                <a:solidFill>
                  <a:schemeClr val="accent4">
                    <a:lumMod val="75000"/>
                  </a:schemeClr>
                </a:solidFill>
                <a:latin typeface="Calibri" panose="020F0502020204030204" pitchFamily="34" charset="0"/>
              </a:rPr>
              <a:t>contact is with a person known to have, or to be at high risk for, HIV infection</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77878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a:t>
            </a:r>
            <a:r>
              <a:rPr lang="en-US" sz="2667" dirty="0" smtClean="0"/>
              <a:t>Males </a:t>
            </a:r>
            <a:r>
              <a:rPr lang="en-US" sz="2667" dirty="0"/>
              <a:t>Aged ≥13 </a:t>
            </a:r>
            <a:r>
              <a:rPr lang="en-US" sz="2667" dirty="0" smtClean="0"/>
              <a:t>Years </a:t>
            </a:r>
            <a:br>
              <a:rPr lang="en-US" sz="2667" dirty="0" smtClean="0"/>
            </a:br>
            <a:r>
              <a:rPr lang="en-US" sz="2667" dirty="0" smtClean="0"/>
              <a:t>by Race/Ethnicity, 2010–2016—United States</a:t>
            </a:r>
            <a:r>
              <a:rPr lang="en-US" sz="3200" dirty="0"/>
              <a:t/>
            </a:r>
            <a:br>
              <a:rPr lang="en-US" sz="3200" dirty="0"/>
            </a:br>
            <a:endParaRPr lang="en-US" sz="3200" dirty="0"/>
          </a:p>
        </p:txBody>
      </p:sp>
      <p:pic>
        <p:nvPicPr>
          <p:cNvPr id="2" name="Picture 1" descr="This slide presents estimated HIV incidence among males aged &gt;13 years from 2010 through 2016, by race/ethnicity.  &#10;&#10;Among males, the annual number of HIV infections in 2016, compared with 2010, increased among Hispanics/Latinos (21% ) and decreased among whites (−14%).  &#10;&#10;Among males, the annual number of HIV infections in 2010 and 2016 remained stable for blacks/African Americans.&#10;&#10;In 2016, black/African American males accounted for the largest percentage of HIV infections among males (39%). &#10;&#10;Estimates were derived from a CD4 depletion model using HIV surveillance data. Estimates are rounded to the nearest 100 for estimates &gt;1,000 and to the nearest 10 for estimates ≤1,000 to reflect model uncertainty.&#10;&#10;Hispanics/Latinos can be of any race.&#10;&#10;Differences in the estimates for 2010 and 2016 that were not statistically significant (P &lt; .05) were deemed ‘stable’.&#10;&#10;Data for other races are not shown because estimates do not meet the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10;&#10;"/>
          <p:cNvPicPr>
            <a:picLocks noChangeAspect="1"/>
          </p:cNvPicPr>
          <p:nvPr/>
        </p:nvPicPr>
        <p:blipFill>
          <a:blip r:embed="rId3"/>
          <a:stretch>
            <a:fillRect/>
          </a:stretch>
        </p:blipFill>
        <p:spPr>
          <a:xfrm>
            <a:off x="603028" y="803924"/>
            <a:ext cx="10985944" cy="5529551"/>
          </a:xfrm>
          <a:prstGeom prst="rect">
            <a:avLst/>
          </a:prstGeom>
        </p:spPr>
      </p:pic>
      <p:sp>
        <p:nvSpPr>
          <p:cNvPr id="8" name="TextBox 7"/>
          <p:cNvSpPr txBox="1"/>
          <p:nvPr/>
        </p:nvSpPr>
        <p:spPr>
          <a:xfrm>
            <a:off x="1409195" y="6188174"/>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Hispanics/Latinos can be of any race.</a:t>
            </a:r>
          </a:p>
          <a:p>
            <a:pPr lvl="0">
              <a:defRPr/>
            </a:pPr>
            <a:r>
              <a:rPr lang="en-US" sz="1300" dirty="0">
                <a:solidFill>
                  <a:schemeClr val="accent4">
                    <a:lumMod val="75000"/>
                  </a:schemeClr>
                </a:solidFill>
                <a:latin typeface="Calibri" panose="020F0502020204030204" pitchFamily="34" charset="0"/>
              </a:rPr>
              <a:t>* Difference from the 2010 estimate was deemed statistically significant (P &lt; .05).</a:t>
            </a:r>
          </a:p>
          <a:p>
            <a:pPr lvl="0">
              <a:defRPr/>
            </a:pP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75323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a:t>
            </a:r>
            <a:r>
              <a:rPr lang="en-US" sz="2667" dirty="0" smtClean="0"/>
              <a:t>Females Aged </a:t>
            </a:r>
            <a:r>
              <a:rPr lang="en-US" sz="2667" dirty="0"/>
              <a:t>≥13 </a:t>
            </a:r>
            <a:r>
              <a:rPr lang="en-US" sz="2667" dirty="0" smtClean="0"/>
              <a:t>Years </a:t>
            </a:r>
            <a:br>
              <a:rPr lang="en-US" sz="2667" dirty="0" smtClean="0"/>
            </a:br>
            <a:r>
              <a:rPr lang="en-US" sz="2667" dirty="0" smtClean="0"/>
              <a:t>by Race/Ethnicity, 2010–2016—United States</a:t>
            </a:r>
            <a:r>
              <a:rPr lang="en-US" sz="3200" dirty="0"/>
              <a:t/>
            </a:r>
            <a:br>
              <a:rPr lang="en-US" sz="3200" dirty="0"/>
            </a:br>
            <a:endParaRPr lang="en-US" sz="3200" dirty="0"/>
          </a:p>
        </p:txBody>
      </p:sp>
      <p:pic>
        <p:nvPicPr>
          <p:cNvPr id="2" name="Picture 1" descr="This slide presents estimated HIV incidence among females aged ≥13 years from 2010 through 2016, by race/ethnicity. &#10;&#10;Among females, the annual number of HIV infections in 2016, compared with 2010, decreased among black/African Americans (−21%). &#10;&#10;The annual number of HIV infections in 2010 and 2016 remained stable among Hispanic/Latino and white females.    &#10;&#10;In 2016, blacks/African Americans accounted for the largest percentage of HIV infections among females (60%). &#10;&#10;Estimates were derived from a CD4 depletion model using HIV surveillance data. Estimates are rounded to the nearest 100 for estimates &gt;1,000 and to the nearest 10 for estimates ≤1,000 to reflect model uncertainty.&#10;&#10;Hispanics/Latinos can be of any race.&#10;&#10;An asterisk (*) next to the trend line indicates that the difference in the estimate for 2016 from the 2010 estimate was deemed statistically significant (P &lt; .05). Differences that were not statistically significant were deemed ‘stable’.&#10;&#10;Data for other races are not shown because estimates do not meet the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10;"/>
          <p:cNvPicPr>
            <a:picLocks noChangeAspect="1"/>
          </p:cNvPicPr>
          <p:nvPr/>
        </p:nvPicPr>
        <p:blipFill>
          <a:blip r:embed="rId3"/>
          <a:stretch>
            <a:fillRect/>
          </a:stretch>
        </p:blipFill>
        <p:spPr>
          <a:xfrm>
            <a:off x="603028" y="766473"/>
            <a:ext cx="10985944" cy="5529551"/>
          </a:xfrm>
          <a:prstGeom prst="rect">
            <a:avLst/>
          </a:prstGeom>
        </p:spPr>
      </p:pic>
      <p:sp>
        <p:nvSpPr>
          <p:cNvPr id="10" name="TextBox 9"/>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101602434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Black/African American Males</a:t>
            </a:r>
            <a:br>
              <a:rPr lang="en-US" sz="2667" dirty="0" smtClean="0"/>
            </a:br>
            <a:r>
              <a:rPr lang="en-US" sz="2667" dirty="0" smtClean="0"/>
              <a:t>Aged </a:t>
            </a:r>
            <a:r>
              <a:rPr lang="en-US" sz="2667" dirty="0"/>
              <a:t>≥13 Years, </a:t>
            </a:r>
            <a:r>
              <a:rPr lang="en-US" sz="2667" dirty="0" smtClean="0"/>
              <a:t>by Age, 2010–2016—United </a:t>
            </a:r>
            <a:r>
              <a:rPr lang="en-US" sz="2667" dirty="0"/>
              <a:t>States</a:t>
            </a:r>
          </a:p>
        </p:txBody>
      </p:sp>
      <p:pic>
        <p:nvPicPr>
          <p:cNvPr id="5" name="Picture 4" descr="This slide presents estimated HIV incidence among black/African American males aged ≥13 years in the United States from 2010 though 2016, by age. &#10;&#10;The annual number of HIV infections in 2016, compared with 2010, increased among black/African American males aged 25–34 years (52%) and decreased among those aged 13–24 years (−35%) and among those aged 45-54 years (−39%); numbers remained stable among those aged 35-44 and ≥55 years.  &#10;&#10;In 2016, the largest percentage of HIV infections among black/African American males was among those aged 25–34 years (41%), followed by those aged 13–24 years (30%).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
          <p:cNvPicPr>
            <a:picLocks noChangeAspect="1"/>
          </p:cNvPicPr>
          <p:nvPr/>
        </p:nvPicPr>
        <p:blipFill>
          <a:blip r:embed="rId3"/>
          <a:stretch>
            <a:fillRect/>
          </a:stretch>
        </p:blipFill>
        <p:spPr>
          <a:xfrm>
            <a:off x="811068" y="1282318"/>
            <a:ext cx="10620152" cy="4767485"/>
          </a:xfrm>
          <a:prstGeom prst="rect">
            <a:avLst/>
          </a:prstGeom>
        </p:spPr>
      </p:pic>
      <p:sp>
        <p:nvSpPr>
          <p:cNvPr id="12" name="TextBox 11"/>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12598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Black/African American Females</a:t>
            </a:r>
            <a:br>
              <a:rPr lang="en-US" sz="2667" dirty="0" smtClean="0"/>
            </a:br>
            <a:r>
              <a:rPr lang="en-US" sz="2667" dirty="0"/>
              <a:t>Aged ≥13 Years, </a:t>
            </a:r>
            <a:r>
              <a:rPr lang="en-US" sz="2667" dirty="0" smtClean="0"/>
              <a:t>by Age, 2010–2016—United </a:t>
            </a:r>
            <a:r>
              <a:rPr lang="en-US" sz="2667" dirty="0"/>
              <a:t>States</a:t>
            </a:r>
          </a:p>
        </p:txBody>
      </p:sp>
      <p:pic>
        <p:nvPicPr>
          <p:cNvPr id="3" name="Picture 2" descr="This slide presents estimated HIV incidence among black/African American females aged ≥13 years in the United States from 2010 though 2016, by age. &#10;&#10;The annual number of HIV infections in 2016, compared with 2010, decreased among black/African American females aged 13–24 years (−46%); numbers remained stable among those aged 25–34 years, 35–44 years, 45–54 years, and ≥55 years.  &#10;&#10;In 2016, the largest percentage of HIV infections among black/African American females was among those aged 25–34 years (29%), followed by those aged 35–44 years (22%).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
          <p:cNvPicPr>
            <a:picLocks noChangeAspect="1"/>
          </p:cNvPicPr>
          <p:nvPr/>
        </p:nvPicPr>
        <p:blipFill>
          <a:blip r:embed="rId3"/>
          <a:stretch>
            <a:fillRect/>
          </a:stretch>
        </p:blipFill>
        <p:spPr>
          <a:xfrm>
            <a:off x="811068" y="1282318"/>
            <a:ext cx="10620152" cy="4767485"/>
          </a:xfrm>
          <a:prstGeom prst="rect">
            <a:avLst/>
          </a:prstGeom>
        </p:spPr>
      </p:pic>
      <p:sp>
        <p:nvSpPr>
          <p:cNvPr id="10" name="TextBox 9"/>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94119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Hispanic/Latino Males Aged </a:t>
            </a:r>
            <a:r>
              <a:rPr lang="en-US" sz="2667" dirty="0"/>
              <a:t>≥13 </a:t>
            </a:r>
            <a:r>
              <a:rPr lang="en-US" sz="2667" dirty="0" smtClean="0"/>
              <a:t>Years </a:t>
            </a:r>
            <a:br>
              <a:rPr lang="en-US" sz="2667" dirty="0" smtClean="0"/>
            </a:br>
            <a:r>
              <a:rPr lang="en-US" sz="2667" dirty="0" smtClean="0"/>
              <a:t>by Age, 2010–2016—United </a:t>
            </a:r>
            <a:r>
              <a:rPr lang="en-US" sz="2667" dirty="0"/>
              <a:t>States</a:t>
            </a:r>
          </a:p>
        </p:txBody>
      </p:sp>
      <p:pic>
        <p:nvPicPr>
          <p:cNvPr id="3" name="Picture 2" descr="This slide presents estimated HIV incidence among Hispanic/Latino males ≥13 years in the United States from 2010 though 2016, by age. &#10;&#10;The annual number of HIV infections in 2016, compared with 2010, increased among Hispanic/Latino males aged 25–34 years (64%).&#10;The annual number of HIV infections in 2010 and 2016 remained stable among Hispanic/Latino males aged 13–24 years, 35–44 years, 45–54 years, and ≥55 years.&#10;&#10;In 2016, the largest percentage of HIV infections among Hispanic/Latino males was among those aged 25–34 years (44%), followed by those aged 13–24 years (22%). &#10;&#10;Estimates were derived from a CD4 depletion model using HIV surveillance data. Estimates are rounded to the nearest 100 for estimates &gt;1,000 and to the nearest 10 for estimates ≤1,000 to reflect model uncertainty. &#10;&#10;Hispanics/Latinos can be of any race.&#10;&#10;Differences in the estimates for 2010 and 2016 that were not statistically significant (P &lt; .05) were deemed ‘stable’.&#10;&#10;Estimates for Hispanic/Latino males aged ≥55 years should be used with caution because they do not meet the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10;"/>
          <p:cNvPicPr>
            <a:picLocks noChangeAspect="1"/>
          </p:cNvPicPr>
          <p:nvPr/>
        </p:nvPicPr>
        <p:blipFill>
          <a:blip r:embed="rId3"/>
          <a:stretch>
            <a:fillRect/>
          </a:stretch>
        </p:blipFill>
        <p:spPr>
          <a:xfrm>
            <a:off x="811068" y="1296973"/>
            <a:ext cx="10620152" cy="4767485"/>
          </a:xfrm>
          <a:prstGeom prst="rect">
            <a:avLst/>
          </a:prstGeom>
        </p:spPr>
      </p:pic>
      <p:sp>
        <p:nvSpPr>
          <p:cNvPr id="9" name="TextBox 8"/>
          <p:cNvSpPr txBox="1"/>
          <p:nvPr/>
        </p:nvSpPr>
        <p:spPr>
          <a:xfrm>
            <a:off x="1409195" y="6064458"/>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a:solidFill>
                  <a:schemeClr val="accent4">
                    <a:lumMod val="75000"/>
                  </a:schemeClr>
                </a:solidFill>
                <a:latin typeface="Calibri" panose="020F0502020204030204" pitchFamily="34" charset="0"/>
              </a:rPr>
              <a:t>Hispanics/Latinos can be of any race</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*Difference from the 2010 estimate was deemed statistically significant (P &lt; .05</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accent4">
                    <a:lumMod val="75000"/>
                  </a:schemeClr>
                </a:solidFill>
                <a:latin typeface="Calibri" panose="020F0502020204030204" pitchFamily="34" charset="0"/>
              </a:rPr>
              <a:t>†Estimates </a:t>
            </a:r>
            <a:r>
              <a:rPr lang="en-US" sz="1300" dirty="0">
                <a:solidFill>
                  <a:schemeClr val="accent4">
                    <a:lumMod val="75000"/>
                  </a:schemeClr>
                </a:solidFill>
                <a:latin typeface="Calibri" panose="020F0502020204030204" pitchFamily="34" charset="0"/>
              </a:rPr>
              <a:t>should be used with caution because they do not meet the standard of reliability.</a:t>
            </a:r>
          </a:p>
        </p:txBody>
      </p:sp>
    </p:spTree>
    <p:extLst>
      <p:ext uri="{BB962C8B-B14F-4D97-AF65-F5344CB8AC3E}">
        <p14:creationId xmlns:p14="http://schemas.microsoft.com/office/powerpoint/2010/main" val="11019785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White Males Aged </a:t>
            </a:r>
            <a:r>
              <a:rPr lang="en-US" sz="2667" dirty="0"/>
              <a:t>≥13 </a:t>
            </a:r>
            <a:r>
              <a:rPr lang="en-US" sz="2667" dirty="0" smtClean="0"/>
              <a:t>Years </a:t>
            </a:r>
            <a:br>
              <a:rPr lang="en-US" sz="2667" dirty="0" smtClean="0"/>
            </a:br>
            <a:r>
              <a:rPr lang="en-US" sz="2667" dirty="0" smtClean="0"/>
              <a:t>by Age, 2010–2016—United </a:t>
            </a:r>
            <a:r>
              <a:rPr lang="en-US" sz="2667" dirty="0"/>
              <a:t>States</a:t>
            </a:r>
          </a:p>
        </p:txBody>
      </p:sp>
      <p:pic>
        <p:nvPicPr>
          <p:cNvPr id="3" name="Picture 2" descr="This slide presents estimated HIV incidence among white males aged ≥13 years in the United States from 2010 though 2016, by age. &#10;&#10;In 2016, compared with 2010, the annual number of HIV infections decreased among white males aged 13–24 years (−33%) , 35–44 years (−30%), and those aged 45–54 years (−25%). The annual numbers of HIV infections remained stable among those aged 25–34 years and ≥55 years.&#10;&#10;In 2016, the largest percentage of HIV infections among white males was among those aged 25–34 years (37%), followed by those aged 35–44 years (20%).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811068" y="1282318"/>
            <a:ext cx="10620152" cy="4767485"/>
          </a:xfrm>
          <a:prstGeom prst="rect">
            <a:avLst/>
          </a:prstGeom>
        </p:spPr>
      </p:pic>
      <p:sp>
        <p:nvSpPr>
          <p:cNvPr id="9" name="TextBox 8"/>
          <p:cNvSpPr txBox="1"/>
          <p:nvPr/>
        </p:nvSpPr>
        <p:spPr>
          <a:xfrm>
            <a:off x="1473741" y="6049803"/>
            <a:ext cx="10502564" cy="492443"/>
          </a:xfrm>
          <a:prstGeom prst="rect">
            <a:avLst/>
          </a:prstGeom>
          <a:noFill/>
        </p:spPr>
        <p:txBody>
          <a:bodyPr wrap="square" rtlCol="0">
            <a:spAutoFit/>
          </a:bodyPr>
          <a:lstStyle/>
          <a:p>
            <a:pPr>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lang="en-US" sz="1300" dirty="0" smtClean="0">
                <a:solidFill>
                  <a:schemeClr val="accent4">
                    <a:lumMod val="75000"/>
                  </a:schemeClr>
                </a:solidFill>
                <a:latin typeface="Calibri" panose="020F0502020204030204" pitchFamily="34" charset="0"/>
              </a:rPr>
              <a:t>.</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040748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37265"/>
            <a:ext cx="10972800" cy="1143000"/>
          </a:xfrm>
        </p:spPr>
        <p:txBody>
          <a:bodyPr/>
          <a:lstStyle/>
          <a:p>
            <a:pPr algn="ctr">
              <a:lnSpc>
                <a:spcPts val="3467"/>
              </a:lnSpc>
            </a:pPr>
            <a:r>
              <a:rPr lang="en-US" sz="2667" dirty="0"/>
              <a:t>Estimated HIV Incidence and Population among Persons Aged ≥13 </a:t>
            </a:r>
            <a:r>
              <a:rPr lang="en-US" sz="2667" dirty="0" smtClean="0"/>
              <a:t>Years </a:t>
            </a:r>
            <a:br>
              <a:rPr lang="en-US" sz="2667" dirty="0" smtClean="0"/>
            </a:br>
            <a:r>
              <a:rPr lang="en-US" sz="2667" dirty="0" smtClean="0"/>
              <a:t>by </a:t>
            </a:r>
            <a:r>
              <a:rPr lang="en-US" sz="2667" dirty="0"/>
              <a:t>Race/Ethnicity, </a:t>
            </a:r>
            <a:r>
              <a:rPr lang="en-US" sz="2667" dirty="0" smtClean="0"/>
              <a:t>2016—United </a:t>
            </a:r>
            <a:r>
              <a:rPr lang="en-US" sz="2667" dirty="0"/>
              <a:t>States</a:t>
            </a:r>
          </a:p>
        </p:txBody>
      </p:sp>
      <p:pic>
        <p:nvPicPr>
          <p:cNvPr id="3" name="Picture 2" descr="This slide presents the comparison of the racial/ethnic distribution in the United States among persons aged ≥13 years estimated to be infected with HIV in 2016 and the racial/ethnic distribution of the general population. &#10;&#10;The lower bar illustrates the distribution of estimated numbers of HIV infections in 2016 by race/ethnicity in the United States. The upper bar shows the distribution of the population in the United States by race/ethnicity in 2016. &#10; &#10;In 2016, blacks/African Americans made up approximately 13% of the population of the United States, but accounted for 42% of HIV infections. Whites made up 61% of the population of the United States, but accounted for 25% of HIV infections. Hispanics/Latinos made up 18% of the population of the United States, but accounted for 27% of HIV infections.&#10; &#10;Estimates were derived from a CD4 depletion model using HIV surveillance data. Estimates are rounded to the nearest 100 for estimates &gt;1,000 and to the nearest 10 for estimates ≤1,000 to reflect model uncertainty.&#10;&#10;Hispanics/Latinos can be of any race. &#10;&#10;The estimated HIV incidence for American Indians/Alaskan Natives should be used with caution because it does not meet the standard of reliability.&#10;&#10;Incidence estimate is not provided for Native Hawaiians/other Pacific Islanders because it does not meet the minimum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10;"/>
          <p:cNvPicPr>
            <a:picLocks noChangeAspect="1"/>
          </p:cNvPicPr>
          <p:nvPr/>
        </p:nvPicPr>
        <p:blipFill>
          <a:blip r:embed="rId3"/>
          <a:stretch>
            <a:fillRect/>
          </a:stretch>
        </p:blipFill>
        <p:spPr>
          <a:xfrm>
            <a:off x="558062" y="1025576"/>
            <a:ext cx="11126164" cy="5255207"/>
          </a:xfrm>
          <a:prstGeom prst="rect">
            <a:avLst/>
          </a:prstGeom>
        </p:spPr>
      </p:pic>
      <p:sp>
        <p:nvSpPr>
          <p:cNvPr id="7" name="Text Placeholder 3"/>
          <p:cNvSpPr txBox="1">
            <a:spLocks/>
          </p:cNvSpPr>
          <p:nvPr/>
        </p:nvSpPr>
        <p:spPr>
          <a:xfrm>
            <a:off x="2261997" y="6126093"/>
            <a:ext cx="9697963" cy="73190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defRPr/>
            </a:pPr>
            <a:r>
              <a:rPr lang="en-US" sz="1200" dirty="0">
                <a:solidFill>
                  <a:srgbClr val="5F5F5F"/>
                </a:solidFill>
                <a:latin typeface="Calibri" panose="020F0502020204030204" pitchFamily="34" charset="0"/>
              </a:rPr>
              <a:t>Note. Estimates were derived from a CD4 depletion model using HIV surveillance data. </a:t>
            </a:r>
            <a:r>
              <a:rPr lang="en-US" sz="1200" dirty="0" smtClean="0">
                <a:solidFill>
                  <a:srgbClr val="5F5F5F"/>
                </a:solidFill>
                <a:latin typeface="Calibri" panose="020F0502020204030204" pitchFamily="34" charset="0"/>
              </a:rPr>
              <a:t>Hispanics/Latinos </a:t>
            </a:r>
            <a:r>
              <a:rPr lang="en-US" sz="1200" dirty="0">
                <a:solidFill>
                  <a:srgbClr val="5F5F5F"/>
                </a:solidFill>
                <a:latin typeface="Calibri" panose="020F0502020204030204" pitchFamily="34" charset="0"/>
              </a:rPr>
              <a:t>can be of any race. </a:t>
            </a:r>
            <a:endParaRPr lang="en-US" sz="1200" dirty="0" smtClean="0">
              <a:solidFill>
                <a:srgbClr val="5F5F5F"/>
              </a:solidFill>
              <a:latin typeface="Calibri" panose="020F0502020204030204" pitchFamily="34" charset="0"/>
            </a:endParaRPr>
          </a:p>
          <a:p>
            <a:pPr marL="380990" indent="-380990">
              <a:lnSpc>
                <a:spcPts val="1200"/>
              </a:lnSpc>
              <a:spcBef>
                <a:spcPts val="0"/>
              </a:spcBef>
              <a:defRPr/>
            </a:pPr>
            <a:r>
              <a:rPr lang="en-US" sz="1200" dirty="0">
                <a:solidFill>
                  <a:srgbClr val="5F5F5F"/>
                </a:solidFill>
                <a:latin typeface="Calibri" panose="020F0502020204030204" pitchFamily="34" charset="0"/>
              </a:rPr>
              <a:t>† </a:t>
            </a:r>
            <a:r>
              <a:rPr lang="en-US" sz="1200" dirty="0" smtClean="0">
                <a:solidFill>
                  <a:srgbClr val="5F5F5F"/>
                </a:solidFill>
                <a:latin typeface="Calibri" panose="020F0502020204030204" pitchFamily="34" charset="0"/>
              </a:rPr>
              <a:t>Estimate </a:t>
            </a:r>
            <a:r>
              <a:rPr lang="en-US" sz="1200" dirty="0">
                <a:solidFill>
                  <a:srgbClr val="5F5F5F"/>
                </a:solidFill>
                <a:latin typeface="Calibri" panose="020F0502020204030204" pitchFamily="34" charset="0"/>
              </a:rPr>
              <a:t>should be used with caution because </a:t>
            </a:r>
            <a:r>
              <a:rPr lang="en-US" sz="1200" dirty="0" smtClean="0">
                <a:solidFill>
                  <a:srgbClr val="5F5F5F"/>
                </a:solidFill>
                <a:latin typeface="Calibri" panose="020F0502020204030204" pitchFamily="34" charset="0"/>
              </a:rPr>
              <a:t>it does </a:t>
            </a:r>
            <a:r>
              <a:rPr lang="en-US" sz="1200" dirty="0">
                <a:solidFill>
                  <a:srgbClr val="5F5F5F"/>
                </a:solidFill>
                <a:latin typeface="Calibri" panose="020F0502020204030204" pitchFamily="34" charset="0"/>
              </a:rPr>
              <a:t>not meet the standard of reliability</a:t>
            </a:r>
            <a:r>
              <a:rPr lang="en-US" sz="1200" dirty="0" smtClean="0">
                <a:solidFill>
                  <a:srgbClr val="5F5F5F"/>
                </a:solidFill>
                <a:latin typeface="Calibri" panose="020F0502020204030204" pitchFamily="34" charset="0"/>
              </a:rPr>
              <a:t>.</a:t>
            </a:r>
          </a:p>
          <a:p>
            <a:pPr marL="380990" indent="-380990">
              <a:lnSpc>
                <a:spcPts val="1200"/>
              </a:lnSpc>
              <a:spcBef>
                <a:spcPts val="0"/>
              </a:spcBef>
              <a:defRPr/>
            </a:pPr>
            <a:r>
              <a:rPr lang="en-US" sz="1200" dirty="0">
                <a:solidFill>
                  <a:srgbClr val="5F5F5F"/>
                </a:solidFill>
                <a:latin typeface="Calibri" panose="020F0502020204030204" pitchFamily="34" charset="0"/>
              </a:rPr>
              <a:t>‡ Incidence estimate is not provided for Native Hawaiians/other Pacific Islanders because it does not meet the minimum </a:t>
            </a:r>
            <a:r>
              <a:rPr lang="en-US" sz="1200" dirty="0" smtClean="0">
                <a:solidFill>
                  <a:srgbClr val="5F5F5F"/>
                </a:solidFill>
                <a:latin typeface="Calibri" panose="020F0502020204030204" pitchFamily="34" charset="0"/>
              </a:rPr>
              <a:t>standard </a:t>
            </a:r>
            <a:r>
              <a:rPr lang="en-US" sz="1200" dirty="0">
                <a:solidFill>
                  <a:srgbClr val="5F5F5F"/>
                </a:solidFill>
                <a:latin typeface="Calibri" panose="020F0502020204030204" pitchFamily="34" charset="0"/>
              </a:rPr>
              <a:t>of reliability.</a:t>
            </a:r>
          </a:p>
          <a:p>
            <a:pPr marL="380990" indent="-380990">
              <a:lnSpc>
                <a:spcPts val="1200"/>
              </a:lnSpc>
              <a:spcBef>
                <a:spcPts val="0"/>
              </a:spcBef>
              <a:defRPr/>
            </a:pPr>
            <a:endParaRPr lang="en-US" sz="12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0207998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smtClean="0"/>
              <a:t>Estimated HIV Incidence among </a:t>
            </a:r>
            <a:r>
              <a:rPr lang="en-US" sz="2667" dirty="0"/>
              <a:t>Females </a:t>
            </a:r>
            <a:r>
              <a:rPr lang="en-US" sz="2667" dirty="0" smtClean="0"/>
              <a:t>Aged </a:t>
            </a:r>
            <a:r>
              <a:rPr lang="en-US" sz="2667" dirty="0"/>
              <a:t>≥13 </a:t>
            </a:r>
            <a:r>
              <a:rPr lang="en-US" sz="2667" dirty="0" smtClean="0"/>
              <a:t>Years </a:t>
            </a:r>
            <a:br>
              <a:rPr lang="en-US" sz="2667" dirty="0" smtClean="0"/>
            </a:br>
            <a:r>
              <a:rPr lang="en-US" sz="2667" dirty="0" smtClean="0"/>
              <a:t>by </a:t>
            </a:r>
            <a:r>
              <a:rPr lang="en-US" sz="2667" dirty="0"/>
              <a:t>Transmission Category, </a:t>
            </a:r>
            <a:r>
              <a:rPr lang="en-US" sz="2667" dirty="0" smtClean="0"/>
              <a:t>2010–2016—United States</a:t>
            </a:r>
            <a:endParaRPr lang="en-US" sz="2667" dirty="0"/>
          </a:p>
        </p:txBody>
      </p:sp>
      <p:pic>
        <p:nvPicPr>
          <p:cNvPr id="5" name="Picture 4" descr="This slide presents estimated HIV incidence among females ≥13 years in the United States from 2010 through 2016 by transmission category.&#10; &#10;The estimated annual number of HIV infections in 2016, compared with 2010, decreased among females with infection attributed to heterosexual contact (−15%) and among those with infection attributed to injection drug use (−34%).&#10;&#10;In 2016, among females, the largest percentage of HIV infections was attributed to heterosexual contact (89%), followed by injection drug use (11%).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to be at high risk for, HIV infection.&#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
          <p:cNvPicPr>
            <a:picLocks noChangeAspect="1"/>
          </p:cNvPicPr>
          <p:nvPr/>
        </p:nvPicPr>
        <p:blipFill>
          <a:blip r:embed="rId3"/>
          <a:stretch>
            <a:fillRect/>
          </a:stretch>
        </p:blipFill>
        <p:spPr>
          <a:xfrm>
            <a:off x="452017" y="1172825"/>
            <a:ext cx="11370025" cy="4682134"/>
          </a:xfrm>
          <a:prstGeom prst="rect">
            <a:avLst/>
          </a:prstGeom>
        </p:spPr>
      </p:pic>
      <p:sp>
        <p:nvSpPr>
          <p:cNvPr id="11" name="TextBox 10"/>
          <p:cNvSpPr txBox="1"/>
          <p:nvPr/>
        </p:nvSpPr>
        <p:spPr>
          <a:xfrm>
            <a:off x="1269346" y="5854959"/>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Heterosexual contact is with a person known to have, or to be at high risk for, HIV infection</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67842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6710"/>
            <a:ext cx="12109939" cy="1143000"/>
          </a:xfrm>
        </p:spPr>
        <p:txBody>
          <a:bodyPr/>
          <a:lstStyle/>
          <a:p>
            <a:pPr algn="ctr">
              <a:lnSpc>
                <a:spcPts val="3467"/>
              </a:lnSpc>
            </a:pPr>
            <a:r>
              <a:rPr lang="en-US" sz="2667" dirty="0" smtClean="0"/>
              <a:t>Estimated HIV Incidence among </a:t>
            </a:r>
            <a:r>
              <a:rPr lang="en-US" sz="2667" dirty="0"/>
              <a:t>Males </a:t>
            </a:r>
            <a:r>
              <a:rPr lang="en-US" sz="2667" dirty="0" smtClean="0"/>
              <a:t>Aged </a:t>
            </a:r>
            <a:r>
              <a:rPr lang="en-US" sz="2667" dirty="0"/>
              <a:t>≥13 </a:t>
            </a:r>
            <a:r>
              <a:rPr lang="en-US" sz="2667" dirty="0" smtClean="0"/>
              <a:t>Years </a:t>
            </a:r>
            <a:br>
              <a:rPr lang="en-US" sz="2667" dirty="0" smtClean="0"/>
            </a:br>
            <a:r>
              <a:rPr lang="en-US" sz="2667" dirty="0" smtClean="0"/>
              <a:t>by </a:t>
            </a:r>
            <a:r>
              <a:rPr lang="en-US" sz="2667" dirty="0"/>
              <a:t>Transmission Category, </a:t>
            </a:r>
            <a:r>
              <a:rPr lang="en-US" sz="2667" dirty="0" smtClean="0"/>
              <a:t>2010–2016—United States</a:t>
            </a:r>
            <a:endParaRPr lang="en-US" sz="2667" dirty="0"/>
          </a:p>
        </p:txBody>
      </p:sp>
      <p:pic>
        <p:nvPicPr>
          <p:cNvPr id="4" name="Picture 3" descr="This slide presents estimated HIV incidence among males aged ≥13 years in the United States from 2010 through 2016, by transmission category.&#10; &#10;The annual number of infections in 2016, compared to 2010, decreased among males with infection attributed to injection drug use (−31%), but remained stable among males with infection attributed to male-to-male sexual contact, among males with infection attributed to male-to-male sexual contact and injection drug use, and among males with infection attributed to heterosexual contact.   &#10;&#10;In 2016, the largest percentages of HIV infections among males was among those with infection attributed to male-to-male sexual contact (84%).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to be at high risk for, HIV infection.&#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448969" y="930666"/>
            <a:ext cx="11376122" cy="5200339"/>
          </a:xfrm>
          <a:prstGeom prst="rect">
            <a:avLst/>
          </a:prstGeom>
        </p:spPr>
      </p:pic>
      <p:sp>
        <p:nvSpPr>
          <p:cNvPr id="11" name="TextBox 10"/>
          <p:cNvSpPr txBox="1"/>
          <p:nvPr/>
        </p:nvSpPr>
        <p:spPr>
          <a:xfrm>
            <a:off x="1519599" y="6005380"/>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a:t>
            </a:r>
            <a:r>
              <a:rPr lang="en-US" sz="1300" dirty="0" smtClean="0">
                <a:solidFill>
                  <a:schemeClr val="accent4">
                    <a:lumMod val="75000"/>
                  </a:schemeClr>
                </a:solidFill>
                <a:latin typeface="Calibri" panose="020F0502020204030204" pitchFamily="34" charset="0"/>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Heterosexual contact is with a person known to have, or to be at high risk for, HIV infection</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72596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494"/>
            <a:ext cx="10972800" cy="818437"/>
          </a:xfrm>
        </p:spPr>
        <p:txBody>
          <a:bodyPr/>
          <a:lstStyle/>
          <a:p>
            <a:pPr algn="ctr"/>
            <a:r>
              <a:rPr lang="en-US" sz="2667" dirty="0" smtClean="0"/>
              <a:t>Estimates of HIV Incidence and Prevalence </a:t>
            </a:r>
            <a:r>
              <a:rPr lang="en-US" sz="2667" dirty="0"/>
              <a:t>	</a:t>
            </a:r>
          </a:p>
        </p:txBody>
      </p:sp>
      <p:sp>
        <p:nvSpPr>
          <p:cNvPr id="3" name="Text Placeholder 2"/>
          <p:cNvSpPr>
            <a:spLocks noGrp="1"/>
          </p:cNvSpPr>
          <p:nvPr>
            <p:ph type="body" sz="quarter" idx="10"/>
          </p:nvPr>
        </p:nvSpPr>
        <p:spPr>
          <a:xfrm>
            <a:off x="609599" y="945931"/>
            <a:ext cx="11208327" cy="4771696"/>
          </a:xfrm>
        </p:spPr>
        <p:txBody>
          <a:bodyPr/>
          <a:lstStyle/>
          <a:p>
            <a:r>
              <a:rPr lang="en-US" dirty="0"/>
              <a:t>Based on National HIV Surveillance System (NHSS) data reported through June </a:t>
            </a:r>
            <a:r>
              <a:rPr lang="en-US" dirty="0" smtClean="0"/>
              <a:t>2018</a:t>
            </a:r>
            <a:endParaRPr lang="en-US" strike="sngStrike" dirty="0">
              <a:solidFill>
                <a:srgbClr val="FF0000"/>
              </a:solidFill>
            </a:endParaRPr>
          </a:p>
          <a:p>
            <a:pPr lvl="1"/>
            <a:r>
              <a:rPr lang="en-US" dirty="0"/>
              <a:t>Data from the 50 states and the District of Columbia </a:t>
            </a:r>
          </a:p>
          <a:p>
            <a:pPr lvl="1"/>
            <a:r>
              <a:rPr lang="en-US" dirty="0"/>
              <a:t>Data for adults and adolescents aged ≥13 years </a:t>
            </a:r>
          </a:p>
          <a:p>
            <a:r>
              <a:rPr lang="en-US" dirty="0" smtClean="0"/>
              <a:t>Calculated using the first CD4 test after HIV diagnosis and a CD4 depletion model indicating disease progression*</a:t>
            </a:r>
          </a:p>
          <a:p>
            <a:r>
              <a:rPr lang="en-US" dirty="0" smtClean="0"/>
              <a:t>Provides the following estimates: </a:t>
            </a:r>
          </a:p>
          <a:p>
            <a:pPr lvl="1"/>
            <a:r>
              <a:rPr lang="en-US" dirty="0" smtClean="0"/>
              <a:t>HIV incidence</a:t>
            </a:r>
          </a:p>
          <a:p>
            <a:pPr lvl="1"/>
            <a:r>
              <a:rPr lang="en-US" dirty="0" smtClean="0"/>
              <a:t>HIV prevalence (persons living with diagnosed or undiagnosed infection)</a:t>
            </a:r>
          </a:p>
          <a:p>
            <a:pPr lvl="1"/>
            <a:r>
              <a:rPr lang="en-US" dirty="0" smtClean="0"/>
              <a:t>Percentage of diagnosed HIV infection</a:t>
            </a:r>
          </a:p>
        </p:txBody>
      </p:sp>
      <p:sp>
        <p:nvSpPr>
          <p:cNvPr id="4" name="TextBox 3"/>
          <p:cNvSpPr txBox="1"/>
          <p:nvPr/>
        </p:nvSpPr>
        <p:spPr>
          <a:xfrm>
            <a:off x="1474694" y="6169572"/>
            <a:ext cx="9242612" cy="461665"/>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 Song </a:t>
            </a:r>
            <a:r>
              <a:rPr lang="en-US" sz="1200" dirty="0">
                <a:solidFill>
                  <a:srgbClr val="000000"/>
                </a:solidFill>
                <a:latin typeface="Calibri" panose="020F0502020204030204" pitchFamily="34" charset="0"/>
              </a:rPr>
              <a:t>R, Hall HI, Green TA, </a:t>
            </a:r>
            <a:r>
              <a:rPr lang="en-US" sz="1200" dirty="0" err="1">
                <a:solidFill>
                  <a:srgbClr val="000000"/>
                </a:solidFill>
                <a:latin typeface="Calibri" panose="020F0502020204030204" pitchFamily="34" charset="0"/>
              </a:rPr>
              <a:t>Szwarcwald</a:t>
            </a:r>
            <a:r>
              <a:rPr lang="en-US" sz="1200" dirty="0">
                <a:solidFill>
                  <a:srgbClr val="000000"/>
                </a:solidFill>
                <a:latin typeface="Calibri" panose="020F0502020204030204" pitchFamily="34" charset="0"/>
              </a:rPr>
              <a:t> CL, </a:t>
            </a:r>
            <a:r>
              <a:rPr lang="en-US" sz="1200" dirty="0" err="1">
                <a:solidFill>
                  <a:srgbClr val="000000"/>
                </a:solidFill>
                <a:latin typeface="Calibri" panose="020F0502020204030204" pitchFamily="34" charset="0"/>
              </a:rPr>
              <a:t>Pantazis</a:t>
            </a:r>
            <a:r>
              <a:rPr lang="en-US" sz="1200" dirty="0">
                <a:solidFill>
                  <a:srgbClr val="000000"/>
                </a:solidFill>
                <a:latin typeface="Calibri" panose="020F0502020204030204" pitchFamily="34" charset="0"/>
              </a:rPr>
              <a:t> N. Using CD4 data to estimate HIV incidence, prevalence, and percent of undiagnosed infections in the United States. J </a:t>
            </a:r>
            <a:r>
              <a:rPr lang="en-US" sz="1200" dirty="0" err="1">
                <a:solidFill>
                  <a:srgbClr val="000000"/>
                </a:solidFill>
                <a:latin typeface="Calibri" panose="020F0502020204030204" pitchFamily="34" charset="0"/>
              </a:rPr>
              <a:t>Acquir</a:t>
            </a:r>
            <a:r>
              <a:rPr lang="en-US" sz="1200" dirty="0">
                <a:solidFill>
                  <a:srgbClr val="000000"/>
                </a:solidFill>
                <a:latin typeface="Calibri" panose="020F0502020204030204" pitchFamily="34" charset="0"/>
              </a:rPr>
              <a:t> Immune </a:t>
            </a:r>
            <a:r>
              <a:rPr lang="en-US" sz="1200" dirty="0" err="1">
                <a:solidFill>
                  <a:srgbClr val="000000"/>
                </a:solidFill>
                <a:latin typeface="Calibri" panose="020F0502020204030204" pitchFamily="34" charset="0"/>
              </a:rPr>
              <a:t>Defic</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Syndr</a:t>
            </a:r>
            <a:r>
              <a:rPr lang="en-US" sz="1200" dirty="0">
                <a:solidFill>
                  <a:srgbClr val="000000"/>
                </a:solidFill>
                <a:latin typeface="Calibri" panose="020F0502020204030204" pitchFamily="34" charset="0"/>
              </a:rPr>
              <a:t> 2017;74(1):3–9. doi:10.1097/QAI.0000000000001151.</a:t>
            </a:r>
            <a:endParaRPr lang="en-US" sz="12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8824682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a:t>
            </a:r>
            <a:r>
              <a:rPr lang="en-US" sz="2667" dirty="0" smtClean="0"/>
              <a:t>Men Who Have Sex with Men </a:t>
            </a:r>
            <a:r>
              <a:rPr lang="en-US" sz="2667" dirty="0"/>
              <a:t>Aged ≥13 </a:t>
            </a:r>
            <a:r>
              <a:rPr lang="en-US" sz="2667" dirty="0" smtClean="0"/>
              <a:t>Years</a:t>
            </a:r>
            <a:br>
              <a:rPr lang="en-US" sz="2667" dirty="0" smtClean="0"/>
            </a:br>
            <a:r>
              <a:rPr lang="en-US" sz="2667" dirty="0" smtClean="0"/>
              <a:t>by Race/Ethnicity, 2010–2016—United States</a:t>
            </a:r>
            <a:r>
              <a:rPr lang="en-US" sz="3200" dirty="0"/>
              <a:t/>
            </a:r>
            <a:br>
              <a:rPr lang="en-US" sz="3200" dirty="0"/>
            </a:br>
            <a:endParaRPr lang="en-US" sz="3200" dirty="0"/>
          </a:p>
        </p:txBody>
      </p:sp>
      <p:pic>
        <p:nvPicPr>
          <p:cNvPr id="3" name="Picture 2" descr="This slide presents estimated HIV incidence among men who have sex with men (MSM) aged ≥13 years, in the United States from 2010 though 2016, by race/ethnicity. &#10;&#10;The annual number of HIV infections in 2016, compared with 2010, increased for Hispanic/Latino MSM (30%), but decreased for white MSM (−16%); numbers remained stable for black/African American MSM.&#10;&#10;In 2016, black/African American MSM had the largest percentage (37%) of HIV infections among all MSM.  &#10;&#10;Beginning in 2014, the annual number of infections among Hispanic/Latino MSM exceeded the annual number of infections among white MSM.&#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Hispanics/Latinos can be of any race. &#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10;"/>
          <p:cNvPicPr>
            <a:picLocks noChangeAspect="1"/>
          </p:cNvPicPr>
          <p:nvPr/>
        </p:nvPicPr>
        <p:blipFill>
          <a:blip r:embed="rId3"/>
          <a:stretch>
            <a:fillRect/>
          </a:stretch>
        </p:blipFill>
        <p:spPr>
          <a:xfrm>
            <a:off x="603028" y="903288"/>
            <a:ext cx="10985944" cy="5175953"/>
          </a:xfrm>
          <a:prstGeom prst="rect">
            <a:avLst/>
          </a:prstGeom>
        </p:spPr>
      </p:pic>
      <p:sp>
        <p:nvSpPr>
          <p:cNvPr id="10" name="TextBox 9"/>
          <p:cNvSpPr txBox="1"/>
          <p:nvPr/>
        </p:nvSpPr>
        <p:spPr>
          <a:xfrm>
            <a:off x="1304129" y="5850140"/>
            <a:ext cx="10951028" cy="89255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a:t>
            </a:r>
            <a:r>
              <a:rPr lang="en-US" sz="1300" dirty="0" smtClean="0">
                <a:solidFill>
                  <a:schemeClr val="accent4">
                    <a:lumMod val="75000"/>
                  </a:schemeClr>
                </a:solidFill>
                <a:latin typeface="Calibri" panose="020F0502020204030204" pitchFamily="34" charset="0"/>
              </a:rPr>
              <a:t>. Data </a:t>
            </a:r>
            <a:r>
              <a:rPr lang="en-US" sz="1300" dirty="0">
                <a:solidFill>
                  <a:schemeClr val="accent4">
                    <a:lumMod val="75000"/>
                  </a:schemeClr>
                </a:solidFill>
                <a:latin typeface="Calibri" panose="020F0502020204030204" pitchFamily="34" charset="0"/>
              </a:rPr>
              <a:t>on men who have sex with men do not include men with HIV infection attributed to male-to-male sexual contact and injection drug use. </a:t>
            </a:r>
            <a:r>
              <a:rPr lang="en-US" sz="1300" dirty="0" smtClean="0">
                <a:solidFill>
                  <a:schemeClr val="accent4">
                    <a:lumMod val="75000"/>
                  </a:schemeClr>
                </a:solidFill>
                <a:latin typeface="Calibri" panose="020F0502020204030204" pitchFamily="34" charset="0"/>
              </a:rPr>
              <a:t> </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300" dirty="0" smtClean="0">
                <a:solidFill>
                  <a:schemeClr val="accent4">
                    <a:lumMod val="75000"/>
                  </a:schemeClr>
                </a:solidFill>
                <a:latin typeface="Calibri" panose="020F0502020204030204" pitchFamily="34" charset="0"/>
              </a:rPr>
              <a:t>*Difference</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1274732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2" y="52693"/>
            <a:ext cx="11277015" cy="1143000"/>
          </a:xfrm>
        </p:spPr>
        <p:txBody>
          <a:bodyPr/>
          <a:lstStyle/>
          <a:p>
            <a:pPr algn="ctr">
              <a:lnSpc>
                <a:spcPts val="3467"/>
              </a:lnSpc>
            </a:pPr>
            <a:r>
              <a:rPr lang="en-US" sz="2667" dirty="0" smtClean="0"/>
              <a:t>Estimated HIV Incidence among </a:t>
            </a:r>
            <a:r>
              <a:rPr lang="en-US" sz="2667" dirty="0"/>
              <a:t>Men </a:t>
            </a:r>
            <a:r>
              <a:rPr lang="en-US" sz="2667" dirty="0" smtClean="0"/>
              <a:t>who </a:t>
            </a:r>
            <a:r>
              <a:rPr lang="en-US" sz="2667" dirty="0"/>
              <a:t>Have Sex with </a:t>
            </a:r>
            <a:r>
              <a:rPr lang="en-US" sz="2667" dirty="0" smtClean="0"/>
              <a:t>Men </a:t>
            </a:r>
            <a:r>
              <a:rPr lang="en-US" sz="2667" dirty="0"/>
              <a:t>Aged ≥13 </a:t>
            </a:r>
            <a:r>
              <a:rPr lang="en-US" sz="2667" dirty="0" smtClean="0"/>
              <a:t>Years </a:t>
            </a:r>
            <a:r>
              <a:rPr lang="en-US" sz="2667" dirty="0"/>
              <a:t>by </a:t>
            </a:r>
            <a:r>
              <a:rPr lang="en-US" sz="2667" dirty="0" smtClean="0"/>
              <a:t>Age, 2010–2016—United </a:t>
            </a:r>
            <a:r>
              <a:rPr lang="en-US" sz="2667" dirty="0"/>
              <a:t>States</a:t>
            </a:r>
          </a:p>
        </p:txBody>
      </p:sp>
      <p:pic>
        <p:nvPicPr>
          <p:cNvPr id="3" name="Picture 2" descr="This slide presents estimated HIV incidence among men who have sex with men (MSM) aged ≥13 years, in the United States from 2010 though 2016, by age. &#10;&#10;The annual number of HIV infections in 2016, compared with 2010, increased among MSM aged 25–34 years (47%), but decreased among MSM aged 13–24 years (−30%); numbers remained stable among MSM aged 35–44, 45–54, and ≥55 years. &#10;&#10;In 2016, the largest percentage of HIV infections among MSM was among those aged 25–34 years (42%), followed by those aged 13–24 years (25%).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
          <p:cNvPicPr>
            <a:picLocks noChangeAspect="1"/>
          </p:cNvPicPr>
          <p:nvPr/>
        </p:nvPicPr>
        <p:blipFill>
          <a:blip r:embed="rId3"/>
          <a:stretch>
            <a:fillRect/>
          </a:stretch>
        </p:blipFill>
        <p:spPr>
          <a:xfrm>
            <a:off x="750903" y="1160765"/>
            <a:ext cx="10620152" cy="4761389"/>
          </a:xfrm>
          <a:prstGeom prst="rect">
            <a:avLst/>
          </a:prstGeom>
        </p:spPr>
      </p:pic>
      <p:sp>
        <p:nvSpPr>
          <p:cNvPr id="18" name="TextBox 17"/>
          <p:cNvSpPr txBox="1"/>
          <p:nvPr/>
        </p:nvSpPr>
        <p:spPr>
          <a:xfrm>
            <a:off x="1409195" y="5887225"/>
            <a:ext cx="10782805" cy="89255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*Difference </a:t>
            </a:r>
            <a:r>
              <a:rPr lang="en-US" sz="1300" dirty="0">
                <a:solidFill>
                  <a:schemeClr val="accent4">
                    <a:lumMod val="75000"/>
                  </a:schemeClr>
                </a:solidFill>
                <a:latin typeface="Calibri" panose="020F0502020204030204" pitchFamily="34" charset="0"/>
              </a:rPr>
              <a:t>from the 2010 estimate was deemed statistically significant (P &lt; .05).</a:t>
            </a:r>
          </a:p>
        </p:txBody>
      </p:sp>
    </p:spTree>
    <p:extLst>
      <p:ext uri="{BB962C8B-B14F-4D97-AF65-F5344CB8AC3E}">
        <p14:creationId xmlns:p14="http://schemas.microsoft.com/office/powerpoint/2010/main" val="17918138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smtClean="0"/>
              <a:t>Estimated HIV Incidence among Black/African American </a:t>
            </a:r>
            <a:r>
              <a:rPr lang="en-US" sz="2667" dirty="0"/>
              <a:t>Men </a:t>
            </a:r>
            <a:r>
              <a:rPr lang="en-US" sz="2667" dirty="0" smtClean="0"/>
              <a:t>who </a:t>
            </a:r>
            <a:r>
              <a:rPr lang="en-US" sz="2667" dirty="0"/>
              <a:t>Have Sex with </a:t>
            </a:r>
            <a:r>
              <a:rPr lang="en-US" sz="2667" dirty="0" smtClean="0"/>
              <a:t>Men </a:t>
            </a:r>
            <a:r>
              <a:rPr lang="en-US" sz="2667" dirty="0"/>
              <a:t>Aged ≥13 </a:t>
            </a:r>
            <a:r>
              <a:rPr lang="en-US" sz="2667" dirty="0" smtClean="0"/>
              <a:t>Years, </a:t>
            </a:r>
            <a:r>
              <a:rPr lang="en-US" sz="2667" dirty="0"/>
              <a:t>by </a:t>
            </a:r>
            <a:r>
              <a:rPr lang="en-US" sz="2667" dirty="0" smtClean="0"/>
              <a:t>Age, 2010–2016—United </a:t>
            </a:r>
            <a:r>
              <a:rPr lang="en-US" sz="2667" dirty="0"/>
              <a:t>States</a:t>
            </a:r>
          </a:p>
        </p:txBody>
      </p:sp>
      <p:pic>
        <p:nvPicPr>
          <p:cNvPr id="3" name="Picture 2" descr="This slide presents estimated HIV incidence among Black/African American men who have sex with men (MSM) aged ≥13 years, in the United States from 2010 though 2016, by age. &#10;&#10;The annual number of HIV infections in 2016, compared with 2010, increased among black/African American MSM aged 25–34 years (65%), but decreased among those aged 13–24 years (−32%); numbers remained stable among those aged 35–44, 45–54, and ≥55 years. &#10;&#10;In 2016, the largest percentage of HIV infections among black/African American MSM was among those aged 25–34 years (44%), followed by those aged 13–24 years (35%).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6 from the 2010 estimate was deemed statistically significant (P &lt; .05). Differences that were not statistically significant were deemed ‘stable’.&#10;&#10;Estimates for black/African American MSM aged ≥55 years should be used with caution because they do not meet the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10;"/>
          <p:cNvPicPr>
            <a:picLocks noChangeAspect="1"/>
          </p:cNvPicPr>
          <p:nvPr/>
        </p:nvPicPr>
        <p:blipFill>
          <a:blip r:embed="rId3"/>
          <a:stretch>
            <a:fillRect/>
          </a:stretch>
        </p:blipFill>
        <p:spPr>
          <a:xfrm>
            <a:off x="572523" y="1135289"/>
            <a:ext cx="10620152" cy="4767485"/>
          </a:xfrm>
          <a:prstGeom prst="rect">
            <a:avLst/>
          </a:prstGeom>
        </p:spPr>
      </p:pic>
      <p:sp>
        <p:nvSpPr>
          <p:cNvPr id="18" name="TextBox 17"/>
          <p:cNvSpPr txBox="1"/>
          <p:nvPr/>
        </p:nvSpPr>
        <p:spPr>
          <a:xfrm>
            <a:off x="1336018" y="5749432"/>
            <a:ext cx="10972800" cy="129266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 Difference </a:t>
            </a:r>
            <a:r>
              <a:rPr lang="en-US" sz="1300" dirty="0">
                <a:solidFill>
                  <a:schemeClr val="accent4">
                    <a:lumMod val="75000"/>
                  </a:schemeClr>
                </a:solidFill>
                <a:latin typeface="Calibri" panose="020F0502020204030204" pitchFamily="34" charset="0"/>
              </a:rPr>
              <a:t>from the 2010 estimate was deemed statistically significant (P &lt; .05</a:t>
            </a:r>
            <a:r>
              <a:rPr lang="en-US" sz="1300" dirty="0" smtClean="0">
                <a:solidFill>
                  <a:schemeClr val="accent4">
                    <a:lumMod val="75000"/>
                  </a:schemeClr>
                </a:solidFill>
                <a:latin typeface="Calibri" panose="020F0502020204030204" pitchFamily="34" charset="0"/>
              </a:rPr>
              <a:t>).</a:t>
            </a:r>
          </a:p>
          <a:p>
            <a:pPr lvl="0">
              <a:defRPr/>
            </a:pPr>
            <a:r>
              <a:rPr lang="en-US" sz="1300" dirty="0" smtClean="0">
                <a:solidFill>
                  <a:schemeClr val="accent4">
                    <a:lumMod val="75000"/>
                  </a:schemeClr>
                </a:solidFill>
                <a:latin typeface="Calibri" panose="020F0502020204030204" pitchFamily="34" charset="0"/>
              </a:rPr>
              <a:t> †Estimates </a:t>
            </a:r>
            <a:r>
              <a:rPr lang="en-US" sz="1300" dirty="0">
                <a:solidFill>
                  <a:schemeClr val="accent4">
                    <a:lumMod val="75000"/>
                  </a:schemeClr>
                </a:solidFill>
                <a:latin typeface="Calibri" panose="020F0502020204030204" pitchFamily="34" charset="0"/>
              </a:rPr>
              <a:t>should be used with caution because they do not meet the standard of reliability.</a:t>
            </a:r>
          </a:p>
          <a:p>
            <a:pPr lvl="0">
              <a:defRPr/>
            </a:pPr>
            <a:endParaRPr lang="en-US" sz="1300" dirty="0" smtClean="0">
              <a:solidFill>
                <a:schemeClr val="accent4">
                  <a:lumMod val="75000"/>
                </a:schemeClr>
              </a:solidFill>
              <a:latin typeface="Calibri" panose="020F0502020204030204" pitchFamily="34" charset="0"/>
            </a:endParaRPr>
          </a:p>
          <a:p>
            <a:pPr lvl="0">
              <a:defRPr/>
            </a:pPr>
            <a:endParaRPr lang="en-US" sz="13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8343336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smtClean="0"/>
              <a:t>Estimated HIV Incidence among Hispanic/Latino </a:t>
            </a:r>
            <a:r>
              <a:rPr lang="en-US" sz="2667" dirty="0"/>
              <a:t>Men </a:t>
            </a:r>
            <a:r>
              <a:rPr lang="en-US" sz="2667" dirty="0" smtClean="0"/>
              <a:t>who </a:t>
            </a:r>
            <a:r>
              <a:rPr lang="en-US" sz="2667" dirty="0"/>
              <a:t>Have Sex with </a:t>
            </a:r>
            <a:r>
              <a:rPr lang="en-US" sz="2667" dirty="0" smtClean="0"/>
              <a:t>Men </a:t>
            </a:r>
            <a:r>
              <a:rPr lang="en-US" sz="2667" dirty="0"/>
              <a:t>Aged ≥13 </a:t>
            </a:r>
            <a:r>
              <a:rPr lang="en-US" sz="2667" dirty="0" smtClean="0"/>
              <a:t>Years, by Age, 2010–2016—United </a:t>
            </a:r>
            <a:r>
              <a:rPr lang="en-US" sz="2667" dirty="0"/>
              <a:t>States</a:t>
            </a:r>
          </a:p>
        </p:txBody>
      </p:sp>
      <p:pic>
        <p:nvPicPr>
          <p:cNvPr id="3" name="Picture 2" descr="This slide presents estimated HIV incidence among Hispanic/Latino men who have sex with men (MSM) aged ≥13 years, in the United States from 2010 though 2016, by age group. &#10;&#10;The annual number of HIV infections in 2016, compared with 2010, increased among Hispanic/Latino MSM aged 25–34 years (68%); numbers remained stable among Hispanic/Latino MSM aged 13–24, 35–44, 45–54, and ≥55 years. &#10;&#10;In 2016, the largest percentage of HIV infections among Hispanic/Latino MSM was among those aged 25–34 years (45%), followed by those aged 13–24 years (23%).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Hispanics/Latinos can be of any race.&#10;&#10;An asterisk (*) next to the trend line indicates that the difference in the estimate for 2016 from the 2010 estimate was deemed statistically significant (P &lt; .05). Differences that were not statistically significant were deemed ‘stable’.&#10;&#10;Estimates for Hispanic/Latino MSM aged ≥55 years should be used with caution because they do not meet the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811324" y="942115"/>
            <a:ext cx="10620152" cy="4767485"/>
          </a:xfrm>
          <a:prstGeom prst="rect">
            <a:avLst/>
          </a:prstGeom>
        </p:spPr>
      </p:pic>
      <p:sp>
        <p:nvSpPr>
          <p:cNvPr id="18" name="TextBox 17"/>
          <p:cNvSpPr txBox="1"/>
          <p:nvPr/>
        </p:nvSpPr>
        <p:spPr>
          <a:xfrm>
            <a:off x="1202871" y="5516426"/>
            <a:ext cx="11070770" cy="129266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Hispanics/Latinos </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can be of any race.</a:t>
            </a:r>
          </a:p>
          <a:p>
            <a:pPr lvl="0">
              <a:defRPr/>
            </a:pPr>
            <a:r>
              <a:rPr lang="en-US" sz="1300" dirty="0" smtClean="0">
                <a:solidFill>
                  <a:schemeClr val="accent4">
                    <a:lumMod val="75000"/>
                  </a:schemeClr>
                </a:solidFill>
                <a:latin typeface="Calibri" panose="020F0502020204030204" pitchFamily="34" charset="0"/>
              </a:rPr>
              <a:t>* Difference </a:t>
            </a:r>
            <a:r>
              <a:rPr lang="en-US" sz="1300" dirty="0">
                <a:solidFill>
                  <a:schemeClr val="accent4">
                    <a:lumMod val="75000"/>
                  </a:schemeClr>
                </a:solidFill>
                <a:latin typeface="Calibri" panose="020F0502020204030204" pitchFamily="34" charset="0"/>
              </a:rPr>
              <a:t>from the 2010 estimate was deemed statistically significant (P &lt; .05</a:t>
            </a:r>
            <a:r>
              <a:rPr lang="en-US" sz="1300" dirty="0" smtClean="0">
                <a:solidFill>
                  <a:schemeClr val="accent4">
                    <a:lumMod val="75000"/>
                  </a:schemeClr>
                </a:solidFill>
                <a:latin typeface="Calibri" panose="020F0502020204030204" pitchFamily="34" charset="0"/>
              </a:rPr>
              <a:t>).</a:t>
            </a:r>
          </a:p>
          <a:p>
            <a:pPr lvl="0">
              <a:defRPr/>
            </a:pPr>
            <a:r>
              <a:rPr lang="en-US" sz="1300" dirty="0">
                <a:solidFill>
                  <a:schemeClr val="accent4">
                    <a:lumMod val="75000"/>
                  </a:schemeClr>
                </a:solidFill>
                <a:latin typeface="Calibri" panose="020F0502020204030204" pitchFamily="34" charset="0"/>
              </a:rPr>
              <a:t>† Estimates should be used with caution because they do not meet the standard of reliability.</a:t>
            </a:r>
          </a:p>
          <a:p>
            <a:pPr lvl="0">
              <a:defRPr/>
            </a:pPr>
            <a:endParaRPr lang="en-US" sz="13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4944588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smtClean="0"/>
              <a:t>Estimated HIV Incidence among White </a:t>
            </a:r>
            <a:r>
              <a:rPr lang="en-US" sz="2667" dirty="0"/>
              <a:t>Men </a:t>
            </a:r>
            <a:r>
              <a:rPr lang="en-US" sz="2667" dirty="0" smtClean="0"/>
              <a:t>who </a:t>
            </a:r>
            <a:r>
              <a:rPr lang="en-US" sz="2667" dirty="0"/>
              <a:t>Have Sex with Men Aged ≥13 </a:t>
            </a:r>
            <a:r>
              <a:rPr lang="en-US" sz="2667" dirty="0" smtClean="0"/>
              <a:t>Years, by Age, 2010–2016—United </a:t>
            </a:r>
            <a:r>
              <a:rPr lang="en-US" sz="2667" dirty="0"/>
              <a:t>States</a:t>
            </a:r>
          </a:p>
        </p:txBody>
      </p:sp>
      <p:pic>
        <p:nvPicPr>
          <p:cNvPr id="3" name="Picture 2" descr="This slide presents estimated HIV incidence among white men who have sex with men (MSM) aged ≥13 years, in the United States from 2010 though 2016, by age group. &#10;&#10;The annual number of HIV infections in 2016, compared with 2010, decreased among white MSM aged 35–44 years (−37%), 45–54 years (−25%), and those aged 13–24 years (−33%); numbers remained stable among white MSM aged 25–34 years and ≥55 years. &#10;&#10;In 2016, the largest percentage of HIV infections among white MSM was among those aged 25–34 years (37%), followed by those aged 35–44 (18%) and 45–54 years (18%).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572523" y="1335205"/>
            <a:ext cx="10620152" cy="4767485"/>
          </a:xfrm>
          <a:prstGeom prst="rect">
            <a:avLst/>
          </a:prstGeom>
        </p:spPr>
      </p:pic>
      <p:sp>
        <p:nvSpPr>
          <p:cNvPr id="19" name="TextBox 18"/>
          <p:cNvSpPr txBox="1"/>
          <p:nvPr/>
        </p:nvSpPr>
        <p:spPr>
          <a:xfrm>
            <a:off x="1365394" y="5899490"/>
            <a:ext cx="10761290" cy="89255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 </a:t>
            </a:r>
            <a:r>
              <a:rPr lang="en-US" sz="1300" dirty="0" smtClean="0">
                <a:solidFill>
                  <a:schemeClr val="accent4">
                    <a:lumMod val="75000"/>
                  </a:schemeClr>
                </a:solidFill>
                <a:latin typeface="Calibri" panose="020F0502020204030204" pitchFamily="34" charset="0"/>
              </a:rPr>
              <a:t>Difference </a:t>
            </a:r>
            <a:r>
              <a:rPr lang="en-US" sz="1300" dirty="0">
                <a:solidFill>
                  <a:schemeClr val="accent4">
                    <a:lumMod val="75000"/>
                  </a:schemeClr>
                </a:solidFill>
                <a:latin typeface="Calibri" panose="020F0502020204030204" pitchFamily="34" charset="0"/>
              </a:rPr>
              <a:t>from the 2010 estimate was deemed statistically significant (P &lt; .05).</a:t>
            </a:r>
          </a:p>
        </p:txBody>
      </p:sp>
    </p:spTree>
    <p:extLst>
      <p:ext uri="{BB962C8B-B14F-4D97-AF65-F5344CB8AC3E}">
        <p14:creationId xmlns:p14="http://schemas.microsoft.com/office/powerpoint/2010/main" val="18553610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551214"/>
            <a:ext cx="11285924" cy="823679"/>
          </a:xfrm>
        </p:spPr>
        <p:txBody>
          <a:bodyPr/>
          <a:lstStyle/>
          <a:p>
            <a:pPr algn="ctr">
              <a:lnSpc>
                <a:spcPct val="100000"/>
              </a:lnSpc>
            </a:pPr>
            <a:r>
              <a:rPr lang="en-US" sz="2667" dirty="0"/>
              <a:t>Estimated HIV Incidence among Persons Aged ≥13 Years, </a:t>
            </a:r>
            <a:r>
              <a:rPr lang="en-US" sz="2667" dirty="0" smtClean="0"/>
              <a:t>by Area </a:t>
            </a:r>
            <a:r>
              <a:rPr lang="en-US" sz="2667" dirty="0"/>
              <a:t>of </a:t>
            </a:r>
            <a:r>
              <a:rPr lang="en-US" sz="2667" dirty="0" smtClean="0"/>
              <a:t>Residence 2016—United </a:t>
            </a:r>
            <a:r>
              <a:rPr lang="en-US" sz="2667" dirty="0"/>
              <a:t>States</a:t>
            </a:r>
            <a:br>
              <a:rPr lang="en-US" sz="2667" dirty="0"/>
            </a:br>
            <a:r>
              <a:rPr lang="en-US" sz="2667" dirty="0">
                <a:solidFill>
                  <a:srgbClr val="5F5F5F"/>
                </a:solidFill>
              </a:rPr>
              <a:t>Total = </a:t>
            </a:r>
            <a:r>
              <a:rPr lang="en-US" sz="2667" dirty="0" smtClean="0">
                <a:solidFill>
                  <a:srgbClr val="5F5F5F"/>
                </a:solidFill>
              </a:rPr>
              <a:t>38,700</a:t>
            </a:r>
            <a:endParaRPr lang="en-US" sz="2667" dirty="0">
              <a:solidFill>
                <a:srgbClr val="5F5F5F"/>
              </a:solidFill>
            </a:endParaRPr>
          </a:p>
        </p:txBody>
      </p:sp>
      <p:pic>
        <p:nvPicPr>
          <p:cNvPr id="3" name="Picture 2" descr="This map presents estimates of HIV incidence for persons aged ≥13 years in the United States for 2016.  HIV incidence was highest in California, Florida, Georgia, Illinois, Maryland, New York, North Carolina, and Texas.&#10;&#10;Five states accounted for approximately 52% of the estimated numbers of HIV infections: California, Florida, Georgia, New York, and Texas.&#10;&#10;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because they do not meet the standard of reliability. Estimates with an RSE of &gt;50% are not shown.&#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
          <p:cNvPicPr>
            <a:picLocks noChangeAspect="1"/>
          </p:cNvPicPr>
          <p:nvPr/>
        </p:nvPicPr>
        <p:blipFill>
          <a:blip r:embed="rId3"/>
          <a:stretch>
            <a:fillRect/>
          </a:stretch>
        </p:blipFill>
        <p:spPr>
          <a:xfrm>
            <a:off x="345363" y="217544"/>
            <a:ext cx="11461473" cy="6450127"/>
          </a:xfrm>
          <a:prstGeom prst="rect">
            <a:avLst/>
          </a:prstGeom>
        </p:spPr>
      </p:pic>
      <p:sp>
        <p:nvSpPr>
          <p:cNvPr id="167" name="TextBox 166"/>
          <p:cNvSpPr txBox="1"/>
          <p:nvPr/>
        </p:nvSpPr>
        <p:spPr>
          <a:xfrm>
            <a:off x="1612345" y="6206006"/>
            <a:ext cx="9834624" cy="461665"/>
          </a:xfrm>
          <a:prstGeom prst="rect">
            <a:avLst/>
          </a:prstGeom>
          <a:noFill/>
        </p:spPr>
        <p:txBody>
          <a:bodyPr wrap="square" rtlCol="0">
            <a:spAutoFit/>
          </a:bodyPr>
          <a:lstStyle/>
          <a:p>
            <a:pPr defTabSz="1219170" fontAlgn="base">
              <a:spcAft>
                <a:spcPct val="0"/>
              </a:spcAft>
              <a:defRPr/>
            </a:pPr>
            <a:r>
              <a:rPr lang="en-US" sz="1200" dirty="0">
                <a:solidFill>
                  <a:srgbClr val="5F5F5F"/>
                </a:solidFill>
                <a:latin typeface="Calibri" panose="020F0502020204030204" pitchFamily="34" charset="0"/>
              </a:rPr>
              <a:t>Note. Estimates were derived from a CD4 depletion model using HIV surveillance data. Estimates rounded to the nearest 100 for estimates &gt;1,000 and to the nearest 10 for estimates ≤1,000 to reflect model uncertainty. </a:t>
            </a:r>
          </a:p>
        </p:txBody>
      </p:sp>
    </p:spTree>
    <p:extLst>
      <p:ext uri="{BB962C8B-B14F-4D97-AF65-F5344CB8AC3E}">
        <p14:creationId xmlns:p14="http://schemas.microsoft.com/office/powerpoint/2010/main" val="40325698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33" y="154983"/>
            <a:ext cx="11558035" cy="1208409"/>
          </a:xfrm>
        </p:spPr>
        <p:txBody>
          <a:bodyPr/>
          <a:lstStyle/>
          <a:p>
            <a:pPr algn="ctr">
              <a:lnSpc>
                <a:spcPct val="100000"/>
              </a:lnSpc>
            </a:pPr>
            <a:r>
              <a:rPr lang="en-US" sz="2667" dirty="0"/>
              <a:t>Estimated HIV Prevalence among Persons Aged ≥13 years, by Area of </a:t>
            </a:r>
            <a:r>
              <a:rPr lang="en-US" sz="2667" dirty="0" smtClean="0"/>
              <a:t>Residence 2016—United </a:t>
            </a:r>
            <a:r>
              <a:rPr lang="en-US" sz="2667" dirty="0"/>
              <a:t>States</a:t>
            </a:r>
            <a:br>
              <a:rPr lang="en-US" sz="2667" dirty="0"/>
            </a:br>
            <a:r>
              <a:rPr lang="en-US" sz="2667" dirty="0">
                <a:solidFill>
                  <a:srgbClr val="5F5F5F"/>
                </a:solidFill>
              </a:rPr>
              <a:t>Total = </a:t>
            </a:r>
            <a:r>
              <a:rPr lang="en-US" sz="2667" dirty="0" smtClean="0">
                <a:solidFill>
                  <a:srgbClr val="5F5F5F"/>
                </a:solidFill>
              </a:rPr>
              <a:t>1,140,400</a:t>
            </a:r>
            <a:endParaRPr lang="en-US" sz="2667" dirty="0">
              <a:solidFill>
                <a:srgbClr val="5F5F5F"/>
              </a:solidFill>
            </a:endParaRPr>
          </a:p>
        </p:txBody>
      </p:sp>
      <p:pic>
        <p:nvPicPr>
          <p:cNvPr id="3" name="Picture 2" descr="This map presents estimates of HIV prevalence for persons aged ≥13 years in the United States for 2016. HIV prevalence was highest in California, Florida, Georgia, Illinois, Maryland,  New York, New Jersey, North Carolina, Pennsylvania, Texas, Ohio, and Virginia.&#10;&#10;Five states accounted for 51% of persons living with HIV infection:  California, Florida, Georgia, New York, and Texas.&#10;&#10;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because they do not meet the standard of reliability. &#10; &#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320020" y="348998"/>
            <a:ext cx="11309060" cy="6364776"/>
          </a:xfrm>
          <a:prstGeom prst="rect">
            <a:avLst/>
          </a:prstGeom>
        </p:spPr>
      </p:pic>
      <p:sp>
        <p:nvSpPr>
          <p:cNvPr id="167" name="TextBox 166"/>
          <p:cNvSpPr txBox="1"/>
          <p:nvPr/>
        </p:nvSpPr>
        <p:spPr>
          <a:xfrm>
            <a:off x="1656280" y="6252109"/>
            <a:ext cx="9673597" cy="461665"/>
          </a:xfrm>
          <a:prstGeom prst="rect">
            <a:avLst/>
          </a:prstGeom>
          <a:noFill/>
        </p:spPr>
        <p:txBody>
          <a:bodyPr wrap="square" rtlCol="0">
            <a:spAutoFit/>
          </a:bodyPr>
          <a:lstStyle/>
          <a:p>
            <a:pPr defTabSz="1219170" fontAlgn="base">
              <a:spcAft>
                <a:spcPct val="0"/>
              </a:spcAft>
              <a:defRPr/>
            </a:pPr>
            <a:r>
              <a:rPr lang="en-US" sz="1200" dirty="0">
                <a:solidFill>
                  <a:srgbClr val="5F5F5F"/>
                </a:solidFill>
                <a:latin typeface="Calibri" panose="020F0502020204030204" pitchFamily="34" charset="0"/>
              </a:rPr>
              <a:t>Note. Estimates were derived from a CD4 depletion model using HIV surveillance data. Estimates rounded to the nearest 100 for estimates &gt;1,000 and to the nearest 10 for estimates ≤1,000 to reflect model </a:t>
            </a:r>
            <a:r>
              <a:rPr lang="en-US" sz="1200" dirty="0" smtClean="0">
                <a:solidFill>
                  <a:srgbClr val="5F5F5F"/>
                </a:solidFill>
                <a:latin typeface="Calibri" panose="020F0502020204030204" pitchFamily="34" charset="0"/>
              </a:rPr>
              <a:t>uncertainty.</a:t>
            </a:r>
            <a:endParaRPr lang="en-US" sz="1333"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782217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277828"/>
            <a:ext cx="11351115" cy="845121"/>
          </a:xfrm>
        </p:spPr>
        <p:txBody>
          <a:bodyPr/>
          <a:lstStyle/>
          <a:p>
            <a:pPr algn="ctr">
              <a:lnSpc>
                <a:spcPct val="100000"/>
              </a:lnSpc>
            </a:pPr>
            <a:r>
              <a:rPr lang="en-US" sz="2667" dirty="0"/>
              <a:t>Diagnosed Infection among Persons Aged ≥13 Years Living with Diagnosed or Undiagnosed HIV Infection, by Sex, </a:t>
            </a:r>
            <a:r>
              <a:rPr lang="en-US" sz="2667" dirty="0" smtClean="0"/>
              <a:t>2016—United </a:t>
            </a:r>
            <a:r>
              <a:rPr lang="en-US" sz="2667" dirty="0"/>
              <a:t>States</a:t>
            </a:r>
          </a:p>
        </p:txBody>
      </p:sp>
      <p:pic>
        <p:nvPicPr>
          <p:cNvPr id="5" name="Picture 4" descr="This graph presents percentages of persons aged ≥13 years with diagnosed HIV infection among estimated numbers of persons living with diagnosed or undiagnosed HIV in the United States at the end of 2016. Overall, an estimated 85.8% of persons living with HIV had received a diagnosis. The percentage of persons with diagnosed HIV was slightly higher among females (88.8%) than males (84.8%).&#10;&#10;Estimates were derived from a CD4 depletion model using HIV surveillance data.&#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573693" y="1374636"/>
            <a:ext cx="10973751" cy="4523624"/>
          </a:xfrm>
          <a:prstGeom prst="rect">
            <a:avLst/>
          </a:prstGeom>
        </p:spPr>
      </p:pic>
      <p:sp>
        <p:nvSpPr>
          <p:cNvPr id="8" name="TextBox 7"/>
          <p:cNvSpPr txBox="1"/>
          <p:nvPr/>
        </p:nvSpPr>
        <p:spPr>
          <a:xfrm>
            <a:off x="1652291" y="6149948"/>
            <a:ext cx="10403075" cy="297454"/>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p>
        </p:txBody>
      </p:sp>
    </p:spTree>
    <p:extLst>
      <p:ext uri="{BB962C8B-B14F-4D97-AF65-F5344CB8AC3E}">
        <p14:creationId xmlns:p14="http://schemas.microsoft.com/office/powerpoint/2010/main" val="80646624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296581"/>
            <a:ext cx="11116457" cy="778420"/>
          </a:xfrm>
        </p:spPr>
        <p:txBody>
          <a:bodyPr/>
          <a:lstStyle/>
          <a:p>
            <a:pPr algn="ctr">
              <a:lnSpc>
                <a:spcPct val="100000"/>
              </a:lnSpc>
            </a:pPr>
            <a:r>
              <a:rPr lang="en-US" sz="2667" dirty="0"/>
              <a:t>Diagnosed Infection among Persons Aged ≥13 Years Living with Diagnosed or Undiagnosed HIV Infection, by Age, </a:t>
            </a:r>
            <a:r>
              <a:rPr lang="en-US" sz="2667" dirty="0" smtClean="0"/>
              <a:t>2016—United </a:t>
            </a:r>
            <a:r>
              <a:rPr lang="en-US" sz="2667" dirty="0"/>
              <a:t>States</a:t>
            </a:r>
          </a:p>
        </p:txBody>
      </p:sp>
      <p:pic>
        <p:nvPicPr>
          <p:cNvPr id="4" name="Picture 3" descr="This graph presents percentages of persons aged ≥13 years with diagnosed HIV infection among estimated numbers of persons living with diagnosed or undiagnosed infection in the United States at the end of 2016, by age. The percentage of persons with diagnosed HIV increased with age. Only 56.0% of persons aged 13 to 24 years had received a diagnosis, while 94.2% of persons aged ≥55 years had received a diagnosis.  &#10;&#10;Estimates were derived from a CD4 depletion model using HIV surveillance data.   &#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608777" y="1201297"/>
            <a:ext cx="10668925" cy="4822354"/>
          </a:xfrm>
          <a:prstGeom prst="rect">
            <a:avLst/>
          </a:prstGeom>
        </p:spPr>
      </p:pic>
      <p:sp>
        <p:nvSpPr>
          <p:cNvPr id="9" name="TextBox 8"/>
          <p:cNvSpPr txBox="1"/>
          <p:nvPr/>
        </p:nvSpPr>
        <p:spPr>
          <a:xfrm>
            <a:off x="1652291" y="6149948"/>
            <a:ext cx="10423091" cy="297454"/>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p>
        </p:txBody>
      </p:sp>
    </p:spTree>
    <p:extLst>
      <p:ext uri="{BB962C8B-B14F-4D97-AF65-F5344CB8AC3E}">
        <p14:creationId xmlns:p14="http://schemas.microsoft.com/office/powerpoint/2010/main" val="257148226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141884"/>
            <a:ext cx="11378575" cy="879555"/>
          </a:xfrm>
        </p:spPr>
        <p:txBody>
          <a:bodyPr/>
          <a:lstStyle/>
          <a:p>
            <a:pPr algn="ctr">
              <a:lnSpc>
                <a:spcPct val="100000"/>
              </a:lnSpc>
            </a:pPr>
            <a:r>
              <a:rPr lang="en-US" sz="2667" dirty="0"/>
              <a:t>Diagnosed Infection among Persons Aged ≥13 Years Living with Diagnosed or Undiagnosed HIV Infection, by Race/Ethnicity, </a:t>
            </a:r>
            <a:r>
              <a:rPr lang="en-US" sz="2667" dirty="0" smtClean="0"/>
              <a:t>2016—United </a:t>
            </a:r>
            <a:r>
              <a:rPr lang="en-US" sz="2667" dirty="0"/>
              <a:t>States</a:t>
            </a:r>
          </a:p>
        </p:txBody>
      </p:sp>
      <p:pic>
        <p:nvPicPr>
          <p:cNvPr id="11" name="Picture 10" descr="This graph presents percentages of persons aged ≥13 years with diagnosed HIV among estimated numbers of persons living with diagnosed or undiagnosed infection in the United States at the end of 2016, by race/ethnicity. The percentage of diagnosed infection was highest among whites (88.5%), followed by persons of multiple races (86.4%), blacks/African Americans (85.2%), Hispanics/Latinos (83.3%), Native Hawaiian/other Pacific Islanders (82.4%), American Indians/Alaska Natives (81.6%), and Asians (80.9%). &#10;&#10;Estimates were derived from a CD4 depletion model using HIV surveillance data. Asian includes Asian/Pacific Islander legacy cases. Hispanics/Latinos can be of any race. &#10;&#10;† Estimate should be used with caution because it does not meet the standard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122329" y="1126527"/>
            <a:ext cx="11876037" cy="5011346"/>
          </a:xfrm>
          <a:prstGeom prst="rect">
            <a:avLst/>
          </a:prstGeom>
        </p:spPr>
      </p:pic>
      <p:sp>
        <p:nvSpPr>
          <p:cNvPr id="5" name="TextBox 4"/>
          <p:cNvSpPr txBox="1"/>
          <p:nvPr/>
        </p:nvSpPr>
        <p:spPr>
          <a:xfrm>
            <a:off x="1737103" y="6031283"/>
            <a:ext cx="10454897" cy="923138"/>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Asian includes Asian/Pacific Islander legacy cases. Hispanics/Latinos can be of any race. </a:t>
            </a:r>
            <a:endParaRPr lang="en-US" sz="1333" dirty="0" smtClean="0">
              <a:solidFill>
                <a:srgbClr val="5F5F5F"/>
              </a:solidFill>
              <a:latin typeface="Calibri" panose="020F0502020204030204" pitchFamily="34" charset="0"/>
            </a:endParaRPr>
          </a:p>
          <a:p>
            <a:r>
              <a:rPr lang="en-US" sz="1400" dirty="0">
                <a:solidFill>
                  <a:schemeClr val="accent4">
                    <a:lumMod val="75000"/>
                  </a:schemeClr>
                </a:solidFill>
                <a:latin typeface="Calibri" panose="020F0502020204030204" pitchFamily="34" charset="0"/>
              </a:rPr>
              <a:t>† </a:t>
            </a:r>
            <a:r>
              <a:rPr lang="en-US" sz="1400" dirty="0" smtClean="0">
                <a:solidFill>
                  <a:schemeClr val="accent4">
                    <a:lumMod val="75000"/>
                  </a:schemeClr>
                </a:solidFill>
                <a:latin typeface="Calibri" panose="020F0502020204030204" pitchFamily="34" charset="0"/>
              </a:rPr>
              <a:t>Estimate </a:t>
            </a:r>
            <a:r>
              <a:rPr lang="en-US" sz="1400" dirty="0">
                <a:solidFill>
                  <a:schemeClr val="accent4">
                    <a:lumMod val="75000"/>
                  </a:schemeClr>
                </a:solidFill>
                <a:latin typeface="Calibri" panose="020F0502020204030204" pitchFamily="34" charset="0"/>
              </a:rPr>
              <a:t>should be used with caution because </a:t>
            </a:r>
            <a:r>
              <a:rPr lang="en-US" sz="1400" dirty="0" smtClean="0">
                <a:solidFill>
                  <a:schemeClr val="accent4">
                    <a:lumMod val="75000"/>
                  </a:schemeClr>
                </a:solidFill>
                <a:latin typeface="Calibri" panose="020F0502020204030204" pitchFamily="34" charset="0"/>
              </a:rPr>
              <a:t>does </a:t>
            </a:r>
            <a:r>
              <a:rPr lang="en-US" sz="1400" dirty="0">
                <a:solidFill>
                  <a:schemeClr val="accent4">
                    <a:lumMod val="75000"/>
                  </a:schemeClr>
                </a:solidFill>
                <a:latin typeface="Calibri" panose="020F0502020204030204" pitchFamily="34" charset="0"/>
              </a:rPr>
              <a:t>not meet the standard of reliability.</a:t>
            </a:r>
          </a:p>
          <a:p>
            <a:endParaRPr lang="en-US" sz="1333" dirty="0">
              <a:solidFill>
                <a:srgbClr val="5F5F5F"/>
              </a:solidFill>
              <a:latin typeface="Calibri" panose="020F0502020204030204" pitchFamily="34" charset="0"/>
            </a:endParaRPr>
          </a:p>
        </p:txBody>
      </p:sp>
    </p:spTree>
    <p:extLst>
      <p:ext uri="{BB962C8B-B14F-4D97-AF65-F5344CB8AC3E}">
        <p14:creationId xmlns:p14="http://schemas.microsoft.com/office/powerpoint/2010/main" val="9125752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98197"/>
          </a:xfrm>
        </p:spPr>
        <p:txBody>
          <a:bodyPr/>
          <a:lstStyle/>
          <a:p>
            <a:pPr algn="ctr"/>
            <a:r>
              <a:rPr lang="en-US" sz="2667" dirty="0" smtClean="0"/>
              <a:t>Estimates of HIV Incidence</a:t>
            </a:r>
            <a:r>
              <a:rPr lang="en-US" sz="2667" dirty="0"/>
              <a:t>	</a:t>
            </a:r>
          </a:p>
        </p:txBody>
      </p:sp>
      <p:sp>
        <p:nvSpPr>
          <p:cNvPr id="3" name="Text Placeholder 2"/>
          <p:cNvSpPr>
            <a:spLocks noGrp="1"/>
          </p:cNvSpPr>
          <p:nvPr>
            <p:ph type="body" sz="quarter" idx="10"/>
          </p:nvPr>
        </p:nvSpPr>
        <p:spPr>
          <a:xfrm>
            <a:off x="609600" y="1115677"/>
            <a:ext cx="10972800" cy="4455584"/>
          </a:xfrm>
        </p:spPr>
        <p:txBody>
          <a:bodyPr/>
          <a:lstStyle/>
          <a:p>
            <a:r>
              <a:rPr lang="en-US" dirty="0"/>
              <a:t>Incidence measures the number </a:t>
            </a:r>
            <a:r>
              <a:rPr lang="en-US" dirty="0" smtClean="0"/>
              <a:t>of HIV </a:t>
            </a:r>
            <a:r>
              <a:rPr lang="en-US" dirty="0"/>
              <a:t>infections </a:t>
            </a:r>
            <a:r>
              <a:rPr lang="en-US" dirty="0" smtClean="0"/>
              <a:t>that occurred during </a:t>
            </a:r>
            <a:r>
              <a:rPr lang="en-US" dirty="0"/>
              <a:t>a specified time (e.g., year</a:t>
            </a:r>
            <a:r>
              <a:rPr lang="en-US" dirty="0" smtClean="0"/>
              <a:t>).</a:t>
            </a:r>
            <a:endParaRPr lang="en-US" dirty="0"/>
          </a:p>
          <a:p>
            <a:pPr lvl="1"/>
            <a:r>
              <a:rPr lang="en-US" dirty="0"/>
              <a:t>Diagnoses during a specified time </a:t>
            </a:r>
            <a:r>
              <a:rPr lang="en-US" dirty="0" smtClean="0"/>
              <a:t>refer </a:t>
            </a:r>
            <a:r>
              <a:rPr lang="en-US" dirty="0"/>
              <a:t>to infections among persons who may have been infected for a number of years.</a:t>
            </a:r>
          </a:p>
          <a:p>
            <a:r>
              <a:rPr lang="en-US" dirty="0" smtClean="0"/>
              <a:t>Incidence </a:t>
            </a:r>
            <a:r>
              <a:rPr lang="en-US" dirty="0"/>
              <a:t>estimates can be used to assess changes in characteristics of persons most at risk for acquiring HIV </a:t>
            </a:r>
            <a:r>
              <a:rPr lang="en-US" dirty="0" smtClean="0"/>
              <a:t>infection.</a:t>
            </a:r>
          </a:p>
        </p:txBody>
      </p:sp>
    </p:spTree>
    <p:extLst>
      <p:ext uri="{BB962C8B-B14F-4D97-AF65-F5344CB8AC3E}">
        <p14:creationId xmlns:p14="http://schemas.microsoft.com/office/powerpoint/2010/main" val="21063400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1" y="274640"/>
            <a:ext cx="11025809" cy="880393"/>
          </a:xfrm>
        </p:spPr>
        <p:txBody>
          <a:bodyPr/>
          <a:lstStyle/>
          <a:p>
            <a:pPr algn="ctr">
              <a:lnSpc>
                <a:spcPct val="100000"/>
              </a:lnSpc>
            </a:pPr>
            <a:r>
              <a:rPr lang="en-US" sz="2667" dirty="0"/>
              <a:t>Diagnosed Infection among Persons Aged ≥13 Years Living with Diagnosed or Undiagnosed HIV Infection, by Transmission Category, </a:t>
            </a:r>
            <a:r>
              <a:rPr lang="en-US" sz="2667" dirty="0" smtClean="0"/>
              <a:t>2016—United </a:t>
            </a:r>
            <a:r>
              <a:rPr lang="en-US" sz="2667" dirty="0"/>
              <a:t>States</a:t>
            </a:r>
          </a:p>
        </p:txBody>
      </p:sp>
      <p:pic>
        <p:nvPicPr>
          <p:cNvPr id="4" name="Picture 3" descr="This graph presents percentages of persons aged ≥13 years with diagnosed HIV among estimated numbers of persons living with diagnosed or undiagnosed infection in the United States at the end of 2016, by transmission category. The percentage of diagnosed infection was highest among females with infection attributed to injection drug use (94.7%), followed by males with infection attributed to injection drug use (93.5%), males with infection attributed to male-to-male sexual contact and injection drug use (92.3%), females with infection attributed to heterosexual contact (87.3%), males with infection attributed to male-to-male sexual contact (83.6%), and males with infection attributed to heterosexual contact (81.6%). &#10;&#10;Estimates were derived from a CD4 depletion model using HIV surveillance data. Data have been statistically adjusted to account for missing transmission category. Heterosexual contact is with a person known to have, or be at high risk for, HIV infection. IDU, injection drug us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635629" y="1498908"/>
            <a:ext cx="10973751" cy="4468755"/>
          </a:xfrm>
          <a:prstGeom prst="rect">
            <a:avLst/>
          </a:prstGeom>
        </p:spPr>
      </p:pic>
      <p:sp>
        <p:nvSpPr>
          <p:cNvPr id="6" name="TextBox 5"/>
          <p:cNvSpPr txBox="1"/>
          <p:nvPr/>
        </p:nvSpPr>
        <p:spPr>
          <a:xfrm>
            <a:off x="1652292" y="5967663"/>
            <a:ext cx="10465497" cy="523220"/>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r>
              <a:rPr lang="en-US" sz="1400" dirty="0">
                <a:solidFill>
                  <a:schemeClr val="accent4">
                    <a:lumMod val="75000"/>
                  </a:schemeClr>
                </a:solidFill>
                <a:latin typeface="Calibri" panose="020F0502020204030204" pitchFamily="34" charset="0"/>
              </a:rPr>
              <a:t>Data have been statistically adjusted to account for missing transmission category. </a:t>
            </a:r>
            <a:r>
              <a:rPr lang="en-US" sz="1333" dirty="0" smtClean="0">
                <a:solidFill>
                  <a:srgbClr val="5F5F5F"/>
                </a:solidFill>
                <a:latin typeface="Calibri" panose="020F0502020204030204" pitchFamily="34" charset="0"/>
              </a:rPr>
              <a:t>Heterosexual </a:t>
            </a:r>
            <a:r>
              <a:rPr lang="en-US" sz="1333" dirty="0">
                <a:solidFill>
                  <a:srgbClr val="5F5F5F"/>
                </a:solidFill>
                <a:latin typeface="Calibri" panose="020F0502020204030204" pitchFamily="34" charset="0"/>
              </a:rPr>
              <a:t>contact is with a person known to have, or be at high risk for, HIV infection. </a:t>
            </a:r>
            <a:r>
              <a:rPr lang="en-US" sz="1333" dirty="0" smtClean="0">
                <a:solidFill>
                  <a:srgbClr val="5F5F5F"/>
                </a:solidFill>
                <a:latin typeface="Calibri" panose="020F0502020204030204" pitchFamily="34" charset="0"/>
              </a:rPr>
              <a:t>IDU</a:t>
            </a:r>
            <a:r>
              <a:rPr lang="en-US" sz="1333" dirty="0">
                <a:solidFill>
                  <a:srgbClr val="5F5F5F"/>
                </a:solidFill>
                <a:latin typeface="Calibri" panose="020F0502020204030204" pitchFamily="34" charset="0"/>
              </a:rPr>
              <a:t>, injection drug use</a:t>
            </a:r>
          </a:p>
        </p:txBody>
      </p:sp>
    </p:spTree>
    <p:extLst>
      <p:ext uri="{BB962C8B-B14F-4D97-AF65-F5344CB8AC3E}">
        <p14:creationId xmlns:p14="http://schemas.microsoft.com/office/powerpoint/2010/main" val="42085689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21" y="493706"/>
            <a:ext cx="11285924" cy="823679"/>
          </a:xfrm>
        </p:spPr>
        <p:txBody>
          <a:bodyPr/>
          <a:lstStyle/>
          <a:p>
            <a:pPr algn="ctr">
              <a:lnSpc>
                <a:spcPct val="100000"/>
              </a:lnSpc>
            </a:pPr>
            <a:r>
              <a:rPr lang="en-US" sz="2667" dirty="0"/>
              <a:t>Diagnosed Infection among Persons Aged ≥13 Years Living with Diagnosed or Undiagnosed HIV Infection, </a:t>
            </a:r>
            <a:r>
              <a:rPr lang="en-US" sz="2667" dirty="0" smtClean="0"/>
              <a:t>2016—United </a:t>
            </a:r>
            <a:r>
              <a:rPr lang="en-US" sz="2667" dirty="0"/>
              <a:t>States</a:t>
            </a:r>
            <a:br>
              <a:rPr lang="en-US" sz="2667" dirty="0"/>
            </a:br>
            <a:r>
              <a:rPr lang="en-US" sz="2667" dirty="0">
                <a:solidFill>
                  <a:srgbClr val="5F5F5F"/>
                </a:solidFill>
              </a:rPr>
              <a:t>Total = </a:t>
            </a:r>
            <a:r>
              <a:rPr lang="en-US" sz="2667" dirty="0" smtClean="0">
                <a:solidFill>
                  <a:srgbClr val="5F5F5F"/>
                </a:solidFill>
              </a:rPr>
              <a:t>85.8%</a:t>
            </a:r>
            <a:endParaRPr lang="en-US" sz="2667" dirty="0">
              <a:solidFill>
                <a:srgbClr val="5F5F5F"/>
              </a:solidFill>
            </a:endParaRPr>
          </a:p>
        </p:txBody>
      </p:sp>
      <p:pic>
        <p:nvPicPr>
          <p:cNvPr id="3" name="Picture 2" descr="This map presents percentages of persons aged ≥13 years with diagnosed HIV among persons living with diagnosed or undiagnosed infection at the end of 2016 by jurisdiction. Four states (Idaho, New Jersey, Pennsylvania, and Vermont) in the lightest shade had the largest percentages (≥90.0) of persons living with diagnosed HIV. &#10;&#10;Estimates were derived from a CD4 depletion model using HIV surveillance data. Estimates with a relative standard error (RSE) of 30%–50% are followed by an asterisk (*) and should be used with caution because they do not meet the standard of reliability. Estimates with an RSE of &gt;50% are not shown.&#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0" y="-594"/>
            <a:ext cx="12193057" cy="6858594"/>
          </a:xfrm>
          <a:prstGeom prst="rect">
            <a:avLst/>
          </a:prstGeom>
        </p:spPr>
      </p:pic>
      <p:sp>
        <p:nvSpPr>
          <p:cNvPr id="167" name="TextBox 166"/>
          <p:cNvSpPr txBox="1"/>
          <p:nvPr/>
        </p:nvSpPr>
        <p:spPr>
          <a:xfrm>
            <a:off x="1667264" y="6379662"/>
            <a:ext cx="9616088" cy="276999"/>
          </a:xfrm>
          <a:prstGeom prst="rect">
            <a:avLst/>
          </a:prstGeom>
          <a:noFill/>
        </p:spPr>
        <p:txBody>
          <a:bodyPr wrap="square" rtlCol="0">
            <a:spAutoFit/>
          </a:bodyP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Estimates were derived from a CD4 depletion model using HIV surveillance data</a:t>
            </a:r>
            <a:r>
              <a:rPr kumimoji="0" lang="en-US" sz="1200" b="0" i="0" u="none" strike="noStrike" kern="1200" cap="none" spc="0" normalizeH="0" baseline="0" noProof="0" dirty="0" smtClean="0">
                <a:ln>
                  <a:noFill/>
                </a:ln>
                <a:solidFill>
                  <a:srgbClr val="5F5F5F"/>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340906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67470"/>
          </a:xfrm>
        </p:spPr>
        <p:txBody>
          <a:bodyPr/>
          <a:lstStyle/>
          <a:p>
            <a:pPr algn="ctr"/>
            <a:r>
              <a:rPr lang="en-US" sz="2667" dirty="0" smtClean="0">
                <a:solidFill>
                  <a:srgbClr val="006166"/>
                </a:solidFill>
              </a:rPr>
              <a:t>Estimates of HIV Prevalence</a:t>
            </a:r>
            <a:endParaRPr lang="en-US" sz="2667" dirty="0"/>
          </a:p>
        </p:txBody>
      </p:sp>
      <p:sp>
        <p:nvSpPr>
          <p:cNvPr id="3" name="Text Placeholder 2"/>
          <p:cNvSpPr>
            <a:spLocks noGrp="1"/>
          </p:cNvSpPr>
          <p:nvPr>
            <p:ph type="body" sz="quarter" idx="10"/>
          </p:nvPr>
        </p:nvSpPr>
        <p:spPr>
          <a:xfrm>
            <a:off x="609600" y="1157240"/>
            <a:ext cx="10972800" cy="4455584"/>
          </a:xfrm>
        </p:spPr>
        <p:txBody>
          <a:bodyPr/>
          <a:lstStyle/>
          <a:p>
            <a:r>
              <a:rPr lang="en-US" dirty="0" smtClean="0"/>
              <a:t>Prevalence refers to the number of persons living with HIV at a given time regardless of the time of infection or whether the person has received a diagnosis.</a:t>
            </a:r>
          </a:p>
          <a:p>
            <a:r>
              <a:rPr lang="en-US" dirty="0" smtClean="0"/>
              <a:t>Prevalence and the percentage of diagnosed infections reflect the number of persons in need of care and treatment services for HIV infection.</a:t>
            </a:r>
          </a:p>
          <a:p>
            <a:pPr lvl="0"/>
            <a:r>
              <a:rPr lang="en-US" dirty="0" smtClean="0">
                <a:solidFill>
                  <a:srgbClr val="7F7F7F">
                    <a:lumMod val="75000"/>
                  </a:srgbClr>
                </a:solidFill>
              </a:rPr>
              <a:t>Calculation of percentage of diagnosed HIV </a:t>
            </a:r>
          </a:p>
          <a:p>
            <a:pPr lvl="1"/>
            <a:r>
              <a:rPr lang="en-US" dirty="0" smtClean="0">
                <a:solidFill>
                  <a:srgbClr val="7F7F7F">
                    <a:lumMod val="75000"/>
                  </a:srgbClr>
                </a:solidFill>
              </a:rPr>
              <a:t>Numerator: Persons aged ≥13 years living with diagnosed HIV infection year-end 2016</a:t>
            </a:r>
          </a:p>
          <a:p>
            <a:pPr lvl="1"/>
            <a:r>
              <a:rPr lang="en-US" dirty="0" smtClean="0">
                <a:solidFill>
                  <a:srgbClr val="7F7F7F">
                    <a:lumMod val="75000"/>
                  </a:srgbClr>
                </a:solidFill>
              </a:rPr>
              <a:t>Denominator: Estimated number of persons aged ≥13 years living with diagnosed or undiagnosed HIV infection year-end 2016</a:t>
            </a:r>
          </a:p>
          <a:p>
            <a:endParaRPr lang="en-US" dirty="0" smtClean="0"/>
          </a:p>
          <a:p>
            <a:endParaRPr lang="en-US" dirty="0"/>
          </a:p>
        </p:txBody>
      </p:sp>
    </p:spTree>
    <p:extLst>
      <p:ext uri="{BB962C8B-B14F-4D97-AF65-F5344CB8AC3E}">
        <p14:creationId xmlns:p14="http://schemas.microsoft.com/office/powerpoint/2010/main" val="4102946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08702"/>
          </a:xfrm>
        </p:spPr>
        <p:txBody>
          <a:bodyPr/>
          <a:lstStyle/>
          <a:p>
            <a:pPr algn="ctr"/>
            <a:r>
              <a:rPr lang="en-US" sz="2667" dirty="0" smtClean="0"/>
              <a:t>Reliability Standards</a:t>
            </a:r>
            <a:endParaRPr lang="en-US" sz="2667" dirty="0"/>
          </a:p>
        </p:txBody>
      </p:sp>
      <p:sp>
        <p:nvSpPr>
          <p:cNvPr id="3" name="Text Placeholder 2"/>
          <p:cNvSpPr>
            <a:spLocks noGrp="1"/>
          </p:cNvSpPr>
          <p:nvPr>
            <p:ph type="body" sz="quarter" idx="10"/>
          </p:nvPr>
        </p:nvSpPr>
        <p:spPr/>
        <p:txBody>
          <a:bodyPr/>
          <a:lstStyle/>
          <a:p>
            <a:r>
              <a:rPr lang="en-US" dirty="0"/>
              <a:t>Relative standard errors (RSEs) were calculated for </a:t>
            </a:r>
            <a:r>
              <a:rPr lang="en-US" dirty="0" smtClean="0"/>
              <a:t>the incidence </a:t>
            </a:r>
            <a:r>
              <a:rPr lang="en-US" dirty="0"/>
              <a:t>and prevalence </a:t>
            </a:r>
            <a:r>
              <a:rPr lang="en-US" dirty="0" smtClean="0"/>
              <a:t>estimates </a:t>
            </a:r>
            <a:r>
              <a:rPr lang="en-US" dirty="0"/>
              <a:t>and used to determine </a:t>
            </a:r>
            <a:r>
              <a:rPr lang="en-US" dirty="0" smtClean="0"/>
              <a:t>reliability.</a:t>
            </a:r>
          </a:p>
          <a:p>
            <a:r>
              <a:rPr lang="en-US" dirty="0" smtClean="0"/>
              <a:t>All highlights are based on reliable estimates (RSE &lt;30%).</a:t>
            </a:r>
          </a:p>
          <a:p>
            <a:r>
              <a:rPr lang="en-US" dirty="0" smtClean="0"/>
              <a:t>Estimates </a:t>
            </a:r>
            <a:r>
              <a:rPr lang="en-US" dirty="0"/>
              <a:t>with RSEs of 30%–50</a:t>
            </a:r>
            <a:r>
              <a:rPr lang="en-US" dirty="0" smtClean="0"/>
              <a:t>% are displayed with a footnote that they should be used with caution because </a:t>
            </a:r>
            <a:r>
              <a:rPr lang="en-US" dirty="0"/>
              <a:t>they do not meet the standard of reliability.</a:t>
            </a:r>
            <a:endParaRPr lang="en-US" dirty="0" smtClean="0"/>
          </a:p>
          <a:p>
            <a:r>
              <a:rPr lang="en-US" dirty="0"/>
              <a:t>Estimates with RSEs of &gt;50% </a:t>
            </a:r>
            <a:r>
              <a:rPr lang="en-US" dirty="0" smtClean="0"/>
              <a:t>are considered statistically unreliable; they are not displayed because they do not meet the minimum standard of reliability. </a:t>
            </a:r>
          </a:p>
          <a:p>
            <a:pPr marL="0" indent="0">
              <a:buNone/>
            </a:pPr>
            <a:endParaRPr lang="en-US" dirty="0"/>
          </a:p>
        </p:txBody>
      </p:sp>
    </p:spTree>
    <p:extLst>
      <p:ext uri="{BB962C8B-B14F-4D97-AF65-F5344CB8AC3E}">
        <p14:creationId xmlns:p14="http://schemas.microsoft.com/office/powerpoint/2010/main" val="17659292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smtClean="0"/>
              <a:t>Estimated HIV Incidence among Persons Aged ≥13 Years</a:t>
            </a:r>
            <a:r>
              <a:rPr lang="en-US" sz="2667" dirty="0"/>
              <a:t/>
            </a:r>
            <a:br>
              <a:rPr lang="en-US" sz="2667" dirty="0"/>
            </a:br>
            <a:r>
              <a:rPr lang="en-US" sz="2667" dirty="0" smtClean="0"/>
              <a:t>2010–2016—United States</a:t>
            </a:r>
            <a:endParaRPr lang="en-US" sz="2667" dirty="0"/>
          </a:p>
        </p:txBody>
      </p:sp>
      <p:pic>
        <p:nvPicPr>
          <p:cNvPr id="2" name="Picture 1" descr="In the United States, estimated HIV incidence among persons aged ≥13 years remained stable from 2010 to 2016.&#10; &#10;Estimates were derived from a CD4 depletion model using HIV surveillance data. Estimates are rounded to the nearest 100 for estimates &gt;1,000 and to the nearest 10 for estimates ≤1,000 to reflect model uncertainty.&#10;&#10;Bars indicate the range of the lower and upper bounds of the 95% confidence intervals for the point estimate. &#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673013" y="1417764"/>
            <a:ext cx="10864014" cy="4322439"/>
          </a:xfrm>
          <a:prstGeom prst="rect">
            <a:avLst/>
          </a:prstGeom>
        </p:spPr>
      </p:pic>
      <p:sp>
        <p:nvSpPr>
          <p:cNvPr id="4" name="TextBox 3"/>
          <p:cNvSpPr txBox="1"/>
          <p:nvPr/>
        </p:nvSpPr>
        <p:spPr>
          <a:xfrm>
            <a:off x="1430710" y="5935824"/>
            <a:ext cx="10502564" cy="692497"/>
          </a:xfrm>
          <a:prstGeom prst="rect">
            <a:avLst/>
          </a:prstGeom>
          <a:noFill/>
        </p:spPr>
        <p:txBody>
          <a:bodyPr wrap="square" rtlCol="0">
            <a:spAutoFit/>
          </a:bodyPr>
          <a:lstStyle/>
          <a:p>
            <a:pPr>
              <a:defRPr/>
            </a:pP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Note. </a:t>
            </a: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Estimates were derived from a </a:t>
            </a: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CD4 depletion </a:t>
            </a: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model using HIV surveillance data</a:t>
            </a: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Bars indicate </a:t>
            </a:r>
            <a:r>
              <a:rPr lang="en-US" sz="1300" dirty="0">
                <a:solidFill>
                  <a:schemeClr val="accent4">
                    <a:lumMod val="75000"/>
                  </a:schemeClr>
                </a:solidFill>
                <a:latin typeface="Calibri" panose="020F0502020204030204" pitchFamily="34" charset="0"/>
              </a:rPr>
              <a:t>the </a:t>
            </a:r>
            <a:r>
              <a:rPr lang="en-US" sz="1300" dirty="0" smtClean="0">
                <a:solidFill>
                  <a:schemeClr val="accent4">
                    <a:lumMod val="75000"/>
                  </a:schemeClr>
                </a:solidFill>
                <a:latin typeface="Calibri" panose="020F0502020204030204" pitchFamily="34" charset="0"/>
              </a:rPr>
              <a:t>range of the lower </a:t>
            </a:r>
            <a:r>
              <a:rPr lang="en-US" sz="1300" dirty="0">
                <a:solidFill>
                  <a:schemeClr val="accent4">
                    <a:lumMod val="75000"/>
                  </a:schemeClr>
                </a:solidFill>
                <a:latin typeface="Calibri" panose="020F0502020204030204" pitchFamily="34" charset="0"/>
              </a:rPr>
              <a:t>and upper bounds of </a:t>
            </a:r>
            <a:r>
              <a:rPr lang="en-US" sz="1300" dirty="0" smtClean="0">
                <a:solidFill>
                  <a:schemeClr val="accent4">
                    <a:lumMod val="75000"/>
                  </a:schemeClr>
                </a:solidFill>
                <a:latin typeface="Calibri" panose="020F0502020204030204" pitchFamily="34" charset="0"/>
              </a:rPr>
              <a:t>the 95</a:t>
            </a:r>
            <a:r>
              <a:rPr lang="en-US" sz="1300" dirty="0">
                <a:solidFill>
                  <a:schemeClr val="accent4">
                    <a:lumMod val="75000"/>
                  </a:schemeClr>
                </a:solidFill>
                <a:latin typeface="Calibri" panose="020F0502020204030204" pitchFamily="34" charset="0"/>
              </a:rPr>
              <a:t>% </a:t>
            </a:r>
            <a:r>
              <a:rPr lang="en-US" sz="1300" dirty="0" smtClean="0">
                <a:solidFill>
                  <a:schemeClr val="accent4">
                    <a:lumMod val="75000"/>
                  </a:schemeClr>
                </a:solidFill>
                <a:latin typeface="Calibri" panose="020F0502020204030204" pitchFamily="34" charset="0"/>
              </a:rPr>
              <a:t>confidence </a:t>
            </a:r>
            <a:r>
              <a:rPr lang="en-US" sz="1300" dirty="0">
                <a:solidFill>
                  <a:schemeClr val="accent4">
                    <a:lumMod val="75000"/>
                  </a:schemeClr>
                </a:solidFill>
                <a:latin typeface="Calibri" panose="020F0502020204030204" pitchFamily="34" charset="0"/>
              </a:rPr>
              <a:t>intervals for the point estimate.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6356779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smtClean="0"/>
              <a:t>Estimated HIV Incidence among </a:t>
            </a:r>
            <a:r>
              <a:rPr lang="en-US" sz="2667" dirty="0"/>
              <a:t>Persons Aged ≥13 Years, by </a:t>
            </a:r>
            <a:r>
              <a:rPr lang="en-US" sz="2667" dirty="0" smtClean="0"/>
              <a:t>Sex </a:t>
            </a:r>
            <a:r>
              <a:rPr lang="en-US" sz="2667" dirty="0"/>
              <a:t/>
            </a:r>
            <a:br>
              <a:rPr lang="en-US" sz="2667" dirty="0"/>
            </a:br>
            <a:r>
              <a:rPr lang="en-US" sz="2667" dirty="0" smtClean="0"/>
              <a:t>2010–2016—United States</a:t>
            </a:r>
            <a:endParaRPr lang="en-US" sz="2667" dirty="0"/>
          </a:p>
        </p:txBody>
      </p:sp>
      <p:pic>
        <p:nvPicPr>
          <p:cNvPr id="2" name="Picture 1" descr="In the United States, the estimated annual number of HIV infections in 2016, compared with 2010, decreased among females aged ≥13 years (−18%) but remained stable among males aged ≥13 years.  &#10;&#10;In 2016, of the estimated 38,700 HIV infections among persons aged ≥13 years, 82% were among males and 18% were among females. &#10; &#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
          <p:cNvPicPr>
            <a:picLocks noChangeAspect="1"/>
          </p:cNvPicPr>
          <p:nvPr/>
        </p:nvPicPr>
        <p:blipFill>
          <a:blip r:embed="rId3"/>
          <a:stretch>
            <a:fillRect/>
          </a:stretch>
        </p:blipFill>
        <p:spPr>
          <a:xfrm>
            <a:off x="673013" y="1442480"/>
            <a:ext cx="10864014" cy="4322439"/>
          </a:xfrm>
          <a:prstGeom prst="rect">
            <a:avLst/>
          </a:prstGeom>
        </p:spPr>
      </p:pic>
      <p:sp>
        <p:nvSpPr>
          <p:cNvPr id="8" name="TextBox 7"/>
          <p:cNvSpPr txBox="1"/>
          <p:nvPr/>
        </p:nvSpPr>
        <p:spPr>
          <a:xfrm>
            <a:off x="1473741" y="5985255"/>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a:t>
            </a:r>
            <a:r>
              <a:rPr lang="en-US" sz="1300" dirty="0" smtClean="0">
                <a:solidFill>
                  <a:schemeClr val="accent4">
                    <a:lumMod val="75000"/>
                  </a:schemeClr>
                </a:solidFill>
                <a:latin typeface="Calibri" panose="020F0502020204030204" pitchFamily="34" charset="0"/>
              </a:rPr>
              <a:t>CD4 depletion </a:t>
            </a:r>
            <a:r>
              <a:rPr lang="en-US" sz="1300" dirty="0">
                <a:solidFill>
                  <a:schemeClr val="accent4">
                    <a:lumMod val="75000"/>
                  </a:schemeClr>
                </a:solidFill>
                <a:latin typeface="Calibri" panose="020F0502020204030204" pitchFamily="34" charset="0"/>
              </a:rPr>
              <a:t>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2582101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a:t>
            </a:r>
            <a:r>
              <a:rPr lang="en-US" sz="2667" dirty="0"/>
              <a:t>Persons Aged ≥13 Years, </a:t>
            </a:r>
            <a:r>
              <a:rPr lang="en-US" sz="2667" dirty="0" smtClean="0"/>
              <a:t>by Age </a:t>
            </a:r>
            <a:br>
              <a:rPr lang="en-US" sz="2667" dirty="0" smtClean="0"/>
            </a:br>
            <a:r>
              <a:rPr lang="en-US" sz="2667" dirty="0" smtClean="0"/>
              <a:t>2010–2016—United </a:t>
            </a:r>
            <a:r>
              <a:rPr lang="en-US" sz="2667" dirty="0"/>
              <a:t>States</a:t>
            </a:r>
          </a:p>
        </p:txBody>
      </p:sp>
      <p:pic>
        <p:nvPicPr>
          <p:cNvPr id="3" name="Picture 2" descr="This slide presents estimated HIV incidence among persons ≥13 years in the United States from 2010 through 2016, by age. &#10;&#10;The annual number of HIV infections in 2016, compared with 2010, increased among persons aged 25–34 (30%), but decreased among persons 13–24 (−32%) and 45–54 (−24%).  The number of infections in 2010 and 2016 remained stable among persons aged 35–44 and ≥55 years.&#10;&#10;In 2016, persons aged 25–34 years accounted for the highest numbers of HIV infections; whereas, persons aged ≥55 years accounted for the lowest numbers of HIV infections.&#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6 from the 2010 estimate was deemed statistically significant (P &lt; .05). Differences that were not statistically significant were deemed ‘stable’.&#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10;&#10;"/>
          <p:cNvPicPr>
            <a:picLocks noChangeAspect="1"/>
          </p:cNvPicPr>
          <p:nvPr/>
        </p:nvPicPr>
        <p:blipFill>
          <a:blip r:embed="rId3"/>
          <a:stretch>
            <a:fillRect/>
          </a:stretch>
        </p:blipFill>
        <p:spPr>
          <a:xfrm>
            <a:off x="737909" y="1282122"/>
            <a:ext cx="10766469" cy="4737003"/>
          </a:xfrm>
          <a:prstGeom prst="rect">
            <a:avLst/>
          </a:prstGeom>
        </p:spPr>
      </p:pic>
      <p:sp>
        <p:nvSpPr>
          <p:cNvPr id="20" name="TextBox 19"/>
          <p:cNvSpPr txBox="1"/>
          <p:nvPr/>
        </p:nvSpPr>
        <p:spPr>
          <a:xfrm>
            <a:off x="1473741" y="6165959"/>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a:t>
            </a:r>
            <a:r>
              <a:rPr lang="en-US" sz="1300" dirty="0" smtClean="0">
                <a:solidFill>
                  <a:schemeClr val="accent4">
                    <a:lumMod val="75000"/>
                  </a:schemeClr>
                </a:solidFill>
                <a:latin typeface="Calibri" panose="020F0502020204030204" pitchFamily="34" charset="0"/>
              </a:rPr>
              <a:t>CD4 depletion </a:t>
            </a:r>
            <a:r>
              <a:rPr lang="en-US" sz="1300" dirty="0">
                <a:solidFill>
                  <a:schemeClr val="accent4">
                    <a:lumMod val="75000"/>
                  </a:schemeClr>
                </a:solidFill>
                <a:latin typeface="Calibri" panose="020F0502020204030204" pitchFamily="34" charset="0"/>
              </a:rPr>
              <a:t>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13794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Persons Aged ≥13 Years, by </a:t>
            </a:r>
            <a:r>
              <a:rPr lang="en-US" sz="2667" dirty="0" smtClean="0"/>
              <a:t>Race/Ethnicity  </a:t>
            </a:r>
            <a:br>
              <a:rPr lang="en-US" sz="2667" dirty="0" smtClean="0"/>
            </a:br>
            <a:r>
              <a:rPr lang="en-US" sz="2667" dirty="0" smtClean="0"/>
              <a:t>2010–2016—United States</a:t>
            </a:r>
            <a:r>
              <a:rPr lang="en-US" sz="3200" dirty="0"/>
              <a:t/>
            </a:r>
            <a:br>
              <a:rPr lang="en-US" sz="3200" dirty="0"/>
            </a:br>
            <a:endParaRPr lang="en-US" sz="3200" dirty="0"/>
          </a:p>
        </p:txBody>
      </p:sp>
      <p:pic>
        <p:nvPicPr>
          <p:cNvPr id="3" name="Picture 2" descr="From 2010 through 2016, blacks/African Americans accounted for the highest number of HIV infections each year in the United States. &#10;&#10;The annual number of HIV infections in 2016, compared with 2010 decreased among blacks/African Americans (-11%), whites (-12%), and persons of multiple races (-29%). The annual number of infections remained stable for Hispanics/Latinos, American Indian/Alaska Natives, and Asians.&#10;&#10;In 2016, 42% of HIV infections were among blacks/African Americans, 27% among Hispanics/Latinos, 25% among whites, 3% among persons of multiple races, 2% among Asians, and less than 1% for American Indians/Alaska Natives.&#10;&#10;Estimates were derived from a CD4 depletion model using HIV surveillance data. Estimates are rounded to the nearest 100 for estimates &gt;1,000 and to the nearest 10 for estimates ≤1,000 to reflect model uncertainty.&#10;&#10;Hispanics/Latinos can be of any race.&#10;&#10;An asterisk (*) next to the trend line indicates that the difference in the estimate for 2016 from the 2010 estimate was deemed statistically significant (P &lt; .05). Differences that were not statistically significant were deemed ‘stable’.&#10;&#10;Estimates for American Indians/Alaska Natives should be used with caution because they do not meet the standard of reliability.&#10;&#10;Estimates are not provided for Native Hawaiians/other Pacific Islanders because they do not meet the minimum degree of reliability.&#10;&#10;All data presented in this slide set are from the HIV Supplemental Surveillance Report “Estimated HIV Incidence and Prevalence in the United States 2010–2016”. Please see the Commentary and Technical Notes for information on the methods used to produce the estimates. The report can be found at: https://www.cdc.gov/hiv/library/reports/hiv-surveillance.html&#10;&#10;"/>
          <p:cNvPicPr>
            <a:picLocks noChangeAspect="1"/>
          </p:cNvPicPr>
          <p:nvPr/>
        </p:nvPicPr>
        <p:blipFill>
          <a:blip r:embed="rId3"/>
          <a:stretch>
            <a:fillRect/>
          </a:stretch>
        </p:blipFill>
        <p:spPr>
          <a:xfrm>
            <a:off x="599979" y="1063390"/>
            <a:ext cx="10992041" cy="5182049"/>
          </a:xfrm>
          <a:prstGeom prst="rect">
            <a:avLst/>
          </a:prstGeom>
        </p:spPr>
      </p:pic>
      <p:sp>
        <p:nvSpPr>
          <p:cNvPr id="19" name="TextBox 18"/>
          <p:cNvSpPr txBox="1"/>
          <p:nvPr/>
        </p:nvSpPr>
        <p:spPr>
          <a:xfrm>
            <a:off x="1473741" y="5899191"/>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US" sz="1300" dirty="0" smtClean="0">
                <a:solidFill>
                  <a:schemeClr val="accent4">
                    <a:lumMod val="75000"/>
                  </a:schemeClr>
                </a:solidFill>
                <a:latin typeface="Calibri" panose="020F0502020204030204" pitchFamily="34" charset="0"/>
              </a:rPr>
              <a:t>† Estimates should be used with caution because they do not meet the standard of reliability.</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7729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A7EDE2-A7DD-4BE8-9A25-D6572EB27EFD}"/>
</file>

<file path=customXml/itemProps2.xml><?xml version="1.0" encoding="utf-8"?>
<ds:datastoreItem xmlns:ds="http://schemas.openxmlformats.org/officeDocument/2006/customXml" ds:itemID="{41FAFDD9-C1D0-4794-9418-D6064A55D3B2}"/>
</file>

<file path=customXml/itemProps3.xml><?xml version="1.0" encoding="utf-8"?>
<ds:datastoreItem xmlns:ds="http://schemas.openxmlformats.org/officeDocument/2006/customXml" ds:itemID="{EEC94A0E-8AAA-4F91-A2D5-E7E92BCB3615}"/>
</file>

<file path=docProps/app.xml><?xml version="1.0" encoding="utf-8"?>
<Properties xmlns="http://schemas.openxmlformats.org/officeDocument/2006/extended-properties" xmlns:vt="http://schemas.openxmlformats.org/officeDocument/2006/docPropsVTypes">
  <TotalTime>8775</TotalTime>
  <Words>6932</Words>
  <Application>Microsoft Office PowerPoint</Application>
  <PresentationFormat>Widescreen</PresentationFormat>
  <Paragraphs>474</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Myriad Web Pro</vt:lpstr>
      <vt:lpstr>Wingdings</vt:lpstr>
      <vt:lpstr>Theme1</vt:lpstr>
      <vt:lpstr>NCEH_ATSDR_combined</vt:lpstr>
      <vt:lpstr>Estimated HIV Incidence and Prevalence in the United States, 2010–2016</vt:lpstr>
      <vt:lpstr>Estimates of HIV Incidence and Prevalence  </vt:lpstr>
      <vt:lpstr>Estimates of HIV Incidence </vt:lpstr>
      <vt:lpstr>Estimates of HIV Prevalence</vt:lpstr>
      <vt:lpstr>Reliability Standards</vt:lpstr>
      <vt:lpstr>Estimated HIV Incidence among Persons Aged ≥13 Years 2010–2016—United States</vt:lpstr>
      <vt:lpstr>Estimated HIV Incidence among Persons Aged ≥13 Years, by Sex  2010–2016—United States</vt:lpstr>
      <vt:lpstr>Estimated HIV Incidence among Persons Aged ≥13 Years, by Age  2010–2016—United States</vt:lpstr>
      <vt:lpstr>Estimated HIV Incidence among Persons Aged ≥13 Years, by Race/Ethnicity   2010–2016—United States </vt:lpstr>
      <vt:lpstr>Estimated HIV Incidence among Persons Aged ≥13 Years, by Transmission Category 2010–2016—United States</vt:lpstr>
      <vt:lpstr>Estimated HIV Incidence among Males Aged ≥13 Years  by Race/Ethnicity, 2010–2016—United States </vt:lpstr>
      <vt:lpstr>Estimated HIV Incidence among Females Aged ≥13 Years  by Race/Ethnicity, 2010–2016—United States </vt:lpstr>
      <vt:lpstr>Estimated HIV Incidence among Black/African American Males Aged ≥13 Years, by Age, 2010–2016—United States</vt:lpstr>
      <vt:lpstr>Estimated HIV Incidence among Black/African American Females Aged ≥13 Years, by Age, 2010–2016—United States</vt:lpstr>
      <vt:lpstr>Estimated HIV Incidence among Hispanic/Latino Males Aged ≥13 Years  by Age, 2010–2016—United States</vt:lpstr>
      <vt:lpstr>Estimated HIV Incidence among White Males Aged ≥13 Years  by Age, 2010–2016—United States</vt:lpstr>
      <vt:lpstr>Estimated HIV Incidence and Population among Persons Aged ≥13 Years  by Race/Ethnicity, 2016—United States</vt:lpstr>
      <vt:lpstr>Estimated HIV Incidence among Females Aged ≥13 Years  by Transmission Category, 2010–2016—United States</vt:lpstr>
      <vt:lpstr>Estimated HIV Incidence among Males Aged ≥13 Years  by Transmission Category, 2010–2016—United States</vt:lpstr>
      <vt:lpstr>Estimated HIV Incidence among Men Who Have Sex with Men Aged ≥13 Years by Race/Ethnicity, 2010–2016—United States </vt:lpstr>
      <vt:lpstr>Estimated HIV Incidence among Men who Have Sex with Men Aged ≥13 Years by Age, 2010–2016—United States</vt:lpstr>
      <vt:lpstr>Estimated HIV Incidence among Black/African American Men who Have Sex with Men Aged ≥13 Years, by Age, 2010–2016—United States</vt:lpstr>
      <vt:lpstr>Estimated HIV Incidence among Hispanic/Latino Men who Have Sex with Men Aged ≥13 Years, by Age, 2010–2016—United States</vt:lpstr>
      <vt:lpstr>Estimated HIV Incidence among White Men who Have Sex with Men Aged ≥13 Years, by Age, 2010–2016—United States</vt:lpstr>
      <vt:lpstr>Estimated HIV Incidence among Persons Aged ≥13 Years, by Area of Residence 2016—United States Total = 38,700</vt:lpstr>
      <vt:lpstr>Estimated HIV Prevalence among Persons Aged ≥13 years, by Area of Residence 2016—United States Total = 1,140,400</vt:lpstr>
      <vt:lpstr>Diagnosed Infection among Persons Aged ≥13 Years Living with Diagnosed or Undiagnosed HIV Infection, by Sex, 2016—United States</vt:lpstr>
      <vt:lpstr>Diagnosed Infection among Persons Aged ≥13 Years Living with Diagnosed or Undiagnosed HIV Infection, by Age, 2016—United States</vt:lpstr>
      <vt:lpstr>Diagnosed Infection among Persons Aged ≥13 Years Living with Diagnosed or Undiagnosed HIV Infection, by Race/Ethnicity, 2016—United States</vt:lpstr>
      <vt:lpstr>Diagnosed Infection among Persons Aged ≥13 Years Living with Diagnosed or Undiagnosed HIV Infection, by Transmission Category, 2016—United States</vt:lpstr>
      <vt:lpstr>Diagnosed Infection among Persons Aged ≥13 Years Living with Diagnosed or Undiagnosed HIV Infection, 2016—United States Total = 85.8%</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HIV Incidence and Prevalence in the United States, 2010–2015</dc:title>
  <dc:creator>lxl9</dc:creator>
  <cp:lastModifiedBy>GILLOT, Myrline (CDC/OID/NCHHSTP)</cp:lastModifiedBy>
  <cp:revision>508</cp:revision>
  <cp:lastPrinted>2019-01-24T21:42:06Z</cp:lastPrinted>
  <dcterms:created xsi:type="dcterms:W3CDTF">2017-11-27T22:36:42Z</dcterms:created>
  <dcterms:modified xsi:type="dcterms:W3CDTF">2019-02-20T15:47:14Z</dcterms:modified>
</cp:coreProperties>
</file>